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7" r:id="rId1"/>
    <p:sldMasterId id="2147483674" r:id="rId2"/>
    <p:sldMasterId id="2147483698" r:id="rId3"/>
  </p:sldMasterIdLst>
  <p:notesMasterIdLst>
    <p:notesMasterId r:id="rId42"/>
  </p:notesMasterIdLst>
  <p:sldIdLst>
    <p:sldId id="256" r:id="rId4"/>
    <p:sldId id="334" r:id="rId5"/>
    <p:sldId id="337" r:id="rId6"/>
    <p:sldId id="336" r:id="rId7"/>
    <p:sldId id="310" r:id="rId8"/>
    <p:sldId id="306" r:id="rId9"/>
    <p:sldId id="307" r:id="rId10"/>
    <p:sldId id="309" r:id="rId11"/>
    <p:sldId id="311" r:id="rId12"/>
    <p:sldId id="342" r:id="rId13"/>
    <p:sldId id="312" r:id="rId14"/>
    <p:sldId id="314" r:id="rId15"/>
    <p:sldId id="315" r:id="rId16"/>
    <p:sldId id="316" r:id="rId17"/>
    <p:sldId id="317" r:id="rId18"/>
    <p:sldId id="318" r:id="rId19"/>
    <p:sldId id="319" r:id="rId20"/>
    <p:sldId id="320" r:id="rId21"/>
    <p:sldId id="308" r:id="rId22"/>
    <p:sldId id="322" r:id="rId23"/>
    <p:sldId id="323" r:id="rId24"/>
    <p:sldId id="324" r:id="rId25"/>
    <p:sldId id="339" r:id="rId26"/>
    <p:sldId id="338" r:id="rId27"/>
    <p:sldId id="325" r:id="rId28"/>
    <p:sldId id="340" r:id="rId29"/>
    <p:sldId id="341" r:id="rId30"/>
    <p:sldId id="326" r:id="rId31"/>
    <p:sldId id="327" r:id="rId32"/>
    <p:sldId id="328" r:id="rId33"/>
    <p:sldId id="329" r:id="rId34"/>
    <p:sldId id="330" r:id="rId35"/>
    <p:sldId id="332" r:id="rId36"/>
    <p:sldId id="343" r:id="rId37"/>
    <p:sldId id="331" r:id="rId38"/>
    <p:sldId id="333" r:id="rId39"/>
    <p:sldId id="344" r:id="rId40"/>
    <p:sldId id="276" r:id="rId41"/>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CC1F72E-4AF8-4432-BF39-1D7B033C857F}">
  <a:tblStyle styleId="{8CC1F72E-4AF8-4432-BF39-1D7B033C857F}" styleName="Table_0"/>
  <a:tblStyle styleId="{69AE40EB-9DC2-447F-9560-EBB07DCEE94B}" styleName="Table_1"/>
  <a:tblStyle styleId="{10B66BF1-D510-432A-A824-B228871B3D69}" styleName="Table_2"/>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p:scale>
          <a:sx n="50" d="100"/>
          <a:sy n="50" d="100"/>
        </p:scale>
        <p:origin x="-1386"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078A3B-B159-4BA5-A029-71DA77D54D3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id-ID"/>
        </a:p>
      </dgm:t>
    </dgm:pt>
    <dgm:pt modelId="{DDE5758C-EDB5-492B-9B65-903BF6769F32}">
      <dgm:prSet custT="1"/>
      <dgm:spPr/>
      <dgm:t>
        <a:bodyPr/>
        <a:lstStyle/>
        <a:p>
          <a:pPr rtl="0"/>
          <a:r>
            <a:rPr lang="en-US" sz="2000" dirty="0" err="1" smtClean="0"/>
            <a:t>Kecerdasan</a:t>
          </a:r>
          <a:r>
            <a:rPr lang="en-US" sz="2000" dirty="0" smtClean="0"/>
            <a:t> </a:t>
          </a:r>
          <a:r>
            <a:rPr lang="id-ID" sz="2000" dirty="0" smtClean="0"/>
            <a:t>Buatan</a:t>
          </a:r>
          <a:endParaRPr lang="en-US" sz="2000" dirty="0"/>
        </a:p>
      </dgm:t>
    </dgm:pt>
    <dgm:pt modelId="{D93E9E97-4B47-4DFC-8E62-92A3C4118E27}" type="parTrans" cxnId="{ED4A66F4-26DA-47CC-95D2-07A097AA4044}">
      <dgm:prSet/>
      <dgm:spPr/>
      <dgm:t>
        <a:bodyPr/>
        <a:lstStyle/>
        <a:p>
          <a:endParaRPr lang="id-ID"/>
        </a:p>
      </dgm:t>
    </dgm:pt>
    <dgm:pt modelId="{1C9D532A-3278-4061-BD91-6E1EF394010B}" type="sibTrans" cxnId="{ED4A66F4-26DA-47CC-95D2-07A097AA4044}">
      <dgm:prSet/>
      <dgm:spPr/>
      <dgm:t>
        <a:bodyPr/>
        <a:lstStyle/>
        <a:p>
          <a:endParaRPr lang="id-ID"/>
        </a:p>
      </dgm:t>
    </dgm:pt>
    <dgm:pt modelId="{9D11CBD9-FB68-4D15-9186-525F8184B941}">
      <dgm:prSet custT="1"/>
      <dgm:spPr/>
      <dgm:t>
        <a:bodyPr/>
        <a:lstStyle/>
        <a:p>
          <a:pPr rtl="0"/>
          <a:r>
            <a:rPr lang="id-ID" sz="2000" dirty="0" smtClean="0"/>
            <a:t>Probabilitas &amp; Statistika</a:t>
          </a:r>
          <a:endParaRPr lang="en-US" sz="2000" dirty="0"/>
        </a:p>
      </dgm:t>
    </dgm:pt>
    <dgm:pt modelId="{605961D6-DD37-4FFF-B4F1-0CC8EDB4B312}" type="parTrans" cxnId="{9B85CD14-92C4-42D5-9023-D54CDCA5B282}">
      <dgm:prSet/>
      <dgm:spPr/>
      <dgm:t>
        <a:bodyPr/>
        <a:lstStyle/>
        <a:p>
          <a:endParaRPr lang="id-ID"/>
        </a:p>
      </dgm:t>
    </dgm:pt>
    <dgm:pt modelId="{AC8867B1-13AA-4BA9-9A18-30B3B8B47508}" type="sibTrans" cxnId="{9B85CD14-92C4-42D5-9023-D54CDCA5B282}">
      <dgm:prSet/>
      <dgm:spPr/>
      <dgm:t>
        <a:bodyPr/>
        <a:lstStyle/>
        <a:p>
          <a:endParaRPr lang="id-ID"/>
        </a:p>
      </dgm:t>
    </dgm:pt>
    <dgm:pt modelId="{A6DF161E-9D51-40CE-A518-81F70FECCF08}">
      <dgm:prSet custT="1"/>
      <dgm:spPr/>
      <dgm:t>
        <a:bodyPr/>
        <a:lstStyle/>
        <a:p>
          <a:pPr rtl="0"/>
          <a:r>
            <a:rPr lang="id-ID" sz="2000" dirty="0" smtClean="0"/>
            <a:t>Matriks &amp; Ruang Vektor</a:t>
          </a:r>
          <a:endParaRPr lang="en-US" sz="2000" dirty="0"/>
        </a:p>
      </dgm:t>
    </dgm:pt>
    <dgm:pt modelId="{2582CBFA-6DC4-4ECD-9F96-6B62F78F6AD5}" type="parTrans" cxnId="{1AE4F573-E9E5-44EA-BF41-472E2F385E40}">
      <dgm:prSet/>
      <dgm:spPr/>
      <dgm:t>
        <a:bodyPr/>
        <a:lstStyle/>
        <a:p>
          <a:endParaRPr lang="id-ID"/>
        </a:p>
      </dgm:t>
    </dgm:pt>
    <dgm:pt modelId="{DC985C82-0D7C-41D6-9AB0-CDBF9AC06B40}" type="sibTrans" cxnId="{1AE4F573-E9E5-44EA-BF41-472E2F385E40}">
      <dgm:prSet/>
      <dgm:spPr/>
      <dgm:t>
        <a:bodyPr/>
        <a:lstStyle/>
        <a:p>
          <a:endParaRPr lang="id-ID"/>
        </a:p>
      </dgm:t>
    </dgm:pt>
    <dgm:pt modelId="{2F9274FF-FFE2-40ED-9C00-43B9EF5E5DD7}">
      <dgm:prSet custT="1"/>
      <dgm:spPr/>
      <dgm:t>
        <a:bodyPr/>
        <a:lstStyle/>
        <a:p>
          <a:pPr rtl="0"/>
          <a:r>
            <a:rPr lang="en-US" sz="2000" dirty="0" err="1" smtClean="0"/>
            <a:t>Desain</a:t>
          </a:r>
          <a:r>
            <a:rPr lang="en-US" sz="2000" dirty="0" smtClean="0"/>
            <a:t> </a:t>
          </a:r>
          <a:r>
            <a:rPr lang="id-ID" sz="2000" dirty="0" smtClean="0"/>
            <a:t>&amp; </a:t>
          </a:r>
          <a:r>
            <a:rPr lang="en-US" sz="2000" dirty="0" err="1" smtClean="0"/>
            <a:t>Analisis</a:t>
          </a:r>
          <a:r>
            <a:rPr lang="en-US" sz="2000" dirty="0" smtClean="0"/>
            <a:t> </a:t>
          </a:r>
          <a:r>
            <a:rPr lang="en-US" sz="2000" dirty="0" err="1" smtClean="0"/>
            <a:t>Algoritma</a:t>
          </a:r>
          <a:endParaRPr lang="en-US" sz="2000" dirty="0"/>
        </a:p>
      </dgm:t>
    </dgm:pt>
    <dgm:pt modelId="{2321BBCE-7C12-4B9F-97B0-4B504CDA2B8F}" type="parTrans" cxnId="{50A7BC0A-20D7-4E20-9717-3AF11F50EB8C}">
      <dgm:prSet/>
      <dgm:spPr/>
      <dgm:t>
        <a:bodyPr/>
        <a:lstStyle/>
        <a:p>
          <a:endParaRPr lang="id-ID"/>
        </a:p>
      </dgm:t>
    </dgm:pt>
    <dgm:pt modelId="{2548D464-681B-4743-B407-B5831D8E958F}" type="sibTrans" cxnId="{50A7BC0A-20D7-4E20-9717-3AF11F50EB8C}">
      <dgm:prSet/>
      <dgm:spPr/>
      <dgm:t>
        <a:bodyPr/>
        <a:lstStyle/>
        <a:p>
          <a:endParaRPr lang="id-ID"/>
        </a:p>
      </dgm:t>
    </dgm:pt>
    <dgm:pt modelId="{85C98371-2E2B-4EA5-95FF-332030937ECA}">
      <dgm:prSet custT="1"/>
      <dgm:spPr/>
      <dgm:t>
        <a:bodyPr/>
        <a:lstStyle/>
        <a:p>
          <a:pPr rtl="0"/>
          <a:r>
            <a:rPr lang="en-US" sz="2000" dirty="0" err="1" smtClean="0"/>
            <a:t>Dasar</a:t>
          </a:r>
          <a:r>
            <a:rPr lang="en-US" sz="2000" dirty="0" smtClean="0"/>
            <a:t> </a:t>
          </a:r>
          <a:r>
            <a:rPr lang="en-US" sz="2000" dirty="0" err="1" smtClean="0"/>
            <a:t>Algoritma</a:t>
          </a:r>
          <a:r>
            <a:rPr lang="en-US" sz="2000" dirty="0" smtClean="0"/>
            <a:t> </a:t>
          </a:r>
          <a:r>
            <a:rPr lang="id-ID" sz="2000" dirty="0" smtClean="0"/>
            <a:t>&amp;</a:t>
          </a:r>
          <a:r>
            <a:rPr lang="en-US" sz="2000" dirty="0" smtClean="0"/>
            <a:t> </a:t>
          </a:r>
          <a:r>
            <a:rPr lang="en-US" sz="2000" dirty="0" err="1" smtClean="0"/>
            <a:t>Pemrograman</a:t>
          </a:r>
          <a:endParaRPr lang="en-US" sz="2000" dirty="0"/>
        </a:p>
      </dgm:t>
    </dgm:pt>
    <dgm:pt modelId="{C3DEF4D8-D6E6-4F03-B0EA-511E067EA6A4}" type="parTrans" cxnId="{0C328914-CCE3-4853-A7DA-FC3482E79007}">
      <dgm:prSet/>
      <dgm:spPr/>
      <dgm:t>
        <a:bodyPr/>
        <a:lstStyle/>
        <a:p>
          <a:endParaRPr lang="id-ID"/>
        </a:p>
      </dgm:t>
    </dgm:pt>
    <dgm:pt modelId="{D3C19B14-9103-46EF-9D21-4424AE833F3D}" type="sibTrans" cxnId="{0C328914-CCE3-4853-A7DA-FC3482E79007}">
      <dgm:prSet/>
      <dgm:spPr/>
      <dgm:t>
        <a:bodyPr/>
        <a:lstStyle/>
        <a:p>
          <a:endParaRPr lang="id-ID"/>
        </a:p>
      </dgm:t>
    </dgm:pt>
    <dgm:pt modelId="{39D7F778-063B-492F-9638-B44D84D833A9}" type="pres">
      <dgm:prSet presAssocID="{3E078A3B-B159-4BA5-A029-71DA77D54D3B}" presName="compositeShape" presStyleCnt="0">
        <dgm:presLayoutVars>
          <dgm:dir/>
          <dgm:resizeHandles/>
        </dgm:presLayoutVars>
      </dgm:prSet>
      <dgm:spPr/>
      <dgm:t>
        <a:bodyPr/>
        <a:lstStyle/>
        <a:p>
          <a:endParaRPr lang="id-ID"/>
        </a:p>
      </dgm:t>
    </dgm:pt>
    <dgm:pt modelId="{FCC50413-271F-4560-8307-4B68BF1884F6}" type="pres">
      <dgm:prSet presAssocID="{3E078A3B-B159-4BA5-A029-71DA77D54D3B}" presName="pyramid" presStyleLbl="node1" presStyleIdx="0" presStyleCnt="1" custScaleX="128463"/>
      <dgm:spPr/>
    </dgm:pt>
    <dgm:pt modelId="{990FF08C-D21B-4BE8-9DD4-E59A26A049D8}" type="pres">
      <dgm:prSet presAssocID="{3E078A3B-B159-4BA5-A029-71DA77D54D3B}" presName="theList" presStyleCnt="0"/>
      <dgm:spPr/>
    </dgm:pt>
    <dgm:pt modelId="{3E19560E-A4CC-4B96-BB26-90AB9789C93C}" type="pres">
      <dgm:prSet presAssocID="{DDE5758C-EDB5-492B-9B65-903BF6769F32}" presName="aNode" presStyleLbl="fgAcc1" presStyleIdx="0" presStyleCnt="5" custScaleX="142482">
        <dgm:presLayoutVars>
          <dgm:bulletEnabled val="1"/>
        </dgm:presLayoutVars>
      </dgm:prSet>
      <dgm:spPr/>
      <dgm:t>
        <a:bodyPr/>
        <a:lstStyle/>
        <a:p>
          <a:endParaRPr lang="id-ID"/>
        </a:p>
      </dgm:t>
    </dgm:pt>
    <dgm:pt modelId="{EA4A58FC-BEFA-4FB1-9E36-1AF064179DF0}" type="pres">
      <dgm:prSet presAssocID="{DDE5758C-EDB5-492B-9B65-903BF6769F32}" presName="aSpace" presStyleCnt="0"/>
      <dgm:spPr/>
    </dgm:pt>
    <dgm:pt modelId="{6EECAF94-0601-45AC-A25C-D180F107DD6D}" type="pres">
      <dgm:prSet presAssocID="{9D11CBD9-FB68-4D15-9186-525F8184B941}" presName="aNode" presStyleLbl="fgAcc1" presStyleIdx="1" presStyleCnt="5" custScaleX="144123">
        <dgm:presLayoutVars>
          <dgm:bulletEnabled val="1"/>
        </dgm:presLayoutVars>
      </dgm:prSet>
      <dgm:spPr/>
      <dgm:t>
        <a:bodyPr/>
        <a:lstStyle/>
        <a:p>
          <a:endParaRPr lang="id-ID"/>
        </a:p>
      </dgm:t>
    </dgm:pt>
    <dgm:pt modelId="{17EC2095-43B1-443A-B728-25C1058842ED}" type="pres">
      <dgm:prSet presAssocID="{9D11CBD9-FB68-4D15-9186-525F8184B941}" presName="aSpace" presStyleCnt="0"/>
      <dgm:spPr/>
    </dgm:pt>
    <dgm:pt modelId="{7C8D3C3E-124A-46D2-9A9C-AD81F34AEC90}" type="pres">
      <dgm:prSet presAssocID="{A6DF161E-9D51-40CE-A518-81F70FECCF08}" presName="aNode" presStyleLbl="fgAcc1" presStyleIdx="2" presStyleCnt="5" custScaleX="144123">
        <dgm:presLayoutVars>
          <dgm:bulletEnabled val="1"/>
        </dgm:presLayoutVars>
      </dgm:prSet>
      <dgm:spPr/>
      <dgm:t>
        <a:bodyPr/>
        <a:lstStyle/>
        <a:p>
          <a:endParaRPr lang="id-ID"/>
        </a:p>
      </dgm:t>
    </dgm:pt>
    <dgm:pt modelId="{4460DA36-CC44-4C80-93B9-BB21B803D8EC}" type="pres">
      <dgm:prSet presAssocID="{A6DF161E-9D51-40CE-A518-81F70FECCF08}" presName="aSpace" presStyleCnt="0"/>
      <dgm:spPr/>
    </dgm:pt>
    <dgm:pt modelId="{39891877-53BD-4C85-8345-7D05CD4C220F}" type="pres">
      <dgm:prSet presAssocID="{2F9274FF-FFE2-40ED-9C00-43B9EF5E5DD7}" presName="aNode" presStyleLbl="fgAcc1" presStyleIdx="3" presStyleCnt="5" custScaleX="144398">
        <dgm:presLayoutVars>
          <dgm:bulletEnabled val="1"/>
        </dgm:presLayoutVars>
      </dgm:prSet>
      <dgm:spPr/>
      <dgm:t>
        <a:bodyPr/>
        <a:lstStyle/>
        <a:p>
          <a:endParaRPr lang="id-ID"/>
        </a:p>
      </dgm:t>
    </dgm:pt>
    <dgm:pt modelId="{60ADE994-FAD5-4E0C-9195-40481818C673}" type="pres">
      <dgm:prSet presAssocID="{2F9274FF-FFE2-40ED-9C00-43B9EF5E5DD7}" presName="aSpace" presStyleCnt="0"/>
      <dgm:spPr/>
    </dgm:pt>
    <dgm:pt modelId="{29CB5B48-1BF6-4920-A337-F39C7661FF18}" type="pres">
      <dgm:prSet presAssocID="{85C98371-2E2B-4EA5-95FF-332030937ECA}" presName="aNode" presStyleLbl="fgAcc1" presStyleIdx="4" presStyleCnt="5" custScaleX="146090">
        <dgm:presLayoutVars>
          <dgm:bulletEnabled val="1"/>
        </dgm:presLayoutVars>
      </dgm:prSet>
      <dgm:spPr/>
      <dgm:t>
        <a:bodyPr/>
        <a:lstStyle/>
        <a:p>
          <a:endParaRPr lang="id-ID"/>
        </a:p>
      </dgm:t>
    </dgm:pt>
    <dgm:pt modelId="{C7674C31-F040-4A24-A58E-27916C9F2217}" type="pres">
      <dgm:prSet presAssocID="{85C98371-2E2B-4EA5-95FF-332030937ECA}" presName="aSpace" presStyleCnt="0"/>
      <dgm:spPr/>
    </dgm:pt>
  </dgm:ptLst>
  <dgm:cxnLst>
    <dgm:cxn modelId="{50A7BC0A-20D7-4E20-9717-3AF11F50EB8C}" srcId="{3E078A3B-B159-4BA5-A029-71DA77D54D3B}" destId="{2F9274FF-FFE2-40ED-9C00-43B9EF5E5DD7}" srcOrd="3" destOrd="0" parTransId="{2321BBCE-7C12-4B9F-97B0-4B504CDA2B8F}" sibTransId="{2548D464-681B-4743-B407-B5831D8E958F}"/>
    <dgm:cxn modelId="{0DB3CAEC-C89F-4169-832B-665195ACC143}" type="presOf" srcId="{85C98371-2E2B-4EA5-95FF-332030937ECA}" destId="{29CB5B48-1BF6-4920-A337-F39C7661FF18}" srcOrd="0" destOrd="0" presId="urn:microsoft.com/office/officeart/2005/8/layout/pyramid2"/>
    <dgm:cxn modelId="{79E8968C-54B0-412B-9D71-1CD8C47C0586}" type="presOf" srcId="{9D11CBD9-FB68-4D15-9186-525F8184B941}" destId="{6EECAF94-0601-45AC-A25C-D180F107DD6D}" srcOrd="0" destOrd="0" presId="urn:microsoft.com/office/officeart/2005/8/layout/pyramid2"/>
    <dgm:cxn modelId="{9B85CD14-92C4-42D5-9023-D54CDCA5B282}" srcId="{3E078A3B-B159-4BA5-A029-71DA77D54D3B}" destId="{9D11CBD9-FB68-4D15-9186-525F8184B941}" srcOrd="1" destOrd="0" parTransId="{605961D6-DD37-4FFF-B4F1-0CC8EDB4B312}" sibTransId="{AC8867B1-13AA-4BA9-9A18-30B3B8B47508}"/>
    <dgm:cxn modelId="{0C328914-CCE3-4853-A7DA-FC3482E79007}" srcId="{3E078A3B-B159-4BA5-A029-71DA77D54D3B}" destId="{85C98371-2E2B-4EA5-95FF-332030937ECA}" srcOrd="4" destOrd="0" parTransId="{C3DEF4D8-D6E6-4F03-B0EA-511E067EA6A4}" sibTransId="{D3C19B14-9103-46EF-9D21-4424AE833F3D}"/>
    <dgm:cxn modelId="{EF6B4333-989D-49A0-804E-3B654D8709EB}" type="presOf" srcId="{A6DF161E-9D51-40CE-A518-81F70FECCF08}" destId="{7C8D3C3E-124A-46D2-9A9C-AD81F34AEC90}" srcOrd="0" destOrd="0" presId="urn:microsoft.com/office/officeart/2005/8/layout/pyramid2"/>
    <dgm:cxn modelId="{17B4BA77-1029-485F-ACF9-46B4A66419CE}" type="presOf" srcId="{DDE5758C-EDB5-492B-9B65-903BF6769F32}" destId="{3E19560E-A4CC-4B96-BB26-90AB9789C93C}" srcOrd="0" destOrd="0" presId="urn:microsoft.com/office/officeart/2005/8/layout/pyramid2"/>
    <dgm:cxn modelId="{1AE4F573-E9E5-44EA-BF41-472E2F385E40}" srcId="{3E078A3B-B159-4BA5-A029-71DA77D54D3B}" destId="{A6DF161E-9D51-40CE-A518-81F70FECCF08}" srcOrd="2" destOrd="0" parTransId="{2582CBFA-6DC4-4ECD-9F96-6B62F78F6AD5}" sibTransId="{DC985C82-0D7C-41D6-9AB0-CDBF9AC06B40}"/>
    <dgm:cxn modelId="{3508691D-3A14-420F-A817-F5980F2CEB64}" type="presOf" srcId="{3E078A3B-B159-4BA5-A029-71DA77D54D3B}" destId="{39D7F778-063B-492F-9638-B44D84D833A9}" srcOrd="0" destOrd="0" presId="urn:microsoft.com/office/officeart/2005/8/layout/pyramid2"/>
    <dgm:cxn modelId="{ED4A66F4-26DA-47CC-95D2-07A097AA4044}" srcId="{3E078A3B-B159-4BA5-A029-71DA77D54D3B}" destId="{DDE5758C-EDB5-492B-9B65-903BF6769F32}" srcOrd="0" destOrd="0" parTransId="{D93E9E97-4B47-4DFC-8E62-92A3C4118E27}" sibTransId="{1C9D532A-3278-4061-BD91-6E1EF394010B}"/>
    <dgm:cxn modelId="{46BD87CA-46B4-4720-BF78-7EEF8E1DD4F5}" type="presOf" srcId="{2F9274FF-FFE2-40ED-9C00-43B9EF5E5DD7}" destId="{39891877-53BD-4C85-8345-7D05CD4C220F}" srcOrd="0" destOrd="0" presId="urn:microsoft.com/office/officeart/2005/8/layout/pyramid2"/>
    <dgm:cxn modelId="{6B8ED275-2722-45F1-9ADD-A30E93BA7D0A}" type="presParOf" srcId="{39D7F778-063B-492F-9638-B44D84D833A9}" destId="{FCC50413-271F-4560-8307-4B68BF1884F6}" srcOrd="0" destOrd="0" presId="urn:microsoft.com/office/officeart/2005/8/layout/pyramid2"/>
    <dgm:cxn modelId="{84301D20-A5DD-4A67-A269-7700BC2D1170}" type="presParOf" srcId="{39D7F778-063B-492F-9638-B44D84D833A9}" destId="{990FF08C-D21B-4BE8-9DD4-E59A26A049D8}" srcOrd="1" destOrd="0" presId="urn:microsoft.com/office/officeart/2005/8/layout/pyramid2"/>
    <dgm:cxn modelId="{0B687523-CC51-4EDA-86C5-792E30EA6F80}" type="presParOf" srcId="{990FF08C-D21B-4BE8-9DD4-E59A26A049D8}" destId="{3E19560E-A4CC-4B96-BB26-90AB9789C93C}" srcOrd="0" destOrd="0" presId="urn:microsoft.com/office/officeart/2005/8/layout/pyramid2"/>
    <dgm:cxn modelId="{EED6C239-3E0F-4216-AA46-A0141425E108}" type="presParOf" srcId="{990FF08C-D21B-4BE8-9DD4-E59A26A049D8}" destId="{EA4A58FC-BEFA-4FB1-9E36-1AF064179DF0}" srcOrd="1" destOrd="0" presId="urn:microsoft.com/office/officeart/2005/8/layout/pyramid2"/>
    <dgm:cxn modelId="{196E84A8-1956-482C-A858-228AB383491C}" type="presParOf" srcId="{990FF08C-D21B-4BE8-9DD4-E59A26A049D8}" destId="{6EECAF94-0601-45AC-A25C-D180F107DD6D}" srcOrd="2" destOrd="0" presId="urn:microsoft.com/office/officeart/2005/8/layout/pyramid2"/>
    <dgm:cxn modelId="{5DEA425B-12E0-4C7C-B24D-3931EA7462AD}" type="presParOf" srcId="{990FF08C-D21B-4BE8-9DD4-E59A26A049D8}" destId="{17EC2095-43B1-443A-B728-25C1058842ED}" srcOrd="3" destOrd="0" presId="urn:microsoft.com/office/officeart/2005/8/layout/pyramid2"/>
    <dgm:cxn modelId="{2FC33745-4C3D-4D97-8F69-A767429F143B}" type="presParOf" srcId="{990FF08C-D21B-4BE8-9DD4-E59A26A049D8}" destId="{7C8D3C3E-124A-46D2-9A9C-AD81F34AEC90}" srcOrd="4" destOrd="0" presId="urn:microsoft.com/office/officeart/2005/8/layout/pyramid2"/>
    <dgm:cxn modelId="{44790877-EEF7-4C08-80BE-A6DDEBB5DCA1}" type="presParOf" srcId="{990FF08C-D21B-4BE8-9DD4-E59A26A049D8}" destId="{4460DA36-CC44-4C80-93B9-BB21B803D8EC}" srcOrd="5" destOrd="0" presId="urn:microsoft.com/office/officeart/2005/8/layout/pyramid2"/>
    <dgm:cxn modelId="{9EAD98DF-E425-42B2-B4B5-37CE9A7FBD71}" type="presParOf" srcId="{990FF08C-D21B-4BE8-9DD4-E59A26A049D8}" destId="{39891877-53BD-4C85-8345-7D05CD4C220F}" srcOrd="6" destOrd="0" presId="urn:microsoft.com/office/officeart/2005/8/layout/pyramid2"/>
    <dgm:cxn modelId="{D2F4AB41-FD8A-4A21-86E3-709D3319722D}" type="presParOf" srcId="{990FF08C-D21B-4BE8-9DD4-E59A26A049D8}" destId="{60ADE994-FAD5-4E0C-9195-40481818C673}" srcOrd="7" destOrd="0" presId="urn:microsoft.com/office/officeart/2005/8/layout/pyramid2"/>
    <dgm:cxn modelId="{3B9F9523-8068-4717-BB6A-899D8080039B}" type="presParOf" srcId="{990FF08C-D21B-4BE8-9DD4-E59A26A049D8}" destId="{29CB5B48-1BF6-4920-A337-F39C7661FF18}" srcOrd="8" destOrd="0" presId="urn:microsoft.com/office/officeart/2005/8/layout/pyramid2"/>
    <dgm:cxn modelId="{0DBB5779-F453-4307-A0F2-3911D875AAD4}" type="presParOf" srcId="{990FF08C-D21B-4BE8-9DD4-E59A26A049D8}" destId="{C7674C31-F040-4A24-A58E-27916C9F2217}"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50413-271F-4560-8307-4B68BF1884F6}">
      <dsp:nvSpPr>
        <dsp:cNvPr id="0" name=""/>
        <dsp:cNvSpPr/>
      </dsp:nvSpPr>
      <dsp:spPr>
        <a:xfrm>
          <a:off x="1334930" y="0"/>
          <a:ext cx="5520333" cy="429721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19560E-A4CC-4B96-BB26-90AB9789C93C}">
      <dsp:nvSpPr>
        <dsp:cNvPr id="0" name=""/>
        <dsp:cNvSpPr/>
      </dsp:nvSpPr>
      <dsp:spPr>
        <a:xfrm>
          <a:off x="3501795" y="430141"/>
          <a:ext cx="3979794" cy="6110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t>Kecerdasan</a:t>
          </a:r>
          <a:r>
            <a:rPr lang="en-US" sz="2000" kern="1200" dirty="0" smtClean="0"/>
            <a:t> </a:t>
          </a:r>
          <a:r>
            <a:rPr lang="id-ID" sz="2000" kern="1200" dirty="0" smtClean="0"/>
            <a:t>Buatan</a:t>
          </a:r>
          <a:endParaRPr lang="en-US" sz="2000" kern="1200" dirty="0"/>
        </a:p>
      </dsp:txBody>
      <dsp:txXfrm>
        <a:off x="3531622" y="459968"/>
        <a:ext cx="3920140" cy="551356"/>
      </dsp:txXfrm>
    </dsp:sp>
    <dsp:sp modelId="{6EECAF94-0601-45AC-A25C-D180F107DD6D}">
      <dsp:nvSpPr>
        <dsp:cNvPr id="0" name=""/>
        <dsp:cNvSpPr/>
      </dsp:nvSpPr>
      <dsp:spPr>
        <a:xfrm>
          <a:off x="3478877" y="1117528"/>
          <a:ext cx="4025630" cy="6110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d-ID" sz="2000" kern="1200" dirty="0" smtClean="0"/>
            <a:t>Probabilitas &amp; Statistika</a:t>
          </a:r>
          <a:endParaRPr lang="en-US" sz="2000" kern="1200" dirty="0"/>
        </a:p>
      </dsp:txBody>
      <dsp:txXfrm>
        <a:off x="3508704" y="1147355"/>
        <a:ext cx="3965976" cy="551356"/>
      </dsp:txXfrm>
    </dsp:sp>
    <dsp:sp modelId="{7C8D3C3E-124A-46D2-9A9C-AD81F34AEC90}">
      <dsp:nvSpPr>
        <dsp:cNvPr id="0" name=""/>
        <dsp:cNvSpPr/>
      </dsp:nvSpPr>
      <dsp:spPr>
        <a:xfrm>
          <a:off x="3478877" y="1804915"/>
          <a:ext cx="4025630" cy="6110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id-ID" sz="2000" kern="1200" dirty="0" smtClean="0"/>
            <a:t>Matriks &amp; Ruang Vektor</a:t>
          </a:r>
          <a:endParaRPr lang="en-US" sz="2000" kern="1200" dirty="0"/>
        </a:p>
      </dsp:txBody>
      <dsp:txXfrm>
        <a:off x="3508704" y="1834742"/>
        <a:ext cx="3965976" cy="551356"/>
      </dsp:txXfrm>
    </dsp:sp>
    <dsp:sp modelId="{39891877-53BD-4C85-8345-7D05CD4C220F}">
      <dsp:nvSpPr>
        <dsp:cNvPr id="0" name=""/>
        <dsp:cNvSpPr/>
      </dsp:nvSpPr>
      <dsp:spPr>
        <a:xfrm>
          <a:off x="3475036" y="2492301"/>
          <a:ext cx="4033312" cy="6110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t>Desain</a:t>
          </a:r>
          <a:r>
            <a:rPr lang="en-US" sz="2000" kern="1200" dirty="0" smtClean="0"/>
            <a:t> </a:t>
          </a:r>
          <a:r>
            <a:rPr lang="id-ID" sz="2000" kern="1200" dirty="0" smtClean="0"/>
            <a:t>&amp; </a:t>
          </a:r>
          <a:r>
            <a:rPr lang="en-US" sz="2000" kern="1200" dirty="0" err="1" smtClean="0"/>
            <a:t>Analisis</a:t>
          </a:r>
          <a:r>
            <a:rPr lang="en-US" sz="2000" kern="1200" dirty="0" smtClean="0"/>
            <a:t> </a:t>
          </a:r>
          <a:r>
            <a:rPr lang="en-US" sz="2000" kern="1200" dirty="0" err="1" smtClean="0"/>
            <a:t>Algoritma</a:t>
          </a:r>
          <a:endParaRPr lang="en-US" sz="2000" kern="1200" dirty="0"/>
        </a:p>
      </dsp:txBody>
      <dsp:txXfrm>
        <a:off x="3504863" y="2522128"/>
        <a:ext cx="3973658" cy="551356"/>
      </dsp:txXfrm>
    </dsp:sp>
    <dsp:sp modelId="{29CB5B48-1BF6-4920-A337-F39C7661FF18}">
      <dsp:nvSpPr>
        <dsp:cNvPr id="0" name=""/>
        <dsp:cNvSpPr/>
      </dsp:nvSpPr>
      <dsp:spPr>
        <a:xfrm>
          <a:off x="3451406" y="3179688"/>
          <a:ext cx="4080572" cy="6110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err="1" smtClean="0"/>
            <a:t>Dasar</a:t>
          </a:r>
          <a:r>
            <a:rPr lang="en-US" sz="2000" kern="1200" dirty="0" smtClean="0"/>
            <a:t> </a:t>
          </a:r>
          <a:r>
            <a:rPr lang="en-US" sz="2000" kern="1200" dirty="0" err="1" smtClean="0"/>
            <a:t>Algoritma</a:t>
          </a:r>
          <a:r>
            <a:rPr lang="en-US" sz="2000" kern="1200" dirty="0" smtClean="0"/>
            <a:t> </a:t>
          </a:r>
          <a:r>
            <a:rPr lang="id-ID" sz="2000" kern="1200" dirty="0" smtClean="0"/>
            <a:t>&amp;</a:t>
          </a:r>
          <a:r>
            <a:rPr lang="en-US" sz="2000" kern="1200" dirty="0" smtClean="0"/>
            <a:t> </a:t>
          </a:r>
          <a:r>
            <a:rPr lang="en-US" sz="2000" kern="1200" dirty="0" err="1" smtClean="0"/>
            <a:t>Pemrograman</a:t>
          </a:r>
          <a:endParaRPr lang="en-US" sz="2000" kern="1200" dirty="0"/>
        </a:p>
      </dsp:txBody>
      <dsp:txXfrm>
        <a:off x="3481233" y="3209515"/>
        <a:ext cx="4020918" cy="5513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12708406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dirty="0"/>
          </a:p>
        </p:txBody>
      </p:sp>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1202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idx="10"/>
          </p:nvPr>
        </p:nvSpPr>
        <p:spPr/>
        <p:txBody>
          <a:bodyPr/>
          <a:lstStyle/>
          <a:p>
            <a:endParaRPr lang="id-ID"/>
          </a:p>
        </p:txBody>
      </p:sp>
    </p:spTree>
    <p:extLst>
      <p:ext uri="{BB962C8B-B14F-4D97-AF65-F5344CB8AC3E}">
        <p14:creationId xmlns:p14="http://schemas.microsoft.com/office/powerpoint/2010/main" val="3700568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98971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08889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7"/>
        <p:cNvGrpSpPr/>
        <p:nvPr/>
      </p:nvGrpSpPr>
      <p:grpSpPr>
        <a:xfrm>
          <a:off x="0" y="0"/>
          <a:ext cx="0" cy="0"/>
          <a:chOff x="0" y="0"/>
          <a:chExt cx="0" cy="0"/>
        </a:xfrm>
      </p:grpSpPr>
      <p:sp>
        <p:nvSpPr>
          <p:cNvPr id="10" name="Rounded Rectangle 9"/>
          <p:cNvSpPr/>
          <p:nvPr userDrawn="1"/>
        </p:nvSpPr>
        <p:spPr>
          <a:xfrm>
            <a:off x="7343333" y="0"/>
            <a:ext cx="4848667" cy="11816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Shape 18"/>
          <p:cNvPicPr preferRelativeResize="0"/>
          <p:nvPr/>
        </p:nvPicPr>
        <p:blipFill rotWithShape="1">
          <a:blip r:embed="rId2">
            <a:alphaModFix/>
          </a:blip>
          <a:srcRect r="17784" b="11855"/>
          <a:stretch/>
        </p:blipFill>
        <p:spPr>
          <a:xfrm>
            <a:off x="57865" y="3251531"/>
            <a:ext cx="5131559" cy="3094676"/>
          </a:xfrm>
          <a:prstGeom prst="rect">
            <a:avLst/>
          </a:prstGeom>
          <a:noFill/>
          <a:ln>
            <a:noFill/>
          </a:ln>
        </p:spPr>
      </p:pic>
      <p:sp>
        <p:nvSpPr>
          <p:cNvPr id="19" name="Shape 19"/>
          <p:cNvSpPr txBox="1">
            <a:spLocks noGrp="1"/>
          </p:cNvSpPr>
          <p:nvPr>
            <p:ph type="ctrTitle"/>
          </p:nvPr>
        </p:nvSpPr>
        <p:spPr>
          <a:xfrm>
            <a:off x="1646250" y="1269250"/>
            <a:ext cx="10545753" cy="765053"/>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189" marR="0" indent="0" algn="l" rtl="0">
              <a:spcBef>
                <a:spcPts val="0"/>
              </a:spcBef>
              <a:spcAft>
                <a:spcPts val="0"/>
              </a:spcAft>
              <a:defRPr/>
            </a:lvl6pPr>
            <a:lvl7pPr marL="914377" marR="0" indent="0" algn="l" rtl="0">
              <a:spcBef>
                <a:spcPts val="0"/>
              </a:spcBef>
              <a:spcAft>
                <a:spcPts val="0"/>
              </a:spcAft>
              <a:defRPr/>
            </a:lvl7pPr>
            <a:lvl8pPr marL="1371566" marR="0" indent="0" algn="l" rtl="0">
              <a:spcBef>
                <a:spcPts val="0"/>
              </a:spcBef>
              <a:spcAft>
                <a:spcPts val="0"/>
              </a:spcAft>
              <a:defRPr/>
            </a:lvl8pPr>
            <a:lvl9pPr marL="1828754" marR="0" indent="0" algn="l" rtl="0">
              <a:spcBef>
                <a:spcPts val="0"/>
              </a:spcBef>
              <a:spcAft>
                <a:spcPts val="0"/>
              </a:spcAft>
              <a:defRPr/>
            </a:lvl9pPr>
          </a:lstStyle>
          <a:p>
            <a:endParaRPr/>
          </a:p>
        </p:txBody>
      </p:sp>
      <p:sp>
        <p:nvSpPr>
          <p:cNvPr id="20" name="Shape 20"/>
          <p:cNvSpPr txBox="1">
            <a:spLocks noGrp="1"/>
          </p:cNvSpPr>
          <p:nvPr>
            <p:ph type="subTitle" idx="1"/>
          </p:nvPr>
        </p:nvSpPr>
        <p:spPr>
          <a:xfrm>
            <a:off x="1646250" y="2227434"/>
            <a:ext cx="10545753" cy="429767"/>
          </a:xfrm>
          <a:prstGeom prst="rect">
            <a:avLst/>
          </a:prstGeom>
          <a:noFill/>
          <a:ln>
            <a:noFill/>
          </a:ln>
        </p:spPr>
        <p:txBody>
          <a:bodyPr lIns="91425" tIns="91425" rIns="91425" bIns="91425" anchor="t" anchorCtr="0"/>
          <a:lstStyle>
            <a:lvl1pPr marL="0" marR="0" indent="0" algn="l" rtl="0">
              <a:lnSpc>
                <a:spcPct val="90000"/>
              </a:lnSpc>
              <a:spcBef>
                <a:spcPts val="1800"/>
              </a:spcBef>
              <a:spcAft>
                <a:spcPts val="0"/>
              </a:spcAft>
              <a:buClr>
                <a:schemeClr val="dk1"/>
              </a:buClr>
              <a:buFont typeface="Verdana"/>
              <a:buNone/>
              <a:defRPr/>
            </a:lvl1pPr>
            <a:lvl2pPr marL="593710" marR="0" indent="-60324" algn="l" rtl="0">
              <a:spcBef>
                <a:spcPts val="800"/>
              </a:spcBef>
              <a:spcAft>
                <a:spcPts val="0"/>
              </a:spcAft>
              <a:buClr>
                <a:srgbClr val="595959"/>
              </a:buClr>
              <a:buFont typeface="Verdana"/>
              <a:buChar char="–"/>
              <a:defRPr/>
            </a:lvl2pPr>
            <a:lvl3pPr marL="822305" marR="0" indent="-73024" algn="l" rtl="0">
              <a:spcBef>
                <a:spcPts val="700"/>
              </a:spcBef>
              <a:spcAft>
                <a:spcPts val="0"/>
              </a:spcAft>
              <a:buClr>
                <a:srgbClr val="595959"/>
              </a:buClr>
              <a:buFont typeface="Verdana"/>
              <a:buChar char="▪"/>
              <a:defRPr/>
            </a:lvl3pPr>
            <a:lvl4pPr marL="1050899" marR="0" indent="-85723" algn="l" rtl="0">
              <a:spcBef>
                <a:spcPts val="600"/>
              </a:spcBef>
              <a:spcAft>
                <a:spcPts val="0"/>
              </a:spcAft>
              <a:buClr>
                <a:srgbClr val="595959"/>
              </a:buClr>
              <a:buFont typeface="Verdana"/>
              <a:buChar char="–"/>
              <a:defRPr/>
            </a:lvl4pPr>
            <a:lvl5pPr marL="1233457" marR="0" indent="-90484" algn="l" rtl="0">
              <a:spcBef>
                <a:spcPts val="600"/>
              </a:spcBef>
              <a:spcAft>
                <a:spcPts val="0"/>
              </a:spcAft>
              <a:buClr>
                <a:srgbClr val="7F7F7F"/>
              </a:buClr>
              <a:buFont typeface="Verdana"/>
              <a:buChar char="▪"/>
              <a:defRPr/>
            </a:lvl5pPr>
            <a:lvl6pPr marL="2514537" marR="0" indent="-101597" algn="l" rtl="0">
              <a:spcBef>
                <a:spcPts val="400"/>
              </a:spcBef>
              <a:buClr>
                <a:schemeClr val="dk1"/>
              </a:buClr>
              <a:buFont typeface="Verdana"/>
              <a:buChar char="•"/>
              <a:defRPr/>
            </a:lvl6pPr>
            <a:lvl7pPr marL="2971726" marR="0" indent="-101597" algn="l" rtl="0">
              <a:spcBef>
                <a:spcPts val="400"/>
              </a:spcBef>
              <a:buClr>
                <a:schemeClr val="dk1"/>
              </a:buClr>
              <a:buFont typeface="Verdana"/>
              <a:buChar char="•"/>
              <a:defRPr/>
            </a:lvl7pPr>
            <a:lvl8pPr marL="3428914" marR="0" indent="-101597" algn="l" rtl="0">
              <a:spcBef>
                <a:spcPts val="400"/>
              </a:spcBef>
              <a:buClr>
                <a:schemeClr val="dk1"/>
              </a:buClr>
              <a:buFont typeface="Verdana"/>
              <a:buChar char="•"/>
              <a:defRPr/>
            </a:lvl8pPr>
            <a:lvl9pPr marL="3886103" marR="0" indent="-101597" algn="l" rtl="0">
              <a:spcBef>
                <a:spcPts val="400"/>
              </a:spcBef>
              <a:buClr>
                <a:schemeClr val="dk1"/>
              </a:buClr>
              <a:buFont typeface="Verdana"/>
              <a:buChar char="•"/>
              <a:defRPr/>
            </a:lvl9pPr>
          </a:lstStyle>
          <a:p>
            <a:endParaRPr/>
          </a:p>
        </p:txBody>
      </p:sp>
      <p:sp>
        <p:nvSpPr>
          <p:cNvPr id="21" name="Shape 21"/>
          <p:cNvSpPr txBox="1">
            <a:spLocks noGrp="1"/>
          </p:cNvSpPr>
          <p:nvPr>
            <p:ph type="body" idx="2"/>
          </p:nvPr>
        </p:nvSpPr>
        <p:spPr>
          <a:xfrm>
            <a:off x="1646250" y="2875092"/>
            <a:ext cx="10557361" cy="378005"/>
          </a:xfrm>
          <a:prstGeom prst="rect">
            <a:avLst/>
          </a:prstGeom>
          <a:noFill/>
          <a:ln>
            <a:noFill/>
          </a:ln>
        </p:spPr>
        <p:txBody>
          <a:bodyPr lIns="91425" tIns="91425" rIns="91425" bIns="91425" anchor="t" anchorCtr="0"/>
          <a:lstStyle>
            <a:lvl1pPr marL="0" indent="0" rtl="0">
              <a:spcBef>
                <a:spcPts val="0"/>
              </a:spcBef>
              <a:buClr>
                <a:schemeClr val="dk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dt" idx="10"/>
          </p:nvPr>
        </p:nvSpPr>
        <p:spPr>
          <a:xfrm>
            <a:off x="1080796" y="6451894"/>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23" name="Shape 23"/>
          <p:cNvSpPr txBox="1">
            <a:spLocks noGrp="1"/>
          </p:cNvSpPr>
          <p:nvPr>
            <p:ph type="sldNum" idx="12"/>
          </p:nvPr>
        </p:nvSpPr>
        <p:spPr>
          <a:xfrm>
            <a:off x="519883" y="6451894"/>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pic>
        <p:nvPicPr>
          <p:cNvPr id="25" name="Shape 25"/>
          <p:cNvPicPr preferRelativeResize="0"/>
          <p:nvPr/>
        </p:nvPicPr>
        <p:blipFill rotWithShape="1">
          <a:blip r:embed="rId3">
            <a:alphaModFix/>
          </a:blip>
          <a:srcRect/>
          <a:stretch/>
        </p:blipFill>
        <p:spPr>
          <a:xfrm>
            <a:off x="7452946" y="216587"/>
            <a:ext cx="4353103" cy="6486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187051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CF1BCEBF-F53B-490B-9407-2C155BE9F4D9}" type="datetimeFigureOut">
              <a:rPr lang="en-US" smtClean="0"/>
              <a:pPr>
                <a:defRPr/>
              </a:pPr>
              <a:t>1/23/2018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74A10F-8852-4973-AA4B-11272F78466F}" type="slidenum">
              <a:rPr lang="en-US" smtClean="0"/>
              <a:pPr>
                <a:defRPr/>
              </a:pPr>
              <a:t>‹#›</a:t>
            </a:fld>
            <a:endParaRPr lang="en-US"/>
          </a:p>
        </p:txBody>
      </p:sp>
    </p:spTree>
    <p:extLst>
      <p:ext uri="{BB962C8B-B14F-4D97-AF65-F5344CB8AC3E}">
        <p14:creationId xmlns:p14="http://schemas.microsoft.com/office/powerpoint/2010/main" val="131764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37049A-A0C3-463C-8C9D-871E630890EB}" type="datetimeFigureOut">
              <a:rPr lang="id-ID" smtClean="0"/>
              <a:t>23/01/2018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B5A57B9-8EF7-42CF-9584-CE70C8B75914}" type="slidenum">
              <a:rPr lang="id-ID" smtClean="0"/>
              <a:t>‹#›</a:t>
            </a:fld>
            <a:endParaRPr lang="id-ID"/>
          </a:p>
        </p:txBody>
      </p:sp>
    </p:spTree>
    <p:extLst>
      <p:ext uri="{BB962C8B-B14F-4D97-AF65-F5344CB8AC3E}">
        <p14:creationId xmlns:p14="http://schemas.microsoft.com/office/powerpoint/2010/main" val="276825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4036071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353565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316950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A69A8F-0D47-494C-B5D8-2BCDE4C1E80C}" type="datetimeFigureOut">
              <a:rPr lang="en-US" smtClean="0"/>
              <a:pPr>
                <a:defRPr/>
              </a:pPr>
              <a:t>1/23/2018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677131-ED7B-4B8E-86C0-C95F8D22219B}" type="slidenum">
              <a:rPr lang="en-US" smtClean="0"/>
              <a:pPr>
                <a:defRPr/>
              </a:pPr>
              <a:t>‹#›</a:t>
            </a:fld>
            <a:endParaRPr lang="en-US"/>
          </a:p>
        </p:txBody>
      </p:sp>
    </p:spTree>
    <p:extLst>
      <p:ext uri="{BB962C8B-B14F-4D97-AF65-F5344CB8AC3E}">
        <p14:creationId xmlns:p14="http://schemas.microsoft.com/office/powerpoint/2010/main" val="898276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29303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1658695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47955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2 Column Slide">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499768" y="2009550"/>
            <a:ext cx="5380565" cy="4002312"/>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41" name="Shape 41"/>
          <p:cNvSpPr txBox="1">
            <a:spLocks noGrp="1"/>
          </p:cNvSpPr>
          <p:nvPr>
            <p:ph type="body" idx="2"/>
          </p:nvPr>
        </p:nvSpPr>
        <p:spPr>
          <a:xfrm>
            <a:off x="6318484" y="2009550"/>
            <a:ext cx="5380565" cy="4002312"/>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42" name="Shape 42"/>
          <p:cNvSpPr txBox="1">
            <a:spLocks noGrp="1"/>
          </p:cNvSpPr>
          <p:nvPr>
            <p:ph type="sldNum" idx="12"/>
          </p:nvPr>
        </p:nvSpPr>
        <p:spPr>
          <a:xfrm>
            <a:off x="519883" y="6451894"/>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43" name="Shape 43"/>
          <p:cNvSpPr txBox="1">
            <a:spLocks noGrp="1"/>
          </p:cNvSpPr>
          <p:nvPr>
            <p:ph type="dt" idx="10"/>
          </p:nvPr>
        </p:nvSpPr>
        <p:spPr>
          <a:xfrm>
            <a:off x="1080796" y="6451894"/>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44" name="Shape 44"/>
          <p:cNvSpPr/>
          <p:nvPr/>
        </p:nvSpPr>
        <p:spPr>
          <a:xfrm>
            <a:off x="0" y="1184829"/>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45" name="Shape 45"/>
          <p:cNvSpPr txBox="1">
            <a:spLocks noGrp="1"/>
          </p:cNvSpPr>
          <p:nvPr>
            <p:ph type="title"/>
          </p:nvPr>
        </p:nvSpPr>
        <p:spPr>
          <a:xfrm>
            <a:off x="486831" y="1336425"/>
            <a:ext cx="11212216" cy="64123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189" algn="l" rtl="0">
              <a:spcBef>
                <a:spcPts val="0"/>
              </a:spcBef>
              <a:spcAft>
                <a:spcPts val="0"/>
              </a:spcAft>
              <a:defRPr/>
            </a:lvl6pPr>
            <a:lvl7pPr marL="914377" algn="l" rtl="0">
              <a:spcBef>
                <a:spcPts val="0"/>
              </a:spcBef>
              <a:spcAft>
                <a:spcPts val="0"/>
              </a:spcAft>
              <a:defRPr/>
            </a:lvl7pPr>
            <a:lvl8pPr marL="1371566" algn="l" rtl="0">
              <a:spcBef>
                <a:spcPts val="0"/>
              </a:spcBef>
              <a:spcAft>
                <a:spcPts val="0"/>
              </a:spcAft>
              <a:defRPr/>
            </a:lvl8pPr>
            <a:lvl9pPr marL="1828754" algn="l" rtl="0">
              <a:spcBef>
                <a:spcPts val="0"/>
              </a:spcBef>
              <a:spcAft>
                <a:spcPts val="0"/>
              </a:spcAft>
              <a:defRPr/>
            </a:lvl9pPr>
          </a:lstStyle>
          <a:p>
            <a:endParaRPr/>
          </a:p>
        </p:txBody>
      </p:sp>
      <p:sp>
        <p:nvSpPr>
          <p:cNvPr id="46" name="Shape 46"/>
          <p:cNvSpPr txBox="1">
            <a:spLocks noGrp="1"/>
          </p:cNvSpPr>
          <p:nvPr>
            <p:ph type="body" idx="3"/>
          </p:nvPr>
        </p:nvSpPr>
        <p:spPr>
          <a:xfrm>
            <a:off x="7224219" y="6451609"/>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9"/>
            <a:ext cx="36576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12800" y="27464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3499687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187051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pPr>
              <a:defRPr/>
            </a:pPr>
            <a:fld id="{CF1BCEBF-F53B-490B-9407-2C155BE9F4D9}" type="datetimeFigureOut">
              <a:rPr lang="en-US" smtClean="0"/>
              <a:pPr>
                <a:defRPr/>
              </a:pPr>
              <a:t>1/23/2018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74A10F-8852-4973-AA4B-11272F78466F}" type="slidenum">
              <a:rPr lang="en-US" smtClean="0"/>
              <a:pPr>
                <a:defRPr/>
              </a:pPr>
              <a:t>‹#›</a:t>
            </a:fld>
            <a:endParaRPr lang="en-US"/>
          </a:p>
        </p:txBody>
      </p:sp>
    </p:spTree>
    <p:extLst>
      <p:ext uri="{BB962C8B-B14F-4D97-AF65-F5344CB8AC3E}">
        <p14:creationId xmlns:p14="http://schemas.microsoft.com/office/powerpoint/2010/main" val="1317645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768256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4036071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endParaRPr lang="id-ID"/>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3535650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endParaRPr lang="id-ID"/>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3169502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A69A8F-0D47-494C-B5D8-2BCDE4C1E80C}" type="datetimeFigureOut">
              <a:rPr lang="en-US" smtClean="0"/>
              <a:pPr>
                <a:defRPr/>
              </a:pPr>
              <a:t>1/23/2018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677131-ED7B-4B8E-86C0-C95F8D22219B}" type="slidenum">
              <a:rPr lang="en-US" smtClean="0"/>
              <a:pPr>
                <a:defRPr/>
              </a:pPr>
              <a:t>‹#›</a:t>
            </a:fld>
            <a:endParaRPr lang="en-US"/>
          </a:p>
        </p:txBody>
      </p:sp>
    </p:spTree>
    <p:extLst>
      <p:ext uri="{BB962C8B-B14F-4D97-AF65-F5344CB8AC3E}">
        <p14:creationId xmlns:p14="http://schemas.microsoft.com/office/powerpoint/2010/main" val="898276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29303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165869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mparison Slide">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89184" y="1645919"/>
            <a:ext cx="5380328" cy="789828"/>
          </a:xfrm>
          <a:prstGeom prst="rect">
            <a:avLst/>
          </a:prstGeom>
          <a:noFill/>
          <a:ln>
            <a:noFill/>
          </a:ln>
        </p:spPr>
        <p:txBody>
          <a:bodyPr lIns="91425" tIns="91425" rIns="91425" bIns="91425" anchor="b" anchorCtr="0"/>
          <a:lstStyle>
            <a:lvl1pPr marL="0" indent="0" algn="ctr" rtl="0">
              <a:lnSpc>
                <a:spcPct val="115384"/>
              </a:lnSpc>
              <a:spcBef>
                <a:spcPts val="0"/>
              </a:spcBef>
              <a:buFont typeface="Verdana"/>
              <a:buNone/>
              <a:defRPr/>
            </a:lvl1pPr>
            <a:lvl2pPr marL="457189" indent="0" rtl="0">
              <a:spcBef>
                <a:spcPts val="0"/>
              </a:spcBef>
              <a:buFont typeface="Verdana"/>
              <a:buNone/>
              <a:defRPr/>
            </a:lvl2pPr>
            <a:lvl3pPr marL="914377" indent="0" rtl="0">
              <a:spcBef>
                <a:spcPts val="0"/>
              </a:spcBef>
              <a:buFont typeface="Verdana"/>
              <a:buNone/>
              <a:defRPr/>
            </a:lvl3pPr>
            <a:lvl4pPr marL="1371566" indent="0" rtl="0">
              <a:spcBef>
                <a:spcPts val="0"/>
              </a:spcBef>
              <a:buFont typeface="Verdana"/>
              <a:buNone/>
              <a:defRPr/>
            </a:lvl4pPr>
            <a:lvl5pPr marL="1828754" indent="0" rtl="0">
              <a:spcBef>
                <a:spcPts val="0"/>
              </a:spcBef>
              <a:buFont typeface="Verdana"/>
              <a:buNone/>
              <a:defRPr/>
            </a:lvl5pPr>
            <a:lvl6pPr marL="2285943" indent="0" rtl="0">
              <a:spcBef>
                <a:spcPts val="0"/>
              </a:spcBef>
              <a:buFont typeface="Verdana"/>
              <a:buNone/>
              <a:defRPr/>
            </a:lvl6pPr>
            <a:lvl7pPr marL="2743131" indent="0" rtl="0">
              <a:spcBef>
                <a:spcPts val="0"/>
              </a:spcBef>
              <a:buFont typeface="Verdana"/>
              <a:buNone/>
              <a:defRPr/>
            </a:lvl7pPr>
            <a:lvl8pPr marL="3200320" indent="0" rtl="0">
              <a:spcBef>
                <a:spcPts val="0"/>
              </a:spcBef>
              <a:buFont typeface="Verdana"/>
              <a:buNone/>
              <a:defRPr/>
            </a:lvl8pPr>
            <a:lvl9pPr marL="3657509" indent="0" rtl="0">
              <a:spcBef>
                <a:spcPts val="0"/>
              </a:spcBef>
              <a:buFont typeface="Verdana"/>
              <a:buNone/>
              <a:defRPr/>
            </a:lvl9pPr>
          </a:lstStyle>
          <a:p>
            <a:endParaRPr/>
          </a:p>
        </p:txBody>
      </p:sp>
      <p:sp>
        <p:nvSpPr>
          <p:cNvPr id="49" name="Shape 49"/>
          <p:cNvSpPr txBox="1">
            <a:spLocks noGrp="1"/>
          </p:cNvSpPr>
          <p:nvPr>
            <p:ph type="body" idx="2"/>
          </p:nvPr>
        </p:nvSpPr>
        <p:spPr>
          <a:xfrm>
            <a:off x="6271683" y="1645919"/>
            <a:ext cx="5393500" cy="789828"/>
          </a:xfrm>
          <a:prstGeom prst="rect">
            <a:avLst/>
          </a:prstGeom>
          <a:noFill/>
          <a:ln>
            <a:noFill/>
          </a:ln>
        </p:spPr>
        <p:txBody>
          <a:bodyPr lIns="91425" tIns="91425" rIns="91425" bIns="91425" anchor="b" anchorCtr="0"/>
          <a:lstStyle>
            <a:lvl1pPr marL="0" indent="0" algn="ctr" rtl="0">
              <a:lnSpc>
                <a:spcPct val="115384"/>
              </a:lnSpc>
              <a:spcBef>
                <a:spcPts val="0"/>
              </a:spcBef>
              <a:buFont typeface="Verdana"/>
              <a:buNone/>
              <a:defRPr/>
            </a:lvl1pPr>
            <a:lvl2pPr marL="457189" indent="0" rtl="0">
              <a:spcBef>
                <a:spcPts val="0"/>
              </a:spcBef>
              <a:buFont typeface="Verdana"/>
              <a:buNone/>
              <a:defRPr/>
            </a:lvl2pPr>
            <a:lvl3pPr marL="914377" indent="0" rtl="0">
              <a:spcBef>
                <a:spcPts val="0"/>
              </a:spcBef>
              <a:buFont typeface="Verdana"/>
              <a:buNone/>
              <a:defRPr/>
            </a:lvl3pPr>
            <a:lvl4pPr marL="1371566" indent="0" rtl="0">
              <a:spcBef>
                <a:spcPts val="0"/>
              </a:spcBef>
              <a:buFont typeface="Verdana"/>
              <a:buNone/>
              <a:defRPr/>
            </a:lvl4pPr>
            <a:lvl5pPr marL="1828754" indent="0" rtl="0">
              <a:spcBef>
                <a:spcPts val="0"/>
              </a:spcBef>
              <a:buFont typeface="Verdana"/>
              <a:buNone/>
              <a:defRPr/>
            </a:lvl5pPr>
            <a:lvl6pPr marL="2285943" indent="0" rtl="0">
              <a:spcBef>
                <a:spcPts val="0"/>
              </a:spcBef>
              <a:buFont typeface="Verdana"/>
              <a:buNone/>
              <a:defRPr/>
            </a:lvl6pPr>
            <a:lvl7pPr marL="2743131" indent="0" rtl="0">
              <a:spcBef>
                <a:spcPts val="0"/>
              </a:spcBef>
              <a:buFont typeface="Verdana"/>
              <a:buNone/>
              <a:defRPr/>
            </a:lvl7pPr>
            <a:lvl8pPr marL="3200320" indent="0" rtl="0">
              <a:spcBef>
                <a:spcPts val="0"/>
              </a:spcBef>
              <a:buFont typeface="Verdana"/>
              <a:buNone/>
              <a:defRPr/>
            </a:lvl8pPr>
            <a:lvl9pPr marL="3657509" indent="0" rtl="0">
              <a:spcBef>
                <a:spcPts val="0"/>
              </a:spcBef>
              <a:buFont typeface="Verdana"/>
              <a:buNone/>
              <a:defRPr/>
            </a:lvl9pPr>
          </a:lstStyle>
          <a:p>
            <a:endParaRPr/>
          </a:p>
        </p:txBody>
      </p:sp>
      <p:sp>
        <p:nvSpPr>
          <p:cNvPr id="50" name="Shape 50"/>
          <p:cNvSpPr txBox="1">
            <a:spLocks noGrp="1"/>
          </p:cNvSpPr>
          <p:nvPr>
            <p:ph type="body" idx="3"/>
          </p:nvPr>
        </p:nvSpPr>
        <p:spPr>
          <a:xfrm>
            <a:off x="476249" y="2659072"/>
            <a:ext cx="5393267" cy="3352799"/>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51" name="Shape 51"/>
          <p:cNvSpPr txBox="1">
            <a:spLocks noGrp="1"/>
          </p:cNvSpPr>
          <p:nvPr>
            <p:ph type="body" idx="4"/>
          </p:nvPr>
        </p:nvSpPr>
        <p:spPr>
          <a:xfrm>
            <a:off x="6271685" y="2659072"/>
            <a:ext cx="5393267" cy="3352799"/>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52" name="Shape 52"/>
          <p:cNvSpPr txBox="1">
            <a:spLocks noGrp="1"/>
          </p:cNvSpPr>
          <p:nvPr>
            <p:ph type="sldNum" idx="12"/>
          </p:nvPr>
        </p:nvSpPr>
        <p:spPr>
          <a:xfrm>
            <a:off x="519883" y="6451894"/>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53" name="Shape 53"/>
          <p:cNvSpPr txBox="1">
            <a:spLocks noGrp="1"/>
          </p:cNvSpPr>
          <p:nvPr>
            <p:ph type="dt" idx="10"/>
          </p:nvPr>
        </p:nvSpPr>
        <p:spPr>
          <a:xfrm>
            <a:off x="1080796" y="6451894"/>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54" name="Shape 54"/>
          <p:cNvSpPr/>
          <p:nvPr/>
        </p:nvSpPr>
        <p:spPr>
          <a:xfrm>
            <a:off x="0" y="1184829"/>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55" name="Shape 55"/>
          <p:cNvSpPr txBox="1">
            <a:spLocks noGrp="1"/>
          </p:cNvSpPr>
          <p:nvPr>
            <p:ph type="body" idx="5"/>
          </p:nvPr>
        </p:nvSpPr>
        <p:spPr>
          <a:xfrm>
            <a:off x="7224219" y="6451609"/>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479557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7"/>
            <a:ext cx="36576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12800" y="274647"/>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id-ID"/>
          </a:p>
        </p:txBody>
      </p:sp>
    </p:spTree>
    <p:extLst>
      <p:ext uri="{BB962C8B-B14F-4D97-AF65-F5344CB8AC3E}">
        <p14:creationId xmlns:p14="http://schemas.microsoft.com/office/powerpoint/2010/main" val="349968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1 Content Slide">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238052" y="2009550"/>
            <a:ext cx="5380565" cy="4002312"/>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58" name="Shape 58"/>
          <p:cNvSpPr>
            <a:spLocks noGrp="1"/>
          </p:cNvSpPr>
          <p:nvPr>
            <p:ph type="pic" idx="2"/>
          </p:nvPr>
        </p:nvSpPr>
        <p:spPr>
          <a:xfrm>
            <a:off x="486839" y="2009550"/>
            <a:ext cx="5329767" cy="4002312"/>
          </a:xfrm>
          <a:prstGeom prst="rect">
            <a:avLst/>
          </a:prstGeom>
          <a:noFill/>
          <a:ln>
            <a:noFill/>
          </a:ln>
        </p:spPr>
      </p:sp>
      <p:sp>
        <p:nvSpPr>
          <p:cNvPr id="59" name="Shape 59"/>
          <p:cNvSpPr txBox="1">
            <a:spLocks noGrp="1"/>
          </p:cNvSpPr>
          <p:nvPr>
            <p:ph type="sldNum" idx="12"/>
          </p:nvPr>
        </p:nvSpPr>
        <p:spPr>
          <a:xfrm>
            <a:off x="519883" y="6451894"/>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60" name="Shape 60"/>
          <p:cNvSpPr txBox="1">
            <a:spLocks noGrp="1"/>
          </p:cNvSpPr>
          <p:nvPr>
            <p:ph type="dt" idx="10"/>
          </p:nvPr>
        </p:nvSpPr>
        <p:spPr>
          <a:xfrm>
            <a:off x="1080796" y="6451894"/>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61" name="Shape 61"/>
          <p:cNvSpPr/>
          <p:nvPr/>
        </p:nvSpPr>
        <p:spPr>
          <a:xfrm>
            <a:off x="0" y="1184829"/>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62" name="Shape 62"/>
          <p:cNvSpPr txBox="1">
            <a:spLocks noGrp="1"/>
          </p:cNvSpPr>
          <p:nvPr>
            <p:ph type="title"/>
          </p:nvPr>
        </p:nvSpPr>
        <p:spPr>
          <a:xfrm>
            <a:off x="486835" y="1336425"/>
            <a:ext cx="11101916" cy="64123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189" algn="l" rtl="0">
              <a:spcBef>
                <a:spcPts val="0"/>
              </a:spcBef>
              <a:spcAft>
                <a:spcPts val="0"/>
              </a:spcAft>
              <a:defRPr/>
            </a:lvl6pPr>
            <a:lvl7pPr marL="914377" algn="l" rtl="0">
              <a:spcBef>
                <a:spcPts val="0"/>
              </a:spcBef>
              <a:spcAft>
                <a:spcPts val="0"/>
              </a:spcAft>
              <a:defRPr/>
            </a:lvl7pPr>
            <a:lvl8pPr marL="1371566" algn="l" rtl="0">
              <a:spcBef>
                <a:spcPts val="0"/>
              </a:spcBef>
              <a:spcAft>
                <a:spcPts val="0"/>
              </a:spcAft>
              <a:defRPr/>
            </a:lvl8pPr>
            <a:lvl9pPr marL="1828754" algn="l" rtl="0">
              <a:spcBef>
                <a:spcPts val="0"/>
              </a:spcBef>
              <a:spcAft>
                <a:spcPts val="0"/>
              </a:spcAft>
              <a:defRPr/>
            </a:lvl9pPr>
          </a:lstStyle>
          <a:p>
            <a:endParaRPr/>
          </a:p>
        </p:txBody>
      </p:sp>
      <p:sp>
        <p:nvSpPr>
          <p:cNvPr id="63" name="Shape 63"/>
          <p:cNvSpPr txBox="1">
            <a:spLocks noGrp="1"/>
          </p:cNvSpPr>
          <p:nvPr>
            <p:ph type="body" idx="3"/>
          </p:nvPr>
        </p:nvSpPr>
        <p:spPr>
          <a:xfrm>
            <a:off x="7224219" y="6451609"/>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s Slide">
    <p:spTree>
      <p:nvGrpSpPr>
        <p:cNvPr id="1" name="Shape 64"/>
        <p:cNvGrpSpPr/>
        <p:nvPr/>
      </p:nvGrpSpPr>
      <p:grpSpPr>
        <a:xfrm>
          <a:off x="0" y="0"/>
          <a:ext cx="0" cy="0"/>
          <a:chOff x="0" y="0"/>
          <a:chExt cx="0" cy="0"/>
        </a:xfrm>
      </p:grpSpPr>
      <p:sp>
        <p:nvSpPr>
          <p:cNvPr id="65" name="Shape 65"/>
          <p:cNvSpPr txBox="1"/>
          <p:nvPr/>
        </p:nvSpPr>
        <p:spPr>
          <a:xfrm>
            <a:off x="579399" y="5087338"/>
            <a:ext cx="11101916" cy="923289"/>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SzPct val="25000"/>
              <a:buNone/>
            </a:pPr>
            <a:r>
              <a:rPr lang="id-ID" sz="5400" b="1" i="0" u="none" strike="noStrike" cap="none" baseline="0">
                <a:solidFill>
                  <a:srgbClr val="C00000"/>
                </a:solidFill>
                <a:latin typeface="Arial"/>
                <a:ea typeface="Arial"/>
                <a:cs typeface="Arial"/>
                <a:sym typeface="Arial"/>
              </a:rPr>
              <a:t>THANK YOU</a:t>
            </a:r>
          </a:p>
        </p:txBody>
      </p:sp>
      <p:sp>
        <p:nvSpPr>
          <p:cNvPr id="66" name="Shape 66"/>
          <p:cNvSpPr/>
          <p:nvPr/>
        </p:nvSpPr>
        <p:spPr>
          <a:xfrm>
            <a:off x="-648" y="4533169"/>
            <a:ext cx="12189231" cy="369291"/>
          </a:xfrm>
          <a:prstGeom prst="rect">
            <a:avLst/>
          </a:prstGeom>
          <a:solidFill>
            <a:srgbClr val="C00000"/>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pic>
        <p:nvPicPr>
          <p:cNvPr id="67" name="Shape 67"/>
          <p:cNvPicPr preferRelativeResize="0"/>
          <p:nvPr/>
        </p:nvPicPr>
        <p:blipFill rotWithShape="1">
          <a:blip r:embed="rId2">
            <a:alphaModFix/>
          </a:blip>
          <a:srcRect t="17910" b="13980"/>
          <a:stretch/>
        </p:blipFill>
        <p:spPr>
          <a:xfrm>
            <a:off x="-3420" y="0"/>
            <a:ext cx="12192000" cy="4670966"/>
          </a:xfrm>
          <a:prstGeom prst="rect">
            <a:avLst/>
          </a:prstGeom>
          <a:noFill/>
          <a:ln>
            <a:noFill/>
          </a:ln>
        </p:spPr>
      </p:pic>
      <p:pic>
        <p:nvPicPr>
          <p:cNvPr id="68" name="Shape 68"/>
          <p:cNvPicPr preferRelativeResize="0"/>
          <p:nvPr/>
        </p:nvPicPr>
        <p:blipFill rotWithShape="1">
          <a:blip r:embed="rId3">
            <a:alphaModFix/>
          </a:blip>
          <a:srcRect/>
          <a:stretch/>
        </p:blipFill>
        <p:spPr>
          <a:xfrm>
            <a:off x="205859" y="142945"/>
            <a:ext cx="4052244" cy="6037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chemeClr val="lt1"/>
            </a:gs>
            <a:gs pos="100000">
              <a:srgbClr val="949494"/>
            </a:gs>
          </a:gsLst>
          <a:path path="circle">
            <a:fillToRect l="50000" t="50000" r="50000" b="50000"/>
          </a:path>
          <a:tileRect/>
        </a:gradFill>
        <a:effectLst/>
      </p:bgPr>
    </p:bg>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1828803" y="2743200"/>
            <a:ext cx="9497484" cy="1673224"/>
          </a:xfrm>
          <a:prstGeom prst="rect">
            <a:avLst/>
          </a:prstGeom>
          <a:noFill/>
          <a:ln>
            <a:noFill/>
          </a:ln>
        </p:spPr>
        <p:txBody>
          <a:bodyPr lIns="91425" tIns="91425" rIns="91425" bIns="91425" anchor="t" anchorCtr="0"/>
          <a:lstStyle>
            <a:lvl1pPr marL="0" indent="0" rtl="0">
              <a:spcBef>
                <a:spcPts val="0"/>
              </a:spcBef>
              <a:buClr>
                <a:schemeClr val="dk2"/>
              </a:buClr>
              <a:buFont typeface="Verdana"/>
              <a:buNone/>
              <a:defRPr/>
            </a:lvl1pPr>
            <a:lvl2pPr rtl="0">
              <a:spcBef>
                <a:spcPts val="0"/>
              </a:spcBef>
              <a:buClr>
                <a:srgbClr val="888888"/>
              </a:buClr>
              <a:buFont typeface="Verdana"/>
              <a:buNone/>
              <a:defRPr/>
            </a:lvl2pPr>
            <a:lvl3pPr rtl="0">
              <a:spcBef>
                <a:spcPts val="0"/>
              </a:spcBef>
              <a:buClr>
                <a:srgbClr val="888888"/>
              </a:buClr>
              <a:buFont typeface="Verdana"/>
              <a:buNone/>
              <a:defRPr/>
            </a:lvl3pPr>
            <a:lvl4pPr rtl="0">
              <a:spcBef>
                <a:spcPts val="0"/>
              </a:spcBef>
              <a:buClr>
                <a:srgbClr val="888888"/>
              </a:buClr>
              <a:buFont typeface="Verdana"/>
              <a:buNone/>
              <a:defRPr/>
            </a:lvl4pPr>
            <a:lvl5pPr rtl="0">
              <a:spcBef>
                <a:spcPts val="0"/>
              </a:spcBef>
              <a:buClr>
                <a:srgbClr val="888888"/>
              </a:buClr>
              <a:buFont typeface="Verdan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p:nvPr/>
        </p:nvSpPr>
        <p:spPr>
          <a:xfrm>
            <a:off x="0" y="1910858"/>
            <a:ext cx="12192000" cy="369291"/>
          </a:xfrm>
          <a:prstGeom prst="rect">
            <a:avLst/>
          </a:prstGeom>
          <a:solidFill>
            <a:schemeClr val="accent2"/>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78" name="Shape 78"/>
          <p:cNvSpPr txBox="1">
            <a:spLocks noGrp="1"/>
          </p:cNvSpPr>
          <p:nvPr>
            <p:ph type="title"/>
          </p:nvPr>
        </p:nvSpPr>
        <p:spPr>
          <a:xfrm>
            <a:off x="1828806" y="1600204"/>
            <a:ext cx="10159999" cy="990599"/>
          </a:xfrm>
          <a:prstGeom prst="rect">
            <a:avLst/>
          </a:prstGeom>
          <a:noFill/>
          <a:ln>
            <a:noFill/>
          </a:ln>
        </p:spPr>
        <p:txBody>
          <a:bodyPr lIns="91425" tIns="91425" rIns="91425" bIns="91425" anchor="ctr" anchorCtr="0"/>
          <a:lstStyle>
            <a:lvl1pPr algn="l" rtl="0">
              <a:spcBef>
                <a:spcPts val="0"/>
              </a:spcBef>
              <a:buClr>
                <a:srgbClr val="FFFFF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9" name="Shape 79"/>
          <p:cNvPicPr preferRelativeResize="0"/>
          <p:nvPr/>
        </p:nvPicPr>
        <p:blipFill rotWithShape="1">
          <a:blip r:embed="rId2">
            <a:alphaModFix/>
          </a:blip>
          <a:srcRect/>
          <a:stretch/>
        </p:blipFill>
        <p:spPr>
          <a:xfrm>
            <a:off x="9" y="0"/>
            <a:ext cx="12191991" cy="1247774"/>
          </a:xfrm>
          <a:prstGeom prst="rect">
            <a:avLst/>
          </a:prstGeom>
          <a:noFill/>
          <a:ln>
            <a:noFill/>
          </a:ln>
        </p:spPr>
      </p:pic>
      <p:pic>
        <p:nvPicPr>
          <p:cNvPr id="80" name="Shape 80"/>
          <p:cNvPicPr preferRelativeResize="0"/>
          <p:nvPr/>
        </p:nvPicPr>
        <p:blipFill rotWithShape="1">
          <a:blip r:embed="rId3">
            <a:alphaModFix/>
          </a:blip>
          <a:srcRect/>
          <a:stretch/>
        </p:blipFill>
        <p:spPr>
          <a:xfrm>
            <a:off x="4" y="6242676"/>
            <a:ext cx="12191997" cy="609599"/>
          </a:xfrm>
          <a:prstGeom prst="rect">
            <a:avLst/>
          </a:prstGeom>
          <a:noFill/>
          <a:ln>
            <a:noFill/>
          </a:ln>
        </p:spPr>
      </p:pic>
      <p:sp>
        <p:nvSpPr>
          <p:cNvPr id="81" name="Shape 81"/>
          <p:cNvSpPr txBox="1"/>
          <p:nvPr/>
        </p:nvSpPr>
        <p:spPr>
          <a:xfrm>
            <a:off x="172514" y="6521571"/>
            <a:ext cx="478367" cy="307736"/>
          </a:xfrm>
          <a:prstGeom prst="rect">
            <a:avLst/>
          </a:prstGeom>
          <a:noFill/>
          <a:ln>
            <a:noFill/>
          </a:ln>
        </p:spPr>
        <p:txBody>
          <a:bodyPr lIns="0" tIns="45700" rIns="91425" bIns="45700" anchor="ctr" anchorCtr="0">
            <a:spAutoFit/>
          </a:bodyPr>
          <a:lstStyle/>
          <a:p>
            <a:pPr marL="0" marR="0" lvl="0" indent="0" algn="l" rtl="0">
              <a:lnSpc>
                <a:spcPct val="100000"/>
              </a:lnSpc>
              <a:spcBef>
                <a:spcPts val="0"/>
              </a:spcBef>
              <a:spcAft>
                <a:spcPts val="0"/>
              </a:spcAft>
              <a:buClr>
                <a:schemeClr val="lt1"/>
              </a:buClr>
              <a:buSzPct val="25000"/>
              <a:buFont typeface="Verdana"/>
              <a:buNone/>
            </a:pPr>
            <a:r>
              <a:rPr lang="id-ID" sz="1400"/>
              <a:t> </a:t>
            </a:r>
          </a:p>
        </p:txBody>
      </p:sp>
      <p:sp>
        <p:nvSpPr>
          <p:cNvPr id="82" name="Shape 82"/>
          <p:cNvSpPr txBox="1"/>
          <p:nvPr/>
        </p:nvSpPr>
        <p:spPr>
          <a:xfrm>
            <a:off x="733424" y="6548436"/>
            <a:ext cx="2190749" cy="254004"/>
          </a:xfrm>
          <a:prstGeom prst="rect">
            <a:avLst/>
          </a:prstGeom>
          <a:noFill/>
          <a:ln>
            <a:noFill/>
          </a:ln>
        </p:spPr>
        <p:txBody>
          <a:bodyPr lIns="0" tIns="45700" rIns="91425" bIns="45700" anchor="ctr" anchorCtr="0">
            <a:spAutoFit/>
          </a:bodyPr>
          <a:lstStyle/>
          <a:p>
            <a:pPr marL="0" marR="0" lvl="0" indent="0" algn="l" rtl="0">
              <a:lnSpc>
                <a:spcPct val="100000"/>
              </a:lnSpc>
              <a:spcBef>
                <a:spcPts val="0"/>
              </a:spcBef>
              <a:spcAft>
                <a:spcPts val="0"/>
              </a:spcAft>
              <a:buClr>
                <a:schemeClr val="lt1"/>
              </a:buClr>
              <a:buSzPct val="25000"/>
              <a:buFont typeface="Verdana"/>
              <a:buNone/>
            </a:pPr>
            <a:r>
              <a:rPr lang="id-ID" sz="1051" b="0" i="0" u="none" strike="noStrike" cap="none" baseline="0">
                <a:solidFill>
                  <a:schemeClr val="lt1"/>
                </a:solidFill>
                <a:latin typeface="Verdana"/>
                <a:ea typeface="Verdana"/>
                <a:cs typeface="Verdana"/>
                <a:sym typeface="Verdana"/>
              </a:rPr>
              <a:t>8/25/2014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CF1BCEBF-F53B-490B-9407-2C155BE9F4D9}" type="datetimeFigureOut">
              <a:rPr lang="en-US"/>
              <a:pPr>
                <a:defRPr/>
              </a:pPr>
              <a:t>1/23/2018</a:t>
            </a:fld>
            <a:endParaRPr lang="en-US"/>
          </a:p>
        </p:txBody>
      </p:sp>
      <p:sp>
        <p:nvSpPr>
          <p:cNvPr id="5" name="Footer Placeholder 4"/>
          <p:cNvSpPr>
            <a:spLocks noGrp="1"/>
          </p:cNvSpPr>
          <p:nvPr>
            <p:ph type="ftr" sz="quarter" idx="11"/>
          </p:nvPr>
        </p:nvSpPr>
        <p:spPr>
          <a:xfrm>
            <a:off x="4165600" y="6356357"/>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74A10F-8852-4973-AA4B-11272F78466F}" type="slidenum">
              <a:rPr lang="en-US"/>
              <a:pPr>
                <a:defRPr/>
              </a:pPr>
              <a:t>‹#›</a:t>
            </a:fld>
            <a:endParaRPr lang="en-US"/>
          </a:p>
        </p:txBody>
      </p:sp>
    </p:spTree>
    <p:extLst>
      <p:ext uri="{BB962C8B-B14F-4D97-AF65-F5344CB8AC3E}">
        <p14:creationId xmlns:p14="http://schemas.microsoft.com/office/powerpoint/2010/main" val="246590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A69A8F-0D47-494C-B5D8-2BCDE4C1E80C}" type="datetimeFigureOut">
              <a:rPr lang="en-US"/>
              <a:pPr>
                <a:defRPr/>
              </a:pPr>
              <a:t>1/23/2018</a:t>
            </a:fld>
            <a:endParaRPr lang="en-US"/>
          </a:p>
        </p:txBody>
      </p:sp>
      <p:sp>
        <p:nvSpPr>
          <p:cNvPr id="3" name="Footer Placeholder 4"/>
          <p:cNvSpPr>
            <a:spLocks noGrp="1"/>
          </p:cNvSpPr>
          <p:nvPr>
            <p:ph type="ftr" sz="quarter" idx="11"/>
          </p:nvPr>
        </p:nvSpPr>
        <p:spPr>
          <a:xfrm>
            <a:off x="4165600" y="6356357"/>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677131-ED7B-4B8E-86C0-C95F8D22219B}" type="slidenum">
              <a:rPr lang="en-US"/>
              <a:pPr>
                <a:defRPr/>
              </a:pPr>
              <a:t>‹#›</a:t>
            </a:fld>
            <a:endParaRPr lang="en-US"/>
          </a:p>
        </p:txBody>
      </p:sp>
    </p:spTree>
    <p:extLst>
      <p:ext uri="{BB962C8B-B14F-4D97-AF65-F5344CB8AC3E}">
        <p14:creationId xmlns:p14="http://schemas.microsoft.com/office/powerpoint/2010/main" val="403581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Slide">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87683" y="2009550"/>
            <a:ext cx="11101916" cy="4025490"/>
          </a:xfrm>
          <a:prstGeom prst="rect">
            <a:avLst/>
          </a:prstGeom>
          <a:noFill/>
          <a:ln>
            <a:noFill/>
          </a:ln>
        </p:spPr>
        <p:txBody>
          <a:bodyPr lIns="91425" tIns="91425" rIns="91425" bIns="91425" anchor="t" anchorCtr="0"/>
          <a:lstStyle>
            <a:lvl1pPr marL="346066" indent="-140331" algn="l" rtl="0">
              <a:spcBef>
                <a:spcPts val="1800"/>
              </a:spcBef>
              <a:spcAft>
                <a:spcPts val="0"/>
              </a:spcAft>
              <a:buClr>
                <a:schemeClr val="dk1"/>
              </a:buClr>
              <a:buFont typeface="Verdana"/>
              <a:buChar char="•"/>
              <a:defRPr/>
            </a:lvl1pPr>
            <a:lvl2pPr marL="593710" indent="-60324" algn="l" rtl="0">
              <a:spcBef>
                <a:spcPts val="800"/>
              </a:spcBef>
              <a:spcAft>
                <a:spcPts val="0"/>
              </a:spcAft>
              <a:buClr>
                <a:srgbClr val="595959"/>
              </a:buClr>
              <a:buFont typeface="Verdana"/>
              <a:buChar char="–"/>
              <a:defRPr/>
            </a:lvl2pPr>
            <a:lvl3pPr marL="822305" indent="-73024" algn="l" rtl="0">
              <a:spcBef>
                <a:spcPts val="700"/>
              </a:spcBef>
              <a:spcAft>
                <a:spcPts val="0"/>
              </a:spcAft>
              <a:buClr>
                <a:srgbClr val="595959"/>
              </a:buClr>
              <a:buFont typeface="Verdana"/>
              <a:buChar char="▪"/>
              <a:defRPr/>
            </a:lvl3pPr>
            <a:lvl4pPr marL="1050899" indent="-85723" algn="l" rtl="0">
              <a:spcBef>
                <a:spcPts val="600"/>
              </a:spcBef>
              <a:spcAft>
                <a:spcPts val="0"/>
              </a:spcAft>
              <a:buClr>
                <a:srgbClr val="595959"/>
              </a:buClr>
              <a:buFont typeface="Verdana"/>
              <a:buChar char="–"/>
              <a:defRPr/>
            </a:lvl4pPr>
            <a:lvl5pPr marL="1233457" indent="-90484" algn="l" rtl="0">
              <a:spcBef>
                <a:spcPts val="600"/>
              </a:spcBef>
              <a:spcAft>
                <a:spcPts val="0"/>
              </a:spcAft>
              <a:buClr>
                <a:srgbClr val="7F7F7F"/>
              </a:buClr>
              <a:buFont typeface="Verdana"/>
              <a:buChar char="▪"/>
              <a:defRPr/>
            </a:lvl5pPr>
            <a:lvl6pPr marL="2514537" indent="-101597" algn="l" rtl="0">
              <a:spcBef>
                <a:spcPts val="400"/>
              </a:spcBef>
              <a:buClr>
                <a:schemeClr val="dk1"/>
              </a:buClr>
              <a:buFont typeface="Verdana"/>
              <a:buChar char="•"/>
              <a:defRPr/>
            </a:lvl6pPr>
            <a:lvl7pPr marL="2971726" indent="-101597" algn="l" rtl="0">
              <a:spcBef>
                <a:spcPts val="400"/>
              </a:spcBef>
              <a:buClr>
                <a:schemeClr val="dk1"/>
              </a:buClr>
              <a:buFont typeface="Verdana"/>
              <a:buChar char="•"/>
              <a:defRPr/>
            </a:lvl7pPr>
            <a:lvl8pPr marL="3428914" indent="-101597" algn="l" rtl="0">
              <a:spcBef>
                <a:spcPts val="400"/>
              </a:spcBef>
              <a:buClr>
                <a:schemeClr val="dk1"/>
              </a:buClr>
              <a:buFont typeface="Verdana"/>
              <a:buChar char="•"/>
              <a:defRPr/>
            </a:lvl8pPr>
            <a:lvl9pPr marL="3886103" indent="-101597" algn="l" rtl="0">
              <a:spcBef>
                <a:spcPts val="400"/>
              </a:spcBef>
              <a:buClr>
                <a:schemeClr val="dk1"/>
              </a:buClr>
              <a:buFont typeface="Verdana"/>
              <a:buChar char="•"/>
              <a:defRPr/>
            </a:lvl9pPr>
          </a:lstStyle>
          <a:p>
            <a:endParaRPr/>
          </a:p>
        </p:txBody>
      </p:sp>
      <p:sp>
        <p:nvSpPr>
          <p:cNvPr id="28" name="Shape 28"/>
          <p:cNvSpPr txBox="1">
            <a:spLocks noGrp="1"/>
          </p:cNvSpPr>
          <p:nvPr>
            <p:ph type="sldNum" idx="12"/>
          </p:nvPr>
        </p:nvSpPr>
        <p:spPr>
          <a:xfrm>
            <a:off x="519883" y="6451894"/>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29" name="Shape 29"/>
          <p:cNvSpPr txBox="1">
            <a:spLocks noGrp="1"/>
          </p:cNvSpPr>
          <p:nvPr>
            <p:ph type="dt" idx="10"/>
          </p:nvPr>
        </p:nvSpPr>
        <p:spPr>
          <a:xfrm>
            <a:off x="1080796" y="6451894"/>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30" name="Shape 30"/>
          <p:cNvSpPr/>
          <p:nvPr/>
        </p:nvSpPr>
        <p:spPr>
          <a:xfrm>
            <a:off x="0" y="1184829"/>
            <a:ext cx="12192000"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31" name="Shape 31"/>
          <p:cNvSpPr txBox="1">
            <a:spLocks noGrp="1"/>
          </p:cNvSpPr>
          <p:nvPr>
            <p:ph type="title"/>
          </p:nvPr>
        </p:nvSpPr>
        <p:spPr>
          <a:xfrm>
            <a:off x="486835" y="1336425"/>
            <a:ext cx="11101916" cy="641239"/>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189" algn="l" rtl="0">
              <a:spcBef>
                <a:spcPts val="0"/>
              </a:spcBef>
              <a:spcAft>
                <a:spcPts val="0"/>
              </a:spcAft>
              <a:defRPr/>
            </a:lvl6pPr>
            <a:lvl7pPr marL="914377" algn="l" rtl="0">
              <a:spcBef>
                <a:spcPts val="0"/>
              </a:spcBef>
              <a:spcAft>
                <a:spcPts val="0"/>
              </a:spcAft>
              <a:defRPr/>
            </a:lvl7pPr>
            <a:lvl8pPr marL="1371566" algn="l" rtl="0">
              <a:spcBef>
                <a:spcPts val="0"/>
              </a:spcBef>
              <a:spcAft>
                <a:spcPts val="0"/>
              </a:spcAft>
              <a:defRPr/>
            </a:lvl8pPr>
            <a:lvl9pPr marL="1828754" algn="l" rtl="0">
              <a:spcBef>
                <a:spcPts val="0"/>
              </a:spcBef>
              <a:spcAft>
                <a:spcPts val="0"/>
              </a:spcAft>
              <a:defRPr/>
            </a:lvl9pPr>
          </a:lstStyle>
          <a:p>
            <a:endParaRPr/>
          </a:p>
        </p:txBody>
      </p:sp>
      <p:sp>
        <p:nvSpPr>
          <p:cNvPr id="32" name="Shape 32"/>
          <p:cNvSpPr txBox="1">
            <a:spLocks noGrp="1"/>
          </p:cNvSpPr>
          <p:nvPr>
            <p:ph type="body" idx="2"/>
          </p:nvPr>
        </p:nvSpPr>
        <p:spPr>
          <a:xfrm>
            <a:off x="7224219" y="6451609"/>
            <a:ext cx="4421036" cy="365125"/>
          </a:xfrm>
          <a:prstGeom prst="rect">
            <a:avLst/>
          </a:prstGeom>
          <a:noFill/>
          <a:ln>
            <a:noFill/>
          </a:ln>
        </p:spPr>
        <p:txBody>
          <a:bodyPr lIns="91425" tIns="91425" rIns="91425" bIns="91425" anchor="ctr" anchorCtr="0"/>
          <a:lstStyle>
            <a:lvl1pPr marL="0" indent="0" algn="r" rtl="0">
              <a:spcBef>
                <a:spcPts val="0"/>
              </a:spcBef>
              <a:buClr>
                <a:schemeClr val="lt1"/>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49112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0" y="3244358"/>
            <a:ext cx="12191997" cy="369291"/>
          </a:xfrm>
          <a:prstGeom prst="rect">
            <a:avLst/>
          </a:prstGeom>
          <a:solidFill>
            <a:schemeClr val="lt1"/>
          </a:solidFill>
          <a:ln>
            <a:noFill/>
          </a:ln>
        </p:spPr>
        <p:txBody>
          <a:bodyPr lIns="91425" tIns="45700" rIns="91425" bIns="45700" anchor="ctr" anchorCtr="0">
            <a:spAutoFit/>
          </a:bodyPr>
          <a:lstStyle/>
          <a:p>
            <a:pPr marL="0" marR="0" lvl="0" indent="0" algn="ctr" rtl="0">
              <a:spcBef>
                <a:spcPts val="0"/>
              </a:spcBef>
              <a:spcAft>
                <a:spcPts val="0"/>
              </a:spcAft>
              <a:buNone/>
            </a:pPr>
            <a:endParaRPr sz="1800" b="0" i="0" u="none" strike="noStrike" cap="none" baseline="0">
              <a:solidFill>
                <a:schemeClr val="lt1"/>
              </a:solidFill>
              <a:latin typeface="Verdana"/>
              <a:ea typeface="Verdana"/>
              <a:cs typeface="Verdana"/>
              <a:sym typeface="Verdana"/>
            </a:endParaRPr>
          </a:p>
        </p:txBody>
      </p:sp>
      <p:sp>
        <p:nvSpPr>
          <p:cNvPr id="10" name="Shape 10"/>
          <p:cNvSpPr txBox="1">
            <a:spLocks noGrp="1"/>
          </p:cNvSpPr>
          <p:nvPr>
            <p:ph type="title"/>
          </p:nvPr>
        </p:nvSpPr>
        <p:spPr>
          <a:xfrm>
            <a:off x="486835" y="1336425"/>
            <a:ext cx="11101916" cy="641239"/>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pic>
        <p:nvPicPr>
          <p:cNvPr id="11" name="Shape 11"/>
          <p:cNvPicPr preferRelativeResize="0"/>
          <p:nvPr/>
        </p:nvPicPr>
        <p:blipFill rotWithShape="1">
          <a:blip r:embed="rId12">
            <a:alphaModFix/>
          </a:blip>
          <a:srcRect/>
          <a:stretch/>
        </p:blipFill>
        <p:spPr>
          <a:xfrm>
            <a:off x="0" y="6248410"/>
            <a:ext cx="12191997" cy="609599"/>
          </a:xfrm>
          <a:prstGeom prst="rect">
            <a:avLst/>
          </a:prstGeom>
          <a:noFill/>
          <a:ln>
            <a:noFill/>
          </a:ln>
        </p:spPr>
      </p:pic>
      <p:sp>
        <p:nvSpPr>
          <p:cNvPr id="12" name="Shape 12"/>
          <p:cNvSpPr txBox="1">
            <a:spLocks noGrp="1"/>
          </p:cNvSpPr>
          <p:nvPr>
            <p:ph type="sldNum" idx="12"/>
          </p:nvPr>
        </p:nvSpPr>
        <p:spPr>
          <a:xfrm>
            <a:off x="519883" y="6451894"/>
            <a:ext cx="478367"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13" name="Shape 13"/>
          <p:cNvSpPr txBox="1">
            <a:spLocks noGrp="1"/>
          </p:cNvSpPr>
          <p:nvPr>
            <p:ph type="dt" idx="10"/>
          </p:nvPr>
        </p:nvSpPr>
        <p:spPr>
          <a:xfrm>
            <a:off x="1080796" y="6451894"/>
            <a:ext cx="219074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189" marR="0" indent="0" algn="l" rtl="0">
              <a:spcBef>
                <a:spcPts val="0"/>
              </a:spcBef>
              <a:defRPr/>
            </a:lvl2pPr>
            <a:lvl3pPr marL="914377" marR="0" indent="0" algn="l" rtl="0">
              <a:spcBef>
                <a:spcPts val="0"/>
              </a:spcBef>
              <a:defRPr/>
            </a:lvl3pPr>
            <a:lvl4pPr marL="1371566" marR="0" indent="0" algn="l" rtl="0">
              <a:spcBef>
                <a:spcPts val="0"/>
              </a:spcBef>
              <a:defRPr/>
            </a:lvl4pPr>
            <a:lvl5pPr marL="1828754" marR="0" indent="0" algn="l" rtl="0">
              <a:spcBef>
                <a:spcPts val="0"/>
              </a:spcBef>
              <a:defRPr/>
            </a:lvl5pPr>
            <a:lvl6pPr marL="2285943" marR="0" indent="0" algn="l" rtl="0">
              <a:spcBef>
                <a:spcPts val="0"/>
              </a:spcBef>
              <a:defRPr/>
            </a:lvl6pPr>
            <a:lvl7pPr marL="2743131" marR="0" indent="0" algn="l" rtl="0">
              <a:spcBef>
                <a:spcPts val="0"/>
              </a:spcBef>
              <a:defRPr/>
            </a:lvl7pPr>
            <a:lvl8pPr marL="3200320" marR="0" indent="0" algn="l" rtl="0">
              <a:spcBef>
                <a:spcPts val="0"/>
              </a:spcBef>
              <a:defRPr/>
            </a:lvl8pPr>
            <a:lvl9pPr marL="3657509" marR="0" indent="0" algn="l" rtl="0">
              <a:spcBef>
                <a:spcPts val="0"/>
              </a:spcBef>
              <a:defRPr/>
            </a:lvl9pPr>
          </a:lstStyle>
          <a:p>
            <a:endParaRPr/>
          </a:p>
        </p:txBody>
      </p:sp>
      <p:sp>
        <p:nvSpPr>
          <p:cNvPr id="14" name="Shape 14"/>
          <p:cNvSpPr/>
          <p:nvPr/>
        </p:nvSpPr>
        <p:spPr>
          <a:xfrm rot="-5400000">
            <a:off x="12884415" y="5910820"/>
            <a:ext cx="1709736" cy="184626"/>
          </a:xfrm>
          <a:prstGeom prst="rect">
            <a:avLst/>
          </a:prstGeom>
          <a:noFill/>
          <a:ln>
            <a:noFill/>
          </a:ln>
        </p:spPr>
        <p:txBody>
          <a:bodyPr lIns="91425" tIns="45700" rIns="91425" bIns="45700" anchor="t" anchorCtr="0">
            <a:spAutoFit/>
          </a:bodyPr>
          <a:lstStyle/>
          <a:p>
            <a:pPr marL="0" marR="0" lvl="0" indent="0" algn="l" rtl="0">
              <a:spcBef>
                <a:spcPts val="0"/>
              </a:spcBef>
              <a:spcAft>
                <a:spcPts val="0"/>
              </a:spcAft>
              <a:buSzPct val="25000"/>
              <a:buNone/>
            </a:pPr>
            <a:r>
              <a:rPr lang="id-ID" sz="600" b="0" i="0" u="none" strike="noStrike" cap="none" baseline="0">
                <a:solidFill>
                  <a:srgbClr val="7F7F7F"/>
                </a:solidFill>
                <a:latin typeface="Verdana"/>
                <a:ea typeface="Verdana"/>
                <a:cs typeface="Verdana"/>
                <a:sym typeface="Verdana"/>
              </a:rPr>
              <a:t>12-CRS-0106 REVISED 8 FEB 2013</a:t>
            </a:r>
          </a:p>
        </p:txBody>
      </p:sp>
      <p:sp>
        <p:nvSpPr>
          <p:cNvPr id="15" name="Shape 15"/>
          <p:cNvSpPr txBox="1">
            <a:spLocks noGrp="1"/>
          </p:cNvSpPr>
          <p:nvPr>
            <p:ph type="body" idx="1"/>
          </p:nvPr>
        </p:nvSpPr>
        <p:spPr>
          <a:xfrm>
            <a:off x="486835" y="1977656"/>
            <a:ext cx="11101916" cy="4054844"/>
          </a:xfrm>
          <a:prstGeom prst="rect">
            <a:avLst/>
          </a:prstGeom>
          <a:noFill/>
          <a:ln>
            <a:noFill/>
          </a:ln>
        </p:spPr>
        <p:txBody>
          <a:bodyPr lIns="91425" tIns="91425" rIns="91425" bIns="91425" anchor="t" anchorCtr="0"/>
          <a:lstStyle>
            <a:lvl1pPr marL="346075" marR="0" indent="-140334" algn="l" rtl="0">
              <a:spcBef>
                <a:spcPts val="1800"/>
              </a:spcBef>
              <a:spcAft>
                <a:spcPts val="0"/>
              </a:spcAft>
              <a:buClr>
                <a:schemeClr val="dk1"/>
              </a:buClr>
              <a:buFont typeface="Verdana"/>
              <a:buChar char="•"/>
              <a:defRPr/>
            </a:lvl1pPr>
            <a:lvl2pPr marL="593725" marR="0" indent="-60325" algn="l" rtl="0">
              <a:spcBef>
                <a:spcPts val="800"/>
              </a:spcBef>
              <a:spcAft>
                <a:spcPts val="0"/>
              </a:spcAft>
              <a:buClr>
                <a:srgbClr val="595959"/>
              </a:buClr>
              <a:buFont typeface="Verdana"/>
              <a:buChar char="–"/>
              <a:defRPr/>
            </a:lvl2pPr>
            <a:lvl3pPr marL="822325" marR="0" indent="-73025" algn="l" rtl="0">
              <a:spcBef>
                <a:spcPts val="700"/>
              </a:spcBef>
              <a:spcAft>
                <a:spcPts val="0"/>
              </a:spcAft>
              <a:buClr>
                <a:srgbClr val="595959"/>
              </a:buClr>
              <a:buFont typeface="Verdana"/>
              <a:buChar char="▪"/>
              <a:defRPr/>
            </a:lvl3pPr>
            <a:lvl4pPr marL="1050925" marR="0" indent="-85725" algn="l" rtl="0">
              <a:spcBef>
                <a:spcPts val="600"/>
              </a:spcBef>
              <a:spcAft>
                <a:spcPts val="0"/>
              </a:spcAft>
              <a:buClr>
                <a:srgbClr val="595959"/>
              </a:buClr>
              <a:buFont typeface="Verdana"/>
              <a:buChar char="–"/>
              <a:defRPr/>
            </a:lvl4pPr>
            <a:lvl5pPr marL="1233488" marR="0" indent="-90487" algn="l" rtl="0">
              <a:spcBef>
                <a:spcPts val="600"/>
              </a:spcBef>
              <a:spcAft>
                <a:spcPts val="0"/>
              </a:spcAft>
              <a:buClr>
                <a:srgbClr val="7F7F7F"/>
              </a:buClr>
              <a:buFont typeface="Verdana"/>
              <a:buChar char="▪"/>
              <a:defRPr/>
            </a:lvl5pPr>
            <a:lvl6pPr marL="2514600" marR="0" indent="-101600" algn="l" rtl="0">
              <a:spcBef>
                <a:spcPts val="400"/>
              </a:spcBef>
              <a:buClr>
                <a:schemeClr val="dk1"/>
              </a:buClr>
              <a:buFont typeface="Verdana"/>
              <a:buChar char="•"/>
              <a:defRPr/>
            </a:lvl6pPr>
            <a:lvl7pPr marL="2971800" marR="0" indent="-101600" algn="l" rtl="0">
              <a:spcBef>
                <a:spcPts val="400"/>
              </a:spcBef>
              <a:buClr>
                <a:schemeClr val="dk1"/>
              </a:buClr>
              <a:buFont typeface="Verdana"/>
              <a:buChar char="•"/>
              <a:defRPr/>
            </a:lvl7pPr>
            <a:lvl8pPr marL="3429000" marR="0" indent="-101600" algn="l" rtl="0">
              <a:spcBef>
                <a:spcPts val="400"/>
              </a:spcBef>
              <a:buClr>
                <a:schemeClr val="dk1"/>
              </a:buClr>
              <a:buFont typeface="Verdana"/>
              <a:buChar char="•"/>
              <a:defRPr/>
            </a:lvl8pPr>
            <a:lvl9pPr marL="3886200" marR="0" indent="-101600" algn="l" rtl="0">
              <a:spcBef>
                <a:spcPts val="400"/>
              </a:spcBef>
              <a:buClr>
                <a:schemeClr val="dk1"/>
              </a:buClr>
              <a:buFont typeface="Verdana"/>
              <a:buChar char="•"/>
              <a:defRPr/>
            </a:lvl9pPr>
          </a:lstStyle>
          <a:p>
            <a:endParaRPr/>
          </a:p>
        </p:txBody>
      </p:sp>
      <p:pic>
        <p:nvPicPr>
          <p:cNvPr id="16" name="Shape 16"/>
          <p:cNvPicPr preferRelativeResize="0"/>
          <p:nvPr/>
        </p:nvPicPr>
        <p:blipFill rotWithShape="1">
          <a:blip r:embed="rId13">
            <a:alphaModFix/>
          </a:blip>
          <a:srcRect/>
          <a:stretch/>
        </p:blipFill>
        <p:spPr>
          <a:xfrm>
            <a:off x="9" y="0"/>
            <a:ext cx="12191991" cy="12477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9" r:id="rId7"/>
    <p:sldLayoutId id="2147483660" r:id="rId8"/>
    <p:sldLayoutId id="2147483661"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d-ID"/>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id-ID"/>
          </a:p>
        </p:txBody>
      </p:sp>
    </p:spTree>
    <p:extLst>
      <p:ext uri="{BB962C8B-B14F-4D97-AF65-F5344CB8AC3E}">
        <p14:creationId xmlns:p14="http://schemas.microsoft.com/office/powerpoint/2010/main" val="13795246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d-ID"/>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id-ID"/>
          </a:p>
        </p:txBody>
      </p:sp>
    </p:spTree>
    <p:extLst>
      <p:ext uri="{BB962C8B-B14F-4D97-AF65-F5344CB8AC3E}">
        <p14:creationId xmlns:p14="http://schemas.microsoft.com/office/powerpoint/2010/main" val="1379524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yanto.staff.telkomuniversity.ac.i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uyanto2008@gmail.com" TargetMode="External"/><Relationship Id="rId4" Type="http://schemas.openxmlformats.org/officeDocument/2006/relationships/hyperlink" Target="mailto:suyanto@telkomuniversity.ac.id"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www.grammarly.com/"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hyperlink" Target="https://www.google.co.id/search?sa=X&amp;biw=1242&amp;bih=557&amp;q=bicentennial+man+screenplay&amp;stick=H4sIAAAAAAAAAOPgE-LUz9U3SCqzyDDSkshOttJPy8zJBRNWxclFqal5BTmJlQCwMa8HJwAAAA&amp;ved=0ahUKEwjc2_yStuDYAhUX3o8KHcQ1CP4Q6BMIlwIoADAl" TargetMode="External"/><Relationship Id="rId3" Type="http://schemas.openxmlformats.org/officeDocument/2006/relationships/hyperlink" Target="https://www.google.co.id/search?sa=X&amp;biw=1242&amp;bih=557&amp;q=bicentennial+man+release+date&amp;stick=H4sIAAAAAAAAAOPgE-LUz9U3SCqzyDDSMspOttJPy8zJBRNWJRmpiSVFmcmJOQpFqemZ-XkKieWJRalATk5qYnGqQkpiSSoAjfGc7EEAAAA&amp;ved=0ahUKEwjc2_yStuDYAhUX3o8KHcQ1CP4Q6BMIjAIoADAi" TargetMode="External"/><Relationship Id="rId7" Type="http://schemas.openxmlformats.org/officeDocument/2006/relationships/hyperlink" Target="https://www.google.co.id/search?sa=X&amp;biw=1242&amp;bih=557&amp;q=bicentennial+man+author&amp;stick=H4sIAAAAAAAAAOPgE-LUz9U3SCqzyDDSEi4uttIvT01KS0wuKbZKLC3JyC8CALPNj-UiAAAA&amp;ved=0ahUKEwjc2_yStuDYAhUX3o8KHcQ1CP4Q6BMIlAIoADAk" TargetMode="External"/><Relationship Id="rId12" Type="http://schemas.openxmlformats.org/officeDocument/2006/relationships/hyperlink" Target="https://www.google.co.id/search?sa=X&amp;biw=1242&amp;bih=557&amp;q=Robert+Silverberg&amp;stick=H4sIAAAAAAAAAOPgE-LUz9U3SCqzyDBSAjMNs03NsrWEs5Ot9NMyc3LBhFVxSX5RJQDl_fpjLQAAAA&amp;ved=0ahUKEwjc2_yStuDYAhUX3o8KHcQ1CP4QmxMInQIoAjAm" TargetMode="External"/><Relationship Id="rId2" Type="http://schemas.openxmlformats.org/officeDocument/2006/relationships/image" Target="../media/image23.jpeg"/><Relationship Id="rId1" Type="http://schemas.openxmlformats.org/officeDocument/2006/relationships/slideLayout" Target="../slideLayouts/slideLayout16.xml"/><Relationship Id="rId6" Type="http://schemas.openxmlformats.org/officeDocument/2006/relationships/hyperlink" Target="https://www.google.co.id/search?sa=X&amp;biw=1242&amp;bih=557&amp;q=Chris+Columbus&amp;stick=H4sIAAAAAAAAAOPgE-LUz9U3SCqzyDBSAjMNi4ySzbXEspOt9NMyc3LBhFVKZlFqckl-EQABYO1IMAAAAA&amp;ved=0ahUKEwjc2_yStuDYAhUX3o8KHcQ1CP4QmxMIkQIoATAj" TargetMode="External"/><Relationship Id="rId11" Type="http://schemas.openxmlformats.org/officeDocument/2006/relationships/hyperlink" Target="https://www.google.co.id/search?sa=X&amp;biw=1242&amp;bih=557&amp;q=Isaac+Asimov&amp;stick=H4sIAAAAAAAAAOPgE-LUz9U3SCqzyDBS4gAxjYsqLLWEs5Ot9NMyc3LBhFVxSX5RJQBiVWSZLAAAAA&amp;ved=0ahUKEwjc2_yStuDYAhUX3o8KHcQ1CP4QmxMInAIoATAm" TargetMode="External"/><Relationship Id="rId5" Type="http://schemas.openxmlformats.org/officeDocument/2006/relationships/hyperlink" Target="https://www.google.co.id/search?sa=X&amp;biw=1242&amp;bih=557&amp;q=bicentennial+man+director&amp;stick=H4sIAAAAAAAAAOPgE-LUz9U3SCqzyDDSEstOttJPy8zJBRNWKZlFqckl-UUAFaRHeyUAAAA&amp;ved=0ahUKEwjc2_yStuDYAhUX3o8KHcQ1CP4Q6BMIkAIoADAj" TargetMode="External"/><Relationship Id="rId10" Type="http://schemas.openxmlformats.org/officeDocument/2006/relationships/hyperlink" Target="https://www.google.co.id/search?sa=X&amp;biw=1242&amp;bih=557&amp;q=bicentennial+man+story+by&amp;stick=H4sIAAAAAAAAAOPgE-LUz9U3SCqzyDDSEs5OttJPy8zJBRNWxSX5RZUAoMxedSIAAAA&amp;ved=0ahUKEwjc2_yStuDYAhUX3o8KHcQ1CP4Q6BMImwIoADAm" TargetMode="External"/><Relationship Id="rId4" Type="http://schemas.openxmlformats.org/officeDocument/2006/relationships/hyperlink" Target="https://www.google.co.id/search?sa=X&amp;biw=1242&amp;bih=557&amp;q=Indonesia&amp;stick=H4sIAAAAAAAAAOPgE-LUz9U3SCqzyDBS4gAxjYsq87SMspOt9NMyc3LBhFVJRmpiSVFmcmKOQlFqemZ-nkJieWJRKpCTk5pYnKqQkliSCgAfCYBZSwAAAA&amp;ved=0ahUKEwjc2_yStuDYAhUX3o8KHcQ1CP4QmxMIjQIoATAi" TargetMode="External"/><Relationship Id="rId9" Type="http://schemas.openxmlformats.org/officeDocument/2006/relationships/hyperlink" Target="https://www.google.co.id/search?sa=X&amp;biw=1242&amp;bih=557&amp;q=Nicholas+Kazan&amp;stick=H4sIAAAAAAAAAOPgE-LUz9U3SCqzyDBS4gIxjQqNKo1ztSSyk6300zJzcsGEVXFyUWpqXkFOYiUALWME7TMAAAA&amp;ved=0ahUKEwjc2_yStuDYAhUX3o8KHcQ1CP4QmxMImAIoATA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451378" y="1369611"/>
            <a:ext cx="10545753" cy="954067"/>
          </a:xfrm>
          <a:prstGeom prst="rect">
            <a:avLst/>
          </a:prstGeom>
          <a:noFill/>
          <a:ln>
            <a:noFill/>
          </a:ln>
        </p:spPr>
        <p:txBody>
          <a:bodyPr lIns="91425" tIns="45700" rIns="91425" bIns="45700" anchor="ctr" anchorCtr="0">
            <a:spAutoFit/>
          </a:bodyPr>
          <a:lstStyle/>
          <a:p>
            <a:pPr>
              <a:lnSpc>
                <a:spcPct val="100000"/>
              </a:lnSpc>
              <a:buSzPct val="25000"/>
            </a:pPr>
            <a:r>
              <a:rPr lang="id-ID" sz="2800" b="1" i="1" dirty="0" smtClean="0">
                <a:solidFill>
                  <a:srgbClr val="FF0000"/>
                </a:solidFill>
                <a:latin typeface="Verdana"/>
                <a:ea typeface="Verdana"/>
                <a:cs typeface="Verdana"/>
              </a:rPr>
              <a:t>Machine Learning</a:t>
            </a:r>
            <a:r>
              <a:rPr lang="en-US" sz="2800" b="1" dirty="0">
                <a:solidFill>
                  <a:srgbClr val="FF0000"/>
                </a:solidFill>
                <a:latin typeface="Verdana"/>
                <a:ea typeface="Verdana"/>
                <a:cs typeface="Verdana"/>
              </a:rPr>
              <a:t/>
            </a:r>
            <a:br>
              <a:rPr lang="en-US" sz="2800" b="1" dirty="0">
                <a:solidFill>
                  <a:srgbClr val="FF0000"/>
                </a:solidFill>
                <a:latin typeface="Verdana"/>
                <a:ea typeface="Verdana"/>
                <a:cs typeface="Verdana"/>
              </a:rPr>
            </a:br>
            <a:r>
              <a:rPr lang="id-ID" sz="2800" b="1" dirty="0" smtClean="0">
                <a:solidFill>
                  <a:schemeClr val="dk1"/>
                </a:solidFill>
                <a:latin typeface="Verdana"/>
                <a:ea typeface="Verdana"/>
                <a:cs typeface="Verdana"/>
                <a:sym typeface="Verdana"/>
              </a:rPr>
              <a:t>Introduction</a:t>
            </a:r>
            <a:endParaRPr lang="id-ID" sz="2800" b="1" dirty="0">
              <a:solidFill>
                <a:schemeClr val="dk1"/>
              </a:solidFill>
              <a:latin typeface="Verdana"/>
              <a:ea typeface="Verdana"/>
              <a:cs typeface="Verdana"/>
              <a:sym typeface="Verdana"/>
            </a:endParaRPr>
          </a:p>
        </p:txBody>
      </p:sp>
      <p:sp>
        <p:nvSpPr>
          <p:cNvPr id="85" name="Shape 85"/>
          <p:cNvSpPr txBox="1">
            <a:spLocks noGrp="1"/>
          </p:cNvSpPr>
          <p:nvPr>
            <p:ph type="subTitle" idx="1"/>
          </p:nvPr>
        </p:nvSpPr>
        <p:spPr>
          <a:xfrm>
            <a:off x="1646252" y="2632169"/>
            <a:ext cx="10545753" cy="369291"/>
          </a:xfrm>
          <a:prstGeom prst="rect">
            <a:avLst/>
          </a:prstGeom>
          <a:noFill/>
          <a:ln>
            <a:noFill/>
          </a:ln>
        </p:spPr>
        <p:txBody>
          <a:bodyPr lIns="91425" tIns="45700" rIns="91425" bIns="45700" anchor="t" anchorCtr="0">
            <a:spAutoFit/>
          </a:bodyPr>
          <a:lstStyle/>
          <a:p>
            <a:pPr>
              <a:spcBef>
                <a:spcPts val="0"/>
              </a:spcBef>
              <a:buSzPct val="25000"/>
            </a:pPr>
            <a:r>
              <a:rPr lang="id-ID" sz="2000" dirty="0" smtClean="0">
                <a:solidFill>
                  <a:schemeClr val="dk1"/>
                </a:solidFill>
                <a:latin typeface="Verdana"/>
                <a:ea typeface="Verdana"/>
                <a:cs typeface="Verdana"/>
                <a:sym typeface="Verdana"/>
              </a:rPr>
              <a:t>Semester Genap</a:t>
            </a:r>
            <a:r>
              <a:rPr lang="en-US" sz="2000" dirty="0" smtClean="0">
                <a:solidFill>
                  <a:schemeClr val="dk1"/>
                </a:solidFill>
                <a:latin typeface="Verdana"/>
                <a:ea typeface="Verdana"/>
                <a:cs typeface="Verdana"/>
                <a:sym typeface="Verdana"/>
              </a:rPr>
              <a:t> </a:t>
            </a:r>
            <a:r>
              <a:rPr lang="id-ID" sz="2000" dirty="0" smtClean="0">
                <a:solidFill>
                  <a:schemeClr val="dk1"/>
                </a:solidFill>
                <a:latin typeface="Verdana"/>
                <a:ea typeface="Verdana"/>
                <a:cs typeface="Verdana"/>
                <a:sym typeface="Verdana"/>
              </a:rPr>
              <a:t>201</a:t>
            </a:r>
            <a:r>
              <a:rPr lang="en-US" sz="2000" dirty="0" smtClean="0">
                <a:solidFill>
                  <a:schemeClr val="dk1"/>
                </a:solidFill>
                <a:latin typeface="Verdana"/>
                <a:ea typeface="Verdana"/>
                <a:cs typeface="Verdana"/>
                <a:sym typeface="Verdana"/>
              </a:rPr>
              <a:t>7</a:t>
            </a:r>
            <a:r>
              <a:rPr lang="id-ID" sz="2000" dirty="0" smtClean="0">
                <a:solidFill>
                  <a:schemeClr val="dk1"/>
                </a:solidFill>
                <a:latin typeface="Verdana"/>
                <a:ea typeface="Verdana"/>
                <a:cs typeface="Verdana"/>
                <a:sym typeface="Verdana"/>
              </a:rPr>
              <a:t>/201</a:t>
            </a:r>
            <a:r>
              <a:rPr lang="en-US" sz="2000" dirty="0">
                <a:solidFill>
                  <a:schemeClr val="dk1"/>
                </a:solidFill>
                <a:latin typeface="Verdana"/>
                <a:ea typeface="Verdana"/>
                <a:cs typeface="Verdana"/>
                <a:sym typeface="Verdana"/>
              </a:rPr>
              <a:t>8</a:t>
            </a:r>
            <a:endParaRPr lang="id-ID" sz="2000" dirty="0">
              <a:solidFill>
                <a:schemeClr val="dk1"/>
              </a:solidFill>
              <a:latin typeface="Verdana"/>
              <a:ea typeface="Verdana"/>
              <a:cs typeface="Verdana"/>
              <a:sym typeface="Verdana"/>
            </a:endParaRPr>
          </a:p>
        </p:txBody>
      </p:sp>
      <p:sp>
        <p:nvSpPr>
          <p:cNvPr id="86" name="Shape 86"/>
          <p:cNvSpPr txBox="1">
            <a:spLocks noGrp="1"/>
          </p:cNvSpPr>
          <p:nvPr>
            <p:ph type="body" idx="2"/>
          </p:nvPr>
        </p:nvSpPr>
        <p:spPr>
          <a:xfrm>
            <a:off x="4588067" y="3639587"/>
            <a:ext cx="6866668" cy="1323399"/>
          </a:xfrm>
          <a:prstGeom prst="rect">
            <a:avLst/>
          </a:prstGeom>
          <a:noFill/>
          <a:ln>
            <a:noFill/>
          </a:ln>
        </p:spPr>
        <p:txBody>
          <a:bodyPr wrap="square" lIns="91425" tIns="45700" rIns="91425" bIns="45700" anchor="t" anchorCtr="0">
            <a:spAutoFit/>
          </a:bodyPr>
          <a:lstStyle/>
          <a:p>
            <a:pPr>
              <a:buSzPct val="25000"/>
            </a:pPr>
            <a:r>
              <a:rPr lang="en-US" sz="1600" dirty="0" smtClean="0">
                <a:solidFill>
                  <a:schemeClr val="dk1"/>
                </a:solidFill>
                <a:latin typeface="Verdana"/>
                <a:ea typeface="Verdana"/>
                <a:cs typeface="Verdana"/>
                <a:sym typeface="Verdana"/>
              </a:rPr>
              <a:t>Dr. </a:t>
            </a:r>
            <a:r>
              <a:rPr lang="en-US" sz="1600" dirty="0" err="1" smtClean="0">
                <a:solidFill>
                  <a:schemeClr val="dk1"/>
                </a:solidFill>
                <a:latin typeface="Verdana"/>
                <a:ea typeface="Verdana"/>
                <a:cs typeface="Verdana"/>
                <a:sym typeface="Verdana"/>
              </a:rPr>
              <a:t>Suyanto</a:t>
            </a:r>
            <a:r>
              <a:rPr lang="en-US" sz="1600" dirty="0" smtClean="0">
                <a:solidFill>
                  <a:schemeClr val="dk1"/>
                </a:solidFill>
                <a:latin typeface="Verdana"/>
                <a:ea typeface="Verdana"/>
                <a:cs typeface="Verdana"/>
                <a:sym typeface="Verdana"/>
              </a:rPr>
              <a:t>, S.T., M.Sc.</a:t>
            </a:r>
          </a:p>
          <a:p>
            <a:pPr>
              <a:buSzPct val="25000"/>
            </a:pPr>
            <a:r>
              <a:rPr lang="en-US" sz="1600" dirty="0" smtClean="0">
                <a:solidFill>
                  <a:schemeClr val="dk1"/>
                </a:solidFill>
                <a:latin typeface="Verdana"/>
                <a:ea typeface="Verdana"/>
                <a:cs typeface="Verdana"/>
                <a:sym typeface="Verdana"/>
              </a:rPr>
              <a:t>Web: </a:t>
            </a:r>
            <a:r>
              <a:rPr lang="en-US" sz="1600" dirty="0" smtClean="0">
                <a:solidFill>
                  <a:schemeClr val="dk1"/>
                </a:solidFill>
                <a:latin typeface="Verdana"/>
                <a:ea typeface="Verdana"/>
                <a:cs typeface="Verdana"/>
                <a:sym typeface="Verdana"/>
                <a:hlinkClick r:id="rId3"/>
              </a:rPr>
              <a:t>http</a:t>
            </a:r>
            <a:r>
              <a:rPr lang="en-US" sz="1600" dirty="0">
                <a:solidFill>
                  <a:schemeClr val="dk1"/>
                </a:solidFill>
                <a:latin typeface="Verdana"/>
                <a:ea typeface="Verdana"/>
                <a:cs typeface="Verdana"/>
                <a:sym typeface="Verdana"/>
                <a:hlinkClick r:id="rId3"/>
              </a:rPr>
              <a:t>://</a:t>
            </a:r>
            <a:r>
              <a:rPr lang="en-US" sz="1600" dirty="0" smtClean="0">
                <a:solidFill>
                  <a:schemeClr val="dk1"/>
                </a:solidFill>
                <a:latin typeface="Verdana"/>
                <a:ea typeface="Verdana"/>
                <a:cs typeface="Verdana"/>
                <a:sym typeface="Verdana"/>
                <a:hlinkClick r:id="rId3"/>
              </a:rPr>
              <a:t>suyanto.staff.telkomuniversity.ac.id</a:t>
            </a:r>
            <a:endParaRPr lang="en-US" sz="1600" dirty="0" smtClean="0">
              <a:solidFill>
                <a:schemeClr val="dk1"/>
              </a:solidFill>
              <a:latin typeface="Verdana"/>
              <a:ea typeface="Verdana"/>
              <a:cs typeface="Verdana"/>
              <a:sym typeface="Verdana"/>
            </a:endParaRPr>
          </a:p>
          <a:p>
            <a:pPr>
              <a:buSzPct val="25000"/>
            </a:pPr>
            <a:r>
              <a:rPr lang="en-US" sz="1600" dirty="0" smtClean="0">
                <a:solidFill>
                  <a:schemeClr val="dk1"/>
                </a:solidFill>
                <a:latin typeface="Verdana"/>
                <a:ea typeface="Verdana"/>
                <a:cs typeface="Verdana"/>
                <a:sym typeface="Verdana"/>
              </a:rPr>
              <a:t>Email: </a:t>
            </a:r>
            <a:r>
              <a:rPr lang="en-US" sz="1600" dirty="0" smtClean="0">
                <a:solidFill>
                  <a:schemeClr val="dk1"/>
                </a:solidFill>
                <a:latin typeface="Verdana"/>
                <a:ea typeface="Verdana"/>
                <a:cs typeface="Verdana"/>
                <a:sym typeface="Verdana"/>
                <a:hlinkClick r:id="rId4"/>
              </a:rPr>
              <a:t>suyanto@telkomuniversity.ac.id</a:t>
            </a:r>
            <a:r>
              <a:rPr lang="id-ID" sz="1600" dirty="0" smtClean="0">
                <a:solidFill>
                  <a:schemeClr val="dk1"/>
                </a:solidFill>
                <a:latin typeface="Verdana"/>
                <a:ea typeface="Verdana"/>
                <a:cs typeface="Verdana"/>
                <a:sym typeface="Verdana"/>
              </a:rPr>
              <a:t> atau </a:t>
            </a:r>
            <a:r>
              <a:rPr lang="id-ID" sz="1600" dirty="0" smtClean="0">
                <a:solidFill>
                  <a:schemeClr val="dk1"/>
                </a:solidFill>
                <a:latin typeface="Verdana"/>
                <a:ea typeface="Verdana"/>
                <a:cs typeface="Verdana"/>
                <a:sym typeface="Verdana"/>
                <a:hlinkClick r:id="rId5"/>
              </a:rPr>
              <a:t>suyanto2008@gmail.com</a:t>
            </a:r>
            <a:endParaRPr lang="en-US" sz="1600" dirty="0" smtClean="0">
              <a:solidFill>
                <a:schemeClr val="dk1"/>
              </a:solidFill>
              <a:latin typeface="Verdana"/>
              <a:ea typeface="Verdana"/>
              <a:cs typeface="Verdana"/>
              <a:sym typeface="Verdana"/>
            </a:endParaRPr>
          </a:p>
          <a:p>
            <a:pPr>
              <a:buSzPct val="25000"/>
            </a:pPr>
            <a:r>
              <a:rPr lang="en-US" sz="1600" dirty="0" smtClean="0">
                <a:solidFill>
                  <a:schemeClr val="dk1"/>
                </a:solidFill>
                <a:latin typeface="Verdana"/>
                <a:ea typeface="Verdana"/>
                <a:cs typeface="Verdana"/>
                <a:sym typeface="Verdana"/>
              </a:rPr>
              <a:t>HP/WA: +62 812 84512345</a:t>
            </a:r>
            <a:endParaRPr lang="id-ID" sz="1600" dirty="0">
              <a:solidFill>
                <a:schemeClr val="dk1"/>
              </a:solidFill>
              <a:latin typeface="Verdana"/>
              <a:ea typeface="Verdana"/>
              <a:cs typeface="Verdana"/>
              <a:sym typeface="Verdana"/>
            </a:endParaRPr>
          </a:p>
        </p:txBody>
      </p:sp>
      <p:sp>
        <p:nvSpPr>
          <p:cNvPr id="87" name="Shape 87"/>
          <p:cNvSpPr txBox="1">
            <a:spLocks noGrp="1"/>
          </p:cNvSpPr>
          <p:nvPr>
            <p:ph type="dt" idx="10"/>
          </p:nvPr>
        </p:nvSpPr>
        <p:spPr>
          <a:xfrm>
            <a:off x="1080796" y="6507448"/>
            <a:ext cx="2190749" cy="254004"/>
          </a:xfrm>
          <a:prstGeom prst="rect">
            <a:avLst/>
          </a:prstGeom>
          <a:noFill/>
          <a:ln>
            <a:noFill/>
          </a:ln>
        </p:spPr>
        <p:txBody>
          <a:bodyPr lIns="0" tIns="45700" rIns="91425" bIns="45700" anchor="ctr" anchorCtr="0">
            <a:spAutoFit/>
          </a:bodyPr>
          <a:lstStyle/>
          <a:p>
            <a:pPr>
              <a:buSzPct val="25000"/>
            </a:pPr>
            <a:r>
              <a:rPr lang="en-US" sz="1051" dirty="0" smtClean="0">
                <a:solidFill>
                  <a:schemeClr val="dk1"/>
                </a:solidFill>
                <a:latin typeface="Verdana"/>
                <a:ea typeface="Verdana"/>
                <a:cs typeface="Verdana"/>
                <a:sym typeface="Verdana"/>
              </a:rPr>
              <a:t>22-08-2017</a:t>
            </a:r>
            <a:endParaRPr lang="id-ID" sz="1051" dirty="0">
              <a:solidFill>
                <a:schemeClr val="dk1"/>
              </a:solidFill>
              <a:latin typeface="Verdana"/>
              <a:ea typeface="Verdana"/>
              <a:cs typeface="Verdana"/>
              <a:sym typeface="Verdana"/>
            </a:endParaRPr>
          </a:p>
        </p:txBody>
      </p:sp>
      <p:sp>
        <p:nvSpPr>
          <p:cNvPr id="88" name="Shape 88"/>
          <p:cNvSpPr txBox="1">
            <a:spLocks noGrp="1"/>
          </p:cNvSpPr>
          <p:nvPr>
            <p:ph type="sldNum" idx="12"/>
          </p:nvPr>
        </p:nvSpPr>
        <p:spPr>
          <a:xfrm>
            <a:off x="519883" y="6480583"/>
            <a:ext cx="478367" cy="307736"/>
          </a:xfrm>
          <a:prstGeom prst="rect">
            <a:avLst/>
          </a:prstGeom>
          <a:noFill/>
          <a:ln>
            <a:noFill/>
          </a:ln>
        </p:spPr>
        <p:txBody>
          <a:bodyPr lIns="0" tIns="45700" rIns="91425" bIns="45700" anchor="ctr" anchorCtr="0">
            <a:spAutoFit/>
          </a:bodyPr>
          <a:lstStyle/>
          <a:p>
            <a:pPr>
              <a:buSzPct val="25000"/>
            </a:pPr>
            <a:r>
              <a:rPr lang="id-ID" smtClean="0"/>
              <a:t> </a:t>
            </a:r>
            <a:endParaRPr lang="id-ID"/>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33350"/>
            <a:ext cx="8847032" cy="667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353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4"/>
            <a:ext cx="11101916" cy="3083881"/>
          </a:xfrm>
          <a:prstGeom prst="rect">
            <a:avLst/>
          </a:prstGeom>
          <a:noFill/>
          <a:ln>
            <a:noFill/>
          </a:ln>
        </p:spPr>
        <p:txBody>
          <a:bodyPr lIns="91425" tIns="45700" rIns="91425" bIns="45700" anchor="t" anchorCtr="0">
            <a:spAutoFit/>
          </a:bodyPr>
          <a:lstStyle/>
          <a:p>
            <a:pPr marL="0" indent="0" algn="just">
              <a:lnSpc>
                <a:spcPct val="90000"/>
              </a:lnSpc>
              <a:spcBef>
                <a:spcPts val="0"/>
              </a:spcBef>
              <a:buSzPct val="135000"/>
              <a:buNone/>
              <a:tabLst>
                <a:tab pos="1695450" algn="l"/>
              </a:tabLst>
            </a:pPr>
            <a:r>
              <a:rPr lang="id-ID" sz="3200" dirty="0" smtClean="0"/>
              <a:t>Suatu </a:t>
            </a:r>
            <a:r>
              <a:rPr lang="id-ID" sz="3200" dirty="0"/>
              <a:t>program komputer dikatakan belajar dari </a:t>
            </a:r>
            <a:r>
              <a:rPr lang="id-ID" sz="3200" dirty="0" smtClean="0"/>
              <a:t>pengalaman </a:t>
            </a:r>
            <a:r>
              <a:rPr lang="id-ID" sz="3200" i="1" dirty="0" smtClean="0"/>
              <a:t>E</a:t>
            </a:r>
            <a:r>
              <a:rPr lang="id-ID" sz="3200" dirty="0" smtClean="0"/>
              <a:t> </a:t>
            </a:r>
            <a:r>
              <a:rPr lang="id-ID" sz="3200" dirty="0"/>
              <a:t>yang berhubungan dengan beberapa </a:t>
            </a:r>
            <a:r>
              <a:rPr lang="id-ID" sz="3200" dirty="0" smtClean="0"/>
              <a:t>tugas </a:t>
            </a:r>
            <a:r>
              <a:rPr lang="id-ID" sz="3200" i="1" dirty="0" smtClean="0"/>
              <a:t>T</a:t>
            </a:r>
            <a:r>
              <a:rPr lang="id-ID" sz="3200" dirty="0" smtClean="0"/>
              <a:t> </a:t>
            </a:r>
            <a:r>
              <a:rPr lang="id-ID" sz="3200" dirty="0"/>
              <a:t>dan ukuran performansi</a:t>
            </a:r>
            <a:r>
              <a:rPr lang="en-US" sz="3200" dirty="0"/>
              <a:t> </a:t>
            </a:r>
            <a:r>
              <a:rPr lang="id-ID" sz="3200" i="1" dirty="0" smtClean="0"/>
              <a:t>P</a:t>
            </a:r>
            <a:r>
              <a:rPr lang="id-ID" sz="3200" dirty="0" smtClean="0"/>
              <a:t> </a:t>
            </a:r>
            <a:r>
              <a:rPr lang="id-ID" sz="3200" dirty="0"/>
              <a:t>jika performansinya pada tugas-tugas </a:t>
            </a:r>
            <a:r>
              <a:rPr lang="id-ID" sz="3200" i="1" dirty="0"/>
              <a:t>T</a:t>
            </a:r>
            <a:r>
              <a:rPr lang="id-ID" sz="3200" dirty="0"/>
              <a:t>, sebagaimana diukur menggunakan </a:t>
            </a:r>
            <a:r>
              <a:rPr lang="id-ID" sz="3200" i="1" dirty="0"/>
              <a:t>P</a:t>
            </a:r>
            <a:r>
              <a:rPr lang="id-ID" sz="3200" dirty="0"/>
              <a:t>, meningkat dengan pengalaman </a:t>
            </a:r>
            <a:r>
              <a:rPr lang="id-ID" sz="3200" i="1" dirty="0"/>
              <a:t>E</a:t>
            </a:r>
            <a:r>
              <a:rPr lang="id-ID" sz="3200" dirty="0" smtClean="0"/>
              <a:t>. </a:t>
            </a:r>
          </a:p>
          <a:p>
            <a:pPr marL="0" indent="0">
              <a:lnSpc>
                <a:spcPct val="90000"/>
              </a:lnSpc>
              <a:spcBef>
                <a:spcPts val="0"/>
              </a:spcBef>
              <a:buSzPct val="135000"/>
              <a:buNone/>
              <a:tabLst>
                <a:tab pos="1695450" algn="l"/>
              </a:tabLst>
            </a:pPr>
            <a:endParaRPr lang="id-ID" sz="3200" dirty="0"/>
          </a:p>
          <a:p>
            <a:pPr marL="0" indent="0" algn="r">
              <a:lnSpc>
                <a:spcPct val="90000"/>
              </a:lnSpc>
              <a:spcBef>
                <a:spcPts val="0"/>
              </a:spcBef>
              <a:buSzPct val="135000"/>
              <a:buNone/>
              <a:tabLst>
                <a:tab pos="1695450" algn="l"/>
              </a:tabLst>
            </a:pPr>
            <a:r>
              <a:rPr lang="id-ID" sz="2400" dirty="0" smtClean="0"/>
              <a:t>[</a:t>
            </a:r>
            <a:r>
              <a:rPr lang="en-US" sz="2400" dirty="0"/>
              <a:t>Tom M. </a:t>
            </a:r>
            <a:r>
              <a:rPr lang="en-US" sz="2400" dirty="0" smtClean="0"/>
              <a:t>Mitchell</a:t>
            </a:r>
            <a:r>
              <a:rPr lang="id-ID" sz="2400" dirty="0" smtClean="0"/>
              <a:t>, 1997]</a:t>
            </a:r>
            <a:endParaRPr sz="3200" dirty="0">
              <a:sym typeface="Verdana"/>
            </a:endParaRPr>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a:t>
            </a:r>
            <a:r>
              <a:rPr lang="id-ID" sz="2800" b="1" dirty="0" smtClean="0">
                <a:solidFill>
                  <a:srgbClr val="FF0000"/>
                </a:solidFill>
                <a:latin typeface="Verdana"/>
                <a:ea typeface="Verdana"/>
                <a:cs typeface="Verdana"/>
                <a:sym typeface="Verdana"/>
              </a:rPr>
              <a:t>ML)?</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422568000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3877944"/>
          </a:xfrm>
          <a:prstGeom prst="rect">
            <a:avLst/>
          </a:prstGeom>
          <a:noFill/>
          <a:ln>
            <a:noFill/>
          </a:ln>
        </p:spPr>
        <p:txBody>
          <a:bodyPr lIns="91425" tIns="45700" rIns="91425" bIns="45700" anchor="t" anchorCtr="0">
            <a:spAutoFit/>
          </a:bodyPr>
          <a:lstStyle/>
          <a:p>
            <a:pPr marL="344488" indent="-344488">
              <a:buFont typeface="Arial" pitchFamily="34" charset="0"/>
              <a:buChar char="•"/>
            </a:pPr>
            <a:r>
              <a:rPr lang="id-ID" sz="2400" b="1" dirty="0"/>
              <a:t>Era Sebelum </a:t>
            </a:r>
            <a:r>
              <a:rPr lang="id-ID" sz="2400" b="1" dirty="0" smtClean="0"/>
              <a:t>1980</a:t>
            </a:r>
            <a:r>
              <a:rPr lang="id-ID" sz="2400" dirty="0" smtClean="0"/>
              <a:t>: hampir </a:t>
            </a:r>
            <a:r>
              <a:rPr lang="id-ID" sz="2400" dirty="0"/>
              <a:t>semua metode </a:t>
            </a:r>
            <a:r>
              <a:rPr lang="id-ID" sz="2400" i="1" dirty="0"/>
              <a:t>learning</a:t>
            </a:r>
            <a:r>
              <a:rPr lang="id-ID" sz="2400" dirty="0"/>
              <a:t> melakukan pembelajaran untuk menghasilkan </a:t>
            </a:r>
            <a:r>
              <a:rPr lang="id-ID" sz="2400" i="1" dirty="0"/>
              <a:t>linear decision surfaces</a:t>
            </a:r>
            <a:r>
              <a:rPr lang="id-ID" sz="2400" dirty="0"/>
              <a:t>. Metode-metode pembelajaran linier ini sudah memiliki pijakan teori yang kuat.</a:t>
            </a:r>
          </a:p>
          <a:p>
            <a:pPr marL="344488" indent="-344488">
              <a:buFont typeface="Arial" pitchFamily="34" charset="0"/>
              <a:buChar char="•"/>
            </a:pPr>
            <a:r>
              <a:rPr lang="id-ID" sz="2400" dirty="0"/>
              <a:t> </a:t>
            </a:r>
            <a:r>
              <a:rPr lang="id-ID" sz="2400" b="1" dirty="0" smtClean="0"/>
              <a:t>Era 1980-an: </a:t>
            </a:r>
            <a:r>
              <a:rPr lang="id-ID" sz="2400" i="1" dirty="0" smtClean="0"/>
              <a:t>Decision </a:t>
            </a:r>
            <a:r>
              <a:rPr lang="id-ID" sz="2400" i="1" dirty="0"/>
              <a:t>trees</a:t>
            </a:r>
            <a:r>
              <a:rPr lang="id-ID" sz="2400" dirty="0"/>
              <a:t> dan ANN menjadi pelopor dalam pembelajaran nonlinier. Namun, pijakan teorinya masih lemah. Kedua metode juga sering terjebak pada optimum lokal</a:t>
            </a:r>
            <a:r>
              <a:rPr lang="id-ID" sz="2400" dirty="0" smtClean="0"/>
              <a:t>.</a:t>
            </a:r>
          </a:p>
          <a:p>
            <a:pPr marL="344488" indent="-344488">
              <a:buFont typeface="Arial" pitchFamily="34" charset="0"/>
              <a:buChar char="•"/>
            </a:pPr>
            <a:r>
              <a:rPr lang="id-ID" sz="2400" b="1" dirty="0" smtClean="0"/>
              <a:t>Era </a:t>
            </a:r>
            <a:r>
              <a:rPr lang="id-ID" sz="2400" b="1" dirty="0"/>
              <a:t>1990 sampai </a:t>
            </a:r>
            <a:r>
              <a:rPr lang="id-ID" sz="2400" b="1" dirty="0" smtClean="0"/>
              <a:t>sekarang: </a:t>
            </a:r>
            <a:r>
              <a:rPr lang="id-ID" sz="2400" dirty="0" smtClean="0"/>
              <a:t>telah </a:t>
            </a:r>
            <a:r>
              <a:rPr lang="id-ID" sz="2400" dirty="0"/>
              <a:t>dikembangkan metode-metode </a:t>
            </a:r>
            <a:r>
              <a:rPr lang="id-ID" sz="2400" i="1" dirty="0"/>
              <a:t>learning</a:t>
            </a:r>
            <a:r>
              <a:rPr lang="id-ID" sz="2400" dirty="0"/>
              <a:t> nonlinier yang efisien berbasis </a:t>
            </a:r>
            <a:r>
              <a:rPr lang="id-ID" sz="2400" i="1" dirty="0"/>
              <a:t>computational learning theory</a:t>
            </a:r>
            <a:r>
              <a:rPr lang="id-ID" sz="2400" dirty="0"/>
              <a:t>. Metode-metode pembelajaran nonlinier ini memiliki pijakan teori yang sudah mapan</a:t>
            </a:r>
            <a:r>
              <a:rPr lang="id-ID" sz="2400" dirty="0" smtClean="0"/>
              <a:t>.</a:t>
            </a:r>
            <a:endParaRPr lang="id-ID" sz="2400" dirty="0"/>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Era Machine Learning</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199691432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3170058"/>
          </a:xfrm>
          <a:prstGeom prst="rect">
            <a:avLst/>
          </a:prstGeom>
          <a:noFill/>
          <a:ln>
            <a:noFill/>
          </a:ln>
        </p:spPr>
        <p:txBody>
          <a:bodyPr lIns="91425" tIns="45700" rIns="91425" bIns="45700" anchor="t" anchorCtr="0">
            <a:spAutoFit/>
          </a:bodyPr>
          <a:lstStyle/>
          <a:p>
            <a:pPr marL="344488" indent="-344488">
              <a:buFont typeface="Arial" pitchFamily="34" charset="0"/>
              <a:buChar char="•"/>
            </a:pPr>
            <a:r>
              <a:rPr lang="en-US" sz="2800" dirty="0" err="1" smtClean="0"/>
              <a:t>Berdasarkan</a:t>
            </a:r>
            <a:r>
              <a:rPr lang="en-US" sz="2800" dirty="0" smtClean="0"/>
              <a:t> </a:t>
            </a:r>
            <a:r>
              <a:rPr lang="en-US" sz="2800" dirty="0" err="1"/>
              <a:t>Dampak</a:t>
            </a:r>
            <a:r>
              <a:rPr lang="en-US" sz="2800" dirty="0"/>
              <a:t> yang </a:t>
            </a:r>
            <a:r>
              <a:rPr lang="en-US" sz="2800" dirty="0" err="1" smtClean="0"/>
              <a:t>Diharapkan</a:t>
            </a:r>
            <a:endParaRPr lang="id-ID" sz="2800" dirty="0" smtClean="0"/>
          </a:p>
          <a:p>
            <a:pPr marL="344488" indent="-344488">
              <a:buFont typeface="Arial" pitchFamily="34" charset="0"/>
              <a:buChar char="•"/>
            </a:pPr>
            <a:r>
              <a:rPr lang="en-US" sz="2800" dirty="0" err="1"/>
              <a:t>Diskrit</a:t>
            </a:r>
            <a:r>
              <a:rPr lang="en-US" sz="2800" dirty="0"/>
              <a:t> </a:t>
            </a:r>
            <a:r>
              <a:rPr lang="en-US" sz="2800" dirty="0" err="1"/>
              <a:t>atau</a:t>
            </a:r>
            <a:r>
              <a:rPr lang="en-US" sz="2800" dirty="0"/>
              <a:t> </a:t>
            </a:r>
            <a:r>
              <a:rPr lang="en-US" sz="2800" dirty="0" err="1"/>
              <a:t>Kontinu</a:t>
            </a:r>
            <a:r>
              <a:rPr lang="en-US" sz="2800" dirty="0"/>
              <a:t>?</a:t>
            </a:r>
            <a:endParaRPr lang="id-ID" sz="2800" dirty="0"/>
          </a:p>
          <a:p>
            <a:pPr marL="344488" indent="-344488">
              <a:buFont typeface="Arial" pitchFamily="34" charset="0"/>
              <a:buChar char="•"/>
            </a:pPr>
            <a:r>
              <a:rPr lang="en-US" sz="2800" i="1" dirty="0" smtClean="0"/>
              <a:t>Offline</a:t>
            </a:r>
            <a:r>
              <a:rPr lang="en-US" sz="2800" dirty="0" smtClean="0"/>
              <a:t> </a:t>
            </a:r>
            <a:r>
              <a:rPr lang="en-US" sz="2800" dirty="0" err="1"/>
              <a:t>atau</a:t>
            </a:r>
            <a:r>
              <a:rPr lang="en-US" sz="2800" dirty="0"/>
              <a:t> </a:t>
            </a:r>
            <a:r>
              <a:rPr lang="en-US" sz="2800" i="1" dirty="0"/>
              <a:t>Online</a:t>
            </a:r>
            <a:r>
              <a:rPr lang="en-US" sz="2800" dirty="0" smtClean="0"/>
              <a:t>?</a:t>
            </a:r>
            <a:endParaRPr lang="id-ID" sz="2800" dirty="0" smtClean="0"/>
          </a:p>
          <a:p>
            <a:pPr marL="344488" indent="-344488">
              <a:buFont typeface="Arial" pitchFamily="34" charset="0"/>
              <a:buChar char="•"/>
            </a:pPr>
            <a:r>
              <a:rPr lang="en-US" sz="2800" dirty="0" err="1"/>
              <a:t>Mudah</a:t>
            </a:r>
            <a:r>
              <a:rPr lang="en-US" sz="2800" dirty="0"/>
              <a:t> </a:t>
            </a:r>
            <a:r>
              <a:rPr lang="en-US" sz="2800" dirty="0" err="1"/>
              <a:t>atau</a:t>
            </a:r>
            <a:r>
              <a:rPr lang="en-US" sz="2800" dirty="0"/>
              <a:t> </a:t>
            </a:r>
            <a:r>
              <a:rPr lang="en-US" sz="2800" dirty="0" err="1"/>
              <a:t>Sulit</a:t>
            </a:r>
            <a:r>
              <a:rPr lang="en-US" sz="2800" dirty="0"/>
              <a:t> </a:t>
            </a:r>
            <a:r>
              <a:rPr lang="en-US" sz="2800" dirty="0" err="1"/>
              <a:t>Diinterpretasikankan</a:t>
            </a:r>
            <a:r>
              <a:rPr lang="en-US" sz="2800" dirty="0" smtClean="0"/>
              <a:t>?</a:t>
            </a:r>
            <a:endParaRPr lang="id-ID" sz="2800" dirty="0" smtClean="0"/>
          </a:p>
          <a:p>
            <a:pPr marL="344488" indent="-344488">
              <a:buFont typeface="Arial" pitchFamily="34" charset="0"/>
              <a:buChar char="•"/>
            </a:pPr>
            <a:r>
              <a:rPr lang="en-US" sz="2800" dirty="0" err="1"/>
              <a:t>Induktif</a:t>
            </a:r>
            <a:r>
              <a:rPr lang="en-US" sz="2800" dirty="0"/>
              <a:t> </a:t>
            </a:r>
            <a:r>
              <a:rPr lang="en-US" sz="2800" dirty="0" err="1"/>
              <a:t>atau</a:t>
            </a:r>
            <a:r>
              <a:rPr lang="en-US" sz="2800" dirty="0"/>
              <a:t> </a:t>
            </a:r>
            <a:r>
              <a:rPr lang="en-US" sz="2800" dirty="0" err="1"/>
              <a:t>Deduktif</a:t>
            </a:r>
            <a:r>
              <a:rPr lang="en-US" sz="2800" dirty="0"/>
              <a:t>?</a:t>
            </a:r>
            <a:endParaRPr lang="id-ID" sz="2800" dirty="0"/>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Klasifikasi </a:t>
            </a:r>
            <a:r>
              <a:rPr lang="id-ID" sz="2800" b="1" dirty="0">
                <a:solidFill>
                  <a:srgbClr val="FF0000"/>
                </a:solidFill>
                <a:latin typeface="Verdana"/>
                <a:ea typeface="Verdana"/>
                <a:cs typeface="Verdana"/>
              </a:rPr>
              <a:t>Metode Machine Learning</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2629841119"/>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4077999"/>
          </a:xfrm>
          <a:prstGeom prst="rect">
            <a:avLst/>
          </a:prstGeom>
          <a:noFill/>
          <a:ln>
            <a:noFill/>
          </a:ln>
        </p:spPr>
        <p:txBody>
          <a:bodyPr lIns="91425" tIns="45700" rIns="91425" bIns="45700" anchor="t" anchorCtr="0">
            <a:spAutoFit/>
          </a:bodyPr>
          <a:lstStyle/>
          <a:p>
            <a:pPr marL="344488" indent="-344488">
              <a:buFont typeface="Arial" pitchFamily="34" charset="0"/>
              <a:buChar char="•"/>
            </a:pPr>
            <a:r>
              <a:rPr lang="id-ID" sz="2400" b="1" dirty="0"/>
              <a:t>Supervised </a:t>
            </a:r>
            <a:r>
              <a:rPr lang="id-ID" sz="2400" b="1" dirty="0" smtClean="0"/>
              <a:t>Learning</a:t>
            </a:r>
            <a:r>
              <a:rPr lang="id-ID" sz="2400" dirty="0" smtClean="0"/>
              <a:t>: </a:t>
            </a:r>
            <a:r>
              <a:rPr lang="id-ID" sz="2000" dirty="0"/>
              <a:t>membangkitkan </a:t>
            </a:r>
            <a:r>
              <a:rPr lang="id-ID" sz="2000" dirty="0" smtClean="0"/>
              <a:t>fungsi </a:t>
            </a:r>
            <a:r>
              <a:rPr lang="id-ID" sz="2000" dirty="0"/>
              <a:t>yang memetakan </a:t>
            </a:r>
            <a:r>
              <a:rPr lang="id-ID" sz="2000" i="1" dirty="0"/>
              <a:t>input</a:t>
            </a:r>
            <a:r>
              <a:rPr lang="id-ID" sz="2000" dirty="0"/>
              <a:t> ke </a:t>
            </a:r>
            <a:r>
              <a:rPr lang="id-ID" sz="2000" i="1" dirty="0" smtClean="0"/>
              <a:t>output</a:t>
            </a:r>
            <a:endParaRPr lang="id-ID" sz="2400" dirty="0" smtClean="0"/>
          </a:p>
          <a:p>
            <a:pPr marL="344488" indent="-344488">
              <a:buFont typeface="Arial" pitchFamily="34" charset="0"/>
              <a:buChar char="•"/>
            </a:pPr>
            <a:r>
              <a:rPr lang="id-ID" sz="2400" b="1" dirty="0" smtClean="0"/>
              <a:t>Unsupervised Learning</a:t>
            </a:r>
            <a:r>
              <a:rPr lang="id-ID" sz="2400" dirty="0" smtClean="0"/>
              <a:t>: </a:t>
            </a:r>
            <a:r>
              <a:rPr lang="id-ID" sz="2000" dirty="0"/>
              <a:t>memodelkan </a:t>
            </a:r>
            <a:r>
              <a:rPr lang="id-ID" sz="2000" i="1" dirty="0" smtClean="0"/>
              <a:t>input</a:t>
            </a:r>
            <a:r>
              <a:rPr lang="id-ID" sz="2000" dirty="0" smtClean="0"/>
              <a:t> </a:t>
            </a:r>
            <a:r>
              <a:rPr lang="id-ID" sz="2000" dirty="0"/>
              <a:t>secara otomatis tanpa </a:t>
            </a:r>
            <a:r>
              <a:rPr lang="id-ID" sz="2000" dirty="0" smtClean="0"/>
              <a:t>panduan</a:t>
            </a:r>
            <a:endParaRPr lang="id-ID" sz="2400" dirty="0" smtClean="0"/>
          </a:p>
          <a:p>
            <a:pPr marL="344488" indent="-344488">
              <a:buFont typeface="Arial" pitchFamily="34" charset="0"/>
              <a:buChar char="•"/>
            </a:pPr>
            <a:r>
              <a:rPr lang="id-ID" sz="2400" b="1" dirty="0" smtClean="0"/>
              <a:t>Semi-supervised Learning</a:t>
            </a:r>
            <a:r>
              <a:rPr lang="id-ID" sz="2400" dirty="0" smtClean="0"/>
              <a:t>: </a:t>
            </a:r>
            <a:r>
              <a:rPr lang="id-ID" sz="2000" dirty="0" smtClean="0"/>
              <a:t>kombinasi </a:t>
            </a:r>
            <a:r>
              <a:rPr lang="id-ID" sz="2000" dirty="0"/>
              <a:t>Supervised </a:t>
            </a:r>
            <a:r>
              <a:rPr lang="id-ID" sz="2000" dirty="0" smtClean="0"/>
              <a:t>dan Unsupervised</a:t>
            </a:r>
            <a:endParaRPr lang="id-ID" sz="2400" dirty="0" smtClean="0"/>
          </a:p>
          <a:p>
            <a:pPr marL="344488" indent="-344488">
              <a:buFont typeface="Arial" pitchFamily="34" charset="0"/>
              <a:buChar char="•"/>
            </a:pPr>
            <a:r>
              <a:rPr lang="id-ID" sz="2400" b="1" dirty="0"/>
              <a:t>Reinforcement </a:t>
            </a:r>
            <a:r>
              <a:rPr lang="id-ID" sz="2400" b="1" dirty="0" smtClean="0"/>
              <a:t>Learning</a:t>
            </a:r>
            <a:r>
              <a:rPr lang="id-ID" sz="2400" dirty="0" smtClean="0"/>
              <a:t>: </a:t>
            </a:r>
            <a:r>
              <a:rPr lang="id-ID" sz="2000" dirty="0"/>
              <a:t>mempelajari suatu kebijakan bagaimana melakukan aksi berdasarkan hasil pengamatan terhadap </a:t>
            </a:r>
            <a:r>
              <a:rPr lang="id-ID" sz="2000" dirty="0" smtClean="0"/>
              <a:t>lingkungan</a:t>
            </a:r>
            <a:endParaRPr lang="id-ID" sz="2400" dirty="0"/>
          </a:p>
          <a:p>
            <a:pPr marL="344488" indent="-344488">
              <a:buFont typeface="Arial" pitchFamily="34" charset="0"/>
              <a:buChar char="•"/>
            </a:pPr>
            <a:r>
              <a:rPr lang="id-ID" sz="2400" b="1" dirty="0" smtClean="0"/>
              <a:t>Transduction</a:t>
            </a:r>
            <a:r>
              <a:rPr lang="id-ID" sz="2400" dirty="0" smtClean="0"/>
              <a:t>: </a:t>
            </a:r>
            <a:r>
              <a:rPr lang="id-ID" sz="2000" dirty="0"/>
              <a:t>berlatih memprediksi </a:t>
            </a:r>
            <a:r>
              <a:rPr lang="id-ID" sz="2000" i="1" dirty="0"/>
              <a:t>output</a:t>
            </a:r>
            <a:r>
              <a:rPr lang="id-ID" sz="2000" dirty="0"/>
              <a:t> baru berdasarkan </a:t>
            </a:r>
            <a:r>
              <a:rPr lang="id-ID" sz="2000" i="1" dirty="0"/>
              <a:t>training inputs</a:t>
            </a:r>
            <a:r>
              <a:rPr lang="id-ID" sz="2000" dirty="0"/>
              <a:t>, </a:t>
            </a:r>
            <a:r>
              <a:rPr lang="id-ID" sz="2000" i="1" dirty="0"/>
              <a:t>training outputs</a:t>
            </a:r>
            <a:r>
              <a:rPr lang="id-ID" sz="2000" dirty="0"/>
              <a:t>, dan </a:t>
            </a:r>
            <a:r>
              <a:rPr lang="id-ID" sz="2000" i="1" dirty="0"/>
              <a:t>test inputs</a:t>
            </a:r>
            <a:r>
              <a:rPr lang="id-ID" sz="2000" dirty="0"/>
              <a:t> yang tersedia selama proses pelatihan (pembelajaran)</a:t>
            </a:r>
            <a:endParaRPr lang="id-ID" sz="2400" dirty="0"/>
          </a:p>
          <a:p>
            <a:pPr marL="344488" indent="-344488">
              <a:buFont typeface="Arial" pitchFamily="34" charset="0"/>
              <a:buChar char="•"/>
            </a:pPr>
            <a:r>
              <a:rPr lang="id-ID" sz="2400" b="1" dirty="0"/>
              <a:t>Learning to </a:t>
            </a:r>
            <a:r>
              <a:rPr lang="id-ID" sz="2400" b="1" dirty="0" smtClean="0"/>
              <a:t>learn</a:t>
            </a:r>
            <a:r>
              <a:rPr lang="id-ID" sz="2400" dirty="0" smtClean="0"/>
              <a:t>: </a:t>
            </a:r>
            <a:r>
              <a:rPr lang="id-ID" sz="2000" dirty="0"/>
              <a:t>mempelajari bias induktifnya sendiri berdasarkan </a:t>
            </a:r>
            <a:r>
              <a:rPr lang="id-ID" sz="2000" dirty="0" smtClean="0"/>
              <a:t>pengalaman</a:t>
            </a:r>
            <a:endParaRPr lang="id-ID" sz="2400" dirty="0" smtClean="0"/>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a:solidFill>
                  <a:srgbClr val="FF0000"/>
                </a:solidFill>
                <a:latin typeface="Verdana"/>
                <a:ea typeface="Verdana"/>
                <a:cs typeface="Verdana"/>
              </a:rPr>
              <a:t>Berdasarkan Dampak yang Diharapkan</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2362844400"/>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2169784"/>
          </a:xfrm>
          <a:prstGeom prst="rect">
            <a:avLst/>
          </a:prstGeom>
          <a:noFill/>
          <a:ln>
            <a:noFill/>
          </a:ln>
        </p:spPr>
        <p:txBody>
          <a:bodyPr lIns="91425" tIns="45700" rIns="91425" bIns="45700" anchor="t" anchorCtr="0">
            <a:spAutoFit/>
          </a:bodyPr>
          <a:lstStyle/>
          <a:p>
            <a:pPr marL="344488" indent="-344488">
              <a:buFont typeface="Arial" pitchFamily="34" charset="0"/>
              <a:buChar char="•"/>
            </a:pPr>
            <a:r>
              <a:rPr lang="id-ID" sz="2400" b="1" dirty="0" smtClean="0"/>
              <a:t>A</a:t>
            </a:r>
            <a:r>
              <a:rPr lang="en-US" sz="2400" b="1" dirty="0" err="1" smtClean="0"/>
              <a:t>lgoritma</a:t>
            </a:r>
            <a:r>
              <a:rPr lang="en-US" sz="2400" b="1" dirty="0" smtClean="0"/>
              <a:t> </a:t>
            </a:r>
            <a:r>
              <a:rPr lang="en-US" sz="2400" b="1" dirty="0" err="1"/>
              <a:t>pembelajaran</a:t>
            </a:r>
            <a:r>
              <a:rPr lang="en-US" sz="2400" b="1" dirty="0"/>
              <a:t> </a:t>
            </a:r>
            <a:r>
              <a:rPr lang="id-ID" sz="2400" b="1" dirty="0" smtClean="0"/>
              <a:t>Diskrit</a:t>
            </a:r>
            <a:r>
              <a:rPr lang="id-ID" sz="2400" dirty="0" smtClean="0"/>
              <a:t>:</a:t>
            </a:r>
            <a:r>
              <a:rPr lang="en-US" sz="2400" dirty="0" smtClean="0"/>
              <a:t> </a:t>
            </a:r>
            <a:r>
              <a:rPr lang="id-ID" sz="2400" dirty="0" smtClean="0"/>
              <a:t>menerima </a:t>
            </a:r>
            <a:r>
              <a:rPr lang="en-US" sz="2400" i="1" dirty="0" smtClean="0"/>
              <a:t>input</a:t>
            </a:r>
            <a:r>
              <a:rPr lang="en-US" sz="2400" dirty="0" smtClean="0"/>
              <a:t> </a:t>
            </a:r>
            <a:r>
              <a:rPr lang="en-US" sz="2400" dirty="0" err="1" smtClean="0"/>
              <a:t>diskrit</a:t>
            </a:r>
            <a:r>
              <a:rPr lang="en-US" sz="2400" dirty="0" smtClean="0"/>
              <a:t> </a:t>
            </a:r>
            <a:r>
              <a:rPr lang="en-US" sz="2400" dirty="0" err="1"/>
              <a:t>dan</a:t>
            </a:r>
            <a:r>
              <a:rPr lang="en-US" sz="2400" dirty="0"/>
              <a:t> </a:t>
            </a:r>
            <a:r>
              <a:rPr lang="en-US" sz="2400" dirty="0" err="1"/>
              <a:t>menghasilkan</a:t>
            </a:r>
            <a:r>
              <a:rPr lang="en-US" sz="2400" dirty="0"/>
              <a:t> model yang </a:t>
            </a:r>
            <a:r>
              <a:rPr lang="en-US" sz="2400" dirty="0" err="1"/>
              <a:t>mengeluarkan</a:t>
            </a:r>
            <a:r>
              <a:rPr lang="en-US" sz="2400" dirty="0"/>
              <a:t> </a:t>
            </a:r>
            <a:r>
              <a:rPr lang="en-US" sz="2400" i="1" dirty="0"/>
              <a:t>output</a:t>
            </a:r>
            <a:r>
              <a:rPr lang="en-US" sz="2400" dirty="0"/>
              <a:t> </a:t>
            </a:r>
            <a:r>
              <a:rPr lang="en-US" sz="2400" dirty="0" err="1"/>
              <a:t>diskrit</a:t>
            </a:r>
            <a:r>
              <a:rPr lang="en-US" sz="2400" dirty="0"/>
              <a:t> </a:t>
            </a:r>
            <a:r>
              <a:rPr lang="en-US" sz="2400" dirty="0" err="1" smtClean="0"/>
              <a:t>juga</a:t>
            </a:r>
            <a:r>
              <a:rPr lang="en-US" sz="2400" dirty="0" smtClean="0"/>
              <a:t>.</a:t>
            </a:r>
            <a:r>
              <a:rPr lang="id-ID" sz="2400" dirty="0" smtClean="0"/>
              <a:t> Misal: </a:t>
            </a:r>
            <a:r>
              <a:rPr lang="id-ID" sz="2400" i="1" dirty="0" smtClean="0"/>
              <a:t>D</a:t>
            </a:r>
            <a:r>
              <a:rPr lang="en-US" sz="2400" i="1" dirty="0" err="1"/>
              <a:t>ecision</a:t>
            </a:r>
            <a:r>
              <a:rPr lang="en-US" sz="2400" i="1" dirty="0"/>
              <a:t> </a:t>
            </a:r>
            <a:r>
              <a:rPr lang="id-ID" sz="2400" i="1" dirty="0" smtClean="0"/>
              <a:t>T</a:t>
            </a:r>
            <a:r>
              <a:rPr lang="en-US" sz="2400" i="1" dirty="0" err="1" smtClean="0"/>
              <a:t>ree</a:t>
            </a:r>
            <a:r>
              <a:rPr lang="en-US" sz="2400" i="1" dirty="0" smtClean="0"/>
              <a:t> learning</a:t>
            </a:r>
            <a:r>
              <a:rPr lang="id-ID" sz="2400" i="1" dirty="0" smtClean="0"/>
              <a:t>.</a:t>
            </a:r>
            <a:endParaRPr lang="id-ID" sz="2400" dirty="0" smtClean="0"/>
          </a:p>
          <a:p>
            <a:pPr marL="344488" indent="-344488">
              <a:buFont typeface="Arial" pitchFamily="34" charset="0"/>
              <a:buChar char="•"/>
            </a:pPr>
            <a:r>
              <a:rPr lang="id-ID" sz="2400" b="1" dirty="0"/>
              <a:t>A</a:t>
            </a:r>
            <a:r>
              <a:rPr lang="en-US" sz="2400" b="1" dirty="0" err="1"/>
              <a:t>lgoritma</a:t>
            </a:r>
            <a:r>
              <a:rPr lang="en-US" sz="2400" b="1" dirty="0"/>
              <a:t> </a:t>
            </a:r>
            <a:r>
              <a:rPr lang="en-US" sz="2400" b="1" dirty="0" err="1"/>
              <a:t>pembelajaran</a:t>
            </a:r>
            <a:r>
              <a:rPr lang="en-US" sz="2400" b="1" dirty="0"/>
              <a:t> </a:t>
            </a:r>
            <a:r>
              <a:rPr lang="id-ID" sz="2400" b="1" dirty="0" smtClean="0"/>
              <a:t>Kontinu</a:t>
            </a:r>
            <a:r>
              <a:rPr lang="id-ID" sz="2400" dirty="0" smtClean="0"/>
              <a:t>: </a:t>
            </a:r>
            <a:r>
              <a:rPr lang="en-US" sz="2400" dirty="0" err="1" smtClean="0"/>
              <a:t>menerima</a:t>
            </a:r>
            <a:r>
              <a:rPr lang="en-US" sz="2400" dirty="0" smtClean="0"/>
              <a:t> </a:t>
            </a:r>
            <a:r>
              <a:rPr lang="en-US" sz="2400" i="1" dirty="0"/>
              <a:t>input</a:t>
            </a:r>
            <a:r>
              <a:rPr lang="en-US" sz="2400" dirty="0"/>
              <a:t> yang </a:t>
            </a:r>
            <a:r>
              <a:rPr lang="en-US" sz="2400" dirty="0" err="1"/>
              <a:t>kontinu</a:t>
            </a:r>
            <a:r>
              <a:rPr lang="en-US" sz="2400" dirty="0"/>
              <a:t> </a:t>
            </a:r>
            <a:r>
              <a:rPr lang="en-US" sz="2400" dirty="0" err="1"/>
              <a:t>dan</a:t>
            </a:r>
            <a:r>
              <a:rPr lang="en-US" sz="2400" dirty="0"/>
              <a:t> </a:t>
            </a:r>
            <a:r>
              <a:rPr lang="en-US" sz="2400" dirty="0" err="1"/>
              <a:t>menghasilkan</a:t>
            </a:r>
            <a:r>
              <a:rPr lang="en-US" sz="2400" dirty="0"/>
              <a:t> model yang </a:t>
            </a:r>
            <a:r>
              <a:rPr lang="en-US" sz="2400" dirty="0" err="1"/>
              <a:t>mengeluarkan</a:t>
            </a:r>
            <a:r>
              <a:rPr lang="en-US" sz="2400" dirty="0"/>
              <a:t> </a:t>
            </a:r>
            <a:r>
              <a:rPr lang="en-US" sz="2400" i="1" dirty="0"/>
              <a:t>output</a:t>
            </a:r>
            <a:r>
              <a:rPr lang="en-US" sz="2400" dirty="0"/>
              <a:t> </a:t>
            </a:r>
            <a:r>
              <a:rPr lang="en-US" sz="2400" dirty="0" err="1"/>
              <a:t>diskrit</a:t>
            </a:r>
            <a:r>
              <a:rPr lang="en-US" sz="2400" dirty="0"/>
              <a:t> </a:t>
            </a:r>
            <a:r>
              <a:rPr lang="en-US" sz="2400" dirty="0" err="1"/>
              <a:t>maupun</a:t>
            </a:r>
            <a:r>
              <a:rPr lang="en-US" sz="2400" dirty="0"/>
              <a:t> </a:t>
            </a:r>
            <a:r>
              <a:rPr lang="en-US" sz="2400" dirty="0" err="1"/>
              <a:t>kontinu</a:t>
            </a:r>
            <a:r>
              <a:rPr lang="en-US" sz="2400" dirty="0" smtClean="0"/>
              <a:t>.</a:t>
            </a:r>
            <a:r>
              <a:rPr lang="id-ID" sz="2400" dirty="0" smtClean="0"/>
              <a:t> </a:t>
            </a:r>
            <a:r>
              <a:rPr lang="id-ID" sz="2400" dirty="0"/>
              <a:t>Misal: </a:t>
            </a:r>
            <a:r>
              <a:rPr lang="id-ID" sz="2400" dirty="0" smtClean="0"/>
              <a:t>A</a:t>
            </a:r>
            <a:r>
              <a:rPr lang="en-US" sz="2400" i="1" dirty="0" err="1" smtClean="0"/>
              <a:t>rtificial</a:t>
            </a:r>
            <a:r>
              <a:rPr lang="en-US" sz="2400" i="1" dirty="0" smtClean="0"/>
              <a:t> </a:t>
            </a:r>
            <a:r>
              <a:rPr lang="id-ID" sz="2400" i="1" dirty="0" smtClean="0"/>
              <a:t>N</a:t>
            </a:r>
            <a:r>
              <a:rPr lang="en-US" sz="2400" i="1" dirty="0" err="1" smtClean="0"/>
              <a:t>eural</a:t>
            </a:r>
            <a:r>
              <a:rPr lang="en-US" sz="2400" i="1" dirty="0" smtClean="0"/>
              <a:t> </a:t>
            </a:r>
            <a:r>
              <a:rPr lang="id-ID" sz="2400" i="1" dirty="0" smtClean="0"/>
              <a:t>N</a:t>
            </a:r>
            <a:r>
              <a:rPr lang="en-US" sz="2400" i="1" dirty="0" err="1" smtClean="0"/>
              <a:t>etworks</a:t>
            </a:r>
            <a:r>
              <a:rPr lang="en-US" sz="2400" dirty="0" smtClean="0"/>
              <a:t> </a:t>
            </a:r>
            <a:r>
              <a:rPr lang="en-US" sz="2400" dirty="0"/>
              <a:t>(ANN</a:t>
            </a:r>
            <a:r>
              <a:rPr lang="en-US" sz="2400" dirty="0" smtClean="0"/>
              <a:t>)</a:t>
            </a:r>
            <a:r>
              <a:rPr lang="id-ID" sz="2400" dirty="0" smtClean="0"/>
              <a:t>,</a:t>
            </a:r>
            <a:r>
              <a:rPr lang="en-US" sz="2400" dirty="0" smtClean="0"/>
              <a:t> </a:t>
            </a:r>
            <a:r>
              <a:rPr lang="en-US" sz="2400" i="1" dirty="0"/>
              <a:t>support vector machine</a:t>
            </a:r>
            <a:r>
              <a:rPr lang="en-US" sz="2400" dirty="0"/>
              <a:t> (SVM</a:t>
            </a:r>
            <a:r>
              <a:rPr lang="en-US" sz="2400" dirty="0" smtClean="0"/>
              <a:t>)</a:t>
            </a:r>
            <a:r>
              <a:rPr lang="id-ID" sz="2400" dirty="0" smtClean="0"/>
              <a:t>.</a:t>
            </a:r>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a:solidFill>
                  <a:srgbClr val="FF0000"/>
                </a:solidFill>
                <a:latin typeface="Verdana"/>
                <a:ea typeface="Verdana"/>
                <a:cs typeface="Verdana"/>
              </a:rPr>
              <a:t>Diskrit atau Kontinu?</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876468878"/>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4016444"/>
          </a:xfrm>
          <a:prstGeom prst="rect">
            <a:avLst/>
          </a:prstGeom>
          <a:noFill/>
          <a:ln>
            <a:noFill/>
          </a:ln>
        </p:spPr>
        <p:txBody>
          <a:bodyPr lIns="91425" tIns="45700" rIns="91425" bIns="45700" anchor="t" anchorCtr="0">
            <a:spAutoFit/>
          </a:bodyPr>
          <a:lstStyle/>
          <a:p>
            <a:pPr marL="344488" indent="-344488"/>
            <a:r>
              <a:rPr lang="en-US" sz="2400" b="1" i="1" dirty="0" smtClean="0"/>
              <a:t>O</a:t>
            </a:r>
            <a:r>
              <a:rPr lang="id-ID" sz="2400" b="1" i="1" dirty="0" smtClean="0"/>
              <a:t>ffline learning </a:t>
            </a:r>
            <a:r>
              <a:rPr lang="id-ID" sz="2400" b="1" dirty="0" smtClean="0"/>
              <a:t>atau</a:t>
            </a:r>
            <a:r>
              <a:rPr lang="en-US" sz="2400" b="1" dirty="0" smtClean="0"/>
              <a:t> </a:t>
            </a:r>
            <a:r>
              <a:rPr lang="en-US" sz="2400" b="1" i="1" dirty="0"/>
              <a:t>batch </a:t>
            </a:r>
            <a:r>
              <a:rPr lang="en-US" sz="2400" b="1" i="1" dirty="0" smtClean="0"/>
              <a:t>learning</a:t>
            </a:r>
            <a:r>
              <a:rPr lang="id-ID" sz="2400" i="1" dirty="0" smtClean="0"/>
              <a:t> </a:t>
            </a:r>
            <a:r>
              <a:rPr lang="en-US" sz="2400" dirty="0" err="1" smtClean="0"/>
              <a:t>menggunakan</a:t>
            </a:r>
            <a:r>
              <a:rPr lang="en-US" sz="2400" dirty="0" smtClean="0"/>
              <a:t> </a:t>
            </a:r>
            <a:r>
              <a:rPr lang="en-US" sz="2400" dirty="0" err="1"/>
              <a:t>sebagian</a:t>
            </a:r>
            <a:r>
              <a:rPr lang="en-US" sz="2400" dirty="0"/>
              <a:t> </a:t>
            </a:r>
            <a:r>
              <a:rPr lang="en-US" sz="2400" dirty="0" err="1"/>
              <a:t>atau</a:t>
            </a:r>
            <a:r>
              <a:rPr lang="en-US" sz="2400" dirty="0"/>
              <a:t> </a:t>
            </a:r>
            <a:r>
              <a:rPr lang="en-US" sz="2400" dirty="0" err="1"/>
              <a:t>semua</a:t>
            </a:r>
            <a:r>
              <a:rPr lang="en-US" sz="2400" dirty="0"/>
              <a:t> </a:t>
            </a:r>
            <a:r>
              <a:rPr lang="id-ID" sz="2400" dirty="0"/>
              <a:t>data</a:t>
            </a:r>
            <a:r>
              <a:rPr lang="en-US" sz="2400" dirty="0"/>
              <a:t> yang </a:t>
            </a:r>
            <a:r>
              <a:rPr lang="en-US" sz="2400" dirty="0" err="1"/>
              <a:t>tersedia</a:t>
            </a:r>
            <a:r>
              <a:rPr lang="en-US" sz="2400" dirty="0"/>
              <a:t> </a:t>
            </a:r>
            <a:r>
              <a:rPr lang="en-US" sz="2400" dirty="0" err="1"/>
              <a:t>untuk</a:t>
            </a:r>
            <a:r>
              <a:rPr lang="en-US" sz="2400" dirty="0"/>
              <a:t> proses </a:t>
            </a:r>
            <a:r>
              <a:rPr lang="en-US" sz="2400" dirty="0" err="1"/>
              <a:t>pembelajaran</a:t>
            </a:r>
            <a:r>
              <a:rPr lang="en-US" sz="2400" dirty="0"/>
              <a:t> </a:t>
            </a:r>
            <a:r>
              <a:rPr lang="en-US" sz="2400" dirty="0" err="1"/>
              <a:t>atau</a:t>
            </a:r>
            <a:r>
              <a:rPr lang="en-US" sz="2400" dirty="0"/>
              <a:t> </a:t>
            </a:r>
            <a:r>
              <a:rPr lang="en-US" sz="2400" dirty="0" err="1"/>
              <a:t>sering</a:t>
            </a:r>
            <a:r>
              <a:rPr lang="en-US" sz="2400" dirty="0"/>
              <a:t> </a:t>
            </a:r>
            <a:r>
              <a:rPr lang="en-US" sz="2400" dirty="0" err="1"/>
              <a:t>disebut</a:t>
            </a:r>
            <a:r>
              <a:rPr lang="en-US" sz="2400" dirty="0"/>
              <a:t> </a:t>
            </a:r>
            <a:r>
              <a:rPr lang="en-US" sz="2400" dirty="0" err="1"/>
              <a:t>pembangunan</a:t>
            </a:r>
            <a:r>
              <a:rPr lang="en-US" sz="2400" dirty="0"/>
              <a:t> model</a:t>
            </a:r>
            <a:r>
              <a:rPr lang="id-ID" sz="2400" dirty="0"/>
              <a:t>. </a:t>
            </a:r>
            <a:r>
              <a:rPr lang="en-US" sz="2400" dirty="0" err="1"/>
              <a:t>Begitu</a:t>
            </a:r>
            <a:r>
              <a:rPr lang="en-US" sz="2400" dirty="0"/>
              <a:t> </a:t>
            </a:r>
            <a:r>
              <a:rPr lang="id-ID" sz="2400" dirty="0"/>
              <a:t>model </a:t>
            </a:r>
            <a:r>
              <a:rPr lang="en-US" sz="2400" dirty="0" err="1"/>
              <a:t>telah</a:t>
            </a:r>
            <a:r>
              <a:rPr lang="en-US" sz="2400" dirty="0"/>
              <a:t> </a:t>
            </a:r>
            <a:r>
              <a:rPr lang="en-US" sz="2400" dirty="0" err="1"/>
              <a:t>dibangun</a:t>
            </a:r>
            <a:r>
              <a:rPr lang="en-US" sz="2400" dirty="0"/>
              <a:t>, </a:t>
            </a:r>
            <a:r>
              <a:rPr lang="en-US" sz="2400" dirty="0" err="1"/>
              <a:t>Anda</a:t>
            </a:r>
            <a:r>
              <a:rPr lang="en-US" sz="2400" dirty="0"/>
              <a:t> </a:t>
            </a:r>
            <a:r>
              <a:rPr lang="en-US" sz="2400" dirty="0" err="1"/>
              <a:t>dapat</a:t>
            </a:r>
            <a:r>
              <a:rPr lang="en-US" sz="2400" dirty="0"/>
              <a:t> </a:t>
            </a:r>
            <a:r>
              <a:rPr lang="en-US" sz="2400" dirty="0" err="1"/>
              <a:t>melakukan</a:t>
            </a:r>
            <a:r>
              <a:rPr lang="en-US" sz="2400" dirty="0"/>
              <a:t> </a:t>
            </a:r>
            <a:r>
              <a:rPr lang="id-ID" sz="2400" dirty="0"/>
              <a:t>predi</a:t>
            </a:r>
            <a:r>
              <a:rPr lang="en-US" sz="2400" dirty="0" err="1"/>
              <a:t>ksi</a:t>
            </a:r>
            <a:r>
              <a:rPr lang="en-US" sz="2400" dirty="0"/>
              <a:t> </a:t>
            </a:r>
            <a:r>
              <a:rPr lang="en-US" sz="2400" dirty="0" err="1"/>
              <a:t>pada</a:t>
            </a:r>
            <a:r>
              <a:rPr lang="en-US" sz="2400" dirty="0"/>
              <a:t> data-data di </a:t>
            </a:r>
            <a:r>
              <a:rPr lang="en-US" sz="2400" dirty="0" err="1"/>
              <a:t>masa</a:t>
            </a:r>
            <a:r>
              <a:rPr lang="en-US" sz="2400" dirty="0"/>
              <a:t> </a:t>
            </a:r>
            <a:r>
              <a:rPr lang="en-US" sz="2400" dirty="0" err="1"/>
              <a:t>depan</a:t>
            </a:r>
            <a:r>
              <a:rPr lang="id-ID" sz="2400" dirty="0"/>
              <a:t>. </a:t>
            </a:r>
            <a:r>
              <a:rPr lang="en-US" sz="2400" dirty="0"/>
              <a:t>Model </a:t>
            </a:r>
            <a:r>
              <a:rPr lang="en-US" sz="2400" dirty="0" err="1"/>
              <a:t>ini</a:t>
            </a:r>
            <a:r>
              <a:rPr lang="en-US" sz="2400" dirty="0"/>
              <a:t> </a:t>
            </a:r>
            <a:r>
              <a:rPr lang="en-US" sz="2400" dirty="0" err="1"/>
              <a:t>biasanya</a:t>
            </a:r>
            <a:r>
              <a:rPr lang="en-US" sz="2400" dirty="0"/>
              <a:t> </a:t>
            </a:r>
            <a:r>
              <a:rPr lang="en-US" sz="2400" dirty="0" err="1"/>
              <a:t>memberikan</a:t>
            </a:r>
            <a:r>
              <a:rPr lang="en-US" sz="2400" dirty="0"/>
              <a:t> </a:t>
            </a:r>
            <a:r>
              <a:rPr lang="id-ID" sz="2400" dirty="0"/>
              <a:t>performan</a:t>
            </a:r>
            <a:r>
              <a:rPr lang="en-US" sz="2400" dirty="0" err="1"/>
              <a:t>si</a:t>
            </a:r>
            <a:r>
              <a:rPr lang="en-US" sz="2400" dirty="0"/>
              <a:t> yang </a:t>
            </a:r>
            <a:r>
              <a:rPr lang="en-US" sz="2400" dirty="0" err="1"/>
              <a:t>bagus</a:t>
            </a:r>
            <a:r>
              <a:rPr lang="en-US" sz="2400" dirty="0"/>
              <a:t> </a:t>
            </a:r>
            <a:r>
              <a:rPr lang="en-US" sz="2400" dirty="0" err="1"/>
              <a:t>untuk</a:t>
            </a:r>
            <a:r>
              <a:rPr lang="en-US" sz="2400" dirty="0"/>
              <a:t> data-data </a:t>
            </a:r>
            <a:r>
              <a:rPr lang="en-US" sz="2400" dirty="0" err="1"/>
              <a:t>awal</a:t>
            </a:r>
            <a:r>
              <a:rPr lang="en-US" sz="2400" dirty="0"/>
              <a:t> </a:t>
            </a:r>
            <a:r>
              <a:rPr lang="en-US" sz="2400" dirty="0" err="1"/>
              <a:t>dan</a:t>
            </a:r>
            <a:r>
              <a:rPr lang="en-US" sz="2400" dirty="0"/>
              <a:t> </a:t>
            </a:r>
            <a:r>
              <a:rPr lang="en-US" sz="2400" dirty="0" err="1"/>
              <a:t>performansinya</a:t>
            </a:r>
            <a:r>
              <a:rPr lang="en-US" sz="2400" dirty="0"/>
              <a:t> </a:t>
            </a:r>
            <a:r>
              <a:rPr lang="en-US" sz="2400" dirty="0" err="1"/>
              <a:t>akan</a:t>
            </a:r>
            <a:r>
              <a:rPr lang="en-US" sz="2400" dirty="0"/>
              <a:t> </a:t>
            </a:r>
            <a:r>
              <a:rPr lang="en-US" sz="2400" dirty="0" err="1"/>
              <a:t>terus</a:t>
            </a:r>
            <a:r>
              <a:rPr lang="en-US" sz="2400" dirty="0"/>
              <a:t> </a:t>
            </a:r>
            <a:r>
              <a:rPr lang="en-US" sz="2400" dirty="0" err="1"/>
              <a:t>menurun</a:t>
            </a:r>
            <a:r>
              <a:rPr lang="en-US" sz="2400" dirty="0"/>
              <a:t> </a:t>
            </a:r>
            <a:r>
              <a:rPr lang="en-US" sz="2400" dirty="0" err="1"/>
              <a:t>seiring</a:t>
            </a:r>
            <a:r>
              <a:rPr lang="en-US" sz="2400" dirty="0"/>
              <a:t> </a:t>
            </a:r>
            <a:r>
              <a:rPr lang="en-US" sz="2400" dirty="0" err="1"/>
              <a:t>waktu</a:t>
            </a:r>
            <a:r>
              <a:rPr lang="en-US" sz="2400" dirty="0"/>
              <a:t> </a:t>
            </a:r>
            <a:r>
              <a:rPr lang="en-US" sz="2400" dirty="0" err="1"/>
              <a:t>untuk</a:t>
            </a:r>
            <a:r>
              <a:rPr lang="en-US" sz="2400" dirty="0"/>
              <a:t> data-data yang </a:t>
            </a:r>
            <a:r>
              <a:rPr lang="en-US" sz="2400" dirty="0" err="1"/>
              <a:t>akan</a:t>
            </a:r>
            <a:r>
              <a:rPr lang="en-US" sz="2400" dirty="0"/>
              <a:t> </a:t>
            </a:r>
            <a:r>
              <a:rPr lang="en-US" sz="2400" dirty="0" err="1" smtClean="0"/>
              <a:t>datang</a:t>
            </a:r>
            <a:r>
              <a:rPr lang="en-US" sz="2400" dirty="0" smtClean="0"/>
              <a:t>.</a:t>
            </a:r>
            <a:endParaRPr lang="id-ID" sz="2400" dirty="0" smtClean="0"/>
          </a:p>
          <a:p>
            <a:pPr marL="344488" indent="-344488"/>
            <a:r>
              <a:rPr lang="id-ID" sz="2400" b="1" i="1" dirty="0" smtClean="0"/>
              <a:t>O</a:t>
            </a:r>
            <a:r>
              <a:rPr lang="en-US" sz="2400" b="1" i="1" dirty="0" smtClean="0"/>
              <a:t>n</a:t>
            </a:r>
            <a:r>
              <a:rPr lang="id-ID" sz="2400" b="1" i="1" dirty="0"/>
              <a:t>line learning</a:t>
            </a:r>
            <a:r>
              <a:rPr lang="id-ID" sz="2400" b="1" dirty="0"/>
              <a:t> </a:t>
            </a:r>
            <a:r>
              <a:rPr lang="en-US" sz="2400" dirty="0" err="1" smtClean="0"/>
              <a:t>memperbarui</a:t>
            </a:r>
            <a:r>
              <a:rPr lang="en-US" sz="2400" dirty="0" smtClean="0"/>
              <a:t> </a:t>
            </a:r>
            <a:r>
              <a:rPr lang="en-US" sz="2400" dirty="0"/>
              <a:t>model </a:t>
            </a:r>
            <a:r>
              <a:rPr lang="en-US" sz="2400" dirty="0" err="1"/>
              <a:t>secara</a:t>
            </a:r>
            <a:r>
              <a:rPr lang="en-US" sz="2400" dirty="0"/>
              <a:t> </a:t>
            </a:r>
            <a:r>
              <a:rPr lang="en-US" sz="2400" dirty="0" err="1"/>
              <a:t>kontinu</a:t>
            </a:r>
            <a:r>
              <a:rPr lang="en-US" sz="2400" dirty="0"/>
              <a:t> </a:t>
            </a:r>
            <a:r>
              <a:rPr lang="en-US" sz="2400" dirty="0" err="1"/>
              <a:t>menggunakan</a:t>
            </a:r>
            <a:r>
              <a:rPr lang="en-US" sz="2400" dirty="0"/>
              <a:t> </a:t>
            </a:r>
            <a:r>
              <a:rPr lang="en-US" sz="2400" dirty="0" err="1"/>
              <a:t>sebuah</a:t>
            </a:r>
            <a:r>
              <a:rPr lang="en-US" sz="2400" dirty="0"/>
              <a:t> data </a:t>
            </a:r>
            <a:r>
              <a:rPr lang="en-US" sz="2400" dirty="0" err="1"/>
              <a:t>sampel</a:t>
            </a:r>
            <a:r>
              <a:rPr lang="id-ID" sz="2400" dirty="0"/>
              <a:t>. </a:t>
            </a:r>
            <a:r>
              <a:rPr lang="en-US" sz="2400" dirty="0" err="1"/>
              <a:t>Anda</a:t>
            </a:r>
            <a:r>
              <a:rPr lang="en-US" sz="2400" dirty="0"/>
              <a:t> </a:t>
            </a:r>
            <a:r>
              <a:rPr lang="en-US" sz="2400" dirty="0" err="1"/>
              <a:t>tidak</a:t>
            </a:r>
            <a:r>
              <a:rPr lang="en-US" sz="2400" dirty="0"/>
              <a:t> </a:t>
            </a:r>
            <a:r>
              <a:rPr lang="en-US" sz="2400" dirty="0" err="1"/>
              <a:t>melakukan</a:t>
            </a:r>
            <a:r>
              <a:rPr lang="en-US" sz="2400" dirty="0"/>
              <a:t> </a:t>
            </a:r>
            <a:r>
              <a:rPr lang="en-US" sz="2400" dirty="0" err="1"/>
              <a:t>pembelajaran</a:t>
            </a:r>
            <a:r>
              <a:rPr lang="en-US" sz="2400" dirty="0"/>
              <a:t> </a:t>
            </a:r>
            <a:r>
              <a:rPr lang="en-US" sz="2400" dirty="0" err="1"/>
              <a:t>ulang</a:t>
            </a:r>
            <a:r>
              <a:rPr lang="en-US" sz="2400" dirty="0"/>
              <a:t> (</a:t>
            </a:r>
            <a:r>
              <a:rPr lang="id-ID" sz="2400" i="1" dirty="0"/>
              <a:t>retrain</a:t>
            </a:r>
            <a:r>
              <a:rPr lang="en-US" sz="2400" i="1" dirty="0" err="1"/>
              <a:t>ing</a:t>
            </a:r>
            <a:r>
              <a:rPr lang="en-US" sz="2400" dirty="0"/>
              <a:t>) model </a:t>
            </a:r>
            <a:r>
              <a:rPr lang="en-US" sz="2400" dirty="0" err="1"/>
              <a:t>seperti</a:t>
            </a:r>
            <a:r>
              <a:rPr lang="en-US" sz="2400" dirty="0"/>
              <a:t> </a:t>
            </a:r>
            <a:r>
              <a:rPr lang="en-US" sz="2400" dirty="0" err="1"/>
              <a:t>pada</a:t>
            </a:r>
            <a:r>
              <a:rPr lang="en-US" sz="2400" dirty="0"/>
              <a:t> </a:t>
            </a:r>
            <a:r>
              <a:rPr lang="id-ID" sz="2400" i="1" dirty="0"/>
              <a:t>offline learning</a:t>
            </a:r>
            <a:r>
              <a:rPr lang="id-ID" sz="2400" dirty="0"/>
              <a:t>,</a:t>
            </a:r>
            <a:r>
              <a:rPr lang="en-US" sz="2400" dirty="0"/>
              <a:t> </a:t>
            </a:r>
            <a:r>
              <a:rPr lang="en-US" sz="2400" dirty="0" err="1"/>
              <a:t>tetapi</a:t>
            </a:r>
            <a:r>
              <a:rPr lang="en-US" sz="2400" dirty="0"/>
              <a:t> </a:t>
            </a:r>
            <a:r>
              <a:rPr lang="en-US" sz="2400" dirty="0" err="1"/>
              <a:t>Anda</a:t>
            </a:r>
            <a:r>
              <a:rPr lang="en-US" sz="2400" dirty="0"/>
              <a:t> </a:t>
            </a:r>
            <a:r>
              <a:rPr lang="en-US" sz="2400" dirty="0" err="1"/>
              <a:t>memperbarui</a:t>
            </a:r>
            <a:r>
              <a:rPr lang="en-US" sz="2400" dirty="0"/>
              <a:t> model </a:t>
            </a:r>
            <a:r>
              <a:rPr lang="en-US" sz="2400" dirty="0" err="1"/>
              <a:t>berdasarkan</a:t>
            </a:r>
            <a:r>
              <a:rPr lang="en-US" sz="2400" dirty="0"/>
              <a:t> </a:t>
            </a:r>
            <a:r>
              <a:rPr lang="id-ID" sz="2400" dirty="0"/>
              <a:t>observasi-observasi baru secara terus menerus.</a:t>
            </a:r>
            <a:endParaRPr lang="id-ID" sz="2400" dirty="0" smtClean="0"/>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a:solidFill>
                  <a:srgbClr val="FF0000"/>
                </a:solidFill>
                <a:latin typeface="Verdana"/>
                <a:ea typeface="Verdana"/>
                <a:cs typeface="Verdana"/>
              </a:rPr>
              <a:t>Offline atau Online</a:t>
            </a:r>
            <a:r>
              <a:rPr lang="id-ID" sz="2800" b="1" dirty="0" smtClean="0">
                <a:solidFill>
                  <a:srgbClr val="FF0000"/>
                </a:solidFill>
                <a:latin typeface="Verdana"/>
                <a:ea typeface="Verdana"/>
                <a:cs typeface="Verdana"/>
              </a:rPr>
              <a:t>?</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105916939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3647112"/>
          </a:xfrm>
          <a:prstGeom prst="rect">
            <a:avLst/>
          </a:prstGeom>
          <a:noFill/>
          <a:ln>
            <a:noFill/>
          </a:ln>
        </p:spPr>
        <p:txBody>
          <a:bodyPr lIns="91425" tIns="45700" rIns="91425" bIns="45700" anchor="t" anchorCtr="0">
            <a:spAutoFit/>
          </a:bodyPr>
          <a:lstStyle/>
          <a:p>
            <a:pPr marL="344488" indent="-344488">
              <a:buFont typeface="Arial" pitchFamily="34" charset="0"/>
              <a:buChar char="•"/>
            </a:pPr>
            <a:r>
              <a:rPr lang="id-ID" sz="2400" b="1" dirty="0" smtClean="0"/>
              <a:t>M</a:t>
            </a:r>
            <a:r>
              <a:rPr lang="en-US" sz="2400" b="1" dirty="0" err="1" smtClean="0"/>
              <a:t>udah</a:t>
            </a:r>
            <a:r>
              <a:rPr lang="en-US" sz="2400" b="1" dirty="0" smtClean="0"/>
              <a:t> </a:t>
            </a:r>
            <a:r>
              <a:rPr lang="en-US" sz="2400" b="1" dirty="0" err="1" smtClean="0"/>
              <a:t>diinterperasikan</a:t>
            </a:r>
            <a:r>
              <a:rPr lang="en-US" sz="2400" b="1" dirty="0" smtClean="0"/>
              <a:t> </a:t>
            </a:r>
            <a:r>
              <a:rPr lang="en-US" sz="2400" dirty="0" err="1"/>
              <a:t>artinya</a:t>
            </a:r>
            <a:r>
              <a:rPr lang="en-US" sz="2400" dirty="0"/>
              <a:t> </a:t>
            </a:r>
            <a:r>
              <a:rPr lang="en-US" sz="2400" dirty="0" err="1"/>
              <a:t>mudah</a:t>
            </a:r>
            <a:r>
              <a:rPr lang="en-US" sz="2400" dirty="0"/>
              <a:t> </a:t>
            </a:r>
            <a:r>
              <a:rPr lang="en-US" sz="2400" dirty="0" err="1"/>
              <a:t>dimengerti</a:t>
            </a:r>
            <a:r>
              <a:rPr lang="en-US" sz="2400" dirty="0"/>
              <a:t> </a:t>
            </a:r>
            <a:r>
              <a:rPr lang="en-US" sz="2400" dirty="0" err="1"/>
              <a:t>oleh</a:t>
            </a:r>
            <a:r>
              <a:rPr lang="en-US" sz="2400" dirty="0"/>
              <a:t> </a:t>
            </a:r>
            <a:r>
              <a:rPr lang="en-US" sz="2400" dirty="0" err="1" smtClean="0"/>
              <a:t>pengguna</a:t>
            </a:r>
            <a:r>
              <a:rPr lang="en-US" sz="2400" dirty="0" smtClean="0"/>
              <a:t>.</a:t>
            </a:r>
            <a:r>
              <a:rPr lang="id-ID" sz="2400" dirty="0" smtClean="0"/>
              <a:t> Misal, </a:t>
            </a:r>
            <a:r>
              <a:rPr lang="id-ID" sz="2400" i="1" dirty="0" smtClean="0"/>
              <a:t>D</a:t>
            </a:r>
            <a:r>
              <a:rPr lang="en-US" sz="2400" i="1" dirty="0" err="1" smtClean="0"/>
              <a:t>ecision</a:t>
            </a:r>
            <a:r>
              <a:rPr lang="en-US" sz="2400" i="1" dirty="0" smtClean="0"/>
              <a:t> </a:t>
            </a:r>
            <a:r>
              <a:rPr lang="id-ID" sz="2400" i="1" dirty="0" smtClean="0"/>
              <a:t>T</a:t>
            </a:r>
            <a:r>
              <a:rPr lang="en-US" sz="2400" i="1" dirty="0" err="1" smtClean="0"/>
              <a:t>ree</a:t>
            </a:r>
            <a:r>
              <a:rPr lang="en-US" sz="2400" i="1" dirty="0" smtClean="0"/>
              <a:t> </a:t>
            </a:r>
            <a:r>
              <a:rPr lang="id-ID" sz="2400" i="1" dirty="0" smtClean="0"/>
              <a:t>L</a:t>
            </a:r>
            <a:r>
              <a:rPr lang="en-US" sz="2400" i="1" dirty="0" smtClean="0"/>
              <a:t>earning</a:t>
            </a:r>
            <a:r>
              <a:rPr lang="en-US" sz="2400" dirty="0" smtClean="0"/>
              <a:t> </a:t>
            </a:r>
            <a:r>
              <a:rPr lang="en-US" sz="2400" dirty="0" err="1"/>
              <a:t>menghasilkan</a:t>
            </a:r>
            <a:r>
              <a:rPr lang="en-US" sz="2400" dirty="0"/>
              <a:t> </a:t>
            </a:r>
            <a:r>
              <a:rPr lang="en-US" sz="2400" dirty="0" err="1"/>
              <a:t>aturan-aturan</a:t>
            </a:r>
            <a:r>
              <a:rPr lang="en-US" sz="2400" dirty="0"/>
              <a:t> (</a:t>
            </a:r>
            <a:r>
              <a:rPr lang="en-US" sz="2400" i="1" dirty="0"/>
              <a:t>rules</a:t>
            </a:r>
            <a:r>
              <a:rPr lang="en-US" sz="2400" dirty="0"/>
              <a:t>) yang </a:t>
            </a:r>
            <a:r>
              <a:rPr lang="en-US" sz="2400" dirty="0" err="1"/>
              <a:t>jelas</a:t>
            </a:r>
            <a:r>
              <a:rPr lang="en-US" sz="2400" dirty="0"/>
              <a:t> </a:t>
            </a:r>
            <a:r>
              <a:rPr lang="en-US" sz="2400" dirty="0" err="1"/>
              <a:t>dan</a:t>
            </a:r>
            <a:r>
              <a:rPr lang="en-US" sz="2400" dirty="0"/>
              <a:t> </a:t>
            </a:r>
            <a:r>
              <a:rPr lang="en-US" sz="2400" dirty="0" err="1"/>
              <a:t>sangat</a:t>
            </a:r>
            <a:r>
              <a:rPr lang="en-US" sz="2400" dirty="0"/>
              <a:t> </a:t>
            </a:r>
            <a:r>
              <a:rPr lang="en-US" sz="2400" dirty="0" err="1"/>
              <a:t>mudah</a:t>
            </a:r>
            <a:r>
              <a:rPr lang="en-US" sz="2400" dirty="0"/>
              <a:t> </a:t>
            </a:r>
            <a:r>
              <a:rPr lang="en-US" sz="2400" dirty="0" err="1"/>
              <a:t>dimengerti</a:t>
            </a:r>
            <a:r>
              <a:rPr lang="en-US" sz="2400" dirty="0"/>
              <a:t> </a:t>
            </a:r>
            <a:r>
              <a:rPr lang="en-US" sz="2400" dirty="0" err="1"/>
              <a:t>atau</a:t>
            </a:r>
            <a:r>
              <a:rPr lang="en-US" sz="2400" dirty="0"/>
              <a:t> </a:t>
            </a:r>
            <a:r>
              <a:rPr lang="en-US" sz="2400" dirty="0" err="1"/>
              <a:t>diinterperasikan</a:t>
            </a:r>
            <a:r>
              <a:rPr lang="en-US" sz="2400" dirty="0"/>
              <a:t> </a:t>
            </a:r>
            <a:r>
              <a:rPr lang="en-US" sz="2400" dirty="0" err="1"/>
              <a:t>oleh</a:t>
            </a:r>
            <a:r>
              <a:rPr lang="en-US" sz="2400" dirty="0"/>
              <a:t> </a:t>
            </a:r>
            <a:r>
              <a:rPr lang="en-US" sz="2400" dirty="0" err="1"/>
              <a:t>pengguna</a:t>
            </a:r>
            <a:endParaRPr lang="id-ID" sz="2400" dirty="0" smtClean="0"/>
          </a:p>
          <a:p>
            <a:pPr marL="344488" indent="-344488">
              <a:buFont typeface="Arial" pitchFamily="34" charset="0"/>
              <a:buChar char="•"/>
            </a:pPr>
            <a:r>
              <a:rPr lang="id-ID" sz="2400" b="1" dirty="0" smtClean="0"/>
              <a:t>S</a:t>
            </a:r>
            <a:r>
              <a:rPr lang="en-US" sz="2400" b="1" dirty="0" err="1" smtClean="0"/>
              <a:t>ulit</a:t>
            </a:r>
            <a:r>
              <a:rPr lang="en-US" sz="2400" b="1" dirty="0" smtClean="0"/>
              <a:t> </a:t>
            </a:r>
            <a:r>
              <a:rPr lang="en-US" sz="2400" b="1" dirty="0" err="1" smtClean="0"/>
              <a:t>diinterperasikan</a:t>
            </a:r>
            <a:r>
              <a:rPr lang="id-ID" sz="2400" b="1" dirty="0" smtClean="0"/>
              <a:t> </a:t>
            </a:r>
            <a:r>
              <a:rPr lang="en-US" sz="2400" dirty="0" err="1"/>
              <a:t>artinya</a:t>
            </a:r>
            <a:r>
              <a:rPr lang="en-US" sz="2400" dirty="0"/>
              <a:t> </a:t>
            </a:r>
            <a:r>
              <a:rPr lang="id-ID" sz="2400" dirty="0"/>
              <a:t>hasil </a:t>
            </a:r>
            <a:r>
              <a:rPr lang="id-ID" sz="2400" dirty="0" smtClean="0"/>
              <a:t>pembelajaran sulit dimengerti </a:t>
            </a:r>
            <a:r>
              <a:rPr lang="en-US" sz="2400" dirty="0" err="1" smtClean="0"/>
              <a:t>pengguna</a:t>
            </a:r>
            <a:r>
              <a:rPr lang="en-US" sz="2400" dirty="0" smtClean="0"/>
              <a:t> </a:t>
            </a:r>
            <a:r>
              <a:rPr lang="id-ID" sz="2400" dirty="0" smtClean="0"/>
              <a:t>Misal</a:t>
            </a:r>
            <a:r>
              <a:rPr lang="en-US" sz="2400" dirty="0" smtClean="0"/>
              <a:t>, </a:t>
            </a:r>
            <a:r>
              <a:rPr lang="en-US" sz="2400" i="1" dirty="0" smtClean="0"/>
              <a:t>artificial </a:t>
            </a:r>
            <a:r>
              <a:rPr lang="en-US" sz="2400" i="1" dirty="0"/>
              <a:t>neural networks</a:t>
            </a:r>
            <a:r>
              <a:rPr lang="en-US" sz="2400" dirty="0"/>
              <a:t> </a:t>
            </a:r>
            <a:r>
              <a:rPr lang="en-US" sz="2400" dirty="0" err="1" smtClean="0"/>
              <a:t>menghasilkan</a:t>
            </a:r>
            <a:r>
              <a:rPr lang="en-US" sz="2400" dirty="0" smtClean="0"/>
              <a:t> </a:t>
            </a:r>
            <a:r>
              <a:rPr lang="en-US" sz="2400" dirty="0" err="1"/>
              <a:t>bobot-bobot</a:t>
            </a:r>
            <a:r>
              <a:rPr lang="en-US" sz="2400" dirty="0"/>
              <a:t> </a:t>
            </a:r>
            <a:r>
              <a:rPr lang="en-US" sz="2400" dirty="0" err="1"/>
              <a:t>sinaptik</a:t>
            </a:r>
            <a:r>
              <a:rPr lang="en-US" sz="2400" dirty="0"/>
              <a:t> yang </a:t>
            </a:r>
            <a:r>
              <a:rPr lang="en-US" sz="2400" dirty="0" err="1"/>
              <a:t>merepresentasikan</a:t>
            </a:r>
            <a:r>
              <a:rPr lang="en-US" sz="2400" dirty="0"/>
              <a:t> </a:t>
            </a:r>
            <a:r>
              <a:rPr lang="en-US" sz="2400" dirty="0" err="1"/>
              <a:t>kurva</a:t>
            </a:r>
            <a:r>
              <a:rPr lang="en-US" sz="2400" dirty="0"/>
              <a:t> </a:t>
            </a:r>
            <a:r>
              <a:rPr lang="en-US" sz="2400" dirty="0" err="1"/>
              <a:t>keputusan</a:t>
            </a:r>
            <a:r>
              <a:rPr lang="en-US" sz="2400" dirty="0"/>
              <a:t> </a:t>
            </a:r>
            <a:r>
              <a:rPr lang="en-US" sz="2400" dirty="0" err="1"/>
              <a:t>dan</a:t>
            </a:r>
            <a:r>
              <a:rPr lang="en-US" sz="2400" dirty="0"/>
              <a:t> </a:t>
            </a:r>
            <a:r>
              <a:rPr lang="en-US" sz="2400" dirty="0" err="1"/>
              <a:t>sulit</a:t>
            </a:r>
            <a:r>
              <a:rPr lang="en-US" sz="2400" dirty="0"/>
              <a:t> </a:t>
            </a:r>
            <a:r>
              <a:rPr lang="en-US" sz="2400" dirty="0" err="1"/>
              <a:t>dipahami</a:t>
            </a:r>
            <a:r>
              <a:rPr lang="en-US" sz="2400" dirty="0"/>
              <a:t> </a:t>
            </a:r>
            <a:r>
              <a:rPr lang="en-US" sz="2400" dirty="0" err="1"/>
              <a:t>pengguna</a:t>
            </a:r>
            <a:r>
              <a:rPr lang="en-US" sz="2400" dirty="0"/>
              <a:t>. </a:t>
            </a:r>
            <a:r>
              <a:rPr lang="en-US" sz="2400" dirty="0" err="1"/>
              <a:t>Demikian</a:t>
            </a:r>
            <a:r>
              <a:rPr lang="en-US" sz="2400" dirty="0"/>
              <a:t> pula </a:t>
            </a:r>
            <a:r>
              <a:rPr lang="en-US" sz="2400" i="1" dirty="0"/>
              <a:t>support vector machine</a:t>
            </a:r>
            <a:r>
              <a:rPr lang="en-US" sz="2400" dirty="0"/>
              <a:t> (SVM) yang </a:t>
            </a:r>
            <a:r>
              <a:rPr lang="en-US" sz="2400" dirty="0" err="1"/>
              <a:t>hanya</a:t>
            </a:r>
            <a:r>
              <a:rPr lang="en-US" sz="2400" dirty="0"/>
              <a:t> </a:t>
            </a:r>
            <a:r>
              <a:rPr lang="en-US" sz="2400" dirty="0" err="1"/>
              <a:t>menghasilkan</a:t>
            </a:r>
            <a:r>
              <a:rPr lang="en-US" sz="2400" dirty="0"/>
              <a:t> </a:t>
            </a:r>
            <a:r>
              <a:rPr lang="en-US" sz="2400" i="1" dirty="0"/>
              <a:t>support vectors </a:t>
            </a:r>
            <a:r>
              <a:rPr lang="en-US" sz="2400" dirty="0"/>
              <a:t>yang </a:t>
            </a:r>
            <a:r>
              <a:rPr lang="en-US" sz="2400" dirty="0" err="1"/>
              <a:t>merepresentasikan</a:t>
            </a:r>
            <a:r>
              <a:rPr lang="en-US" sz="2400" i="1" dirty="0"/>
              <a:t> </a:t>
            </a:r>
            <a:r>
              <a:rPr lang="en-US" sz="2400" dirty="0" err="1"/>
              <a:t>batas-batas</a:t>
            </a:r>
            <a:r>
              <a:rPr lang="en-US" sz="2400" dirty="0"/>
              <a:t> </a:t>
            </a:r>
            <a:r>
              <a:rPr lang="en-US" sz="2400" dirty="0" err="1"/>
              <a:t>keputusan</a:t>
            </a:r>
            <a:r>
              <a:rPr lang="en-US" sz="2400" dirty="0"/>
              <a:t> </a:t>
            </a:r>
            <a:r>
              <a:rPr lang="en-US" sz="2400" dirty="0" err="1"/>
              <a:t>dan</a:t>
            </a:r>
            <a:r>
              <a:rPr lang="en-US" sz="2400" dirty="0"/>
              <a:t> </a:t>
            </a:r>
            <a:r>
              <a:rPr lang="en-US" sz="2400" dirty="0" err="1"/>
              <a:t>sulit</a:t>
            </a:r>
            <a:r>
              <a:rPr lang="en-US" sz="2400" dirty="0"/>
              <a:t> </a:t>
            </a:r>
            <a:r>
              <a:rPr lang="en-US" sz="2400" dirty="0" err="1"/>
              <a:t>diinterperasikan</a:t>
            </a:r>
            <a:r>
              <a:rPr lang="en-US" sz="2400" dirty="0"/>
              <a:t> </a:t>
            </a:r>
            <a:r>
              <a:rPr lang="en-US" sz="2400" dirty="0" err="1"/>
              <a:t>oleh</a:t>
            </a:r>
            <a:r>
              <a:rPr lang="en-US" sz="2400" dirty="0"/>
              <a:t> </a:t>
            </a:r>
            <a:r>
              <a:rPr lang="en-US" sz="2400" dirty="0" err="1"/>
              <a:t>pengguna</a:t>
            </a:r>
            <a:r>
              <a:rPr lang="en-US" sz="2400" dirty="0"/>
              <a:t>.</a:t>
            </a:r>
            <a:endParaRPr lang="id-ID" sz="2400" dirty="0" smtClean="0"/>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Mudah </a:t>
            </a:r>
            <a:r>
              <a:rPr lang="id-ID" sz="2800" b="1" dirty="0">
                <a:solidFill>
                  <a:srgbClr val="FF0000"/>
                </a:solidFill>
                <a:latin typeface="Verdana"/>
                <a:ea typeface="Verdana"/>
                <a:cs typeface="Verdana"/>
              </a:rPr>
              <a:t>atau Sulit Diinterpretasikankan</a:t>
            </a:r>
            <a:r>
              <a:rPr lang="id-ID" sz="2800" b="1" dirty="0" smtClean="0">
                <a:solidFill>
                  <a:srgbClr val="FF0000"/>
                </a:solidFill>
                <a:latin typeface="Verdana"/>
                <a:ea typeface="Verdana"/>
                <a:cs typeface="Verdana"/>
              </a:rPr>
              <a:t>?</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748321071"/>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1800453"/>
          </a:xfrm>
          <a:prstGeom prst="rect">
            <a:avLst/>
          </a:prstGeom>
          <a:noFill/>
          <a:ln>
            <a:noFill/>
          </a:ln>
        </p:spPr>
        <p:txBody>
          <a:bodyPr lIns="91425" tIns="45700" rIns="91425" bIns="45700" anchor="t" anchorCtr="0">
            <a:spAutoFit/>
          </a:bodyPr>
          <a:lstStyle/>
          <a:p>
            <a:pPr marL="344488" indent="-344488">
              <a:buFont typeface="Arial" pitchFamily="34" charset="0"/>
              <a:buChar char="•"/>
            </a:pPr>
            <a:r>
              <a:rPr lang="id-ID" sz="2400" dirty="0" smtClean="0"/>
              <a:t>I</a:t>
            </a:r>
            <a:r>
              <a:rPr lang="id-ID" sz="2400" b="1" dirty="0" smtClean="0"/>
              <a:t>nduktif</a:t>
            </a:r>
            <a:r>
              <a:rPr lang="id-ID" sz="2400" dirty="0" smtClean="0"/>
              <a:t> </a:t>
            </a:r>
            <a:r>
              <a:rPr lang="id-ID" sz="2400" dirty="0"/>
              <a:t>(</a:t>
            </a:r>
            <a:r>
              <a:rPr lang="id-ID" sz="2400" b="1" i="1" dirty="0"/>
              <a:t>inductive</a:t>
            </a:r>
            <a:r>
              <a:rPr lang="id-ID" sz="2400" dirty="0" smtClean="0"/>
              <a:t>): penalaran </a:t>
            </a:r>
            <a:r>
              <a:rPr lang="id-ID" sz="2400" dirty="0"/>
              <a:t>yang menghasilkan suatu kesimpulan </a:t>
            </a:r>
            <a:r>
              <a:rPr lang="en-US" sz="2400" dirty="0" err="1"/>
              <a:t>berdasarkan</a:t>
            </a:r>
            <a:r>
              <a:rPr lang="en-US" sz="2400" dirty="0"/>
              <a:t> </a:t>
            </a:r>
            <a:r>
              <a:rPr lang="id-ID" sz="2400" dirty="0"/>
              <a:t>observasi-observasi ganda (</a:t>
            </a:r>
            <a:r>
              <a:rPr lang="id-ID" sz="2400" i="1" dirty="0"/>
              <a:t>multiple observations</a:t>
            </a:r>
            <a:r>
              <a:rPr lang="id-ID" sz="2400" dirty="0"/>
              <a:t>) </a:t>
            </a:r>
            <a:endParaRPr lang="id-ID" sz="2400" dirty="0" smtClean="0"/>
          </a:p>
          <a:p>
            <a:pPr marL="344488" indent="-344488">
              <a:buFont typeface="Arial" pitchFamily="34" charset="0"/>
              <a:buChar char="•"/>
            </a:pPr>
            <a:r>
              <a:rPr lang="id-ID" sz="2400" b="1" dirty="0" smtClean="0"/>
              <a:t>Deduktif</a:t>
            </a:r>
            <a:r>
              <a:rPr lang="id-ID" sz="2400" dirty="0" smtClean="0"/>
              <a:t> </a:t>
            </a:r>
            <a:r>
              <a:rPr lang="id-ID" sz="2400" dirty="0"/>
              <a:t>(</a:t>
            </a:r>
            <a:r>
              <a:rPr lang="id-ID" sz="2400" b="1" i="1" dirty="0"/>
              <a:t>deductive</a:t>
            </a:r>
            <a:r>
              <a:rPr lang="id-ID" sz="2400" dirty="0" smtClean="0"/>
              <a:t>): penalaran </a:t>
            </a:r>
            <a:r>
              <a:rPr lang="id-ID" sz="2400" dirty="0"/>
              <a:t>yang menghasilkan suatu kesimpulan secara logis dari premis-premis </a:t>
            </a:r>
            <a:r>
              <a:rPr lang="id-ID" sz="2400" dirty="0" smtClean="0"/>
              <a:t>tertentu</a:t>
            </a:r>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Induktif </a:t>
            </a:r>
            <a:r>
              <a:rPr lang="id-ID" sz="2800" b="1" dirty="0">
                <a:solidFill>
                  <a:srgbClr val="FF0000"/>
                </a:solidFill>
                <a:latin typeface="Verdana"/>
                <a:ea typeface="Verdana"/>
                <a:cs typeface="Verdana"/>
              </a:rPr>
              <a:t>atau Deduktif?</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74832107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026" name="Picture 2" descr="http://slideplayer.com/slide/2412766/9/images/15/A+Taxonomy+of+Machine+Learning+Techniques:+Highlight+on+Important+Approa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12192000" cy="686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75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0418" name="Picture 2" descr="D:\Foto\2012-02-04\DSC05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95282"/>
            <a:ext cx="12217799" cy="84915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7594600" y="1000132"/>
            <a:ext cx="2641600" cy="523875"/>
          </a:xfrm>
          <a:prstGeom prst="rect">
            <a:avLst/>
          </a:prstGeom>
          <a:noFill/>
          <a:ln w="9525">
            <a:noFill/>
            <a:miter lim="800000"/>
            <a:headEnd/>
            <a:tailEnd/>
          </a:ln>
        </p:spPr>
        <p:txBody>
          <a:bodyPr>
            <a:spAutoFit/>
          </a:bodyPr>
          <a:lstStyle/>
          <a:p>
            <a:pPr algn="r"/>
            <a:r>
              <a:rPr lang="en-US" sz="2800" dirty="0" err="1">
                <a:solidFill>
                  <a:srgbClr val="FFFF00"/>
                </a:solidFill>
              </a:rPr>
              <a:t>Berjalan</a:t>
            </a:r>
            <a:r>
              <a:rPr lang="en-US" sz="2800" dirty="0">
                <a:solidFill>
                  <a:srgbClr val="FFFF00"/>
                </a:solidFill>
              </a:rPr>
              <a:t>?</a:t>
            </a:r>
            <a:endParaRPr lang="id-ID" sz="2800" dirty="0">
              <a:solidFill>
                <a:srgbClr val="FFFF00"/>
              </a:solidFill>
            </a:endParaRPr>
          </a:p>
        </p:txBody>
      </p:sp>
      <p:sp>
        <p:nvSpPr>
          <p:cNvPr id="4" name="TextBox 3"/>
          <p:cNvSpPr txBox="1">
            <a:spLocks noChangeArrowheads="1"/>
          </p:cNvSpPr>
          <p:nvPr/>
        </p:nvSpPr>
        <p:spPr bwMode="auto">
          <a:xfrm>
            <a:off x="6985000" y="2209807"/>
            <a:ext cx="3251200" cy="523875"/>
          </a:xfrm>
          <a:prstGeom prst="rect">
            <a:avLst/>
          </a:prstGeom>
          <a:noFill/>
          <a:ln w="9525">
            <a:noFill/>
            <a:miter lim="800000"/>
            <a:headEnd/>
            <a:tailEnd/>
          </a:ln>
        </p:spPr>
        <p:txBody>
          <a:bodyPr>
            <a:spAutoFit/>
          </a:bodyPr>
          <a:lstStyle/>
          <a:p>
            <a:pPr algn="r"/>
            <a:r>
              <a:rPr lang="en-US" sz="2800" dirty="0" err="1" smtClean="0">
                <a:solidFill>
                  <a:srgbClr val="FFFF00"/>
                </a:solidFill>
              </a:rPr>
              <a:t>Bahasa</a:t>
            </a:r>
            <a:r>
              <a:rPr lang="en-US" sz="2800" dirty="0">
                <a:solidFill>
                  <a:srgbClr val="FFFF00"/>
                </a:solidFill>
              </a:rPr>
              <a:t>?</a:t>
            </a:r>
            <a:endParaRPr lang="id-ID" sz="2800" dirty="0">
              <a:solidFill>
                <a:srgbClr val="FFFF00"/>
              </a:solidFill>
            </a:endParaRPr>
          </a:p>
        </p:txBody>
      </p:sp>
      <p:sp>
        <p:nvSpPr>
          <p:cNvPr id="5" name="TextBox 4"/>
          <p:cNvSpPr txBox="1">
            <a:spLocks noChangeArrowheads="1"/>
          </p:cNvSpPr>
          <p:nvPr/>
        </p:nvSpPr>
        <p:spPr bwMode="auto">
          <a:xfrm>
            <a:off x="7289800" y="1614488"/>
            <a:ext cx="2946400" cy="519112"/>
          </a:xfrm>
          <a:prstGeom prst="rect">
            <a:avLst/>
          </a:prstGeom>
          <a:noFill/>
          <a:ln w="9525">
            <a:noFill/>
            <a:miter lim="800000"/>
            <a:headEnd/>
            <a:tailEnd/>
          </a:ln>
        </p:spPr>
        <p:txBody>
          <a:bodyPr>
            <a:spAutoFit/>
          </a:bodyPr>
          <a:lstStyle/>
          <a:p>
            <a:pPr algn="r"/>
            <a:r>
              <a:rPr lang="en-US" sz="2800" dirty="0" err="1">
                <a:solidFill>
                  <a:srgbClr val="FFFF00"/>
                </a:solidFill>
              </a:rPr>
              <a:t>Arah</a:t>
            </a:r>
            <a:r>
              <a:rPr lang="en-US" sz="2800" dirty="0">
                <a:solidFill>
                  <a:srgbClr val="FFFF00"/>
                </a:solidFill>
              </a:rPr>
              <a:t>?</a:t>
            </a:r>
            <a:endParaRPr lang="id-ID" sz="2800" dirty="0">
              <a:solidFill>
                <a:srgbClr val="FFFF00"/>
              </a:solidFill>
            </a:endParaRPr>
          </a:p>
        </p:txBody>
      </p:sp>
      <p:sp>
        <p:nvSpPr>
          <p:cNvPr id="6" name="TextBox 5"/>
          <p:cNvSpPr txBox="1">
            <a:spLocks noChangeArrowheads="1"/>
          </p:cNvSpPr>
          <p:nvPr/>
        </p:nvSpPr>
        <p:spPr bwMode="auto">
          <a:xfrm>
            <a:off x="6985000" y="381007"/>
            <a:ext cx="3251200" cy="523875"/>
          </a:xfrm>
          <a:prstGeom prst="rect">
            <a:avLst/>
          </a:prstGeom>
          <a:noFill/>
          <a:ln w="9525">
            <a:noFill/>
            <a:miter lim="800000"/>
            <a:headEnd/>
            <a:tailEnd/>
          </a:ln>
        </p:spPr>
        <p:txBody>
          <a:bodyPr>
            <a:spAutoFit/>
          </a:bodyPr>
          <a:lstStyle/>
          <a:p>
            <a:pPr algn="r"/>
            <a:r>
              <a:rPr lang="en-US" sz="2800">
                <a:solidFill>
                  <a:srgbClr val="FFFF00"/>
                </a:solidFill>
              </a:rPr>
              <a:t>Menangis?</a:t>
            </a:r>
            <a:endParaRPr lang="id-ID" sz="2800">
              <a:solidFill>
                <a:srgbClr val="FFFF00"/>
              </a:solidFill>
            </a:endParaRPr>
          </a:p>
        </p:txBody>
      </p:sp>
      <p:sp>
        <p:nvSpPr>
          <p:cNvPr id="7" name="TextBox 6"/>
          <p:cNvSpPr txBox="1">
            <a:spLocks noChangeArrowheads="1"/>
          </p:cNvSpPr>
          <p:nvPr/>
        </p:nvSpPr>
        <p:spPr bwMode="auto">
          <a:xfrm>
            <a:off x="6985000" y="2819407"/>
            <a:ext cx="3251200" cy="523875"/>
          </a:xfrm>
          <a:prstGeom prst="rect">
            <a:avLst/>
          </a:prstGeom>
          <a:noFill/>
          <a:ln w="9525">
            <a:noFill/>
            <a:miter lim="800000"/>
            <a:headEnd/>
            <a:tailEnd/>
          </a:ln>
        </p:spPr>
        <p:txBody>
          <a:bodyPr>
            <a:spAutoFit/>
          </a:bodyPr>
          <a:lstStyle/>
          <a:p>
            <a:pPr algn="r"/>
            <a:r>
              <a:rPr lang="en-US" sz="2800" dirty="0" err="1">
                <a:solidFill>
                  <a:srgbClr val="FFFF00"/>
                </a:solidFill>
              </a:rPr>
              <a:t>Logika</a:t>
            </a:r>
            <a:r>
              <a:rPr lang="en-US" sz="2800" dirty="0">
                <a:solidFill>
                  <a:srgbClr val="FFFF00"/>
                </a:solidFill>
              </a:rPr>
              <a:t>?</a:t>
            </a:r>
            <a:endParaRPr lang="id-ID" sz="2800" dirty="0">
              <a:solidFill>
                <a:srgbClr val="FFFF00"/>
              </a:solidFill>
            </a:endParaRPr>
          </a:p>
        </p:txBody>
      </p:sp>
      <p:sp>
        <p:nvSpPr>
          <p:cNvPr id="8" name="TextBox 7"/>
          <p:cNvSpPr txBox="1">
            <a:spLocks noChangeArrowheads="1"/>
          </p:cNvSpPr>
          <p:nvPr/>
        </p:nvSpPr>
        <p:spPr bwMode="auto">
          <a:xfrm>
            <a:off x="4019550" y="4305300"/>
            <a:ext cx="6197600" cy="523220"/>
          </a:xfrm>
          <a:prstGeom prst="rect">
            <a:avLst/>
          </a:prstGeom>
          <a:noFill/>
          <a:ln w="9525">
            <a:noFill/>
            <a:miter lim="800000"/>
            <a:headEnd/>
            <a:tailEnd/>
          </a:ln>
        </p:spPr>
        <p:txBody>
          <a:bodyPr wrap="square">
            <a:spAutoFit/>
          </a:bodyPr>
          <a:lstStyle/>
          <a:p>
            <a:pPr algn="r"/>
            <a:r>
              <a:rPr lang="en-US" sz="2800" b="1" dirty="0">
                <a:solidFill>
                  <a:srgbClr val="FF0000"/>
                </a:solidFill>
              </a:rPr>
              <a:t>Multiple Intelligence !!!</a:t>
            </a:r>
            <a:endParaRPr lang="id-ID" sz="2800" b="1" dirty="0">
              <a:solidFill>
                <a:srgbClr val="FF0000"/>
              </a:solidFill>
            </a:endParaRPr>
          </a:p>
        </p:txBody>
      </p:sp>
      <p:sp>
        <p:nvSpPr>
          <p:cNvPr id="9" name="TextBox 8"/>
          <p:cNvSpPr txBox="1">
            <a:spLocks noChangeArrowheads="1"/>
          </p:cNvSpPr>
          <p:nvPr/>
        </p:nvSpPr>
        <p:spPr bwMode="auto">
          <a:xfrm>
            <a:off x="6985000" y="3429001"/>
            <a:ext cx="3251200" cy="523875"/>
          </a:xfrm>
          <a:prstGeom prst="rect">
            <a:avLst/>
          </a:prstGeom>
          <a:noFill/>
          <a:ln w="9525">
            <a:noFill/>
            <a:miter lim="800000"/>
            <a:headEnd/>
            <a:tailEnd/>
          </a:ln>
        </p:spPr>
        <p:txBody>
          <a:bodyPr>
            <a:spAutoFit/>
          </a:bodyPr>
          <a:lstStyle/>
          <a:p>
            <a:pPr algn="r"/>
            <a:r>
              <a:rPr lang="en-US" sz="2800" dirty="0" err="1" smtClean="0">
                <a:solidFill>
                  <a:srgbClr val="FFFF00"/>
                </a:solidFill>
              </a:rPr>
              <a:t>Seni</a:t>
            </a:r>
            <a:r>
              <a:rPr lang="en-US" sz="2800" dirty="0" smtClean="0">
                <a:solidFill>
                  <a:srgbClr val="FFFF00"/>
                </a:solidFill>
              </a:rPr>
              <a:t>?</a:t>
            </a:r>
            <a:endParaRPr lang="id-ID" sz="2800" dirty="0">
              <a:solidFill>
                <a:srgbClr val="FFFF00"/>
              </a:solidFill>
            </a:endParaRPr>
          </a:p>
        </p:txBody>
      </p:sp>
    </p:spTree>
    <p:extLst>
      <p:ext uri="{BB962C8B-B14F-4D97-AF65-F5344CB8AC3E}">
        <p14:creationId xmlns:p14="http://schemas.microsoft.com/office/powerpoint/2010/main" val="32891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6350"/>
            <a:ext cx="5791200" cy="68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38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4"/>
            <a:ext cx="11101916" cy="3600945"/>
          </a:xfrm>
          <a:prstGeom prst="rect">
            <a:avLst/>
          </a:prstGeom>
          <a:noFill/>
          <a:ln>
            <a:noFill/>
          </a:ln>
        </p:spPr>
        <p:txBody>
          <a:bodyPr lIns="91425" tIns="45700" rIns="91425" bIns="45700" anchor="t" anchorCtr="0">
            <a:spAutoFit/>
          </a:bodyPr>
          <a:lstStyle/>
          <a:p>
            <a:pPr marL="344488" lvl="0" indent="-344488"/>
            <a:r>
              <a:rPr lang="id-ID" sz="2400" b="1" dirty="0"/>
              <a:t>Prediksi </a:t>
            </a:r>
            <a:r>
              <a:rPr lang="id-ID" sz="2400" b="1" i="1" dirty="0"/>
              <a:t>churn</a:t>
            </a:r>
            <a:r>
              <a:rPr lang="id-ID" sz="2400" dirty="0"/>
              <a:t>: </a:t>
            </a:r>
            <a:r>
              <a:rPr lang="id-ID" sz="2400" dirty="0" smtClean="0"/>
              <a:t>prediksi </a:t>
            </a:r>
            <a:r>
              <a:rPr lang="id-ID" sz="2400" dirty="0"/>
              <a:t>berpindahnya pelanggan dari suatu </a:t>
            </a:r>
            <a:r>
              <a:rPr lang="id-ID" sz="2400" dirty="0" smtClean="0"/>
              <a:t>operator </a:t>
            </a:r>
            <a:r>
              <a:rPr lang="id-ID" sz="2400" dirty="0"/>
              <a:t>telekomunikasi ke operator</a:t>
            </a:r>
            <a:r>
              <a:rPr lang="id-ID" sz="2400" dirty="0" smtClean="0"/>
              <a:t> lain </a:t>
            </a:r>
            <a:r>
              <a:rPr lang="id-ID" sz="2400" dirty="0"/>
              <a:t>berdasarkan </a:t>
            </a:r>
            <a:r>
              <a:rPr lang="id-ID" sz="2400" dirty="0" smtClean="0"/>
              <a:t>data histori;</a:t>
            </a:r>
            <a:endParaRPr lang="id-ID" sz="2400" dirty="0"/>
          </a:p>
          <a:p>
            <a:pPr marL="344488" lvl="0" indent="-344488"/>
            <a:r>
              <a:rPr lang="id-ID" sz="2400" b="1" dirty="0"/>
              <a:t>Deteksi</a:t>
            </a:r>
            <a:r>
              <a:rPr lang="id-ID" sz="2400" b="1" i="1" dirty="0"/>
              <a:t> hoax</a:t>
            </a:r>
            <a:r>
              <a:rPr lang="id-ID" sz="2400" dirty="0"/>
              <a:t>:</a:t>
            </a:r>
            <a:r>
              <a:rPr lang="id-ID" sz="2400" i="1" dirty="0"/>
              <a:t> </a:t>
            </a:r>
            <a:r>
              <a:rPr lang="id-ID" sz="2400" dirty="0"/>
              <a:t>memilah </a:t>
            </a:r>
            <a:r>
              <a:rPr lang="id-ID" sz="2400" dirty="0" smtClean="0"/>
              <a:t>berita </a:t>
            </a:r>
            <a:r>
              <a:rPr lang="id-ID" sz="2400" dirty="0"/>
              <a:t>di internet </a:t>
            </a:r>
            <a:r>
              <a:rPr lang="id-ID" sz="2400" dirty="0" smtClean="0"/>
              <a:t>sebagai </a:t>
            </a:r>
            <a:r>
              <a:rPr lang="id-ID" sz="2400" i="1" dirty="0" smtClean="0"/>
              <a:t>hoax</a:t>
            </a:r>
            <a:r>
              <a:rPr lang="id-ID" sz="2400" dirty="0" smtClean="0"/>
              <a:t> </a:t>
            </a:r>
            <a:r>
              <a:rPr lang="id-ID" sz="2400" dirty="0"/>
              <a:t>atau </a:t>
            </a:r>
            <a:r>
              <a:rPr lang="id-ID" sz="2400" dirty="0" smtClean="0"/>
              <a:t>bukan</a:t>
            </a:r>
            <a:r>
              <a:rPr lang="id-ID" sz="2400" i="1" dirty="0" smtClean="0"/>
              <a:t>;</a:t>
            </a:r>
            <a:endParaRPr lang="id-ID" sz="2400" dirty="0"/>
          </a:p>
          <a:p>
            <a:pPr marL="344488" lvl="0" indent="-344488"/>
            <a:r>
              <a:rPr lang="id-ID" sz="2400" b="1" i="1" dirty="0"/>
              <a:t>Spam filtering</a:t>
            </a:r>
            <a:r>
              <a:rPr lang="id-ID" sz="2400" dirty="0"/>
              <a:t>: </a:t>
            </a:r>
            <a:r>
              <a:rPr lang="id-ID" sz="2400" dirty="0" smtClean="0"/>
              <a:t>email, </a:t>
            </a:r>
            <a:r>
              <a:rPr lang="id-ID" sz="2400" dirty="0"/>
              <a:t>pesan di media </a:t>
            </a:r>
            <a:r>
              <a:rPr lang="id-ID" sz="2400" dirty="0" smtClean="0"/>
              <a:t>sosial;</a:t>
            </a:r>
            <a:endParaRPr lang="id-ID" sz="2400" dirty="0"/>
          </a:p>
          <a:p>
            <a:pPr marL="344488" lvl="0" indent="-344488"/>
            <a:r>
              <a:rPr lang="id-ID" sz="2400" b="1" dirty="0"/>
              <a:t>Deteksi kecurangan (</a:t>
            </a:r>
            <a:r>
              <a:rPr lang="id-ID" sz="2400" b="1" i="1" dirty="0"/>
              <a:t>fraud detection</a:t>
            </a:r>
            <a:r>
              <a:rPr lang="id-ID" sz="2400" b="1" dirty="0"/>
              <a:t>)</a:t>
            </a:r>
            <a:r>
              <a:rPr lang="id-ID" sz="2400" dirty="0"/>
              <a:t>: </a:t>
            </a:r>
            <a:r>
              <a:rPr lang="id-ID" sz="2400" dirty="0" smtClean="0"/>
              <a:t>internet</a:t>
            </a:r>
            <a:r>
              <a:rPr lang="id-ID" sz="2400" dirty="0"/>
              <a:t>, </a:t>
            </a:r>
            <a:r>
              <a:rPr lang="id-ID" sz="2400" dirty="0" smtClean="0"/>
              <a:t>finansial</a:t>
            </a:r>
            <a:r>
              <a:rPr lang="id-ID" sz="2400" dirty="0"/>
              <a:t>, </a:t>
            </a:r>
            <a:r>
              <a:rPr lang="id-ID" sz="2400" dirty="0" smtClean="0"/>
              <a:t>dsb;</a:t>
            </a:r>
            <a:endParaRPr lang="id-ID" sz="2400" dirty="0"/>
          </a:p>
          <a:p>
            <a:pPr marL="344488" indent="-344488"/>
            <a:r>
              <a:rPr lang="id-ID" sz="2400" b="1" dirty="0"/>
              <a:t>Sistem perekomendasi (</a:t>
            </a:r>
            <a:r>
              <a:rPr lang="id-ID" sz="2400" b="1" i="1" dirty="0"/>
              <a:t>recommender system</a:t>
            </a:r>
            <a:r>
              <a:rPr lang="id-ID" sz="2400" b="1" dirty="0"/>
              <a:t>)</a:t>
            </a:r>
            <a:r>
              <a:rPr lang="id-ID" sz="2400" dirty="0"/>
              <a:t>: </a:t>
            </a:r>
            <a:r>
              <a:rPr lang="id-ID" sz="2400" dirty="0" smtClean="0"/>
              <a:t>memberikan rekomendasi </a:t>
            </a:r>
            <a:r>
              <a:rPr lang="id-ID" sz="2400" dirty="0"/>
              <a:t>produk, buku, hotel, penerbangan, film, </a:t>
            </a:r>
            <a:r>
              <a:rPr lang="id-ID" sz="2400" dirty="0" smtClean="0"/>
              <a:t>dsb.</a:t>
            </a:r>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untuk ICT</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658776893"/>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3046948"/>
          </a:xfrm>
          <a:prstGeom prst="rect">
            <a:avLst/>
          </a:prstGeom>
          <a:noFill/>
          <a:ln>
            <a:noFill/>
          </a:ln>
        </p:spPr>
        <p:txBody>
          <a:bodyPr lIns="91425" tIns="45700" rIns="91425" bIns="45700" anchor="t" anchorCtr="0">
            <a:spAutoFit/>
          </a:bodyPr>
          <a:lstStyle/>
          <a:p>
            <a:pPr marL="344488" indent="-344488" algn="just"/>
            <a:r>
              <a:rPr lang="id-ID" sz="2400" b="1" dirty="0" smtClean="0"/>
              <a:t>Autonomous </a:t>
            </a:r>
            <a:r>
              <a:rPr lang="id-ID" sz="2400" b="1" dirty="0"/>
              <a:t>car, driverless car, self-driving car, robotic car, </a:t>
            </a:r>
            <a:r>
              <a:rPr lang="id-ID" sz="2400" b="1" dirty="0" smtClean="0"/>
              <a:t>atau </a:t>
            </a:r>
            <a:r>
              <a:rPr lang="id-ID" sz="2400" b="1" dirty="0"/>
              <a:t>unmanned ground </a:t>
            </a:r>
            <a:r>
              <a:rPr lang="id-ID" sz="2400" b="1" dirty="0" smtClean="0"/>
              <a:t>vehicle</a:t>
            </a:r>
            <a:r>
              <a:rPr lang="id-ID" sz="2400" dirty="0" smtClean="0"/>
              <a:t>: sistem </a:t>
            </a:r>
            <a:r>
              <a:rPr lang="id-ID" sz="2400" dirty="0"/>
              <a:t>ini pertama kali dibuat pada tahun 1989 oleh Dean Pomerleau dari Carnegie Mellon University dengan produk bernama ALVINN (Autonomous Land Vehicle In a Neural Network). </a:t>
            </a:r>
            <a:r>
              <a:rPr lang="id-ID" sz="2400" dirty="0" smtClean="0"/>
              <a:t>Saat </a:t>
            </a:r>
            <a:r>
              <a:rPr lang="id-ID" sz="2400" dirty="0"/>
              <a:t>ini banyak sekali autonomous car yang bermunculan di berbagai negara, seperti Jepang dan Finlandia, namun belum ada satupun yang diijinkan berjalan di jalanan umum yang dikendalikan penuh oleh mesin (bukan manusia). Siapa yang akan dihukum jika terjadi kecelakaan yang memakan korban? Mesin</a:t>
            </a:r>
            <a:r>
              <a:rPr lang="id-ID" sz="2400" dirty="0" smtClean="0"/>
              <a:t>?</a:t>
            </a:r>
            <a:endParaRPr lang="id-ID" sz="2800" dirty="0" smtClean="0"/>
          </a:p>
        </p:txBody>
      </p:sp>
      <p:sp>
        <p:nvSpPr>
          <p:cNvPr id="108" name="Shape 108"/>
          <p:cNvSpPr txBox="1">
            <a:spLocks noGrp="1"/>
          </p:cNvSpPr>
          <p:nvPr>
            <p:ph type="title"/>
          </p:nvPr>
        </p:nvSpPr>
        <p:spPr>
          <a:xfrm>
            <a:off x="486835" y="1395450"/>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untuk </a:t>
            </a:r>
            <a:r>
              <a:rPr lang="id-ID" sz="2800" b="1" dirty="0" smtClean="0">
                <a:solidFill>
                  <a:srgbClr val="FF0000"/>
                </a:solidFill>
                <a:latin typeface="Verdana"/>
                <a:ea typeface="Verdana"/>
                <a:cs typeface="Verdana"/>
              </a:rPr>
              <a:t>Computer </a:t>
            </a:r>
            <a:r>
              <a:rPr lang="id-ID" sz="2800" b="1" dirty="0">
                <a:solidFill>
                  <a:srgbClr val="FF0000"/>
                </a:solidFill>
                <a:latin typeface="Verdana"/>
                <a:ea typeface="Verdana"/>
                <a:cs typeface="Verdana"/>
              </a:rPr>
              <a:t>Vision</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80843913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46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11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4385776"/>
          </a:xfrm>
          <a:prstGeom prst="rect">
            <a:avLst/>
          </a:prstGeom>
          <a:noFill/>
          <a:ln>
            <a:noFill/>
          </a:ln>
        </p:spPr>
        <p:txBody>
          <a:bodyPr lIns="91425" tIns="45700" rIns="91425" bIns="45700" anchor="t" anchorCtr="0">
            <a:spAutoFit/>
          </a:bodyPr>
          <a:lstStyle/>
          <a:p>
            <a:pPr marL="344488" indent="-344488">
              <a:spcBef>
                <a:spcPts val="600"/>
              </a:spcBef>
            </a:pPr>
            <a:r>
              <a:rPr lang="id-ID" sz="2400" b="1" dirty="0" smtClean="0"/>
              <a:t>Pengenalan </a:t>
            </a:r>
            <a:r>
              <a:rPr lang="id-ID" sz="2400" b="1" dirty="0"/>
              <a:t>wajah manusia </a:t>
            </a:r>
            <a:r>
              <a:rPr lang="id-ID" sz="2400" dirty="0"/>
              <a:t>telah lama digunakan dalam sistem kemanaan negara, seperti yang Anda lihat di film-film layar lebar;</a:t>
            </a:r>
          </a:p>
          <a:p>
            <a:pPr marL="344488" indent="-344488">
              <a:spcBef>
                <a:spcPts val="600"/>
              </a:spcBef>
            </a:pPr>
            <a:r>
              <a:rPr lang="id-ID" sz="2400" b="1" dirty="0" smtClean="0"/>
              <a:t>Verifikasi </a:t>
            </a:r>
            <a:r>
              <a:rPr lang="id-ID" sz="2400" b="1" dirty="0"/>
              <a:t>sidik jari, iris mata, suara atau ciri-ciri biometrik lainnya</a:t>
            </a:r>
            <a:r>
              <a:rPr lang="id-ID" sz="2400" dirty="0"/>
              <a:t> yang banyak digunakan dalam sistem keamanan;</a:t>
            </a:r>
          </a:p>
          <a:p>
            <a:pPr marL="344488" indent="-344488">
              <a:spcBef>
                <a:spcPts val="600"/>
              </a:spcBef>
            </a:pPr>
            <a:r>
              <a:rPr lang="id-ID" sz="2400" b="1" dirty="0" smtClean="0"/>
              <a:t>Optical </a:t>
            </a:r>
            <a:r>
              <a:rPr lang="id-ID" sz="2400" b="1" dirty="0"/>
              <a:t>Character Recognition (OCR)</a:t>
            </a:r>
            <a:r>
              <a:rPr lang="id-ID" sz="2400" dirty="0"/>
              <a:t>: mengenali tulisan tangan atau tulisan cetak hasil pemindaian (scanning).</a:t>
            </a:r>
          </a:p>
          <a:p>
            <a:pPr marL="344488" indent="-344488">
              <a:spcBef>
                <a:spcPts val="600"/>
              </a:spcBef>
            </a:pPr>
            <a:r>
              <a:rPr lang="id-ID" sz="2400" b="1" dirty="0" smtClean="0"/>
              <a:t>Lip </a:t>
            </a:r>
            <a:r>
              <a:rPr lang="id-ID" sz="2400" b="1" dirty="0"/>
              <a:t>Reading</a:t>
            </a:r>
            <a:r>
              <a:rPr lang="id-ID" sz="2400" dirty="0"/>
              <a:t>: membaca gerak bibir seseorang sehingga dapat diketahui apa yang sedang diucapkannya. Anda dapat membuat teks dari video seseorang yang sedang pidato walaupun di dalam video tersebut tidak ada suara sama sekali. Sistem lip reading dapat memetakan gerak bibir menjadi deretan fonem, kata, kalimat, paragraf, hingga pidato lengkap</a:t>
            </a:r>
            <a:r>
              <a:rPr lang="id-ID" sz="2400" dirty="0" smtClean="0"/>
              <a:t>.</a:t>
            </a:r>
            <a:endParaRPr lang="id-ID" sz="2400" dirty="0"/>
          </a:p>
        </p:txBody>
      </p:sp>
      <p:sp>
        <p:nvSpPr>
          <p:cNvPr id="108" name="Shape 108"/>
          <p:cNvSpPr txBox="1">
            <a:spLocks noGrp="1"/>
          </p:cNvSpPr>
          <p:nvPr>
            <p:ph type="title"/>
          </p:nvPr>
        </p:nvSpPr>
        <p:spPr>
          <a:xfrm>
            <a:off x="486835" y="1395450"/>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untuk </a:t>
            </a:r>
            <a:r>
              <a:rPr lang="id-ID" sz="2800" b="1" dirty="0" smtClean="0">
                <a:solidFill>
                  <a:srgbClr val="FF0000"/>
                </a:solidFill>
                <a:latin typeface="Verdana"/>
                <a:ea typeface="Verdana"/>
                <a:cs typeface="Verdana"/>
              </a:rPr>
              <a:t>Computer </a:t>
            </a:r>
            <a:r>
              <a:rPr lang="id-ID" sz="2800" b="1" dirty="0">
                <a:solidFill>
                  <a:srgbClr val="FF0000"/>
                </a:solidFill>
                <a:latin typeface="Verdana"/>
                <a:ea typeface="Verdana"/>
                <a:cs typeface="Verdana"/>
              </a:rPr>
              <a:t>Vision</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1208146298"/>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face recog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801567"/>
            <a:ext cx="11372850" cy="525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20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4325"/>
            <a:ext cx="12213611"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36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4201110"/>
          </a:xfrm>
          <a:prstGeom prst="rect">
            <a:avLst/>
          </a:prstGeom>
          <a:noFill/>
          <a:ln>
            <a:noFill/>
          </a:ln>
        </p:spPr>
        <p:txBody>
          <a:bodyPr lIns="91425" tIns="45700" rIns="91425" bIns="45700" anchor="t" anchorCtr="0">
            <a:spAutoFit/>
          </a:bodyPr>
          <a:lstStyle/>
          <a:p>
            <a:pPr marL="344488" lvl="0" indent="-344488"/>
            <a:r>
              <a:rPr lang="id-ID" sz="2400" b="1" i="1" dirty="0"/>
              <a:t>Automatic summarization</a:t>
            </a:r>
            <a:r>
              <a:rPr lang="id-ID" sz="2400" dirty="0"/>
              <a:t>: peringkasan teks secara otomatis;</a:t>
            </a:r>
          </a:p>
          <a:p>
            <a:pPr marL="344488" lvl="0" indent="-344488"/>
            <a:r>
              <a:rPr lang="id-ID" sz="2400" b="1" i="1" dirty="0"/>
              <a:t>Foreign language reading aid</a:t>
            </a:r>
            <a:r>
              <a:rPr lang="id-ID" sz="2400" dirty="0"/>
              <a:t>: alat bantu </a:t>
            </a:r>
            <a:r>
              <a:rPr lang="id-ID" sz="2400" dirty="0" smtClean="0"/>
              <a:t>membaca </a:t>
            </a:r>
            <a:r>
              <a:rPr lang="id-ID" sz="2400" dirty="0"/>
              <a:t>teks bahasa asing;</a:t>
            </a:r>
          </a:p>
          <a:p>
            <a:pPr marL="344488" lvl="0" indent="-344488"/>
            <a:r>
              <a:rPr lang="id-ID" sz="2400" b="1" i="1" dirty="0"/>
              <a:t>Foreign language writing aid</a:t>
            </a:r>
            <a:r>
              <a:rPr lang="id-ID" sz="2400" dirty="0"/>
              <a:t>: alat bantu </a:t>
            </a:r>
            <a:r>
              <a:rPr lang="id-ID" sz="2400" dirty="0" smtClean="0"/>
              <a:t>menulis </a:t>
            </a:r>
            <a:r>
              <a:rPr lang="id-ID" sz="2400" dirty="0"/>
              <a:t>teks bahasa asing;</a:t>
            </a:r>
          </a:p>
          <a:p>
            <a:pPr marL="344488" lvl="0" indent="-344488"/>
            <a:r>
              <a:rPr lang="id-ID" sz="2400" b="1" i="1" dirty="0"/>
              <a:t>Information extraction</a:t>
            </a:r>
            <a:r>
              <a:rPr lang="id-ID" sz="2400" dirty="0"/>
              <a:t>: mengekstrak informasi dari suatu teks;</a:t>
            </a:r>
          </a:p>
          <a:p>
            <a:pPr marL="344488" lvl="0" indent="-344488"/>
            <a:r>
              <a:rPr lang="id-ID" sz="2400" b="1" i="1" dirty="0"/>
              <a:t>Information Retrieval</a:t>
            </a:r>
            <a:r>
              <a:rPr lang="id-ID" sz="2400" b="1" dirty="0"/>
              <a:t> (IR)</a:t>
            </a:r>
            <a:r>
              <a:rPr lang="id-ID" sz="2400" dirty="0"/>
              <a:t>: bagaimana menyimpan, mencari dan menemukan kembali informasi</a:t>
            </a:r>
            <a:r>
              <a:rPr lang="id-ID" sz="2400" dirty="0" smtClean="0"/>
              <a:t>.</a:t>
            </a:r>
          </a:p>
          <a:p>
            <a:pPr marL="344488" lvl="0" indent="-344488"/>
            <a:r>
              <a:rPr lang="id-ID" sz="2400" b="1" i="1" dirty="0" smtClean="0"/>
              <a:t>Machine Translation</a:t>
            </a:r>
            <a:r>
              <a:rPr lang="id-ID" sz="2400" b="1" dirty="0" smtClean="0"/>
              <a:t> (MT)</a:t>
            </a:r>
            <a:r>
              <a:rPr lang="id-ID" sz="2400" dirty="0" smtClean="0"/>
              <a:t>: sistem yang secara otomatis menerjemahkan suatu bahasa ke bahasa yang lain.</a:t>
            </a:r>
          </a:p>
        </p:txBody>
      </p:sp>
      <p:sp>
        <p:nvSpPr>
          <p:cNvPr id="108" name="Shape 108"/>
          <p:cNvSpPr txBox="1">
            <a:spLocks noGrp="1"/>
          </p:cNvSpPr>
          <p:nvPr>
            <p:ph type="title"/>
          </p:nvPr>
        </p:nvSpPr>
        <p:spPr>
          <a:xfrm>
            <a:off x="486835" y="1395450"/>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untuk </a:t>
            </a:r>
            <a:r>
              <a:rPr lang="en-US" sz="2800" b="1" dirty="0" smtClean="0">
                <a:solidFill>
                  <a:srgbClr val="FF0000"/>
                </a:solidFill>
                <a:latin typeface="Verdana"/>
                <a:ea typeface="Verdana"/>
                <a:cs typeface="Verdana"/>
              </a:rPr>
              <a:t>Natural Lang</a:t>
            </a:r>
            <a:r>
              <a:rPr lang="id-ID" sz="2800" b="1" dirty="0" smtClean="0">
                <a:solidFill>
                  <a:srgbClr val="FF0000"/>
                </a:solidFill>
                <a:latin typeface="Verdana"/>
                <a:ea typeface="Verdana"/>
                <a:cs typeface="Verdana"/>
              </a:rPr>
              <a:t>.</a:t>
            </a:r>
            <a:r>
              <a:rPr lang="en-US" sz="2800" b="1" dirty="0" smtClean="0">
                <a:solidFill>
                  <a:srgbClr val="FF0000"/>
                </a:solidFill>
                <a:latin typeface="Verdana"/>
                <a:ea typeface="Verdana"/>
                <a:cs typeface="Verdana"/>
              </a:rPr>
              <a:t> Pro</a:t>
            </a:r>
            <a:r>
              <a:rPr lang="id-ID" sz="2800" b="1" dirty="0" smtClean="0">
                <a:solidFill>
                  <a:srgbClr val="FF0000"/>
                </a:solidFill>
                <a:latin typeface="Verdana"/>
                <a:ea typeface="Verdana"/>
                <a:cs typeface="Verdana"/>
              </a:rPr>
              <a:t>c.</a:t>
            </a:r>
            <a:r>
              <a:rPr lang="en-US" sz="2800" b="1" dirty="0" smtClean="0">
                <a:solidFill>
                  <a:srgbClr val="FF0000"/>
                </a:solidFill>
                <a:latin typeface="Verdana"/>
                <a:ea typeface="Verdana"/>
                <a:cs typeface="Verdana"/>
              </a:rPr>
              <a:t> </a:t>
            </a:r>
            <a:r>
              <a:rPr lang="en-US" sz="2800" b="1" dirty="0">
                <a:solidFill>
                  <a:srgbClr val="FF0000"/>
                </a:solidFill>
                <a:latin typeface="Verdana"/>
                <a:ea typeface="Verdana"/>
                <a:cs typeface="Verdana"/>
              </a:rPr>
              <a:t>(NLP)</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2364150656"/>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3877944"/>
          </a:xfrm>
          <a:prstGeom prst="rect">
            <a:avLst/>
          </a:prstGeom>
          <a:noFill/>
          <a:ln>
            <a:noFill/>
          </a:ln>
        </p:spPr>
        <p:txBody>
          <a:bodyPr lIns="91425" tIns="45700" rIns="91425" bIns="45700" anchor="t" anchorCtr="0">
            <a:spAutoFit/>
          </a:bodyPr>
          <a:lstStyle/>
          <a:p>
            <a:pPr marL="344488" lvl="0" indent="-344488"/>
            <a:r>
              <a:rPr lang="id-ID" sz="2400" b="1" i="1" dirty="0" smtClean="0"/>
              <a:t>Named </a:t>
            </a:r>
            <a:r>
              <a:rPr lang="id-ID" sz="2400" b="1" i="1" dirty="0"/>
              <a:t>Entity Recognition</a:t>
            </a:r>
            <a:r>
              <a:rPr lang="id-ID" sz="2400" b="1" dirty="0"/>
              <a:t> (NER)</a:t>
            </a:r>
            <a:r>
              <a:rPr lang="id-ID" sz="2400" dirty="0"/>
              <a:t>: jika diberikan suatu teks, bagaimana menentukan kata-kata mana saja yang merupakan nama tempat atau nama orang sehingga penulisan kata-kata tersebut dapat dikoreksi (dimana huruf pertamanya seharusnya menggunakan huruf besar).</a:t>
            </a:r>
          </a:p>
          <a:p>
            <a:pPr marL="344488" lvl="0" indent="-344488"/>
            <a:r>
              <a:rPr lang="id-ID" sz="2400" b="1" i="1" dirty="0"/>
              <a:t>Text Proofing</a:t>
            </a:r>
            <a:r>
              <a:rPr lang="id-ID" sz="2400" dirty="0"/>
              <a:t>: pengecekan suatu teks sehingga diketahui kesalahan ketik, kesalahan tata bahasa, dan sebagainya</a:t>
            </a:r>
            <a:r>
              <a:rPr lang="id-ID" sz="2400" dirty="0" smtClean="0"/>
              <a:t>. Misalnya: </a:t>
            </a:r>
            <a:r>
              <a:rPr lang="id-ID" sz="2400" dirty="0" smtClean="0">
                <a:hlinkClick r:id="rId3"/>
              </a:rPr>
              <a:t>http://www.grammarly.com</a:t>
            </a:r>
            <a:endParaRPr lang="id-ID" sz="2400" dirty="0"/>
          </a:p>
          <a:p>
            <a:pPr marL="344488" lvl="0" indent="-344488"/>
            <a:r>
              <a:rPr lang="id-ID" sz="2400" b="1" i="1" dirty="0"/>
              <a:t>Text-to-Speech</a:t>
            </a:r>
            <a:r>
              <a:rPr lang="id-ID" sz="2400" dirty="0"/>
              <a:t>: mengubah teks menjadi suara, sehingga komputer bisa membacakan </a:t>
            </a:r>
            <a:r>
              <a:rPr lang="id-ID" sz="2400" dirty="0" smtClean="0"/>
              <a:t>pesan WA, pemanggilan nama antrian, dan </a:t>
            </a:r>
            <a:r>
              <a:rPr lang="id-ID" sz="2400" dirty="0"/>
              <a:t>banyak lagi aplikasi yang bisa dibangun</a:t>
            </a:r>
            <a:r>
              <a:rPr lang="id-ID" sz="2400" dirty="0" smtClean="0"/>
              <a:t>.</a:t>
            </a:r>
            <a:endParaRPr lang="id-ID" sz="2400" dirty="0"/>
          </a:p>
        </p:txBody>
      </p:sp>
      <p:sp>
        <p:nvSpPr>
          <p:cNvPr id="108" name="Shape 108"/>
          <p:cNvSpPr txBox="1">
            <a:spLocks noGrp="1"/>
          </p:cNvSpPr>
          <p:nvPr>
            <p:ph type="title"/>
          </p:nvPr>
        </p:nvSpPr>
        <p:spPr>
          <a:xfrm>
            <a:off x="486835" y="1395450"/>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untuk </a:t>
            </a:r>
            <a:r>
              <a:rPr lang="en-US" sz="2800" b="1" dirty="0" smtClean="0">
                <a:solidFill>
                  <a:srgbClr val="FF0000"/>
                </a:solidFill>
                <a:latin typeface="Verdana"/>
                <a:ea typeface="Verdana"/>
                <a:cs typeface="Verdana"/>
              </a:rPr>
              <a:t>Natural Lang</a:t>
            </a:r>
            <a:r>
              <a:rPr lang="id-ID" sz="2800" b="1" dirty="0" smtClean="0">
                <a:solidFill>
                  <a:srgbClr val="FF0000"/>
                </a:solidFill>
                <a:latin typeface="Verdana"/>
                <a:ea typeface="Verdana"/>
                <a:cs typeface="Verdana"/>
              </a:rPr>
              <a:t>.</a:t>
            </a:r>
            <a:r>
              <a:rPr lang="en-US" sz="2800" b="1" dirty="0" smtClean="0">
                <a:solidFill>
                  <a:srgbClr val="FF0000"/>
                </a:solidFill>
                <a:latin typeface="Verdana"/>
                <a:ea typeface="Verdana"/>
                <a:cs typeface="Verdana"/>
              </a:rPr>
              <a:t> Pro</a:t>
            </a:r>
            <a:r>
              <a:rPr lang="id-ID" sz="2800" b="1" dirty="0" smtClean="0">
                <a:solidFill>
                  <a:srgbClr val="FF0000"/>
                </a:solidFill>
                <a:latin typeface="Verdana"/>
                <a:ea typeface="Verdana"/>
                <a:cs typeface="Verdana"/>
              </a:rPr>
              <a:t>c.</a:t>
            </a:r>
            <a:r>
              <a:rPr lang="en-US" sz="2800" b="1" dirty="0" smtClean="0">
                <a:solidFill>
                  <a:srgbClr val="FF0000"/>
                </a:solidFill>
                <a:latin typeface="Verdana"/>
                <a:ea typeface="Verdana"/>
                <a:cs typeface="Verdana"/>
              </a:rPr>
              <a:t> </a:t>
            </a:r>
            <a:r>
              <a:rPr lang="en-US" sz="2800" b="1" dirty="0">
                <a:solidFill>
                  <a:srgbClr val="FF0000"/>
                </a:solidFill>
                <a:latin typeface="Verdana"/>
                <a:ea typeface="Verdana"/>
                <a:cs typeface="Verdana"/>
              </a:rPr>
              <a:t>(NLP)</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51402975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multiple_intelligences_diagram"/>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2516169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3647112"/>
          </a:xfrm>
          <a:prstGeom prst="rect">
            <a:avLst/>
          </a:prstGeom>
          <a:noFill/>
          <a:ln>
            <a:noFill/>
          </a:ln>
        </p:spPr>
        <p:txBody>
          <a:bodyPr lIns="91425" tIns="45700" rIns="91425" bIns="45700" anchor="t" anchorCtr="0">
            <a:spAutoFit/>
          </a:bodyPr>
          <a:lstStyle/>
          <a:p>
            <a:pPr marL="344488" lvl="0" indent="-344488"/>
            <a:r>
              <a:rPr lang="id-ID" sz="2400" b="1" i="1" dirty="0" smtClean="0"/>
              <a:t>Automatic </a:t>
            </a:r>
            <a:r>
              <a:rPr lang="id-ID" sz="2400" b="1" i="1" dirty="0"/>
              <a:t>Speech Recognition </a:t>
            </a:r>
            <a:r>
              <a:rPr lang="id-ID" sz="2400" b="1" dirty="0"/>
              <a:t>(ASR)</a:t>
            </a:r>
            <a:r>
              <a:rPr lang="id-ID" sz="2400" dirty="0"/>
              <a:t>: mengenali ucapan manusia, sehingga komputer bisa menuliskan teks yang didiktekan manusia kepadanya. </a:t>
            </a:r>
            <a:r>
              <a:rPr lang="id-ID" sz="2400" dirty="0" smtClean="0"/>
              <a:t>ASR bisa </a:t>
            </a:r>
            <a:r>
              <a:rPr lang="id-ID" sz="2400" dirty="0"/>
              <a:t>menangani </a:t>
            </a:r>
            <a:r>
              <a:rPr lang="id-ID" sz="2400" i="1" dirty="0"/>
              <a:t>call center</a:t>
            </a:r>
            <a:r>
              <a:rPr lang="id-ID" sz="2400" dirty="0"/>
              <a:t>, reservasi tiket melalui telepon, dan sebagainya. Saat ini ASR mulai dikembangkan ke </a:t>
            </a:r>
            <a:r>
              <a:rPr lang="id-ID" sz="2400" i="1" dirty="0"/>
              <a:t>Audiovisual</a:t>
            </a:r>
            <a:r>
              <a:rPr lang="id-ID" sz="2400" dirty="0"/>
              <a:t> ASR yang menerima masukan berupa video. Jika melihat Youtube, Anda bisa mendapatkan teks </a:t>
            </a:r>
            <a:r>
              <a:rPr lang="id-ID" sz="2400" i="1" dirty="0"/>
              <a:t>subtitle</a:t>
            </a:r>
            <a:r>
              <a:rPr lang="id-ID" sz="2400" dirty="0"/>
              <a:t> dalam sebuah video yang dibangitkan secara otomatis melalui sistem </a:t>
            </a:r>
            <a:r>
              <a:rPr lang="id-ID" sz="2400" i="1" dirty="0"/>
              <a:t>Audiovisual</a:t>
            </a:r>
            <a:r>
              <a:rPr lang="id-ID" sz="2400" dirty="0"/>
              <a:t> ASR.</a:t>
            </a:r>
          </a:p>
          <a:p>
            <a:pPr marL="344488" indent="-344488"/>
            <a:r>
              <a:rPr lang="id-ID" sz="2400" b="1" i="1" dirty="0"/>
              <a:t>Natural </a:t>
            </a:r>
            <a:r>
              <a:rPr lang="id-ID" sz="2400" b="1" i="1" dirty="0" smtClean="0"/>
              <a:t>Language Understanding</a:t>
            </a:r>
            <a:r>
              <a:rPr lang="id-ID" sz="2400" dirty="0"/>
              <a:t>: memahami teks bahasa alami, sehingga komputer bisa mengerti isi teks tersebut.</a:t>
            </a:r>
          </a:p>
        </p:txBody>
      </p:sp>
      <p:sp>
        <p:nvSpPr>
          <p:cNvPr id="108" name="Shape 108"/>
          <p:cNvSpPr txBox="1">
            <a:spLocks noGrp="1"/>
          </p:cNvSpPr>
          <p:nvPr>
            <p:ph type="title"/>
          </p:nvPr>
        </p:nvSpPr>
        <p:spPr>
          <a:xfrm>
            <a:off x="486835" y="1395450"/>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untuk </a:t>
            </a:r>
            <a:r>
              <a:rPr lang="en-US" sz="2800" b="1" dirty="0" smtClean="0">
                <a:solidFill>
                  <a:srgbClr val="FF0000"/>
                </a:solidFill>
                <a:latin typeface="Verdana"/>
                <a:ea typeface="Verdana"/>
                <a:cs typeface="Verdana"/>
              </a:rPr>
              <a:t>Natural Lang</a:t>
            </a:r>
            <a:r>
              <a:rPr lang="id-ID" sz="2800" b="1" dirty="0" smtClean="0">
                <a:solidFill>
                  <a:srgbClr val="FF0000"/>
                </a:solidFill>
                <a:latin typeface="Verdana"/>
                <a:ea typeface="Verdana"/>
                <a:cs typeface="Verdana"/>
              </a:rPr>
              <a:t>.</a:t>
            </a:r>
            <a:r>
              <a:rPr lang="en-US" sz="2800" b="1" dirty="0" smtClean="0">
                <a:solidFill>
                  <a:srgbClr val="FF0000"/>
                </a:solidFill>
                <a:latin typeface="Verdana"/>
                <a:ea typeface="Verdana"/>
                <a:cs typeface="Verdana"/>
              </a:rPr>
              <a:t> Pro</a:t>
            </a:r>
            <a:r>
              <a:rPr lang="id-ID" sz="2800" b="1" dirty="0" smtClean="0">
                <a:solidFill>
                  <a:srgbClr val="FF0000"/>
                </a:solidFill>
                <a:latin typeface="Verdana"/>
                <a:ea typeface="Verdana"/>
                <a:cs typeface="Verdana"/>
              </a:rPr>
              <a:t>c.</a:t>
            </a:r>
            <a:r>
              <a:rPr lang="en-US" sz="2800" b="1" dirty="0" smtClean="0">
                <a:solidFill>
                  <a:srgbClr val="FF0000"/>
                </a:solidFill>
                <a:latin typeface="Verdana"/>
                <a:ea typeface="Verdana"/>
                <a:cs typeface="Verdana"/>
              </a:rPr>
              <a:t> </a:t>
            </a:r>
            <a:r>
              <a:rPr lang="en-US" sz="2800" b="1" dirty="0">
                <a:solidFill>
                  <a:srgbClr val="FF0000"/>
                </a:solidFill>
                <a:latin typeface="Verdana"/>
                <a:ea typeface="Verdana"/>
                <a:cs typeface="Verdana"/>
              </a:rPr>
              <a:t>(NLP)</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1435957478"/>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2169784"/>
          </a:xfrm>
          <a:prstGeom prst="rect">
            <a:avLst/>
          </a:prstGeom>
          <a:noFill/>
          <a:ln>
            <a:noFill/>
          </a:ln>
        </p:spPr>
        <p:txBody>
          <a:bodyPr lIns="91425" tIns="45700" rIns="91425" bIns="45700" anchor="t" anchorCtr="0">
            <a:spAutoFit/>
          </a:bodyPr>
          <a:lstStyle/>
          <a:p>
            <a:pPr marL="344488" lvl="0" indent="-344488"/>
            <a:r>
              <a:rPr lang="id-ID" sz="2400" b="1" dirty="0"/>
              <a:t>Diagnosis berbagai macam penyakit</a:t>
            </a:r>
            <a:r>
              <a:rPr lang="id-ID" sz="2400" dirty="0"/>
              <a:t>, seperti tumor, kanker, diabetes, menggunakan teknik klasifikasi berdasarkan masukan yang berupa hasil pemeriksaan darah, rontgen, USG, dan tes laboratorium lainnya.</a:t>
            </a:r>
          </a:p>
          <a:p>
            <a:pPr marL="344488" indent="-344488"/>
            <a:r>
              <a:rPr lang="id-ID" sz="2400" b="1" dirty="0"/>
              <a:t>Verifikasi </a:t>
            </a:r>
            <a:r>
              <a:rPr lang="id-ID" sz="2400" b="1" i="1" dirty="0"/>
              <a:t>deoxyribonucleic acid</a:t>
            </a:r>
            <a:r>
              <a:rPr lang="id-ID" sz="2400" b="1" dirty="0"/>
              <a:t> (DNA)</a:t>
            </a:r>
            <a:r>
              <a:rPr lang="id-ID" sz="2400" dirty="0"/>
              <a:t>, menguji apakah benar Si A adalah putra kandung Si B berdasarkan struktur DNA kedua orang tersebut.</a:t>
            </a:r>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a:t>
            </a:r>
            <a:r>
              <a:rPr lang="id-ID" sz="2800" b="1" dirty="0">
                <a:solidFill>
                  <a:srgbClr val="FF0000"/>
                </a:solidFill>
                <a:latin typeface="Verdana"/>
                <a:ea typeface="Verdana"/>
                <a:cs typeface="Verdana"/>
              </a:rPr>
              <a:t>Learning untuk </a:t>
            </a:r>
            <a:r>
              <a:rPr lang="id-ID" sz="2800" b="1" dirty="0" smtClean="0">
                <a:solidFill>
                  <a:srgbClr val="FF0000"/>
                </a:solidFill>
                <a:latin typeface="Verdana"/>
                <a:ea typeface="Verdana"/>
                <a:cs typeface="Verdana"/>
              </a:rPr>
              <a:t>Bioinformatics</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101663751"/>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0"/>
            <a:ext cx="11101916" cy="1938952"/>
          </a:xfrm>
          <a:prstGeom prst="rect">
            <a:avLst/>
          </a:prstGeom>
          <a:noFill/>
          <a:ln>
            <a:noFill/>
          </a:ln>
        </p:spPr>
        <p:txBody>
          <a:bodyPr lIns="91425" tIns="45700" rIns="91425" bIns="45700" anchor="t" anchorCtr="0">
            <a:spAutoFit/>
          </a:bodyPr>
          <a:lstStyle/>
          <a:p>
            <a:pPr marL="344488" lvl="0" indent="-344488"/>
            <a:r>
              <a:rPr lang="id-ID" sz="2400" b="1" i="1" dirty="0"/>
              <a:t>Robot learning</a:t>
            </a:r>
            <a:r>
              <a:rPr lang="id-ID" sz="2400" b="1" dirty="0"/>
              <a:t> </a:t>
            </a:r>
            <a:r>
              <a:rPr lang="id-ID" sz="2400" dirty="0"/>
              <a:t>merupakan gabungan dari </a:t>
            </a:r>
            <a:r>
              <a:rPr lang="id-ID" sz="2400" i="1" dirty="0"/>
              <a:t>machine learning</a:t>
            </a:r>
            <a:r>
              <a:rPr lang="id-ID" sz="2400" dirty="0"/>
              <a:t> dan </a:t>
            </a:r>
            <a:r>
              <a:rPr lang="id-ID" sz="2400" i="1" dirty="0"/>
              <a:t>robotics</a:t>
            </a:r>
            <a:r>
              <a:rPr lang="id-ID" sz="2400" dirty="0"/>
              <a:t>. </a:t>
            </a:r>
            <a:r>
              <a:rPr lang="id-ID" sz="2400" dirty="0" smtClean="0"/>
              <a:t>Istilah </a:t>
            </a:r>
            <a:r>
              <a:rPr lang="id-ID" sz="2400" i="1" dirty="0"/>
              <a:t>robot learning</a:t>
            </a:r>
            <a:r>
              <a:rPr lang="id-ID" sz="2400" dirty="0"/>
              <a:t> mengacu pada pembelajaran untuk menjalankan tugas-tugas seperti menghindari halangan (</a:t>
            </a:r>
            <a:r>
              <a:rPr lang="id-ID" sz="2400" i="1" dirty="0"/>
              <a:t>obstacle avoidance</a:t>
            </a:r>
            <a:r>
              <a:rPr lang="id-ID" sz="2400" dirty="0"/>
              <a:t>), kontrol dan tugas-tugas lain yang berhubungan dengan gerakan. </a:t>
            </a:r>
            <a:r>
              <a:rPr lang="id-ID" sz="2400" i="1" dirty="0"/>
              <a:t>Robot learning</a:t>
            </a:r>
            <a:r>
              <a:rPr lang="id-ID" sz="2400" dirty="0"/>
              <a:t> sangat erat kaitannya dengan kontrol adaptif dan </a:t>
            </a:r>
            <a:r>
              <a:rPr lang="id-ID" sz="2400" b="1" i="1" dirty="0"/>
              <a:t>reinforcement learning</a:t>
            </a:r>
            <a:r>
              <a:rPr lang="id-ID" sz="2400" dirty="0" smtClean="0"/>
              <a:t>.</a:t>
            </a:r>
            <a:endParaRPr lang="id-ID" sz="2400" dirty="0"/>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a:t>
            </a:r>
            <a:r>
              <a:rPr lang="id-ID" sz="2800" b="1" dirty="0">
                <a:solidFill>
                  <a:srgbClr val="FF0000"/>
                </a:solidFill>
                <a:latin typeface="Verdana"/>
                <a:ea typeface="Verdana"/>
                <a:cs typeface="Verdana"/>
              </a:rPr>
              <a:t>Learning untuk </a:t>
            </a:r>
            <a:r>
              <a:rPr lang="id-ID" sz="2800" b="1" dirty="0" smtClean="0">
                <a:solidFill>
                  <a:srgbClr val="FF0000"/>
                </a:solidFill>
                <a:latin typeface="Verdana"/>
                <a:ea typeface="Verdana"/>
                <a:cs typeface="Verdana"/>
              </a:rPr>
              <a:t>Robotic</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1744020755"/>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6"/>
            <a:ext cx="11101916" cy="3785611"/>
          </a:xfrm>
          <a:prstGeom prst="rect">
            <a:avLst/>
          </a:prstGeom>
          <a:noFill/>
          <a:ln>
            <a:noFill/>
          </a:ln>
        </p:spPr>
        <p:txBody>
          <a:bodyPr lIns="91425" tIns="45700" rIns="91425" bIns="45700" anchor="t" anchorCtr="0">
            <a:spAutoFit/>
          </a:bodyPr>
          <a:lstStyle/>
          <a:p>
            <a:pPr marL="344488" indent="-344488"/>
            <a:r>
              <a:rPr lang="id-ID" sz="2400" b="1" i="1" dirty="0" smtClean="0"/>
              <a:t>Humanoid</a:t>
            </a:r>
            <a:r>
              <a:rPr lang="id-ID" sz="2400" b="1" dirty="0" smtClean="0"/>
              <a:t> </a:t>
            </a:r>
            <a:r>
              <a:rPr lang="id-ID" sz="2400" dirty="0"/>
              <a:t>adalah robot yang strukturnya mirip manusia, berjalan menggunakan dua kaki, bisa melihat, berbicara, meraih, dan sebagainya. Satu contoh proyek </a:t>
            </a:r>
            <a:r>
              <a:rPr lang="id-ID" sz="2400" i="1" dirty="0"/>
              <a:t>humanoid</a:t>
            </a:r>
            <a:r>
              <a:rPr lang="id-ID" sz="2400" dirty="0"/>
              <a:t> adalah yang dikerjakan oleh para peneliti di Chalmers University of Technology, Swedia pada tahun 1999. Mereka membangun tiga </a:t>
            </a:r>
            <a:r>
              <a:rPr lang="id-ID" sz="2400" i="1" dirty="0"/>
              <a:t>humanoid</a:t>
            </a:r>
            <a:r>
              <a:rPr lang="id-ID" sz="2400" dirty="0"/>
              <a:t> yang diberi nama Elvis, Priscilla, dan Elvina (Wolff and Nordin, 2001).</a:t>
            </a:r>
            <a:r>
              <a:rPr lang="en-US" sz="2400" dirty="0"/>
              <a:t> </a:t>
            </a:r>
            <a:r>
              <a:rPr lang="en-US" sz="2400" dirty="0" err="1"/>
              <a:t>Contoh</a:t>
            </a:r>
            <a:r>
              <a:rPr lang="en-US" sz="2400" dirty="0"/>
              <a:t> </a:t>
            </a:r>
            <a:r>
              <a:rPr lang="en-US" sz="2400" i="1" dirty="0"/>
              <a:t>humanoid</a:t>
            </a:r>
            <a:r>
              <a:rPr lang="en-US" sz="2400" dirty="0"/>
              <a:t> robot </a:t>
            </a:r>
            <a:r>
              <a:rPr lang="en-US" sz="2400" dirty="0" err="1"/>
              <a:t>lainnya</a:t>
            </a:r>
            <a:r>
              <a:rPr lang="en-US" sz="2400" dirty="0"/>
              <a:t> </a:t>
            </a:r>
            <a:r>
              <a:rPr lang="en-US" sz="2400" dirty="0" err="1"/>
              <a:t>adalah</a:t>
            </a:r>
            <a:r>
              <a:rPr lang="en-US" sz="2400" dirty="0"/>
              <a:t> </a:t>
            </a:r>
            <a:r>
              <a:rPr lang="en-US" sz="2400" dirty="0" err="1"/>
              <a:t>Asimo</a:t>
            </a:r>
            <a:r>
              <a:rPr lang="en-US" sz="2400" i="1" dirty="0"/>
              <a:t> </a:t>
            </a:r>
            <a:r>
              <a:rPr lang="en-US" sz="2400" dirty="0"/>
              <a:t>(</a:t>
            </a:r>
            <a:r>
              <a:rPr lang="en-US" sz="2400" dirty="0" err="1"/>
              <a:t>singkatan</a:t>
            </a:r>
            <a:r>
              <a:rPr lang="en-US" sz="2400" dirty="0"/>
              <a:t> </a:t>
            </a:r>
            <a:r>
              <a:rPr lang="en-US" sz="2400" dirty="0" err="1"/>
              <a:t>dari</a:t>
            </a:r>
            <a:r>
              <a:rPr lang="en-US" sz="2400" dirty="0"/>
              <a:t> </a:t>
            </a:r>
            <a:r>
              <a:rPr lang="id-ID" sz="2400" i="1" dirty="0"/>
              <a:t>Advanced Step in Innovative Mobility</a:t>
            </a:r>
            <a:r>
              <a:rPr lang="en-US" sz="2400" dirty="0"/>
              <a:t>) yang </a:t>
            </a:r>
            <a:r>
              <a:rPr lang="en-US" sz="2400" dirty="0" err="1"/>
              <a:t>dibangun</a:t>
            </a:r>
            <a:r>
              <a:rPr lang="en-US" sz="2400" dirty="0"/>
              <a:t> </a:t>
            </a:r>
            <a:r>
              <a:rPr lang="en-US" sz="2400" dirty="0" err="1"/>
              <a:t>oleh</a:t>
            </a:r>
            <a:r>
              <a:rPr lang="en-US" sz="2400" dirty="0"/>
              <a:t> </a:t>
            </a:r>
            <a:r>
              <a:rPr lang="en-US" sz="2400" dirty="0" err="1"/>
              <a:t>sebuah</a:t>
            </a:r>
            <a:r>
              <a:rPr lang="en-US" sz="2400" dirty="0"/>
              <a:t> </a:t>
            </a:r>
            <a:r>
              <a:rPr lang="en-US" sz="2400" dirty="0" err="1"/>
              <a:t>perusahaan</a:t>
            </a:r>
            <a:r>
              <a:rPr lang="en-US" sz="2400" dirty="0"/>
              <a:t> </a:t>
            </a:r>
            <a:r>
              <a:rPr lang="en-US" sz="2400" dirty="0" err="1"/>
              <a:t>besar</a:t>
            </a:r>
            <a:r>
              <a:rPr lang="en-US" sz="2400" dirty="0"/>
              <a:t> </a:t>
            </a:r>
            <a:r>
              <a:rPr lang="en-US" sz="2400" dirty="0" err="1"/>
              <a:t>Jepang</a:t>
            </a:r>
            <a:r>
              <a:rPr lang="en-US" sz="2400" dirty="0"/>
              <a:t>, Honda. </a:t>
            </a:r>
            <a:r>
              <a:rPr lang="id-ID" sz="2400" dirty="0"/>
              <a:t>Asimo </a:t>
            </a:r>
            <a:r>
              <a:rPr lang="en-US" sz="2400" dirty="0" err="1"/>
              <a:t>adalah</a:t>
            </a:r>
            <a:r>
              <a:rPr lang="en-US" sz="2400" dirty="0"/>
              <a:t> robot </a:t>
            </a:r>
            <a:r>
              <a:rPr lang="en-US" sz="2400" dirty="0" err="1"/>
              <a:t>cerdas</a:t>
            </a:r>
            <a:r>
              <a:rPr lang="en-US" sz="2400" dirty="0"/>
              <a:t> d</a:t>
            </a:r>
            <a:r>
              <a:rPr lang="id-ID" sz="2400" dirty="0"/>
              <a:t>an responsif </a:t>
            </a:r>
            <a:r>
              <a:rPr lang="en-US" sz="2400" dirty="0"/>
              <a:t>yang </a:t>
            </a:r>
            <a:r>
              <a:rPr lang="en-US" sz="2400" dirty="0" err="1"/>
              <a:t>mampu</a:t>
            </a:r>
            <a:r>
              <a:rPr lang="en-US" sz="2400" dirty="0"/>
              <a:t> </a:t>
            </a:r>
            <a:r>
              <a:rPr lang="en-US" sz="2400" dirty="0" err="1"/>
              <a:t>mengenali</a:t>
            </a:r>
            <a:r>
              <a:rPr lang="en-US" sz="2400" dirty="0"/>
              <a:t> </a:t>
            </a:r>
            <a:r>
              <a:rPr lang="en-US" sz="2400" dirty="0" err="1"/>
              <a:t>suara</a:t>
            </a:r>
            <a:r>
              <a:rPr lang="id-ID" sz="2400" dirty="0"/>
              <a:t>, </a:t>
            </a:r>
            <a:r>
              <a:rPr lang="en-US" sz="2400" dirty="0" err="1"/>
              <a:t>wajah</a:t>
            </a:r>
            <a:r>
              <a:rPr lang="en-US" sz="2400" dirty="0"/>
              <a:t>, d</a:t>
            </a:r>
            <a:r>
              <a:rPr lang="id-ID" sz="2400" dirty="0"/>
              <a:t>an gestur manusia</a:t>
            </a:r>
            <a:r>
              <a:rPr lang="en-US" sz="2400" dirty="0"/>
              <a:t> </a:t>
            </a:r>
            <a:r>
              <a:rPr lang="en-US" sz="2400" dirty="0" err="1"/>
              <a:t>serta</a:t>
            </a:r>
            <a:r>
              <a:rPr lang="en-US" sz="2400" dirty="0"/>
              <a:t> </a:t>
            </a:r>
            <a:r>
              <a:rPr lang="en-US" sz="2400" dirty="0" err="1"/>
              <a:t>mampu</a:t>
            </a:r>
            <a:r>
              <a:rPr lang="en-US" sz="2400" dirty="0"/>
              <a:t> </a:t>
            </a:r>
            <a:r>
              <a:rPr lang="en-US" sz="2400" dirty="0" err="1"/>
              <a:t>mendeteksi</a:t>
            </a:r>
            <a:r>
              <a:rPr lang="en-US" sz="2400" dirty="0"/>
              <a:t> </a:t>
            </a:r>
            <a:r>
              <a:rPr lang="en-US" sz="2400" dirty="0" err="1"/>
              <a:t>jarak</a:t>
            </a:r>
            <a:r>
              <a:rPr lang="en-US" sz="2400" dirty="0"/>
              <a:t> </a:t>
            </a:r>
            <a:r>
              <a:rPr lang="en-US" sz="2400" dirty="0" err="1"/>
              <a:t>dan</a:t>
            </a:r>
            <a:r>
              <a:rPr lang="en-US" sz="2400" dirty="0"/>
              <a:t> </a:t>
            </a:r>
            <a:r>
              <a:rPr lang="en-US" sz="2400" dirty="0" err="1"/>
              <a:t>arah</a:t>
            </a:r>
            <a:r>
              <a:rPr lang="en-US" sz="2400" dirty="0"/>
              <a:t> </a:t>
            </a:r>
            <a:r>
              <a:rPr lang="id-ID" sz="2400" dirty="0"/>
              <a:t>objek bergerak </a:t>
            </a:r>
            <a:r>
              <a:rPr lang="en-US" sz="2400" dirty="0"/>
              <a:t>(Honda, 2017).</a:t>
            </a:r>
            <a:endParaRPr lang="id-ID" sz="2400" dirty="0"/>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a:t>
            </a:r>
            <a:r>
              <a:rPr lang="id-ID" sz="2800" b="1" dirty="0">
                <a:solidFill>
                  <a:srgbClr val="FF0000"/>
                </a:solidFill>
                <a:latin typeface="Verdana"/>
                <a:ea typeface="Verdana"/>
                <a:cs typeface="Verdana"/>
              </a:rPr>
              <a:t>Learning untuk </a:t>
            </a:r>
            <a:r>
              <a:rPr lang="id-ID" sz="2800" b="1" dirty="0" smtClean="0">
                <a:solidFill>
                  <a:srgbClr val="FF0000"/>
                </a:solidFill>
                <a:latin typeface="Verdana"/>
                <a:ea typeface="Verdana"/>
                <a:cs typeface="Verdana"/>
              </a:rPr>
              <a:t>Robotic</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68644283"/>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43850" y="5503723"/>
            <a:ext cx="4248148" cy="1323439"/>
          </a:xfrm>
          <a:prstGeom prst="rect">
            <a:avLst/>
          </a:prstGeom>
        </p:spPr>
        <p:txBody>
          <a:bodyPr wrap="square">
            <a:spAutoFit/>
          </a:bodyPr>
          <a:lstStyle/>
          <a:p>
            <a:r>
              <a:rPr lang="id-ID" sz="1600" b="1" dirty="0">
                <a:hlinkClick r:id="rId3"/>
              </a:rPr>
              <a:t>Release date</a:t>
            </a:r>
            <a:r>
              <a:rPr lang="id-ID" sz="1600" b="1" dirty="0"/>
              <a:t>: </a:t>
            </a:r>
            <a:r>
              <a:rPr lang="id-ID" sz="1600" dirty="0"/>
              <a:t>April 15, 2000 (</a:t>
            </a:r>
            <a:r>
              <a:rPr lang="id-ID" sz="1600" dirty="0">
                <a:hlinkClick r:id="rId4"/>
              </a:rPr>
              <a:t>Indonesia</a:t>
            </a:r>
            <a:r>
              <a:rPr lang="id-ID" sz="1600" dirty="0"/>
              <a:t>)</a:t>
            </a:r>
          </a:p>
          <a:p>
            <a:r>
              <a:rPr lang="id-ID" sz="1600" b="1" dirty="0">
                <a:hlinkClick r:id="rId5"/>
              </a:rPr>
              <a:t>Director</a:t>
            </a:r>
            <a:r>
              <a:rPr lang="id-ID" sz="1600" b="1" dirty="0"/>
              <a:t>: </a:t>
            </a:r>
            <a:r>
              <a:rPr lang="id-ID" sz="1600" dirty="0">
                <a:hlinkClick r:id="rId6"/>
              </a:rPr>
              <a:t>Chris Columbus</a:t>
            </a:r>
            <a:endParaRPr lang="id-ID" sz="1600" dirty="0"/>
          </a:p>
          <a:p>
            <a:r>
              <a:rPr lang="id-ID" sz="1600" b="1" dirty="0">
                <a:hlinkClick r:id="rId7"/>
              </a:rPr>
              <a:t>Author</a:t>
            </a:r>
            <a:r>
              <a:rPr lang="id-ID" sz="1600" b="1" dirty="0"/>
              <a:t>: </a:t>
            </a:r>
            <a:r>
              <a:rPr lang="id-ID" sz="1600" dirty="0"/>
              <a:t>Isaac Asimov</a:t>
            </a:r>
          </a:p>
          <a:p>
            <a:r>
              <a:rPr lang="id-ID" sz="1600" b="1" dirty="0">
                <a:hlinkClick r:id="rId8"/>
              </a:rPr>
              <a:t>Screenplay</a:t>
            </a:r>
            <a:r>
              <a:rPr lang="id-ID" sz="1600" b="1" dirty="0"/>
              <a:t>: </a:t>
            </a:r>
            <a:r>
              <a:rPr lang="id-ID" sz="1600" dirty="0">
                <a:hlinkClick r:id="rId9"/>
              </a:rPr>
              <a:t>Nicholas Kazan</a:t>
            </a:r>
            <a:endParaRPr lang="id-ID" sz="1600" dirty="0"/>
          </a:p>
          <a:p>
            <a:r>
              <a:rPr lang="id-ID" sz="1600" b="1" dirty="0">
                <a:hlinkClick r:id="rId10"/>
              </a:rPr>
              <a:t>Story by</a:t>
            </a:r>
            <a:r>
              <a:rPr lang="id-ID" sz="1600" b="1" dirty="0"/>
              <a:t>: </a:t>
            </a:r>
            <a:r>
              <a:rPr lang="id-ID" sz="1600" dirty="0">
                <a:hlinkClick r:id="rId11"/>
              </a:rPr>
              <a:t>Isaac Asimov</a:t>
            </a:r>
            <a:r>
              <a:rPr lang="id-ID" sz="1600" dirty="0"/>
              <a:t>, </a:t>
            </a:r>
            <a:r>
              <a:rPr lang="id-ID" sz="1600" dirty="0">
                <a:hlinkClick r:id="rId12"/>
              </a:rPr>
              <a:t>Robert Silverberg</a:t>
            </a:r>
            <a:endParaRPr lang="id-ID" sz="1600" dirty="0"/>
          </a:p>
        </p:txBody>
      </p:sp>
    </p:spTree>
    <p:extLst>
      <p:ext uri="{BB962C8B-B14F-4D97-AF65-F5344CB8AC3E}">
        <p14:creationId xmlns:p14="http://schemas.microsoft.com/office/powerpoint/2010/main" val="1561873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3046948"/>
          </a:xfrm>
          <a:prstGeom prst="rect">
            <a:avLst/>
          </a:prstGeom>
          <a:noFill/>
          <a:ln>
            <a:noFill/>
          </a:ln>
        </p:spPr>
        <p:txBody>
          <a:bodyPr lIns="91425" tIns="45700" rIns="91425" bIns="45700" anchor="t" anchorCtr="0">
            <a:spAutoFit/>
          </a:bodyPr>
          <a:lstStyle/>
          <a:p>
            <a:pPr marL="344488" lvl="0" indent="-344488"/>
            <a:r>
              <a:rPr lang="id-ID" sz="2400" b="1" dirty="0"/>
              <a:t>Neurogammon 1.0</a:t>
            </a:r>
            <a:r>
              <a:rPr lang="id-ID" sz="2400" dirty="0"/>
              <a:t> adalah program komputer permainan </a:t>
            </a:r>
            <a:r>
              <a:rPr lang="id-ID" sz="2400" i="1" dirty="0"/>
              <a:t>backgammon</a:t>
            </a:r>
            <a:r>
              <a:rPr lang="id-ID" sz="2400" dirty="0"/>
              <a:t> berbasis </a:t>
            </a:r>
            <a:r>
              <a:rPr lang="id-ID" sz="2400" i="1" dirty="0"/>
              <a:t>multilayer neural networks</a:t>
            </a:r>
            <a:r>
              <a:rPr lang="id-ID" sz="2400" dirty="0"/>
              <a:t>. Neurogammon dilatih menggunakan algoritma pembelajaran </a:t>
            </a:r>
            <a:r>
              <a:rPr lang="id-ID" sz="2400" i="1" dirty="0"/>
              <a:t>Back Propagation</a:t>
            </a:r>
            <a:r>
              <a:rPr lang="id-ID" sz="2400" dirty="0"/>
              <a:t> dengan sekumpulan data dari ahli </a:t>
            </a:r>
            <a:r>
              <a:rPr lang="id-ID" sz="2400" i="1" dirty="0"/>
              <a:t>backgammon</a:t>
            </a:r>
            <a:r>
              <a:rPr lang="id-ID" sz="2400" dirty="0"/>
              <a:t>. Pada olimpiade komputer pertama di London, Neurogammon memenangkan kompetisi permaianan </a:t>
            </a:r>
            <a:r>
              <a:rPr lang="id-ID" sz="2400" i="1" dirty="0"/>
              <a:t>backgammon</a:t>
            </a:r>
            <a:r>
              <a:rPr lang="id-ID" sz="2400" dirty="0"/>
              <a:t> dengan catatan sempurna: lima kali menang</a:t>
            </a:r>
            <a:r>
              <a:rPr lang="en-US" sz="2400" dirty="0"/>
              <a:t>,</a:t>
            </a:r>
            <a:r>
              <a:rPr lang="id-ID" sz="2400" dirty="0"/>
              <a:t> tanpa kalah. Neurogammon </a:t>
            </a:r>
            <a:r>
              <a:rPr lang="en-US" sz="2400" dirty="0" err="1"/>
              <a:t>diklaim</a:t>
            </a:r>
            <a:r>
              <a:rPr lang="en-US" sz="2400" dirty="0"/>
              <a:t> </a:t>
            </a:r>
            <a:r>
              <a:rPr lang="en-US" sz="2400" dirty="0" err="1"/>
              <a:t>sebagai</a:t>
            </a:r>
            <a:r>
              <a:rPr lang="en-US" sz="2400" dirty="0"/>
              <a:t> </a:t>
            </a:r>
            <a:r>
              <a:rPr lang="id-ID" sz="2400" dirty="0"/>
              <a:t>program komputer pertama yang sanggup belajar </a:t>
            </a:r>
            <a:r>
              <a:rPr lang="en-US" sz="2400" dirty="0" err="1"/>
              <a:t>dan</a:t>
            </a:r>
            <a:r>
              <a:rPr lang="id-ID" sz="2400" dirty="0"/>
              <a:t> memenangkan kompetisi (Tesauro, 1990</a:t>
            </a:r>
            <a:r>
              <a:rPr lang="id-ID" sz="2400" dirty="0" smtClean="0"/>
              <a:t>).</a:t>
            </a:r>
            <a:endParaRPr lang="id-ID" sz="2400" dirty="0"/>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a:t>
            </a:r>
            <a:r>
              <a:rPr lang="id-ID" sz="2800" b="1" dirty="0">
                <a:solidFill>
                  <a:srgbClr val="FF0000"/>
                </a:solidFill>
                <a:latin typeface="Verdana"/>
                <a:ea typeface="Verdana"/>
                <a:cs typeface="Verdana"/>
              </a:rPr>
              <a:t>Learning untuk </a:t>
            </a:r>
            <a:r>
              <a:rPr lang="id-ID" sz="2800" b="1" dirty="0" smtClean="0">
                <a:solidFill>
                  <a:srgbClr val="FF0000"/>
                </a:solidFill>
                <a:latin typeface="Verdana"/>
                <a:ea typeface="Verdana"/>
                <a:cs typeface="Verdana"/>
              </a:rPr>
              <a:t>Games</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68644283"/>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4"/>
            <a:ext cx="11101916" cy="3416279"/>
          </a:xfrm>
          <a:prstGeom prst="rect">
            <a:avLst/>
          </a:prstGeom>
          <a:noFill/>
          <a:ln>
            <a:noFill/>
          </a:ln>
        </p:spPr>
        <p:txBody>
          <a:bodyPr lIns="91425" tIns="45700" rIns="91425" bIns="45700" anchor="t" anchorCtr="0">
            <a:spAutoFit/>
          </a:bodyPr>
          <a:lstStyle/>
          <a:p>
            <a:pPr marL="344488" indent="-344488"/>
            <a:r>
              <a:rPr lang="id-ID" sz="2400" b="1" dirty="0" smtClean="0"/>
              <a:t>NeuroGo </a:t>
            </a:r>
            <a:r>
              <a:rPr lang="id-ID" sz="2400" b="1" dirty="0"/>
              <a:t>(Enzenberger, 2004)</a:t>
            </a:r>
            <a:r>
              <a:rPr lang="id-ID" sz="2400" dirty="0"/>
              <a:t> adalah contoh program komputer untuk permainan Go yang menggunakan </a:t>
            </a:r>
            <a:r>
              <a:rPr lang="id-ID" sz="2400" i="1" dirty="0"/>
              <a:t>neural network</a:t>
            </a:r>
            <a:r>
              <a:rPr lang="id-ID" sz="2400" dirty="0"/>
              <a:t>. Go adalah permainan strategi, mirip catur, untuk mendapatkan wilayah teritorial. Pada permainan profesional, ukuran papannya </a:t>
            </a:r>
            <a:r>
              <a:rPr lang="en-US" sz="2400" dirty="0" err="1"/>
              <a:t>sebesar</a:t>
            </a:r>
            <a:r>
              <a:rPr lang="id-ID" sz="2400" dirty="0"/>
              <a:t> 19 x 19 untuk dua pemain: Hitam dan Putih. Permainan ini sudah dimainkan sejak 3000-an tahun yang lalu di Cina Kuno (Jeffrey, 2007). NeuroGo dan WinHonte dilatih menggunakan basisdata sangat besar dari permainan-permainan profesional atau memainkan banyak permainan melawan dirinya sendiri atau melawan manusia atau program lain untuk meningkatkan performansinya.</a:t>
            </a:r>
          </a:p>
        </p:txBody>
      </p:sp>
      <p:sp>
        <p:nvSpPr>
          <p:cNvPr id="108" name="Shape 108"/>
          <p:cNvSpPr txBox="1">
            <a:spLocks noGrp="1"/>
          </p:cNvSpPr>
          <p:nvPr>
            <p:ph type="title"/>
          </p:nvPr>
        </p:nvSpPr>
        <p:spPr>
          <a:xfrm>
            <a:off x="486835" y="1395447"/>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a:t>
            </a:r>
            <a:r>
              <a:rPr lang="id-ID" sz="2800" b="1" dirty="0">
                <a:solidFill>
                  <a:srgbClr val="FF0000"/>
                </a:solidFill>
                <a:latin typeface="Verdana"/>
                <a:ea typeface="Verdana"/>
                <a:cs typeface="Verdana"/>
              </a:rPr>
              <a:t>Learning untuk </a:t>
            </a:r>
            <a:r>
              <a:rPr lang="id-ID" sz="2800" b="1" dirty="0" smtClean="0">
                <a:solidFill>
                  <a:srgbClr val="FF0000"/>
                </a:solidFill>
                <a:latin typeface="Verdana"/>
                <a:ea typeface="Verdana"/>
                <a:cs typeface="Verdana"/>
              </a:rPr>
              <a:t>Games</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465424828"/>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2671460"/>
          </a:xfrm>
          <a:prstGeom prst="rect">
            <a:avLst/>
          </a:prstGeom>
          <a:noFill/>
          <a:ln>
            <a:noFill/>
          </a:ln>
        </p:spPr>
        <p:txBody>
          <a:bodyPr lIns="91425" tIns="45700" rIns="91425" bIns="45700" anchor="t" anchorCtr="0">
            <a:spAutoFit/>
          </a:bodyPr>
          <a:lstStyle/>
          <a:p>
            <a:pPr marL="514350" indent="-514350">
              <a:lnSpc>
                <a:spcPct val="90000"/>
              </a:lnSpc>
              <a:spcBef>
                <a:spcPts val="1200"/>
              </a:spcBef>
              <a:buSzPct val="100000"/>
              <a:buFont typeface="+mj-lt"/>
              <a:buAutoNum type="arabicPeriod"/>
            </a:pPr>
            <a:r>
              <a:rPr lang="id-ID" sz="2800" dirty="0" smtClean="0"/>
              <a:t>Jelaskan apa itu Machine Learning menggunaan bahasa Anda sendiri.</a:t>
            </a:r>
          </a:p>
          <a:p>
            <a:pPr marL="514350" indent="-514350">
              <a:lnSpc>
                <a:spcPct val="90000"/>
              </a:lnSpc>
              <a:spcBef>
                <a:spcPts val="1200"/>
              </a:spcBef>
              <a:buSzPct val="100000"/>
              <a:buFont typeface="+mj-lt"/>
              <a:buAutoNum type="arabicPeriod"/>
            </a:pPr>
            <a:r>
              <a:rPr lang="id-ID" sz="2800" dirty="0" smtClean="0"/>
              <a:t>Sebutkan satu masalah yang dapat diselesaikan menggunakan </a:t>
            </a:r>
            <a:r>
              <a:rPr lang="id-ID" sz="2800" dirty="0"/>
              <a:t>Machine Learning </a:t>
            </a:r>
            <a:r>
              <a:rPr lang="id-ID" sz="2800" dirty="0" smtClean="0"/>
              <a:t>dengan penjelasan input, proses, dan outputnya.</a:t>
            </a:r>
            <a:endParaRPr lang="id-ID" sz="2800" dirty="0" smtClean="0"/>
          </a:p>
          <a:p>
            <a:pPr marL="457200" indent="-457200">
              <a:lnSpc>
                <a:spcPct val="90000"/>
              </a:lnSpc>
              <a:spcBef>
                <a:spcPts val="1200"/>
              </a:spcBef>
              <a:buSzPct val="100000"/>
            </a:pPr>
            <a:endParaRPr sz="2400" dirty="0">
              <a:sym typeface="Verdana"/>
            </a:endParaRPr>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KUIS 1, Sifat: close book, Waktu: 30 menit</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148763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nowledge network"/>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TextBox 2"/>
          <p:cNvSpPr txBox="1">
            <a:spLocks noChangeArrowheads="1"/>
          </p:cNvSpPr>
          <p:nvPr/>
        </p:nvSpPr>
        <p:spPr bwMode="auto">
          <a:xfrm>
            <a:off x="0" y="0"/>
            <a:ext cx="4775200" cy="523875"/>
          </a:xfrm>
          <a:prstGeom prst="rect">
            <a:avLst/>
          </a:prstGeom>
          <a:noFill/>
          <a:ln w="9525">
            <a:noFill/>
            <a:miter lim="800000"/>
            <a:headEnd/>
            <a:tailEnd/>
          </a:ln>
        </p:spPr>
        <p:txBody>
          <a:bodyPr>
            <a:spAutoFit/>
          </a:bodyPr>
          <a:lstStyle/>
          <a:p>
            <a:pPr algn="ctr"/>
            <a:r>
              <a:rPr lang="en-US" sz="2800" dirty="0">
                <a:solidFill>
                  <a:schemeClr val="bg1"/>
                </a:solidFill>
              </a:rPr>
              <a:t>Knowledge networks</a:t>
            </a:r>
            <a:endParaRPr lang="id-ID" sz="2800" dirty="0">
              <a:solidFill>
                <a:schemeClr val="bg1"/>
              </a:solidFill>
            </a:endParaRPr>
          </a:p>
        </p:txBody>
      </p:sp>
      <p:sp>
        <p:nvSpPr>
          <p:cNvPr id="4" name="Oval 3"/>
          <p:cNvSpPr/>
          <p:nvPr/>
        </p:nvSpPr>
        <p:spPr>
          <a:xfrm>
            <a:off x="7315200" y="6400800"/>
            <a:ext cx="1625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2540000" y="5486400"/>
            <a:ext cx="1625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p14="http://schemas.microsoft.com/office/powerpoint/2010/main" val="76778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err="1" smtClean="0"/>
              <a:t>Prasyarat</a:t>
            </a:r>
            <a:endParaRPr lang="id-ID"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1222462"/>
              </p:ext>
            </p:extLst>
          </p:nvPr>
        </p:nvGraphicFramePr>
        <p:xfrm>
          <a:off x="1524000" y="1752607"/>
          <a:ext cx="8866909" cy="4297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565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id-ID" sz="2400" b="1" dirty="0" smtClean="0"/>
              <a:t>Metode </a:t>
            </a:r>
            <a:r>
              <a:rPr lang="en-US" sz="2400" b="1" dirty="0" err="1" smtClean="0"/>
              <a:t>Penilaian</a:t>
            </a:r>
            <a:endParaRPr lang="id-ID" b="1" dirty="0" smtClean="0"/>
          </a:p>
        </p:txBody>
      </p:sp>
      <p:sp>
        <p:nvSpPr>
          <p:cNvPr id="4" name="Content Placeholder 3"/>
          <p:cNvSpPr>
            <a:spLocks noGrp="1"/>
          </p:cNvSpPr>
          <p:nvPr>
            <p:ph idx="1"/>
          </p:nvPr>
        </p:nvSpPr>
        <p:spPr>
          <a:xfrm>
            <a:off x="300251" y="1863364"/>
            <a:ext cx="11409528" cy="3391024"/>
          </a:xfrm>
        </p:spPr>
        <p:txBody>
          <a:bodyPr/>
          <a:lstStyle/>
          <a:p>
            <a:pPr marL="205741" indent="0" defTabSz="996950">
              <a:spcBef>
                <a:spcPts val="600"/>
              </a:spcBef>
              <a:buNone/>
              <a:tabLst>
                <a:tab pos="10768013" algn="l"/>
              </a:tabLst>
            </a:pPr>
            <a:r>
              <a:rPr lang="id-ID" sz="1600" dirty="0"/>
              <a:t>Tugas 1 </a:t>
            </a:r>
            <a:r>
              <a:rPr lang="id-ID" sz="1600" dirty="0" smtClean="0"/>
              <a:t>(koding (PNN 15%) dan teori (Regresi 5%, SVM 5%, Bayes 5%), individual, Dosen, Minggu ke-7)</a:t>
            </a:r>
            <a:r>
              <a:rPr lang="id-ID" sz="1600" dirty="0"/>
              <a:t>	</a:t>
            </a:r>
            <a:r>
              <a:rPr lang="id-ID" sz="1600" dirty="0" smtClean="0"/>
              <a:t>30</a:t>
            </a:r>
            <a:r>
              <a:rPr lang="id-ID" sz="1600" dirty="0"/>
              <a:t>%</a:t>
            </a:r>
          </a:p>
          <a:p>
            <a:pPr marL="205741" indent="0" defTabSz="996950">
              <a:spcBef>
                <a:spcPts val="600"/>
              </a:spcBef>
              <a:buNone/>
              <a:tabLst>
                <a:tab pos="10768013" algn="l"/>
              </a:tabLst>
            </a:pPr>
            <a:r>
              <a:rPr lang="en-US" sz="1600" dirty="0" err="1"/>
              <a:t>Tugas</a:t>
            </a:r>
            <a:r>
              <a:rPr lang="en-US" sz="1600" dirty="0"/>
              <a:t> </a:t>
            </a:r>
            <a:r>
              <a:rPr lang="id-ID" sz="1600" dirty="0"/>
              <a:t>2 (</a:t>
            </a:r>
            <a:r>
              <a:rPr lang="id-ID" sz="1600" dirty="0" smtClean="0"/>
              <a:t>koding (k-Means 20%) dan teori (Hirarki 5%, SOM 5%), individual</a:t>
            </a:r>
            <a:r>
              <a:rPr lang="id-ID" sz="1600" dirty="0"/>
              <a:t>, </a:t>
            </a:r>
            <a:r>
              <a:rPr lang="id-ID" sz="1600" dirty="0" smtClean="0"/>
              <a:t>Dosen</a:t>
            </a:r>
            <a:r>
              <a:rPr lang="id-ID" sz="1600" dirty="0"/>
              <a:t>, Minggu </a:t>
            </a:r>
            <a:r>
              <a:rPr lang="id-ID" sz="1600" dirty="0" smtClean="0"/>
              <a:t>ke-10)		3</a:t>
            </a:r>
            <a:r>
              <a:rPr lang="en-US" sz="1600" dirty="0" smtClean="0"/>
              <a:t>0</a:t>
            </a:r>
            <a:r>
              <a:rPr lang="en-US" sz="1600" dirty="0"/>
              <a:t>%</a:t>
            </a:r>
          </a:p>
          <a:p>
            <a:pPr marL="205741" indent="0" defTabSz="996950">
              <a:spcBef>
                <a:spcPts val="600"/>
              </a:spcBef>
              <a:buNone/>
              <a:tabLst>
                <a:tab pos="10768013" algn="l"/>
              </a:tabLst>
            </a:pPr>
            <a:r>
              <a:rPr lang="en-US" sz="1600" dirty="0" err="1"/>
              <a:t>Tugas</a:t>
            </a:r>
            <a:r>
              <a:rPr lang="en-US" sz="1600" dirty="0"/>
              <a:t> </a:t>
            </a:r>
            <a:r>
              <a:rPr lang="id-ID" sz="1600" dirty="0"/>
              <a:t>3 (</a:t>
            </a:r>
            <a:r>
              <a:rPr lang="id-ID" sz="1600" dirty="0" smtClean="0"/>
              <a:t>koding Reinforcement 20%, individual</a:t>
            </a:r>
            <a:r>
              <a:rPr lang="id-ID" sz="1600" dirty="0"/>
              <a:t>, Asdos, Minggu </a:t>
            </a:r>
            <a:r>
              <a:rPr lang="id-ID" sz="1600" dirty="0" smtClean="0"/>
              <a:t>ke-12)</a:t>
            </a:r>
            <a:r>
              <a:rPr lang="id-ID" sz="1600" dirty="0"/>
              <a:t>	</a:t>
            </a:r>
            <a:r>
              <a:rPr lang="id-ID" sz="1600" dirty="0" smtClean="0"/>
              <a:t>	2</a:t>
            </a:r>
            <a:r>
              <a:rPr lang="en-US" sz="1600" dirty="0" smtClean="0"/>
              <a:t>0%</a:t>
            </a:r>
            <a:endParaRPr lang="id-ID" sz="1600" dirty="0" smtClean="0"/>
          </a:p>
          <a:p>
            <a:pPr marL="205741" indent="0" defTabSz="996950">
              <a:spcBef>
                <a:spcPts val="600"/>
              </a:spcBef>
              <a:buNone/>
              <a:tabLst>
                <a:tab pos="10768013" algn="l"/>
              </a:tabLst>
            </a:pPr>
            <a:r>
              <a:rPr lang="en-US" sz="1600" dirty="0" err="1"/>
              <a:t>Tugas</a:t>
            </a:r>
            <a:r>
              <a:rPr lang="en-US" sz="1600" dirty="0"/>
              <a:t> </a:t>
            </a:r>
            <a:r>
              <a:rPr lang="id-ID" sz="1600" dirty="0" smtClean="0"/>
              <a:t>4 (koding Ensemble Random Forest 20%, </a:t>
            </a:r>
            <a:r>
              <a:rPr lang="id-ID" sz="1600" dirty="0"/>
              <a:t>individual, </a:t>
            </a:r>
            <a:r>
              <a:rPr lang="id-ID" sz="1600" dirty="0" smtClean="0"/>
              <a:t>Asdos, </a:t>
            </a:r>
            <a:r>
              <a:rPr lang="id-ID" sz="1600" dirty="0"/>
              <a:t>Minggu </a:t>
            </a:r>
            <a:r>
              <a:rPr lang="id-ID" sz="1600" dirty="0" smtClean="0"/>
              <a:t>ke-14)	2</a:t>
            </a:r>
            <a:r>
              <a:rPr lang="en-US" sz="1600" dirty="0" smtClean="0"/>
              <a:t>0</a:t>
            </a:r>
            <a:r>
              <a:rPr lang="en-US" sz="1600" dirty="0"/>
              <a:t>%</a:t>
            </a:r>
          </a:p>
          <a:p>
            <a:pPr marL="205741" indent="0" eaLnBrk="1" hangingPunct="1">
              <a:spcBef>
                <a:spcPts val="600"/>
              </a:spcBef>
              <a:buNone/>
            </a:pPr>
            <a:endParaRPr lang="id-ID" sz="1600" b="1" dirty="0" smtClean="0">
              <a:solidFill>
                <a:srgbClr val="FF0000"/>
              </a:solidFill>
            </a:endParaRPr>
          </a:p>
          <a:p>
            <a:pPr marL="205741" indent="0">
              <a:spcBef>
                <a:spcPts val="600"/>
              </a:spcBef>
              <a:buNone/>
            </a:pPr>
            <a:r>
              <a:rPr lang="id-ID" sz="1800" dirty="0" smtClean="0">
                <a:sym typeface="Wingdings" pitchFamily="2" charset="2"/>
              </a:rPr>
              <a:t>Perbaikan </a:t>
            </a:r>
            <a:r>
              <a:rPr lang="id-ID" sz="1800" dirty="0">
                <a:sym typeface="Wingdings" pitchFamily="2" charset="2"/>
              </a:rPr>
              <a:t>nilai melalui </a:t>
            </a:r>
            <a:r>
              <a:rPr lang="id-ID" sz="1800" b="1" dirty="0">
                <a:sym typeface="Wingdings" pitchFamily="2" charset="2"/>
              </a:rPr>
              <a:t>Kuis </a:t>
            </a:r>
            <a:r>
              <a:rPr lang="id-ID" sz="1800" b="1" dirty="0" smtClean="0">
                <a:sym typeface="Wingdings" pitchFamily="2" charset="2"/>
              </a:rPr>
              <a:t>dan/atau </a:t>
            </a:r>
            <a:r>
              <a:rPr lang="id-ID" sz="1800" b="1" dirty="0">
                <a:sym typeface="Wingdings" pitchFamily="2" charset="2"/>
              </a:rPr>
              <a:t>PR</a:t>
            </a:r>
            <a:r>
              <a:rPr lang="id-ID" sz="1800" dirty="0">
                <a:sym typeface="Wingdings" pitchFamily="2" charset="2"/>
              </a:rPr>
              <a:t> </a:t>
            </a:r>
            <a:r>
              <a:rPr lang="id-ID" sz="1800" dirty="0" smtClean="0">
                <a:sym typeface="Wingdings" pitchFamily="2" charset="2"/>
              </a:rPr>
              <a:t>maksimal </a:t>
            </a:r>
            <a:r>
              <a:rPr lang="id-ID" sz="1800" dirty="0">
                <a:sym typeface="Wingdings" pitchFamily="2" charset="2"/>
              </a:rPr>
              <a:t>20</a:t>
            </a:r>
            <a:r>
              <a:rPr lang="id-ID" sz="1800" dirty="0" smtClean="0">
                <a:sym typeface="Wingdings" pitchFamily="2" charset="2"/>
              </a:rPr>
              <a:t>% untuk setiap Tugas. Jika akumulasi nilai lebih dari 100, maka kelebihan nilai dapat dilimpahkan ke Tugas yang lain.</a:t>
            </a:r>
            <a:endParaRPr lang="en-US" sz="2000" dirty="0"/>
          </a:p>
          <a:p>
            <a:pPr marL="205741" indent="0" eaLnBrk="1" hangingPunct="1">
              <a:spcBef>
                <a:spcPts val="600"/>
              </a:spcBef>
              <a:buNone/>
            </a:pPr>
            <a:endParaRPr lang="id-ID" sz="1600" b="1" dirty="0" smtClean="0">
              <a:solidFill>
                <a:srgbClr val="FF0000"/>
              </a:solidFill>
            </a:endParaRPr>
          </a:p>
          <a:p>
            <a:pPr marL="205741" indent="0" eaLnBrk="1" hangingPunct="1">
              <a:spcBef>
                <a:spcPts val="600"/>
              </a:spcBef>
              <a:buNone/>
            </a:pPr>
            <a:r>
              <a:rPr lang="en-US" sz="1800" b="1" dirty="0" err="1" smtClean="0">
                <a:solidFill>
                  <a:srgbClr val="FF0000"/>
                </a:solidFill>
              </a:rPr>
              <a:t>Nilai</a:t>
            </a:r>
            <a:r>
              <a:rPr lang="en-US" sz="1800" b="1" dirty="0" smtClean="0">
                <a:solidFill>
                  <a:srgbClr val="FF0000"/>
                </a:solidFill>
              </a:rPr>
              <a:t> </a:t>
            </a:r>
            <a:r>
              <a:rPr lang="en-US" sz="1800" b="1" dirty="0">
                <a:solidFill>
                  <a:srgbClr val="FF0000"/>
                </a:solidFill>
              </a:rPr>
              <a:t>E </a:t>
            </a:r>
            <a:r>
              <a:rPr lang="en-US" sz="1800" dirty="0" err="1"/>
              <a:t>untuk</a:t>
            </a:r>
            <a:r>
              <a:rPr lang="en-US" sz="1800" dirty="0"/>
              <a:t> </a:t>
            </a:r>
            <a:r>
              <a:rPr lang="en-US" sz="1800" dirty="0" err="1"/>
              <a:t>semua</a:t>
            </a:r>
            <a:r>
              <a:rPr lang="en-US" sz="1800" dirty="0"/>
              <a:t> </a:t>
            </a:r>
            <a:r>
              <a:rPr lang="en-US" sz="1800" dirty="0" err="1"/>
              <a:t>jenis</a:t>
            </a:r>
            <a:r>
              <a:rPr lang="en-US" sz="1800" dirty="0"/>
              <a:t> </a:t>
            </a:r>
            <a:r>
              <a:rPr lang="en-US" sz="1800" dirty="0" err="1" smtClean="0"/>
              <a:t>pelanggaran</a:t>
            </a:r>
            <a:r>
              <a:rPr lang="en-US" sz="1800" dirty="0" smtClean="0"/>
              <a:t>/</a:t>
            </a:r>
            <a:r>
              <a:rPr lang="en-US" sz="1800" dirty="0" err="1" smtClean="0"/>
              <a:t>kecurangan</a:t>
            </a:r>
            <a:r>
              <a:rPr lang="id-ID" sz="1800" dirty="0" smtClean="0"/>
              <a:t>/copy-paste/percontekan/plagiasi</a:t>
            </a:r>
          </a:p>
          <a:p>
            <a:pPr marL="205741" indent="0" eaLnBrk="1" hangingPunct="1">
              <a:spcBef>
                <a:spcPts val="600"/>
              </a:spcBef>
              <a:buNone/>
            </a:pPr>
            <a:r>
              <a:rPr lang="id-ID" sz="1800" dirty="0" smtClean="0"/>
              <a:t>Studium General (Muhammad Surya Asriadie/Bukalapak) </a:t>
            </a:r>
            <a:r>
              <a:rPr lang="id-ID" sz="1800" dirty="0" smtClean="0">
                <a:sym typeface="Wingdings" pitchFamily="2" charset="2"/>
              </a:rPr>
              <a:t> dilaksanakan pada masa UTS</a:t>
            </a:r>
            <a:endParaRPr lang="id-ID" sz="1600" dirty="0" smtClean="0">
              <a:sym typeface="Wingdings" pitchFamily="2" charset="2"/>
            </a:endParaRPr>
          </a:p>
        </p:txBody>
      </p:sp>
    </p:spTree>
    <p:extLst>
      <p:ext uri="{BB962C8B-B14F-4D97-AF65-F5344CB8AC3E}">
        <p14:creationId xmlns:p14="http://schemas.microsoft.com/office/powerpoint/2010/main" val="362014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pPr eaLnBrk="1" hangingPunct="1"/>
            <a:r>
              <a:rPr lang="id-ID" sz="2400" b="1" dirty="0" smtClean="0"/>
              <a:t>Indeks N</a:t>
            </a:r>
            <a:r>
              <a:rPr lang="en-US" sz="2400" b="1" dirty="0" err="1" smtClean="0"/>
              <a:t>ilai</a:t>
            </a:r>
            <a:r>
              <a:rPr lang="id-ID" sz="2400" b="1" dirty="0" smtClean="0"/>
              <a:t> Akhir</a:t>
            </a:r>
            <a:endParaRPr lang="id-ID" b="1" dirty="0" smtClean="0"/>
          </a:p>
        </p:txBody>
      </p:sp>
      <p:graphicFrame>
        <p:nvGraphicFramePr>
          <p:cNvPr id="6" name="Table 5"/>
          <p:cNvGraphicFramePr>
            <a:graphicFrameLocks noGrp="1"/>
          </p:cNvGraphicFramePr>
          <p:nvPr>
            <p:extLst>
              <p:ext uri="{D42A27DB-BD31-4B8C-83A1-F6EECF244321}">
                <p14:modId xmlns:p14="http://schemas.microsoft.com/office/powerpoint/2010/main" val="792896701"/>
              </p:ext>
            </p:extLst>
          </p:nvPr>
        </p:nvGraphicFramePr>
        <p:xfrm>
          <a:off x="586099" y="2284864"/>
          <a:ext cx="7302502" cy="2641600"/>
        </p:xfrm>
        <a:graphic>
          <a:graphicData uri="http://schemas.openxmlformats.org/drawingml/2006/table">
            <a:tbl>
              <a:tblPr/>
              <a:tblGrid>
                <a:gridCol w="4943231"/>
                <a:gridCol w="2359271"/>
              </a:tblGrid>
              <a:tr h="330200">
                <a:tc>
                  <a:txBody>
                    <a:bodyPr/>
                    <a:lstStyle/>
                    <a:p>
                      <a:pPr>
                        <a:spcAft>
                          <a:spcPts val="0"/>
                        </a:spcAft>
                      </a:pPr>
                      <a:r>
                        <a:rPr lang="en-US" sz="2000" b="1" dirty="0" smtClean="0">
                          <a:latin typeface="Arial" pitchFamily="34" charset="0"/>
                          <a:ea typeface="Times New Roman"/>
                          <a:cs typeface="Arial" pitchFamily="34" charset="0"/>
                        </a:rPr>
                        <a:t> </a:t>
                      </a:r>
                      <a:r>
                        <a:rPr lang="en-US" sz="2000" b="1" dirty="0" err="1" smtClean="0">
                          <a:latin typeface="Arial" pitchFamily="34" charset="0"/>
                          <a:ea typeface="Times New Roman"/>
                          <a:cs typeface="Arial" pitchFamily="34" charset="0"/>
                        </a:rPr>
                        <a:t>Nilai</a:t>
                      </a:r>
                      <a:r>
                        <a:rPr lang="en-US" sz="2000" b="1" dirty="0" smtClean="0">
                          <a:latin typeface="Arial" pitchFamily="34" charset="0"/>
                          <a:ea typeface="Times New Roman"/>
                          <a:cs typeface="Arial" pitchFamily="34" charset="0"/>
                        </a:rPr>
                        <a:t> </a:t>
                      </a:r>
                      <a:r>
                        <a:rPr lang="en-US" sz="2000" b="1" dirty="0" err="1" smtClean="0">
                          <a:latin typeface="Arial" pitchFamily="34" charset="0"/>
                          <a:ea typeface="Times New Roman"/>
                          <a:cs typeface="Arial" pitchFamily="34" charset="0"/>
                        </a:rPr>
                        <a:t>Akhir</a:t>
                      </a:r>
                      <a:r>
                        <a:rPr lang="en-US" sz="2000" b="1" dirty="0" smtClean="0">
                          <a:latin typeface="Arial" pitchFamily="34" charset="0"/>
                          <a:ea typeface="Times New Roman"/>
                          <a:cs typeface="Arial" pitchFamily="34" charset="0"/>
                        </a:rPr>
                        <a:t> (NA)</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id-ID" sz="2000" b="1" dirty="0" smtClean="0">
                          <a:latin typeface="Arial" pitchFamily="34" charset="0"/>
                          <a:ea typeface="Times New Roman"/>
                          <a:cs typeface="Arial" pitchFamily="34" charset="0"/>
                        </a:rPr>
                        <a:t>Indeks</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30200">
                <a:tc>
                  <a:txBody>
                    <a:bodyPr/>
                    <a:lstStyle/>
                    <a:p>
                      <a:pPr>
                        <a:spcAft>
                          <a:spcPts val="0"/>
                        </a:spcAft>
                      </a:pPr>
                      <a:r>
                        <a:rPr lang="en-US" sz="2000" dirty="0" smtClean="0">
                          <a:latin typeface="Arial" pitchFamily="34" charset="0"/>
                          <a:ea typeface="Times New Roman"/>
                          <a:cs typeface="Arial" pitchFamily="34" charset="0"/>
                        </a:rPr>
                        <a:t> NA &gt; 80</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Arial" pitchFamily="34" charset="0"/>
                          <a:ea typeface="Times New Roman"/>
                          <a:cs typeface="Arial" pitchFamily="34" charset="0"/>
                        </a:rPr>
                        <a:t>A</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ea typeface="Times New Roman"/>
                          <a:cs typeface="Arial" pitchFamily="34" charset="0"/>
                        </a:rPr>
                        <a:t> 70 &lt; NA ≤ 80</a:t>
                      </a:r>
                      <a:endParaRPr lang="id-ID" sz="2000" dirty="0" smtClean="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000" dirty="0" smtClean="0">
                          <a:latin typeface="Arial" pitchFamily="34" charset="0"/>
                          <a:ea typeface="Times New Roman"/>
                          <a:cs typeface="Arial" pitchFamily="34" charset="0"/>
                        </a:rPr>
                        <a:t>AB</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spcAft>
                          <a:spcPts val="0"/>
                        </a:spcAft>
                      </a:pPr>
                      <a:r>
                        <a:rPr lang="en-US" sz="2000" dirty="0" smtClean="0">
                          <a:latin typeface="Arial" pitchFamily="34" charset="0"/>
                          <a:ea typeface="Times New Roman"/>
                          <a:cs typeface="Arial" pitchFamily="34" charset="0"/>
                        </a:rPr>
                        <a:t> </a:t>
                      </a:r>
                      <a:r>
                        <a:rPr lang="id-ID" sz="2000" dirty="0" smtClean="0">
                          <a:latin typeface="Arial" pitchFamily="34" charset="0"/>
                          <a:ea typeface="Times New Roman"/>
                          <a:cs typeface="Arial" pitchFamily="34" charset="0"/>
                        </a:rPr>
                        <a:t>65</a:t>
                      </a:r>
                      <a:r>
                        <a:rPr lang="en-US" sz="2000" dirty="0" smtClean="0">
                          <a:latin typeface="Arial" pitchFamily="34" charset="0"/>
                          <a:ea typeface="Times New Roman"/>
                          <a:cs typeface="Arial" pitchFamily="34" charset="0"/>
                        </a:rPr>
                        <a:t> &lt; NA ≤ </a:t>
                      </a:r>
                      <a:r>
                        <a:rPr lang="id-ID" sz="2000" dirty="0" smtClean="0">
                          <a:latin typeface="Arial" pitchFamily="34" charset="0"/>
                          <a:ea typeface="Times New Roman"/>
                          <a:cs typeface="Arial" pitchFamily="34" charset="0"/>
                        </a:rPr>
                        <a:t>7</a:t>
                      </a:r>
                      <a:r>
                        <a:rPr lang="en-US" sz="2000" dirty="0" smtClean="0">
                          <a:latin typeface="Arial" pitchFamily="34" charset="0"/>
                          <a:ea typeface="Times New Roman"/>
                          <a:cs typeface="Arial" pitchFamily="34" charset="0"/>
                        </a:rPr>
                        <a:t>0</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Arial" pitchFamily="34" charset="0"/>
                          <a:ea typeface="Times New Roman"/>
                          <a:cs typeface="Arial" pitchFamily="34" charset="0"/>
                        </a:rPr>
                        <a:t>B</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algn="l" rtl="0" eaLnBrk="1" latinLnBrk="0" hangingPunct="1">
                        <a:spcAft>
                          <a:spcPts val="0"/>
                        </a:spcAft>
                      </a:pPr>
                      <a:r>
                        <a:rPr kumimoji="0" lang="id-ID" sz="2000" kern="1200" dirty="0" smtClean="0">
                          <a:solidFill>
                            <a:schemeClr val="tx1"/>
                          </a:solidFill>
                          <a:latin typeface="Arial" pitchFamily="34" charset="0"/>
                          <a:ea typeface="Times New Roman"/>
                          <a:cs typeface="Arial" pitchFamily="34" charset="0"/>
                        </a:rPr>
                        <a:t> </a:t>
                      </a:r>
                      <a:r>
                        <a:rPr kumimoji="0" lang="en-US" sz="2000" kern="1200" dirty="0" smtClean="0">
                          <a:solidFill>
                            <a:schemeClr val="tx1"/>
                          </a:solidFill>
                          <a:latin typeface="Arial" pitchFamily="34" charset="0"/>
                          <a:ea typeface="Times New Roman"/>
                          <a:cs typeface="Arial" pitchFamily="34" charset="0"/>
                        </a:rPr>
                        <a:t>60 &lt; NA </a:t>
                      </a:r>
                      <a:r>
                        <a:rPr lang="en-US" sz="2000" dirty="0" smtClean="0">
                          <a:latin typeface="Arial" pitchFamily="34" charset="0"/>
                          <a:ea typeface="Times New Roman"/>
                          <a:cs typeface="Arial" pitchFamily="34" charset="0"/>
                        </a:rPr>
                        <a:t>≤</a:t>
                      </a:r>
                      <a:r>
                        <a:rPr kumimoji="0" lang="en-US" sz="2000" kern="1200" dirty="0" smtClean="0">
                          <a:solidFill>
                            <a:schemeClr val="tx1"/>
                          </a:solidFill>
                          <a:latin typeface="Arial" pitchFamily="34" charset="0"/>
                          <a:ea typeface="Times New Roman"/>
                          <a:cs typeface="Arial" pitchFamily="34" charset="0"/>
                        </a:rPr>
                        <a:t> </a:t>
                      </a:r>
                      <a:r>
                        <a:rPr kumimoji="0" lang="id-ID" sz="2000" kern="1200" dirty="0" smtClean="0">
                          <a:solidFill>
                            <a:schemeClr val="tx1"/>
                          </a:solidFill>
                          <a:latin typeface="Arial" pitchFamily="34" charset="0"/>
                          <a:ea typeface="Times New Roman"/>
                          <a:cs typeface="Arial" pitchFamily="34" charset="0"/>
                        </a:rPr>
                        <a:t>65</a:t>
                      </a:r>
                      <a:endParaRPr kumimoji="0" lang="id-ID" sz="2000" kern="1200"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000" dirty="0" smtClean="0">
                          <a:latin typeface="Arial" pitchFamily="34" charset="0"/>
                          <a:ea typeface="Times New Roman"/>
                          <a:cs typeface="Arial" pitchFamily="34" charset="0"/>
                        </a:rPr>
                        <a:t>BC</a:t>
                      </a:r>
                      <a:endParaRPr lang="id-ID"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spcAft>
                          <a:spcPts val="0"/>
                        </a:spcAft>
                      </a:pPr>
                      <a:r>
                        <a:rPr lang="en-US" sz="2000" dirty="0" smtClean="0">
                          <a:solidFill>
                            <a:srgbClr val="00B050"/>
                          </a:solidFill>
                          <a:latin typeface="Arial" pitchFamily="34" charset="0"/>
                          <a:ea typeface="Times New Roman"/>
                          <a:cs typeface="Arial" pitchFamily="34" charset="0"/>
                        </a:rPr>
                        <a:t> </a:t>
                      </a:r>
                      <a:r>
                        <a:rPr lang="id-ID" sz="2000" dirty="0" smtClean="0">
                          <a:solidFill>
                            <a:srgbClr val="00B050"/>
                          </a:solidFill>
                          <a:latin typeface="Arial" pitchFamily="34" charset="0"/>
                          <a:ea typeface="Times New Roman"/>
                          <a:cs typeface="Arial" pitchFamily="34" charset="0"/>
                        </a:rPr>
                        <a:t>5</a:t>
                      </a:r>
                      <a:r>
                        <a:rPr lang="en-US" sz="2000" dirty="0" smtClean="0">
                          <a:solidFill>
                            <a:srgbClr val="00B050"/>
                          </a:solidFill>
                          <a:latin typeface="Arial" pitchFamily="34" charset="0"/>
                          <a:ea typeface="Times New Roman"/>
                          <a:cs typeface="Arial" pitchFamily="34" charset="0"/>
                        </a:rPr>
                        <a:t>0 &lt; NA ≤ </a:t>
                      </a:r>
                      <a:r>
                        <a:rPr lang="id-ID" sz="2000" dirty="0" smtClean="0">
                          <a:solidFill>
                            <a:srgbClr val="00B050"/>
                          </a:solidFill>
                          <a:latin typeface="Arial" pitchFamily="34" charset="0"/>
                          <a:ea typeface="Times New Roman"/>
                          <a:cs typeface="Arial" pitchFamily="34" charset="0"/>
                        </a:rPr>
                        <a:t>6</a:t>
                      </a:r>
                      <a:r>
                        <a:rPr lang="en-US" sz="2000" dirty="0" smtClean="0">
                          <a:solidFill>
                            <a:srgbClr val="00B050"/>
                          </a:solidFill>
                          <a:latin typeface="Arial" pitchFamily="34" charset="0"/>
                          <a:ea typeface="Times New Roman"/>
                          <a:cs typeface="Arial" pitchFamily="34" charset="0"/>
                        </a:rPr>
                        <a:t>0</a:t>
                      </a:r>
                      <a:endParaRPr lang="id-ID" sz="2000" dirty="0">
                        <a:solidFill>
                          <a:srgbClr val="00B05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solidFill>
                            <a:srgbClr val="00B050"/>
                          </a:solidFill>
                          <a:latin typeface="Arial" pitchFamily="34" charset="0"/>
                          <a:ea typeface="Times New Roman"/>
                          <a:cs typeface="Arial" pitchFamily="34" charset="0"/>
                        </a:rPr>
                        <a:t>C</a:t>
                      </a:r>
                      <a:endParaRPr lang="id-ID" sz="2000" dirty="0">
                        <a:solidFill>
                          <a:srgbClr val="00B05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spcAft>
                          <a:spcPts val="0"/>
                        </a:spcAft>
                      </a:pPr>
                      <a:r>
                        <a:rPr lang="en-US" sz="2000" dirty="0" smtClean="0">
                          <a:solidFill>
                            <a:srgbClr val="FF0000"/>
                          </a:solidFill>
                          <a:latin typeface="Arial" pitchFamily="34" charset="0"/>
                          <a:ea typeface="Times New Roman"/>
                          <a:cs typeface="Arial" pitchFamily="34" charset="0"/>
                        </a:rPr>
                        <a:t> </a:t>
                      </a:r>
                      <a:r>
                        <a:rPr lang="id-ID" sz="2000" dirty="0" smtClean="0">
                          <a:solidFill>
                            <a:srgbClr val="FF0000"/>
                          </a:solidFill>
                          <a:latin typeface="Arial" pitchFamily="34" charset="0"/>
                          <a:ea typeface="Times New Roman"/>
                          <a:cs typeface="Arial" pitchFamily="34" charset="0"/>
                        </a:rPr>
                        <a:t>4</a:t>
                      </a:r>
                      <a:r>
                        <a:rPr lang="en-US" sz="2000" dirty="0" smtClean="0">
                          <a:solidFill>
                            <a:srgbClr val="FF0000"/>
                          </a:solidFill>
                          <a:latin typeface="Arial" pitchFamily="34" charset="0"/>
                          <a:ea typeface="Times New Roman"/>
                          <a:cs typeface="Arial" pitchFamily="34" charset="0"/>
                        </a:rPr>
                        <a:t>0 &lt; NA </a:t>
                      </a:r>
                      <a:r>
                        <a:rPr lang="en-US" sz="2000" b="0" i="0" u="none" strike="noStrike" cap="none" baseline="0" dirty="0" smtClean="0">
                          <a:solidFill>
                            <a:srgbClr val="FF0000"/>
                          </a:solidFill>
                          <a:latin typeface="Arial" pitchFamily="34" charset="0"/>
                          <a:ea typeface="Times New Roman"/>
                          <a:cs typeface="Arial" pitchFamily="34" charset="0"/>
                          <a:sym typeface="Arial"/>
                        </a:rPr>
                        <a:t>≤ </a:t>
                      </a:r>
                      <a:r>
                        <a:rPr lang="id-ID" sz="2000" b="0" i="0" u="none" strike="noStrike" cap="none" baseline="0" dirty="0" smtClean="0">
                          <a:solidFill>
                            <a:srgbClr val="FF0000"/>
                          </a:solidFill>
                          <a:latin typeface="Arial" pitchFamily="34" charset="0"/>
                          <a:ea typeface="Times New Roman"/>
                          <a:cs typeface="Arial" pitchFamily="34" charset="0"/>
                          <a:sym typeface="Arial"/>
                        </a:rPr>
                        <a:t>5</a:t>
                      </a:r>
                      <a:r>
                        <a:rPr lang="en-US" sz="2000" b="0" i="0" u="none" strike="noStrike" cap="none" baseline="0" dirty="0" smtClean="0">
                          <a:solidFill>
                            <a:srgbClr val="FF0000"/>
                          </a:solidFill>
                          <a:latin typeface="Arial" pitchFamily="34" charset="0"/>
                          <a:ea typeface="Times New Roman"/>
                          <a:cs typeface="Arial" pitchFamily="34" charset="0"/>
                          <a:sym typeface="Arial"/>
                        </a:rPr>
                        <a:t>0</a:t>
                      </a:r>
                      <a:endParaRPr lang="id-ID" sz="2000" b="0" i="0" u="none" strike="noStrike" cap="none" baseline="0" dirty="0">
                        <a:solidFill>
                          <a:srgbClr val="FF0000"/>
                        </a:solidFill>
                        <a:latin typeface="Arial" pitchFamily="34" charset="0"/>
                        <a:ea typeface="Times New Roman"/>
                        <a:cs typeface="Arial"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solidFill>
                            <a:srgbClr val="FF0000"/>
                          </a:solidFill>
                          <a:latin typeface="Arial" pitchFamily="34" charset="0"/>
                          <a:ea typeface="Times New Roman"/>
                          <a:cs typeface="Arial" pitchFamily="34" charset="0"/>
                        </a:rPr>
                        <a:t>D</a:t>
                      </a:r>
                      <a:endParaRPr lang="id-ID" sz="2000"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a:spcAft>
                          <a:spcPts val="0"/>
                        </a:spcAft>
                      </a:pPr>
                      <a:r>
                        <a:rPr lang="en-US" sz="2000" dirty="0" smtClean="0">
                          <a:solidFill>
                            <a:srgbClr val="FF0000"/>
                          </a:solidFill>
                          <a:latin typeface="Arial" pitchFamily="34" charset="0"/>
                          <a:ea typeface="Times New Roman"/>
                          <a:cs typeface="Arial" pitchFamily="34" charset="0"/>
                        </a:rPr>
                        <a:t> NA &lt; </a:t>
                      </a:r>
                      <a:r>
                        <a:rPr lang="id-ID" sz="2000" dirty="0" smtClean="0">
                          <a:solidFill>
                            <a:srgbClr val="FF0000"/>
                          </a:solidFill>
                          <a:latin typeface="Arial" pitchFamily="34" charset="0"/>
                          <a:ea typeface="Times New Roman"/>
                          <a:cs typeface="Arial" pitchFamily="34" charset="0"/>
                        </a:rPr>
                        <a:t>4</a:t>
                      </a:r>
                      <a:r>
                        <a:rPr lang="en-US" sz="2000" dirty="0" smtClean="0">
                          <a:solidFill>
                            <a:srgbClr val="FF0000"/>
                          </a:solidFill>
                          <a:latin typeface="Arial" pitchFamily="34" charset="0"/>
                          <a:ea typeface="Times New Roman"/>
                          <a:cs typeface="Arial" pitchFamily="34" charset="0"/>
                        </a:rPr>
                        <a:t>0</a:t>
                      </a:r>
                      <a:endParaRPr lang="id-ID" sz="2000"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solidFill>
                            <a:srgbClr val="FF0000"/>
                          </a:solidFill>
                          <a:latin typeface="Arial" pitchFamily="34" charset="0"/>
                          <a:ea typeface="Times New Roman"/>
                          <a:cs typeface="Arial" pitchFamily="34" charset="0"/>
                        </a:rPr>
                        <a:t>E</a:t>
                      </a:r>
                      <a:endParaRPr lang="id-ID" sz="2000" dirty="0">
                        <a:solidFill>
                          <a:srgbClr val="FF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222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523003"/>
            <a:ext cx="3276000" cy="46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https://images.gr-assets.com/books/1387743284l/2130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9" y="1518161"/>
            <a:ext cx="3093727" cy="46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1518162"/>
            <a:ext cx="3760883" cy="46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https://www-users.cs.umn.edu/~kumar001/dmbook/bookco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9837" y="1503953"/>
            <a:ext cx="3772363" cy="46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https://i2.wp.com/suyanto.staff.telkomuniversity.ac.id/files/2017/05/SampulBukuDataMin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5648" y="1503953"/>
            <a:ext cx="3076125" cy="46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type="body" idx="1"/>
          </p:nvPr>
        </p:nvSpPr>
        <p:spPr>
          <a:xfrm>
            <a:off x="487683" y="2009553"/>
            <a:ext cx="11101916" cy="4191876"/>
          </a:xfrm>
          <a:prstGeom prst="rect">
            <a:avLst/>
          </a:prstGeom>
          <a:noFill/>
          <a:ln>
            <a:noFill/>
          </a:ln>
        </p:spPr>
        <p:txBody>
          <a:bodyPr lIns="91425" tIns="45700" rIns="91425" bIns="45700" anchor="t" anchorCtr="0">
            <a:spAutoFit/>
          </a:bodyPr>
          <a:lstStyle/>
          <a:p>
            <a:pPr marL="0" indent="0">
              <a:lnSpc>
                <a:spcPct val="90000"/>
              </a:lnSpc>
              <a:spcBef>
                <a:spcPts val="0"/>
              </a:spcBef>
              <a:buSzPct val="135000"/>
              <a:buNone/>
              <a:tabLst>
                <a:tab pos="1695450" algn="l"/>
              </a:tabLst>
            </a:pPr>
            <a:r>
              <a:rPr lang="id-ID" sz="3200" dirty="0" smtClean="0"/>
              <a:t>Machine	</a:t>
            </a:r>
            <a:r>
              <a:rPr lang="en-US" sz="3200" dirty="0" smtClean="0"/>
              <a:t>= computer</a:t>
            </a:r>
            <a:r>
              <a:rPr lang="en-US" sz="3200" dirty="0"/>
              <a:t>, </a:t>
            </a:r>
            <a:r>
              <a:rPr lang="en-US" sz="3200" dirty="0" smtClean="0"/>
              <a:t>computer program</a:t>
            </a:r>
            <a:endParaRPr lang="en-US" sz="3200" dirty="0"/>
          </a:p>
          <a:p>
            <a:pPr marL="2057400" indent="-2057400">
              <a:lnSpc>
                <a:spcPct val="90000"/>
              </a:lnSpc>
              <a:spcBef>
                <a:spcPts val="0"/>
              </a:spcBef>
              <a:buSzPct val="135000"/>
              <a:buNone/>
              <a:tabLst>
                <a:tab pos="1695450" algn="l"/>
              </a:tabLst>
            </a:pPr>
            <a:r>
              <a:rPr lang="id-ID" sz="3200" dirty="0" smtClean="0"/>
              <a:t>L</a:t>
            </a:r>
            <a:r>
              <a:rPr lang="en-US" sz="3200" dirty="0" smtClean="0"/>
              <a:t>earning</a:t>
            </a:r>
            <a:r>
              <a:rPr lang="id-ID" sz="3200" dirty="0" smtClean="0"/>
              <a:t>	</a:t>
            </a:r>
            <a:r>
              <a:rPr lang="en-US" sz="3200" dirty="0" smtClean="0"/>
              <a:t>= </a:t>
            </a:r>
            <a:r>
              <a:rPr lang="en-US" sz="3200" dirty="0"/>
              <a:t>improving performance on a given task, </a:t>
            </a:r>
            <a:r>
              <a:rPr lang="en-US" sz="3200" dirty="0" smtClean="0"/>
              <a:t>base</a:t>
            </a:r>
            <a:r>
              <a:rPr lang="id-ID" sz="3200" dirty="0" smtClean="0"/>
              <a:t>d </a:t>
            </a:r>
            <a:r>
              <a:rPr lang="en-US" sz="3200" dirty="0" smtClean="0"/>
              <a:t>on experience/examples</a:t>
            </a:r>
            <a:endParaRPr lang="en-US" sz="3200" dirty="0"/>
          </a:p>
          <a:p>
            <a:pPr marL="0" indent="0">
              <a:lnSpc>
                <a:spcPct val="90000"/>
              </a:lnSpc>
              <a:spcBef>
                <a:spcPts val="0"/>
              </a:spcBef>
              <a:buSzPct val="135000"/>
              <a:buNone/>
            </a:pPr>
            <a:endParaRPr lang="id-ID" sz="3200" dirty="0" smtClean="0"/>
          </a:p>
          <a:p>
            <a:pPr marL="0" indent="0">
              <a:lnSpc>
                <a:spcPct val="90000"/>
              </a:lnSpc>
              <a:spcBef>
                <a:spcPts val="0"/>
              </a:spcBef>
              <a:buSzPct val="135000"/>
              <a:buNone/>
            </a:pPr>
            <a:r>
              <a:rPr lang="id-ID" sz="2800" dirty="0" smtClean="0"/>
              <a:t>Instead</a:t>
            </a:r>
            <a:r>
              <a:rPr lang="en-US" sz="2800" dirty="0" smtClean="0"/>
              <a:t> </a:t>
            </a:r>
            <a:r>
              <a:rPr lang="en-US" sz="2800" dirty="0"/>
              <a:t>of the programmer writing explicit rules for how </a:t>
            </a:r>
            <a:r>
              <a:rPr lang="en-US" sz="2800" dirty="0" smtClean="0"/>
              <a:t>to</a:t>
            </a:r>
            <a:r>
              <a:rPr lang="id-ID" sz="2800" dirty="0" smtClean="0"/>
              <a:t> </a:t>
            </a:r>
            <a:r>
              <a:rPr lang="en-US" sz="2800" dirty="0" smtClean="0"/>
              <a:t>solve </a:t>
            </a:r>
            <a:r>
              <a:rPr lang="en-US" sz="2800" dirty="0"/>
              <a:t>a given problem, the programmer instructs the </a:t>
            </a:r>
            <a:r>
              <a:rPr lang="en-US" sz="2800" dirty="0" smtClean="0"/>
              <a:t>computer</a:t>
            </a:r>
            <a:r>
              <a:rPr lang="id-ID" sz="2800" dirty="0" smtClean="0"/>
              <a:t> </a:t>
            </a:r>
            <a:r>
              <a:rPr lang="en-US" sz="2800" dirty="0" smtClean="0"/>
              <a:t>how </a:t>
            </a:r>
            <a:r>
              <a:rPr lang="en-US" sz="2800" dirty="0"/>
              <a:t>to learn from examples</a:t>
            </a:r>
          </a:p>
          <a:p>
            <a:pPr marL="0" indent="0">
              <a:lnSpc>
                <a:spcPct val="90000"/>
              </a:lnSpc>
              <a:spcBef>
                <a:spcPts val="0"/>
              </a:spcBef>
              <a:buSzPct val="135000"/>
              <a:buNone/>
            </a:pPr>
            <a:endParaRPr lang="id-ID" sz="2800" dirty="0" smtClean="0"/>
          </a:p>
          <a:p>
            <a:pPr marL="0" indent="0">
              <a:lnSpc>
                <a:spcPct val="90000"/>
              </a:lnSpc>
              <a:spcBef>
                <a:spcPts val="0"/>
              </a:spcBef>
              <a:buSzPct val="135000"/>
              <a:buNone/>
            </a:pPr>
            <a:r>
              <a:rPr lang="id-ID" sz="2800" dirty="0" smtClean="0"/>
              <a:t>In</a:t>
            </a:r>
            <a:r>
              <a:rPr lang="en-US" sz="2800" dirty="0" smtClean="0"/>
              <a:t> </a:t>
            </a:r>
            <a:r>
              <a:rPr lang="en-US" sz="2800" dirty="0"/>
              <a:t>many cases the computer program can even become </a:t>
            </a:r>
            <a:r>
              <a:rPr lang="en-US" sz="2800" dirty="0" smtClean="0"/>
              <a:t>better</a:t>
            </a:r>
            <a:r>
              <a:rPr lang="id-ID" sz="2800" dirty="0" smtClean="0"/>
              <a:t> </a:t>
            </a:r>
            <a:r>
              <a:rPr lang="en-US" sz="2800" dirty="0" smtClean="0"/>
              <a:t>at </a:t>
            </a:r>
            <a:r>
              <a:rPr lang="en-US" sz="2800" dirty="0"/>
              <a:t>the task than the programmer is!</a:t>
            </a:r>
            <a:endParaRPr sz="2800" dirty="0">
              <a:sym typeface="Verdana"/>
            </a:endParaRPr>
          </a:p>
        </p:txBody>
      </p:sp>
      <p:sp>
        <p:nvSpPr>
          <p:cNvPr id="108" name="Shape 108"/>
          <p:cNvSpPr txBox="1">
            <a:spLocks noGrp="1"/>
          </p:cNvSpPr>
          <p:nvPr>
            <p:ph type="title"/>
          </p:nvPr>
        </p:nvSpPr>
        <p:spPr>
          <a:xfrm>
            <a:off x="486835" y="1395448"/>
            <a:ext cx="11101916" cy="523180"/>
          </a:xfrm>
          <a:prstGeom prst="rect">
            <a:avLst/>
          </a:prstGeom>
          <a:noFill/>
          <a:ln>
            <a:noFill/>
          </a:ln>
        </p:spPr>
        <p:txBody>
          <a:bodyPr lIns="91425" tIns="45700" rIns="91425" bIns="45700" anchor="ctr" anchorCtr="0">
            <a:spAutoFit/>
          </a:bodyPr>
          <a:lstStyle/>
          <a:p>
            <a:pPr>
              <a:buSzPct val="25000"/>
            </a:pPr>
            <a:r>
              <a:rPr lang="id-ID" sz="2800" b="1" dirty="0" smtClean="0">
                <a:solidFill>
                  <a:srgbClr val="FF0000"/>
                </a:solidFill>
                <a:latin typeface="Verdana"/>
                <a:ea typeface="Verdana"/>
                <a:cs typeface="Verdana"/>
              </a:rPr>
              <a:t>Machine Learning </a:t>
            </a:r>
            <a:r>
              <a:rPr lang="id-ID" sz="2800" b="1" dirty="0">
                <a:solidFill>
                  <a:srgbClr val="FF0000"/>
                </a:solidFill>
                <a:latin typeface="Verdana"/>
                <a:ea typeface="Verdana"/>
                <a:cs typeface="Verdana"/>
              </a:rPr>
              <a:t>(</a:t>
            </a:r>
            <a:r>
              <a:rPr lang="id-ID" sz="2800" b="1" dirty="0" smtClean="0">
                <a:solidFill>
                  <a:srgbClr val="FF0000"/>
                </a:solidFill>
                <a:latin typeface="Verdana"/>
                <a:ea typeface="Verdana"/>
                <a:cs typeface="Verdana"/>
                <a:sym typeface="Verdana"/>
              </a:rPr>
              <a:t>ML)?</a:t>
            </a:r>
            <a:endParaRPr lang="id-ID" sz="2800" b="1" dirty="0">
              <a:solidFill>
                <a:srgbClr val="FF0000"/>
              </a:solidFill>
              <a:latin typeface="Verdana"/>
              <a:ea typeface="Verdana"/>
              <a:cs typeface="Verdana"/>
              <a:sym typeface="Verdana"/>
            </a:endParaRPr>
          </a:p>
        </p:txBody>
      </p:sp>
      <p:sp>
        <p:nvSpPr>
          <p:cNvPr id="3" name="Text Placeholder 2"/>
          <p:cNvSpPr>
            <a:spLocks noGrp="1"/>
          </p:cNvSpPr>
          <p:nvPr>
            <p:ph type="body" idx="2"/>
          </p:nvPr>
        </p:nvSpPr>
        <p:spPr/>
        <p:txBody>
          <a:bodyPr/>
          <a:lstStyle/>
          <a:p>
            <a:endParaRPr lang="id-ID"/>
          </a:p>
        </p:txBody>
      </p:sp>
    </p:spTree>
    <p:extLst>
      <p:ext uri="{BB962C8B-B14F-4D97-AF65-F5344CB8AC3E}">
        <p14:creationId xmlns:p14="http://schemas.microsoft.com/office/powerpoint/2010/main" val="330156418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_informatika_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6968</TotalTime>
  <Words>1656</Words>
  <Application>Microsoft Office PowerPoint</Application>
  <PresentationFormat>Custom</PresentationFormat>
  <Paragraphs>135</Paragraphs>
  <Slides>38</Slides>
  <Notes>24</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template_informatika_slide</vt:lpstr>
      <vt:lpstr>Office Theme</vt:lpstr>
      <vt:lpstr>1_Office Theme</vt:lpstr>
      <vt:lpstr>Machine Learning Introduction</vt:lpstr>
      <vt:lpstr>PowerPoint Presentation</vt:lpstr>
      <vt:lpstr>PowerPoint Presentation</vt:lpstr>
      <vt:lpstr>PowerPoint Presentation</vt:lpstr>
      <vt:lpstr>Prasyarat</vt:lpstr>
      <vt:lpstr>Metode Penilaian</vt:lpstr>
      <vt:lpstr>Indeks Nilai Akhir</vt:lpstr>
      <vt:lpstr>PowerPoint Presentation</vt:lpstr>
      <vt:lpstr>Machine Learning (ML)?</vt:lpstr>
      <vt:lpstr>PowerPoint Presentation</vt:lpstr>
      <vt:lpstr>Machine Learning (ML)?</vt:lpstr>
      <vt:lpstr>Era Machine Learning</vt:lpstr>
      <vt:lpstr>Klasifikasi Metode Machine Learning</vt:lpstr>
      <vt:lpstr>Berdasarkan Dampak yang Diharapkan</vt:lpstr>
      <vt:lpstr>Diskrit atau Kontinu?</vt:lpstr>
      <vt:lpstr>Offline atau Online?</vt:lpstr>
      <vt:lpstr>Mudah atau Sulit Diinterpretasikankan?</vt:lpstr>
      <vt:lpstr>Induktif atau Deduktif?</vt:lpstr>
      <vt:lpstr>PowerPoint Presentation</vt:lpstr>
      <vt:lpstr>PowerPoint Presentation</vt:lpstr>
      <vt:lpstr>Machine Learning untuk ICT</vt:lpstr>
      <vt:lpstr>Machine Learning untuk Computer Vision</vt:lpstr>
      <vt:lpstr>PowerPoint Presentation</vt:lpstr>
      <vt:lpstr>PowerPoint Presentation</vt:lpstr>
      <vt:lpstr>Machine Learning untuk Computer Vision</vt:lpstr>
      <vt:lpstr>PowerPoint Presentation</vt:lpstr>
      <vt:lpstr>PowerPoint Presentation</vt:lpstr>
      <vt:lpstr>Machine Learning untuk Natural Lang. Proc. (NLP)</vt:lpstr>
      <vt:lpstr>Machine Learning untuk Natural Lang. Proc. (NLP)</vt:lpstr>
      <vt:lpstr>Machine Learning untuk Natural Lang. Proc. (NLP)</vt:lpstr>
      <vt:lpstr>Machine Learning untuk Bioinformatics</vt:lpstr>
      <vt:lpstr>Machine Learning untuk Robotic</vt:lpstr>
      <vt:lpstr>Machine Learning untuk Robotic</vt:lpstr>
      <vt:lpstr>PowerPoint Presentation</vt:lpstr>
      <vt:lpstr>Machine Learning untuk Games</vt:lpstr>
      <vt:lpstr>Machine Learning untuk Games</vt:lpstr>
      <vt:lpstr>KUIS 1, Sifat: close book, Waktu: 30 menit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IFG412  Tugas Akhir I (Seminar Proposal) Pengantar Kuliah</dc:title>
  <cp:lastModifiedBy>lenovo</cp:lastModifiedBy>
  <cp:revision>129</cp:revision>
  <dcterms:modified xsi:type="dcterms:W3CDTF">2018-01-23T04:28:20Z</dcterms:modified>
</cp:coreProperties>
</file>