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7" r:id="rId1"/>
  </p:sldMasterIdLst>
  <p:notesMasterIdLst>
    <p:notesMasterId r:id="rId70"/>
  </p:notesMasterIdLst>
  <p:sldIdLst>
    <p:sldId id="367" r:id="rId2"/>
    <p:sldId id="257" r:id="rId3"/>
    <p:sldId id="286" r:id="rId4"/>
    <p:sldId id="287" r:id="rId5"/>
    <p:sldId id="289" r:id="rId6"/>
    <p:sldId id="298" r:id="rId7"/>
    <p:sldId id="310" r:id="rId8"/>
    <p:sldId id="348" r:id="rId9"/>
    <p:sldId id="357" r:id="rId10"/>
    <p:sldId id="362" r:id="rId11"/>
    <p:sldId id="297" r:id="rId12"/>
    <p:sldId id="368" r:id="rId13"/>
    <p:sldId id="369" r:id="rId14"/>
    <p:sldId id="299" r:id="rId15"/>
    <p:sldId id="322" r:id="rId16"/>
    <p:sldId id="300" r:id="rId17"/>
    <p:sldId id="301" r:id="rId18"/>
    <p:sldId id="302" r:id="rId19"/>
    <p:sldId id="303" r:id="rId20"/>
    <p:sldId id="313" r:id="rId21"/>
    <p:sldId id="314" r:id="rId22"/>
    <p:sldId id="315" r:id="rId23"/>
    <p:sldId id="320" r:id="rId24"/>
    <p:sldId id="316" r:id="rId25"/>
    <p:sldId id="311" r:id="rId26"/>
    <p:sldId id="312" r:id="rId27"/>
    <p:sldId id="319" r:id="rId28"/>
    <p:sldId id="317" r:id="rId29"/>
    <p:sldId id="333" r:id="rId30"/>
    <p:sldId id="350" r:id="rId31"/>
    <p:sldId id="334" r:id="rId32"/>
    <p:sldId id="345" r:id="rId33"/>
    <p:sldId id="336" r:id="rId34"/>
    <p:sldId id="337" r:id="rId35"/>
    <p:sldId id="341" r:id="rId36"/>
    <p:sldId id="342" r:id="rId37"/>
    <p:sldId id="338" r:id="rId38"/>
    <p:sldId id="340" r:id="rId39"/>
    <p:sldId id="344" r:id="rId40"/>
    <p:sldId id="355" r:id="rId41"/>
    <p:sldId id="346" r:id="rId42"/>
    <p:sldId id="347" r:id="rId43"/>
    <p:sldId id="359" r:id="rId44"/>
    <p:sldId id="372" r:id="rId45"/>
    <p:sldId id="353" r:id="rId46"/>
    <p:sldId id="360" r:id="rId47"/>
    <p:sldId id="361" r:id="rId48"/>
    <p:sldId id="364" r:id="rId49"/>
    <p:sldId id="292" r:id="rId50"/>
    <p:sldId id="268" r:id="rId51"/>
    <p:sldId id="323" r:id="rId52"/>
    <p:sldId id="324" r:id="rId53"/>
    <p:sldId id="328" r:id="rId54"/>
    <p:sldId id="327" r:id="rId55"/>
    <p:sldId id="326" r:id="rId56"/>
    <p:sldId id="365" r:id="rId57"/>
    <p:sldId id="329" r:id="rId58"/>
    <p:sldId id="325" r:id="rId59"/>
    <p:sldId id="293" r:id="rId60"/>
    <p:sldId id="321" r:id="rId61"/>
    <p:sldId id="354" r:id="rId62"/>
    <p:sldId id="284" r:id="rId63"/>
    <p:sldId id="331" r:id="rId64"/>
    <p:sldId id="352" r:id="rId65"/>
    <p:sldId id="330" r:id="rId66"/>
    <p:sldId id="332" r:id="rId67"/>
    <p:sldId id="283" r:id="rId68"/>
    <p:sldId id="288" r:id="rId69"/>
  </p:sldIdLst>
  <p:sldSz cx="12192000" cy="6858000"/>
  <p:notesSz cx="7315200" cy="96012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C4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97D00C-1552-4A4C-83B6-DF4EBE8679F6}">
  <a:tblStyle styleId="{5E97D00C-1552-4A4C-83B6-DF4EBE8679F6}" styleName="Table_0">
    <a:wholeTbl>
      <a:tcTxStyle b="off" i="off">
        <a:font>
          <a:latin typeface="Verdana"/>
          <a:ea typeface="Verdana"/>
          <a:cs typeface="Verdana"/>
        </a:font>
        <a:schemeClr val="dk1"/>
      </a:tcTxStyle>
      <a:tcStyle>
        <a:tcBdr>
          <a:lef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FF3F9"/>
          </a:solidFill>
        </a:fill>
      </a:tcStyle>
    </a:wholeTbl>
    <a:band1H>
      <a:tcStyle>
        <a:tcBdr/>
        <a:fill>
          <a:solidFill>
            <a:srgbClr val="DBE5F1"/>
          </a:solidFill>
        </a:fill>
      </a:tcStyle>
    </a:band1H>
    <a:band1V>
      <a:tcStyle>
        <a:tcBdr/>
        <a:fill>
          <a:solidFill>
            <a:srgbClr val="DBE5F1"/>
          </a:solidFill>
        </a:fill>
      </a:tcStyle>
    </a:band1V>
    <a:la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Verdana"/>
          <a:ea typeface="Verdana"/>
          <a:cs typeface="Verdana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top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Verdana"/>
          <a:ea typeface="Verdana"/>
          <a:cs typeface="Verdana"/>
        </a:font>
        <a:schemeClr val="lt1"/>
      </a:tcTxStyle>
      <a:tcStyle>
        <a:tcBdr>
          <a:bottom>
            <a:ln w="381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9FED6956-BC23-46D0-99D7-DAA3D9782F9D}" styleName="Table_1"/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56" autoAdjust="0"/>
    <p:restoredTop sz="94660"/>
  </p:normalViewPr>
  <p:slideViewPr>
    <p:cSldViewPr>
      <p:cViewPr varScale="1">
        <p:scale>
          <a:sx n="106" d="100"/>
          <a:sy n="106" d="100"/>
        </p:scale>
        <p:origin x="570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169919" cy="48006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19" cy="48006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731521" y="4560570"/>
            <a:ext cx="5852159" cy="432054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9119474"/>
            <a:ext cx="3169919" cy="48006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19" cy="480060"/>
          </a:xfrm>
          <a:prstGeom prst="rect">
            <a:avLst/>
          </a:prstGeom>
          <a:noFill/>
          <a:ln>
            <a:noFill/>
          </a:ln>
        </p:spPr>
        <p:txBody>
          <a:bodyPr lIns="96645" tIns="96645" rIns="96645" bIns="96645" anchor="b" anchorCtr="0"/>
          <a:lstStyle>
            <a:lvl1pPr marL="0" marR="0" indent="0" algn="r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90027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 dirty="0"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731521" y="6530918"/>
            <a:ext cx="5852159" cy="379844"/>
          </a:xfrm>
          <a:prstGeom prst="rect">
            <a:avLst/>
          </a:prstGeom>
        </p:spPr>
        <p:txBody>
          <a:bodyPr lIns="96645" tIns="96645" rIns="96645" bIns="96645" anchor="ctr" anchorCtr="0">
            <a:sp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57557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Slid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87681" y="2009550"/>
            <a:ext cx="11101916" cy="402549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519878" y="6451886"/>
            <a:ext cx="47836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1080794" y="6451886"/>
            <a:ext cx="219074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/>
          <p:nvPr/>
        </p:nvSpPr>
        <p:spPr>
          <a:xfrm>
            <a:off x="0" y="1184823"/>
            <a:ext cx="12192000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86834" y="1336417"/>
            <a:ext cx="11101916" cy="6412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7224217" y="6451601"/>
            <a:ext cx="442103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r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ntent 2 Column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99768" y="2009550"/>
            <a:ext cx="5380565" cy="4002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318483" y="2009550"/>
            <a:ext cx="5380565" cy="4002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519878" y="6451886"/>
            <a:ext cx="47836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1080794" y="6451886"/>
            <a:ext cx="219074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/>
          <p:nvPr/>
        </p:nvSpPr>
        <p:spPr>
          <a:xfrm>
            <a:off x="0" y="1184823"/>
            <a:ext cx="12192000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86831" y="1336417"/>
            <a:ext cx="11212216" cy="6412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7224217" y="6451601"/>
            <a:ext cx="442103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r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omparison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89184" y="1645919"/>
            <a:ext cx="5380328" cy="7898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lnSpc>
                <a:spcPct val="115384"/>
              </a:lnSpc>
              <a:spcBef>
                <a:spcPts val="0"/>
              </a:spcBef>
              <a:buFont typeface="Verdana"/>
              <a:buNone/>
              <a:defRPr/>
            </a:lvl1pPr>
            <a:lvl2pPr marL="457200" indent="0" rtl="0">
              <a:spcBef>
                <a:spcPts val="0"/>
              </a:spcBef>
              <a:buFont typeface="Verdana"/>
              <a:buNone/>
              <a:defRPr/>
            </a:lvl2pPr>
            <a:lvl3pPr marL="914400" indent="0" rtl="0">
              <a:spcBef>
                <a:spcPts val="0"/>
              </a:spcBef>
              <a:buFont typeface="Verdana"/>
              <a:buNone/>
              <a:defRPr/>
            </a:lvl3pPr>
            <a:lvl4pPr marL="1371600" indent="0" rtl="0">
              <a:spcBef>
                <a:spcPts val="0"/>
              </a:spcBef>
              <a:buFont typeface="Verdana"/>
              <a:buNone/>
              <a:defRPr/>
            </a:lvl4pPr>
            <a:lvl5pPr marL="1828800" indent="0" rtl="0">
              <a:spcBef>
                <a:spcPts val="0"/>
              </a:spcBef>
              <a:buFont typeface="Verdana"/>
              <a:buNone/>
              <a:defRPr/>
            </a:lvl5pPr>
            <a:lvl6pPr marL="2286000" indent="0" rtl="0">
              <a:spcBef>
                <a:spcPts val="0"/>
              </a:spcBef>
              <a:buFont typeface="Verdana"/>
              <a:buNone/>
              <a:defRPr/>
            </a:lvl6pPr>
            <a:lvl7pPr marL="2743200" indent="0" rtl="0">
              <a:spcBef>
                <a:spcPts val="0"/>
              </a:spcBef>
              <a:buFont typeface="Verdana"/>
              <a:buNone/>
              <a:defRPr/>
            </a:lvl7pPr>
            <a:lvl8pPr marL="3200400" indent="0" rtl="0">
              <a:spcBef>
                <a:spcPts val="0"/>
              </a:spcBef>
              <a:buFont typeface="Verdana"/>
              <a:buNone/>
              <a:defRPr/>
            </a:lvl8pPr>
            <a:lvl9pPr marL="3657600" indent="0" rtl="0">
              <a:spcBef>
                <a:spcPts val="0"/>
              </a:spcBef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2"/>
          </p:nvPr>
        </p:nvSpPr>
        <p:spPr>
          <a:xfrm>
            <a:off x="6271683" y="1645919"/>
            <a:ext cx="5393500" cy="78982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lnSpc>
                <a:spcPct val="115384"/>
              </a:lnSpc>
              <a:spcBef>
                <a:spcPts val="0"/>
              </a:spcBef>
              <a:buFont typeface="Verdana"/>
              <a:buNone/>
              <a:defRPr/>
            </a:lvl1pPr>
            <a:lvl2pPr marL="457200" indent="0" rtl="0">
              <a:spcBef>
                <a:spcPts val="0"/>
              </a:spcBef>
              <a:buFont typeface="Verdana"/>
              <a:buNone/>
              <a:defRPr/>
            </a:lvl2pPr>
            <a:lvl3pPr marL="914400" indent="0" rtl="0">
              <a:spcBef>
                <a:spcPts val="0"/>
              </a:spcBef>
              <a:buFont typeface="Verdana"/>
              <a:buNone/>
              <a:defRPr/>
            </a:lvl3pPr>
            <a:lvl4pPr marL="1371600" indent="0" rtl="0">
              <a:spcBef>
                <a:spcPts val="0"/>
              </a:spcBef>
              <a:buFont typeface="Verdana"/>
              <a:buNone/>
              <a:defRPr/>
            </a:lvl4pPr>
            <a:lvl5pPr marL="1828800" indent="0" rtl="0">
              <a:spcBef>
                <a:spcPts val="0"/>
              </a:spcBef>
              <a:buFont typeface="Verdana"/>
              <a:buNone/>
              <a:defRPr/>
            </a:lvl5pPr>
            <a:lvl6pPr marL="2286000" indent="0" rtl="0">
              <a:spcBef>
                <a:spcPts val="0"/>
              </a:spcBef>
              <a:buFont typeface="Verdana"/>
              <a:buNone/>
              <a:defRPr/>
            </a:lvl6pPr>
            <a:lvl7pPr marL="2743200" indent="0" rtl="0">
              <a:spcBef>
                <a:spcPts val="0"/>
              </a:spcBef>
              <a:buFont typeface="Verdana"/>
              <a:buNone/>
              <a:defRPr/>
            </a:lvl7pPr>
            <a:lvl8pPr marL="3200400" indent="0" rtl="0">
              <a:spcBef>
                <a:spcPts val="0"/>
              </a:spcBef>
              <a:buFont typeface="Verdana"/>
              <a:buNone/>
              <a:defRPr/>
            </a:lvl8pPr>
            <a:lvl9pPr marL="3657600" indent="0" rtl="0">
              <a:spcBef>
                <a:spcPts val="0"/>
              </a:spcBef>
              <a:buFont typeface="Verdana"/>
              <a:buNone/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3"/>
          </p:nvPr>
        </p:nvSpPr>
        <p:spPr>
          <a:xfrm>
            <a:off x="476249" y="2659064"/>
            <a:ext cx="5393267" cy="335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4"/>
          </p:nvPr>
        </p:nvSpPr>
        <p:spPr>
          <a:xfrm>
            <a:off x="6271683" y="2659064"/>
            <a:ext cx="5393267" cy="3352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519878" y="6451886"/>
            <a:ext cx="47836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1080794" y="6451886"/>
            <a:ext cx="219074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/>
          <p:nvPr/>
        </p:nvSpPr>
        <p:spPr>
          <a:xfrm>
            <a:off x="0" y="1184823"/>
            <a:ext cx="12192000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body" idx="5"/>
          </p:nvPr>
        </p:nvSpPr>
        <p:spPr>
          <a:xfrm>
            <a:off x="7224217" y="6451601"/>
            <a:ext cx="442103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r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ext, 1 Content Slid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238050" y="2009550"/>
            <a:ext cx="5380565" cy="40023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pic" idx="2"/>
          </p:nvPr>
        </p:nvSpPr>
        <p:spPr>
          <a:xfrm>
            <a:off x="486834" y="2009550"/>
            <a:ext cx="5329767" cy="4002312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519878" y="6451886"/>
            <a:ext cx="47836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1080794" y="6451886"/>
            <a:ext cx="219074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/>
          <p:nvPr/>
        </p:nvSpPr>
        <p:spPr>
          <a:xfrm>
            <a:off x="0" y="1184823"/>
            <a:ext cx="12192000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486834" y="1336417"/>
            <a:ext cx="11101916" cy="6412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3"/>
          </p:nvPr>
        </p:nvSpPr>
        <p:spPr>
          <a:xfrm>
            <a:off x="7224217" y="6451601"/>
            <a:ext cx="4421036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indent="0" algn="r" rtl="0">
              <a:spcBef>
                <a:spcPts val="0"/>
              </a:spcBef>
              <a:buClr>
                <a:schemeClr val="lt1"/>
              </a:buClr>
              <a:buFont typeface="Verdana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816863" y="228601"/>
            <a:ext cx="10871199" cy="99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spcAft>
                <a:spcPts val="0"/>
              </a:spcAft>
              <a:defRPr/>
            </a:lvl1pPr>
            <a:lvl2pPr algn="l" rtl="0">
              <a:spcBef>
                <a:spcPts val="0"/>
              </a:spcBef>
              <a:spcAft>
                <a:spcPts val="0"/>
              </a:spcAft>
              <a:defRPr/>
            </a:lvl2pPr>
            <a:lvl3pPr algn="l" rtl="0">
              <a:spcBef>
                <a:spcPts val="0"/>
              </a:spcBef>
              <a:spcAft>
                <a:spcPts val="0"/>
              </a:spcAft>
              <a:defRPr/>
            </a:lvl3pPr>
            <a:lvl4pPr algn="l" rtl="0">
              <a:spcBef>
                <a:spcPts val="0"/>
              </a:spcBef>
              <a:spcAft>
                <a:spcPts val="0"/>
              </a:spcAft>
              <a:defRPr/>
            </a:lvl4pPr>
            <a:lvl5pPr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1080794" y="6451886"/>
            <a:ext cx="219074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812801" y="6248206"/>
            <a:ext cx="7228111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519878" y="6451886"/>
            <a:ext cx="47836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816863" y="1600200"/>
            <a:ext cx="108711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1D39-0FBE-442F-97AD-85DB3381221B}" type="datetimeFigureOut">
              <a:rPr lang="id-ID" smtClean="0"/>
              <a:t>19/05/2017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84F4A2-03FF-400F-9129-5A96A3819A9D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2161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3244355"/>
            <a:ext cx="12191997" cy="36929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86834" y="1336417"/>
            <a:ext cx="11101916" cy="6412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l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pic>
        <p:nvPicPr>
          <p:cNvPr id="11" name="Shape 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6248402"/>
            <a:ext cx="12191997" cy="609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519878" y="6451886"/>
            <a:ext cx="478367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dt" idx="10"/>
          </p:nvPr>
        </p:nvSpPr>
        <p:spPr>
          <a:xfrm>
            <a:off x="1080794" y="6451886"/>
            <a:ext cx="219074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/>
          <p:nvPr/>
        </p:nvSpPr>
        <p:spPr>
          <a:xfrm rot="-5400000">
            <a:off x="12884415" y="5910819"/>
            <a:ext cx="1709736" cy="1846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id-ID" sz="600" b="0" i="0" u="none" strike="noStrike" cap="none" baseline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12-CRS-0106 REVISED 8 FEB 2013</a:t>
            </a:r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86834" y="1977656"/>
            <a:ext cx="11101916" cy="4054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6075" marR="0" indent="-140334" algn="l" rtl="0"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/>
            </a:lvl1pPr>
            <a:lvl2pPr marL="593725" marR="0" indent="-60325" algn="l" rtl="0"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2pPr>
            <a:lvl3pPr marL="822325" marR="0" indent="-73025" algn="l" rtl="0"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/>
            </a:lvl3pPr>
            <a:lvl4pPr marL="1050925" marR="0" indent="-85725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/>
            </a:lvl4pPr>
            <a:lvl5pPr marL="1233488" marR="0" indent="-90487" algn="l" rtl="0"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Verdana"/>
              <a:buChar char="•"/>
              <a:defRPr/>
            </a:lvl9pPr>
          </a:lstStyle>
          <a:p>
            <a:endParaRPr/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" y="0"/>
            <a:ext cx="12191991" cy="12477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8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emf"/><Relationship Id="rId5" Type="http://schemas.openxmlformats.org/officeDocument/2006/relationships/image" Target="../media/image49.wmf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7254" y="1676187"/>
            <a:ext cx="930536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700" b="1" dirty="0" smtClean="0">
                <a:solidFill>
                  <a:srgbClr val="0B5C4C"/>
                </a:solidFill>
                <a:latin typeface="Century Gothic" panose="020B0502020202020204" pitchFamily="34" charset="0"/>
              </a:rPr>
              <a:t>COMPUTATIONAL INTELLIGENCE</a:t>
            </a:r>
            <a:br>
              <a:rPr lang="id-ID" sz="4700" b="1" dirty="0" smtClean="0">
                <a:solidFill>
                  <a:srgbClr val="0B5C4C"/>
                </a:solidFill>
                <a:latin typeface="Century Gothic" panose="020B0502020202020204" pitchFamily="34" charset="0"/>
              </a:rPr>
            </a:br>
            <a:r>
              <a:rPr lang="id-ID" sz="4700" b="1" dirty="0" smtClean="0">
                <a:solidFill>
                  <a:srgbClr val="0B5C4C"/>
                </a:solidFill>
                <a:latin typeface="Century Gothic" panose="020B0502020202020204" pitchFamily="34" charset="0"/>
              </a:rPr>
              <a:t>&amp;</a:t>
            </a:r>
          </a:p>
          <a:p>
            <a:pPr algn="ctr"/>
            <a:r>
              <a:rPr lang="id-ID" sz="4700" b="1" dirty="0" smtClean="0">
                <a:solidFill>
                  <a:srgbClr val="0B5C4C"/>
                </a:solidFill>
                <a:latin typeface="Century Gothic" panose="020B0502020202020204" pitchFamily="34" charset="0"/>
              </a:rPr>
              <a:t>SPEECH TECHNOLOGY</a:t>
            </a:r>
          </a:p>
          <a:p>
            <a:pPr algn="ctr"/>
            <a:r>
              <a:rPr lang="id-ID" sz="4700" b="1" dirty="0" smtClean="0">
                <a:solidFill>
                  <a:srgbClr val="0B5C4C"/>
                </a:solidFill>
                <a:latin typeface="Century Gothic" panose="020B0502020202020204" pitchFamily="34" charset="0"/>
              </a:rPr>
              <a:t>(CIST)</a:t>
            </a:r>
            <a:endParaRPr lang="id-ID" sz="4700" b="1" dirty="0">
              <a:solidFill>
                <a:srgbClr val="0B5C4C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943" y="5646058"/>
            <a:ext cx="3488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Dr. Suyanto, S.T., M.Sc.</a:t>
            </a:r>
            <a:endParaRPr lang="id-ID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8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SVM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5095868" y="364331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Oval 7"/>
          <p:cNvSpPr/>
          <p:nvPr/>
        </p:nvSpPr>
        <p:spPr>
          <a:xfrm>
            <a:off x="4881554" y="3429000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Oval 8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865520" y="2285992"/>
            <a:ext cx="714380" cy="500066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4737374" y="4077072"/>
            <a:ext cx="153706" cy="144016"/>
          </a:xfrm>
          <a:prstGeom prst="ellipse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Oval 11"/>
          <p:cNvSpPr/>
          <p:nvPr/>
        </p:nvSpPr>
        <p:spPr>
          <a:xfrm>
            <a:off x="5015716" y="4576365"/>
            <a:ext cx="153706" cy="144016"/>
          </a:xfrm>
          <a:prstGeom prst="ellipse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4" name="Oval 13"/>
          <p:cNvSpPr/>
          <p:nvPr/>
        </p:nvSpPr>
        <p:spPr>
          <a:xfrm>
            <a:off x="6268042" y="4784769"/>
            <a:ext cx="153706" cy="144016"/>
          </a:xfrm>
          <a:prstGeom prst="ellipse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Oval 15"/>
          <p:cNvSpPr/>
          <p:nvPr/>
        </p:nvSpPr>
        <p:spPr>
          <a:xfrm>
            <a:off x="4382097" y="2084663"/>
            <a:ext cx="153706" cy="144016"/>
          </a:xfrm>
          <a:prstGeom prst="ellipse">
            <a:avLst/>
          </a:prstGeom>
          <a:noFill/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087889" y="1383160"/>
            <a:ext cx="1917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Pencilan?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6717384" y="1383160"/>
            <a:ext cx="1917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Multi kelas?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674418" y="1383160"/>
            <a:ext cx="19175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Akurasi?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863752" y="2410088"/>
            <a:ext cx="82800" cy="72000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" name="Isosceles Triangle 19"/>
          <p:cNvSpPr/>
          <p:nvPr/>
        </p:nvSpPr>
        <p:spPr>
          <a:xfrm>
            <a:off x="4007768" y="2554104"/>
            <a:ext cx="82800" cy="72000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" name="Isosceles Triangle 20"/>
          <p:cNvSpPr/>
          <p:nvPr/>
        </p:nvSpPr>
        <p:spPr>
          <a:xfrm>
            <a:off x="4151784" y="2708928"/>
            <a:ext cx="82800" cy="72000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72963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7" grpId="0"/>
      <p:bldP spid="18" grpId="0"/>
      <p:bldP spid="19" grpId="0"/>
      <p:bldP spid="15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00" y="1700808"/>
            <a:ext cx="8640000" cy="411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8282930" y="1383159"/>
            <a:ext cx="19175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000" dirty="0">
                <a:solidFill>
                  <a:srgbClr val="0070C0"/>
                </a:solidFill>
              </a:rPr>
              <a:t>Ada pencilan?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63552" y="1372706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000" dirty="0">
                <a:solidFill>
                  <a:srgbClr val="0070C0"/>
                </a:solidFill>
              </a:rPr>
              <a:t>Tidak ada pencilan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7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SVM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SVM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1576" y="414908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021507" y="1556792"/>
            <a:ext cx="223167" cy="432048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015283" y="1613991"/>
            <a:ext cx="477139" cy="4191273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519935" y="1613991"/>
            <a:ext cx="360040" cy="4191273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943871" y="2204864"/>
            <a:ext cx="2088232" cy="360040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086920" y="1772816"/>
            <a:ext cx="2160240" cy="36004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735959" y="2492896"/>
            <a:ext cx="2160240" cy="36004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3719735" y="3501008"/>
            <a:ext cx="4536504" cy="28803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3719735" y="4608424"/>
            <a:ext cx="4536504" cy="28803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 flipV="1">
            <a:off x="3719735" y="4032360"/>
            <a:ext cx="4536504" cy="288032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8760296" y="1383159"/>
            <a:ext cx="2520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000" dirty="0" smtClean="0">
                <a:solidFill>
                  <a:srgbClr val="0070C0"/>
                </a:solidFill>
              </a:rPr>
              <a:t>Multi kelas?</a:t>
            </a:r>
          </a:p>
          <a:p>
            <a:pPr algn="r"/>
            <a:r>
              <a:rPr lang="id-ID" sz="2000" dirty="0" smtClean="0">
                <a:solidFill>
                  <a:srgbClr val="0070C0"/>
                </a:solidFill>
              </a:rPr>
              <a:t>One-Againts-All</a:t>
            </a:r>
            <a:endParaRPr lang="en-US" sz="2000" dirty="0">
              <a:solidFill>
                <a:srgbClr val="0070C0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999" y="1477845"/>
            <a:ext cx="4608000" cy="490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8256239" y="2381979"/>
            <a:ext cx="3024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000" dirty="0" smtClean="0">
                <a:solidFill>
                  <a:srgbClr val="FF0000"/>
                </a:solidFill>
              </a:rPr>
              <a:t>Kelas 1 menang dua kali</a:t>
            </a:r>
          </a:p>
          <a:p>
            <a:pPr algn="r"/>
            <a:r>
              <a:rPr lang="id-ID" sz="2000" dirty="0" smtClean="0">
                <a:solidFill>
                  <a:srgbClr val="FF0000"/>
                </a:solidFill>
              </a:rPr>
              <a:t>Kotak = Segitiga?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560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SVM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447927" y="4149080"/>
            <a:ext cx="144016" cy="14401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4893129" y="1484784"/>
            <a:ext cx="432048" cy="432048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920919" y="1484783"/>
            <a:ext cx="576064" cy="432048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5418451" y="1505909"/>
            <a:ext cx="540060" cy="4350097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943871" y="2204864"/>
            <a:ext cx="2088232" cy="3600400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086920" y="1772816"/>
            <a:ext cx="2160240" cy="36004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735959" y="2492896"/>
            <a:ext cx="2160240" cy="36004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3719735" y="3501008"/>
            <a:ext cx="4536504" cy="28803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3719735" y="4608424"/>
            <a:ext cx="4536504" cy="28803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3719735" y="4032360"/>
            <a:ext cx="4536504" cy="288032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8544271" y="1383159"/>
            <a:ext cx="27363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000" dirty="0">
                <a:solidFill>
                  <a:srgbClr val="0070C0"/>
                </a:solidFill>
              </a:rPr>
              <a:t>Multi kelas?</a:t>
            </a:r>
          </a:p>
          <a:p>
            <a:pPr algn="r"/>
            <a:r>
              <a:rPr lang="id-ID" sz="2000" dirty="0" smtClean="0">
                <a:solidFill>
                  <a:srgbClr val="0070C0"/>
                </a:solidFill>
              </a:rPr>
              <a:t>One-Againts-One</a:t>
            </a:r>
            <a:endParaRPr lang="en-US" sz="2000" dirty="0">
              <a:solidFill>
                <a:srgbClr val="0070C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 flipV="1">
            <a:off x="3719735" y="2564904"/>
            <a:ext cx="4968552" cy="288032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 flipV="1">
            <a:off x="2927647" y="3573016"/>
            <a:ext cx="4968552" cy="288032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 flipV="1">
            <a:off x="3431703" y="3140968"/>
            <a:ext cx="4824536" cy="2808312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999" y="1477845"/>
            <a:ext cx="4608000" cy="490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8760295" y="2381979"/>
            <a:ext cx="25202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000" dirty="0" smtClean="0">
                <a:solidFill>
                  <a:srgbClr val="FF0000"/>
                </a:solidFill>
              </a:rPr>
              <a:t>Kotak = Berlian?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8760295" y="2812866"/>
            <a:ext cx="25202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id-ID" sz="2000" dirty="0" smtClean="0">
                <a:solidFill>
                  <a:srgbClr val="00B050"/>
                </a:solidFill>
              </a:rPr>
              <a:t>Kotak = Lingkaran?</a:t>
            </a:r>
            <a:endParaRPr lang="en-US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829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6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Oval 13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Oval 8"/>
          <p:cNvSpPr/>
          <p:nvPr/>
        </p:nvSpPr>
        <p:spPr>
          <a:xfrm>
            <a:off x="4635708" y="3373328"/>
            <a:ext cx="1714512" cy="1143008"/>
          </a:xfrm>
          <a:prstGeom prst="ellipse">
            <a:avLst/>
          </a:prstGeom>
          <a:noFill/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032105" y="1393727"/>
            <a:ext cx="2205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Kompleksitas?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0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kNN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Oval 9"/>
          <p:cNvSpPr/>
          <p:nvPr/>
        </p:nvSpPr>
        <p:spPr>
          <a:xfrm>
            <a:off x="4349956" y="3444766"/>
            <a:ext cx="2286016" cy="1484432"/>
          </a:xfrm>
          <a:prstGeom prst="ellipse">
            <a:avLst/>
          </a:prstGeom>
          <a:noFill/>
          <a:ln w="31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17" name="Straight Connector 16"/>
          <p:cNvCxnSpPr>
            <a:endCxn id="9" idx="7"/>
          </p:cNvCxnSpPr>
          <p:nvPr/>
        </p:nvCxnSpPr>
        <p:spPr>
          <a:xfrm rot="5400000" flipH="1" flipV="1">
            <a:off x="4711667" y="3960137"/>
            <a:ext cx="685206" cy="638883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endCxn id="9" idx="4"/>
          </p:cNvCxnSpPr>
          <p:nvPr/>
        </p:nvCxnSpPr>
        <p:spPr>
          <a:xfrm rot="5400000" flipH="1" flipV="1">
            <a:off x="4895054" y="4183880"/>
            <a:ext cx="660380" cy="25875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849657" y="3945433"/>
            <a:ext cx="500064" cy="187314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0800000">
            <a:off x="5381620" y="3945433"/>
            <a:ext cx="1143008" cy="25875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0800000">
            <a:off x="5354620" y="3940534"/>
            <a:ext cx="741380" cy="345722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3"/>
          </p:cNvCxnSpPr>
          <p:nvPr/>
        </p:nvCxnSpPr>
        <p:spPr>
          <a:xfrm rot="5400000" flipH="1" flipV="1">
            <a:off x="5420991" y="3497633"/>
            <a:ext cx="392062" cy="562988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7032105" y="1393727"/>
            <a:ext cx="2205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Kompleksitas?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6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PNN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2751" y="1444644"/>
            <a:ext cx="6284913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176120" y="1400077"/>
            <a:ext cx="2088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100 dimensi?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404499" y="4427023"/>
            <a:ext cx="278507" cy="30289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3" name="Straight Arrow Connector 2"/>
          <p:cNvCxnSpPr>
            <a:stCxn id="8" idx="2"/>
          </p:cNvCxnSpPr>
          <p:nvPr/>
        </p:nvCxnSpPr>
        <p:spPr>
          <a:xfrm flipH="1">
            <a:off x="5159896" y="4578468"/>
            <a:ext cx="24460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681960" y="323098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Fuzzy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6188" y="1333217"/>
            <a:ext cx="24374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>
                <a:solidFill>
                  <a:srgbClr val="FF0000"/>
                </a:solidFill>
              </a:rPr>
              <a:t>Objek data yang berada di area </a:t>
            </a:r>
            <a:r>
              <a:rPr lang="id-ID" sz="2000" dirty="0" smtClean="0">
                <a:solidFill>
                  <a:srgbClr val="FF0000"/>
                </a:solidFill>
              </a:rPr>
              <a:t>putih diklasifikasi dengan aturan yang pasti</a:t>
            </a:r>
            <a:endParaRPr lang="id-ID" sz="2000" i="1" dirty="0"/>
          </a:p>
        </p:txBody>
      </p:sp>
      <p:cxnSp>
        <p:nvCxnSpPr>
          <p:cNvPr id="12" name="Straight Arrow Connector 11"/>
          <p:cNvCxnSpPr>
            <a:stCxn id="11" idx="3"/>
          </p:cNvCxnSpPr>
          <p:nvPr/>
        </p:nvCxnSpPr>
        <p:spPr>
          <a:xfrm>
            <a:off x="2783632" y="2148825"/>
            <a:ext cx="1512168" cy="2720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46188" y="3606528"/>
            <a:ext cx="24374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Objek data yang berada di area abu-abu </a:t>
            </a:r>
            <a:r>
              <a:rPr lang="id-ID" sz="2000" dirty="0">
                <a:solidFill>
                  <a:srgbClr val="FF0000"/>
                </a:solidFill>
              </a:rPr>
              <a:t>diklasifikasi </a:t>
            </a:r>
            <a:r>
              <a:rPr lang="id-ID" sz="2000" dirty="0" smtClean="0">
                <a:solidFill>
                  <a:srgbClr val="FF0000"/>
                </a:solidFill>
              </a:rPr>
              <a:t>secara tidak pasti (samar) bergantung fungsi keanggotaan </a:t>
            </a:r>
            <a:r>
              <a:rPr lang="id-ID" sz="2000" i="1" dirty="0" smtClean="0">
                <a:solidFill>
                  <a:srgbClr val="FF0000"/>
                </a:solidFill>
              </a:rPr>
              <a:t>fuzzy</a:t>
            </a:r>
            <a:endParaRPr lang="id-ID" sz="2000" i="1" dirty="0"/>
          </a:p>
        </p:txBody>
      </p:sp>
      <p:cxnSp>
        <p:nvCxnSpPr>
          <p:cNvPr id="17" name="Straight Arrow Connector 16"/>
          <p:cNvCxnSpPr>
            <a:stCxn id="15" idx="3"/>
          </p:cNvCxnSpPr>
          <p:nvPr/>
        </p:nvCxnSpPr>
        <p:spPr>
          <a:xfrm flipV="1">
            <a:off x="2783632" y="3429000"/>
            <a:ext cx="2760120" cy="13009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4439816" y="2420888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6" grpId="0" animBg="1"/>
      <p:bldP spid="11" grpId="0"/>
      <p:bldP spid="15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0269" y="1466850"/>
            <a:ext cx="7511462" cy="4605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5095868" y="364331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Oval 6"/>
          <p:cNvSpPr/>
          <p:nvPr/>
        </p:nvSpPr>
        <p:spPr>
          <a:xfrm>
            <a:off x="4881554" y="3429000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Oval 7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680176" y="1478941"/>
            <a:ext cx="20882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0070C0"/>
                </a:solidFill>
              </a:rPr>
              <a:t>100 dimensi?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10" name="Shape 92"/>
          <p:cNvSpPr txBox="1">
            <a:spLocks/>
          </p:cNvSpPr>
          <p:nvPr/>
        </p:nvSpPr>
        <p:spPr>
          <a:xfrm>
            <a:off x="3512899" y="57036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Fuzzy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8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8" y="692696"/>
            <a:ext cx="5067505" cy="5231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28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</a:t>
            </a:r>
            <a:r>
              <a:rPr lang="id-ID" sz="2800" b="1" i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k-Means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407368" y="612017"/>
            <a:ext cx="11417430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Computational Intelligence &amp; Speech Technology (CIST)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2136648" y="1600200"/>
            <a:ext cx="8153399" cy="34624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63538" indent="-363538" algn="just"/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Computational Intelligence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latin typeface="+mj-lt"/>
                <a:ea typeface="Verdana"/>
                <a:cs typeface="Verdana"/>
                <a:sym typeface="Verdana"/>
              </a:rPr>
              <a:t>Permasalahan Komputasi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latin typeface="+mj-lt"/>
                <a:ea typeface="Verdana"/>
                <a:cs typeface="Verdana"/>
                <a:sym typeface="Verdana"/>
              </a:rPr>
              <a:t>Swarm Intelligence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latin typeface="+mj-lt"/>
                <a:ea typeface="Verdana"/>
                <a:cs typeface="Verdana"/>
                <a:sym typeface="Verdana"/>
              </a:rPr>
              <a:t>Speech Technology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CIST for Big Data Analytics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latin typeface="+mj-lt"/>
                <a:ea typeface="Verdana"/>
                <a:cs typeface="Verdana"/>
                <a:sym typeface="Verdana"/>
              </a:rPr>
              <a:t>Penutup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2764" y="2000240"/>
            <a:ext cx="776647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hape 92"/>
          <p:cNvSpPr txBox="1">
            <a:spLocks noGrp="1"/>
          </p:cNvSpPr>
          <p:nvPr>
            <p:ph type="title"/>
          </p:nvPr>
        </p:nvSpPr>
        <p:spPr>
          <a:xfrm>
            <a:off x="3562247" y="692696"/>
            <a:ext cx="5067505" cy="5231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28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</a:t>
            </a:r>
            <a:r>
              <a:rPr lang="id-ID" sz="2800" b="1" i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k-Means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94"/>
          <p:cNvSpPr txBox="1">
            <a:spLocks noGrp="1"/>
          </p:cNvSpPr>
          <p:nvPr>
            <p:ph type="dt" idx="10"/>
          </p:nvPr>
        </p:nvSpPr>
        <p:spPr>
          <a:xfrm>
            <a:off x="1595406" y="6500834"/>
            <a:ext cx="4286280" cy="338514"/>
          </a:xfrm>
          <a:prstGeom prst="rect">
            <a:avLst/>
          </a:prstGeom>
          <a:noFill/>
          <a:ln>
            <a:noFill/>
          </a:ln>
        </p:spPr>
        <p:txBody>
          <a:bodyPr wrap="square" lIns="0" tIns="45700" rIns="91425" bIns="45700" anchor="ctr" anchorCtr="0">
            <a:spAutoFit/>
          </a:bodyPr>
          <a:lstStyle/>
          <a:p>
            <a:pPr>
              <a:buSzPct val="25000"/>
            </a:pPr>
            <a:r>
              <a:rPr lang="id-ID" sz="1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Dr. Suyanto, S.T., M.Sc.</a:t>
            </a:r>
          </a:p>
        </p:txBody>
      </p:sp>
      <p:sp>
        <p:nvSpPr>
          <p:cNvPr id="15" name="Shape 94"/>
          <p:cNvSpPr txBox="1">
            <a:spLocks/>
          </p:cNvSpPr>
          <p:nvPr/>
        </p:nvSpPr>
        <p:spPr>
          <a:xfrm>
            <a:off x="6881818" y="6500834"/>
            <a:ext cx="3786214" cy="338514"/>
          </a:xfrm>
          <a:prstGeom prst="rect">
            <a:avLst/>
          </a:prstGeom>
          <a:noFill/>
          <a:ln>
            <a:noFill/>
          </a:ln>
        </p:spPr>
        <p:txBody>
          <a:bodyPr wrap="square" lIns="0" tIns="45700" rIns="91425" bIns="45700" anchor="ctr" anchorCtr="0">
            <a:spAutoFit/>
          </a:bodyPr>
          <a:lstStyle/>
          <a:p>
            <a:pPr algn="r">
              <a:buSzPct val="25000"/>
              <a:defRPr/>
            </a:pPr>
            <a:r>
              <a:rPr lang="id-ID" sz="16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Univ. AMIKOM, 06 Mei 2017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8612" y="1857365"/>
            <a:ext cx="3429024" cy="4052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871864" y="3883772"/>
            <a:ext cx="1512168" cy="105739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Oval 9"/>
          <p:cNvSpPr/>
          <p:nvPr/>
        </p:nvSpPr>
        <p:spPr>
          <a:xfrm>
            <a:off x="5519936" y="2826376"/>
            <a:ext cx="1512168" cy="105739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Shape 92"/>
          <p:cNvSpPr txBox="1">
            <a:spLocks/>
          </p:cNvSpPr>
          <p:nvPr/>
        </p:nvSpPr>
        <p:spPr>
          <a:xfrm>
            <a:off x="3562247" y="692696"/>
            <a:ext cx="5067505" cy="5231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2800" b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</a:t>
            </a:r>
            <a:r>
              <a:rPr lang="id-ID" sz="2800" b="1" i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k-Means</a:t>
            </a:r>
            <a:endParaRPr lang="id-ID" sz="2800" b="1" i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8" y="692696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DBSCAN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7" y="692696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DBSCAN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6150" y="1643050"/>
            <a:ext cx="655970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0488488" y="1373867"/>
            <a:ext cx="1316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Radius?</a:t>
            </a:r>
            <a:endParaRPr lang="id-ID" sz="24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8" y="692696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OPTICS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2271" y="1461958"/>
            <a:ext cx="3307461" cy="4896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9624392" y="1373867"/>
            <a:ext cx="2188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Kompleksitas?</a:t>
            </a:r>
            <a:endParaRPr lang="id-ID" sz="24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75720" y="692696"/>
            <a:ext cx="5281819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DENCLUE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4001" y="2236798"/>
            <a:ext cx="8643998" cy="283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862456" y="5886410"/>
            <a:ext cx="2805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dirty="0"/>
              <a:t>(Hinneburg et al. 1998)</a:t>
            </a:r>
          </a:p>
        </p:txBody>
      </p:sp>
      <p:sp>
        <p:nvSpPr>
          <p:cNvPr id="5" name="Rectangle 4"/>
          <p:cNvSpPr/>
          <p:nvPr/>
        </p:nvSpPr>
        <p:spPr>
          <a:xfrm>
            <a:off x="9923097" y="1373867"/>
            <a:ext cx="1933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Hill clmbing?</a:t>
            </a:r>
            <a:endParaRPr lang="id-ID" sz="24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9327" y="1428737"/>
            <a:ext cx="5773346" cy="479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7862456" y="5886410"/>
            <a:ext cx="28055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dirty="0"/>
              <a:t>(Hinneburg et al. 1998)</a:t>
            </a:r>
          </a:p>
        </p:txBody>
      </p:sp>
      <p:sp>
        <p:nvSpPr>
          <p:cNvPr id="5" name="Shape 92"/>
          <p:cNvSpPr txBox="1">
            <a:spLocks noGrp="1"/>
          </p:cNvSpPr>
          <p:nvPr>
            <p:ph type="title"/>
          </p:nvPr>
        </p:nvSpPr>
        <p:spPr>
          <a:xfrm>
            <a:off x="3575720" y="692696"/>
            <a:ext cx="5281819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DENCLUE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944484" y="5886410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d-ID" sz="2000" dirty="0"/>
              <a:t>(Zhang 2003)</a:t>
            </a:r>
          </a:p>
        </p:txBody>
      </p:sp>
      <p:pic>
        <p:nvPicPr>
          <p:cNvPr id="13314" name="Picture 4" descr="Description: E:\pofei\Adobe\新建文件夹\未命名-8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1323" y="1357298"/>
            <a:ext cx="5929354" cy="448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hape 92"/>
          <p:cNvSpPr txBox="1">
            <a:spLocks noGrp="1"/>
          </p:cNvSpPr>
          <p:nvPr>
            <p:ph type="title"/>
          </p:nvPr>
        </p:nvSpPr>
        <p:spPr>
          <a:xfrm>
            <a:off x="3575720" y="692696"/>
            <a:ext cx="5281819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DENCLUE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7" y="764704"/>
            <a:ext cx="5067505" cy="5231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28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Klasterisasi: berapa </a:t>
            </a:r>
            <a:r>
              <a:rPr lang="id-ID" sz="2800" b="1" i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</a:t>
            </a:r>
            <a:r>
              <a:rPr lang="id-ID" sz="28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?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758" y="2060848"/>
            <a:ext cx="4817742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503712" y="1988840"/>
            <a:ext cx="5343221" cy="1692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ounded Rectangle 5"/>
          <p:cNvSpPr/>
          <p:nvPr/>
        </p:nvSpPr>
        <p:spPr>
          <a:xfrm>
            <a:off x="3590349" y="2060848"/>
            <a:ext cx="2448272" cy="33843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Rounded Rectangle 6"/>
          <p:cNvSpPr/>
          <p:nvPr/>
        </p:nvSpPr>
        <p:spPr>
          <a:xfrm>
            <a:off x="6326653" y="2060848"/>
            <a:ext cx="2448272" cy="33843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ounded Rectangle 7"/>
          <p:cNvSpPr/>
          <p:nvPr/>
        </p:nvSpPr>
        <p:spPr>
          <a:xfrm>
            <a:off x="3518341" y="3861048"/>
            <a:ext cx="5343221" cy="1692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Rounded Rectangle 8"/>
          <p:cNvSpPr/>
          <p:nvPr/>
        </p:nvSpPr>
        <p:spPr>
          <a:xfrm>
            <a:off x="3869501" y="2080568"/>
            <a:ext cx="2160240" cy="1692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Rounded Rectangle 9"/>
          <p:cNvSpPr/>
          <p:nvPr/>
        </p:nvSpPr>
        <p:spPr>
          <a:xfrm>
            <a:off x="3662357" y="4041069"/>
            <a:ext cx="2160240" cy="1692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ounded Rectangle 10"/>
          <p:cNvSpPr/>
          <p:nvPr/>
        </p:nvSpPr>
        <p:spPr>
          <a:xfrm>
            <a:off x="6686693" y="1952837"/>
            <a:ext cx="2160240" cy="1692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Rounded Rectangle 11"/>
          <p:cNvSpPr/>
          <p:nvPr/>
        </p:nvSpPr>
        <p:spPr>
          <a:xfrm>
            <a:off x="6326653" y="3897053"/>
            <a:ext cx="2160240" cy="16921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696400" y="1857018"/>
            <a:ext cx="19439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d-ID" sz="4000" i="1" dirty="0" smtClean="0">
                <a:solidFill>
                  <a:srgbClr val="FF0000"/>
                </a:solidFill>
              </a:rPr>
              <a:t>k</a:t>
            </a:r>
            <a:r>
              <a:rPr lang="id-ID" sz="4000" dirty="0" smtClean="0">
                <a:solidFill>
                  <a:srgbClr val="FF0000"/>
                </a:solidFill>
              </a:rPr>
              <a:t> =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9696400" y="1857018"/>
            <a:ext cx="19439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d-ID" sz="4000" i="1" dirty="0" smtClean="0">
                <a:solidFill>
                  <a:srgbClr val="FF0000"/>
                </a:solidFill>
              </a:rPr>
              <a:t>k</a:t>
            </a:r>
            <a:r>
              <a:rPr lang="id-ID" sz="4000" dirty="0" smtClean="0">
                <a:solidFill>
                  <a:srgbClr val="FF0000"/>
                </a:solidFill>
              </a:rPr>
              <a:t> = 4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1" grpId="0" animBg="1"/>
      <p:bldP spid="12" grpId="0" animBg="1"/>
      <p:bldP spid="13" grpId="0"/>
      <p:bldP spid="13" grpId="1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1333147" y="557190"/>
            <a:ext cx="9525705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Kutukan </a:t>
            </a: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Dimensi (</a:t>
            </a:r>
            <a:r>
              <a:rPr lang="id-ID" sz="3200" b="1" i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Curse </a:t>
            </a:r>
            <a:r>
              <a:rPr lang="id-ID" sz="3200" b="1" i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of D</a:t>
            </a:r>
            <a:r>
              <a:rPr lang="id-ID" sz="3200" b="1" i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imensionality</a:t>
            </a: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)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443804"/>
              </p:ext>
            </p:extLst>
          </p:nvPr>
        </p:nvGraphicFramePr>
        <p:xfrm>
          <a:off x="1905000" y="2060848"/>
          <a:ext cx="8382000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000"/>
                <a:gridCol w="1397000"/>
                <a:gridCol w="1397000"/>
                <a:gridCol w="936104"/>
                <a:gridCol w="1857896"/>
                <a:gridCol w="1397000"/>
              </a:tblGrid>
              <a:tr h="65821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Objek</a:t>
                      </a:r>
                      <a:endParaRPr lang="id-ID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dirty="0" smtClean="0"/>
                        <a:t>Dimensi 1</a:t>
                      </a:r>
                      <a:endParaRPr lang="id-ID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000" b="1" dirty="0" smtClean="0"/>
                        <a:t>Dimensi 2</a:t>
                      </a:r>
                      <a:endParaRPr lang="en-US" sz="20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dirty="0" smtClean="0"/>
                        <a:t>...</a:t>
                      </a:r>
                      <a:endParaRPr lang="id-ID" sz="20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000" b="1" dirty="0" smtClean="0"/>
                        <a:t>Dimensi</a:t>
                      </a:r>
                      <a:r>
                        <a:rPr lang="id-ID" sz="2000" b="1" baseline="0" dirty="0" smtClean="0"/>
                        <a:t> </a:t>
                      </a:r>
                      <a:r>
                        <a:rPr lang="id-ID" sz="2000" b="1" i="0" dirty="0" smtClean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Kelas</a:t>
                      </a:r>
                      <a:endParaRPr lang="id-ID" sz="2000" b="1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Objek</a:t>
                      </a:r>
                      <a:r>
                        <a:rPr lang="en-US" sz="2000" dirty="0" smtClean="0"/>
                        <a:t> 1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45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D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dirty="0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Y</a:t>
                      </a:r>
                      <a:r>
                        <a:rPr lang="id-ID" sz="2000" dirty="0" smtClean="0"/>
                        <a:t>a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1</a:t>
                      </a:r>
                      <a:endParaRPr lang="id-ID" sz="20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Objek</a:t>
                      </a:r>
                      <a:r>
                        <a:rPr lang="en-US" sz="2000" dirty="0" smtClean="0"/>
                        <a:t> 2</a:t>
                      </a:r>
                      <a:endParaRPr lang="id-ID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7</a:t>
                      </a:r>
                      <a:r>
                        <a:rPr lang="en-US" sz="2000" dirty="0" smtClean="0"/>
                        <a:t>7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B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2000" b="1" i="1" dirty="0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</a:t>
                      </a:r>
                      <a:r>
                        <a:rPr lang="id-ID" sz="2000" dirty="0" smtClean="0"/>
                        <a:t>idak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4</a:t>
                      </a:r>
                      <a:endParaRPr lang="id-ID" sz="20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Objek</a:t>
                      </a:r>
                      <a:r>
                        <a:rPr lang="en-US" sz="2000" dirty="0" smtClean="0"/>
                        <a:t> 3</a:t>
                      </a:r>
                      <a:endParaRPr lang="id-ID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29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A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Tidak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2</a:t>
                      </a:r>
                      <a:endParaRPr lang="id-ID" sz="20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id-ID" sz="2000" b="1" i="1" smtClean="0"/>
                        <a:t>...</a:t>
                      </a:r>
                      <a:endParaRPr lang="id-ID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dirty="0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dirty="0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dirty="0" smtClean="0"/>
                        <a:t>...</a:t>
                      </a:r>
                      <a:endParaRPr lang="id-ID" sz="20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Objek</a:t>
                      </a:r>
                      <a:r>
                        <a:rPr lang="en-US" sz="2000" dirty="0" smtClean="0"/>
                        <a:t> </a:t>
                      </a:r>
                      <a:r>
                        <a:rPr lang="id-ID" sz="2000" i="1" dirty="0" smtClean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48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C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b="1" i="1" dirty="0" smtClean="0"/>
                        <a:t>...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Ya</a:t>
                      </a:r>
                      <a:endParaRPr lang="id-ID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d-ID" sz="2000" dirty="0" smtClean="0"/>
                        <a:t>3</a:t>
                      </a:r>
                      <a:endParaRPr lang="id-ID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36440" y="1478941"/>
            <a:ext cx="84360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2400" dirty="0">
                <a:solidFill>
                  <a:srgbClr val="FF0000"/>
                </a:solidFill>
              </a:rPr>
              <a:t>Klasifikasi, Klasterisasi, Optimasi menjadi sangat kompleks!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1666844" y="2000241"/>
            <a:ext cx="4357718" cy="447810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363538" indent="-363538" algn="just">
              <a:spcBef>
                <a:spcPts val="600"/>
              </a:spcBef>
              <a:buNone/>
            </a:pPr>
            <a:r>
              <a:rPr lang="id-ID" sz="2400" b="1" dirty="0">
                <a:solidFill>
                  <a:schemeClr val="bg1">
                    <a:lumMod val="50000"/>
                  </a:schemeClr>
                </a:solidFill>
                <a:latin typeface="+mn-lt"/>
                <a:ea typeface="Verdana"/>
                <a:cs typeface="Verdana"/>
                <a:sym typeface="Verdana"/>
              </a:rPr>
              <a:t>Classical</a:t>
            </a:r>
            <a:r>
              <a:rPr lang="id-ID" sz="2400" b="1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 AI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Hard (Binary) Computing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Heuristic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Greedy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Hill Climbing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A*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Dijktra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Bayesian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Decision tree</a:t>
            </a:r>
          </a:p>
          <a:p>
            <a:pPr marL="363538" indent="-363538" algn="just">
              <a:spcBef>
                <a:spcPts val="600"/>
              </a:spcBef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...</a:t>
            </a:r>
          </a:p>
        </p:txBody>
      </p:sp>
      <p:sp>
        <p:nvSpPr>
          <p:cNvPr id="9" name="Shape 93"/>
          <p:cNvSpPr txBox="1">
            <a:spLocks/>
          </p:cNvSpPr>
          <p:nvPr/>
        </p:nvSpPr>
        <p:spPr>
          <a:xfrm>
            <a:off x="6351490" y="2000240"/>
            <a:ext cx="4173667" cy="44011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>
              <a:spcBef>
                <a:spcPts val="600"/>
              </a:spcBef>
              <a:buClr>
                <a:schemeClr val="dk1"/>
              </a:buClr>
              <a:defRPr/>
            </a:pPr>
            <a:r>
              <a:rPr lang="id-ID" sz="2400" b="1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Computational Intelligence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Soft Computing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Meta Heuristic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Fuzzy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ANN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SVM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Deep Learning</a:t>
            </a:r>
            <a:endParaRPr lang="id-ID" sz="2400" dirty="0">
              <a:solidFill>
                <a:schemeClr val="tx1"/>
              </a:solidFill>
              <a:latin typeface="+mn-lt"/>
              <a:ea typeface="Verdana"/>
              <a:cs typeface="Verdana"/>
              <a:sym typeface="Verdana"/>
            </a:endParaRP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EC, Swarm Intelligence, Bio-inspired Computation</a:t>
            </a:r>
          </a:p>
          <a:p>
            <a:pPr marL="363538" indent="-363538">
              <a:spcBef>
                <a:spcPts val="600"/>
              </a:spcBef>
              <a:buClr>
                <a:schemeClr val="dk1"/>
              </a:buClr>
              <a:buFont typeface="Verdana"/>
              <a:buChar char="•"/>
              <a:defRPr/>
            </a:pPr>
            <a:r>
              <a:rPr lang="id-ID" sz="2400" dirty="0">
                <a:solidFill>
                  <a:schemeClr val="tx1"/>
                </a:solidFill>
                <a:latin typeface="+mn-lt"/>
                <a:ea typeface="Verdana"/>
                <a:cs typeface="Verdana"/>
                <a:sym typeface="Verdana"/>
              </a:rPr>
              <a:t>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95736" y="1252824"/>
            <a:ext cx="37898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3538" indent="-363538" algn="just"/>
            <a:r>
              <a:rPr lang="id-ID" sz="2400" b="1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Artificial Intelligence (AI)</a:t>
            </a:r>
          </a:p>
        </p:txBody>
      </p:sp>
      <p:cxnSp>
        <p:nvCxnSpPr>
          <p:cNvPr id="12" name="Straight Arrow Connector 11"/>
          <p:cNvCxnSpPr>
            <a:stCxn id="10" idx="2"/>
            <a:endCxn id="93" idx="0"/>
          </p:cNvCxnSpPr>
          <p:nvPr/>
        </p:nvCxnSpPr>
        <p:spPr>
          <a:xfrm rot="5400000">
            <a:off x="4775299" y="784894"/>
            <a:ext cx="285752" cy="21449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2"/>
            <a:endCxn id="9" idx="0"/>
          </p:cNvCxnSpPr>
          <p:nvPr/>
        </p:nvCxnSpPr>
        <p:spPr>
          <a:xfrm rot="16200000" flipH="1">
            <a:off x="7071608" y="633526"/>
            <a:ext cx="285752" cy="244767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hape 92"/>
          <p:cNvSpPr txBox="1">
            <a:spLocks/>
          </p:cNvSpPr>
          <p:nvPr/>
        </p:nvSpPr>
        <p:spPr>
          <a:xfrm>
            <a:off x="1781263" y="548680"/>
            <a:ext cx="8486598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Computational Intelligence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1319808" y="620688"/>
            <a:ext cx="9552384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Prapemrosesan </a:t>
            </a: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Data (</a:t>
            </a:r>
            <a:r>
              <a:rPr lang="id-ID" sz="3200" b="1" i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Data Preprocessing</a:t>
            </a: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)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00" y="1556792"/>
            <a:ext cx="7920000" cy="397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5560" y="5373216"/>
            <a:ext cx="79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dirty="0" smtClean="0">
                <a:solidFill>
                  <a:srgbClr val="FF0000"/>
                </a:solidFill>
              </a:rPr>
              <a:t>Data yang terkelompok rapi tentu saja lebih mudah diklasifikasi atau </a:t>
            </a:r>
            <a:r>
              <a:rPr lang="id-ID" sz="1600" dirty="0" smtClean="0">
                <a:solidFill>
                  <a:srgbClr val="FF0000"/>
                </a:solidFill>
              </a:rPr>
              <a:t>diklasterisasi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600" dirty="0" err="1" smtClean="0">
                <a:solidFill>
                  <a:srgbClr val="FF0000"/>
                </a:solidFill>
              </a:rPr>
              <a:t>Bagaimana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mendekatkan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pola-pola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sekelas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dan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menjauhkan</a:t>
            </a:r>
            <a:r>
              <a:rPr lang="en-US" sz="1600" dirty="0" smtClean="0">
                <a:solidFill>
                  <a:srgbClr val="FF0000"/>
                </a:solidFill>
              </a:rPr>
              <a:t> yang </a:t>
            </a:r>
            <a:r>
              <a:rPr lang="en-US" sz="1600" dirty="0" err="1" smtClean="0">
                <a:solidFill>
                  <a:srgbClr val="FF0000"/>
                </a:solidFill>
              </a:rPr>
              <a:t>berbeda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kelas</a:t>
            </a:r>
            <a:r>
              <a:rPr lang="en-US" sz="1600" dirty="0" smtClean="0">
                <a:solidFill>
                  <a:srgbClr val="FF0000"/>
                </a:solidFill>
              </a:rPr>
              <a:t>?</a:t>
            </a:r>
            <a:endParaRPr lang="id-ID" sz="1600" dirty="0"/>
          </a:p>
        </p:txBody>
      </p:sp>
    </p:spTree>
    <p:extLst>
      <p:ext uri="{BB962C8B-B14F-4D97-AF65-F5344CB8AC3E}">
        <p14:creationId xmlns:p14="http://schemas.microsoft.com/office/powerpoint/2010/main" val="85680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548775" y="62249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Seleksi Fitur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8946851"/>
              </p:ext>
            </p:extLst>
          </p:nvPr>
        </p:nvGraphicFramePr>
        <p:xfrm>
          <a:off x="1905000" y="2060848"/>
          <a:ext cx="8382000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  <a:gridCol w="1676400"/>
                <a:gridCol w="1676400"/>
                <a:gridCol w="1676400"/>
              </a:tblGrid>
              <a:tr h="658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Objek</a:t>
                      </a:r>
                      <a:endParaRPr lang="id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Panjang</a:t>
                      </a:r>
                      <a:endParaRPr lang="id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/>
                        <a:t>Lebar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Tinggi</a:t>
                      </a:r>
                      <a:endParaRPr lang="id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Kelas</a:t>
                      </a:r>
                      <a:endParaRPr lang="id-ID" sz="2400" b="1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1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1,5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0,8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Meja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2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2,3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1,7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0,8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Meja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3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2,1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1,3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0,8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Kursi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4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1,6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1,5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0,8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Kursi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5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2,5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1,9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0,8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Meja</a:t>
                      </a:r>
                      <a:endParaRPr lang="id-ID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75921" y="1268761"/>
            <a:ext cx="52341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d-ID" sz="2400" dirty="0">
                <a:solidFill>
                  <a:srgbClr val="FF0000"/>
                </a:solidFill>
              </a:rPr>
              <a:t>IG rendah, t</a:t>
            </a:r>
            <a:r>
              <a:rPr lang="en-US" sz="2400" dirty="0" err="1">
                <a:solidFill>
                  <a:srgbClr val="FF0000"/>
                </a:solidFill>
              </a:rPr>
              <a:t>idak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id-ID" sz="2400" dirty="0">
                <a:solidFill>
                  <a:srgbClr val="FF0000"/>
                </a:solidFill>
              </a:rPr>
              <a:t>membedakan kelas</a:t>
            </a:r>
          </a:p>
        </p:txBody>
      </p:sp>
      <p:cxnSp>
        <p:nvCxnSpPr>
          <p:cNvPr id="11" name="Straight Arrow Connector 10"/>
          <p:cNvCxnSpPr>
            <a:stCxn id="12" idx="0"/>
            <a:endCxn id="10" idx="2"/>
          </p:cNvCxnSpPr>
          <p:nvPr/>
        </p:nvCxnSpPr>
        <p:spPr>
          <a:xfrm flipV="1">
            <a:off x="7772401" y="1730426"/>
            <a:ext cx="220583" cy="3304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934200" y="2060848"/>
            <a:ext cx="167640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836440" y="1478941"/>
            <a:ext cx="2315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Bisa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direduksi</a:t>
            </a:r>
            <a:r>
              <a:rPr lang="id-ID" sz="2400" dirty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42234"/>
              </p:ext>
            </p:extLst>
          </p:nvPr>
        </p:nvGraphicFramePr>
        <p:xfrm>
          <a:off x="1905000" y="2060848"/>
          <a:ext cx="6705600" cy="3816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  <a:gridCol w="1676400"/>
                <a:gridCol w="1676400"/>
              </a:tblGrid>
              <a:tr h="65821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Objek</a:t>
                      </a:r>
                      <a:endParaRPr lang="id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Panjang</a:t>
                      </a:r>
                      <a:endParaRPr lang="id-ID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/>
                        <a:t>Lebar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 smtClean="0"/>
                        <a:t>Kelas</a:t>
                      </a:r>
                      <a:endParaRPr lang="id-ID" sz="2400" b="1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1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2,1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1,5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Meja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2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2,3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1,7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Meja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3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2,1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1,3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Kursi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4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1,6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1,5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Kursi</a:t>
                      </a:r>
                      <a:endParaRPr lang="id-ID" sz="2400" dirty="0"/>
                    </a:p>
                  </a:txBody>
                  <a:tcPr/>
                </a:tc>
              </a:tr>
              <a:tr h="6316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Objek</a:t>
                      </a:r>
                      <a:r>
                        <a:rPr lang="en-US" sz="2400" dirty="0" smtClean="0"/>
                        <a:t> 5</a:t>
                      </a:r>
                      <a:endParaRPr lang="id-ID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2,5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1,9</a:t>
                      </a:r>
                      <a:endParaRPr lang="id-ID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/>
                        <a:t>Meja</a:t>
                      </a:r>
                      <a:endParaRPr lang="id-ID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836440" y="1478941"/>
            <a:ext cx="281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Bisa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direduksi</a:t>
            </a:r>
            <a:r>
              <a:rPr lang="id-ID" sz="2400" dirty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796340" y="2912421"/>
            <a:ext cx="294467" cy="2820836"/>
            <a:chOff x="7272338" y="2300064"/>
            <a:chExt cx="304800" cy="3505200"/>
          </a:xfrm>
          <a:solidFill>
            <a:schemeClr val="tx1"/>
          </a:solidFill>
        </p:grpSpPr>
        <p:sp>
          <p:nvSpPr>
            <p:cNvPr id="14" name="Oval 13"/>
            <p:cNvSpPr/>
            <p:nvPr/>
          </p:nvSpPr>
          <p:spPr>
            <a:xfrm>
              <a:off x="7315200" y="2300064"/>
              <a:ext cx="228600" cy="3048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7272338" y="3900264"/>
              <a:ext cx="304800" cy="3048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7272338" y="4662264"/>
              <a:ext cx="304800" cy="304800"/>
            </a:xfrm>
            <a:prstGeom prst="triangl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7" name="Oval 16"/>
            <p:cNvSpPr/>
            <p:nvPr/>
          </p:nvSpPr>
          <p:spPr>
            <a:xfrm>
              <a:off x="7315200" y="3138264"/>
              <a:ext cx="228600" cy="3048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  <p:sp>
          <p:nvSpPr>
            <p:cNvPr id="18" name="Oval 17"/>
            <p:cNvSpPr/>
            <p:nvPr/>
          </p:nvSpPr>
          <p:spPr>
            <a:xfrm>
              <a:off x="7315200" y="5500464"/>
              <a:ext cx="228600" cy="3048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d-ID"/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3984935" y="1484785"/>
            <a:ext cx="49263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Tidak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id-ID" sz="2400" dirty="0">
                <a:solidFill>
                  <a:srgbClr val="FF0000"/>
                </a:solidFill>
              </a:rPr>
              <a:t>bisa. Ada data yang overlap.</a:t>
            </a:r>
          </a:p>
        </p:txBody>
      </p:sp>
      <p:sp>
        <p:nvSpPr>
          <p:cNvPr id="20" name="Oval 19"/>
          <p:cNvSpPr/>
          <p:nvPr/>
        </p:nvSpPr>
        <p:spPr>
          <a:xfrm>
            <a:off x="3575720" y="2708920"/>
            <a:ext cx="167640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1" name="Oval 20"/>
          <p:cNvSpPr/>
          <p:nvPr/>
        </p:nvSpPr>
        <p:spPr>
          <a:xfrm>
            <a:off x="3575720" y="4005064"/>
            <a:ext cx="167640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2" name="Oval 21"/>
          <p:cNvSpPr/>
          <p:nvPr/>
        </p:nvSpPr>
        <p:spPr>
          <a:xfrm>
            <a:off x="5283696" y="2708920"/>
            <a:ext cx="1676400" cy="50405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3" name="Oval 22"/>
          <p:cNvSpPr/>
          <p:nvPr/>
        </p:nvSpPr>
        <p:spPr>
          <a:xfrm>
            <a:off x="5283696" y="4581128"/>
            <a:ext cx="1676400" cy="504056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24" name="Shape 92"/>
          <p:cNvSpPr txBox="1">
            <a:spLocks/>
          </p:cNvSpPr>
          <p:nvPr/>
        </p:nvSpPr>
        <p:spPr>
          <a:xfrm>
            <a:off x="3548775" y="622491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Seleksi Fitur</a:t>
            </a:r>
          </a:p>
        </p:txBody>
      </p:sp>
    </p:spTree>
    <p:extLst>
      <p:ext uri="{BB962C8B-B14F-4D97-AF65-F5344CB8AC3E}">
        <p14:creationId xmlns:p14="http://schemas.microsoft.com/office/powerpoint/2010/main" val="171614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00" y="1628800"/>
            <a:ext cx="7200000" cy="429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35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00" y="1628800"/>
            <a:ext cx="7200000" cy="429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8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00" y="1628800"/>
            <a:ext cx="7200000" cy="429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8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000" y="1628800"/>
            <a:ext cx="7200000" cy="429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60296" y="1268760"/>
            <a:ext cx="318388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Cobalah memiringkan</a:t>
            </a:r>
          </a:p>
          <a:p>
            <a:r>
              <a:rPr lang="id-ID" sz="2400" dirty="0" smtClean="0">
                <a:solidFill>
                  <a:srgbClr val="FF0000"/>
                </a:solidFill>
              </a:rPr>
              <a:t>kepala 45</a:t>
            </a:r>
            <a:r>
              <a:rPr lang="id-ID" sz="2400" baseline="30000" dirty="0" smtClean="0">
                <a:solidFill>
                  <a:srgbClr val="FF0000"/>
                </a:solidFill>
              </a:rPr>
              <a:t>o</a:t>
            </a:r>
            <a:r>
              <a:rPr lang="id-ID" sz="2400" dirty="0" smtClean="0">
                <a:solidFill>
                  <a:srgbClr val="FF0000"/>
                </a:solidFill>
              </a:rPr>
              <a:t> ke kanan</a:t>
            </a:r>
          </a:p>
          <a:p>
            <a:r>
              <a:rPr lang="id-ID" sz="2400" dirty="0" smtClean="0">
                <a:solidFill>
                  <a:srgbClr val="FF0000"/>
                </a:solidFill>
              </a:rPr>
              <a:t>atau ke kiri.</a:t>
            </a:r>
          </a:p>
          <a:p>
            <a:endParaRPr lang="id-ID" sz="2400" dirty="0">
              <a:solidFill>
                <a:srgbClr val="FF0000"/>
              </a:solidFill>
            </a:endParaRPr>
          </a:p>
          <a:p>
            <a:r>
              <a:rPr lang="id-ID" sz="2400" dirty="0" smtClean="0">
                <a:solidFill>
                  <a:srgbClr val="FF0000"/>
                </a:solidFill>
              </a:rPr>
              <a:t>Apakah </a:t>
            </a:r>
            <a:r>
              <a:rPr lang="id-ID" sz="2400" dirty="0">
                <a:solidFill>
                  <a:srgbClr val="FF0000"/>
                </a:solidFill>
              </a:rPr>
              <a:t>ada data</a:t>
            </a:r>
          </a:p>
          <a:p>
            <a:r>
              <a:rPr lang="id-ID" sz="2400" dirty="0">
                <a:solidFill>
                  <a:srgbClr val="FF0000"/>
                </a:solidFill>
              </a:rPr>
              <a:t>yang overlap</a:t>
            </a:r>
            <a:r>
              <a:rPr lang="id-ID" sz="2400" dirty="0" smtClean="0">
                <a:solidFill>
                  <a:srgbClr val="FF0000"/>
                </a:solidFill>
              </a:rPr>
              <a:t>?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79646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000" y="1628801"/>
            <a:ext cx="7308000" cy="434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</p:spTree>
    <p:extLst>
      <p:ext uri="{BB962C8B-B14F-4D97-AF65-F5344CB8AC3E}">
        <p14:creationId xmlns:p14="http://schemas.microsoft.com/office/powerpoint/2010/main" val="7178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04" y="1629428"/>
            <a:ext cx="7308000" cy="434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</p:spTree>
    <p:extLst>
      <p:ext uri="{BB962C8B-B14F-4D97-AF65-F5344CB8AC3E}">
        <p14:creationId xmlns:p14="http://schemas.microsoft.com/office/powerpoint/2010/main" val="71781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600" y="1627064"/>
            <a:ext cx="7308000" cy="434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  <p:sp>
        <p:nvSpPr>
          <p:cNvPr id="6" name="Oval 5"/>
          <p:cNvSpPr/>
          <p:nvPr/>
        </p:nvSpPr>
        <p:spPr>
          <a:xfrm>
            <a:off x="5087888" y="3883772"/>
            <a:ext cx="792088" cy="913380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Rectangle 1"/>
          <p:cNvSpPr/>
          <p:nvPr/>
        </p:nvSpPr>
        <p:spPr>
          <a:xfrm>
            <a:off x="4727848" y="4869160"/>
            <a:ext cx="1778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d-ID" sz="2400" dirty="0" smtClean="0">
                <a:solidFill>
                  <a:srgbClr val="FF0000"/>
                </a:solidFill>
              </a:rPr>
              <a:t>Lebih dekat</a:t>
            </a:r>
            <a:endParaRPr lang="id-ID" sz="2400" dirty="0"/>
          </a:p>
        </p:txBody>
      </p:sp>
      <p:sp>
        <p:nvSpPr>
          <p:cNvPr id="7" name="Rectangle 6"/>
          <p:cNvSpPr/>
          <p:nvPr/>
        </p:nvSpPr>
        <p:spPr>
          <a:xfrm>
            <a:off x="8940711" y="1373867"/>
            <a:ext cx="28408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Lebih sederhana</a:t>
            </a:r>
          </a:p>
          <a:p>
            <a:r>
              <a:rPr lang="id-ID" sz="2400" dirty="0" smtClean="0">
                <a:solidFill>
                  <a:srgbClr val="FF0000"/>
                </a:solidFill>
              </a:rPr>
              <a:t>Mudah diklasifikasi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10521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049727" y="548680"/>
            <a:ext cx="6219633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Permasalahan Komputasi</a:t>
            </a: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>
          <a:xfrm>
            <a:off x="1662098" y="1500174"/>
            <a:ext cx="2362200" cy="44291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/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b="1" dirty="0">
                <a:solidFill>
                  <a:srgbClr val="FF0000"/>
                </a:solidFill>
              </a:rPr>
              <a:t>Klasifikasi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Rekognisi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Identifikasi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Deteksi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Seleksi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Validasi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Verifikasi</a:t>
            </a:r>
          </a:p>
          <a:p>
            <a:pPr marL="346075" indent="-255588">
              <a:lnSpc>
                <a:spcPct val="80000"/>
              </a:lnSpc>
              <a:spcBef>
                <a:spcPts val="1800"/>
              </a:spcBef>
              <a:buClr>
                <a:schemeClr val="dk1"/>
              </a:buClr>
              <a:buFont typeface="Arial" pitchFamily="34" charset="0"/>
              <a:buChar char="•"/>
              <a:defRPr/>
            </a:pPr>
            <a:r>
              <a:rPr lang="id-ID" sz="2400" dirty="0"/>
              <a:t>...</a:t>
            </a: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8096264" y="1500176"/>
            <a:ext cx="2286016" cy="25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  <a:latin typeface="+mn-lt"/>
                <a:cs typeface="+mn-cs"/>
              </a:rPr>
              <a:t>O</a:t>
            </a:r>
            <a:r>
              <a:rPr lang="id-ID" sz="2400" b="1" dirty="0">
                <a:solidFill>
                  <a:srgbClr val="FF0000"/>
                </a:solidFill>
                <a:latin typeface="+mn-lt"/>
                <a:cs typeface="+mn-cs"/>
              </a:rPr>
              <a:t>ptimasi</a:t>
            </a:r>
          </a:p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>
                <a:latin typeface="+mn-lt"/>
                <a:cs typeface="+mn-cs"/>
              </a:rPr>
              <a:t>Minimasi</a:t>
            </a:r>
          </a:p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>
                <a:latin typeface="+mn-lt"/>
                <a:cs typeface="+mn-cs"/>
              </a:rPr>
              <a:t>Maksimasi</a:t>
            </a:r>
          </a:p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>
                <a:latin typeface="+mn-lt"/>
                <a:cs typeface="+mn-cs"/>
              </a:rPr>
              <a:t>Efisiensi</a:t>
            </a:r>
          </a:p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>
                <a:latin typeface="+mn-lt"/>
                <a:cs typeface="+mn-cs"/>
              </a:rPr>
              <a:t>Kompresi</a:t>
            </a:r>
          </a:p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>
                <a:latin typeface="+mn-lt"/>
                <a:cs typeface="+mn-cs"/>
              </a:rPr>
              <a:t>...</a:t>
            </a: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4876808" y="1509732"/>
            <a:ext cx="2362200" cy="184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K</a:t>
            </a:r>
            <a:r>
              <a:rPr lang="id-ID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lasterisasi</a:t>
            </a:r>
          </a:p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/>
              <a:t>Segmentasi</a:t>
            </a:r>
            <a:endParaRPr lang="id-ID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dirty="0"/>
              <a:t>Filterisasi</a:t>
            </a:r>
            <a:endParaRPr lang="id-ID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</a:t>
            </a: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 bwMode="auto">
          <a:xfrm>
            <a:off x="4872062" y="3724308"/>
            <a:ext cx="2362200" cy="213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P</a:t>
            </a:r>
            <a:r>
              <a:rPr lang="id-ID" sz="24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rediksi</a:t>
            </a:r>
          </a:p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Regresi</a:t>
            </a:r>
          </a:p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Ekstrapolasi</a:t>
            </a:r>
          </a:p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ct val="95000"/>
              <a:buFont typeface="Arial" pitchFamily="34" charset="0"/>
              <a:buChar char="•"/>
            </a:pPr>
            <a:r>
              <a:rPr lang="id-ID" sz="2400" dirty="0">
                <a:latin typeface="+mn-lt"/>
                <a:cs typeface="+mn-cs"/>
              </a:rPr>
              <a:t>Rekomendasi</a:t>
            </a:r>
          </a:p>
          <a:p>
            <a:pPr marL="273050" indent="-27305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Arial" pitchFamily="34" charset="0"/>
              <a:buChar char="•"/>
              <a:defRPr/>
            </a:pPr>
            <a:r>
              <a:rPr lang="id-ID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556792"/>
            <a:ext cx="3842461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168008" y="2348880"/>
            <a:ext cx="4684877" cy="2858157"/>
            <a:chOff x="4279611" y="1556792"/>
            <a:chExt cx="4684877" cy="2858157"/>
          </a:xfrm>
        </p:grpSpPr>
        <p:pic>
          <p:nvPicPr>
            <p:cNvPr id="1946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86" t="20050" r="6940" b="7800"/>
            <a:stretch>
              <a:fillRect/>
            </a:stretch>
          </p:blipFill>
          <p:spPr bwMode="auto">
            <a:xfrm>
              <a:off x="4542589" y="1556792"/>
              <a:ext cx="4421899" cy="280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 rot="20492290">
              <a:off x="7596336" y="4137950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200" dirty="0"/>
                <a:t>PC 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4022067" y="2337749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200" dirty="0"/>
                <a:t>PC 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570652">
              <a:off x="4839100" y="3930362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1200" dirty="0"/>
                <a:t>PC 2</a:t>
              </a:r>
            </a:p>
          </p:txBody>
        </p:sp>
      </p:grpSp>
      <p:sp>
        <p:nvSpPr>
          <p:cNvPr id="9" name="Shape 92"/>
          <p:cNvSpPr txBox="1">
            <a:spLocks/>
          </p:cNvSpPr>
          <p:nvPr/>
        </p:nvSpPr>
        <p:spPr>
          <a:xfrm>
            <a:off x="3562247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Reduksi Dimensi</a:t>
            </a:r>
          </a:p>
        </p:txBody>
      </p:sp>
    </p:spTree>
    <p:extLst>
      <p:ext uri="{BB962C8B-B14F-4D97-AF65-F5344CB8AC3E}">
        <p14:creationId xmlns:p14="http://schemas.microsoft.com/office/powerpoint/2010/main" val="16215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391628" y="578270"/>
            <a:ext cx="5293822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Penambahan Dimensi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1" y="1700807"/>
            <a:ext cx="3600000" cy="82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539" y="3068961"/>
            <a:ext cx="3600000" cy="308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6168008" y="1586888"/>
            <a:ext cx="756084" cy="105739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Oval 6"/>
          <p:cNvSpPr/>
          <p:nvPr/>
        </p:nvSpPr>
        <p:spPr>
          <a:xfrm rot="18129566">
            <a:off x="5786033" y="3923025"/>
            <a:ext cx="1512168" cy="1057396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" name="Rectangle 7"/>
          <p:cNvSpPr/>
          <p:nvPr/>
        </p:nvSpPr>
        <p:spPr>
          <a:xfrm>
            <a:off x="7198269" y="4191471"/>
            <a:ext cx="1608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Lebih jauh</a:t>
            </a:r>
            <a:endParaRPr lang="id-ID" sz="2400" dirty="0"/>
          </a:p>
        </p:txBody>
      </p:sp>
      <p:sp>
        <p:nvSpPr>
          <p:cNvPr id="9" name="Rectangle 8"/>
          <p:cNvSpPr/>
          <p:nvPr/>
        </p:nvSpPr>
        <p:spPr>
          <a:xfrm>
            <a:off x="7176120" y="1383159"/>
            <a:ext cx="989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Dekat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121281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1679575"/>
            <a:ext cx="7991475" cy="349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391628" y="578270"/>
            <a:ext cx="5293822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Penambahan Dimensi</a:t>
            </a:r>
          </a:p>
        </p:txBody>
      </p:sp>
      <p:sp>
        <p:nvSpPr>
          <p:cNvPr id="5" name="Rectangle 4"/>
          <p:cNvSpPr/>
          <p:nvPr/>
        </p:nvSpPr>
        <p:spPr>
          <a:xfrm>
            <a:off x="2063552" y="5517232"/>
            <a:ext cx="29065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Distribusi data rumit</a:t>
            </a:r>
            <a:endParaRPr lang="id-ID" sz="2400" dirty="0"/>
          </a:p>
        </p:txBody>
      </p:sp>
      <p:sp>
        <p:nvSpPr>
          <p:cNvPr id="6" name="Rectangle 5"/>
          <p:cNvSpPr/>
          <p:nvPr/>
        </p:nvSpPr>
        <p:spPr>
          <a:xfrm>
            <a:off x="6744072" y="5517232"/>
            <a:ext cx="3113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Distribusi data simpel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425741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000" y="1407090"/>
            <a:ext cx="5040000" cy="490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391628" y="578270"/>
            <a:ext cx="5293822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Penambahan Dimensi</a:t>
            </a:r>
          </a:p>
        </p:txBody>
      </p:sp>
    </p:spTree>
    <p:extLst>
      <p:ext uri="{BB962C8B-B14F-4D97-AF65-F5344CB8AC3E}">
        <p14:creationId xmlns:p14="http://schemas.microsoft.com/office/powerpoint/2010/main" val="352383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2"/>
          <p:cNvSpPr txBox="1">
            <a:spLocks/>
          </p:cNvSpPr>
          <p:nvPr/>
        </p:nvSpPr>
        <p:spPr>
          <a:xfrm>
            <a:off x="2655582" y="578270"/>
            <a:ext cx="6880836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Perlu prapemrosesan data?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5" name="Shape 93"/>
          <p:cNvSpPr txBox="1">
            <a:spLocks noGrp="1"/>
          </p:cNvSpPr>
          <p:nvPr>
            <p:ph type="body" idx="1"/>
          </p:nvPr>
        </p:nvSpPr>
        <p:spPr>
          <a:xfrm>
            <a:off x="853244" y="2624793"/>
            <a:ext cx="1296144" cy="1169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indent="0" algn="r">
              <a:spcBef>
                <a:spcPts val="600"/>
              </a:spcBef>
              <a:buNone/>
              <a:tabLst>
                <a:tab pos="2065338" algn="l"/>
              </a:tabLst>
            </a:pPr>
            <a:r>
              <a:rPr lang="id-ID" sz="2000" dirty="0" smtClean="0"/>
              <a:t>MMXVII</a:t>
            </a:r>
          </a:p>
          <a:p>
            <a:pPr marL="0" indent="0" algn="r">
              <a:spcBef>
                <a:spcPts val="600"/>
              </a:spcBef>
              <a:buNone/>
              <a:tabLst>
                <a:tab pos="2065338" algn="l"/>
              </a:tabLst>
            </a:pPr>
            <a:r>
              <a:rPr lang="id-ID" sz="2000" dirty="0" smtClean="0"/>
              <a:t>LV</a:t>
            </a:r>
          </a:p>
          <a:p>
            <a:pPr marL="0" indent="0" algn="r">
              <a:spcBef>
                <a:spcPts val="600"/>
              </a:spcBef>
              <a:buNone/>
              <a:tabLst>
                <a:tab pos="2065338" algn="l"/>
              </a:tabLst>
            </a:pPr>
            <a:r>
              <a:rPr lang="id-ID" sz="2000" dirty="0" smtClean="0"/>
              <a:t>............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53244" y="3397385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221396" y="3184699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dirty="0"/>
              <a:t>+</a:t>
            </a:r>
          </a:p>
        </p:txBody>
      </p:sp>
      <p:sp>
        <p:nvSpPr>
          <p:cNvPr id="8" name="Shape 93"/>
          <p:cNvSpPr txBox="1">
            <a:spLocks/>
          </p:cNvSpPr>
          <p:nvPr/>
        </p:nvSpPr>
        <p:spPr>
          <a:xfrm>
            <a:off x="3791744" y="2624793"/>
            <a:ext cx="1296144" cy="1169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6075" marR="0" indent="-14033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93725" marR="0" indent="-60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22325" marR="0" indent="-7302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50925" marR="0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33488" marR="0" indent="-904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/>
              <a:t>2017</a:t>
            </a:r>
          </a:p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/>
              <a:t>55</a:t>
            </a:r>
          </a:p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/>
              <a:t>2072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3791744" y="3365447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159896" y="3152761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dirty="0"/>
              <a:t>+</a:t>
            </a:r>
          </a:p>
        </p:txBody>
      </p:sp>
      <p:sp>
        <p:nvSpPr>
          <p:cNvPr id="11" name="Shape 93"/>
          <p:cNvSpPr txBox="1">
            <a:spLocks/>
          </p:cNvSpPr>
          <p:nvPr/>
        </p:nvSpPr>
        <p:spPr>
          <a:xfrm>
            <a:off x="839416" y="4226352"/>
            <a:ext cx="1296144" cy="1169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6075" marR="0" indent="-14033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93725" marR="0" indent="-60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22325" marR="0" indent="-7302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50925" marR="0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33488" marR="0" indent="-904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MMXVII</a:t>
            </a:r>
          </a:p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LV</a:t>
            </a:r>
          </a:p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............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39416" y="4788545"/>
            <a:ext cx="1681058" cy="400110"/>
            <a:chOff x="827584" y="2162393"/>
            <a:chExt cx="1681058" cy="40011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27584" y="2369310"/>
              <a:ext cx="13681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195736" y="2162393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000" dirty="0" smtClean="0">
                  <a:solidFill>
                    <a:srgbClr val="002060"/>
                  </a:solidFill>
                </a:rPr>
                <a:t>x</a:t>
              </a:r>
              <a:endParaRPr lang="id-ID" sz="20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5" name="Shape 93"/>
          <p:cNvSpPr txBox="1">
            <a:spLocks/>
          </p:cNvSpPr>
          <p:nvPr/>
        </p:nvSpPr>
        <p:spPr>
          <a:xfrm>
            <a:off x="3791744" y="4226352"/>
            <a:ext cx="1296144" cy="19389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6075" marR="0" indent="-140334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93725" marR="0" indent="-60325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22325" marR="0" indent="-73025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050925" marR="0" indent="-857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Font typeface="Verdana"/>
              <a:buChar char="–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233488" marR="0" indent="-9048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Font typeface="Verdana"/>
              <a:buChar char="▪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2017</a:t>
            </a:r>
          </a:p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55</a:t>
            </a:r>
          </a:p>
          <a:p>
            <a:pPr marL="0" indent="0" algn="r">
              <a:spcBef>
                <a:spcPts val="600"/>
              </a:spcBef>
              <a:buFont typeface="Verdana"/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10085</a:t>
            </a:r>
          </a:p>
          <a:p>
            <a:pPr marL="0" indent="0" algn="r">
              <a:spcBef>
                <a:spcPts val="600"/>
              </a:spcBef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100850</a:t>
            </a:r>
          </a:p>
          <a:p>
            <a:pPr marL="0" indent="0" algn="r">
              <a:spcBef>
                <a:spcPts val="600"/>
              </a:spcBef>
              <a:buNone/>
              <a:tabLst>
                <a:tab pos="2065338" algn="l"/>
              </a:tabLst>
            </a:pPr>
            <a:r>
              <a:rPr lang="id-ID" sz="2000" dirty="0" smtClean="0">
                <a:solidFill>
                  <a:srgbClr val="002060"/>
                </a:solidFill>
              </a:rPr>
              <a:t>110935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791744" y="4716537"/>
            <a:ext cx="1681058" cy="400110"/>
            <a:chOff x="827584" y="2090385"/>
            <a:chExt cx="1681058" cy="40011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827584" y="2357987"/>
              <a:ext cx="136815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2195736" y="2090385"/>
              <a:ext cx="31290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d-ID" sz="2000" dirty="0" smtClean="0">
                  <a:solidFill>
                    <a:srgbClr val="002060"/>
                  </a:solidFill>
                </a:rPr>
                <a:t>x</a:t>
              </a:r>
              <a:endParaRPr lang="id-ID" sz="2000" dirty="0">
                <a:solidFill>
                  <a:srgbClr val="002060"/>
                </a:solidFill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>
          <a:xfrm>
            <a:off x="3791744" y="5756587"/>
            <a:ext cx="13681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5159896" y="5540563"/>
            <a:ext cx="333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0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20136" y="2498160"/>
            <a:ext cx="4536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tabLst>
                <a:tab pos="261938" algn="l"/>
              </a:tabLst>
            </a:pPr>
            <a:r>
              <a:rPr lang="id-ID" sz="2000" dirty="0" smtClean="0"/>
              <a:t>M	: Berapa jumlah pasukan lawan?</a:t>
            </a:r>
          </a:p>
          <a:p>
            <a:pPr>
              <a:lnSpc>
                <a:spcPct val="150000"/>
              </a:lnSpc>
              <a:tabLst>
                <a:tab pos="261938" algn="l"/>
              </a:tabLst>
            </a:pPr>
            <a:r>
              <a:rPr lang="id-ID" sz="2000" dirty="0" smtClean="0">
                <a:solidFill>
                  <a:srgbClr val="0070C0"/>
                </a:solidFill>
              </a:rPr>
              <a:t>H	: Banyak</a:t>
            </a:r>
            <a:endParaRPr lang="id-ID" sz="2000" dirty="0">
              <a:solidFill>
                <a:srgbClr val="0070C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20136" y="3429000"/>
            <a:ext cx="4536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3538" indent="-363538">
              <a:lnSpc>
                <a:spcPct val="150000"/>
              </a:lnSpc>
              <a:tabLst>
                <a:tab pos="261938" algn="l"/>
              </a:tabLst>
            </a:pPr>
            <a:r>
              <a:rPr lang="id-ID" sz="2000" dirty="0" smtClean="0"/>
              <a:t>M	: Berapa unta dipotong per hari?</a:t>
            </a:r>
          </a:p>
          <a:p>
            <a:pPr marL="363538" indent="-363538">
              <a:lnSpc>
                <a:spcPct val="150000"/>
              </a:lnSpc>
              <a:tabLst>
                <a:tab pos="261938" algn="l"/>
              </a:tabLst>
            </a:pPr>
            <a:r>
              <a:rPr lang="id-ID" sz="2000" dirty="0" smtClean="0">
                <a:solidFill>
                  <a:srgbClr val="0070C0"/>
                </a:solidFill>
              </a:rPr>
              <a:t>H	: 9 atau 10 ekor</a:t>
            </a:r>
          </a:p>
          <a:p>
            <a:pPr marL="363538" indent="-363538">
              <a:lnSpc>
                <a:spcPct val="150000"/>
              </a:lnSpc>
              <a:tabLst>
                <a:tab pos="261938" algn="l"/>
              </a:tabLst>
            </a:pPr>
            <a:r>
              <a:rPr lang="id-ID" sz="2000" dirty="0" smtClean="0">
                <a:solidFill>
                  <a:schemeClr val="tx1"/>
                </a:solidFill>
              </a:rPr>
              <a:t>M	: Berarti </a:t>
            </a:r>
            <a:r>
              <a:rPr lang="id-ID" sz="2000" dirty="0"/>
              <a:t>jumlah </a:t>
            </a:r>
            <a:r>
              <a:rPr lang="id-ID" sz="2000" dirty="0" smtClean="0"/>
              <a:t>pasukan </a:t>
            </a:r>
            <a:r>
              <a:rPr lang="id-ID" sz="2000" dirty="0"/>
              <a:t>lawan </a:t>
            </a:r>
            <a:r>
              <a:rPr lang="id-ID" sz="2000" dirty="0" smtClean="0"/>
              <a:t>sekitar </a:t>
            </a:r>
            <a:r>
              <a:rPr lang="id-ID" sz="2000" dirty="0" smtClean="0">
                <a:solidFill>
                  <a:schemeClr val="tx1"/>
                </a:solidFill>
              </a:rPr>
              <a:t>900 sampai 1000 orang</a:t>
            </a:r>
            <a:endParaRPr lang="id-ID" sz="2000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7408" y="1340768"/>
            <a:ext cx="77219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/>
              <a:t>Mengapa bangsa Arab mampu mengalahkan Romawi?</a:t>
            </a:r>
            <a:endParaRPr lang="id-ID" sz="2400" dirty="0"/>
          </a:p>
        </p:txBody>
      </p:sp>
      <p:sp>
        <p:nvSpPr>
          <p:cNvPr id="24" name="Rectangle 23"/>
          <p:cNvSpPr/>
          <p:nvPr/>
        </p:nvSpPr>
        <p:spPr>
          <a:xfrm>
            <a:off x="778236" y="1772816"/>
            <a:ext cx="8199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Karena bangsa Arab merepresentasikan data lebih simpel.</a:t>
            </a:r>
            <a:endParaRPr lang="id-ID" sz="2400" dirty="0"/>
          </a:p>
        </p:txBody>
      </p:sp>
      <p:sp>
        <p:nvSpPr>
          <p:cNvPr id="25" name="Rectangle 24"/>
          <p:cNvSpPr/>
          <p:nvPr/>
        </p:nvSpPr>
        <p:spPr>
          <a:xfrm>
            <a:off x="7320135" y="5395863"/>
            <a:ext cx="4320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 smtClean="0">
                <a:solidFill>
                  <a:srgbClr val="FF0000"/>
                </a:solidFill>
              </a:rPr>
              <a:t>Note</a:t>
            </a:r>
            <a:r>
              <a:rPr lang="id-ID" sz="2000" dirty="0" smtClean="0">
                <a:solidFill>
                  <a:srgbClr val="FF0000"/>
                </a:solidFill>
              </a:rPr>
              <a:t>: data yang </a:t>
            </a:r>
            <a:r>
              <a:rPr lang="en-US" sz="2000" dirty="0" err="1" smtClean="0">
                <a:solidFill>
                  <a:srgbClr val="FF0000"/>
                </a:solidFill>
              </a:rPr>
              <a:t>simpel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id-ID" sz="2000" dirty="0" smtClean="0">
                <a:solidFill>
                  <a:srgbClr val="FF0000"/>
                </a:solidFill>
              </a:rPr>
              <a:t>lebih mudah di</a:t>
            </a:r>
            <a:r>
              <a:rPr lang="en-US" sz="2000" dirty="0" err="1" smtClean="0">
                <a:solidFill>
                  <a:srgbClr val="FF0000"/>
                </a:solidFill>
              </a:rPr>
              <a:t>analisis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dan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lebih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cepat</a:t>
            </a:r>
            <a:r>
              <a:rPr lang="en-US" sz="2000" dirty="0" smtClean="0">
                <a:solidFill>
                  <a:srgbClr val="FF0000"/>
                </a:solidFill>
              </a:rPr>
              <a:t> di-</a:t>
            </a:r>
            <a:r>
              <a:rPr lang="id-ID" sz="2000" i="1" dirty="0" smtClean="0">
                <a:solidFill>
                  <a:srgbClr val="FF0000"/>
                </a:solidFill>
              </a:rPr>
              <a:t>mining</a:t>
            </a:r>
            <a:endParaRPr lang="id-ID" sz="2000" i="1" dirty="0"/>
          </a:p>
        </p:txBody>
      </p:sp>
      <p:sp>
        <p:nvSpPr>
          <p:cNvPr id="26" name="Rectangle 25"/>
          <p:cNvSpPr/>
          <p:nvPr/>
        </p:nvSpPr>
        <p:spPr>
          <a:xfrm>
            <a:off x="623392" y="5580528"/>
            <a:ext cx="3168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600" dirty="0" smtClean="0">
                <a:solidFill>
                  <a:srgbClr val="FF0000"/>
                </a:solidFill>
              </a:rPr>
              <a:t>Pengurangan, pembagian, perpangkatan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angka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Romawi</a:t>
            </a:r>
            <a:r>
              <a:rPr lang="id-ID" sz="1600" dirty="0" smtClean="0">
                <a:solidFill>
                  <a:srgbClr val="FF0000"/>
                </a:solidFill>
              </a:rPr>
              <a:t>?</a:t>
            </a:r>
            <a:endParaRPr lang="id-ID" sz="1600" dirty="0"/>
          </a:p>
        </p:txBody>
      </p:sp>
    </p:spTree>
    <p:extLst>
      <p:ext uri="{BB962C8B-B14F-4D97-AF65-F5344CB8AC3E}">
        <p14:creationId xmlns:p14="http://schemas.microsoft.com/office/powerpoint/2010/main" val="12126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  <p:bldP spid="10" grpId="0"/>
      <p:bldP spid="11" grpId="0"/>
      <p:bldP spid="15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2567608" y="620688"/>
            <a:ext cx="7814103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Prapemrosesan </a:t>
            </a: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data tidak berhasil</a:t>
            </a: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?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000" y="1772817"/>
            <a:ext cx="7920000" cy="37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64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2"/>
          <p:cNvSpPr txBox="1">
            <a:spLocks/>
          </p:cNvSpPr>
          <p:nvPr/>
        </p:nvSpPr>
        <p:spPr>
          <a:xfrm>
            <a:off x="3449090" y="681788"/>
            <a:ext cx="5293822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Deep Learning</a:t>
            </a:r>
          </a:p>
        </p:txBody>
      </p:sp>
      <p:sp>
        <p:nvSpPr>
          <p:cNvPr id="2" name="AutoShape 2" descr="https://www.ais.uni-bonn.de/deep_learning/images/Convolutional_NN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386" y="1527225"/>
            <a:ext cx="7991231" cy="409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23993" y="5877272"/>
            <a:ext cx="41745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1600" dirty="0"/>
              <a:t>[https://www.ais.uni-bonn.de/deep_learning]</a:t>
            </a:r>
          </a:p>
        </p:txBody>
      </p:sp>
      <p:sp>
        <p:nvSpPr>
          <p:cNvPr id="6" name="Rectangle 5"/>
          <p:cNvSpPr/>
          <p:nvPr/>
        </p:nvSpPr>
        <p:spPr>
          <a:xfrm>
            <a:off x="263352" y="1268760"/>
            <a:ext cx="34455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Pada prinsipnya adalah prapemrosesan data</a:t>
            </a:r>
            <a:endParaRPr lang="id-ID" sz="2000" dirty="0"/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>
            <a:off x="3708909" y="1622703"/>
            <a:ext cx="936104" cy="708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488488" y="1277144"/>
            <a:ext cx="1429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Klasifikasi</a:t>
            </a:r>
            <a:endParaRPr lang="id-ID" sz="2000" dirty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9768408" y="1477199"/>
            <a:ext cx="720080" cy="2236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61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ais.uni-bonn.de/deep_learning/images/Convolutional_NN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" name="Rectangle 2"/>
          <p:cNvSpPr/>
          <p:nvPr/>
        </p:nvSpPr>
        <p:spPr>
          <a:xfrm>
            <a:off x="2999657" y="5796554"/>
            <a:ext cx="6984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1600" dirty="0"/>
              <a:t>[https://www.slideshare.net/xavigiro/deep-learning-for-computer-vision-imagenet-challenge-upc-2016]</a:t>
            </a:r>
          </a:p>
        </p:txBody>
      </p:sp>
      <p:sp>
        <p:nvSpPr>
          <p:cNvPr id="4" name="AutoShape 2" descr="Image result for imagenet 2016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340769"/>
            <a:ext cx="7920880" cy="445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hape 92"/>
          <p:cNvSpPr txBox="1">
            <a:spLocks/>
          </p:cNvSpPr>
          <p:nvPr/>
        </p:nvSpPr>
        <p:spPr>
          <a:xfrm>
            <a:off x="3449090" y="681788"/>
            <a:ext cx="5293822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223547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www.ais.uni-bonn.de/deep_learning/images/Convolutional_NN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" name="Rectangle 2"/>
          <p:cNvSpPr/>
          <p:nvPr/>
        </p:nvSpPr>
        <p:spPr>
          <a:xfrm>
            <a:off x="2999657" y="5796553"/>
            <a:ext cx="6984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d-ID" sz="1600" dirty="0"/>
              <a:t>[http://www.esat.kuleuven.be/psi/spraak/theses/08-09-en/MDT.php]</a:t>
            </a:r>
          </a:p>
        </p:txBody>
      </p:sp>
      <p:sp>
        <p:nvSpPr>
          <p:cNvPr id="4" name="AutoShape 2" descr="Image result for imagenet 2016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5" name="AutoShape 2" descr="http://www.esat.kuleuven.be/psi/spraak/theses/08-09-en/mdt_recognizer.pn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255" y="1484785"/>
            <a:ext cx="7733493" cy="4105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hape 92"/>
          <p:cNvSpPr txBox="1">
            <a:spLocks/>
          </p:cNvSpPr>
          <p:nvPr/>
        </p:nvSpPr>
        <p:spPr>
          <a:xfrm>
            <a:off x="3449090" y="681788"/>
            <a:ext cx="5293822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Deep Learning</a:t>
            </a:r>
          </a:p>
        </p:txBody>
      </p:sp>
    </p:spTree>
    <p:extLst>
      <p:ext uri="{BB962C8B-B14F-4D97-AF65-F5344CB8AC3E}">
        <p14:creationId xmlns:p14="http://schemas.microsoft.com/office/powerpoint/2010/main" val="179527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48775" y="68273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Optimasi</a:t>
            </a:r>
          </a:p>
        </p:txBody>
      </p:sp>
      <p:sp>
        <p:nvSpPr>
          <p:cNvPr id="5" name="Shape 93"/>
          <p:cNvSpPr txBox="1">
            <a:spLocks noGrp="1"/>
          </p:cNvSpPr>
          <p:nvPr>
            <p:ph type="body" idx="1"/>
          </p:nvPr>
        </p:nvSpPr>
        <p:spPr>
          <a:xfrm>
            <a:off x="2136648" y="1600200"/>
            <a:ext cx="8153399" cy="42780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63538" indent="-363538" algn="just">
              <a:tabLst>
                <a:tab pos="2065338" algn="l"/>
              </a:tabLst>
            </a:pPr>
            <a:r>
              <a:rPr lang="id-ID" sz="2400" dirty="0"/>
              <a:t>Optimasi adalah inti dari semua masalah komputasi</a:t>
            </a:r>
          </a:p>
          <a:p>
            <a:pPr marL="363538" indent="-363538" algn="just">
              <a:tabLst>
                <a:tab pos="2065338" algn="l"/>
              </a:tabLst>
            </a:pPr>
            <a:r>
              <a:rPr lang="id-ID" sz="2400" dirty="0"/>
              <a:t>Klasifikasi</a:t>
            </a:r>
          </a:p>
          <a:p>
            <a:pPr marL="611188" lvl="1" indent="-363538" algn="just">
              <a:tabLst>
                <a:tab pos="2065338" algn="l"/>
              </a:tabLst>
            </a:pPr>
            <a:r>
              <a:rPr lang="id-ID" sz="2400" dirty="0">
                <a:sym typeface="Wingdings" pitchFamily="2" charset="2"/>
              </a:rPr>
              <a:t>minimasi jarak antar data</a:t>
            </a:r>
          </a:p>
          <a:p>
            <a:pPr marL="611188" lvl="1" indent="-363538" algn="just">
              <a:tabLst>
                <a:tab pos="2065338" algn="l"/>
              </a:tabLst>
            </a:pPr>
            <a:r>
              <a:rPr lang="id-ID" sz="2400" dirty="0">
                <a:sym typeface="Wingdings" pitchFamily="2" charset="2"/>
              </a:rPr>
              <a:t>maksimasi kemiripian data</a:t>
            </a:r>
            <a:endParaRPr lang="id-ID" sz="2400" dirty="0"/>
          </a:p>
          <a:p>
            <a:pPr marL="363538" indent="-363538" algn="just">
              <a:tabLst>
                <a:tab pos="2065338" algn="l"/>
              </a:tabLst>
            </a:pPr>
            <a:r>
              <a:rPr lang="id-ID" sz="2400" dirty="0"/>
              <a:t>Klasterisasi</a:t>
            </a:r>
          </a:p>
          <a:p>
            <a:pPr marL="611188" lvl="1" indent="-363538" algn="just">
              <a:tabLst>
                <a:tab pos="2065338" algn="l"/>
              </a:tabLst>
            </a:pPr>
            <a:r>
              <a:rPr lang="id-ID" sz="2400" dirty="0">
                <a:sym typeface="Wingdings" pitchFamily="2" charset="2"/>
              </a:rPr>
              <a:t>maksimasi kepadatan klaster</a:t>
            </a:r>
          </a:p>
          <a:p>
            <a:pPr marL="363538" indent="-363538" algn="just">
              <a:tabLst>
                <a:tab pos="2065338" algn="l"/>
              </a:tabLst>
            </a:pPr>
            <a:r>
              <a:rPr lang="id-ID" sz="2400" dirty="0"/>
              <a:t>Prediksi</a:t>
            </a:r>
          </a:p>
          <a:p>
            <a:pPr marL="611188" lvl="1" indent="-363538" algn="just">
              <a:tabLst>
                <a:tab pos="2065338" algn="l"/>
              </a:tabLst>
            </a:pPr>
            <a:r>
              <a:rPr lang="id-ID" sz="2400" dirty="0">
                <a:sym typeface="Wingdings" pitchFamily="2" charset="2"/>
              </a:rPr>
              <a:t>minimasi galat</a:t>
            </a:r>
            <a:endParaRPr lang="id-ID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98" y="4000505"/>
            <a:ext cx="2683926" cy="1034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8942" y="2307686"/>
            <a:ext cx="1785950" cy="133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5"/>
          <a:srcRect l="2875" t="38007" r="1643" b="1395"/>
          <a:stretch>
            <a:fillRect/>
          </a:stretch>
        </p:blipFill>
        <p:spPr bwMode="auto">
          <a:xfrm>
            <a:off x="5238744" y="4893504"/>
            <a:ext cx="1857356" cy="139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7" y="548680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5000" y="1444256"/>
            <a:ext cx="6282000" cy="469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5347345" y="4393679"/>
            <a:ext cx="360040" cy="3600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d-ID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590582" y="4373644"/>
            <a:ext cx="5040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6" name="Shape 93"/>
          <p:cNvSpPr txBox="1">
            <a:spLocks noGrp="1"/>
          </p:cNvSpPr>
          <p:nvPr>
            <p:ph type="body" idx="1"/>
          </p:nvPr>
        </p:nvSpPr>
        <p:spPr>
          <a:xfrm>
            <a:off x="623392" y="1580054"/>
            <a:ext cx="11017224" cy="4431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spAutoFit/>
          </a:bodyPr>
          <a:lstStyle/>
          <a:p>
            <a:pPr marL="0" indent="0">
              <a:buNone/>
            </a:pPr>
            <a:r>
              <a:rPr lang="id-ID" sz="2400" i="1" dirty="0"/>
              <a:t>Emergent collective intelligence of groups of simple agents</a:t>
            </a:r>
            <a:r>
              <a:rPr lang="id-ID" sz="2400" dirty="0"/>
              <a:t> </a:t>
            </a:r>
            <a:r>
              <a:rPr lang="id-ID" sz="1800" dirty="0" smtClean="0"/>
              <a:t>[Bonabeau </a:t>
            </a:r>
            <a:r>
              <a:rPr lang="id-ID" sz="1800" dirty="0"/>
              <a:t>et al. </a:t>
            </a:r>
            <a:r>
              <a:rPr lang="id-ID" sz="1800" dirty="0" smtClean="0"/>
              <a:t>1999]</a:t>
            </a:r>
            <a:endParaRPr lang="id-ID" sz="2400" dirty="0"/>
          </a:p>
          <a:p>
            <a:pPr marL="0" indent="0">
              <a:buNone/>
            </a:pPr>
            <a:endParaRPr lang="id-ID" sz="2400" dirty="0"/>
          </a:p>
          <a:p>
            <a:pPr marL="0" indent="0">
              <a:buNone/>
              <a:tabLst>
                <a:tab pos="1703388" algn="l"/>
              </a:tabLst>
            </a:pPr>
            <a:r>
              <a:rPr lang="id-ID" sz="2400" dirty="0"/>
              <a:t>1960 an	</a:t>
            </a:r>
            <a:r>
              <a:rPr lang="id-ID" sz="2400" dirty="0">
                <a:sym typeface="Wingdings" pitchFamily="2" charset="2"/>
              </a:rPr>
              <a:t> </a:t>
            </a:r>
            <a:r>
              <a:rPr lang="id-ID" sz="2400" dirty="0" smtClean="0"/>
              <a:t>Genetic Aalgorithm, Evolution Strategies</a:t>
            </a:r>
            <a:endParaRPr lang="id-ID" sz="2400" dirty="0"/>
          </a:p>
          <a:p>
            <a:pPr marL="0" indent="0">
              <a:buNone/>
              <a:tabLst>
                <a:tab pos="1703388" algn="l"/>
              </a:tabLst>
            </a:pPr>
            <a:r>
              <a:rPr lang="id-ID" sz="2400" dirty="0"/>
              <a:t>1992	</a:t>
            </a:r>
            <a:r>
              <a:rPr lang="id-ID" sz="2400" dirty="0">
                <a:sym typeface="Wingdings" pitchFamily="2" charset="2"/>
              </a:rPr>
              <a:t> </a:t>
            </a:r>
            <a:r>
              <a:rPr lang="id-ID" sz="2400" dirty="0" smtClean="0">
                <a:sym typeface="Wingdings" pitchFamily="2" charset="2"/>
              </a:rPr>
              <a:t>Ant Colony Optimization, </a:t>
            </a:r>
            <a:r>
              <a:rPr lang="id-ID" sz="2400" dirty="0">
                <a:sym typeface="Wingdings" pitchFamily="2" charset="2"/>
              </a:rPr>
              <a:t>Genetic Programming</a:t>
            </a:r>
          </a:p>
          <a:p>
            <a:pPr marL="0" indent="0">
              <a:buNone/>
              <a:tabLst>
                <a:tab pos="1703388" algn="l"/>
              </a:tabLst>
            </a:pPr>
            <a:r>
              <a:rPr lang="id-ID" sz="2400" dirty="0"/>
              <a:t>1995	</a:t>
            </a:r>
            <a:r>
              <a:rPr lang="id-ID" sz="2400" dirty="0">
                <a:sym typeface="Wingdings" pitchFamily="2" charset="2"/>
              </a:rPr>
              <a:t> </a:t>
            </a:r>
            <a:r>
              <a:rPr lang="id-ID" sz="2400" dirty="0" smtClean="0">
                <a:sym typeface="Wingdings" pitchFamily="2" charset="2"/>
              </a:rPr>
              <a:t>Particle </a:t>
            </a:r>
            <a:r>
              <a:rPr lang="id-ID" sz="2400" dirty="0">
                <a:sym typeface="Wingdings" pitchFamily="2" charset="2"/>
              </a:rPr>
              <a:t>Swarm Optimization, Differential Evolution</a:t>
            </a:r>
          </a:p>
          <a:p>
            <a:pPr marL="0" indent="0">
              <a:buNone/>
              <a:tabLst>
                <a:tab pos="1703388" algn="l"/>
              </a:tabLst>
            </a:pPr>
            <a:r>
              <a:rPr lang="id-ID" sz="2400" dirty="0"/>
              <a:t>1998	</a:t>
            </a:r>
            <a:r>
              <a:rPr lang="id-ID" sz="2400" dirty="0">
                <a:sym typeface="Wingdings" pitchFamily="2" charset="2"/>
              </a:rPr>
              <a:t> Grammatical Evolution</a:t>
            </a:r>
          </a:p>
          <a:p>
            <a:pPr marL="2065338" indent="-2065338">
              <a:buNone/>
              <a:tabLst>
                <a:tab pos="1703388" algn="l"/>
              </a:tabLst>
            </a:pPr>
            <a:r>
              <a:rPr lang="id-ID" sz="2400" dirty="0"/>
              <a:t>2001 - Now	</a:t>
            </a:r>
            <a:r>
              <a:rPr lang="id-ID" sz="2400" dirty="0">
                <a:sym typeface="Wingdings" pitchFamily="2" charset="2"/>
              </a:rPr>
              <a:t> Harmony Search, </a:t>
            </a:r>
            <a:r>
              <a:rPr lang="id-ID" sz="2400" dirty="0" smtClean="0">
                <a:sym typeface="Wingdings" pitchFamily="2" charset="2"/>
              </a:rPr>
              <a:t>Artificial Bee, Firefly Algorithm, </a:t>
            </a:r>
            <a:r>
              <a:rPr lang="id-ID" sz="2400" dirty="0">
                <a:sym typeface="Wingdings" pitchFamily="2" charset="2"/>
              </a:rPr>
              <a:t>Bat A Algorithm, </a:t>
            </a:r>
            <a:r>
              <a:rPr lang="id-ID" sz="2400" dirty="0" smtClean="0">
                <a:sym typeface="Wingdings" pitchFamily="2" charset="2"/>
              </a:rPr>
              <a:t>Cuckoo Search, Krill Heard, </a:t>
            </a:r>
            <a:r>
              <a:rPr lang="id-ID" sz="2400" dirty="0">
                <a:sym typeface="Wingdings" pitchFamily="2" charset="2"/>
              </a:rPr>
              <a:t>...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6003" y="2456230"/>
            <a:ext cx="5184053" cy="3889309"/>
          </a:xfrm>
          <a:prstGeom prst="rect">
            <a:avLst/>
          </a:prstGeom>
          <a:noFill/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581443"/>
              </p:ext>
            </p:extLst>
          </p:nvPr>
        </p:nvGraphicFramePr>
        <p:xfrm>
          <a:off x="3863752" y="1340768"/>
          <a:ext cx="3438382" cy="1224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1" name="Equation" r:id="rId4" imgW="1816100" imgH="647700" progId="Equation.3">
                  <p:embed/>
                </p:oleObj>
              </mc:Choice>
              <mc:Fallback>
                <p:oleObj name="Equation" r:id="rId4" imgW="1816100" imgH="6477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752" y="1340768"/>
                        <a:ext cx="3438382" cy="122413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51384" y="1741752"/>
            <a:ext cx="11233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000" dirty="0"/>
              <a:t>Berapa nilai minimum fungsi                                                   </a:t>
            </a:r>
            <a:r>
              <a:rPr lang="id-ID" sz="2000" dirty="0" smtClean="0"/>
              <a:t>? Cari turunan pertama fungsi tsb?</a:t>
            </a:r>
            <a:endParaRPr lang="id-ID" sz="2000" dirty="0"/>
          </a:p>
        </p:txBody>
      </p:sp>
      <p:sp>
        <p:nvSpPr>
          <p:cNvPr id="7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pic>
        <p:nvPicPr>
          <p:cNvPr id="18500" name="Picture 6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636912"/>
            <a:ext cx="4685253" cy="351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6000" y="1501688"/>
            <a:ext cx="6120000" cy="457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sp>
        <p:nvSpPr>
          <p:cNvPr id="6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188" y="1333217"/>
            <a:ext cx="31575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Bangkitkan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id-ID" sz="2000" dirty="0" smtClean="0">
                <a:solidFill>
                  <a:srgbClr val="FF0000"/>
                </a:solidFill>
              </a:rPr>
              <a:t>sejumlah individu (calon solusi)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secara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acak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6000" y="1501688"/>
            <a:ext cx="6120000" cy="457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188" y="1333217"/>
            <a:ext cx="31575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Perbarui arah dan posisi individu di setiap generasi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1524001" y="-153888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d-ID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6000" y="1501688"/>
            <a:ext cx="6120000" cy="4570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188" y="1333217"/>
            <a:ext cx="31575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Jika kondisi berhenti telah tercapai, pilih </a:t>
            </a:r>
            <a:r>
              <a:rPr lang="en-US" sz="2000" dirty="0" err="1" smtClean="0">
                <a:solidFill>
                  <a:srgbClr val="FF0000"/>
                </a:solidFill>
              </a:rPr>
              <a:t>individu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id-ID" sz="2000" dirty="0" smtClean="0">
                <a:solidFill>
                  <a:srgbClr val="FF0000"/>
                </a:solidFill>
              </a:rPr>
              <a:t>terbaik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sebagai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id-ID" sz="2000" dirty="0" smtClean="0">
                <a:solidFill>
                  <a:srgbClr val="FF0000"/>
                </a:solidFill>
              </a:rPr>
              <a:t>solusi.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01 Suyanto\004 Textbook\03 Evolutionary Computation\Reff\Evolution Strategies\flepo40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81340" y="1421682"/>
            <a:ext cx="5829320" cy="479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346188" y="1333217"/>
            <a:ext cx="24374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dirty="0" smtClean="0">
                <a:solidFill>
                  <a:srgbClr val="FF0000"/>
                </a:solidFill>
              </a:rPr>
              <a:t>Swarm Intelligence dapat menemukan nilai </a:t>
            </a:r>
            <a:r>
              <a:rPr lang="id-ID" sz="2000" dirty="0">
                <a:solidFill>
                  <a:srgbClr val="FF0000"/>
                </a:solidFill>
              </a:rPr>
              <a:t>optimum global </a:t>
            </a:r>
            <a:r>
              <a:rPr lang="id-ID" sz="2000" dirty="0" smtClean="0">
                <a:solidFill>
                  <a:srgbClr val="FF0000"/>
                </a:solidFill>
              </a:rPr>
              <a:t>dari suatu fungsi yang dinamis dengan sangat cepat.</a:t>
            </a:r>
            <a:endParaRPr lang="id-ID" sz="2000" dirty="0"/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001" y="2857496"/>
            <a:ext cx="8643998" cy="2835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1738218" y="1500174"/>
            <a:ext cx="559800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id-ID" sz="18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Hill Climbing DENCLUE  </a:t>
            </a:r>
            <a:r>
              <a:rPr lang="id-ID" sz="1800" b="1" dirty="0">
                <a:solidFill>
                  <a:srgbClr val="FF0000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Local </a:t>
            </a:r>
            <a:r>
              <a:rPr lang="id-ID" sz="1800" b="1" dirty="0" smtClean="0">
                <a:solidFill>
                  <a:srgbClr val="FF0000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Optimum</a:t>
            </a:r>
            <a:r>
              <a:rPr lang="id-ID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 </a:t>
            </a:r>
            <a:endParaRPr lang="id-ID" sz="1800" b="1" dirty="0">
              <a:solidFill>
                <a:srgbClr val="0070C0"/>
              </a:solidFill>
              <a:latin typeface="Verdana"/>
              <a:ea typeface="Verdana"/>
              <a:cs typeface="Verdana"/>
              <a:sym typeface="Wingdings" pitchFamily="2" charset="2"/>
            </a:endParaRPr>
          </a:p>
        </p:txBody>
      </p:sp>
      <p:sp>
        <p:nvSpPr>
          <p:cNvPr id="7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1734572" y="1916832"/>
            <a:ext cx="5801588" cy="455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SzPct val="25000"/>
            </a:pPr>
            <a:r>
              <a:rPr lang="id-ID" sz="1800" b="1" dirty="0" smtClean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Swarm-based </a:t>
            </a:r>
            <a:r>
              <a:rPr lang="id-ID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DENCLUE </a:t>
            </a:r>
            <a:r>
              <a:rPr lang="id-ID" sz="1800" b="1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Global Optimum </a:t>
            </a:r>
          </a:p>
        </p:txBody>
      </p:sp>
    </p:spTree>
    <p:extLst>
      <p:ext uri="{BB962C8B-B14F-4D97-AF65-F5344CB8AC3E}">
        <p14:creationId xmlns:p14="http://schemas.microsoft.com/office/powerpoint/2010/main" val="234420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26046"/>
            <a:ext cx="624840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4439816" y="1772816"/>
            <a:ext cx="2880320" cy="3816424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791744" y="2852936"/>
            <a:ext cx="1800200" cy="2736304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791744" y="1916832"/>
            <a:ext cx="2592288" cy="3672408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785" y="1456912"/>
            <a:ext cx="850679" cy="45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11" name="Freeform 10"/>
          <p:cNvSpPr/>
          <p:nvPr/>
        </p:nvSpPr>
        <p:spPr>
          <a:xfrm rot="197038">
            <a:off x="3708937" y="3343631"/>
            <a:ext cx="2431788" cy="2206692"/>
          </a:xfrm>
          <a:custGeom>
            <a:avLst/>
            <a:gdLst>
              <a:gd name="connsiteX0" fmla="*/ 0 w 3459193"/>
              <a:gd name="connsiteY0" fmla="*/ 0 h 3571336"/>
              <a:gd name="connsiteX1" fmla="*/ 1199072 w 3459193"/>
              <a:gd name="connsiteY1" fmla="*/ 1785668 h 3571336"/>
              <a:gd name="connsiteX2" fmla="*/ 3459193 w 3459193"/>
              <a:gd name="connsiteY2" fmla="*/ 3571336 h 357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193" h="3571336">
                <a:moveTo>
                  <a:pt x="0" y="0"/>
                </a:moveTo>
                <a:cubicBezTo>
                  <a:pt x="311270" y="595222"/>
                  <a:pt x="622540" y="1190445"/>
                  <a:pt x="1199072" y="1785668"/>
                </a:cubicBezTo>
                <a:cubicBezTo>
                  <a:pt x="1775604" y="2380891"/>
                  <a:pt x="2617398" y="2976113"/>
                  <a:pt x="3459193" y="3571336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2348880"/>
            <a:ext cx="1409813" cy="92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reeform 12"/>
          <p:cNvSpPr/>
          <p:nvPr/>
        </p:nvSpPr>
        <p:spPr>
          <a:xfrm rot="10800000">
            <a:off x="4007767" y="1772816"/>
            <a:ext cx="2811122" cy="3901660"/>
          </a:xfrm>
          <a:custGeom>
            <a:avLst/>
            <a:gdLst>
              <a:gd name="connsiteX0" fmla="*/ 0 w 3459193"/>
              <a:gd name="connsiteY0" fmla="*/ 0 h 3571336"/>
              <a:gd name="connsiteX1" fmla="*/ 1199072 w 3459193"/>
              <a:gd name="connsiteY1" fmla="*/ 1785668 h 3571336"/>
              <a:gd name="connsiteX2" fmla="*/ 3459193 w 3459193"/>
              <a:gd name="connsiteY2" fmla="*/ 3571336 h 357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193" h="3571336">
                <a:moveTo>
                  <a:pt x="0" y="0"/>
                </a:moveTo>
                <a:cubicBezTo>
                  <a:pt x="311270" y="595222"/>
                  <a:pt x="622540" y="1190445"/>
                  <a:pt x="1199072" y="1785668"/>
                </a:cubicBezTo>
                <a:cubicBezTo>
                  <a:pt x="1775604" y="2380891"/>
                  <a:pt x="2617398" y="2976113"/>
                  <a:pt x="3459193" y="3571336"/>
                </a:cubicBezTo>
              </a:path>
            </a:pathLst>
          </a:cu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5" name="Freeform 14"/>
          <p:cNvSpPr/>
          <p:nvPr/>
        </p:nvSpPr>
        <p:spPr>
          <a:xfrm rot="197038">
            <a:off x="3720477" y="2152349"/>
            <a:ext cx="3290516" cy="3345389"/>
          </a:xfrm>
          <a:custGeom>
            <a:avLst/>
            <a:gdLst>
              <a:gd name="connsiteX0" fmla="*/ 0 w 3459193"/>
              <a:gd name="connsiteY0" fmla="*/ 0 h 3571336"/>
              <a:gd name="connsiteX1" fmla="*/ 1199072 w 3459193"/>
              <a:gd name="connsiteY1" fmla="*/ 1785668 h 3571336"/>
              <a:gd name="connsiteX2" fmla="*/ 3459193 w 3459193"/>
              <a:gd name="connsiteY2" fmla="*/ 3571336 h 357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193" h="3571336">
                <a:moveTo>
                  <a:pt x="0" y="0"/>
                </a:moveTo>
                <a:cubicBezTo>
                  <a:pt x="311270" y="595222"/>
                  <a:pt x="622540" y="1190445"/>
                  <a:pt x="1199072" y="1785668"/>
                </a:cubicBezTo>
                <a:cubicBezTo>
                  <a:pt x="1775604" y="2380891"/>
                  <a:pt x="2617398" y="2976113"/>
                  <a:pt x="3459193" y="3571336"/>
                </a:cubicBezTo>
              </a:path>
            </a:pathLst>
          </a:cu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escription: E:\Foto\IEEE 2007 Taipei\DSC00441.JPG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 l="3032" t="10498" r="4921" b="1942"/>
          <a:stretch>
            <a:fillRect/>
          </a:stretch>
        </p:blipFill>
        <p:spPr bwMode="auto">
          <a:xfrm>
            <a:off x="2952728" y="1507730"/>
            <a:ext cx="6286544" cy="4493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15680" y="3844205"/>
            <a:ext cx="576064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Apakah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ada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m</a:t>
            </a:r>
            <a:r>
              <a:rPr lang="id-ID" sz="2800" i="1" dirty="0" smtClean="0">
                <a:solidFill>
                  <a:srgbClr val="FF0000"/>
                </a:solidFill>
              </a:rPr>
              <a:t>athematical proof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untuk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</a:rPr>
              <a:t>Swarm Intelligence</a:t>
            </a:r>
            <a:r>
              <a:rPr lang="id-ID" sz="2800" dirty="0" smtClean="0">
                <a:solidFill>
                  <a:srgbClr val="FF0000"/>
                </a:solidFill>
              </a:rPr>
              <a:t>?</a:t>
            </a:r>
          </a:p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Belum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ada</a:t>
            </a:r>
            <a:r>
              <a:rPr lang="en-US" sz="2800" dirty="0" smtClean="0">
                <a:solidFill>
                  <a:srgbClr val="FF0000"/>
                </a:solidFill>
              </a:rPr>
              <a:t>. </a:t>
            </a:r>
            <a:r>
              <a:rPr lang="id-ID" sz="2800" b="1" i="1" dirty="0" smtClean="0">
                <a:solidFill>
                  <a:srgbClr val="FF0000"/>
                </a:solidFill>
              </a:rPr>
              <a:t>Open research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" name="Shape 92"/>
          <p:cNvSpPr txBox="1">
            <a:spLocks/>
          </p:cNvSpPr>
          <p:nvPr/>
        </p:nvSpPr>
        <p:spPr>
          <a:xfrm>
            <a:off x="3679594" y="620688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Swarm Intelligence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215680" y="2228671"/>
            <a:ext cx="57606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Berapa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banyak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garamnya</a:t>
            </a:r>
            <a:r>
              <a:rPr lang="en-US" sz="3600" dirty="0" smtClean="0">
                <a:solidFill>
                  <a:srgbClr val="FF0000"/>
                </a:solidFill>
              </a:rPr>
              <a:t>?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Secukupnya</a:t>
            </a:r>
            <a:r>
              <a:rPr lang="en-US" sz="3600" dirty="0" smtClean="0">
                <a:solidFill>
                  <a:srgbClr val="FF0000"/>
                </a:solidFill>
              </a:rPr>
              <a:t>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620783" y="476672"/>
            <a:ext cx="5067505" cy="8617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Big </a:t>
            </a:r>
            <a: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Data</a:t>
            </a:r>
            <a:br>
              <a:rPr lang="id-ID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</a:br>
            <a:r>
              <a:rPr lang="id-ID" sz="18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[CISCO</a:t>
            </a:r>
            <a:r>
              <a:rPr lang="id-ID" sz="18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]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3984" y="1622172"/>
            <a:ext cx="9144032" cy="402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431704" y="612249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Bayes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4339" y="1444644"/>
            <a:ext cx="628332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5095868" y="364331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Oval 9"/>
          <p:cNvSpPr/>
          <p:nvPr/>
        </p:nvSpPr>
        <p:spPr>
          <a:xfrm>
            <a:off x="4881554" y="3429000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Oval 10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Rectangle 6"/>
          <p:cNvSpPr/>
          <p:nvPr/>
        </p:nvSpPr>
        <p:spPr>
          <a:xfrm>
            <a:off x="346188" y="1333217"/>
            <a:ext cx="2005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Salah </a:t>
            </a:r>
            <a:r>
              <a:rPr lang="en-US" sz="1800" dirty="0" err="1" smtClean="0">
                <a:solidFill>
                  <a:srgbClr val="FF0000"/>
                </a:solidFill>
              </a:rPr>
              <a:t>klasifikasi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800" dirty="0" err="1" smtClean="0">
                <a:solidFill>
                  <a:srgbClr val="FF0000"/>
                </a:solidFill>
              </a:rPr>
              <a:t>Bagaimana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solusinya</a:t>
            </a:r>
            <a:r>
              <a:rPr lang="en-US" sz="1800" dirty="0" smtClean="0">
                <a:solidFill>
                  <a:srgbClr val="FF0000"/>
                </a:solidFill>
              </a:rPr>
              <a:t>?</a:t>
            </a:r>
            <a:endParaRPr lang="id-ID" sz="18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2351584" y="1794882"/>
            <a:ext cx="2376264" cy="15621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cisco.com/c/dam/en/us/solutions/collateral/service-provider/visual-networking-index-vni/vni-hyperconnectivity-wp.docx/_jcr_content/renditions/vni-hyperconnectivity-wp_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9703" y="2008892"/>
            <a:ext cx="9072594" cy="37061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595406" y="1385816"/>
            <a:ext cx="9001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IP video traffic </a:t>
            </a:r>
            <a:r>
              <a:rPr lang="id-ID" sz="2800" dirty="0"/>
              <a:t>=</a:t>
            </a:r>
            <a:r>
              <a:rPr lang="en-US" sz="2800" dirty="0"/>
              <a:t> 82</a:t>
            </a:r>
            <a:r>
              <a:rPr lang="id-ID" sz="2800" dirty="0"/>
              <a:t>%</a:t>
            </a:r>
            <a:r>
              <a:rPr lang="en-US" sz="2800" dirty="0"/>
              <a:t> of </a:t>
            </a:r>
            <a:r>
              <a:rPr lang="id-ID" sz="2800" dirty="0"/>
              <a:t>total </a:t>
            </a:r>
            <a:r>
              <a:rPr lang="en-US" sz="2800" dirty="0"/>
              <a:t>traffic by 2020 </a:t>
            </a:r>
            <a:endParaRPr lang="id-ID" sz="2800" dirty="0"/>
          </a:p>
        </p:txBody>
      </p:sp>
      <p:sp>
        <p:nvSpPr>
          <p:cNvPr id="8" name="Shape 92"/>
          <p:cNvSpPr txBox="1">
            <a:spLocks/>
          </p:cNvSpPr>
          <p:nvPr/>
        </p:nvSpPr>
        <p:spPr>
          <a:xfrm>
            <a:off x="3620783" y="476672"/>
            <a:ext cx="5067505" cy="8617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Big Data</a:t>
            </a:r>
            <a:br>
              <a:rPr lang="id-ID" sz="3200" b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</a:br>
            <a:r>
              <a:rPr lang="id-ID" sz="1800" b="1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[CISCO]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620783" y="479034"/>
            <a:ext cx="5067505" cy="86173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Big Data</a:t>
            </a:r>
            <a:b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</a:br>
            <a:r>
              <a:rPr lang="id-ID" sz="18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[Facebook, Twitter, WA, Instagram]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1441484"/>
            <a:ext cx="4320480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Image result for update video status twitte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" name="AutoShape 6" descr="Image result for update video status twitter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794" y="1441484"/>
            <a:ext cx="3967686" cy="226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736203"/>
            <a:ext cx="3027034" cy="2270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4067502"/>
            <a:ext cx="2808312" cy="164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07968" y="5775648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/>
              <a:t>https://www.macrumors.com/2013/08/07/instagram-updated-with-video-imports-automatic-straightening/</a:t>
            </a:r>
          </a:p>
        </p:txBody>
      </p:sp>
      <p:sp>
        <p:nvSpPr>
          <p:cNvPr id="5" name="Rectangle 4"/>
          <p:cNvSpPr/>
          <p:nvPr/>
        </p:nvSpPr>
        <p:spPr>
          <a:xfrm>
            <a:off x="1631504" y="5744870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1200" dirty="0"/>
              <a:t>https://tribune.com.pk/story/1333942/finally-whatsapp-launches-new-status-update-video-photo-feature/</a:t>
            </a:r>
          </a:p>
        </p:txBody>
      </p:sp>
    </p:spTree>
    <p:extLst>
      <p:ext uri="{BB962C8B-B14F-4D97-AF65-F5344CB8AC3E}">
        <p14:creationId xmlns:p14="http://schemas.microsoft.com/office/powerpoint/2010/main" val="40244425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92"/>
          <p:cNvSpPr txBox="1">
            <a:spLocks/>
          </p:cNvSpPr>
          <p:nvPr/>
        </p:nvSpPr>
        <p:spPr>
          <a:xfrm>
            <a:off x="3577924" y="724600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Speech Technology</a:t>
            </a:r>
          </a:p>
        </p:txBody>
      </p:sp>
      <p:sp>
        <p:nvSpPr>
          <p:cNvPr id="6" name="Shape 93"/>
          <p:cNvSpPr txBox="1">
            <a:spLocks noGrp="1"/>
          </p:cNvSpPr>
          <p:nvPr>
            <p:ph type="body" idx="1"/>
          </p:nvPr>
        </p:nvSpPr>
        <p:spPr>
          <a:xfrm>
            <a:off x="2135561" y="5303769"/>
            <a:ext cx="8153399" cy="461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63538" indent="-363538" algn="r">
              <a:buNone/>
            </a:pPr>
            <a:r>
              <a:rPr lang="en-US" sz="2400" dirty="0"/>
              <a:t>(</a:t>
            </a:r>
            <a:r>
              <a:rPr lang="id-ID" sz="2400" dirty="0"/>
              <a:t>John </a:t>
            </a:r>
            <a:r>
              <a:rPr lang="en-US" sz="2400" dirty="0"/>
              <a:t>Selden</a:t>
            </a:r>
            <a:r>
              <a:rPr lang="id-ID" sz="2400" dirty="0"/>
              <a:t> 1585 – 1656</a:t>
            </a:r>
            <a:r>
              <a:rPr lang="en-US" sz="2400" dirty="0"/>
              <a:t>)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412776"/>
            <a:ext cx="809625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5571" y="1571612"/>
            <a:ext cx="8060861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hape 92"/>
          <p:cNvSpPr txBox="1">
            <a:spLocks/>
          </p:cNvSpPr>
          <p:nvPr/>
        </p:nvSpPr>
        <p:spPr>
          <a:xfrm>
            <a:off x="3577924" y="724600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Speech Technology</a:t>
            </a:r>
          </a:p>
        </p:txBody>
      </p:sp>
      <p:sp>
        <p:nvSpPr>
          <p:cNvPr id="6" name="Shape 93"/>
          <p:cNvSpPr txBox="1">
            <a:spLocks noGrp="1"/>
          </p:cNvSpPr>
          <p:nvPr>
            <p:ph type="body" idx="1"/>
          </p:nvPr>
        </p:nvSpPr>
        <p:spPr>
          <a:xfrm>
            <a:off x="2063552" y="5775688"/>
            <a:ext cx="8153399" cy="4616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63538" indent="-363538" algn="r">
              <a:buNone/>
            </a:pPr>
            <a:r>
              <a:rPr lang="en-US" sz="2400" dirty="0" smtClean="0"/>
              <a:t>(</a:t>
            </a:r>
            <a:r>
              <a:rPr lang="id-ID" sz="2400" dirty="0" smtClean="0"/>
              <a:t>Suyanto, 2016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155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www.umiacs.umd.edu/~knkim/Images/multimoda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456" y="1500187"/>
            <a:ext cx="5400000" cy="461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831976" y="1500187"/>
            <a:ext cx="4912097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d-ID" sz="3600" b="1" dirty="0">
                <a:solidFill>
                  <a:srgbClr val="FF0000"/>
                </a:solidFill>
              </a:rPr>
              <a:t>Multimodal HCI</a:t>
            </a:r>
          </a:p>
          <a:p>
            <a:r>
              <a:rPr lang="id-ID" sz="1050" b="1" dirty="0">
                <a:solidFill>
                  <a:srgbClr val="FF0000"/>
                </a:solidFill>
              </a:rPr>
              <a:t>[</a:t>
            </a:r>
            <a:r>
              <a:rPr lang="en-US" sz="1050" b="1" dirty="0">
                <a:solidFill>
                  <a:srgbClr val="FF0000"/>
                </a:solidFill>
              </a:rPr>
              <a:t>http://www.umiacs.umd.edu/~knkim/multimodal.htm</a:t>
            </a:r>
            <a:r>
              <a:rPr lang="id-ID" sz="1050" b="1" dirty="0">
                <a:solidFill>
                  <a:srgbClr val="FF0000"/>
                </a:solidFill>
              </a:rPr>
              <a:t>]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6" name="Shape 92"/>
          <p:cNvSpPr txBox="1">
            <a:spLocks/>
          </p:cNvSpPr>
          <p:nvPr/>
        </p:nvSpPr>
        <p:spPr>
          <a:xfrm>
            <a:off x="3577924" y="724600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Speech Technology</a:t>
            </a:r>
          </a:p>
        </p:txBody>
      </p:sp>
      <p:sp>
        <p:nvSpPr>
          <p:cNvPr id="7" name="Rectangle 6"/>
          <p:cNvSpPr/>
          <p:nvPr/>
        </p:nvSpPr>
        <p:spPr>
          <a:xfrm>
            <a:off x="1926877" y="4437112"/>
            <a:ext cx="2008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400" dirty="0" smtClean="0">
                <a:solidFill>
                  <a:srgbClr val="FF0000"/>
                </a:solidFill>
              </a:rPr>
              <a:t>Video </a:t>
            </a:r>
            <a:r>
              <a:rPr lang="id-ID" sz="2400" dirty="0" smtClean="0">
                <a:solidFill>
                  <a:srgbClr val="FF0000"/>
                </a:solidFill>
                <a:sym typeface="Wingdings" pitchFamily="2" charset="2"/>
              </a:rPr>
              <a:t> teks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335532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36718" y="620688"/>
            <a:ext cx="5353257" cy="5847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spAutoFit/>
          </a:bodyPr>
          <a:lstStyle/>
          <a:p>
            <a:pPr algn="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CIST for Big Data Analitycs</a:t>
            </a:r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2136648" y="1600200"/>
            <a:ext cx="8153399" cy="406261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spAutoFit/>
          </a:bodyPr>
          <a:lstStyle/>
          <a:p>
            <a:pPr marL="363538" indent="-363538" algn="just"/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Business Intelligence, ...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Costumer Relation Management, Costumer Profiling, ...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Document Clustering, ...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ea typeface="Verdana"/>
                <a:cs typeface="Verdana"/>
                <a:sym typeface="Verdana"/>
              </a:rPr>
              <a:t>Sentiment Analysis, Opinion mining (Politics)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latin typeface="+mj-lt"/>
                <a:ea typeface="Verdana"/>
                <a:cs typeface="Verdana"/>
                <a:sym typeface="Verdana"/>
              </a:rPr>
              <a:t>Hoax Detection, Hoax Filtering, Hoax Analyzer, ...</a:t>
            </a:r>
          </a:p>
          <a:p>
            <a:pPr marL="363538" indent="-363538" algn="just"/>
            <a:r>
              <a:rPr lang="id-ID" sz="2400" dirty="0">
                <a:solidFill>
                  <a:schemeClr val="tx1"/>
                </a:solidFill>
                <a:latin typeface="+mj-lt"/>
              </a:rPr>
              <a:t>Intelligent, Investigation, ...</a:t>
            </a:r>
            <a:endParaRPr lang="id-ID" sz="2400" b="1" dirty="0">
              <a:solidFill>
                <a:schemeClr val="tx1"/>
              </a:solidFill>
              <a:latin typeface="+mj-lt"/>
            </a:endParaRPr>
          </a:p>
          <a:p>
            <a:pPr marL="363538" indent="-363538" algn="just"/>
            <a:r>
              <a:rPr lang="id-ID" sz="2400" dirty="0">
                <a:solidFill>
                  <a:srgbClr val="FF0000"/>
                </a:solidFill>
                <a:latin typeface="+mj-lt"/>
              </a:rPr>
              <a:t>Text Mining </a:t>
            </a:r>
            <a:r>
              <a:rPr lang="id-ID" sz="24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 Video Mining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sz="5400" dirty="0">
              <a:solidFill>
                <a:srgbClr val="0B5C4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id-ID" sz="9600" b="1" dirty="0">
                <a:solidFill>
                  <a:srgbClr val="0B5C4C"/>
                </a:solidFill>
                <a:latin typeface="Century Gothic" panose="020B0502020202020204" pitchFamily="34" charset="0"/>
              </a:rPr>
              <a:t>Swarming</a:t>
            </a:r>
            <a:endParaRPr lang="id-ID" sz="5400" b="1" dirty="0">
              <a:solidFill>
                <a:srgbClr val="0B5C4C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hape 92"/>
          <p:cNvSpPr txBox="1">
            <a:spLocks/>
          </p:cNvSpPr>
          <p:nvPr/>
        </p:nvSpPr>
        <p:spPr>
          <a:xfrm>
            <a:off x="3575720" y="692696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Penutup</a:t>
            </a:r>
          </a:p>
        </p:txBody>
      </p:sp>
      <p:sp>
        <p:nvSpPr>
          <p:cNvPr id="5" name="Rectangle 4"/>
          <p:cNvSpPr/>
          <p:nvPr/>
        </p:nvSpPr>
        <p:spPr>
          <a:xfrm>
            <a:off x="2999656" y="4509120"/>
            <a:ext cx="64807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 smtClean="0">
                <a:solidFill>
                  <a:srgbClr val="FF0000"/>
                </a:solidFill>
              </a:rPr>
              <a:t>Kerja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kolektif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lebih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baik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dibanding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</a:rPr>
              <a:t>individu</a:t>
            </a:r>
            <a:endParaRPr lang="id-ID" sz="2600" dirty="0"/>
          </a:p>
        </p:txBody>
      </p:sp>
    </p:spTree>
    <p:extLst>
      <p:ext uri="{BB962C8B-B14F-4D97-AF65-F5344CB8AC3E}">
        <p14:creationId xmlns:p14="http://schemas.microsoft.com/office/powerpoint/2010/main" val="386857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id-ID" sz="5400" b="1" dirty="0">
              <a:solidFill>
                <a:srgbClr val="0B5C4C"/>
              </a:solidFill>
            </a:endParaRPr>
          </a:p>
          <a:p>
            <a:pPr marL="0" indent="0" algn="ctr">
              <a:buNone/>
            </a:pPr>
            <a:r>
              <a:rPr lang="id-ID" sz="13800" b="1" dirty="0">
                <a:solidFill>
                  <a:srgbClr val="0B5C4C"/>
                </a:solidFill>
              </a:rPr>
              <a:t>90:10</a:t>
            </a:r>
            <a:endParaRPr lang="id-ID" sz="5400" b="1" dirty="0">
              <a:solidFill>
                <a:srgbClr val="0B5C4C"/>
              </a:solidFill>
            </a:endParaRPr>
          </a:p>
        </p:txBody>
      </p:sp>
      <p:sp>
        <p:nvSpPr>
          <p:cNvPr id="6" name="Shape 92"/>
          <p:cNvSpPr txBox="1">
            <a:spLocks/>
          </p:cNvSpPr>
          <p:nvPr/>
        </p:nvSpPr>
        <p:spPr>
          <a:xfrm>
            <a:off x="3575720" y="684025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l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l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pPr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Penutup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0524" y="4808765"/>
            <a:ext cx="52565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smtClean="0">
                <a:solidFill>
                  <a:srgbClr val="FF0000"/>
                </a:solidFill>
              </a:rPr>
              <a:t>(90) Think more do less (10)</a:t>
            </a:r>
            <a:endParaRPr lang="id-ID" sz="2600" dirty="0"/>
          </a:p>
        </p:txBody>
      </p:sp>
    </p:spTree>
    <p:extLst>
      <p:ext uri="{BB962C8B-B14F-4D97-AF65-F5344CB8AC3E}">
        <p14:creationId xmlns:p14="http://schemas.microsoft.com/office/powerpoint/2010/main" val="386857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3552" y="1340768"/>
            <a:ext cx="8153399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d-ID" sz="5400" b="1" dirty="0">
              <a:solidFill>
                <a:srgbClr val="0B5C4C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id-ID" sz="7200" b="1" dirty="0">
                <a:solidFill>
                  <a:srgbClr val="0B5C4C"/>
                </a:solidFill>
                <a:latin typeface="Century Gothic" panose="020B0502020202020204" pitchFamily="34" charset="0"/>
              </a:rPr>
              <a:t>Terima Kasih</a:t>
            </a:r>
          </a:p>
        </p:txBody>
      </p:sp>
    </p:spTree>
    <p:extLst>
      <p:ext uri="{BB962C8B-B14F-4D97-AF65-F5344CB8AC3E}">
        <p14:creationId xmlns:p14="http://schemas.microsoft.com/office/powerpoint/2010/main" val="386857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7" y="599427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</a:t>
            </a:r>
            <a:r>
              <a:rPr lang="en-US" sz="3200" b="1" dirty="0" smtClean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Decision Tree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5000" y="1443726"/>
            <a:ext cx="6282000" cy="47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/>
          <p:cNvSpPr/>
          <p:nvPr/>
        </p:nvSpPr>
        <p:spPr>
          <a:xfrm>
            <a:off x="5095868" y="364331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4" name="Oval 13"/>
          <p:cNvSpPr/>
          <p:nvPr/>
        </p:nvSpPr>
        <p:spPr>
          <a:xfrm>
            <a:off x="4881554" y="3429000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6" name="Oval 15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7" name="Rectangle 6"/>
          <p:cNvSpPr/>
          <p:nvPr/>
        </p:nvSpPr>
        <p:spPr>
          <a:xfrm>
            <a:off x="346188" y="1333217"/>
            <a:ext cx="2437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IF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Panggilan</a:t>
            </a:r>
            <a:r>
              <a:rPr lang="en-US" sz="1800" dirty="0" smtClean="0">
                <a:solidFill>
                  <a:srgbClr val="FF0000"/>
                </a:solidFill>
              </a:rPr>
              <a:t> &lt; 225 </a:t>
            </a:r>
            <a:r>
              <a:rPr lang="en-US" sz="1800" b="1" dirty="0" smtClean="0">
                <a:solidFill>
                  <a:srgbClr val="FF0000"/>
                </a:solidFill>
              </a:rPr>
              <a:t>AND</a:t>
            </a:r>
            <a:r>
              <a:rPr lang="en-US" sz="1800" dirty="0" smtClean="0">
                <a:solidFill>
                  <a:srgbClr val="FF0000"/>
                </a:solidFill>
              </a:rPr>
              <a:t> Blok &lt; 350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THEN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Segitiga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b="1" dirty="0" smtClean="0">
                <a:solidFill>
                  <a:srgbClr val="FF0000"/>
                </a:solidFill>
              </a:rPr>
              <a:t>ELSE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Lingkaran</a:t>
            </a:r>
            <a:endParaRPr lang="id-ID" sz="1800" dirty="0"/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2783632" y="1933382"/>
            <a:ext cx="1584176" cy="12795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46188" y="3801814"/>
            <a:ext cx="2077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Salah </a:t>
            </a:r>
            <a:r>
              <a:rPr lang="en-US" sz="1800" dirty="0" err="1" smtClean="0">
                <a:solidFill>
                  <a:srgbClr val="FF0000"/>
                </a:solidFill>
              </a:rPr>
              <a:t>klasifikasi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800" dirty="0" err="1" smtClean="0">
                <a:solidFill>
                  <a:srgbClr val="FF0000"/>
                </a:solidFill>
              </a:rPr>
              <a:t>Bagaimana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solusinya</a:t>
            </a:r>
            <a:r>
              <a:rPr lang="en-US" sz="1800" dirty="0" smtClean="0">
                <a:solidFill>
                  <a:srgbClr val="FF0000"/>
                </a:solidFill>
              </a:rPr>
              <a:t>?</a:t>
            </a:r>
            <a:endParaRPr lang="id-ID" sz="1800" dirty="0"/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 flipV="1">
            <a:off x="2423592" y="3697314"/>
            <a:ext cx="2592288" cy="5661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8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97" y="1441367"/>
            <a:ext cx="6283325" cy="47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/>
          <p:cNvSpPr/>
          <p:nvPr/>
        </p:nvSpPr>
        <p:spPr>
          <a:xfrm>
            <a:off x="5122556" y="3672342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8" name="Oval 17"/>
          <p:cNvSpPr/>
          <p:nvPr/>
        </p:nvSpPr>
        <p:spPr>
          <a:xfrm>
            <a:off x="4908242" y="3458028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9" name="Oval 18"/>
          <p:cNvSpPr/>
          <p:nvPr/>
        </p:nvSpPr>
        <p:spPr>
          <a:xfrm>
            <a:off x="5354308" y="395809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Shape 92"/>
          <p:cNvSpPr txBox="1">
            <a:spLocks noGrp="1"/>
          </p:cNvSpPr>
          <p:nvPr>
            <p:ph type="title"/>
          </p:nvPr>
        </p:nvSpPr>
        <p:spPr>
          <a:xfrm>
            <a:off x="3562247" y="599427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</a:t>
            </a:r>
            <a:r>
              <a:rPr lang="en-US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Decision Tree</a:t>
            </a:r>
            <a:endParaRPr lang="id-ID" sz="3200" b="1" dirty="0">
              <a:solidFill>
                <a:srgbClr val="0B5C4C"/>
              </a:solidFill>
              <a:latin typeface="Century Gothic" panose="020B0502020202020204" pitchFamily="34" charset="0"/>
              <a:ea typeface="Verdana"/>
              <a:cs typeface="Verdana"/>
              <a:sym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6188" y="1333217"/>
            <a:ext cx="24374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IF</a:t>
            </a:r>
            <a:r>
              <a:rPr lang="en-US" sz="1800" dirty="0" smtClean="0">
                <a:solidFill>
                  <a:srgbClr val="FF0000"/>
                </a:solidFill>
              </a:rPr>
              <a:t> (</a:t>
            </a:r>
            <a:r>
              <a:rPr lang="en-US" sz="1800" dirty="0" err="1" smtClean="0">
                <a:solidFill>
                  <a:srgbClr val="FF0000"/>
                </a:solidFill>
              </a:rPr>
              <a:t>Panggilan</a:t>
            </a:r>
            <a:r>
              <a:rPr lang="en-US" sz="1800" dirty="0" smtClean="0">
                <a:solidFill>
                  <a:srgbClr val="FF0000"/>
                </a:solidFill>
              </a:rPr>
              <a:t> &lt; 350 </a:t>
            </a:r>
            <a:r>
              <a:rPr lang="en-US" sz="1800" b="1" dirty="0" smtClean="0">
                <a:solidFill>
                  <a:srgbClr val="FF0000"/>
                </a:solidFill>
              </a:rPr>
              <a:t>AND</a:t>
            </a:r>
            <a:r>
              <a:rPr lang="en-US" sz="1800" dirty="0" smtClean="0">
                <a:solidFill>
                  <a:srgbClr val="FF0000"/>
                </a:solidFill>
              </a:rPr>
              <a:t> Blok &lt; 50)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AND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 err="1">
                <a:solidFill>
                  <a:srgbClr val="FF0000"/>
                </a:solidFill>
              </a:rPr>
              <a:t>Panggilan</a:t>
            </a:r>
            <a:r>
              <a:rPr lang="en-US" sz="1800" dirty="0">
                <a:solidFill>
                  <a:srgbClr val="FF0000"/>
                </a:solidFill>
              </a:rPr>
              <a:t> &lt; </a:t>
            </a:r>
            <a:r>
              <a:rPr lang="en-US" sz="1800" dirty="0" smtClean="0">
                <a:solidFill>
                  <a:srgbClr val="FF0000"/>
                </a:solidFill>
              </a:rPr>
              <a:t>310 </a:t>
            </a:r>
            <a:r>
              <a:rPr lang="en-US" sz="1800" b="1" dirty="0">
                <a:solidFill>
                  <a:srgbClr val="FF0000"/>
                </a:solidFill>
              </a:rPr>
              <a:t>AND</a:t>
            </a:r>
            <a:r>
              <a:rPr lang="en-US" sz="1800" dirty="0">
                <a:solidFill>
                  <a:srgbClr val="FF0000"/>
                </a:solidFill>
              </a:rPr>
              <a:t> Blok &lt; </a:t>
            </a:r>
            <a:r>
              <a:rPr lang="en-US" sz="1800" dirty="0" smtClean="0">
                <a:solidFill>
                  <a:srgbClr val="FF0000"/>
                </a:solidFill>
              </a:rPr>
              <a:t>100)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AND</a:t>
            </a:r>
            <a:r>
              <a:rPr lang="en-US" sz="1800" dirty="0">
                <a:solidFill>
                  <a:srgbClr val="FF0000"/>
                </a:solidFill>
              </a:rPr>
              <a:t> (</a:t>
            </a:r>
            <a:r>
              <a:rPr lang="en-US" sz="1800" dirty="0" err="1">
                <a:solidFill>
                  <a:srgbClr val="FF0000"/>
                </a:solidFill>
              </a:rPr>
              <a:t>Panggilan</a:t>
            </a:r>
            <a:r>
              <a:rPr lang="en-US" sz="1800" dirty="0">
                <a:solidFill>
                  <a:srgbClr val="FF0000"/>
                </a:solidFill>
              </a:rPr>
              <a:t> &lt; </a:t>
            </a:r>
            <a:r>
              <a:rPr lang="en-US" sz="1800" dirty="0" smtClean="0">
                <a:solidFill>
                  <a:srgbClr val="FF0000"/>
                </a:solidFill>
              </a:rPr>
              <a:t>280 </a:t>
            </a:r>
            <a:r>
              <a:rPr lang="en-US" sz="1800" b="1" dirty="0">
                <a:solidFill>
                  <a:srgbClr val="FF0000"/>
                </a:solidFill>
              </a:rPr>
              <a:t>AND</a:t>
            </a:r>
            <a:r>
              <a:rPr lang="en-US" sz="1800" dirty="0">
                <a:solidFill>
                  <a:srgbClr val="FF0000"/>
                </a:solidFill>
              </a:rPr>
              <a:t> Blok &lt; </a:t>
            </a:r>
            <a:r>
              <a:rPr lang="en-US" sz="1800" dirty="0" smtClean="0">
                <a:solidFill>
                  <a:srgbClr val="FF0000"/>
                </a:solidFill>
              </a:rPr>
              <a:t>150) …</a:t>
            </a:r>
          </a:p>
          <a:p>
            <a:r>
              <a:rPr lang="en-US" sz="1800" dirty="0">
                <a:solidFill>
                  <a:srgbClr val="FF0000"/>
                </a:solidFill>
              </a:rPr>
              <a:t>(</a:t>
            </a:r>
            <a:r>
              <a:rPr lang="en-US" sz="1800" dirty="0" err="1">
                <a:solidFill>
                  <a:srgbClr val="FF0000"/>
                </a:solidFill>
              </a:rPr>
              <a:t>Panggilan</a:t>
            </a:r>
            <a:r>
              <a:rPr lang="en-US" sz="1800" dirty="0">
                <a:solidFill>
                  <a:srgbClr val="FF0000"/>
                </a:solidFill>
              </a:rPr>
              <a:t> &lt; </a:t>
            </a:r>
            <a:r>
              <a:rPr lang="en-US" sz="1800" dirty="0" smtClean="0">
                <a:solidFill>
                  <a:srgbClr val="FF0000"/>
                </a:solidFill>
              </a:rPr>
              <a:t>40 </a:t>
            </a:r>
            <a:r>
              <a:rPr lang="en-US" sz="1800" b="1" dirty="0">
                <a:solidFill>
                  <a:srgbClr val="FF0000"/>
                </a:solidFill>
              </a:rPr>
              <a:t>AND</a:t>
            </a:r>
            <a:r>
              <a:rPr lang="en-US" sz="1800" dirty="0">
                <a:solidFill>
                  <a:srgbClr val="FF0000"/>
                </a:solidFill>
              </a:rPr>
              <a:t> Blok &lt; </a:t>
            </a:r>
            <a:r>
              <a:rPr lang="en-US" sz="1800" dirty="0" smtClean="0">
                <a:solidFill>
                  <a:srgbClr val="FF0000"/>
                </a:solidFill>
              </a:rPr>
              <a:t>480)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THEN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Segitiga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b="1" dirty="0" smtClean="0">
                <a:solidFill>
                  <a:srgbClr val="FF0000"/>
                </a:solidFill>
              </a:rPr>
              <a:t>ELSE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Lingkaran</a:t>
            </a:r>
            <a:endParaRPr lang="id-ID" sz="1800" dirty="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>
            <a:off x="2783632" y="2902878"/>
            <a:ext cx="1656184" cy="940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Isosceles Triangle 10"/>
          <p:cNvSpPr/>
          <p:nvPr/>
        </p:nvSpPr>
        <p:spPr>
          <a:xfrm>
            <a:off x="4079776" y="2492904"/>
            <a:ext cx="82800" cy="72000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2" name="Isosceles Triangle 11"/>
          <p:cNvSpPr/>
          <p:nvPr/>
        </p:nvSpPr>
        <p:spPr>
          <a:xfrm>
            <a:off x="4357016" y="2708920"/>
            <a:ext cx="82800" cy="72000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3" name="Isosceles Triangle 12"/>
          <p:cNvSpPr/>
          <p:nvPr/>
        </p:nvSpPr>
        <p:spPr>
          <a:xfrm>
            <a:off x="4583832" y="2924952"/>
            <a:ext cx="82800" cy="72000"/>
          </a:xfrm>
          <a:prstGeom prst="triangle">
            <a:avLst/>
          </a:pr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6" name="Rectangle 15"/>
          <p:cNvSpPr/>
          <p:nvPr/>
        </p:nvSpPr>
        <p:spPr>
          <a:xfrm>
            <a:off x="9413087" y="1333217"/>
            <a:ext cx="20774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Salah </a:t>
            </a:r>
            <a:r>
              <a:rPr lang="en-US" sz="1800" dirty="0" err="1" smtClean="0">
                <a:solidFill>
                  <a:srgbClr val="FF0000"/>
                </a:solidFill>
              </a:rPr>
              <a:t>klasifikasi</a:t>
            </a:r>
            <a:r>
              <a:rPr lang="en-US" sz="18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n-US" sz="1800" dirty="0" err="1" smtClean="0">
                <a:solidFill>
                  <a:srgbClr val="FF0000"/>
                </a:solidFill>
              </a:rPr>
              <a:t>Bagaimana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solusinya</a:t>
            </a:r>
            <a:r>
              <a:rPr lang="en-US" sz="1800" dirty="0" smtClean="0">
                <a:solidFill>
                  <a:srgbClr val="FF0000"/>
                </a:solidFill>
              </a:rPr>
              <a:t>?</a:t>
            </a:r>
            <a:endParaRPr lang="id-ID" sz="1800" dirty="0"/>
          </a:p>
        </p:txBody>
      </p:sp>
      <p:cxnSp>
        <p:nvCxnSpPr>
          <p:cNvPr id="20" name="Straight Arrow Connector 19"/>
          <p:cNvCxnSpPr>
            <a:stCxn id="16" idx="1"/>
          </p:cNvCxnSpPr>
          <p:nvPr/>
        </p:nvCxnSpPr>
        <p:spPr>
          <a:xfrm flipH="1">
            <a:off x="4511824" y="1794882"/>
            <a:ext cx="4901263" cy="9140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8495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2" grpId="0" animBg="1"/>
      <p:bldP spid="13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55000" y="1444256"/>
            <a:ext cx="6282000" cy="469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562247" y="573700"/>
            <a:ext cx="5067505" cy="5847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 lvl="0" algn="ctr">
              <a:buSzPct val="25000"/>
            </a:pPr>
            <a:r>
              <a:rPr lang="id-ID" sz="3200" b="1" dirty="0">
                <a:solidFill>
                  <a:srgbClr val="0B5C4C"/>
                </a:solidFill>
                <a:latin typeface="Century Gothic" panose="020B0502020202020204" pitchFamily="34" charset="0"/>
                <a:ea typeface="Verdana"/>
                <a:cs typeface="Verdana"/>
                <a:sym typeface="Verdana"/>
              </a:rPr>
              <a:t>Klasifikasi: ANN</a:t>
            </a:r>
          </a:p>
        </p:txBody>
      </p:sp>
      <p:sp>
        <p:nvSpPr>
          <p:cNvPr id="9" name="Oval 8"/>
          <p:cNvSpPr/>
          <p:nvPr/>
        </p:nvSpPr>
        <p:spPr>
          <a:xfrm>
            <a:off x="5095868" y="3643314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0" name="Oval 9"/>
          <p:cNvSpPr/>
          <p:nvPr/>
        </p:nvSpPr>
        <p:spPr>
          <a:xfrm>
            <a:off x="4881554" y="3429000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11" name="Oval 10"/>
          <p:cNvSpPr/>
          <p:nvPr/>
        </p:nvSpPr>
        <p:spPr>
          <a:xfrm>
            <a:off x="5327620" y="3929066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791744" y="2708920"/>
            <a:ext cx="3024336" cy="288032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863752" y="1772816"/>
            <a:ext cx="1944216" cy="381642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74240" y="3704630"/>
            <a:ext cx="1941841" cy="1884611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863753" y="1772816"/>
            <a:ext cx="1010487" cy="1964584"/>
          </a:xfrm>
          <a:prstGeom prst="line">
            <a:avLst/>
          </a:prstGeom>
          <a:ln w="28575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 rot="197038">
            <a:off x="3699295" y="1878732"/>
            <a:ext cx="3459193" cy="3643344"/>
          </a:xfrm>
          <a:custGeom>
            <a:avLst/>
            <a:gdLst>
              <a:gd name="connsiteX0" fmla="*/ 0 w 3459193"/>
              <a:gd name="connsiteY0" fmla="*/ 0 h 3571336"/>
              <a:gd name="connsiteX1" fmla="*/ 1199072 w 3459193"/>
              <a:gd name="connsiteY1" fmla="*/ 1785668 h 3571336"/>
              <a:gd name="connsiteX2" fmla="*/ 3459193 w 3459193"/>
              <a:gd name="connsiteY2" fmla="*/ 3571336 h 357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59193" h="3571336">
                <a:moveTo>
                  <a:pt x="0" y="0"/>
                </a:moveTo>
                <a:cubicBezTo>
                  <a:pt x="311270" y="595222"/>
                  <a:pt x="622540" y="1190445"/>
                  <a:pt x="1199072" y="1785668"/>
                </a:cubicBezTo>
                <a:cubicBezTo>
                  <a:pt x="1775604" y="2380891"/>
                  <a:pt x="2617398" y="2976113"/>
                  <a:pt x="3459193" y="3571336"/>
                </a:cubicBezTo>
              </a:path>
            </a:pathLst>
          </a:custGeom>
          <a:noFill/>
          <a:ln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880" y="1456912"/>
            <a:ext cx="850679" cy="45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707" y="2348880"/>
            <a:ext cx="1409813" cy="49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707" y="3278614"/>
            <a:ext cx="1409813" cy="92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3863752" y="1772816"/>
            <a:ext cx="1944216" cy="381642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791744" y="1998668"/>
            <a:ext cx="2160240" cy="361949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791744" y="2204864"/>
            <a:ext cx="2304256" cy="3384376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791744" y="2348880"/>
            <a:ext cx="2520280" cy="324036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719736" y="2420888"/>
            <a:ext cx="2880320" cy="3168352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791744" y="2595192"/>
            <a:ext cx="3024337" cy="298422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91744" y="2852936"/>
            <a:ext cx="3240360" cy="2736304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4233318" y="2636912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29" name="Oval 28"/>
          <p:cNvSpPr/>
          <p:nvPr/>
        </p:nvSpPr>
        <p:spPr>
          <a:xfrm>
            <a:off x="4295800" y="2780928"/>
            <a:ext cx="54000" cy="540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14003082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2" grpId="0" animBg="1"/>
      <p:bldP spid="44" grpId="0" animBg="1"/>
      <p:bldP spid="29" grpId="0" animBg="1"/>
    </p:bldLst>
  </p:timing>
</p:sld>
</file>

<file path=ppt/theme/theme1.xml><?xml version="1.0" encoding="utf-8"?>
<a:theme xmlns:a="http://schemas.openxmlformats.org/drawingml/2006/main" name="template_informatika_slid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22396</TotalTime>
  <Words>978</Words>
  <Application>Microsoft Office PowerPoint</Application>
  <PresentationFormat>Widescreen</PresentationFormat>
  <Paragraphs>359</Paragraphs>
  <Slides>68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Century Gothic</vt:lpstr>
      <vt:lpstr>Verdana</vt:lpstr>
      <vt:lpstr>Wingdings</vt:lpstr>
      <vt:lpstr>template_informatika_slide</vt:lpstr>
      <vt:lpstr>Equation</vt:lpstr>
      <vt:lpstr>PowerPoint Presentation</vt:lpstr>
      <vt:lpstr>Computational Intelligence &amp; Speech Technology (CIST)</vt:lpstr>
      <vt:lpstr>PowerPoint Presentation</vt:lpstr>
      <vt:lpstr>Permasalahan Komputasi</vt:lpstr>
      <vt:lpstr>Klasifikasi</vt:lpstr>
      <vt:lpstr>Klasifikasi: Bayes</vt:lpstr>
      <vt:lpstr>Klasifikasi: Decision Tree</vt:lpstr>
      <vt:lpstr>Klasifikasi: Decision Tree</vt:lpstr>
      <vt:lpstr>Klasifikasi: ANN</vt:lpstr>
      <vt:lpstr>Klasifikasi: SVM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Klasterisasi</vt:lpstr>
      <vt:lpstr>Klasterisasi: k-Means</vt:lpstr>
      <vt:lpstr>Klasterisasi: k-Means</vt:lpstr>
      <vt:lpstr>PowerPoint Presentation</vt:lpstr>
      <vt:lpstr>Klasterisasi: DBSCAN</vt:lpstr>
      <vt:lpstr>Klasterisasi: DBSCAN</vt:lpstr>
      <vt:lpstr>Klasterisasi: OPTICS </vt:lpstr>
      <vt:lpstr>Klasterisasi: DENCLUE</vt:lpstr>
      <vt:lpstr>Klasterisasi: DENCLUE</vt:lpstr>
      <vt:lpstr>Klasterisasi: DENCLUE</vt:lpstr>
      <vt:lpstr>Klasterisasi: berapa k?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Optimasi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Data [CISCO]</vt:lpstr>
      <vt:lpstr>PowerPoint Presentation</vt:lpstr>
      <vt:lpstr>Big Data [Facebook, Twitter, WA, Instagram]</vt:lpstr>
      <vt:lpstr>PowerPoint Presentation</vt:lpstr>
      <vt:lpstr>PowerPoint Presentation</vt:lpstr>
      <vt:lpstr>PowerPoint Presentation</vt:lpstr>
      <vt:lpstr>CIST for Big Data Analitycs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IFG412  Tugas Akhir I (Seminar Proposal) Academic Writing</dc:title>
  <dc:creator>lenovo</dc:creator>
  <cp:lastModifiedBy>USER</cp:lastModifiedBy>
  <cp:revision>221</cp:revision>
  <dcterms:modified xsi:type="dcterms:W3CDTF">2017-05-19T07:50:28Z</dcterms:modified>
</cp:coreProperties>
</file>