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16"/>
  </p:notesMasterIdLst>
  <p:sldIdLst>
    <p:sldId id="269" r:id="rId2"/>
    <p:sldId id="267" r:id="rId3"/>
    <p:sldId id="273" r:id="rId4"/>
    <p:sldId id="274" r:id="rId5"/>
    <p:sldId id="268" r:id="rId6"/>
    <p:sldId id="275" r:id="rId7"/>
    <p:sldId id="271" r:id="rId8"/>
    <p:sldId id="266" r:id="rId9"/>
    <p:sldId id="276" r:id="rId10"/>
    <p:sldId id="270" r:id="rId11"/>
    <p:sldId id="272" r:id="rId12"/>
    <p:sldId id="278" r:id="rId13"/>
    <p:sldId id="280" r:id="rId14"/>
    <p:sldId id="277" r:id="rId15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97D00C-1552-4A4C-83B6-DF4EBE8679F6}">
  <a:tblStyle styleId="{5E97D00C-1552-4A4C-83B6-DF4EBE8679F6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9FED6956-BC23-46D0-99D7-DAA3D9782F9D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0027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1521" y="6530918"/>
            <a:ext cx="585215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74826" y="2009550"/>
            <a:ext cx="4035424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738862" y="2009550"/>
            <a:ext cx="4035424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389908" y="645188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10595" y="645188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242940"/>
            <a:ext cx="9144000" cy="253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65123" y="1336416"/>
            <a:ext cx="8409162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418162" y="6451600"/>
            <a:ext cx="331577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66888" y="1645919"/>
            <a:ext cx="4035246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703762" y="1645919"/>
            <a:ext cx="4045125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357187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703762" y="2659063"/>
            <a:ext cx="404495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89908" y="645188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10595" y="645188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242940"/>
            <a:ext cx="9144000" cy="253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5418162" y="6451600"/>
            <a:ext cx="331577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678537" y="2009550"/>
            <a:ext cx="4035424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65125" y="2009550"/>
            <a:ext cx="3997325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89908" y="645188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10595" y="645188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242940"/>
            <a:ext cx="9144000" cy="253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65125" y="1336416"/>
            <a:ext cx="8326437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5418162" y="6451600"/>
            <a:ext cx="331577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10595" y="645188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9908" y="645188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125" y="1336416"/>
            <a:ext cx="8326437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248401"/>
            <a:ext cx="9143998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389908" y="645188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10595" y="645188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9449594" y="5911057"/>
            <a:ext cx="1709736" cy="184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65125" y="1977656"/>
            <a:ext cx="8326437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" y="0"/>
            <a:ext cx="9143993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Penulisan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95301" y="2171130"/>
            <a:ext cx="8153399" cy="892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5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Mengapa? Untuk apa?</a:t>
            </a:r>
            <a:endParaRPr lang="id-ID" sz="500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93"/>
          <p:cNvSpPr txBox="1">
            <a:spLocks/>
          </p:cNvSpPr>
          <p:nvPr/>
        </p:nvSpPr>
        <p:spPr>
          <a:xfrm>
            <a:off x="495301" y="4716473"/>
            <a:ext cx="8153399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40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Bertahan... istiqomah</a:t>
            </a:r>
            <a:endParaRPr lang="id-ID" sz="2400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3"/>
          <p:cNvSpPr txBox="1">
            <a:spLocks/>
          </p:cNvSpPr>
          <p:nvPr/>
        </p:nvSpPr>
        <p:spPr>
          <a:xfrm>
            <a:off x="599165" y="3356992"/>
            <a:ext cx="8153399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Kewajiban, Kum, Royalti, Reputasi, </a:t>
            </a:r>
            <a:r>
              <a:rPr lang="id-ID" sz="32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Mengabadi</a:t>
            </a:r>
            <a:r>
              <a:rPr lang="id-ID" sz="32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, Ibadah, ...</a:t>
            </a:r>
            <a:endParaRPr lang="id-ID" sz="1800" dirty="0" smtClean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9064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6804249" y="5693227"/>
            <a:ext cx="1152128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Konten</a:t>
            </a:r>
            <a:endParaRPr lang="id-ID" sz="12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63688" y="2164835"/>
            <a:ext cx="0" cy="3888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47664" y="5909251"/>
            <a:ext cx="51125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93"/>
          <p:cNvSpPr txBox="1">
            <a:spLocks/>
          </p:cNvSpPr>
          <p:nvPr/>
        </p:nvSpPr>
        <p:spPr>
          <a:xfrm>
            <a:off x="1187624" y="1660779"/>
            <a:ext cx="1152128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Pasar</a:t>
            </a:r>
            <a:endParaRPr lang="id-ID" sz="12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03948" y="2452867"/>
            <a:ext cx="0" cy="34563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47833" y="4037043"/>
            <a:ext cx="476838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hape 93"/>
          <p:cNvSpPr txBox="1">
            <a:spLocks/>
          </p:cNvSpPr>
          <p:nvPr/>
        </p:nvSpPr>
        <p:spPr>
          <a:xfrm>
            <a:off x="4788024" y="2884915"/>
            <a:ext cx="144016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Diterima</a:t>
            </a:r>
          </a:p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20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(1 bulan)</a:t>
            </a:r>
            <a:endParaRPr lang="id-ID" sz="1200" dirty="0" smtClean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hape 93"/>
          <p:cNvSpPr txBox="1">
            <a:spLocks/>
          </p:cNvSpPr>
          <p:nvPr/>
        </p:nvSpPr>
        <p:spPr>
          <a:xfrm>
            <a:off x="2195736" y="2851198"/>
            <a:ext cx="144016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20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Diterima (2 </a:t>
            </a:r>
            <a:r>
              <a:rPr lang="id-ID" sz="20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bulan</a:t>
            </a:r>
            <a:r>
              <a:rPr lang="id-ID" sz="20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1200" dirty="0" smtClean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93"/>
          <p:cNvSpPr txBox="1">
            <a:spLocks/>
          </p:cNvSpPr>
          <p:nvPr/>
        </p:nvSpPr>
        <p:spPr>
          <a:xfrm>
            <a:off x="4813807" y="4665370"/>
            <a:ext cx="144016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Diterima</a:t>
            </a:r>
          </a:p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(2 bulan)</a:t>
            </a:r>
            <a:endParaRPr lang="id-ID" sz="1200" dirty="0" smtClean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Shape 93"/>
          <p:cNvSpPr txBox="1">
            <a:spLocks/>
          </p:cNvSpPr>
          <p:nvPr/>
        </p:nvSpPr>
        <p:spPr>
          <a:xfrm>
            <a:off x="1979712" y="4653136"/>
            <a:ext cx="1872208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Ditolak</a:t>
            </a:r>
          </a:p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(2 minggu)</a:t>
            </a:r>
            <a:endParaRPr lang="id-ID" sz="1200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3547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495301" y="1700808"/>
            <a:ext cx="8153399" cy="4339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None/>
            </a:pPr>
            <a:r>
              <a:rPr lang="id-ID" sz="28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1. Jual putus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Royalti </a:t>
            </a: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langsung di depan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Sesuai kesepakatan</a:t>
            </a:r>
            <a:endParaRPr lang="id-ID" sz="2800" dirty="0" smtClean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r>
              <a:rPr lang="id-ID" sz="28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2. Royalti </a:t>
            </a:r>
            <a:r>
              <a:rPr lang="id-ID" sz="28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(dibayar per semester)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Dihitung per </a:t>
            </a: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buku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yang terjual</a:t>
            </a:r>
            <a:endParaRPr lang="id-ID" sz="2400" dirty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10% dari harga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buku</a:t>
            </a:r>
          </a:p>
          <a:p>
            <a:pPr marL="0" indent="0">
              <a:spcBef>
                <a:spcPts val="0"/>
              </a:spcBef>
              <a:buSzPct val="135000"/>
              <a:buNone/>
            </a:pPr>
            <a:r>
              <a:rPr lang="id-ID" sz="2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id-ID" sz="2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Jual semi </a:t>
            </a:r>
            <a:r>
              <a:rPr lang="id-ID" sz="2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putus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Royalti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langsung </a:t>
            </a: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 depan 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50 </a:t>
            </a: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ribu per halaman</a:t>
            </a: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Cetak ulang tanpa revisi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(royalti 50%)</a:t>
            </a:r>
            <a:endParaRPr lang="id-ID" sz="24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19150" lvl="2" indent="-342900"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Cetak ulang dengan revisi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royalti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100%)</a:t>
            </a:r>
            <a:endParaRPr lang="id-ID" sz="24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1156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495301" y="1700808"/>
            <a:ext cx="8153399" cy="39702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Mendirikan penerbit?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Penerbit Indie, Fakultas, Universitas?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Mudah dan murah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Perlu badan hukum: CV atau PT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Penulisan: tulis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naskah sendiri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, sewa ilustrator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Penerbitan: sewa editor, setter, cover designer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ISBN </a:t>
            </a:r>
            <a:r>
              <a:rPr lang="id-ID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hanya perlu sehari (bahkan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 jam)</a:t>
            </a:r>
          </a:p>
        </p:txBody>
      </p:sp>
    </p:spTree>
    <p:extLst>
      <p:ext uri="{BB962C8B-B14F-4D97-AF65-F5344CB8AC3E}">
        <p14:creationId xmlns:p14="http://schemas.microsoft.com/office/powerpoint/2010/main" val="280780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Draf s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iap ke penerbit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495301" y="1700808"/>
            <a:ext cx="8153399" cy="4662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1. Natural Language Procesing</a:t>
            </a:r>
            <a:endParaRPr lang="id-ID" sz="1800" dirty="0" smtClean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00B0F0"/>
                </a:solidFill>
                <a:latin typeface="Verdana"/>
                <a:ea typeface="Verdana"/>
                <a:cs typeface="Verdana"/>
                <a:sym typeface="Verdana"/>
              </a:rPr>
              <a:t>2. Penambangan dan Pemrosesan Teks</a:t>
            </a:r>
            <a:endParaRPr lang="id-ID" sz="1800" dirty="0">
              <a:solidFill>
                <a:srgbClr val="00B0F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3. Cassandra</a:t>
            </a:r>
            <a:endParaRPr lang="id-ID" sz="18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chemeClr val="accent4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4. Machine Learning</a:t>
            </a:r>
            <a:endParaRPr lang="id-ID" sz="1800" dirty="0" smtClean="0">
              <a:solidFill>
                <a:schemeClr val="accent4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chemeClr val="accent4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5. </a:t>
            </a:r>
            <a:r>
              <a:rPr lang="id-ID" sz="1800" dirty="0" smtClean="0">
                <a:solidFill>
                  <a:schemeClr val="accent4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Model-model Graf </a:t>
            </a:r>
            <a:r>
              <a:rPr lang="id-ID" sz="1800" dirty="0" smtClean="0">
                <a:solidFill>
                  <a:schemeClr val="accent4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Probabilistik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6. Jaringan Komputer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7. Convolution Neural Network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8. e-Government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9. Desain dan Analisis Algoritma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10. Teori Bahasa dan Automata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1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11. Swarm </a:t>
            </a:r>
            <a:r>
              <a:rPr lang="id-ID" sz="18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Intelligence</a:t>
            </a:r>
          </a:p>
        </p:txBody>
      </p:sp>
    </p:spTree>
    <p:extLst>
      <p:ext uri="{BB962C8B-B14F-4D97-AF65-F5344CB8AC3E}">
        <p14:creationId xmlns:p14="http://schemas.microsoft.com/office/powerpoint/2010/main" val="2770401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1" y="2492896"/>
            <a:ext cx="8153399" cy="187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Verdana"/>
              <a:buNone/>
            </a:pPr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Semoga berkah dan melampaui KM Fakultas </a:t>
            </a:r>
            <a:endParaRPr lang="id-ID" sz="4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01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Penulisan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95301" y="2387154"/>
            <a:ext cx="8153399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480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Textbook</a:t>
            </a:r>
            <a:r>
              <a:rPr lang="id-ID" sz="480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480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&amp; Novel</a:t>
            </a:r>
            <a:endParaRPr lang="id-ID" sz="320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93"/>
          <p:cNvSpPr txBox="1">
            <a:spLocks/>
          </p:cNvSpPr>
          <p:nvPr/>
        </p:nvSpPr>
        <p:spPr>
          <a:xfrm>
            <a:off x="495301" y="4653136"/>
            <a:ext cx="8153399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48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Simple &amp; Twist</a:t>
            </a:r>
            <a:endParaRPr lang="id-ID" sz="3200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93"/>
          <p:cNvSpPr txBox="1">
            <a:spLocks/>
          </p:cNvSpPr>
          <p:nvPr/>
        </p:nvSpPr>
        <p:spPr>
          <a:xfrm>
            <a:off x="495301" y="3501008"/>
            <a:ext cx="8153399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35000"/>
              <a:buFont typeface="Verdana"/>
              <a:buNone/>
            </a:pPr>
            <a:r>
              <a:rPr lang="id-ID" sz="48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Inspiring, Enlightening</a:t>
            </a:r>
          </a:p>
        </p:txBody>
      </p:sp>
    </p:spTree>
    <p:extLst>
      <p:ext uri="{BB962C8B-B14F-4D97-AF65-F5344CB8AC3E}">
        <p14:creationId xmlns:p14="http://schemas.microsoft.com/office/powerpoint/2010/main" val="11433448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Teknik Menulis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4" descr="Image result for waterb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latin typeface="+mn-lt"/>
              </a:rPr>
              <a:t>1. Positioning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solidFill>
                  <a:srgbClr val="00B050"/>
                </a:solidFill>
                <a:latin typeface="+mn-lt"/>
              </a:rPr>
              <a:t>2. Inspiring</a:t>
            </a:r>
            <a:r>
              <a:rPr lang="id-ID" sz="3200" dirty="0" smtClean="0">
                <a:latin typeface="+mn-lt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solidFill>
                  <a:srgbClr val="FFC000"/>
                </a:solidFill>
                <a:latin typeface="+mn-lt"/>
              </a:rPr>
              <a:t>3. Enlightening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id-ID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Plotting</a:t>
            </a:r>
            <a:endParaRPr lang="id-ID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3200" dirty="0" smtClean="0">
                <a:solidFill>
                  <a:srgbClr val="FF0000"/>
                </a:solidFill>
                <a:latin typeface="+mn-lt"/>
              </a:rPr>
              <a:t>5. Chaptering</a:t>
            </a:r>
          </a:p>
        </p:txBody>
      </p:sp>
    </p:spTree>
    <p:extLst>
      <p:ext uri="{BB962C8B-B14F-4D97-AF65-F5344CB8AC3E}">
        <p14:creationId xmlns:p14="http://schemas.microsoft.com/office/powerpoint/2010/main" val="26347294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Teknik Menulis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4" descr="Image result for waterb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latin typeface="+mn-lt"/>
              </a:rPr>
              <a:t>1. Orisinalitas (</a:t>
            </a:r>
            <a:r>
              <a:rPr lang="id-ID" sz="2600" dirty="0"/>
              <a:t>Positioning</a:t>
            </a:r>
            <a:r>
              <a:rPr lang="id-ID" sz="2600" dirty="0" smtClean="0">
                <a:latin typeface="+mn-lt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rgbClr val="00B050"/>
                </a:solidFill>
                <a:latin typeface="+mn-lt"/>
              </a:rPr>
              <a:t>2. Kalimat motivasi </a:t>
            </a:r>
            <a:r>
              <a:rPr lang="id-ID" sz="2600" dirty="0" smtClean="0">
                <a:solidFill>
                  <a:srgbClr val="00B050"/>
                </a:solidFill>
                <a:latin typeface="+mn-lt"/>
              </a:rPr>
              <a:t>kekinian (</a:t>
            </a:r>
            <a:r>
              <a:rPr lang="id-ID" sz="2600" dirty="0" smtClean="0">
                <a:solidFill>
                  <a:srgbClr val="00B050"/>
                </a:solidFill>
              </a:rPr>
              <a:t>Inspiring</a:t>
            </a:r>
            <a:r>
              <a:rPr lang="id-ID" sz="2600" dirty="0" smtClean="0">
                <a:solidFill>
                  <a:srgbClr val="00B050"/>
                </a:solidFill>
                <a:latin typeface="+mn-lt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id-ID" sz="2600" dirty="0" smtClean="0">
                <a:solidFill>
                  <a:srgbClr val="FFC000"/>
                </a:solidFill>
              </a:rPr>
              <a:t>Gambar ilustrasi mencerahkan </a:t>
            </a:r>
            <a:r>
              <a:rPr lang="id-ID" sz="2600" dirty="0">
                <a:solidFill>
                  <a:srgbClr val="FFC000"/>
                </a:solidFill>
              </a:rPr>
              <a:t>(Enlightening)</a:t>
            </a:r>
            <a:r>
              <a:rPr lang="id-ID" sz="2600" dirty="0" smtClean="0">
                <a:solidFill>
                  <a:srgbClr val="FFC000"/>
                </a:solidFill>
                <a:latin typeface="+mn-lt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id-ID" sz="2600" dirty="0">
                <a:solidFill>
                  <a:schemeClr val="accent6">
                    <a:lumMod val="75000"/>
                  </a:schemeClr>
                </a:solidFill>
              </a:rPr>
              <a:t>Kohesi antar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bab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kuat (Plotting,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Chaptering)</a:t>
            </a:r>
            <a:endParaRPr lang="id-ID" sz="2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5. Kohesi </a:t>
            </a:r>
            <a:r>
              <a:rPr lang="id-ID" sz="2600" dirty="0">
                <a:solidFill>
                  <a:schemeClr val="accent6">
                    <a:lumMod val="75000"/>
                  </a:schemeClr>
                </a:solidFill>
              </a:rPr>
              <a:t>antar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paragraf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kuat </a:t>
            </a:r>
            <a:r>
              <a:rPr lang="id-ID" sz="2600" dirty="0" smtClean="0">
                <a:solidFill>
                  <a:schemeClr val="accent6">
                    <a:lumMod val="75000"/>
                  </a:schemeClr>
                </a:solidFill>
              </a:rPr>
              <a:t>(Plotting</a:t>
            </a:r>
            <a:r>
              <a:rPr lang="id-ID" sz="2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id-ID" sz="2600" dirty="0">
                <a:solidFill>
                  <a:schemeClr val="accent6">
                    <a:lumMod val="75000"/>
                  </a:schemeClr>
                </a:solidFill>
              </a:rPr>
              <a:t>Chaptering)</a:t>
            </a:r>
            <a:endParaRPr lang="id-ID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rgbClr val="FF0000"/>
                </a:solidFill>
              </a:rPr>
              <a:t>6. </a:t>
            </a:r>
            <a:r>
              <a:rPr lang="id-ID" sz="2600" dirty="0">
                <a:solidFill>
                  <a:srgbClr val="FF0000"/>
                </a:solidFill>
              </a:rPr>
              <a:t>Kohesi antar </a:t>
            </a:r>
            <a:r>
              <a:rPr lang="id-ID" sz="2600" dirty="0" smtClean="0">
                <a:solidFill>
                  <a:srgbClr val="FF0000"/>
                </a:solidFill>
              </a:rPr>
              <a:t>kalimat </a:t>
            </a:r>
            <a:r>
              <a:rPr lang="id-ID" sz="2600" dirty="0" smtClean="0">
                <a:solidFill>
                  <a:srgbClr val="FF0000"/>
                </a:solidFill>
              </a:rPr>
              <a:t>kuat (Plotting, </a:t>
            </a:r>
            <a:r>
              <a:rPr lang="id-ID" sz="2600" dirty="0">
                <a:solidFill>
                  <a:srgbClr val="FF0000"/>
                </a:solidFill>
              </a:rPr>
              <a:t>Chaptering)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600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id-ID" sz="2600" dirty="0">
                <a:solidFill>
                  <a:srgbClr val="FF0000"/>
                </a:solidFill>
              </a:rPr>
              <a:t>Referensi </a:t>
            </a:r>
            <a:r>
              <a:rPr lang="id-ID" sz="2600" dirty="0" smtClean="0">
                <a:solidFill>
                  <a:srgbClr val="FF0000"/>
                </a:solidFill>
              </a:rPr>
              <a:t>akurat </a:t>
            </a:r>
            <a:r>
              <a:rPr lang="id-ID" sz="2600" dirty="0">
                <a:solidFill>
                  <a:srgbClr val="FF0000"/>
                </a:solidFill>
              </a:rPr>
              <a:t>(Plotting, </a:t>
            </a:r>
            <a:r>
              <a:rPr lang="id-ID" sz="2600" dirty="0">
                <a:solidFill>
                  <a:srgbClr val="FF0000"/>
                </a:solidFill>
              </a:rPr>
              <a:t>Chaptering</a:t>
            </a:r>
            <a:r>
              <a:rPr lang="id-ID" sz="2600" dirty="0" smtClean="0">
                <a:solidFill>
                  <a:srgbClr val="FF0000"/>
                </a:solidFill>
              </a:rPr>
              <a:t>)</a:t>
            </a:r>
            <a:endParaRPr lang="id-ID" sz="26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108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Teknik Menulis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95301" y="1445916"/>
            <a:ext cx="8153399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>
              <a:spcBef>
                <a:spcPts val="0"/>
              </a:spcBef>
              <a:buSzPct val="135000"/>
              <a:buNone/>
            </a:pPr>
            <a:r>
              <a:rPr lang="id-ID" sz="360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Tulis cepat, edit belakangan</a:t>
            </a:r>
            <a:endParaRPr lang="id-ID" sz="200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4" descr="Image result for waterb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55974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6516216" y="2346929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pages/hour</a:t>
            </a:r>
            <a:endParaRPr lang="id-ID" sz="12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93"/>
          <p:cNvSpPr txBox="1">
            <a:spLocks/>
          </p:cNvSpPr>
          <p:nvPr/>
        </p:nvSpPr>
        <p:spPr>
          <a:xfrm>
            <a:off x="6516216" y="2996952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3 pages/hour</a:t>
            </a:r>
            <a:endParaRPr lang="id-ID" sz="1200" dirty="0" smtClean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93"/>
          <p:cNvSpPr txBox="1">
            <a:spLocks/>
          </p:cNvSpPr>
          <p:nvPr/>
        </p:nvSpPr>
        <p:spPr>
          <a:xfrm>
            <a:off x="6516216" y="3613497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5 pages/hour</a:t>
            </a:r>
            <a:endParaRPr lang="id-ID" sz="1200" dirty="0" smtClean="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93"/>
          <p:cNvSpPr txBox="1">
            <a:spLocks/>
          </p:cNvSpPr>
          <p:nvPr/>
        </p:nvSpPr>
        <p:spPr>
          <a:xfrm>
            <a:off x="6516216" y="4263520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7 pages/hour</a:t>
            </a:r>
            <a:endParaRPr lang="id-ID" sz="1200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93"/>
          <p:cNvSpPr txBox="1">
            <a:spLocks/>
          </p:cNvSpPr>
          <p:nvPr/>
        </p:nvSpPr>
        <p:spPr>
          <a:xfrm>
            <a:off x="6516216" y="4869160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 hours/day</a:t>
            </a:r>
            <a:endParaRPr lang="id-ID" sz="1200" dirty="0" smtClean="0">
              <a:solidFill>
                <a:schemeClr val="accent6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93"/>
          <p:cNvSpPr txBox="1">
            <a:spLocks/>
          </p:cNvSpPr>
          <p:nvPr/>
        </p:nvSpPr>
        <p:spPr>
          <a:xfrm>
            <a:off x="6516216" y="5487656"/>
            <a:ext cx="2520280" cy="400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Font typeface="Verdana"/>
              <a:buNone/>
            </a:pPr>
            <a:r>
              <a:rPr lang="id-ID" sz="20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180 pages/month</a:t>
            </a:r>
            <a:endParaRPr lang="id-ID" sz="1200" dirty="0" smtClean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8862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Teknik Menulis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879" y="1445916"/>
            <a:ext cx="9116243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 algn="ctr">
              <a:spcBef>
                <a:spcPts val="0"/>
              </a:spcBef>
              <a:buSzPct val="135000"/>
              <a:buNone/>
            </a:pPr>
            <a:r>
              <a:rPr lang="id-ID" sz="360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Berapa lama penulisan sebuah buku?</a:t>
            </a:r>
            <a:endParaRPr lang="id-ID" sz="1800" u="none" strike="noStrike" cap="none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4" descr="Image result for waterb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4" name="Picture 2" descr="D:\staf_web_SUY\textbook_files\SampulBukuAlgoritmaGenetik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44278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taf_web_SUY\textbook_files\SampulBukuArtificialIntelligenc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234127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taf_web_SUY\textbook_files\SampulBukuEvolutionaryComputation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94" y="2636912"/>
            <a:ext cx="23586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staf_web_SUY\textbook_files\SampulBukuSoftComputing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23729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staf_web_SUY\textbook_files\SampulBukuAlgoritmaOptimasi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55" y="2636912"/>
            <a:ext cx="24148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staf_web_SUY\textbook_files\SampulBukuDataMining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76" y="2636912"/>
            <a:ext cx="235840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2185119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bulan</a:t>
            </a:r>
            <a:endParaRPr lang="id-ID" sz="2000" dirty="0"/>
          </a:p>
        </p:txBody>
      </p:sp>
      <p:sp>
        <p:nvSpPr>
          <p:cNvPr id="15" name="Rectangle 14"/>
          <p:cNvSpPr/>
          <p:nvPr/>
        </p:nvSpPr>
        <p:spPr>
          <a:xfrm>
            <a:off x="1985372" y="22048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bulan</a:t>
            </a:r>
            <a:endParaRPr lang="id-ID" sz="2000" dirty="0"/>
          </a:p>
        </p:txBody>
      </p:sp>
      <p:sp>
        <p:nvSpPr>
          <p:cNvPr id="16" name="Rectangle 15"/>
          <p:cNvSpPr/>
          <p:nvPr/>
        </p:nvSpPr>
        <p:spPr>
          <a:xfrm>
            <a:off x="3203848" y="22048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bulan</a:t>
            </a:r>
            <a:endParaRPr lang="id-ID" sz="2000" dirty="0"/>
          </a:p>
        </p:txBody>
      </p:sp>
      <p:sp>
        <p:nvSpPr>
          <p:cNvPr id="17" name="Rectangle 16"/>
          <p:cNvSpPr/>
          <p:nvPr/>
        </p:nvSpPr>
        <p:spPr>
          <a:xfrm>
            <a:off x="4433644" y="22048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bulan</a:t>
            </a:r>
            <a:endParaRPr lang="id-ID" sz="2000" dirty="0"/>
          </a:p>
        </p:txBody>
      </p:sp>
      <p:sp>
        <p:nvSpPr>
          <p:cNvPr id="18" name="Rectangle 17"/>
          <p:cNvSpPr/>
          <p:nvPr/>
        </p:nvSpPr>
        <p:spPr>
          <a:xfrm>
            <a:off x="5769736" y="2204864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tahun</a:t>
            </a:r>
            <a:endParaRPr lang="id-ID" sz="2000" dirty="0"/>
          </a:p>
        </p:txBody>
      </p:sp>
      <p:sp>
        <p:nvSpPr>
          <p:cNvPr id="19" name="Rectangle 18"/>
          <p:cNvSpPr/>
          <p:nvPr/>
        </p:nvSpPr>
        <p:spPr>
          <a:xfrm>
            <a:off x="7065880" y="22048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bulan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657729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93"/>
          <p:cNvSpPr txBox="1">
            <a:spLocks/>
          </p:cNvSpPr>
          <p:nvPr/>
        </p:nvSpPr>
        <p:spPr>
          <a:xfrm>
            <a:off x="495301" y="1700808"/>
            <a:ext cx="8153399" cy="39702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1. Penerbit Informatika (Teori dan pemrograman)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  - </a:t>
            </a:r>
            <a:r>
              <a:rPr lang="id-ID" sz="24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Penerbit </a:t>
            </a: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Rekayasa Sains (Matematika)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id-ID" sz="24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- Penerbit </a:t>
            </a: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Modula (Modul praktis)</a:t>
            </a:r>
            <a:endParaRPr lang="id-ID" sz="2400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id-ID" sz="24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Penerbit ANDI (Teori dan pemrograman</a:t>
            </a: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400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id-ID" sz="24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Elex Media (How to)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Erlangga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(Pelajar </a:t>
            </a: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dan mahasiswa,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lama sekali)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35000"/>
              <a:buNone/>
            </a:pP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5. Graha Ilmu 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(Buku umum</a:t>
            </a: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reputasi kurang baik)</a:t>
            </a:r>
          </a:p>
        </p:txBody>
      </p:sp>
    </p:spTree>
    <p:extLst>
      <p:ext uri="{BB962C8B-B14F-4D97-AF65-F5344CB8AC3E}">
        <p14:creationId xmlns:p14="http://schemas.microsoft.com/office/powerpoint/2010/main" val="2878259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495301" y="1700808"/>
            <a:ext cx="8153399" cy="39702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File </a:t>
            </a:r>
            <a:r>
              <a:rPr lang="id-ID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.doc atau .pdf </a:t>
            </a:r>
            <a:r>
              <a:rPr lang="id-ID" sz="2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latex?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Kebanyakan penerbit hanya menerima .doc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Editing, setting, dan cover butuh 1 bulan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Editor dan setter jarang pakai latex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Editing, setting, dan cover </a:t>
            </a:r>
            <a:r>
              <a:rPr lang="id-ID" sz="2400" dirty="0" smtClean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butuh lebih lama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 penerbit yang menerima latex?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35000"/>
            </a:pPr>
            <a:r>
              <a:rPr lang="id-ID" sz="2400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Ada, Penerbit Informatika</a:t>
            </a:r>
          </a:p>
        </p:txBody>
      </p:sp>
    </p:spTree>
    <p:extLst>
      <p:ext uri="{BB962C8B-B14F-4D97-AF65-F5344CB8AC3E}">
        <p14:creationId xmlns:p14="http://schemas.microsoft.com/office/powerpoint/2010/main" val="777222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698542" y="462309"/>
            <a:ext cx="5067505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2800" b="1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Penerbitan Buku</a:t>
            </a:r>
            <a:r>
              <a:rPr lang="id-ID" sz="2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Ajar</a:t>
            </a:r>
            <a:endParaRPr lang="id-ID" sz="2800" b="1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94"/>
          <p:cNvSpPr txBox="1">
            <a:spLocks noGrp="1"/>
          </p:cNvSpPr>
          <p:nvPr>
            <p:ph type="dt" idx="10"/>
          </p:nvPr>
        </p:nvSpPr>
        <p:spPr>
          <a:xfrm>
            <a:off x="395536" y="6507510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1050" b="0" i="0" u="none" strike="noStrike" cap="none" baseline="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Worksop Penulisan</a:t>
            </a:r>
            <a:r>
              <a:rPr lang="id-ID" sz="105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Buku Ajar</a:t>
            </a:r>
            <a:endParaRPr lang="id-ID" sz="1050" b="0" i="0" u="none" strike="noStrike" cap="none" baseline="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>
          <a:xfrm>
            <a:off x="6787259" y="6525344"/>
            <a:ext cx="2177229" cy="25387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r>
              <a:rPr lang="id-ID" sz="105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Purwakarta, 22/05/2017</a:t>
            </a:r>
            <a:endParaRPr lang="id-ID" sz="105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484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654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10868</TotalTime>
  <Words>576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template_informatika_slide</vt:lpstr>
      <vt:lpstr>Penulisan Buku Ajar</vt:lpstr>
      <vt:lpstr>Penulisan Buku Ajar</vt:lpstr>
      <vt:lpstr>Teknik Menulis</vt:lpstr>
      <vt:lpstr>Teknik Menulis</vt:lpstr>
      <vt:lpstr>Teknik Menulis</vt:lpstr>
      <vt:lpstr>Teknik Menulis</vt:lpstr>
      <vt:lpstr>Penerbitan Buku Ajar</vt:lpstr>
      <vt:lpstr>Penerbitan Buku Ajar</vt:lpstr>
      <vt:lpstr>Penerbitan Buku Ajar</vt:lpstr>
      <vt:lpstr>Penerbitan Buku Ajar</vt:lpstr>
      <vt:lpstr>Penerbitan Buku Ajar</vt:lpstr>
      <vt:lpstr>Penerbitan Buku Ajar</vt:lpstr>
      <vt:lpstr>Draf siap ke penerbit</vt:lpstr>
      <vt:lpstr>Penerbitan Buku 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Academic Writing</dc:title>
  <dc:creator>lenovo</dc:creator>
  <cp:lastModifiedBy>lenovo</cp:lastModifiedBy>
  <cp:revision>89</cp:revision>
  <dcterms:modified xsi:type="dcterms:W3CDTF">2017-05-22T21:33:52Z</dcterms:modified>
</cp:coreProperties>
</file>