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2" r:id="rId2"/>
  </p:sldMasterIdLst>
  <p:notesMasterIdLst>
    <p:notesMasterId r:id="rId64"/>
  </p:notesMasterIdLst>
  <p:sldIdLst>
    <p:sldId id="256" r:id="rId3"/>
    <p:sldId id="306" r:id="rId4"/>
    <p:sldId id="305" r:id="rId5"/>
    <p:sldId id="314" r:id="rId6"/>
    <p:sldId id="311" r:id="rId7"/>
    <p:sldId id="307" r:id="rId8"/>
    <p:sldId id="315" r:id="rId9"/>
    <p:sldId id="329" r:id="rId10"/>
    <p:sldId id="330" r:id="rId11"/>
    <p:sldId id="374" r:id="rId12"/>
    <p:sldId id="373" r:id="rId13"/>
    <p:sldId id="382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20" r:id="rId22"/>
    <p:sldId id="338" r:id="rId23"/>
    <p:sldId id="339" r:id="rId24"/>
    <p:sldId id="340" r:id="rId25"/>
    <p:sldId id="337" r:id="rId26"/>
    <p:sldId id="319" r:id="rId27"/>
    <p:sldId id="318" r:id="rId28"/>
    <p:sldId id="336" r:id="rId29"/>
    <p:sldId id="392" r:id="rId30"/>
    <p:sldId id="349" r:id="rId31"/>
    <p:sldId id="332" r:id="rId32"/>
    <p:sldId id="334" r:id="rId33"/>
    <p:sldId id="331" r:id="rId34"/>
    <p:sldId id="333" r:id="rId35"/>
    <p:sldId id="313" r:id="rId36"/>
    <p:sldId id="403" r:id="rId37"/>
    <p:sldId id="404" r:id="rId38"/>
    <p:sldId id="309" r:id="rId39"/>
    <p:sldId id="400" r:id="rId40"/>
    <p:sldId id="401" r:id="rId41"/>
    <p:sldId id="383" r:id="rId42"/>
    <p:sldId id="324" r:id="rId43"/>
    <p:sldId id="325" r:id="rId44"/>
    <p:sldId id="326" r:id="rId45"/>
    <p:sldId id="327" r:id="rId46"/>
    <p:sldId id="322" r:id="rId47"/>
    <p:sldId id="323" r:id="rId48"/>
    <p:sldId id="347" r:id="rId49"/>
    <p:sldId id="348" r:id="rId50"/>
    <p:sldId id="346" r:id="rId51"/>
    <p:sldId id="350" r:id="rId52"/>
    <p:sldId id="351" r:id="rId53"/>
    <p:sldId id="352" r:id="rId54"/>
    <p:sldId id="353" r:id="rId55"/>
    <p:sldId id="354" r:id="rId56"/>
    <p:sldId id="355" r:id="rId57"/>
    <p:sldId id="361" r:id="rId58"/>
    <p:sldId id="345" r:id="rId59"/>
    <p:sldId id="341" r:id="rId60"/>
    <p:sldId id="342" r:id="rId61"/>
    <p:sldId id="363" r:id="rId62"/>
    <p:sldId id="300" r:id="rId6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039" autoAdjust="0"/>
  </p:normalViewPr>
  <p:slideViewPr>
    <p:cSldViewPr>
      <p:cViewPr>
        <p:scale>
          <a:sx n="66" d="100"/>
          <a:sy n="66" d="100"/>
        </p:scale>
        <p:origin x="-13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A30D2-45C9-4A9F-A012-4108F0A2C801}" type="datetimeFigureOut">
              <a:rPr lang="id-ID" smtClean="0"/>
              <a:pPr/>
              <a:t>21/05/2017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9D223-4535-4C48-BD6A-A225481535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591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DFDA-9F5C-4934-AC79-1C4879DC1BB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C644-29D2-4325-9687-42080E15E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B955-F00E-4810-AC01-C7E5BE2AB22D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6658-2488-4A26-8DE4-A83D37A30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5C23-DEC0-4B82-864E-6191946D98B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1A00-107F-4C42-AC10-8EAE8F32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3DFDA-9F5C-4934-AC79-1C4879DC1BB1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C644-29D2-4325-9687-42080E15E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30C8B-E2BC-4EE6-A21C-4F8D6D3FC934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82F7D-754D-4171-9B91-7D6C4219D907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15D47-9FB9-4C3D-8312-C63007068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0D34A-5595-44C6-A053-3F23BF473D72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FCC0-BDEE-435B-8273-B96F551D18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6ADA3-E908-46B9-9CE4-4A965B4A6BBB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2CDE2-B0F5-40DA-983F-AE541AE1B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3B73A-DE8D-4E8C-A61E-943A03C47CAA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67236-B60D-4E51-979D-F9BDCD12FB71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DE7D0-4DCB-44DB-9A72-A2C815AD9CD5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89344-A47A-47E0-8248-6433CD4F2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0C8B-E2BC-4EE6-A21C-4F8D6D3FC934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8A71F-7E78-40CC-AEC4-BF59AF3D049B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99E4-6C66-43B3-8DED-FDFED141E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2B955-F00E-4810-AC01-C7E5BE2AB22D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06658-2488-4A26-8DE4-A83D37A309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55C23-DEC0-4B82-864E-6191946D98B1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21A00-107F-4C42-AC10-8EAE8F326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2F7D-754D-4171-9B91-7D6C4219D907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5D47-9FB9-4C3D-8312-C63007068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D34A-5595-44C6-A053-3F23BF473D7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FCC0-BDEE-435B-8273-B96F551D1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ADA3-E908-46B9-9CE4-4A965B4A6BB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CDE2-B0F5-40DA-983F-AE541AE1B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B73A-DE8D-4E8C-A61E-943A03C47CAA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21A5-36D8-4C2F-A2B5-96132FA7B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7236-B60D-4E51-979D-F9BDCD12FB7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10C0-C023-46DB-8927-270F0F88F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7D0-4DCB-44DB-9A72-A2C815AD9CD5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9344-A47A-47E0-8248-6433CD4F2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A71F-7E78-40CC-AEC4-BF59AF3D049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99E4-6C66-43B3-8DED-FDFED141E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A00199-8C32-4841-8028-348DD1CE046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7348C-2278-4979-91F5-76EB2E301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A00199-8C32-4841-8028-348DD1CE0462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97348C-2278-4979-91F5-76EB2E301F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yc.com/cyc/technology/whatiscyc_dir/whatdoescycknow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001%20Kuliah%202012\CSCS3243%20Kecerdasan%20Mesain%20dan%20Artifisial\VerbMobil%20english.mpe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001%20Kuliah%202012\CSCS3243%20Kecerdasan%20Mesain%20dan%20Artifisial\AT&amp;T%20Real%20Time.mpe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nasa.gov/headlines/images/stormwarning/fullhalo_c3_big.gif" TargetMode="External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Pendahuluan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4"/>
            <a:ext cx="7854950" cy="3095626"/>
          </a:xfrm>
        </p:spPr>
        <p:txBody>
          <a:bodyPr/>
          <a:lstStyle/>
          <a:p>
            <a:pPr marR="0"/>
            <a:r>
              <a:rPr lang="id-ID" dirty="0" smtClean="0"/>
              <a:t>Dr</a:t>
            </a:r>
            <a:r>
              <a:rPr lang="id-ID" dirty="0" smtClean="0"/>
              <a:t>. </a:t>
            </a:r>
            <a:r>
              <a:rPr lang="en-GB" dirty="0" err="1" smtClean="0"/>
              <a:t>Suyanto</a:t>
            </a:r>
            <a:r>
              <a:rPr lang="en-GB" dirty="0"/>
              <a:t>, S</a:t>
            </a:r>
            <a:r>
              <a:rPr lang="id-ID" dirty="0"/>
              <a:t>.</a:t>
            </a:r>
            <a:r>
              <a:rPr lang="en-GB" dirty="0"/>
              <a:t>T</a:t>
            </a:r>
            <a:r>
              <a:rPr lang="id-ID" dirty="0"/>
              <a:t>.</a:t>
            </a:r>
            <a:r>
              <a:rPr lang="en-GB" dirty="0"/>
              <a:t>, M</a:t>
            </a:r>
            <a:r>
              <a:rPr lang="id-ID" dirty="0"/>
              <a:t>.</a:t>
            </a:r>
            <a:r>
              <a:rPr lang="en-GB" dirty="0"/>
              <a:t>Sc</a:t>
            </a:r>
            <a:r>
              <a:rPr lang="en-GB" dirty="0" smtClean="0"/>
              <a:t>.</a:t>
            </a:r>
            <a:endParaRPr lang="id-ID" dirty="0" smtClean="0"/>
          </a:p>
          <a:p>
            <a:pPr marR="0"/>
            <a:r>
              <a:rPr lang="id-ID" dirty="0" smtClean="0"/>
              <a:t>HP/WA: 0812 845 12345</a:t>
            </a:r>
          </a:p>
          <a:p>
            <a:pPr marR="0"/>
            <a:endParaRPr lang="en-US" dirty="0" smtClean="0"/>
          </a:p>
          <a:p>
            <a:pPr marR="0"/>
            <a:r>
              <a:rPr lang="id-ID" dirty="0" smtClean="0"/>
              <a:t>Intelligence Computing Multimedia (ICM)</a:t>
            </a:r>
          </a:p>
          <a:p>
            <a:pPr marR="0"/>
            <a:r>
              <a:rPr lang="id-ID" dirty="0" smtClean="0"/>
              <a:t>Informatics faculty  – Telkom University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Electronic Medical Records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lvl="1"/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endParaRPr lang="en-US" dirty="0" smtClean="0"/>
          </a:p>
          <a:p>
            <a:pPr lvl="1"/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 smtClean="0"/>
          </a:p>
          <a:p>
            <a:pPr lvl="1"/>
            <a:r>
              <a:rPr lang="en-US" dirty="0" smtClean="0"/>
              <a:t>Reminder</a:t>
            </a:r>
          </a:p>
          <a:p>
            <a:pPr lvl="1"/>
            <a:r>
              <a:rPr lang="en-US" dirty="0" err="1" smtClean="0"/>
              <a:t>Jadwal</a:t>
            </a:r>
            <a:endParaRPr lang="id-ID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Cerdas</a:t>
            </a:r>
            <a:endParaRPr lang="en-US" dirty="0" smtClean="0"/>
          </a:p>
          <a:p>
            <a:pPr lvl="1"/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(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Cek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alergi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obat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Cek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interaksi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obat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Cari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harga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obat</a:t>
            </a:r>
            <a:r>
              <a:rPr lang="en-US" dirty="0" smtClean="0">
                <a:solidFill>
                  <a:srgbClr val="C00000"/>
                </a:solidFill>
              </a:rPr>
              <a:t> yang paling </a:t>
            </a:r>
            <a:r>
              <a:rPr lang="en-US" b="1" dirty="0" smtClean="0">
                <a:solidFill>
                  <a:srgbClr val="C00000"/>
                </a:solidFill>
              </a:rPr>
              <a:t>optimal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76200" y="76200"/>
          <a:ext cx="9019429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1" name="Visio" r:id="rId3" imgW="5926730" imgH="4151039" progId="Visio.Drawing.11">
                  <p:embed/>
                </p:oleObj>
              </mc:Choice>
              <mc:Fallback>
                <p:oleObj name="Visio" r:id="rId3" imgW="5926730" imgH="415103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76200"/>
                        <a:ext cx="9019429" cy="678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200" y="533400"/>
            <a:ext cx="1600200" cy="5867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3886200" y="0"/>
            <a:ext cx="2819400" cy="1219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7924800" y="2286000"/>
            <a:ext cx="1524000" cy="2286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3886200" y="5349240"/>
            <a:ext cx="2819400" cy="1447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2209800" y="3429000"/>
            <a:ext cx="1905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</a:t>
            </a:r>
            <a:r>
              <a:rPr lang="id-ID" sz="5400" dirty="0" smtClean="0"/>
              <a:t>MedicWare</a:t>
            </a:r>
            <a:r>
              <a:rPr lang="en-US" sz="54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(</a:t>
            </a:r>
            <a:r>
              <a:rPr lang="id-ID" sz="3200" dirty="0" smtClean="0">
                <a:solidFill>
                  <a:srgbClr val="C00000"/>
                </a:solidFill>
              </a:rPr>
              <a:t>www.medicware.com</a:t>
            </a:r>
            <a:r>
              <a:rPr lang="en-US" sz="3200" dirty="0" smtClean="0">
                <a:solidFill>
                  <a:srgbClr val="C00000"/>
                </a:solidFill>
              </a:rPr>
              <a:t>)</a:t>
            </a:r>
            <a:endParaRPr lang="id-ID" sz="3200" dirty="0">
              <a:solidFill>
                <a:srgbClr val="C00000"/>
              </a:solidFill>
            </a:endParaRPr>
          </a:p>
        </p:txBody>
      </p:sp>
      <p:pic>
        <p:nvPicPr>
          <p:cNvPr id="99330" name="Picture 2" descr="http://www.medicware.com/pdamob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2124074"/>
            <a:ext cx="2905125" cy="4429126"/>
          </a:xfrm>
          <a:prstGeom prst="rect">
            <a:avLst/>
          </a:prstGeom>
          <a:noFill/>
        </p:spPr>
      </p:pic>
      <p:pic>
        <p:nvPicPr>
          <p:cNvPr id="99332" name="Picture 4" descr="http://www.medicware.com/pdamob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75" y="2124074"/>
            <a:ext cx="2905125" cy="4429126"/>
          </a:xfrm>
          <a:prstGeom prst="rect">
            <a:avLst/>
          </a:prstGeom>
          <a:noFill/>
        </p:spPr>
      </p:pic>
      <p:pic>
        <p:nvPicPr>
          <p:cNvPr id="99334" name="Picture 6" descr="http://www.medicware.com/pdamob0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4075" y="2124074"/>
            <a:ext cx="2905125" cy="442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dicware.com/pdamob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4498257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828800" y="1600200"/>
            <a:ext cx="3657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edicware.com/pdamob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743" y="0"/>
            <a:ext cx="4498257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828800" y="1600200"/>
            <a:ext cx="3657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medicware.com/pdamob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4498257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828800" y="1600200"/>
            <a:ext cx="3657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1828800" y="2788920"/>
            <a:ext cx="3657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dicware.com/pdamob0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743" y="0"/>
            <a:ext cx="4498257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828800" y="3307080"/>
            <a:ext cx="3657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edicware.com/pdamob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4495800" cy="6854254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828800" y="1600200"/>
            <a:ext cx="3657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1752600" y="2910840"/>
            <a:ext cx="3810000" cy="1965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medicware.com/pdamob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199" y="0"/>
            <a:ext cx="4498257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828800" y="1676400"/>
            <a:ext cx="3657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76200" y="76200"/>
          <a:ext cx="9019429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5" name="Visio" r:id="rId3" imgW="5926730" imgH="4151039" progId="Visio.Drawing.11">
                  <p:embed/>
                </p:oleObj>
              </mc:Choice>
              <mc:Fallback>
                <p:oleObj name="Visio" r:id="rId3" imgW="5926730" imgH="415103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76200"/>
                        <a:ext cx="9019429" cy="678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200" y="533400"/>
            <a:ext cx="1600200" cy="5867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3886200" y="0"/>
            <a:ext cx="2819400" cy="1219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7772400" y="2286000"/>
            <a:ext cx="1524000" cy="2286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3886200" y="5349240"/>
            <a:ext cx="2819400" cy="1447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2209800" y="3429000"/>
            <a:ext cx="1905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AI </a:t>
            </a:r>
            <a:r>
              <a:rPr lang="en-US" sz="2800" dirty="0" smtClean="0"/>
              <a:t>[RUS95]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Thinking Humanly </a:t>
            </a:r>
            <a:r>
              <a:rPr lang="en-US" sz="2000" dirty="0" smtClean="0"/>
              <a:t>(Cognitive Modeling Approach)</a:t>
            </a:r>
            <a:endParaRPr lang="id-ID" dirty="0" smtClean="0"/>
          </a:p>
          <a:p>
            <a:r>
              <a:rPr lang="en-US" b="1" dirty="0" smtClean="0"/>
              <a:t>Acting Humanly </a:t>
            </a:r>
            <a:r>
              <a:rPr lang="en-US" sz="2000" dirty="0" smtClean="0"/>
              <a:t>(Turing Test Approach)</a:t>
            </a:r>
            <a:endParaRPr lang="en-US" dirty="0" smtClean="0"/>
          </a:p>
          <a:p>
            <a:r>
              <a:rPr lang="en-US" b="1" dirty="0" smtClean="0"/>
              <a:t>Thinking Rationally</a:t>
            </a:r>
            <a:r>
              <a:rPr lang="en-US" dirty="0" smtClean="0"/>
              <a:t> </a:t>
            </a:r>
            <a:r>
              <a:rPr lang="en-US" sz="2000" dirty="0" smtClean="0"/>
              <a:t>(Laws of Thought Approach)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Acting Rationally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(Rational Agent Approach)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Cyc</a:t>
            </a:r>
            <a:r>
              <a:rPr lang="en-US" dirty="0" smtClean="0"/>
              <a:t> System </a:t>
            </a:r>
            <a:r>
              <a:rPr lang="en-US" sz="2800" dirty="0" smtClean="0"/>
              <a:t>[</a:t>
            </a:r>
            <a:r>
              <a:rPr lang="en-US" sz="2800" dirty="0" smtClean="0">
                <a:solidFill>
                  <a:srgbClr val="C00000"/>
                </a:solidFill>
              </a:rPr>
              <a:t>www.cyc.com</a:t>
            </a:r>
            <a:r>
              <a:rPr lang="en-US" sz="2800" dirty="0" smtClean="0"/>
              <a:t>]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AI yang </a:t>
            </a:r>
            <a:r>
              <a:rPr lang="en-CA" dirty="0" err="1" smtClean="0"/>
              <a:t>menggunakan</a:t>
            </a:r>
            <a:r>
              <a:rPr lang="en-CA" dirty="0" smtClean="0"/>
              <a:t> </a:t>
            </a:r>
            <a:r>
              <a:rPr lang="en-CA" i="1" dirty="0" smtClean="0"/>
              <a:t>common sense knowledge</a:t>
            </a:r>
          </a:p>
          <a:p>
            <a:r>
              <a:rPr lang="en-CA" dirty="0" err="1" smtClean="0"/>
              <a:t>Mulai</a:t>
            </a:r>
            <a:r>
              <a:rPr lang="en-CA" dirty="0" smtClean="0"/>
              <a:t> </a:t>
            </a:r>
            <a:r>
              <a:rPr lang="en-CA" dirty="0" err="1" smtClean="0"/>
              <a:t>tahun</a:t>
            </a:r>
            <a:r>
              <a:rPr lang="en-CA" dirty="0" smtClean="0"/>
              <a:t> 1984 </a:t>
            </a:r>
            <a:r>
              <a:rPr lang="en-CA" dirty="0" err="1" smtClean="0"/>
              <a:t>oleh</a:t>
            </a:r>
            <a:r>
              <a:rPr lang="en-CA" dirty="0" smtClean="0"/>
              <a:t> Doug </a:t>
            </a:r>
            <a:r>
              <a:rPr lang="en-CA" dirty="0" err="1" smtClean="0"/>
              <a:t>Lenat</a:t>
            </a:r>
            <a:endParaRPr lang="en-CA" dirty="0" smtClean="0"/>
          </a:p>
          <a:p>
            <a:r>
              <a:rPr lang="en-CA" dirty="0" smtClean="0"/>
              <a:t>Grant US$ 25 </a:t>
            </a:r>
            <a:r>
              <a:rPr lang="en-CA" dirty="0" err="1" smtClean="0"/>
              <a:t>juta</a:t>
            </a:r>
            <a:r>
              <a:rPr lang="en-CA" dirty="0" smtClean="0"/>
              <a:t> </a:t>
            </a:r>
            <a:r>
              <a:rPr lang="en-CA" dirty="0" err="1" smtClean="0"/>
              <a:t>selama</a:t>
            </a:r>
            <a:r>
              <a:rPr lang="en-CA" dirty="0" smtClean="0"/>
              <a:t> 10 </a:t>
            </a:r>
            <a:r>
              <a:rPr lang="en-CA" dirty="0" err="1" smtClean="0"/>
              <a:t>tahun</a:t>
            </a:r>
            <a:endParaRPr lang="en-CA" dirty="0" smtClean="0"/>
          </a:p>
          <a:p>
            <a:r>
              <a:rPr lang="en-CA" dirty="0" smtClean="0"/>
              <a:t>Microelectronics &amp; Computer Technology Corp.</a:t>
            </a:r>
          </a:p>
          <a:p>
            <a:r>
              <a:rPr lang="en-CA" dirty="0" err="1" smtClean="0"/>
              <a:t>Menggunakan</a:t>
            </a:r>
            <a:r>
              <a:rPr lang="en-CA" dirty="0" smtClean="0"/>
              <a:t> Semantic Reasoning</a:t>
            </a:r>
          </a:p>
          <a:p>
            <a:r>
              <a:rPr lang="en-CA" dirty="0" err="1" smtClean="0"/>
              <a:t>Menggunakan</a:t>
            </a:r>
            <a:r>
              <a:rPr lang="en-CA" dirty="0" smtClean="0"/>
              <a:t> </a:t>
            </a:r>
            <a:r>
              <a:rPr lang="en-CA" dirty="0" err="1" smtClean="0"/>
              <a:t>SubL</a:t>
            </a:r>
            <a:r>
              <a:rPr lang="en-CA" dirty="0" smtClean="0"/>
              <a:t> (Common Lisp) </a:t>
            </a:r>
            <a:r>
              <a:rPr lang="en-CA" dirty="0" err="1" smtClean="0"/>
              <a:t>dan</a:t>
            </a:r>
            <a:r>
              <a:rPr lang="en-CA" dirty="0" smtClean="0"/>
              <a:t> C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15 </a:t>
            </a:r>
            <a:r>
              <a:rPr lang="en-CA" dirty="0" err="1" smtClean="0"/>
              <a:t>ribu</a:t>
            </a:r>
            <a:r>
              <a:rPr lang="en-CA" dirty="0" smtClean="0"/>
              <a:t> Predicates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300 </a:t>
            </a:r>
            <a:r>
              <a:rPr lang="en-CA" dirty="0" err="1" smtClean="0"/>
              <a:t>ribu</a:t>
            </a:r>
            <a:r>
              <a:rPr lang="en-CA" dirty="0" smtClean="0"/>
              <a:t> Concepts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3,2 </a:t>
            </a:r>
            <a:r>
              <a:rPr lang="en-CA" dirty="0" err="1" smtClean="0"/>
              <a:t>juta</a:t>
            </a:r>
            <a:r>
              <a:rPr lang="en-CA" dirty="0" smtClean="0"/>
              <a:t> Assertions</a:t>
            </a:r>
          </a:p>
          <a:p>
            <a:endParaRPr lang="en-CA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nowledge Base Map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33400"/>
            <a:ext cx="8984498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cyc.com/cyc/technology/cycrandd/areasofrandd_dir/cyc/images/on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7598934" cy="4648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SKSI </a:t>
            </a:r>
            <a:r>
              <a:rPr lang="en-US" sz="2800" dirty="0" smtClean="0"/>
              <a:t>(Semantic Knowledge Source Integration)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35989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Deep Blue</a:t>
            </a:r>
            <a:endParaRPr lang="id-ID" sz="2200" dirty="0"/>
          </a:p>
        </p:txBody>
      </p:sp>
      <p:pic>
        <p:nvPicPr>
          <p:cNvPr id="57346" name="Picture 2" descr="IBM Deep Blue, a modified IBM RS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895600"/>
            <a:ext cx="2703444" cy="3730753"/>
          </a:xfrm>
          <a:prstGeom prst="rect">
            <a:avLst/>
          </a:prstGeom>
          <a:noFill/>
        </p:spPr>
      </p:pic>
      <p:pic>
        <p:nvPicPr>
          <p:cNvPr id="57348" name="Picture 4" descr="http://cache-media.britannica.com.cdnetworks.net/eb-media/62/71262-004-1000E9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3417743"/>
            <a:ext cx="4857750" cy="313545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21336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11-05-1997</a:t>
            </a:r>
            <a:r>
              <a:rPr lang="en-US" dirty="0" smtClean="0"/>
              <a:t>: Deep Blue Vs. </a:t>
            </a:r>
            <a:r>
              <a:rPr lang="id-ID" dirty="0" smtClean="0"/>
              <a:t>Garry Kasparov</a:t>
            </a:r>
            <a:r>
              <a:rPr lang="en-US" dirty="0" smtClean="0"/>
              <a:t>, the </a:t>
            </a:r>
            <a:r>
              <a:rPr lang="id-ID" dirty="0" smtClean="0"/>
              <a:t>six-game rematch</a:t>
            </a:r>
            <a:r>
              <a:rPr lang="en-US" dirty="0" smtClean="0"/>
              <a:t> </a:t>
            </a:r>
            <a:r>
              <a:rPr lang="id-ID" b="1" dirty="0" smtClean="0"/>
              <a:t>3½</a:t>
            </a:r>
            <a:r>
              <a:rPr lang="en-US" b="1" dirty="0" smtClean="0"/>
              <a:t> </a:t>
            </a:r>
            <a:r>
              <a:rPr lang="id-ID" b="1" dirty="0" smtClean="0"/>
              <a:t>–</a:t>
            </a:r>
            <a:r>
              <a:rPr lang="en-US" b="1" dirty="0" smtClean="0"/>
              <a:t> </a:t>
            </a:r>
            <a:r>
              <a:rPr lang="id-ID" b="1" dirty="0" smtClean="0"/>
              <a:t>2½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ECS </a:t>
            </a:r>
            <a:r>
              <a:rPr lang="en-US" sz="2800" dirty="0" smtClean="0"/>
              <a:t>(Elevator  Control System )</a:t>
            </a:r>
            <a:endParaRPr lang="id-ID" sz="2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953000" y="2133600"/>
            <a:ext cx="381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i="1" dirty="0" smtClean="0"/>
              <a:t> </a:t>
            </a:r>
            <a:r>
              <a:rPr lang="id-ID" sz="2800" dirty="0" smtClean="0"/>
              <a:t>Rockefeller Ctr </a:t>
            </a:r>
            <a:r>
              <a:rPr lang="en-US" sz="2800" dirty="0" smtClean="0"/>
              <a:t>(</a:t>
            </a:r>
            <a:r>
              <a:rPr lang="id-ID" sz="2800" dirty="0" smtClean="0"/>
              <a:t>N</a:t>
            </a:r>
            <a:r>
              <a:rPr lang="en-US" sz="2800" dirty="0" smtClean="0"/>
              <a:t>Y)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id-ID" sz="2800" dirty="0" smtClean="0"/>
              <a:t>Petronas </a:t>
            </a:r>
            <a:r>
              <a:rPr lang="en-US" sz="2800" dirty="0" smtClean="0"/>
              <a:t>(KL)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i="1" dirty="0" smtClean="0"/>
              <a:t>users</a:t>
            </a:r>
            <a:r>
              <a:rPr lang="en-US" sz="2800" dirty="0" smtClean="0"/>
              <a:t>:</a:t>
            </a: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- </a:t>
            </a:r>
            <a:r>
              <a:rPr lang="fi-FI" sz="2400" dirty="0" smtClean="0"/>
              <a:t>Kapasitas ruang</a:t>
            </a:r>
          </a:p>
          <a:p>
            <a:pPr lvl="0"/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- </a:t>
            </a:r>
            <a:r>
              <a:rPr lang="fi-FI" sz="2400" dirty="0" smtClean="0"/>
              <a:t>Konflik antar pengguna</a:t>
            </a:r>
          </a:p>
          <a:p>
            <a:pPr lvl="0"/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- </a:t>
            </a:r>
            <a:r>
              <a:rPr lang="fi-FI" sz="2400" i="1" dirty="0" smtClean="0"/>
              <a:t>Attended travel</a:t>
            </a:r>
            <a:endParaRPr lang="fi-FI" sz="2400" dirty="0" smtClean="0"/>
          </a:p>
          <a:p>
            <a:pPr lvl="0"/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- </a:t>
            </a:r>
            <a:r>
              <a:rPr lang="id-ID" sz="2400" i="1" dirty="0" smtClean="0"/>
              <a:t>Non-stop travel</a:t>
            </a:r>
            <a:endParaRPr lang="en-US" sz="2400" i="1" dirty="0" smtClean="0"/>
          </a:p>
          <a:p>
            <a:pPr lvl="0"/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- </a:t>
            </a:r>
            <a:r>
              <a:rPr lang="fi-FI" sz="2400" dirty="0" smtClean="0"/>
              <a:t>VIP </a:t>
            </a:r>
            <a:r>
              <a:rPr lang="fi-FI" sz="2400" i="1" dirty="0" smtClean="0"/>
              <a:t>services</a:t>
            </a:r>
          </a:p>
          <a:p>
            <a:pPr lvl="0"/>
            <a:r>
              <a:rPr kumimoji="0" lang="fi-FI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- </a:t>
            </a:r>
            <a:r>
              <a:rPr lang="fi-FI" sz="2400" i="1" dirty="0" smtClean="0"/>
              <a:t>Access restrictions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401164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00 Suyanto\001 Kuliah 2009\CSCS3243 Kecerdasan Mesain dan Artifisial\rockefel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810000" cy="5935827"/>
          </a:xfrm>
          <a:prstGeom prst="rect">
            <a:avLst/>
          </a:prstGeom>
          <a:noFill/>
        </p:spPr>
      </p:pic>
      <p:pic>
        <p:nvPicPr>
          <p:cNvPr id="62468" name="Picture 4" descr="Petronas-Tow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"/>
            <a:ext cx="4064000" cy="586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61722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dirty="0" smtClean="0"/>
              <a:t>Rockefeller Ctr </a:t>
            </a:r>
            <a:r>
              <a:rPr lang="en-US" sz="2400" dirty="0" smtClean="0"/>
              <a:t>(</a:t>
            </a:r>
            <a:r>
              <a:rPr lang="id-ID" sz="2400" dirty="0" smtClean="0"/>
              <a:t>N</a:t>
            </a:r>
            <a:r>
              <a:rPr lang="en-US" sz="2400" dirty="0" smtClean="0"/>
              <a:t>Y)</a:t>
            </a:r>
            <a:endParaRPr lang="id-ID" sz="2400" dirty="0"/>
          </a:p>
        </p:txBody>
      </p:sp>
      <p:sp>
        <p:nvSpPr>
          <p:cNvPr id="5" name="Rectangle 4"/>
          <p:cNvSpPr/>
          <p:nvPr/>
        </p:nvSpPr>
        <p:spPr>
          <a:xfrm>
            <a:off x="4648200" y="60960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dirty="0" smtClean="0"/>
              <a:t>Petronas </a:t>
            </a:r>
            <a:r>
              <a:rPr lang="en-US" sz="2400" dirty="0" smtClean="0"/>
              <a:t>(KL)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http://www.google.co.id/url?source=imglanding&amp;ct=img&amp;q=http://2.bp.blogspot.com/_F9--4LNDCEg/SwkCb29TGTI/AAAAAAAAAcQ/gAYBlV19Ke4/s1600/taiwan_taipei-101.jpg&amp;sa=X&amp;ei=gzNNTZ7TDYTsuAPkvYDpDw&amp;ved=0CAkQ8wc&amp;usg=AFQjCNGH64TalxPFTR2c6hu2Gd4qKFEy_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2714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dirty="0" smtClean="0"/>
              <a:t>Taipei 101, Taiwan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Optimum-AIV</a:t>
            </a:r>
            <a:r>
              <a:rPr lang="en-US" b="1" dirty="0" smtClean="0"/>
              <a:t> </a:t>
            </a:r>
            <a:r>
              <a:rPr lang="id-ID" sz="2000" dirty="0" smtClean="0">
                <a:solidFill>
                  <a:srgbClr val="C00000"/>
                </a:solidFill>
              </a:rPr>
              <a:t>www.aiai.ed.ac.uk/project/optimum-aiv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114800" cy="4709315"/>
          </a:xfrm>
        </p:spPr>
        <p:txBody>
          <a:bodyPr/>
          <a:lstStyle/>
          <a:p>
            <a:r>
              <a:rPr lang="en-US" sz="2400" dirty="0" smtClean="0"/>
              <a:t>Planning and Scheduling of Spacecraft </a:t>
            </a:r>
            <a:r>
              <a:rPr lang="en-US" sz="2400" b="1" dirty="0" smtClean="0"/>
              <a:t>A</a:t>
            </a:r>
            <a:r>
              <a:rPr lang="en-US" sz="2400" dirty="0" smtClean="0"/>
              <a:t>ssembly, </a:t>
            </a:r>
            <a:r>
              <a:rPr lang="en-US" sz="2400" b="1" dirty="0" smtClean="0"/>
              <a:t>I</a:t>
            </a:r>
            <a:r>
              <a:rPr lang="en-US" sz="2400" dirty="0" smtClean="0"/>
              <a:t>ntegration &amp; </a:t>
            </a:r>
            <a:r>
              <a:rPr lang="en-US" sz="2400" b="1" dirty="0" smtClean="0"/>
              <a:t>V</a:t>
            </a:r>
            <a:r>
              <a:rPr lang="en-US" sz="2400" dirty="0" smtClean="0"/>
              <a:t>erification</a:t>
            </a:r>
            <a:endParaRPr lang="id-ID" sz="2400" dirty="0" smtClean="0"/>
          </a:p>
          <a:p>
            <a:r>
              <a:rPr lang="en-US" sz="2400" dirty="0" smtClean="0"/>
              <a:t>Monitoring of plan execution and the plan repair phases. </a:t>
            </a:r>
          </a:p>
          <a:p>
            <a:r>
              <a:rPr lang="en-US" sz="2400" b="1" dirty="0" smtClean="0"/>
              <a:t>Preconditions </a:t>
            </a:r>
            <a:r>
              <a:rPr lang="en-US" sz="2400" dirty="0" smtClean="0"/>
              <a:t>and</a:t>
            </a:r>
            <a:r>
              <a:rPr lang="en-US" sz="2400" b="1" dirty="0" smtClean="0"/>
              <a:t> effects </a:t>
            </a:r>
            <a:r>
              <a:rPr lang="en-US" sz="2400" dirty="0" smtClean="0"/>
              <a:t>on the spacecraft configuration of individual activities can be stated and used for verification of the plan logic.</a:t>
            </a:r>
            <a:endParaRPr lang="id-ID" sz="2400" dirty="0"/>
          </a:p>
        </p:txBody>
      </p:sp>
      <p:pic>
        <p:nvPicPr>
          <p:cNvPr id="67586" name="Picture 2" descr="D:\00 Suyanto\001 Kuliah 2009\CSCS3243 Kecerdasan Mesain dan Artifisial\Optimum-A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57400"/>
            <a:ext cx="4343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228600"/>
          <a:ext cx="8839200" cy="6477000"/>
        </p:xfrm>
        <a:graphic>
          <a:graphicData uri="http://schemas.openxmlformats.org/drawingml/2006/table">
            <a:tbl>
              <a:tblPr/>
              <a:tblGrid>
                <a:gridCol w="4589585"/>
                <a:gridCol w="4249615"/>
              </a:tblGrid>
              <a:tr h="3238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“The exciting new effort to make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computers think</a:t>
                      </a:r>
                      <a:r>
                        <a:rPr lang="en-US" sz="1800" dirty="0">
                          <a:solidFill>
                            <a:srgbClr val="7030A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… machines with</a:t>
                      </a:r>
                      <a:r>
                        <a:rPr lang="en-US" sz="1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minds, in the full and literal sense” (</a:t>
                      </a:r>
                      <a:r>
                        <a:rPr lang="en-US" sz="18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Haugeland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 ‘85)</a:t>
                      </a:r>
                      <a:endParaRPr lang="id-ID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“[The automation of] activities that we associate with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human thinking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 activities such as decision making, problem solving, </a:t>
                      </a:r>
                      <a:r>
                        <a:rPr lang="en-US" sz="18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learning 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…” (Bellman, ‘78</a:t>
                      </a:r>
                      <a:r>
                        <a:rPr lang="en-US" sz="18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/>
                        <a:t>Thinking Humanly</a:t>
                      </a:r>
                      <a:endParaRPr lang="id-ID" sz="3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“The study of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mental faculties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through the use of computational models”</a:t>
                      </a:r>
                      <a:endParaRPr lang="id-ID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Charniak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and McDermott, ‘85)</a:t>
                      </a:r>
                      <a:endParaRPr lang="id-ID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“The study of the computations that make it possible to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perceive</a:t>
                      </a:r>
                      <a:r>
                        <a:rPr lang="en-US" sz="1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reason</a:t>
                      </a:r>
                      <a:r>
                        <a:rPr lang="en-US" sz="1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en-US" sz="1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act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”</a:t>
                      </a:r>
                      <a:endParaRPr lang="id-ID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Winston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 ‘92</a:t>
                      </a:r>
                      <a:r>
                        <a:rPr lang="en-US" sz="18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/>
                        <a:t>Thinking  Rationally</a:t>
                      </a:r>
                      <a:endParaRPr lang="id-ID" sz="3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“The art of creating machines that perform functions that require </a:t>
                      </a: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intelligence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when performed by people” (</a:t>
                      </a:r>
                      <a:r>
                        <a:rPr lang="en-US" sz="18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Kurzweil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 ‘90)</a:t>
                      </a:r>
                      <a:endParaRPr lang="id-ID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“The study of how to make </a:t>
                      </a: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computers do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things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which, at the moment, people do better” (Rich and Knight, ‘91). </a:t>
                      </a:r>
                      <a:endParaRPr lang="en-US" sz="1800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/>
                        <a:t>Acting Humanly</a:t>
                      </a:r>
                      <a:endParaRPr lang="id-ID" sz="3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A field of study that seeks to explain and emulate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intelligent behavior</a:t>
                      </a:r>
                      <a:r>
                        <a:rPr lang="en-US" sz="1800" dirty="0">
                          <a:solidFill>
                            <a:srgbClr val="7030A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in term of computational processes” (</a:t>
                      </a:r>
                      <a:r>
                        <a:rPr lang="en-US" sz="18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Schalkoff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 ‘90)</a:t>
                      </a:r>
                      <a:endParaRPr lang="id-ID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“The branch of computer science that is concerned with the automation of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intelligent behavior</a:t>
                      </a:r>
                      <a:r>
                        <a:rPr lang="en-US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” (Luger and Stubblefield, ‘93) </a:t>
                      </a:r>
                      <a:endParaRPr lang="en-US" sz="1800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Acting  Rationally</a:t>
                      </a:r>
                      <a:endParaRPr lang="id-ID" sz="2000" dirty="0">
                        <a:solidFill>
                          <a:srgbClr val="C0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Spam Filtering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 smtClean="0"/>
              <a:t>E</a:t>
            </a:r>
            <a:r>
              <a:rPr lang="id-ID" sz="2800" b="1" i="1" dirty="0" smtClean="0"/>
              <a:t>mail spam</a:t>
            </a:r>
            <a:endParaRPr lang="en-US" sz="2800" b="1" i="1" dirty="0" smtClean="0"/>
          </a:p>
          <a:p>
            <a:pPr lvl="1"/>
            <a:r>
              <a:rPr lang="fi-FI" dirty="0" smtClean="0"/>
              <a:t>Email sampah atau email yang tidak diperlukan </a:t>
            </a:r>
            <a:r>
              <a:rPr lang="fi-FI" i="1" dirty="0" smtClean="0"/>
              <a:t>user</a:t>
            </a:r>
            <a:endParaRPr lang="en-US" i="1" dirty="0" smtClean="0"/>
          </a:p>
          <a:p>
            <a:pPr lvl="1"/>
            <a:r>
              <a:rPr lang="fi-FI" dirty="0" smtClean="0"/>
              <a:t>Contoh:</a:t>
            </a:r>
          </a:p>
          <a:p>
            <a:pPr lvl="2"/>
            <a:r>
              <a:rPr lang="fi-FI" i="1" dirty="0" smtClean="0"/>
              <a:t>Instant messaging spam</a:t>
            </a:r>
          </a:p>
          <a:p>
            <a:pPr lvl="2"/>
            <a:r>
              <a:rPr lang="fi-FI" i="1" dirty="0" smtClean="0"/>
              <a:t>Web search engine spam</a:t>
            </a:r>
            <a:endParaRPr lang="fi-FI" dirty="0" smtClean="0"/>
          </a:p>
          <a:p>
            <a:pPr lvl="2"/>
            <a:r>
              <a:rPr lang="fi-FI" i="1" dirty="0" smtClean="0"/>
              <a:t>Blogs spam</a:t>
            </a:r>
          </a:p>
          <a:p>
            <a:pPr lvl="2"/>
            <a:r>
              <a:rPr lang="fi-FI" i="1" dirty="0" smtClean="0"/>
              <a:t>Mobile phone messaging</a:t>
            </a:r>
            <a:r>
              <a:rPr lang="fi-FI" dirty="0" smtClean="0"/>
              <a:t> </a:t>
            </a:r>
            <a:r>
              <a:rPr lang="fi-FI" i="1" dirty="0" smtClean="0"/>
              <a:t>spam</a:t>
            </a:r>
            <a:r>
              <a:rPr lang="fi-FI" dirty="0" smtClean="0"/>
              <a:t>, dsb.</a:t>
            </a:r>
          </a:p>
          <a:p>
            <a:pPr lvl="1"/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id-ID" dirty="0" smtClean="0"/>
              <a:t>90</a:t>
            </a:r>
            <a:r>
              <a:rPr lang="en-US" dirty="0" smtClean="0"/>
              <a:t> </a:t>
            </a:r>
            <a:r>
              <a:rPr lang="en-US" dirty="0" err="1" smtClean="0"/>
              <a:t>milyar</a:t>
            </a:r>
            <a:r>
              <a:rPr lang="en-US" dirty="0" smtClean="0"/>
              <a:t> per </a:t>
            </a:r>
            <a:r>
              <a:rPr lang="id-ID" dirty="0" smtClean="0"/>
              <a:t>hari</a:t>
            </a:r>
            <a:endParaRPr lang="en-US" dirty="0" smtClean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/>
              <a:t>Tujuan</a:t>
            </a:r>
            <a:r>
              <a:rPr lang="en-US" sz="5400" dirty="0" smtClean="0"/>
              <a:t> Spam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Penipuan (lotre, silahkan hubungi kami di alamat ...)</a:t>
            </a:r>
          </a:p>
          <a:p>
            <a:r>
              <a:rPr lang="fi-FI" i="1" dirty="0" smtClean="0"/>
              <a:t>Money laundring </a:t>
            </a:r>
            <a:r>
              <a:rPr lang="fi-FI" dirty="0" smtClean="0"/>
              <a:t>(menawarkan transaksi pekerjaan yang berhubungan dengan rekening bank)</a:t>
            </a:r>
          </a:p>
          <a:p>
            <a:r>
              <a:rPr lang="fi-FI" dirty="0" smtClean="0"/>
              <a:t>Promosi produk (seperti produk obat-obatan)</a:t>
            </a:r>
          </a:p>
          <a:p>
            <a:r>
              <a:rPr lang="fi-FI" dirty="0" smtClean="0"/>
              <a:t>Menyebarkan virus, trojan, worm, dsb.</a:t>
            </a:r>
            <a:endParaRPr lang="en-US" dirty="0" smtClean="0"/>
          </a:p>
          <a:p>
            <a:pPr lvl="1"/>
            <a:endParaRPr lang="id-ID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74341" y="76200"/>
          <a:ext cx="7850459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Visio" r:id="rId3" imgW="4286012" imgH="3656886" progId="Visio.Drawing.11">
                  <p:embed/>
                </p:oleObj>
              </mc:Choice>
              <mc:Fallback>
                <p:oleObj name="Visio" r:id="rId3" imgW="4286012" imgH="3656886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1" y="76200"/>
                        <a:ext cx="7850459" cy="670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400800" y="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Arsitektur</a:t>
            </a:r>
            <a:r>
              <a:rPr lang="en-US" i="1" dirty="0" smtClean="0"/>
              <a:t> </a:t>
            </a:r>
            <a:r>
              <a:rPr lang="en-US" b="1" dirty="0" err="1" smtClean="0"/>
              <a:t>SpamGuru</a:t>
            </a:r>
            <a:r>
              <a:rPr lang="en-US" b="1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perusahaan</a:t>
            </a:r>
            <a:r>
              <a:rPr lang="en-US" i="1" dirty="0" smtClean="0"/>
              <a:t> </a:t>
            </a:r>
            <a:r>
              <a:rPr lang="en-US" i="1" dirty="0" err="1" smtClean="0"/>
              <a:t>besar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304800" y="228600"/>
          <a:ext cx="5029200" cy="655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Visio" r:id="rId3" imgW="3920966" imgH="4685586" progId="Visio.Drawing.11">
                  <p:embed/>
                </p:oleObj>
              </mc:Choice>
              <mc:Fallback>
                <p:oleObj name="Visio" r:id="rId3" imgW="3920966" imgH="4685586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5029200" cy="6555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172200" y="6019800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9300" algn="r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Filtering Pipe Line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pada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SpamGuru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47800" y="5562600"/>
            <a:ext cx="2743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ALVINN </a:t>
            </a:r>
            <a:r>
              <a:rPr lang="en-US" sz="2700" dirty="0" smtClean="0"/>
              <a:t>(</a:t>
            </a:r>
            <a:r>
              <a:rPr lang="en-US" sz="2700" b="1" dirty="0" smtClean="0"/>
              <a:t>A</a:t>
            </a:r>
            <a:r>
              <a:rPr lang="id-ID" sz="2700" dirty="0" smtClean="0"/>
              <a:t>utonomous </a:t>
            </a:r>
            <a:r>
              <a:rPr lang="id-ID" sz="2700" b="1" dirty="0" smtClean="0"/>
              <a:t>L</a:t>
            </a:r>
            <a:r>
              <a:rPr lang="id-ID" sz="2700" dirty="0" smtClean="0"/>
              <a:t>and </a:t>
            </a:r>
            <a:r>
              <a:rPr lang="id-ID" sz="2700" b="1" dirty="0" smtClean="0"/>
              <a:t>V</a:t>
            </a:r>
            <a:r>
              <a:rPr lang="id-ID" sz="2700" dirty="0" smtClean="0"/>
              <a:t>ehicle </a:t>
            </a:r>
            <a:r>
              <a:rPr lang="id-ID" sz="2700" b="1" dirty="0" smtClean="0"/>
              <a:t>I</a:t>
            </a:r>
            <a:r>
              <a:rPr lang="id-ID" sz="2700" dirty="0" smtClean="0"/>
              <a:t>n a </a:t>
            </a:r>
            <a:r>
              <a:rPr lang="id-ID" sz="2700" b="1" dirty="0" smtClean="0"/>
              <a:t>N</a:t>
            </a:r>
            <a:r>
              <a:rPr lang="id-ID" sz="2700" dirty="0" smtClean="0"/>
              <a:t>eural </a:t>
            </a:r>
            <a:r>
              <a:rPr lang="id-ID" sz="2700" b="1" dirty="0" smtClean="0"/>
              <a:t>N</a:t>
            </a:r>
            <a:r>
              <a:rPr lang="id-ID" sz="2700" dirty="0" smtClean="0"/>
              <a:t>etwork</a:t>
            </a:r>
            <a:r>
              <a:rPr lang="en-US" sz="2700" dirty="0" smtClean="0"/>
              <a:t>)</a:t>
            </a:r>
            <a:endParaRPr lang="id-ID" sz="2200" dirty="0"/>
          </a:p>
        </p:txBody>
      </p:sp>
      <p:pic>
        <p:nvPicPr>
          <p:cNvPr id="1026" name="Picture 2" descr="C:\02 IT Telkom\001 Kuliah 2009\CSCS3243 Kecerdasan Mesain dan Artifisial\ann_ALVINN_veh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09800"/>
            <a:ext cx="3962400" cy="4267199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21336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Dibuat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pada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tahun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d-ID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1989 </a:t>
            </a:r>
            <a:endParaRPr lang="en-US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Oleh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d-ID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Dean Pomerleau</a:t>
            </a:r>
            <a:endParaRPr lang="en-US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d-ID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Carnegie Mellon University</a:t>
            </a:r>
            <a:endParaRPr lang="en-US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Berjalan</a:t>
            </a:r>
            <a:r>
              <a:rPr lang="en-US" sz="2400" dirty="0" smtClean="0">
                <a:solidFill>
                  <a:schemeClr val="tx2"/>
                </a:solidFill>
              </a:rPr>
              <a:t> 70 mil/jam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jalanan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Pittsburgh Utara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172200"/>
            <a:ext cx="4455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www.ri.cmu.edu/projects/project_160.html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rbMobil english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57199" y="1981200"/>
            <a:ext cx="7121131" cy="4419600"/>
          </a:xfrm>
          <a:prstGeom prst="rect">
            <a:avLst/>
          </a:prstGeom>
          <a:ln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S2SMT: </a:t>
            </a:r>
            <a:r>
              <a:rPr lang="en-US" sz="5300" dirty="0" err="1" smtClean="0"/>
              <a:t>VerbMobil</a:t>
            </a:r>
            <a:r>
              <a:rPr lang="en-US" sz="53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http://verbmobil.dfki.de </a:t>
            </a:r>
            <a:endParaRPr lang="id-ID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8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S2SMT: AT&amp;T</a:t>
            </a:r>
            <a:endParaRPr lang="id-ID" dirty="0"/>
          </a:p>
        </p:txBody>
      </p:sp>
      <p:pic>
        <p:nvPicPr>
          <p:cNvPr id="4" name="AT&amp;T Real Time.mpeg">
            <a:hlinkClick r:id="" action="ppaction://media"/>
          </p:cNvPr>
          <p:cNvPicPr>
            <a:picLocks noRo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52600"/>
            <a:ext cx="6553200" cy="4724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22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/>
              <a:t>Google Cloud Speech API</a:t>
            </a:r>
            <a:endParaRPr lang="id-ID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6951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5984" y="4572008"/>
            <a:ext cx="1285884" cy="12144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072198" y="4643446"/>
            <a:ext cx="571504" cy="114300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571868" y="5715016"/>
            <a:ext cx="2500330" cy="71438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AI dan ICT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AI </a:t>
            </a:r>
            <a:r>
              <a:rPr lang="id-ID" dirty="0" smtClean="0">
                <a:sym typeface="Wingdings" pitchFamily="2" charset="2"/>
              </a:rPr>
              <a:t> perluasan mesin</a:t>
            </a:r>
          </a:p>
          <a:p>
            <a:r>
              <a:rPr lang="id-ID" dirty="0" smtClean="0">
                <a:sym typeface="Wingdings" pitchFamily="2" charset="2"/>
              </a:rPr>
              <a:t>ICT  distribusi informasi</a:t>
            </a:r>
          </a:p>
          <a:p>
            <a:r>
              <a:rPr lang="id-ID" dirty="0" smtClean="0">
                <a:sym typeface="Wingdings" pitchFamily="2" charset="2"/>
              </a:rPr>
              <a:t>AI &amp; ICT: penyeimbang entitas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5984" y="4214818"/>
            <a:ext cx="1285884" cy="157163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2285984" y="4071942"/>
            <a:ext cx="1285884" cy="1714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6072198" y="5429264"/>
            <a:ext cx="571504" cy="35719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072198" y="4071942"/>
            <a:ext cx="571504" cy="1714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71868" y="5572140"/>
            <a:ext cx="2500330" cy="71438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3571868" y="5429264"/>
            <a:ext cx="2500330" cy="71438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2285984" y="4572008"/>
            <a:ext cx="1285884" cy="12144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072198" y="4643446"/>
            <a:ext cx="571504" cy="114300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571868" y="5715016"/>
            <a:ext cx="2500330" cy="71438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AI dan ICT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AI </a:t>
            </a:r>
            <a:r>
              <a:rPr lang="id-ID" dirty="0" smtClean="0">
                <a:sym typeface="Wingdings" pitchFamily="2" charset="2"/>
              </a:rPr>
              <a:t> perluasan mesin</a:t>
            </a:r>
          </a:p>
          <a:p>
            <a:r>
              <a:rPr lang="id-ID" dirty="0" smtClean="0">
                <a:sym typeface="Wingdings" pitchFamily="2" charset="2"/>
              </a:rPr>
              <a:t>ICT  distribusi informasi</a:t>
            </a:r>
          </a:p>
          <a:p>
            <a:r>
              <a:rPr lang="id-ID" dirty="0" smtClean="0">
                <a:sym typeface="Wingdings" pitchFamily="2" charset="2"/>
              </a:rPr>
              <a:t>AI &amp; ICT: penyeimbang entitas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5984" y="4214818"/>
            <a:ext cx="1285884" cy="157163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2285984" y="4071942"/>
            <a:ext cx="1285884" cy="1714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6072198" y="5429264"/>
            <a:ext cx="571504" cy="35719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072198" y="4071942"/>
            <a:ext cx="571504" cy="1714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b="1" i="1" dirty="0" smtClean="0"/>
              <a:t>Mobile Navigation Systems </a:t>
            </a:r>
            <a:r>
              <a:rPr lang="en-US" b="1" dirty="0" smtClean="0"/>
              <a:t>(MNS)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searching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b="1" dirty="0" smtClean="0"/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b="1" dirty="0" smtClean="0"/>
              <a:t>Electronic Medical </a:t>
            </a:r>
            <a:r>
              <a:rPr lang="id-ID" b="1" dirty="0" smtClean="0"/>
              <a:t>Record</a:t>
            </a:r>
            <a:r>
              <a:rPr lang="en-US" b="1" dirty="0" smtClean="0"/>
              <a:t>s (EMR)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reasoning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b="1" dirty="0" smtClean="0"/>
              <a:t>Mathematical Theorem Proving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reasoning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id-ID" dirty="0" smtClean="0">
              <a:solidFill>
                <a:srgbClr val="FF0000"/>
              </a:solidFill>
            </a:endParaRPr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b="1" dirty="0" smtClean="0"/>
              <a:t>Expert System: </a:t>
            </a:r>
            <a:r>
              <a:rPr lang="en-US" b="1" dirty="0" err="1" smtClean="0"/>
              <a:t>CyC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reasoning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id-ID" dirty="0" smtClean="0">
              <a:solidFill>
                <a:srgbClr val="FF0000"/>
              </a:solidFill>
            </a:endParaRPr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b="1" dirty="0" smtClean="0"/>
              <a:t>Elevator  Control System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planning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b="1" dirty="0" smtClean="0"/>
              <a:t>Optimum-AIV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planning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b="1" dirty="0" smtClean="0"/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b="1" dirty="0" smtClean="0"/>
              <a:t>Data Mining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learning</a:t>
            </a:r>
            <a:r>
              <a:rPr lang="id-ID" sz="2000" i="1" dirty="0" smtClean="0">
                <a:solidFill>
                  <a:srgbClr val="FF0000"/>
                </a:solidFill>
              </a:rPr>
              <a:t> + reasoning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b="1" dirty="0" smtClean="0"/>
              <a:t>Speech Recognition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i="1" dirty="0" smtClean="0">
                <a:solidFill>
                  <a:srgbClr val="FF0000"/>
                </a:solidFill>
              </a:rPr>
              <a:t>searching + learning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02 IT Telkom\001 Kuliah 2009\CS4773 SC\Albert-Eisnte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903" y="304800"/>
            <a:ext cx="5960097" cy="61722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260103" y="3505200"/>
            <a:ext cx="762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3183903" y="3733800"/>
            <a:ext cx="762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3336303" y="3886200"/>
            <a:ext cx="762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3183903" y="4038600"/>
            <a:ext cx="762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3412503" y="4114800"/>
            <a:ext cx="762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4174503" y="3505200"/>
            <a:ext cx="762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4098303" y="3733800"/>
            <a:ext cx="762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4250703" y="3886200"/>
            <a:ext cx="762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4098303" y="4038600"/>
            <a:ext cx="762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4326903" y="4114800"/>
            <a:ext cx="762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3260103" y="35052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3183903" y="37338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3336303" y="38862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>
            <a:off x="3183903" y="40386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3412503" y="41148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4174503" y="35052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/>
          <p:cNvSpPr/>
          <p:nvPr/>
        </p:nvSpPr>
        <p:spPr>
          <a:xfrm>
            <a:off x="4098303" y="37338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4250703" y="38862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4098303" y="40386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/>
          <p:cNvSpPr/>
          <p:nvPr/>
        </p:nvSpPr>
        <p:spPr>
          <a:xfrm>
            <a:off x="4326903" y="41148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/>
          <p:cNvSpPr/>
          <p:nvPr/>
        </p:nvSpPr>
        <p:spPr>
          <a:xfrm>
            <a:off x="6248400" y="304800"/>
            <a:ext cx="289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AI?</a:t>
            </a:r>
          </a:p>
          <a:p>
            <a:endParaRPr lang="en-US" sz="4800" b="1" dirty="0" smtClean="0">
              <a:solidFill>
                <a:srgbClr val="0070C0"/>
              </a:solidFill>
            </a:endParaRPr>
          </a:p>
          <a:p>
            <a:r>
              <a:rPr lang="en-US" sz="4800" dirty="0" smtClean="0">
                <a:solidFill>
                  <a:srgbClr val="00B050"/>
                </a:solidFill>
              </a:rPr>
              <a:t>Peace…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Awal Perkembangan AI (1952 – 1969)</a:t>
            </a:r>
            <a:endParaRPr lang="id-ID" dirty="0" smtClean="0"/>
          </a:p>
          <a:p>
            <a:pPr lvl="1"/>
            <a:r>
              <a:rPr lang="id-ID" dirty="0" smtClean="0"/>
              <a:t>Newell </a:t>
            </a:r>
            <a:r>
              <a:rPr lang="en-US" dirty="0" smtClean="0"/>
              <a:t>&amp;</a:t>
            </a:r>
            <a:r>
              <a:rPr lang="id-ID" dirty="0" smtClean="0"/>
              <a:t> Simon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i="1" dirty="0" smtClean="0"/>
              <a:t>General Problem Solver</a:t>
            </a:r>
            <a:endParaRPr lang="en-US" dirty="0" smtClean="0"/>
          </a:p>
          <a:p>
            <a:pPr lvl="1"/>
            <a:r>
              <a:rPr lang="id-ID" dirty="0" smtClean="0"/>
              <a:t>19</a:t>
            </a:r>
            <a:r>
              <a:rPr lang="en-US" dirty="0" smtClean="0"/>
              <a:t>58:</a:t>
            </a:r>
            <a:r>
              <a:rPr lang="id-ID" dirty="0" smtClean="0"/>
              <a:t> McCarthy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/>
              <a:t>LISP</a:t>
            </a:r>
            <a:r>
              <a:rPr lang="en-US" dirty="0" smtClean="0"/>
              <a:t> </a:t>
            </a:r>
          </a:p>
          <a:p>
            <a:pPr lvl="1"/>
            <a:r>
              <a:rPr lang="id-ID" dirty="0" smtClean="0"/>
              <a:t>McCarthy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/>
              <a:t>Programs with Common Sense</a:t>
            </a:r>
          </a:p>
          <a:p>
            <a:pPr lvl="1"/>
            <a:r>
              <a:rPr lang="id-ID" dirty="0" smtClean="0"/>
              <a:t>1959</a:t>
            </a:r>
            <a:r>
              <a:rPr lang="en-US" dirty="0" smtClean="0"/>
              <a:t>: </a:t>
            </a:r>
            <a:r>
              <a:rPr lang="id-ID" dirty="0" smtClean="0"/>
              <a:t>Nathaniel Rochester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i="1" dirty="0" smtClean="0"/>
              <a:t>Geometry Theorm Prover</a:t>
            </a:r>
            <a:endParaRPr lang="en-US" i="1" dirty="0" smtClean="0"/>
          </a:p>
          <a:p>
            <a:pPr lvl="1"/>
            <a:r>
              <a:rPr lang="id-ID" dirty="0" smtClean="0"/>
              <a:t>1963</a:t>
            </a:r>
            <a:r>
              <a:rPr lang="en-US" dirty="0" smtClean="0"/>
              <a:t>: </a:t>
            </a:r>
            <a:r>
              <a:rPr lang="id-ID" dirty="0" smtClean="0"/>
              <a:t>James Slagle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penyelesaian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id-ID" dirty="0" smtClean="0"/>
              <a:t>integral tertutup </a:t>
            </a:r>
            <a:endParaRPr lang="en-US" dirty="0" smtClean="0"/>
          </a:p>
          <a:p>
            <a:pPr lvl="1"/>
            <a:r>
              <a:rPr lang="id-ID" dirty="0" smtClean="0"/>
              <a:t>1968</a:t>
            </a:r>
            <a:r>
              <a:rPr lang="en-US" dirty="0" smtClean="0"/>
              <a:t>: </a:t>
            </a:r>
            <a:r>
              <a:rPr lang="id-ID" dirty="0" smtClean="0"/>
              <a:t>Tom Evan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penyelesaian</a:t>
            </a:r>
            <a:r>
              <a:rPr lang="id-ID" dirty="0" smtClean="0"/>
              <a:t> masalah analogi geometris yang ada pada tes IQ.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Perkembangan AI melambat (1966 – 1974)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sz="2400" dirty="0" smtClean="0"/>
              <a:t>P</a:t>
            </a:r>
            <a:r>
              <a:rPr lang="id-ID" sz="2400" dirty="0" smtClean="0"/>
              <a:t>rogram AI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id-ID" sz="2400" dirty="0" smtClean="0"/>
              <a:t>mengandung sedikit pengetahuan pada subjeknya dan berhasil hanya karena manipulasi sintetis yang sederhana.</a:t>
            </a:r>
            <a:r>
              <a:rPr lang="en-US" sz="2400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ELIZA 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komputer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psikolog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E: Halo user, </a:t>
            </a:r>
            <a:r>
              <a:rPr lang="en-US" dirty="0" err="1" smtClean="0">
                <a:solidFill>
                  <a:srgbClr val="0070C0"/>
                </a:solidFill>
              </a:rPr>
              <a:t>apa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kabar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U: </a:t>
            </a:r>
            <a:r>
              <a:rPr lang="en-US" dirty="0" err="1" smtClean="0">
                <a:solidFill>
                  <a:srgbClr val="C00000"/>
                </a:solidFill>
              </a:rPr>
              <a:t>Aku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sedih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E: </a:t>
            </a:r>
            <a:r>
              <a:rPr lang="en-US" dirty="0" err="1" smtClean="0">
                <a:solidFill>
                  <a:srgbClr val="0070C0"/>
                </a:solidFill>
              </a:rPr>
              <a:t>Kamu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sedih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r>
              <a:rPr lang="en-US" dirty="0" err="1" smtClean="0">
                <a:solidFill>
                  <a:srgbClr val="0070C0"/>
                </a:solidFill>
              </a:rPr>
              <a:t>Kenapa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U: </a:t>
            </a:r>
            <a:r>
              <a:rPr lang="en-US" dirty="0" err="1" smtClean="0">
                <a:solidFill>
                  <a:srgbClr val="C00000"/>
                </a:solidFill>
              </a:rPr>
              <a:t>Temanku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membenciku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E: </a:t>
            </a:r>
            <a:r>
              <a:rPr lang="en-US" dirty="0" err="1" smtClean="0">
                <a:solidFill>
                  <a:srgbClr val="0070C0"/>
                </a:solidFill>
              </a:rPr>
              <a:t>Temanmu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membencimu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r>
              <a:rPr lang="en-US" dirty="0" err="1" smtClean="0">
                <a:solidFill>
                  <a:srgbClr val="0070C0"/>
                </a:solidFill>
              </a:rPr>
              <a:t>Mengapa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U: </a:t>
            </a:r>
            <a:r>
              <a:rPr lang="en-US" dirty="0" err="1" smtClean="0">
                <a:solidFill>
                  <a:srgbClr val="C00000"/>
                </a:solidFill>
              </a:rPr>
              <a:t>Aaahh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bosan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Kamu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bisanya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cuma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bilang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itu-itu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aja</a:t>
            </a:r>
            <a:r>
              <a:rPr lang="en-US" dirty="0" smtClean="0">
                <a:solidFill>
                  <a:srgbClr val="C00000"/>
                </a:solidFill>
              </a:rPr>
              <a:t>...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E: </a:t>
            </a:r>
            <a:r>
              <a:rPr lang="en-US" dirty="0" err="1" smtClean="0">
                <a:solidFill>
                  <a:srgbClr val="0070C0"/>
                </a:solidFill>
              </a:rPr>
              <a:t>Aaahh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bosan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r>
              <a:rPr lang="en-US" dirty="0" err="1" smtClean="0">
                <a:solidFill>
                  <a:srgbClr val="0070C0"/>
                </a:solidFill>
              </a:rPr>
              <a:t>Kenapa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U: </a:t>
            </a:r>
            <a:r>
              <a:rPr lang="en-US" dirty="0" err="1" smtClean="0">
                <a:solidFill>
                  <a:srgbClr val="C00000"/>
                </a:solidFill>
              </a:rPr>
              <a:t>Zzzzzz</a:t>
            </a:r>
            <a:r>
              <a:rPr lang="en-US" dirty="0" smtClean="0">
                <a:solidFill>
                  <a:srgbClr val="C00000"/>
                </a:solidFill>
              </a:rPr>
              <a:t>…</a:t>
            </a:r>
            <a:r>
              <a:rPr lang="en-US" dirty="0" err="1" smtClean="0">
                <a:solidFill>
                  <a:srgbClr val="C00000"/>
                </a:solidFill>
              </a:rPr>
              <a:t>zzz</a:t>
            </a:r>
            <a:r>
              <a:rPr lang="en-US" dirty="0" smtClean="0">
                <a:solidFill>
                  <a:srgbClr val="C00000"/>
                </a:solidFill>
              </a:rPr>
              <a:t>…</a:t>
            </a:r>
            <a:r>
              <a:rPr lang="en-US" dirty="0" err="1" smtClean="0">
                <a:solidFill>
                  <a:srgbClr val="C00000"/>
                </a:solidFill>
              </a:rPr>
              <a:t>zzz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Perkembangan AI melambat (1966 – 1974)</a:t>
            </a:r>
            <a:endParaRPr lang="id-ID" dirty="0" smtClean="0"/>
          </a:p>
          <a:p>
            <a:pPr lvl="1"/>
            <a:r>
              <a:rPr lang="en-US" dirty="0" smtClean="0"/>
              <a:t>B</a:t>
            </a:r>
            <a:r>
              <a:rPr lang="id-ID" dirty="0" smtClean="0"/>
              <a:t>anyak masalah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/>
              <a:t>program AI</a:t>
            </a:r>
            <a:r>
              <a:rPr lang="en-US" dirty="0" smtClean="0"/>
              <a:t> </a:t>
            </a:r>
            <a:r>
              <a:rPr lang="id-ID" dirty="0" smtClean="0"/>
              <a:t>gagal.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id-ID" dirty="0" smtClean="0"/>
              <a:t>da beberapa batasan pada struktur dasar yang digunakan untuk menghasilkan perilaku intelijensia.</a:t>
            </a:r>
            <a:endParaRPr lang="en-US" dirty="0" smtClean="0"/>
          </a:p>
          <a:p>
            <a:pPr lvl="2"/>
            <a:r>
              <a:rPr lang="en-US" dirty="0" smtClean="0"/>
              <a:t>P</a:t>
            </a:r>
            <a:r>
              <a:rPr lang="id-ID" dirty="0" smtClean="0"/>
              <a:t>rogram </a:t>
            </a:r>
            <a:r>
              <a:rPr lang="id-ID" i="1" dirty="0" smtClean="0"/>
              <a:t>Perceptron</a:t>
            </a:r>
            <a:r>
              <a:rPr lang="id-ID" dirty="0" smtClean="0"/>
              <a:t> dapat ditampilkan untuk mempelajari segala sesuatu, tetapi hanya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id-ID" dirty="0" smtClean="0"/>
              <a:t>saja.</a:t>
            </a:r>
            <a:endParaRPr lang="en-US" dirty="0" smtClean="0"/>
          </a:p>
          <a:p>
            <a:pPr lvl="2"/>
            <a:r>
              <a:rPr lang="en-US" dirty="0" smtClean="0"/>
              <a:t>D</a:t>
            </a:r>
            <a:r>
              <a:rPr lang="id-ID" dirty="0" smtClean="0"/>
              <a:t>ua masukan </a:t>
            </a:r>
            <a:r>
              <a:rPr lang="id-ID" i="1" dirty="0" smtClean="0"/>
              <a:t>perceptron</a:t>
            </a:r>
            <a:r>
              <a:rPr lang="id-ID" dirty="0" smtClean="0"/>
              <a:t> yang berbeda tidak dapat dilatihkan untuk mengenali kedua masukan berbeda tersebut.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b="1" dirty="0" smtClean="0"/>
              <a:t>Sistem berbasis pengetahuan (1969 – 1979)</a:t>
            </a:r>
            <a:endParaRPr lang="en-US" sz="2400" b="1" dirty="0" smtClean="0"/>
          </a:p>
          <a:p>
            <a:r>
              <a:rPr lang="id-ID" sz="2400" b="1" dirty="0" smtClean="0"/>
              <a:t>AI menjadi sebuah indusri (1980 – 1988)</a:t>
            </a:r>
            <a:endParaRPr lang="id-ID" sz="2400" dirty="0" smtClean="0"/>
          </a:p>
          <a:p>
            <a:pPr lvl="1"/>
            <a:r>
              <a:rPr lang="en-US" dirty="0" smtClean="0"/>
              <a:t>S</a:t>
            </a:r>
            <a:r>
              <a:rPr lang="id-ID" dirty="0" smtClean="0"/>
              <a:t>istem pakar</a:t>
            </a:r>
            <a:r>
              <a:rPr lang="en-US" dirty="0" smtClean="0"/>
              <a:t> </a:t>
            </a:r>
            <a:r>
              <a:rPr lang="id-ID" dirty="0" smtClean="0"/>
              <a:t>R1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/>
              <a:t>mengkonfigurasi sistem</a:t>
            </a:r>
            <a:r>
              <a:rPr lang="en-US" dirty="0" smtClean="0"/>
              <a:t> </a:t>
            </a:r>
            <a:r>
              <a:rPr lang="id-ID" dirty="0" smtClean="0"/>
              <a:t>komputer</a:t>
            </a:r>
            <a:endParaRPr lang="en-US" dirty="0" smtClean="0"/>
          </a:p>
          <a:p>
            <a:pPr lvl="1"/>
            <a:r>
              <a:rPr lang="en-US" dirty="0" err="1" smtClean="0"/>
              <a:t>Dioperasikan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id-ID" i="1" dirty="0" smtClean="0"/>
              <a:t>Digital Equipment Corporation </a:t>
            </a:r>
            <a:r>
              <a:rPr lang="id-ID" dirty="0" smtClean="0"/>
              <a:t>(DEC)</a:t>
            </a:r>
            <a:endParaRPr lang="en-US" dirty="0" smtClean="0"/>
          </a:p>
          <a:p>
            <a:pPr lvl="1"/>
            <a:r>
              <a:rPr lang="id-ID" dirty="0" smtClean="0"/>
              <a:t>Carnegie Group, Inference, Intellicorp, dan Technoledge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i="1" dirty="0" smtClean="0"/>
              <a:t>software tools</a:t>
            </a:r>
            <a:r>
              <a:rPr lang="id-ID" dirty="0" smtClean="0"/>
              <a:t> untuk membangun sistem pakar</a:t>
            </a:r>
            <a:endParaRPr lang="en-US" i="1" dirty="0" smtClean="0"/>
          </a:p>
          <a:p>
            <a:r>
              <a:rPr lang="id-ID" sz="2400" b="1" dirty="0" smtClean="0"/>
              <a:t>Kembalinya Jaringan Syaraf Tiruan (1986 – sekarang)</a:t>
            </a:r>
            <a:endParaRPr lang="en-US" sz="2400" dirty="0" smtClean="0"/>
          </a:p>
          <a:p>
            <a:pPr lvl="1"/>
            <a:r>
              <a:rPr lang="id-ID" dirty="0" smtClean="0"/>
              <a:t>1985-an</a:t>
            </a:r>
            <a:r>
              <a:rPr lang="en-US" dirty="0" smtClean="0"/>
              <a:t>:</a:t>
            </a:r>
            <a:r>
              <a:rPr lang="id-ID" dirty="0" smtClean="0"/>
              <a:t> </a:t>
            </a:r>
            <a:r>
              <a:rPr lang="en-US" dirty="0" smtClean="0"/>
              <a:t>A</a:t>
            </a:r>
            <a:r>
              <a:rPr lang="id-ID" dirty="0" smtClean="0"/>
              <a:t>lgoritma belajar </a:t>
            </a:r>
            <a:r>
              <a:rPr lang="id-ID" i="1" dirty="0" smtClean="0"/>
              <a:t>Back-Propagation</a:t>
            </a:r>
            <a:endParaRPr lang="en-US" i="1" dirty="0" smtClean="0"/>
          </a:p>
          <a:p>
            <a:pPr lvl="1"/>
            <a:r>
              <a:rPr lang="en-US" dirty="0" smtClean="0"/>
              <a:t>D</a:t>
            </a:r>
            <a:r>
              <a:rPr lang="id-ID" dirty="0" smtClean="0"/>
              <a:t>i</a:t>
            </a:r>
            <a:r>
              <a:rPr lang="en-US" dirty="0" err="1" smtClean="0"/>
              <a:t>gunakan</a:t>
            </a:r>
            <a:r>
              <a:rPr lang="id-ID" dirty="0" smtClean="0"/>
              <a:t> dalam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id-ID" dirty="0" smtClean="0"/>
              <a:t>komputer dan psikologi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area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lvl="1"/>
            <a:r>
              <a:rPr lang="en-US" b="1" i="1" dirty="0" smtClean="0"/>
              <a:t>Global Optimization</a:t>
            </a:r>
            <a:endParaRPr lang="en-US" b="1" dirty="0" smtClean="0"/>
          </a:p>
          <a:p>
            <a:pPr lvl="1"/>
            <a:r>
              <a:rPr lang="en-US" b="1" i="1" dirty="0" smtClean="0"/>
              <a:t>Expert Systems</a:t>
            </a:r>
            <a:r>
              <a:rPr lang="en-US" dirty="0" smtClean="0"/>
              <a:t>: </a:t>
            </a:r>
            <a:r>
              <a:rPr lang="en-US" i="1" dirty="0" smtClean="0"/>
              <a:t>symbolic</a:t>
            </a:r>
            <a:r>
              <a:rPr lang="en-US" dirty="0" smtClean="0"/>
              <a:t> &amp; </a:t>
            </a:r>
            <a:r>
              <a:rPr lang="en-US" i="1" dirty="0" smtClean="0"/>
              <a:t>logic</a:t>
            </a:r>
          </a:p>
          <a:p>
            <a:pPr lvl="1"/>
            <a:r>
              <a:rPr lang="en-US" b="1" i="1" dirty="0" smtClean="0"/>
              <a:t>Evolutionary Computation</a:t>
            </a:r>
            <a:r>
              <a:rPr lang="en-US" dirty="0" smtClean="0"/>
              <a:t>: </a:t>
            </a:r>
            <a:r>
              <a:rPr lang="en-US" i="1" dirty="0" smtClean="0"/>
              <a:t>numeric</a:t>
            </a:r>
          </a:p>
          <a:p>
            <a:pPr lvl="1"/>
            <a:r>
              <a:rPr lang="en-US" b="1" i="1" dirty="0" smtClean="0"/>
              <a:t>Soft Computing</a:t>
            </a:r>
            <a:r>
              <a:rPr lang="en-US" dirty="0" smtClean="0"/>
              <a:t>: </a:t>
            </a:r>
            <a:r>
              <a:rPr lang="en-US" i="1" dirty="0" smtClean="0"/>
              <a:t>fuzzy logic</a:t>
            </a:r>
            <a:r>
              <a:rPr lang="en-US" dirty="0" smtClean="0"/>
              <a:t>, </a:t>
            </a:r>
            <a:r>
              <a:rPr lang="en-US" i="1" dirty="0" smtClean="0"/>
              <a:t>neural network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…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Mampukah suatu kecerdasan membuat kecerdasan lain yang lebih cerdas daripada dirinya sendiri?</a:t>
            </a:r>
            <a:endParaRPr lang="en-US" dirty="0" smtClean="0"/>
          </a:p>
          <a:p>
            <a:r>
              <a:rPr lang="id-ID" dirty="0" smtClean="0"/>
              <a:t>Apakah kita lebih cerdas daripada proses </a:t>
            </a:r>
            <a:r>
              <a:rPr lang="en-US" dirty="0" smtClean="0"/>
              <a:t>“</a:t>
            </a:r>
            <a:r>
              <a:rPr lang="id-ID" dirty="0" smtClean="0"/>
              <a:t>evolusi</a:t>
            </a:r>
            <a:r>
              <a:rPr lang="en-US" dirty="0" smtClean="0"/>
              <a:t>”</a:t>
            </a:r>
            <a:r>
              <a:rPr lang="id-ID" dirty="0" smtClean="0"/>
              <a:t> yang menciptakan kita?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id-ID" dirty="0" smtClean="0"/>
              <a:t>kankah kecerdasan yang kita buat melebihi kecerdasan kita sendiri?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</a:t>
            </a:r>
            <a:r>
              <a:rPr lang="id-ID" b="1" dirty="0" smtClean="0"/>
              <a:t>rediksi</a:t>
            </a:r>
            <a:r>
              <a:rPr lang="en-US" dirty="0" smtClean="0"/>
              <a:t> </a:t>
            </a:r>
            <a:r>
              <a:rPr lang="en-US" sz="2400" dirty="0" smtClean="0"/>
              <a:t>[RAY99]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Tahun 2009</a:t>
            </a:r>
            <a:endParaRPr lang="en-US" b="1" dirty="0" smtClean="0"/>
          </a:p>
          <a:p>
            <a:pPr lvl="1"/>
            <a:r>
              <a:rPr lang="id-ID" dirty="0" smtClean="0"/>
              <a:t>PC dapat melakukan </a:t>
            </a:r>
            <a:r>
              <a:rPr lang="id-ID" b="1" dirty="0" smtClean="0">
                <a:solidFill>
                  <a:srgbClr val="C00000"/>
                </a:solidFill>
              </a:rPr>
              <a:t>satu triliun </a:t>
            </a:r>
            <a:r>
              <a:rPr lang="id-ID" dirty="0" smtClean="0"/>
              <a:t>kalkulasi per detik.</a:t>
            </a:r>
            <a:endParaRPr lang="en-US" dirty="0" smtClean="0"/>
          </a:p>
          <a:p>
            <a:pPr lvl="1"/>
            <a:r>
              <a:rPr lang="id-ID" dirty="0" smtClean="0"/>
              <a:t>Komputer akan menjadi sangat kecil, menempel pada pakaian dan perhiasan. </a:t>
            </a:r>
            <a:endParaRPr lang="en-US" dirty="0" smtClean="0"/>
          </a:p>
          <a:p>
            <a:pPr lvl="1"/>
            <a:r>
              <a:rPr lang="id-ID" dirty="0" smtClean="0"/>
              <a:t>Sebagian besar transaksi bisnis rutin berada di antara manusia dan personalitas </a:t>
            </a:r>
            <a:r>
              <a:rPr lang="id-ID" i="1" dirty="0" smtClean="0"/>
              <a:t>virtual</a:t>
            </a:r>
            <a:r>
              <a:rPr lang="id-ID" dirty="0" smtClean="0"/>
              <a:t>. </a:t>
            </a:r>
            <a:endParaRPr lang="en-US" dirty="0" smtClean="0"/>
          </a:p>
          <a:p>
            <a:pPr lvl="1"/>
            <a:r>
              <a:rPr lang="id-ID" dirty="0" smtClean="0"/>
              <a:t>Telepon dengan terjemahannya (</a:t>
            </a:r>
            <a:r>
              <a:rPr lang="id-ID" i="1" dirty="0" smtClean="0"/>
              <a:t>translating telephone</a:t>
            </a:r>
            <a:r>
              <a:rPr lang="id-ID" dirty="0" smtClean="0"/>
              <a:t>), pemanggil dan yang dipanggil bisa menggunakan dua bahasa berbeda, akan </a:t>
            </a:r>
            <a:r>
              <a:rPr lang="id-ID" b="1" dirty="0" smtClean="0">
                <a:solidFill>
                  <a:srgbClr val="C00000"/>
                </a:solidFill>
              </a:rPr>
              <a:t>digunakan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b="1" dirty="0" smtClean="0">
                <a:solidFill>
                  <a:srgbClr val="C00000"/>
                </a:solidFill>
              </a:rPr>
              <a:t>secara luas </a:t>
            </a:r>
            <a:r>
              <a:rPr lang="id-ID" dirty="0" smtClean="0"/>
              <a:t>di masyarakat.</a:t>
            </a:r>
            <a:endParaRPr lang="en-US" dirty="0" smtClean="0"/>
          </a:p>
        </p:txBody>
      </p:sp>
      <p:pic>
        <p:nvPicPr>
          <p:cNvPr id="4" name="Picture 10" descr="http://hobbylobby.files.wordpress.com/2007/11/kurzweilspiritualmachines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"/>
            <a:ext cx="14478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 descr="Interactive Wea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31" y="0"/>
            <a:ext cx="9158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48866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(Ray </a:t>
            </a:r>
            <a:r>
              <a:rPr lang="en-US" dirty="0" err="1" smtClean="0">
                <a:solidFill>
                  <a:srgbClr val="FF0000"/>
                </a:solidFill>
              </a:rPr>
              <a:t>Kurzweil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The Age of Spiritual Machines</a:t>
            </a:r>
            <a:r>
              <a:rPr lang="en-US" dirty="0" smtClean="0">
                <a:solidFill>
                  <a:srgbClr val="FF0000"/>
                </a:solidFill>
              </a:rPr>
              <a:t>. Penguin Books. 1999)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Computer Vision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searching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</a:rPr>
              <a:t>learning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/>
              <a:t>ALVINN</a:t>
            </a:r>
          </a:p>
          <a:p>
            <a:pPr lvl="1"/>
            <a:r>
              <a:rPr lang="en-US" sz="2800" dirty="0" smtClean="0"/>
              <a:t>Handwriting recognition</a:t>
            </a:r>
          </a:p>
          <a:p>
            <a:pPr lvl="1"/>
            <a:r>
              <a:rPr lang="en-US" sz="2800" dirty="0" smtClean="0"/>
              <a:t>Electronics and manufacturing inspection</a:t>
            </a:r>
          </a:p>
          <a:p>
            <a:pPr lvl="1"/>
            <a:r>
              <a:rPr lang="en-US" sz="2800" dirty="0" smtClean="0"/>
              <a:t>Photo interpretation</a:t>
            </a:r>
          </a:p>
          <a:p>
            <a:pPr lvl="1"/>
            <a:r>
              <a:rPr lang="en-US" sz="2800" dirty="0" smtClean="0"/>
              <a:t>Baggage inspection</a:t>
            </a:r>
          </a:p>
          <a:p>
            <a:pPr lvl="1"/>
            <a:r>
              <a:rPr lang="en-US" sz="2800" dirty="0" smtClean="0"/>
              <a:t>2D to 3D image conversion</a:t>
            </a: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</a:t>
            </a:r>
            <a:r>
              <a:rPr lang="id-ID" b="1" dirty="0" smtClean="0"/>
              <a:t>rediksi</a:t>
            </a:r>
            <a:r>
              <a:rPr lang="en-US" dirty="0" smtClean="0"/>
              <a:t> </a:t>
            </a:r>
            <a:r>
              <a:rPr lang="en-US" sz="2400" dirty="0" smtClean="0"/>
              <a:t>[RAY99]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Tahun 2019</a:t>
            </a:r>
            <a:endParaRPr lang="id-ID" dirty="0" smtClean="0"/>
          </a:p>
          <a:p>
            <a:pPr lvl="1"/>
            <a:r>
              <a:rPr lang="en-US" dirty="0" smtClean="0"/>
              <a:t>1 </a:t>
            </a:r>
            <a:r>
              <a:rPr lang="id-ID" dirty="0" smtClean="0"/>
              <a:t>PC </a:t>
            </a:r>
            <a:r>
              <a:rPr lang="en-US" dirty="0" smtClean="0"/>
              <a:t>=</a:t>
            </a:r>
            <a:r>
              <a:rPr lang="id-ID" dirty="0" smtClean="0"/>
              <a:t> </a:t>
            </a:r>
            <a:r>
              <a:rPr lang="en-US" dirty="0" smtClean="0"/>
              <a:t>1</a:t>
            </a:r>
            <a:r>
              <a:rPr lang="id-ID" dirty="0" smtClean="0"/>
              <a:t> otak manusia.</a:t>
            </a:r>
            <a:endParaRPr lang="en-US" dirty="0" smtClean="0"/>
          </a:p>
          <a:p>
            <a:pPr lvl="1"/>
            <a:r>
              <a:rPr lang="id-ID" dirty="0" smtClean="0"/>
              <a:t>Komputer semakin mudah dioperasikan, tidak terlihat dan menempel dimana saja. </a:t>
            </a:r>
            <a:endParaRPr lang="en-US" dirty="0" smtClean="0"/>
          </a:p>
          <a:p>
            <a:pPr lvl="1"/>
            <a:r>
              <a:rPr lang="id-ID" i="1" dirty="0" smtClean="0"/>
              <a:t>Virtual reality</a:t>
            </a:r>
            <a:r>
              <a:rPr lang="id-ID" dirty="0" smtClean="0"/>
              <a:t> sudah dalam tiga dimensi. </a:t>
            </a:r>
            <a:endParaRPr lang="en-US" dirty="0" smtClean="0"/>
          </a:p>
          <a:p>
            <a:pPr lvl="1"/>
            <a:r>
              <a:rPr lang="id-ID" dirty="0" smtClean="0"/>
              <a:t>Sebagian besar interaksi dengan komputer sudah melalui </a:t>
            </a:r>
            <a:r>
              <a:rPr lang="id-ID" i="1" dirty="0" smtClean="0"/>
              <a:t>gesture</a:t>
            </a:r>
            <a:r>
              <a:rPr lang="id-ID" dirty="0" smtClean="0"/>
              <a:t> dan komunikasi bahasa alami dua arah.</a:t>
            </a:r>
            <a:endParaRPr lang="en-US" dirty="0" smtClean="0"/>
          </a:p>
          <a:p>
            <a:pPr lvl="1"/>
            <a:r>
              <a:rPr lang="id-ID" dirty="0" smtClean="0"/>
              <a:t>Lingkungan realistis yang mencakup audio, visual, dan fisik membuat manusia mampu melakukan sesuatu, secara </a:t>
            </a:r>
            <a:r>
              <a:rPr lang="id-ID" i="1" dirty="0" smtClean="0"/>
              <a:t>virtual</a:t>
            </a:r>
            <a:r>
              <a:rPr lang="id-ID" dirty="0" smtClean="0"/>
              <a:t>, dengan manusia lain, meskipun ada batasan secara fisik.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</a:t>
            </a:r>
            <a:r>
              <a:rPr lang="id-ID" b="1" dirty="0" smtClean="0"/>
              <a:t>rediksi</a:t>
            </a:r>
            <a:r>
              <a:rPr lang="en-US" dirty="0" smtClean="0"/>
              <a:t> </a:t>
            </a:r>
            <a:r>
              <a:rPr lang="en-US" sz="2400" dirty="0" smtClean="0"/>
              <a:t>[RAY99]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Tahun 2029</a:t>
            </a:r>
            <a:endParaRPr lang="id-ID" dirty="0" smtClean="0"/>
          </a:p>
          <a:p>
            <a:pPr lvl="1"/>
            <a:r>
              <a:rPr lang="en-US" dirty="0" smtClean="0"/>
              <a:t>1 </a:t>
            </a:r>
            <a:r>
              <a:rPr lang="id-ID" dirty="0" smtClean="0"/>
              <a:t>PC </a:t>
            </a:r>
            <a:r>
              <a:rPr lang="en-US" dirty="0" smtClean="0"/>
              <a:t>=</a:t>
            </a:r>
            <a:r>
              <a:rPr lang="id-ID" dirty="0" smtClean="0"/>
              <a:t> </a:t>
            </a:r>
            <a:r>
              <a:rPr lang="en-US" dirty="0" smtClean="0"/>
              <a:t>1000</a:t>
            </a:r>
            <a:r>
              <a:rPr lang="id-ID" dirty="0" smtClean="0"/>
              <a:t> otak manusia.</a:t>
            </a:r>
            <a:endParaRPr lang="en-US" dirty="0" smtClean="0"/>
          </a:p>
          <a:p>
            <a:pPr lvl="1"/>
            <a:r>
              <a:rPr lang="id-ID" dirty="0" smtClean="0"/>
              <a:t>Komputer telah terhubung langsung ke otak manusia dengan koneksi </a:t>
            </a:r>
            <a:r>
              <a:rPr lang="id-ID" i="1" dirty="0" smtClean="0"/>
              <a:t>high-bandwidth</a:t>
            </a:r>
            <a:r>
              <a:rPr lang="id-ID" dirty="0" smtClean="0"/>
              <a:t>.</a:t>
            </a:r>
            <a:endParaRPr lang="en-US" dirty="0" smtClean="0"/>
          </a:p>
          <a:p>
            <a:pPr lvl="1"/>
            <a:r>
              <a:rPr lang="id-ID" dirty="0" smtClean="0"/>
              <a:t>Pencangkokan otak berhasil dilakukan untuk meningkatkan persepsi dan interpretasi secara audio dan visual, memori, dan penalaran. </a:t>
            </a:r>
            <a:endParaRPr lang="en-US" dirty="0" smtClean="0"/>
          </a:p>
          <a:p>
            <a:pPr lvl="1"/>
            <a:r>
              <a:rPr lang="id-ID" dirty="0" smtClean="0"/>
              <a:t>Komputer mampu membaca semua literatur dan material multimedia yang dibangkitkan oleh mesin maupun manusia. </a:t>
            </a:r>
            <a:endParaRPr lang="en-US" dirty="0" smtClean="0"/>
          </a:p>
          <a:p>
            <a:pPr lvl="1"/>
            <a:r>
              <a:rPr lang="id-ID" dirty="0" smtClean="0"/>
              <a:t>Muncul diskusi tentang legalitas komputer dan konstitusi manusia.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</a:t>
            </a:r>
            <a:r>
              <a:rPr lang="id-ID" b="1" dirty="0" smtClean="0"/>
              <a:t>rediksi</a:t>
            </a:r>
            <a:r>
              <a:rPr lang="en-US" dirty="0" smtClean="0"/>
              <a:t> </a:t>
            </a:r>
            <a:r>
              <a:rPr lang="en-US" sz="2400" dirty="0" smtClean="0"/>
              <a:t>[RAY99]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Tahun 2049</a:t>
            </a:r>
            <a:r>
              <a:rPr lang="id-ID" dirty="0" smtClean="0"/>
              <a:t> </a:t>
            </a:r>
          </a:p>
          <a:p>
            <a:pPr lvl="1"/>
            <a:r>
              <a:rPr lang="id-ID" dirty="0" smtClean="0"/>
              <a:t>Makanan yang diproduksi menggunakan </a:t>
            </a:r>
            <a:r>
              <a:rPr lang="id-ID" b="1" i="1" dirty="0" smtClean="0">
                <a:solidFill>
                  <a:srgbClr val="C00000"/>
                </a:solidFill>
              </a:rPr>
              <a:t>nano technology</a:t>
            </a:r>
            <a:r>
              <a:rPr lang="id-ID" b="1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mulai digunakan secara umum. </a:t>
            </a:r>
            <a:endParaRPr lang="en-US" dirty="0" smtClean="0"/>
          </a:p>
          <a:p>
            <a:pPr lvl="1"/>
            <a:r>
              <a:rPr lang="id-ID" dirty="0" smtClean="0"/>
              <a:t>Makanan tersebut mempunyai komposisi gizi yang baik, mempunyai rasa dan tekstur yang sama dengan makanan organik.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</a:t>
            </a:r>
            <a:r>
              <a:rPr lang="id-ID" b="1" dirty="0" smtClean="0"/>
              <a:t>rediksi</a:t>
            </a:r>
            <a:r>
              <a:rPr lang="en-US" dirty="0" smtClean="0"/>
              <a:t> </a:t>
            </a:r>
            <a:r>
              <a:rPr lang="en-US" sz="2400" dirty="0" smtClean="0"/>
              <a:t>[RAY99]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Tahun 2072 </a:t>
            </a:r>
            <a:endParaRPr lang="id-ID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id-ID" sz="2400" i="1" dirty="0" smtClean="0"/>
              <a:t>Picoengineering</a:t>
            </a:r>
            <a:r>
              <a:rPr lang="id-ID" sz="2400" dirty="0" smtClean="0"/>
              <a:t> atau teknologi pada skala </a:t>
            </a:r>
            <a:r>
              <a:rPr lang="id-ID" sz="2400" i="1" dirty="0" smtClean="0"/>
              <a:t>picometer</a:t>
            </a:r>
            <a:r>
              <a:rPr lang="id-ID" sz="2400" dirty="0" smtClean="0"/>
              <a:t> atau 10</a:t>
            </a:r>
            <a:r>
              <a:rPr lang="id-ID" sz="2400" baseline="30000" dirty="0" smtClean="0"/>
              <a:t>-12</a:t>
            </a:r>
            <a:r>
              <a:rPr lang="id-ID" sz="2400" dirty="0" smtClean="0"/>
              <a:t> meter berhasil diaplikasikan didunia nyata.</a:t>
            </a:r>
            <a:endParaRPr lang="id-ID" dirty="0"/>
          </a:p>
        </p:txBody>
      </p:sp>
      <p:pic>
        <p:nvPicPr>
          <p:cNvPr id="70660" name="Picture 4" descr="Microscopy_at_picometer_scale_t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429000"/>
            <a:ext cx="4343400" cy="3048000"/>
          </a:xfrm>
          <a:prstGeom prst="rect">
            <a:avLst/>
          </a:prstGeom>
          <a:noFill/>
        </p:spPr>
      </p:pic>
      <p:pic>
        <p:nvPicPr>
          <p:cNvPr id="6" name="Picture 2" descr="Electronic Polymer Materia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429000"/>
            <a:ext cx="3429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</a:t>
            </a:r>
            <a:r>
              <a:rPr lang="id-ID" b="1" dirty="0" smtClean="0"/>
              <a:t>rediksi</a:t>
            </a:r>
            <a:r>
              <a:rPr lang="en-US" dirty="0" smtClean="0"/>
              <a:t> </a:t>
            </a:r>
            <a:r>
              <a:rPr lang="en-US" sz="2400" dirty="0" smtClean="0"/>
              <a:t>[RAY99]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Tahun 2099</a:t>
            </a:r>
            <a:endParaRPr lang="id-ID" dirty="0" smtClean="0"/>
          </a:p>
          <a:p>
            <a:pPr lvl="1"/>
            <a:r>
              <a:rPr lang="id-ID" dirty="0" smtClean="0"/>
              <a:t>Ada kecenderungan kuat untuk membuat gabungan antara pemikiran manusia dengan kecerdasan mesin. </a:t>
            </a:r>
            <a:endParaRPr lang="en-US" dirty="0" smtClean="0"/>
          </a:p>
          <a:p>
            <a:pPr lvl="1"/>
            <a:r>
              <a:rPr lang="id-ID" dirty="0" smtClean="0"/>
              <a:t>Tidak ada lagi perbedaan yang jelas antara manusia dan mesin. </a:t>
            </a:r>
            <a:endParaRPr lang="en-US" dirty="0" smtClean="0"/>
          </a:p>
          <a:p>
            <a:pPr lvl="1"/>
            <a:r>
              <a:rPr lang="id-ID" dirty="0" smtClean="0"/>
              <a:t>Sebagian besar entitas tidak mempunyai kehadiran fisik yang permanen. </a:t>
            </a:r>
            <a:endParaRPr lang="en-US" dirty="0" smtClean="0"/>
          </a:p>
          <a:p>
            <a:pPr lvl="1"/>
            <a:r>
              <a:rPr lang="id-ID" dirty="0" smtClean="0"/>
              <a:t>Kecerdasan berbasis mesin yang diturunkan dari model-model kecerdasan manusia yang diperluas mengklaim dirinya sebagai manusia.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Image hosted by allyoucanupload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616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02 IT Telkom\001 Kuliah 2009\CSCS3243 Kecerdasan Mesain dan Artifisial\Misc\89e44d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4353820" cy="3276600"/>
          </a:xfrm>
          <a:prstGeom prst="rect">
            <a:avLst/>
          </a:prstGeom>
          <a:noFill/>
        </p:spPr>
      </p:pic>
      <p:pic>
        <p:nvPicPr>
          <p:cNvPr id="73732" name="Picture 4" descr="C:\02 IT Telkom\001 Kuliah 2009\CSCS3243 Kecerdasan Mesain dan Artifisial\Misc\89c44de0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20" y="3505200"/>
            <a:ext cx="4343400" cy="3236400"/>
          </a:xfrm>
          <a:prstGeom prst="rect">
            <a:avLst/>
          </a:prstGeom>
          <a:noFill/>
        </p:spPr>
      </p:pic>
      <p:pic>
        <p:nvPicPr>
          <p:cNvPr id="73733" name="Picture 5" descr="C:\02 IT Telkom\001 Kuliah 2009\CSCS3243 Kecerdasan Mesain dan Artifisial\Misc\89d44de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6220" y="3505200"/>
            <a:ext cx="4495800" cy="3276600"/>
          </a:xfrm>
          <a:prstGeom prst="rect">
            <a:avLst/>
          </a:prstGeom>
          <a:noFill/>
        </p:spPr>
      </p:pic>
      <p:pic>
        <p:nvPicPr>
          <p:cNvPr id="73734" name="Picture 6" descr="C:\02 IT Telkom\001 Kuliah 2009\CSCS3243 Kecerdasan Mesain dan Artifisial\Misc\89f44de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6219" y="152400"/>
            <a:ext cx="4495801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fizyka.umk.pl/~duch/ref/01/01-future/Only-Human-c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686545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876800" y="762000"/>
            <a:ext cx="396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It is dangerous to believe that artificial systems are inherently </a:t>
            </a:r>
            <a:r>
              <a:rPr lang="en-US" sz="2400" b="1" dirty="0" smtClean="0">
                <a:solidFill>
                  <a:schemeClr val="accent1"/>
                </a:solidFill>
              </a:rPr>
              <a:t>inferior</a:t>
            </a:r>
            <a:r>
              <a:rPr lang="en-US" sz="2400" dirty="0" smtClean="0">
                <a:solidFill>
                  <a:schemeClr val="accent1"/>
                </a:solidFill>
              </a:rPr>
              <a:t> to human mind. 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Human-level AI leads quickly to </a:t>
            </a:r>
            <a:r>
              <a:rPr lang="en-US" sz="2400" b="1" dirty="0" smtClean="0">
                <a:solidFill>
                  <a:schemeClr val="accent1"/>
                </a:solidFill>
              </a:rPr>
              <a:t>greater-than-human-level intelligence</a:t>
            </a:r>
            <a:r>
              <a:rPr lang="en-US" sz="2400" dirty="0" smtClean="0">
                <a:solidFill>
                  <a:schemeClr val="accent1"/>
                </a:solidFill>
              </a:rPr>
              <a:t>.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Technological progress in other fields will be </a:t>
            </a:r>
            <a:r>
              <a:rPr lang="en-US" sz="2400" b="1" dirty="0" smtClean="0">
                <a:solidFill>
                  <a:schemeClr val="accent1"/>
                </a:solidFill>
              </a:rPr>
              <a:t>accelerated by the AI arrival</a:t>
            </a:r>
            <a:r>
              <a:rPr lang="en-US" sz="2400" dirty="0" smtClean="0">
                <a:solidFill>
                  <a:schemeClr val="accent1"/>
                </a:solidFill>
              </a:rPr>
              <a:t>. </a:t>
            </a:r>
            <a:endParaRPr lang="id-ID" sz="24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59436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(Ray </a:t>
            </a:r>
            <a:r>
              <a:rPr lang="en-US" dirty="0" err="1" smtClean="0">
                <a:solidFill>
                  <a:srgbClr val="C00000"/>
                </a:solidFill>
              </a:rPr>
              <a:t>Kurzweil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i="1" dirty="0" smtClean="0">
                <a:solidFill>
                  <a:srgbClr val="C00000"/>
                </a:solidFill>
              </a:rPr>
              <a:t>The Age of Spiritual Machines</a:t>
            </a:r>
            <a:r>
              <a:rPr lang="en-US" dirty="0" smtClean="0">
                <a:solidFill>
                  <a:srgbClr val="C00000"/>
                </a:solidFill>
              </a:rPr>
              <a:t>. Penguin Books. 1999)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AI: </a:t>
            </a:r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Surut</a:t>
            </a:r>
            <a:r>
              <a:rPr lang="en-US" dirty="0" smtClean="0"/>
              <a:t>?</a:t>
            </a:r>
            <a:endParaRPr lang="id-ID" dirty="0"/>
          </a:p>
        </p:txBody>
      </p:sp>
      <p:pic>
        <p:nvPicPr>
          <p:cNvPr id="82950" name="Picture 6" descr="One caveman pushes a wheel and talks to another 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8030497" cy="497891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488668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R. Bagwell, student cartoonist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Teleportation: </a:t>
            </a:r>
            <a:r>
              <a:rPr lang="id-ID" dirty="0" smtClean="0"/>
              <a:t>1000 </a:t>
            </a:r>
            <a:r>
              <a:rPr lang="en-US" dirty="0" smtClean="0"/>
              <a:t>-</a:t>
            </a:r>
            <a:r>
              <a:rPr lang="id-ID" dirty="0" smtClean="0"/>
              <a:t> 950 SM</a:t>
            </a:r>
            <a:endParaRPr lang="id-ID" dirty="0"/>
          </a:p>
        </p:txBody>
      </p:sp>
      <p:pic>
        <p:nvPicPr>
          <p:cNvPr id="83970" name="Picture 2" descr="http://www.bangsamusnah.com/images/res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2971800" cy="4368547"/>
          </a:xfrm>
          <a:prstGeom prst="rect">
            <a:avLst/>
          </a:prstGeom>
          <a:noFill/>
        </p:spPr>
      </p:pic>
      <p:pic>
        <p:nvPicPr>
          <p:cNvPr id="83971" name="Picture 3" descr="http://www.bangsamusnah.com/images/res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09800"/>
            <a:ext cx="3657600" cy="4352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Speech Processing</a:t>
            </a:r>
          </a:p>
          <a:p>
            <a:pPr lvl="1"/>
            <a:r>
              <a:rPr lang="en-US" sz="2000" dirty="0" smtClean="0"/>
              <a:t>Text to Speech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searching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</a:rPr>
              <a:t>learning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000" dirty="0" smtClean="0"/>
              <a:t>Speech to Text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searching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</a:rPr>
              <a:t>learning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 smtClean="0"/>
          </a:p>
          <a:p>
            <a:pPr lvl="1"/>
            <a:r>
              <a:rPr lang="en-US" sz="2000" dirty="0" smtClean="0"/>
              <a:t>Domain specific applications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searching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</a:rPr>
              <a:t>learning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 smtClean="0"/>
          </a:p>
          <a:p>
            <a:pPr lvl="1"/>
            <a:r>
              <a:rPr lang="en-US" sz="2000" dirty="0" smtClean="0"/>
              <a:t>S2SMT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searching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</a:rPr>
              <a:t>reasoning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</a:rPr>
              <a:t>learning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id-ID" sz="2000" dirty="0" smtClean="0">
              <a:solidFill>
                <a:srgbClr val="FF0000"/>
              </a:solidFill>
            </a:endParaRPr>
          </a:p>
          <a:p>
            <a:pPr lvl="0"/>
            <a:r>
              <a:rPr lang="en-US" b="1" dirty="0" smtClean="0"/>
              <a:t>Game</a:t>
            </a:r>
          </a:p>
          <a:p>
            <a:pPr lvl="1"/>
            <a:r>
              <a:rPr lang="en-US" sz="2000" dirty="0" smtClean="0"/>
              <a:t>Deep Blue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Permainan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Catur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  <a:sym typeface="Wingdings" pitchFamily="2" charset="2"/>
              </a:rPr>
              <a:t>reasoning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id-ID" sz="2000" dirty="0" smtClean="0"/>
              <a:t>Neurogammon</a:t>
            </a:r>
            <a:r>
              <a:rPr lang="en-US" sz="2000" dirty="0" smtClean="0"/>
              <a:t> </a:t>
            </a:r>
            <a:r>
              <a:rPr lang="id-ID" sz="2000" dirty="0" smtClean="0"/>
              <a:t>[TES90]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i="1" dirty="0" smtClean="0"/>
              <a:t>B</a:t>
            </a:r>
            <a:r>
              <a:rPr lang="id-ID" sz="2000" i="1" dirty="0" smtClean="0"/>
              <a:t>ackgammon</a:t>
            </a:r>
            <a:r>
              <a:rPr lang="id-ID" sz="2000" dirty="0" smtClean="0"/>
              <a:t> berbasis </a:t>
            </a:r>
            <a:r>
              <a:rPr lang="en-US" sz="2000" dirty="0" smtClean="0"/>
              <a:t>MLP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learning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id-ID" sz="2000" dirty="0" smtClean="0"/>
              <a:t>NeuroGo [ENZ03] dan WinHonte [JEL09]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Go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learning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science.nasa.gov/headlines/images/stormwarning/fullhalo_c3_b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04800"/>
            <a:ext cx="5257800" cy="5257800"/>
          </a:xfrm>
          <a:prstGeom prst="rect">
            <a:avLst/>
          </a:prstGeom>
          <a:noFill/>
        </p:spPr>
      </p:pic>
      <p:pic>
        <p:nvPicPr>
          <p:cNvPr id="3" name="Picture 2" descr="http://expertester.files.wordpress.com/2008/08/081208-0944-solarstormc17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2438400" cy="24384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2855655"/>
            <a:ext cx="320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June 7, 2000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000" dirty="0" smtClean="0"/>
              <a:t>The orbiting Solar and </a:t>
            </a:r>
            <a:r>
              <a:rPr lang="en-US" sz="2000" dirty="0" err="1" smtClean="0"/>
              <a:t>Heliospheric</a:t>
            </a:r>
            <a:r>
              <a:rPr lang="en-US" sz="2000" dirty="0" smtClean="0"/>
              <a:t> Observatory (SOHO) recorded a powerful series of solar eruptions including a full-halo coronal mass ejection (CME)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id-ID" dirty="0" smtClean="0"/>
              <a:t>efinisi AI </a:t>
            </a:r>
            <a:r>
              <a:rPr lang="en-US" dirty="0" smtClean="0"/>
              <a:t>=</a:t>
            </a:r>
            <a:r>
              <a:rPr lang="id-ID" dirty="0" smtClean="0"/>
              <a:t> ”</a:t>
            </a:r>
            <a:r>
              <a:rPr lang="id-ID" b="1" i="1" dirty="0" smtClean="0"/>
              <a:t>acting rationally</a:t>
            </a:r>
            <a:r>
              <a:rPr lang="id-ID" dirty="0" smtClean="0"/>
              <a:t>” </a:t>
            </a:r>
            <a:r>
              <a:rPr lang="en-US" dirty="0" smtClean="0"/>
              <a:t>(</a:t>
            </a:r>
            <a:r>
              <a:rPr lang="id-ID" i="1" dirty="0" smtClean="0"/>
              <a:t>rational agent</a:t>
            </a:r>
            <a:r>
              <a:rPr lang="en-US" dirty="0" smtClean="0"/>
              <a:t>)</a:t>
            </a:r>
            <a:endParaRPr lang="id-ID" dirty="0" smtClean="0"/>
          </a:p>
          <a:p>
            <a:r>
              <a:rPr lang="en-US" dirty="0" smtClean="0"/>
              <a:t>S</a:t>
            </a:r>
            <a:r>
              <a:rPr lang="id-ID" dirty="0" smtClean="0"/>
              <a:t>ejak tahun 1980, AI menjadi sebuah industri yang besar dengan perkembangan yang sangat pesat.</a:t>
            </a:r>
          </a:p>
          <a:p>
            <a:r>
              <a:rPr lang="id-ID" dirty="0" smtClean="0"/>
              <a:t>Dengan teknologi </a:t>
            </a:r>
            <a:r>
              <a:rPr lang="id-ID" i="1" dirty="0" smtClean="0"/>
              <a:t>hardware</a:t>
            </a:r>
            <a:r>
              <a:rPr lang="id-ID" dirty="0" smtClean="0"/>
              <a:t> yang performansinya semakin tinggi dan berukuran kecil serta didukung teknologi </a:t>
            </a:r>
            <a:r>
              <a:rPr lang="id-ID" i="1" dirty="0" smtClean="0"/>
              <a:t>software</a:t>
            </a:r>
            <a:r>
              <a:rPr lang="id-ID" dirty="0" smtClean="0"/>
              <a:t> yang semakin beragam dan kuat, produk-produk berbasis AI semakin dekat dengan kehidupan manusia.</a:t>
            </a:r>
          </a:p>
          <a:p>
            <a:r>
              <a:rPr lang="en-US" dirty="0" smtClean="0"/>
              <a:t>Di</a:t>
            </a:r>
            <a:r>
              <a:rPr lang="id-ID" dirty="0" smtClean="0"/>
              <a:t> masa </a:t>
            </a:r>
            <a:r>
              <a:rPr lang="en-US" dirty="0" err="1" smtClean="0"/>
              <a:t>depan</a:t>
            </a:r>
            <a:r>
              <a:rPr lang="id-ID" dirty="0" smtClean="0"/>
              <a:t>, AI </a:t>
            </a:r>
            <a:r>
              <a:rPr lang="en-US" dirty="0" err="1" smtClean="0"/>
              <a:t>mungkin</a:t>
            </a:r>
            <a:r>
              <a:rPr lang="id-ID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id-ID" dirty="0" smtClean="0"/>
              <a:t>membuat kecerdasan yang hampir menyamai kecerdasan manusia.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TomTom</a:t>
            </a:r>
            <a:endParaRPr lang="id-ID" sz="2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2098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id-ID" sz="2400" dirty="0" smtClean="0"/>
              <a:t>MNS </a:t>
            </a:r>
            <a:r>
              <a:rPr lang="en-US" sz="2400" dirty="0" err="1" smtClean="0"/>
              <a:t>ter</a:t>
            </a:r>
            <a:r>
              <a:rPr lang="id-ID" sz="2400" dirty="0" smtClean="0"/>
              <a:t>populer di dunia</a:t>
            </a: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id-ID" sz="2400" dirty="0" smtClean="0"/>
              <a:t> </a:t>
            </a:r>
            <a:r>
              <a:rPr lang="en-US" sz="2400" dirty="0" smtClean="0"/>
              <a:t>D</a:t>
            </a:r>
            <a:r>
              <a:rPr lang="id-ID" sz="2400" dirty="0" smtClean="0"/>
              <a:t>ibuat oleh TomTom NV</a:t>
            </a: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id-ID" sz="2400" dirty="0" smtClean="0"/>
              <a:t>50% pasar Eropa</a:t>
            </a: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id-ID" sz="2400" dirty="0" smtClean="0"/>
              <a:t>20% Amerika Utara</a:t>
            </a: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T</a:t>
            </a:r>
            <a:r>
              <a:rPr lang="id-ID" sz="2400" dirty="0" smtClean="0"/>
              <a:t>erjual </a:t>
            </a:r>
            <a:r>
              <a:rPr lang="en-US" sz="2400" dirty="0" smtClean="0"/>
              <a:t>&gt;</a:t>
            </a:r>
            <a:r>
              <a:rPr lang="id-ID" sz="2400" dirty="0" smtClean="0"/>
              <a:t> 8 juta unit</a:t>
            </a:r>
            <a:r>
              <a:rPr lang="en-US" sz="2400" dirty="0" smtClean="0"/>
              <a:t>  (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2006)</a:t>
            </a:r>
          </a:p>
          <a:p>
            <a:pPr lvl="0"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/>
            <a:endParaRPr lang="en-US" sz="2000" dirty="0" smtClean="0">
              <a:solidFill>
                <a:srgbClr val="C00000"/>
              </a:solidFill>
            </a:endParaRPr>
          </a:p>
          <a:p>
            <a:pPr lvl="0"/>
            <a:endParaRPr lang="en-US" sz="2000" dirty="0" smtClean="0">
              <a:solidFill>
                <a:srgbClr val="C00000"/>
              </a:solidFill>
            </a:endParaRPr>
          </a:p>
          <a:p>
            <a:pPr lvl="0"/>
            <a:endParaRPr lang="en-US" sz="2000" dirty="0" smtClean="0">
              <a:solidFill>
                <a:srgbClr val="C00000"/>
              </a:solidFill>
            </a:endParaRPr>
          </a:p>
          <a:p>
            <a:pPr lvl="0"/>
            <a:r>
              <a:rPr lang="id-ID" sz="2000" dirty="0" smtClean="0">
                <a:solidFill>
                  <a:srgbClr val="C00000"/>
                </a:solidFill>
              </a:rPr>
              <a:t>www.tomtom.com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91000" y="1143000"/>
            <a:ext cx="4667902" cy="329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91000" y="4572000"/>
            <a:ext cx="26670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86408" y="4534152"/>
            <a:ext cx="1552792" cy="201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TomTom GO 910</a:t>
            </a:r>
            <a:endParaRPr lang="id-ID" sz="2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057400"/>
            <a:ext cx="411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id-ID" sz="2400" dirty="0" smtClean="0"/>
              <a:t>Bluetooth® connectivity</a:t>
            </a: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Text-to-speech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Real-time traffic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Real-time weather reports</a:t>
            </a:r>
          </a:p>
          <a:p>
            <a:pPr lvl="0">
              <a:buFont typeface="Arial" pitchFamily="34" charset="0"/>
              <a:buChar char="•"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dirty="0" smtClean="0"/>
              <a:t>Route choice</a:t>
            </a:r>
            <a:endParaRPr kumimoji="0" lang="id-ID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00600" y="1897744"/>
            <a:ext cx="4191000" cy="236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00600" y="4343400"/>
            <a:ext cx="4178166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0" y="4572000"/>
            <a:ext cx="4191000" cy="2110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Garmin</a:t>
            </a:r>
            <a:endParaRPr lang="id-ID" sz="2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057400"/>
            <a:ext cx="411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id-ID" sz="2400" dirty="0" smtClean="0"/>
              <a:t>Amerika Utara </a:t>
            </a:r>
            <a:r>
              <a:rPr lang="en-US" sz="2400" dirty="0" smtClean="0"/>
              <a:t>&amp; </a:t>
            </a:r>
            <a:r>
              <a:rPr lang="id-ID" sz="2400" dirty="0" smtClean="0"/>
              <a:t>Eropa</a:t>
            </a: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H</a:t>
            </a:r>
            <a:r>
              <a:rPr lang="id-ID" sz="2400" dirty="0" smtClean="0"/>
              <a:t>otel, restauran</a:t>
            </a:r>
            <a:r>
              <a:rPr lang="en-US" sz="2400" dirty="0" smtClean="0"/>
              <a:t>t</a:t>
            </a:r>
            <a:r>
              <a:rPr lang="id-ID" sz="2400" dirty="0" smtClean="0"/>
              <a:t>, ATM</a:t>
            </a:r>
            <a:r>
              <a:rPr lang="en-US" sz="24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Text-to-speech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Real-time traffic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Real-time weather reports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Alternative routes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38800" y="4419600"/>
            <a:ext cx="2631766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38800" y="1981200"/>
            <a:ext cx="2590800" cy="2218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14066</TotalTime>
  <Words>1691</Words>
  <Application>Microsoft Office PowerPoint</Application>
  <PresentationFormat>On-screen Show (4:3)</PresentationFormat>
  <Paragraphs>254</Paragraphs>
  <Slides>61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Flow</vt:lpstr>
      <vt:lpstr>Office Theme</vt:lpstr>
      <vt:lpstr>Visio</vt:lpstr>
      <vt:lpstr>Pendahuluan </vt:lpstr>
      <vt:lpstr>Definisi AI [RUS95]</vt:lpstr>
      <vt:lpstr>PowerPoint Presentation</vt:lpstr>
      <vt:lpstr>Beragam aplikasi AI</vt:lpstr>
      <vt:lpstr>Beragam aplikasi AI</vt:lpstr>
      <vt:lpstr>Beragam aplikasi AI</vt:lpstr>
      <vt:lpstr>TomTom</vt:lpstr>
      <vt:lpstr>TomTom GO 910</vt:lpstr>
      <vt:lpstr>Garmin</vt:lpstr>
      <vt:lpstr>Electronic Medical Records</vt:lpstr>
      <vt:lpstr>PowerPoint Presentation</vt:lpstr>
      <vt:lpstr> MedicWare (www.medicware.com)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Cyc System [www.cyc.com]</vt:lpstr>
      <vt:lpstr>PowerPoint Presentation</vt:lpstr>
      <vt:lpstr>PowerPoint Presentation</vt:lpstr>
      <vt:lpstr>SKSI (Semantic Knowledge Source Integration) </vt:lpstr>
      <vt:lpstr>PowerPoint Presentation</vt:lpstr>
      <vt:lpstr>Deep Blue</vt:lpstr>
      <vt:lpstr>ECS (Elevator  Control System )</vt:lpstr>
      <vt:lpstr>PowerPoint Presentation</vt:lpstr>
      <vt:lpstr>PowerPoint Presentation</vt:lpstr>
      <vt:lpstr>Optimum-AIV www.aiai.ed.ac.uk/project/optimum-aiv</vt:lpstr>
      <vt:lpstr>Spam Filtering</vt:lpstr>
      <vt:lpstr>Tujuan Spam</vt:lpstr>
      <vt:lpstr>PowerPoint Presentation</vt:lpstr>
      <vt:lpstr>PowerPoint Presentation</vt:lpstr>
      <vt:lpstr>ALVINN (Autonomous Land Vehicle In a Neural Network)</vt:lpstr>
      <vt:lpstr>S2SMT: VerbMobil http://verbmobil.dfki.de </vt:lpstr>
      <vt:lpstr>S2SMT: AT&amp;T</vt:lpstr>
      <vt:lpstr>Google Cloud Speech API</vt:lpstr>
      <vt:lpstr>AI dan ICT</vt:lpstr>
      <vt:lpstr>AI dan ICT</vt:lpstr>
      <vt:lpstr>PowerPoint Presentation</vt:lpstr>
      <vt:lpstr>Sejarah AI</vt:lpstr>
      <vt:lpstr>Sejarah AI</vt:lpstr>
      <vt:lpstr>Sejarah AI</vt:lpstr>
      <vt:lpstr>Sejarah AI</vt:lpstr>
      <vt:lpstr>AI Saat Ini</vt:lpstr>
      <vt:lpstr>AI Masa Depan</vt:lpstr>
      <vt:lpstr>Prediksi [RAY99] </vt:lpstr>
      <vt:lpstr>PowerPoint Presentation</vt:lpstr>
      <vt:lpstr>PowerPoint Presentation</vt:lpstr>
      <vt:lpstr>Prediksi [RAY99] </vt:lpstr>
      <vt:lpstr>Prediksi [RAY99] </vt:lpstr>
      <vt:lpstr>Prediksi [RAY99] </vt:lpstr>
      <vt:lpstr>Prediksi [RAY99] </vt:lpstr>
      <vt:lpstr>Prediksi [RAY99] </vt:lpstr>
      <vt:lpstr>PowerPoint Presentation</vt:lpstr>
      <vt:lpstr>PowerPoint Presentation</vt:lpstr>
      <vt:lpstr>PowerPoint Presentation</vt:lpstr>
      <vt:lpstr>AI: Pasang Surut?</vt:lpstr>
      <vt:lpstr>Teleportation: 1000 - 950 SM</vt:lpstr>
      <vt:lpstr>PowerPoint Presentation</vt:lpstr>
      <vt:lpstr>Kesimpulan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Computation Komputasi Berbasis Evolusi dan Genetika</dc:title>
  <dc:creator>Toshiba</dc:creator>
  <cp:lastModifiedBy>lenovo</cp:lastModifiedBy>
  <cp:revision>446</cp:revision>
  <dcterms:created xsi:type="dcterms:W3CDTF">2006-08-16T00:00:00Z</dcterms:created>
  <dcterms:modified xsi:type="dcterms:W3CDTF">2017-05-21T04:55:59Z</dcterms:modified>
</cp:coreProperties>
</file>