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2" r:id="rId2"/>
    <p:sldMasterId id="2147483734" r:id="rId3"/>
  </p:sldMasterIdLst>
  <p:notesMasterIdLst>
    <p:notesMasterId r:id="rId232"/>
  </p:notesMasterIdLst>
  <p:sldIdLst>
    <p:sldId id="256" r:id="rId4"/>
    <p:sldId id="257" r:id="rId5"/>
    <p:sldId id="695" r:id="rId6"/>
    <p:sldId id="884" r:id="rId7"/>
    <p:sldId id="697" r:id="rId8"/>
    <p:sldId id="317" r:id="rId9"/>
    <p:sldId id="694" r:id="rId10"/>
    <p:sldId id="318" r:id="rId11"/>
    <p:sldId id="319" r:id="rId12"/>
    <p:sldId id="320" r:id="rId13"/>
    <p:sldId id="324" r:id="rId14"/>
    <p:sldId id="325" r:id="rId15"/>
    <p:sldId id="323" r:id="rId16"/>
    <p:sldId id="693" r:id="rId17"/>
    <p:sldId id="332" r:id="rId18"/>
    <p:sldId id="333" r:id="rId19"/>
    <p:sldId id="334" r:id="rId20"/>
    <p:sldId id="336" r:id="rId21"/>
    <p:sldId id="335" r:id="rId22"/>
    <p:sldId id="337" r:id="rId23"/>
    <p:sldId id="338" r:id="rId24"/>
    <p:sldId id="339" r:id="rId25"/>
    <p:sldId id="340" r:id="rId26"/>
    <p:sldId id="345" r:id="rId27"/>
    <p:sldId id="342" r:id="rId28"/>
    <p:sldId id="343" r:id="rId29"/>
    <p:sldId id="341" r:id="rId30"/>
    <p:sldId id="344" r:id="rId31"/>
    <p:sldId id="346" r:id="rId32"/>
    <p:sldId id="347" r:id="rId33"/>
    <p:sldId id="514" r:id="rId34"/>
    <p:sldId id="885" r:id="rId35"/>
    <p:sldId id="515" r:id="rId36"/>
    <p:sldId id="326" r:id="rId37"/>
    <p:sldId id="350" r:id="rId38"/>
    <p:sldId id="327" r:id="rId39"/>
    <p:sldId id="328" r:id="rId40"/>
    <p:sldId id="329" r:id="rId41"/>
    <p:sldId id="330" r:id="rId42"/>
    <p:sldId id="331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60" r:id="rId52"/>
    <p:sldId id="359" r:id="rId53"/>
    <p:sldId id="361" r:id="rId54"/>
    <p:sldId id="368" r:id="rId55"/>
    <p:sldId id="363" r:id="rId56"/>
    <p:sldId id="362" r:id="rId57"/>
    <p:sldId id="526" r:id="rId58"/>
    <p:sldId id="364" r:id="rId59"/>
    <p:sldId id="365" r:id="rId60"/>
    <p:sldId id="367" r:id="rId61"/>
    <p:sldId id="366" r:id="rId62"/>
    <p:sldId id="698" r:id="rId63"/>
    <p:sldId id="699" r:id="rId64"/>
    <p:sldId id="720" r:id="rId65"/>
    <p:sldId id="719" r:id="rId66"/>
    <p:sldId id="700" r:id="rId67"/>
    <p:sldId id="730" r:id="rId68"/>
    <p:sldId id="731" r:id="rId69"/>
    <p:sldId id="733" r:id="rId70"/>
    <p:sldId id="713" r:id="rId71"/>
    <p:sldId id="721" r:id="rId72"/>
    <p:sldId id="369" r:id="rId73"/>
    <p:sldId id="528" r:id="rId74"/>
    <p:sldId id="518" r:id="rId75"/>
    <p:sldId id="519" r:id="rId76"/>
    <p:sldId id="520" r:id="rId77"/>
    <p:sldId id="521" r:id="rId78"/>
    <p:sldId id="522" r:id="rId79"/>
    <p:sldId id="525" r:id="rId80"/>
    <p:sldId id="524" r:id="rId81"/>
    <p:sldId id="886" r:id="rId82"/>
    <p:sldId id="370" r:id="rId83"/>
    <p:sldId id="371" r:id="rId84"/>
    <p:sldId id="372" r:id="rId85"/>
    <p:sldId id="734" r:id="rId86"/>
    <p:sldId id="373" r:id="rId87"/>
    <p:sldId id="375" r:id="rId88"/>
    <p:sldId id="376" r:id="rId89"/>
    <p:sldId id="379" r:id="rId90"/>
    <p:sldId id="380" r:id="rId91"/>
    <p:sldId id="756" r:id="rId92"/>
    <p:sldId id="758" r:id="rId93"/>
    <p:sldId id="381" r:id="rId94"/>
    <p:sldId id="384" r:id="rId95"/>
    <p:sldId id="888" r:id="rId96"/>
    <p:sldId id="889" r:id="rId97"/>
    <p:sldId id="383" r:id="rId98"/>
    <p:sldId id="385" r:id="rId99"/>
    <p:sldId id="382" r:id="rId100"/>
    <p:sldId id="529" r:id="rId101"/>
    <p:sldId id="389" r:id="rId102"/>
    <p:sldId id="433" r:id="rId103"/>
    <p:sldId id="533" r:id="rId104"/>
    <p:sldId id="390" r:id="rId105"/>
    <p:sldId id="892" r:id="rId106"/>
    <p:sldId id="735" r:id="rId107"/>
    <p:sldId id="736" r:id="rId108"/>
    <p:sldId id="737" r:id="rId109"/>
    <p:sldId id="738" r:id="rId110"/>
    <p:sldId id="739" r:id="rId111"/>
    <p:sldId id="740" r:id="rId112"/>
    <p:sldId id="741" r:id="rId113"/>
    <p:sldId id="742" r:id="rId114"/>
    <p:sldId id="743" r:id="rId115"/>
    <p:sldId id="555" r:id="rId116"/>
    <p:sldId id="549" r:id="rId117"/>
    <p:sldId id="893" r:id="rId118"/>
    <p:sldId id="894" r:id="rId119"/>
    <p:sldId id="895" r:id="rId120"/>
    <p:sldId id="896" r:id="rId121"/>
    <p:sldId id="903" r:id="rId122"/>
    <p:sldId id="904" r:id="rId123"/>
    <p:sldId id="905" r:id="rId124"/>
    <p:sldId id="897" r:id="rId125"/>
    <p:sldId id="898" r:id="rId126"/>
    <p:sldId id="899" r:id="rId127"/>
    <p:sldId id="763" r:id="rId128"/>
    <p:sldId id="764" r:id="rId129"/>
    <p:sldId id="765" r:id="rId130"/>
    <p:sldId id="766" r:id="rId131"/>
    <p:sldId id="767" r:id="rId132"/>
    <p:sldId id="768" r:id="rId133"/>
    <p:sldId id="769" r:id="rId134"/>
    <p:sldId id="770" r:id="rId135"/>
    <p:sldId id="771" r:id="rId136"/>
    <p:sldId id="772" r:id="rId137"/>
    <p:sldId id="773" r:id="rId138"/>
    <p:sldId id="774" r:id="rId139"/>
    <p:sldId id="775" r:id="rId140"/>
    <p:sldId id="776" r:id="rId141"/>
    <p:sldId id="777" r:id="rId142"/>
    <p:sldId id="778" r:id="rId143"/>
    <p:sldId id="779" r:id="rId144"/>
    <p:sldId id="780" r:id="rId145"/>
    <p:sldId id="781" r:id="rId146"/>
    <p:sldId id="782" r:id="rId147"/>
    <p:sldId id="783" r:id="rId148"/>
    <p:sldId id="784" r:id="rId149"/>
    <p:sldId id="787" r:id="rId150"/>
    <p:sldId id="788" r:id="rId151"/>
    <p:sldId id="802" r:id="rId152"/>
    <p:sldId id="803" r:id="rId153"/>
    <p:sldId id="807" r:id="rId154"/>
    <p:sldId id="890" r:id="rId155"/>
    <p:sldId id="891" r:id="rId156"/>
    <p:sldId id="809" r:id="rId157"/>
    <p:sldId id="810" r:id="rId158"/>
    <p:sldId id="811" r:id="rId159"/>
    <p:sldId id="812" r:id="rId160"/>
    <p:sldId id="813" r:id="rId161"/>
    <p:sldId id="814" r:id="rId162"/>
    <p:sldId id="815" r:id="rId163"/>
    <p:sldId id="816" r:id="rId164"/>
    <p:sldId id="817" r:id="rId165"/>
    <p:sldId id="818" r:id="rId166"/>
    <p:sldId id="819" r:id="rId167"/>
    <p:sldId id="820" r:id="rId168"/>
    <p:sldId id="821" r:id="rId169"/>
    <p:sldId id="822" r:id="rId170"/>
    <p:sldId id="823" r:id="rId171"/>
    <p:sldId id="824" r:id="rId172"/>
    <p:sldId id="825" r:id="rId173"/>
    <p:sldId id="826" r:id="rId174"/>
    <p:sldId id="827" r:id="rId175"/>
    <p:sldId id="828" r:id="rId176"/>
    <p:sldId id="829" r:id="rId177"/>
    <p:sldId id="830" r:id="rId178"/>
    <p:sldId id="831" r:id="rId179"/>
    <p:sldId id="832" r:id="rId180"/>
    <p:sldId id="833" r:id="rId181"/>
    <p:sldId id="834" r:id="rId182"/>
    <p:sldId id="835" r:id="rId183"/>
    <p:sldId id="836" r:id="rId184"/>
    <p:sldId id="837" r:id="rId185"/>
    <p:sldId id="838" r:id="rId186"/>
    <p:sldId id="839" r:id="rId187"/>
    <p:sldId id="840" r:id="rId188"/>
    <p:sldId id="841" r:id="rId189"/>
    <p:sldId id="842" r:id="rId190"/>
    <p:sldId id="843" r:id="rId191"/>
    <p:sldId id="844" r:id="rId192"/>
    <p:sldId id="845" r:id="rId193"/>
    <p:sldId id="846" r:id="rId194"/>
    <p:sldId id="847" r:id="rId195"/>
    <p:sldId id="848" r:id="rId196"/>
    <p:sldId id="849" r:id="rId197"/>
    <p:sldId id="850" r:id="rId198"/>
    <p:sldId id="851" r:id="rId199"/>
    <p:sldId id="852" r:id="rId200"/>
    <p:sldId id="853" r:id="rId201"/>
    <p:sldId id="854" r:id="rId202"/>
    <p:sldId id="855" r:id="rId203"/>
    <p:sldId id="856" r:id="rId204"/>
    <p:sldId id="857" r:id="rId205"/>
    <p:sldId id="858" r:id="rId206"/>
    <p:sldId id="859" r:id="rId207"/>
    <p:sldId id="860" r:id="rId208"/>
    <p:sldId id="861" r:id="rId209"/>
    <p:sldId id="862" r:id="rId210"/>
    <p:sldId id="863" r:id="rId211"/>
    <p:sldId id="864" r:id="rId212"/>
    <p:sldId id="865" r:id="rId213"/>
    <p:sldId id="866" r:id="rId214"/>
    <p:sldId id="867" r:id="rId215"/>
    <p:sldId id="868" r:id="rId216"/>
    <p:sldId id="869" r:id="rId217"/>
    <p:sldId id="870" r:id="rId218"/>
    <p:sldId id="871" r:id="rId219"/>
    <p:sldId id="872" r:id="rId220"/>
    <p:sldId id="873" r:id="rId221"/>
    <p:sldId id="874" r:id="rId222"/>
    <p:sldId id="875" r:id="rId223"/>
    <p:sldId id="876" r:id="rId224"/>
    <p:sldId id="877" r:id="rId225"/>
    <p:sldId id="878" r:id="rId226"/>
    <p:sldId id="879" r:id="rId227"/>
    <p:sldId id="880" r:id="rId228"/>
    <p:sldId id="881" r:id="rId229"/>
    <p:sldId id="882" r:id="rId230"/>
    <p:sldId id="883" r:id="rId23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CC"/>
    <a:srgbClr val="FF9933"/>
    <a:srgbClr val="CC00FF"/>
    <a:srgbClr val="FF6699"/>
    <a:srgbClr val="FFC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9" autoAdjust="0"/>
    <p:restoredTop sz="94645" autoAdjust="0"/>
  </p:normalViewPr>
  <p:slideViewPr>
    <p:cSldViewPr>
      <p:cViewPr varScale="1">
        <p:scale>
          <a:sx n="66" d="100"/>
          <a:sy n="66" d="100"/>
        </p:scale>
        <p:origin x="-14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slide" Target="slides/slide194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217" Type="http://schemas.openxmlformats.org/officeDocument/2006/relationships/slide" Target="slides/slide2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12" Type="http://schemas.openxmlformats.org/officeDocument/2006/relationships/slide" Target="slides/slide209.xml"/><Relationship Id="rId233" Type="http://schemas.openxmlformats.org/officeDocument/2006/relationships/presProps" Target="presProps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slide" Target="slides/slide199.xml"/><Relationship Id="rId207" Type="http://schemas.openxmlformats.org/officeDocument/2006/relationships/slide" Target="slides/slide204.xml"/><Relationship Id="rId223" Type="http://schemas.openxmlformats.org/officeDocument/2006/relationships/slide" Target="slides/slide220.xml"/><Relationship Id="rId228" Type="http://schemas.openxmlformats.org/officeDocument/2006/relationships/slide" Target="slides/slide22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3" Type="http://schemas.openxmlformats.org/officeDocument/2006/relationships/slide" Target="slides/slide210.xml"/><Relationship Id="rId218" Type="http://schemas.openxmlformats.org/officeDocument/2006/relationships/slide" Target="slides/slide215.xml"/><Relationship Id="rId234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219" Type="http://schemas.openxmlformats.org/officeDocument/2006/relationships/slide" Target="slides/slide21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0" Type="http://schemas.openxmlformats.org/officeDocument/2006/relationships/slide" Target="slides/slide227.xml"/><Relationship Id="rId235" Type="http://schemas.openxmlformats.org/officeDocument/2006/relationships/theme" Target="theme/theme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0" Type="http://schemas.openxmlformats.org/officeDocument/2006/relationships/slide" Target="slides/slide217.xml"/><Relationship Id="rId225" Type="http://schemas.openxmlformats.org/officeDocument/2006/relationships/slide" Target="slides/slide222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slide" Target="slides/slide212.xml"/><Relationship Id="rId236" Type="http://schemas.openxmlformats.org/officeDocument/2006/relationships/tableStyles" Target="tableStyles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E6DDAE-17C5-4ACB-AFA4-4B9C29887A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969A714-7D1F-4E36-A068-310D0D8E363D}">
      <dgm:prSet custT="1"/>
      <dgm:spPr/>
      <dgm:t>
        <a:bodyPr/>
        <a:lstStyle/>
        <a:p>
          <a:pPr rtl="0"/>
          <a:r>
            <a:rPr lang="id-ID" sz="4800" dirty="0" smtClean="0"/>
            <a:t>Evolu</a:t>
          </a:r>
          <a:r>
            <a:rPr lang="en-US" sz="4800" dirty="0" err="1" smtClean="0"/>
            <a:t>si</a:t>
          </a:r>
          <a:endParaRPr lang="id-ID" sz="6000" dirty="0"/>
        </a:p>
      </dgm:t>
    </dgm:pt>
    <dgm:pt modelId="{A32AFA0B-543F-4AE9-9CAF-0D1E537E915B}" type="parTrans" cxnId="{7A660675-55F2-46F3-ADF8-E9ED962898E9}">
      <dgm:prSet/>
      <dgm:spPr/>
      <dgm:t>
        <a:bodyPr/>
        <a:lstStyle/>
        <a:p>
          <a:endParaRPr lang="id-ID"/>
        </a:p>
      </dgm:t>
    </dgm:pt>
    <dgm:pt modelId="{AC6ED52A-8646-42CE-95D1-0C22FE560CB7}" type="sibTrans" cxnId="{7A660675-55F2-46F3-ADF8-E9ED962898E9}">
      <dgm:prSet/>
      <dgm:spPr/>
      <dgm:t>
        <a:bodyPr/>
        <a:lstStyle/>
        <a:p>
          <a:endParaRPr lang="id-ID"/>
        </a:p>
      </dgm:t>
    </dgm:pt>
    <dgm:pt modelId="{C9EF2CC6-0D80-4EE1-B61A-3718CE2C868C}">
      <dgm:prSet custT="1"/>
      <dgm:spPr/>
      <dgm:t>
        <a:bodyPr/>
        <a:lstStyle/>
        <a:p>
          <a:pPr rtl="0"/>
          <a:r>
            <a:rPr lang="id-ID" sz="3600" dirty="0" smtClean="0"/>
            <a:t>Sele</a:t>
          </a:r>
          <a:r>
            <a:rPr lang="en-US" sz="3600" dirty="0" err="1" smtClean="0"/>
            <a:t>ksi</a:t>
          </a:r>
          <a:r>
            <a:rPr lang="en-US" sz="3600" dirty="0" smtClean="0"/>
            <a:t> </a:t>
          </a:r>
          <a:r>
            <a:rPr lang="en-US" sz="3600" dirty="0" err="1" smtClean="0"/>
            <a:t>Alam</a:t>
          </a:r>
          <a:endParaRPr lang="id-ID" sz="3600" dirty="0"/>
        </a:p>
      </dgm:t>
    </dgm:pt>
    <dgm:pt modelId="{05135649-2DE6-4685-9EF0-CBB31F1188E4}" type="parTrans" cxnId="{753FA523-D99D-46B2-B394-93F94AB8E687}">
      <dgm:prSet/>
      <dgm:spPr/>
      <dgm:t>
        <a:bodyPr/>
        <a:lstStyle/>
        <a:p>
          <a:endParaRPr lang="id-ID"/>
        </a:p>
      </dgm:t>
    </dgm:pt>
    <dgm:pt modelId="{BE38EB06-85C2-477F-A415-42A1B0D03C6F}" type="sibTrans" cxnId="{753FA523-D99D-46B2-B394-93F94AB8E687}">
      <dgm:prSet/>
      <dgm:spPr/>
      <dgm:t>
        <a:bodyPr/>
        <a:lstStyle/>
        <a:p>
          <a:endParaRPr lang="id-ID"/>
        </a:p>
      </dgm:t>
    </dgm:pt>
    <dgm:pt modelId="{E0738B89-C6D7-493B-ACEE-D5C5B21990C0}">
      <dgm:prSet custT="1"/>
      <dgm:spPr/>
      <dgm:t>
        <a:bodyPr/>
        <a:lstStyle/>
        <a:p>
          <a:pPr rtl="0"/>
          <a:r>
            <a:rPr lang="id-ID" sz="4000" dirty="0" smtClean="0"/>
            <a:t>Muta</a:t>
          </a:r>
          <a:r>
            <a:rPr lang="en-US" sz="4000" dirty="0" err="1" smtClean="0"/>
            <a:t>si</a:t>
          </a:r>
          <a:endParaRPr lang="id-ID" sz="3000" dirty="0"/>
        </a:p>
      </dgm:t>
    </dgm:pt>
    <dgm:pt modelId="{DAACD493-8B4E-45DD-8F17-C54BF75A7B88}" type="parTrans" cxnId="{21E9402F-ED2E-4ACB-85A8-F22D7B638950}">
      <dgm:prSet/>
      <dgm:spPr/>
      <dgm:t>
        <a:bodyPr/>
        <a:lstStyle/>
        <a:p>
          <a:endParaRPr lang="id-ID"/>
        </a:p>
      </dgm:t>
    </dgm:pt>
    <dgm:pt modelId="{7AA7C5C8-A90F-413A-BC42-DA3AA60253BE}" type="sibTrans" cxnId="{21E9402F-ED2E-4ACB-85A8-F22D7B638950}">
      <dgm:prSet/>
      <dgm:spPr/>
      <dgm:t>
        <a:bodyPr/>
        <a:lstStyle/>
        <a:p>
          <a:endParaRPr lang="id-ID"/>
        </a:p>
      </dgm:t>
    </dgm:pt>
    <dgm:pt modelId="{AF77A57E-C529-4ED9-8D0C-EE752480E92D}" type="pres">
      <dgm:prSet presAssocID="{F6E6DDAE-17C5-4ACB-AFA4-4B9C29887A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5CF86530-960A-4441-A485-B7A2F3E676E6}" type="pres">
      <dgm:prSet presAssocID="{5969A714-7D1F-4E36-A068-310D0D8E363D}" presName="hierRoot1" presStyleCnt="0">
        <dgm:presLayoutVars>
          <dgm:hierBranch val="init"/>
        </dgm:presLayoutVars>
      </dgm:prSet>
      <dgm:spPr/>
    </dgm:pt>
    <dgm:pt modelId="{44C9C89B-9281-4AFB-B039-8464102DE005}" type="pres">
      <dgm:prSet presAssocID="{5969A714-7D1F-4E36-A068-310D0D8E363D}" presName="rootComposite1" presStyleCnt="0"/>
      <dgm:spPr/>
    </dgm:pt>
    <dgm:pt modelId="{4FCCCB1F-CC3D-4F46-B02A-828711974740}" type="pres">
      <dgm:prSet presAssocID="{5969A714-7D1F-4E36-A068-310D0D8E363D}" presName="rootText1" presStyleLbl="node0" presStyleIdx="0" presStyleCnt="1" custScaleX="166627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5AD1C241-D706-40E0-A119-7BBA14CE6CE9}" type="pres">
      <dgm:prSet presAssocID="{5969A714-7D1F-4E36-A068-310D0D8E363D}" presName="rootConnector1" presStyleLbl="node1" presStyleIdx="0" presStyleCnt="0"/>
      <dgm:spPr/>
      <dgm:t>
        <a:bodyPr/>
        <a:lstStyle/>
        <a:p>
          <a:endParaRPr lang="id-ID"/>
        </a:p>
      </dgm:t>
    </dgm:pt>
    <dgm:pt modelId="{7FB5F811-3719-499C-A584-D5E27D88F87F}" type="pres">
      <dgm:prSet presAssocID="{5969A714-7D1F-4E36-A068-310D0D8E363D}" presName="hierChild2" presStyleCnt="0"/>
      <dgm:spPr/>
    </dgm:pt>
    <dgm:pt modelId="{2E0CE87C-8B74-4FE7-8BE6-894D701EC64C}" type="pres">
      <dgm:prSet presAssocID="{05135649-2DE6-4685-9EF0-CBB31F1188E4}" presName="Name37" presStyleLbl="parChTrans1D2" presStyleIdx="0" presStyleCnt="2"/>
      <dgm:spPr/>
      <dgm:t>
        <a:bodyPr/>
        <a:lstStyle/>
        <a:p>
          <a:endParaRPr lang="id-ID"/>
        </a:p>
      </dgm:t>
    </dgm:pt>
    <dgm:pt modelId="{14AEC4BD-CAA1-4B7A-AA8F-228DA445489A}" type="pres">
      <dgm:prSet presAssocID="{C9EF2CC6-0D80-4EE1-B61A-3718CE2C868C}" presName="hierRoot2" presStyleCnt="0">
        <dgm:presLayoutVars>
          <dgm:hierBranch val="init"/>
        </dgm:presLayoutVars>
      </dgm:prSet>
      <dgm:spPr/>
    </dgm:pt>
    <dgm:pt modelId="{68C9EEEB-2311-4898-91BB-43988EA6FA7F}" type="pres">
      <dgm:prSet presAssocID="{C9EF2CC6-0D80-4EE1-B61A-3718CE2C868C}" presName="rootComposite" presStyleCnt="0"/>
      <dgm:spPr/>
    </dgm:pt>
    <dgm:pt modelId="{0984BB51-3D12-4408-A1FB-CE7AF93AEC97}" type="pres">
      <dgm:prSet presAssocID="{C9EF2CC6-0D80-4EE1-B61A-3718CE2C868C}" presName="rootText" presStyleLbl="node2" presStyleIdx="0" presStyleCnt="2" custScaleX="188074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612FF356-7D30-45FE-BE07-8DCCE85E6E63}" type="pres">
      <dgm:prSet presAssocID="{C9EF2CC6-0D80-4EE1-B61A-3718CE2C868C}" presName="rootConnector" presStyleLbl="node2" presStyleIdx="0" presStyleCnt="2"/>
      <dgm:spPr/>
      <dgm:t>
        <a:bodyPr/>
        <a:lstStyle/>
        <a:p>
          <a:endParaRPr lang="id-ID"/>
        </a:p>
      </dgm:t>
    </dgm:pt>
    <dgm:pt modelId="{BAC1AE1F-C305-430F-9B9A-F5108B674CF0}" type="pres">
      <dgm:prSet presAssocID="{C9EF2CC6-0D80-4EE1-B61A-3718CE2C868C}" presName="hierChild4" presStyleCnt="0"/>
      <dgm:spPr/>
    </dgm:pt>
    <dgm:pt modelId="{C8B8AE52-AF74-4F10-A164-5069A487C2F0}" type="pres">
      <dgm:prSet presAssocID="{C9EF2CC6-0D80-4EE1-B61A-3718CE2C868C}" presName="hierChild5" presStyleCnt="0"/>
      <dgm:spPr/>
    </dgm:pt>
    <dgm:pt modelId="{7ACD888B-F746-4AB4-814C-E3400133A3E9}" type="pres">
      <dgm:prSet presAssocID="{DAACD493-8B4E-45DD-8F17-C54BF75A7B88}" presName="Name37" presStyleLbl="parChTrans1D2" presStyleIdx="1" presStyleCnt="2"/>
      <dgm:spPr/>
      <dgm:t>
        <a:bodyPr/>
        <a:lstStyle/>
        <a:p>
          <a:endParaRPr lang="id-ID"/>
        </a:p>
      </dgm:t>
    </dgm:pt>
    <dgm:pt modelId="{A106C5B9-812A-454F-A702-C967D1DFB75D}" type="pres">
      <dgm:prSet presAssocID="{E0738B89-C6D7-493B-ACEE-D5C5B21990C0}" presName="hierRoot2" presStyleCnt="0">
        <dgm:presLayoutVars>
          <dgm:hierBranch val="init"/>
        </dgm:presLayoutVars>
      </dgm:prSet>
      <dgm:spPr/>
    </dgm:pt>
    <dgm:pt modelId="{E30EDF8E-0E45-4133-82EA-BD38A41ABB96}" type="pres">
      <dgm:prSet presAssocID="{E0738B89-C6D7-493B-ACEE-D5C5B21990C0}" presName="rootComposite" presStyleCnt="0"/>
      <dgm:spPr/>
    </dgm:pt>
    <dgm:pt modelId="{1D73FFB5-0D68-49F1-8602-B4577A9ACEEB}" type="pres">
      <dgm:prSet presAssocID="{E0738B89-C6D7-493B-ACEE-D5C5B21990C0}" presName="rootText" presStyleLbl="node2" presStyleIdx="1" presStyleCnt="2" custScaleX="15006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B8EC627C-DDB3-4CD8-B498-171661202749}" type="pres">
      <dgm:prSet presAssocID="{E0738B89-C6D7-493B-ACEE-D5C5B21990C0}" presName="rootConnector" presStyleLbl="node2" presStyleIdx="1" presStyleCnt="2"/>
      <dgm:spPr/>
      <dgm:t>
        <a:bodyPr/>
        <a:lstStyle/>
        <a:p>
          <a:endParaRPr lang="id-ID"/>
        </a:p>
      </dgm:t>
    </dgm:pt>
    <dgm:pt modelId="{96810C8B-3DC8-4FE2-9506-2DCF3D56A56A}" type="pres">
      <dgm:prSet presAssocID="{E0738B89-C6D7-493B-ACEE-D5C5B21990C0}" presName="hierChild4" presStyleCnt="0"/>
      <dgm:spPr/>
    </dgm:pt>
    <dgm:pt modelId="{1AB96A19-6D84-4494-9D91-966F69CBBFEB}" type="pres">
      <dgm:prSet presAssocID="{E0738B89-C6D7-493B-ACEE-D5C5B21990C0}" presName="hierChild5" presStyleCnt="0"/>
      <dgm:spPr/>
    </dgm:pt>
    <dgm:pt modelId="{FB5602C5-5D32-445C-8ED9-D691E8045E79}" type="pres">
      <dgm:prSet presAssocID="{5969A714-7D1F-4E36-A068-310D0D8E363D}" presName="hierChild3" presStyleCnt="0"/>
      <dgm:spPr/>
    </dgm:pt>
  </dgm:ptLst>
  <dgm:cxnLst>
    <dgm:cxn modelId="{AC31C118-54F3-4E28-BB86-E5CFE954783A}" type="presOf" srcId="{05135649-2DE6-4685-9EF0-CBB31F1188E4}" destId="{2E0CE87C-8B74-4FE7-8BE6-894D701EC64C}" srcOrd="0" destOrd="0" presId="urn:microsoft.com/office/officeart/2005/8/layout/orgChart1"/>
    <dgm:cxn modelId="{7A660675-55F2-46F3-ADF8-E9ED962898E9}" srcId="{F6E6DDAE-17C5-4ACB-AFA4-4B9C29887ADD}" destId="{5969A714-7D1F-4E36-A068-310D0D8E363D}" srcOrd="0" destOrd="0" parTransId="{A32AFA0B-543F-4AE9-9CAF-0D1E537E915B}" sibTransId="{AC6ED52A-8646-42CE-95D1-0C22FE560CB7}"/>
    <dgm:cxn modelId="{753FA523-D99D-46B2-B394-93F94AB8E687}" srcId="{5969A714-7D1F-4E36-A068-310D0D8E363D}" destId="{C9EF2CC6-0D80-4EE1-B61A-3718CE2C868C}" srcOrd="0" destOrd="0" parTransId="{05135649-2DE6-4685-9EF0-CBB31F1188E4}" sibTransId="{BE38EB06-85C2-477F-A415-42A1B0D03C6F}"/>
    <dgm:cxn modelId="{715A40D2-5996-4086-BB43-45EC73D307E8}" type="presOf" srcId="{C9EF2CC6-0D80-4EE1-B61A-3718CE2C868C}" destId="{0984BB51-3D12-4408-A1FB-CE7AF93AEC97}" srcOrd="0" destOrd="0" presId="urn:microsoft.com/office/officeart/2005/8/layout/orgChart1"/>
    <dgm:cxn modelId="{1DC13994-DE2E-4AE5-B306-3C970F9355CD}" type="presOf" srcId="{5969A714-7D1F-4E36-A068-310D0D8E363D}" destId="{5AD1C241-D706-40E0-A119-7BBA14CE6CE9}" srcOrd="1" destOrd="0" presId="urn:microsoft.com/office/officeart/2005/8/layout/orgChart1"/>
    <dgm:cxn modelId="{1A01C038-1871-4302-902E-88BD51F12692}" type="presOf" srcId="{DAACD493-8B4E-45DD-8F17-C54BF75A7B88}" destId="{7ACD888B-F746-4AB4-814C-E3400133A3E9}" srcOrd="0" destOrd="0" presId="urn:microsoft.com/office/officeart/2005/8/layout/orgChart1"/>
    <dgm:cxn modelId="{21E9402F-ED2E-4ACB-85A8-F22D7B638950}" srcId="{5969A714-7D1F-4E36-A068-310D0D8E363D}" destId="{E0738B89-C6D7-493B-ACEE-D5C5B21990C0}" srcOrd="1" destOrd="0" parTransId="{DAACD493-8B4E-45DD-8F17-C54BF75A7B88}" sibTransId="{7AA7C5C8-A90F-413A-BC42-DA3AA60253BE}"/>
    <dgm:cxn modelId="{9377D985-DD81-4598-B0C5-CE54C322A36F}" type="presOf" srcId="{C9EF2CC6-0D80-4EE1-B61A-3718CE2C868C}" destId="{612FF356-7D30-45FE-BE07-8DCCE85E6E63}" srcOrd="1" destOrd="0" presId="urn:microsoft.com/office/officeart/2005/8/layout/orgChart1"/>
    <dgm:cxn modelId="{BFC53292-10BE-412D-9CA0-57034F63F113}" type="presOf" srcId="{5969A714-7D1F-4E36-A068-310D0D8E363D}" destId="{4FCCCB1F-CC3D-4F46-B02A-828711974740}" srcOrd="0" destOrd="0" presId="urn:microsoft.com/office/officeart/2005/8/layout/orgChart1"/>
    <dgm:cxn modelId="{120E4CBF-0626-402F-A24D-21F8A234CED9}" type="presOf" srcId="{E0738B89-C6D7-493B-ACEE-D5C5B21990C0}" destId="{1D73FFB5-0D68-49F1-8602-B4577A9ACEEB}" srcOrd="0" destOrd="0" presId="urn:microsoft.com/office/officeart/2005/8/layout/orgChart1"/>
    <dgm:cxn modelId="{BA464E71-574F-4C54-AC91-CF3E72920DF9}" type="presOf" srcId="{F6E6DDAE-17C5-4ACB-AFA4-4B9C29887ADD}" destId="{AF77A57E-C529-4ED9-8D0C-EE752480E92D}" srcOrd="0" destOrd="0" presId="urn:microsoft.com/office/officeart/2005/8/layout/orgChart1"/>
    <dgm:cxn modelId="{C8C047F2-92C0-49E6-8049-0DB6F2385A29}" type="presOf" srcId="{E0738B89-C6D7-493B-ACEE-D5C5B21990C0}" destId="{B8EC627C-DDB3-4CD8-B498-171661202749}" srcOrd="1" destOrd="0" presId="urn:microsoft.com/office/officeart/2005/8/layout/orgChart1"/>
    <dgm:cxn modelId="{9CB9C89C-EFDB-4DE0-BC70-D1DCA20D1A11}" type="presParOf" srcId="{AF77A57E-C529-4ED9-8D0C-EE752480E92D}" destId="{5CF86530-960A-4441-A485-B7A2F3E676E6}" srcOrd="0" destOrd="0" presId="urn:microsoft.com/office/officeart/2005/8/layout/orgChart1"/>
    <dgm:cxn modelId="{F4DC8BED-A578-4C49-B74D-2E4ADCB4EDBF}" type="presParOf" srcId="{5CF86530-960A-4441-A485-B7A2F3E676E6}" destId="{44C9C89B-9281-4AFB-B039-8464102DE005}" srcOrd="0" destOrd="0" presId="urn:microsoft.com/office/officeart/2005/8/layout/orgChart1"/>
    <dgm:cxn modelId="{8E6E9AF9-A0A8-4A61-9AD9-3B3A9CCB8209}" type="presParOf" srcId="{44C9C89B-9281-4AFB-B039-8464102DE005}" destId="{4FCCCB1F-CC3D-4F46-B02A-828711974740}" srcOrd="0" destOrd="0" presId="urn:microsoft.com/office/officeart/2005/8/layout/orgChart1"/>
    <dgm:cxn modelId="{A0CE562A-6B22-48B3-8B47-A82E7B316DA6}" type="presParOf" srcId="{44C9C89B-9281-4AFB-B039-8464102DE005}" destId="{5AD1C241-D706-40E0-A119-7BBA14CE6CE9}" srcOrd="1" destOrd="0" presId="urn:microsoft.com/office/officeart/2005/8/layout/orgChart1"/>
    <dgm:cxn modelId="{A030086F-5284-41EF-9466-B4F605DE0DD5}" type="presParOf" srcId="{5CF86530-960A-4441-A485-B7A2F3E676E6}" destId="{7FB5F811-3719-499C-A584-D5E27D88F87F}" srcOrd="1" destOrd="0" presId="urn:microsoft.com/office/officeart/2005/8/layout/orgChart1"/>
    <dgm:cxn modelId="{FECEED79-6E92-4C95-8AA5-634451B59660}" type="presParOf" srcId="{7FB5F811-3719-499C-A584-D5E27D88F87F}" destId="{2E0CE87C-8B74-4FE7-8BE6-894D701EC64C}" srcOrd="0" destOrd="0" presId="urn:microsoft.com/office/officeart/2005/8/layout/orgChart1"/>
    <dgm:cxn modelId="{48B19710-A299-4AF1-9CC4-66432B043919}" type="presParOf" srcId="{7FB5F811-3719-499C-A584-D5E27D88F87F}" destId="{14AEC4BD-CAA1-4B7A-AA8F-228DA445489A}" srcOrd="1" destOrd="0" presId="urn:microsoft.com/office/officeart/2005/8/layout/orgChart1"/>
    <dgm:cxn modelId="{306F3E36-C95D-4B55-BDBB-639D9DC7EBBF}" type="presParOf" srcId="{14AEC4BD-CAA1-4B7A-AA8F-228DA445489A}" destId="{68C9EEEB-2311-4898-91BB-43988EA6FA7F}" srcOrd="0" destOrd="0" presId="urn:microsoft.com/office/officeart/2005/8/layout/orgChart1"/>
    <dgm:cxn modelId="{1E3457DB-E3DD-42B7-B363-4B9FA0F356AF}" type="presParOf" srcId="{68C9EEEB-2311-4898-91BB-43988EA6FA7F}" destId="{0984BB51-3D12-4408-A1FB-CE7AF93AEC97}" srcOrd="0" destOrd="0" presId="urn:microsoft.com/office/officeart/2005/8/layout/orgChart1"/>
    <dgm:cxn modelId="{BC99E8F8-C2B4-4019-83B2-9EC87777C0FE}" type="presParOf" srcId="{68C9EEEB-2311-4898-91BB-43988EA6FA7F}" destId="{612FF356-7D30-45FE-BE07-8DCCE85E6E63}" srcOrd="1" destOrd="0" presId="urn:microsoft.com/office/officeart/2005/8/layout/orgChart1"/>
    <dgm:cxn modelId="{D5E7E409-9F48-4CDB-87E4-C977F81ADE95}" type="presParOf" srcId="{14AEC4BD-CAA1-4B7A-AA8F-228DA445489A}" destId="{BAC1AE1F-C305-430F-9B9A-F5108B674CF0}" srcOrd="1" destOrd="0" presId="urn:microsoft.com/office/officeart/2005/8/layout/orgChart1"/>
    <dgm:cxn modelId="{BA29EC15-10DF-4CB9-81F9-6AC355011B38}" type="presParOf" srcId="{14AEC4BD-CAA1-4B7A-AA8F-228DA445489A}" destId="{C8B8AE52-AF74-4F10-A164-5069A487C2F0}" srcOrd="2" destOrd="0" presId="urn:microsoft.com/office/officeart/2005/8/layout/orgChart1"/>
    <dgm:cxn modelId="{30658BB4-8091-4272-8A02-9C6E2AB90FBB}" type="presParOf" srcId="{7FB5F811-3719-499C-A584-D5E27D88F87F}" destId="{7ACD888B-F746-4AB4-814C-E3400133A3E9}" srcOrd="2" destOrd="0" presId="urn:microsoft.com/office/officeart/2005/8/layout/orgChart1"/>
    <dgm:cxn modelId="{E5B43AAF-60AA-490B-BC80-6C59AF602E3F}" type="presParOf" srcId="{7FB5F811-3719-499C-A584-D5E27D88F87F}" destId="{A106C5B9-812A-454F-A702-C967D1DFB75D}" srcOrd="3" destOrd="0" presId="urn:microsoft.com/office/officeart/2005/8/layout/orgChart1"/>
    <dgm:cxn modelId="{B7BDF904-A68F-4292-AAFE-83E2A4C4523D}" type="presParOf" srcId="{A106C5B9-812A-454F-A702-C967D1DFB75D}" destId="{E30EDF8E-0E45-4133-82EA-BD38A41ABB96}" srcOrd="0" destOrd="0" presId="urn:microsoft.com/office/officeart/2005/8/layout/orgChart1"/>
    <dgm:cxn modelId="{FEA1179F-4881-4EEA-847A-79B0D80EA860}" type="presParOf" srcId="{E30EDF8E-0E45-4133-82EA-BD38A41ABB96}" destId="{1D73FFB5-0D68-49F1-8602-B4577A9ACEEB}" srcOrd="0" destOrd="0" presId="urn:microsoft.com/office/officeart/2005/8/layout/orgChart1"/>
    <dgm:cxn modelId="{A5ED6C0F-545A-415F-BBB8-85531314854D}" type="presParOf" srcId="{E30EDF8E-0E45-4133-82EA-BD38A41ABB96}" destId="{B8EC627C-DDB3-4CD8-B498-171661202749}" srcOrd="1" destOrd="0" presId="urn:microsoft.com/office/officeart/2005/8/layout/orgChart1"/>
    <dgm:cxn modelId="{5A0B646A-9649-40AC-BBEA-C9FBCAAE4C20}" type="presParOf" srcId="{A106C5B9-812A-454F-A702-C967D1DFB75D}" destId="{96810C8B-3DC8-4FE2-9506-2DCF3D56A56A}" srcOrd="1" destOrd="0" presId="urn:microsoft.com/office/officeart/2005/8/layout/orgChart1"/>
    <dgm:cxn modelId="{0068E802-C23F-4A06-81EF-16F3F339F5F6}" type="presParOf" srcId="{A106C5B9-812A-454F-A702-C967D1DFB75D}" destId="{1AB96A19-6D84-4494-9D91-966F69CBBFEB}" srcOrd="2" destOrd="0" presId="urn:microsoft.com/office/officeart/2005/8/layout/orgChart1"/>
    <dgm:cxn modelId="{45C7F525-C67D-4B5F-8C20-6B9A9473E3B9}" type="presParOf" srcId="{5CF86530-960A-4441-A485-B7A2F3E676E6}" destId="{FB5602C5-5D32-445C-8ED9-D691E8045E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E6DDAE-17C5-4ACB-AFA4-4B9C29887A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969A714-7D1F-4E36-A068-310D0D8E363D}">
      <dgm:prSet custT="1"/>
      <dgm:spPr/>
      <dgm:t>
        <a:bodyPr/>
        <a:lstStyle/>
        <a:p>
          <a:pPr rtl="0"/>
          <a:r>
            <a:rPr lang="id-ID" sz="4800" dirty="0" smtClean="0"/>
            <a:t>Evolu</a:t>
          </a:r>
          <a:r>
            <a:rPr lang="en-US" sz="4800" dirty="0" err="1" smtClean="0"/>
            <a:t>si</a:t>
          </a:r>
          <a:endParaRPr lang="id-ID" sz="6000" dirty="0"/>
        </a:p>
      </dgm:t>
    </dgm:pt>
    <dgm:pt modelId="{A32AFA0B-543F-4AE9-9CAF-0D1E537E915B}" type="parTrans" cxnId="{7A660675-55F2-46F3-ADF8-E9ED962898E9}">
      <dgm:prSet/>
      <dgm:spPr/>
      <dgm:t>
        <a:bodyPr/>
        <a:lstStyle/>
        <a:p>
          <a:endParaRPr lang="id-ID"/>
        </a:p>
      </dgm:t>
    </dgm:pt>
    <dgm:pt modelId="{AC6ED52A-8646-42CE-95D1-0C22FE560CB7}" type="sibTrans" cxnId="{7A660675-55F2-46F3-ADF8-E9ED962898E9}">
      <dgm:prSet/>
      <dgm:spPr/>
      <dgm:t>
        <a:bodyPr/>
        <a:lstStyle/>
        <a:p>
          <a:endParaRPr lang="id-ID"/>
        </a:p>
      </dgm:t>
    </dgm:pt>
    <dgm:pt modelId="{C9EF2CC6-0D80-4EE1-B61A-3718CE2C868C}">
      <dgm:prSet custT="1"/>
      <dgm:spPr/>
      <dgm:t>
        <a:bodyPr/>
        <a:lstStyle/>
        <a:p>
          <a:pPr rtl="0"/>
          <a:r>
            <a:rPr lang="id-ID" sz="3600" dirty="0" smtClean="0"/>
            <a:t>Sele</a:t>
          </a:r>
          <a:r>
            <a:rPr lang="en-US" sz="3600" dirty="0" err="1" smtClean="0"/>
            <a:t>ksi</a:t>
          </a:r>
          <a:r>
            <a:rPr lang="en-US" sz="3600" dirty="0" smtClean="0"/>
            <a:t> </a:t>
          </a:r>
          <a:r>
            <a:rPr lang="en-US" sz="3600" dirty="0" err="1" smtClean="0"/>
            <a:t>Alam</a:t>
          </a:r>
          <a:endParaRPr lang="id-ID" sz="3600" dirty="0"/>
        </a:p>
      </dgm:t>
    </dgm:pt>
    <dgm:pt modelId="{05135649-2DE6-4685-9EF0-CBB31F1188E4}" type="parTrans" cxnId="{753FA523-D99D-46B2-B394-93F94AB8E687}">
      <dgm:prSet/>
      <dgm:spPr>
        <a:ln w="57150"/>
      </dgm:spPr>
      <dgm:t>
        <a:bodyPr/>
        <a:lstStyle/>
        <a:p>
          <a:endParaRPr lang="id-ID"/>
        </a:p>
      </dgm:t>
    </dgm:pt>
    <dgm:pt modelId="{BE38EB06-85C2-477F-A415-42A1B0D03C6F}" type="sibTrans" cxnId="{753FA523-D99D-46B2-B394-93F94AB8E687}">
      <dgm:prSet/>
      <dgm:spPr/>
      <dgm:t>
        <a:bodyPr/>
        <a:lstStyle/>
        <a:p>
          <a:endParaRPr lang="id-ID"/>
        </a:p>
      </dgm:t>
    </dgm:pt>
    <dgm:pt modelId="{E0738B89-C6D7-493B-ACEE-D5C5B21990C0}">
      <dgm:prSet custT="1"/>
      <dgm:spPr/>
      <dgm:t>
        <a:bodyPr/>
        <a:lstStyle/>
        <a:p>
          <a:pPr rtl="0"/>
          <a:r>
            <a:rPr lang="id-ID" sz="4000" dirty="0" smtClean="0"/>
            <a:t>Muta</a:t>
          </a:r>
          <a:r>
            <a:rPr lang="en-US" sz="4000" dirty="0" err="1" smtClean="0"/>
            <a:t>si</a:t>
          </a:r>
          <a:endParaRPr lang="id-ID" sz="3000" dirty="0"/>
        </a:p>
      </dgm:t>
    </dgm:pt>
    <dgm:pt modelId="{DAACD493-8B4E-45DD-8F17-C54BF75A7B88}" type="parTrans" cxnId="{21E9402F-ED2E-4ACB-85A8-F22D7B638950}">
      <dgm:prSet/>
      <dgm:spPr>
        <a:ln w="57150"/>
      </dgm:spPr>
      <dgm:t>
        <a:bodyPr/>
        <a:lstStyle/>
        <a:p>
          <a:endParaRPr lang="id-ID"/>
        </a:p>
      </dgm:t>
    </dgm:pt>
    <dgm:pt modelId="{7AA7C5C8-A90F-413A-BC42-DA3AA60253BE}" type="sibTrans" cxnId="{21E9402F-ED2E-4ACB-85A8-F22D7B638950}">
      <dgm:prSet/>
      <dgm:spPr/>
      <dgm:t>
        <a:bodyPr/>
        <a:lstStyle/>
        <a:p>
          <a:endParaRPr lang="id-ID"/>
        </a:p>
      </dgm:t>
    </dgm:pt>
    <dgm:pt modelId="{AF77A57E-C529-4ED9-8D0C-EE752480E92D}" type="pres">
      <dgm:prSet presAssocID="{F6E6DDAE-17C5-4ACB-AFA4-4B9C29887A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d-ID"/>
        </a:p>
      </dgm:t>
    </dgm:pt>
    <dgm:pt modelId="{5CF86530-960A-4441-A485-B7A2F3E676E6}" type="pres">
      <dgm:prSet presAssocID="{5969A714-7D1F-4E36-A068-310D0D8E363D}" presName="hierRoot1" presStyleCnt="0">
        <dgm:presLayoutVars>
          <dgm:hierBranch val="init"/>
        </dgm:presLayoutVars>
      </dgm:prSet>
      <dgm:spPr/>
    </dgm:pt>
    <dgm:pt modelId="{44C9C89B-9281-4AFB-B039-8464102DE005}" type="pres">
      <dgm:prSet presAssocID="{5969A714-7D1F-4E36-A068-310D0D8E363D}" presName="rootComposite1" presStyleCnt="0"/>
      <dgm:spPr/>
    </dgm:pt>
    <dgm:pt modelId="{4FCCCB1F-CC3D-4F46-B02A-828711974740}" type="pres">
      <dgm:prSet presAssocID="{5969A714-7D1F-4E36-A068-310D0D8E363D}" presName="rootText1" presStyleLbl="node0" presStyleIdx="0" presStyleCnt="1" custScaleX="166627" custLinFactNeighborY="-7820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5AD1C241-D706-40E0-A119-7BBA14CE6CE9}" type="pres">
      <dgm:prSet presAssocID="{5969A714-7D1F-4E36-A068-310D0D8E363D}" presName="rootConnector1" presStyleLbl="node1" presStyleIdx="0" presStyleCnt="0"/>
      <dgm:spPr/>
      <dgm:t>
        <a:bodyPr/>
        <a:lstStyle/>
        <a:p>
          <a:endParaRPr lang="id-ID"/>
        </a:p>
      </dgm:t>
    </dgm:pt>
    <dgm:pt modelId="{7FB5F811-3719-499C-A584-D5E27D88F87F}" type="pres">
      <dgm:prSet presAssocID="{5969A714-7D1F-4E36-A068-310D0D8E363D}" presName="hierChild2" presStyleCnt="0"/>
      <dgm:spPr/>
    </dgm:pt>
    <dgm:pt modelId="{2E0CE87C-8B74-4FE7-8BE6-894D701EC64C}" type="pres">
      <dgm:prSet presAssocID="{05135649-2DE6-4685-9EF0-CBB31F1188E4}" presName="Name37" presStyleLbl="parChTrans1D2" presStyleIdx="0" presStyleCnt="2"/>
      <dgm:spPr/>
      <dgm:t>
        <a:bodyPr/>
        <a:lstStyle/>
        <a:p>
          <a:endParaRPr lang="id-ID"/>
        </a:p>
      </dgm:t>
    </dgm:pt>
    <dgm:pt modelId="{14AEC4BD-CAA1-4B7A-AA8F-228DA445489A}" type="pres">
      <dgm:prSet presAssocID="{C9EF2CC6-0D80-4EE1-B61A-3718CE2C868C}" presName="hierRoot2" presStyleCnt="0">
        <dgm:presLayoutVars>
          <dgm:hierBranch val="init"/>
        </dgm:presLayoutVars>
      </dgm:prSet>
      <dgm:spPr/>
    </dgm:pt>
    <dgm:pt modelId="{68C9EEEB-2311-4898-91BB-43988EA6FA7F}" type="pres">
      <dgm:prSet presAssocID="{C9EF2CC6-0D80-4EE1-B61A-3718CE2C868C}" presName="rootComposite" presStyleCnt="0"/>
      <dgm:spPr/>
    </dgm:pt>
    <dgm:pt modelId="{0984BB51-3D12-4408-A1FB-CE7AF93AEC97}" type="pres">
      <dgm:prSet presAssocID="{C9EF2CC6-0D80-4EE1-B61A-3718CE2C868C}" presName="rootText" presStyleLbl="node2" presStyleIdx="0" presStyleCnt="2" custScaleX="188074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612FF356-7D30-45FE-BE07-8DCCE85E6E63}" type="pres">
      <dgm:prSet presAssocID="{C9EF2CC6-0D80-4EE1-B61A-3718CE2C868C}" presName="rootConnector" presStyleLbl="node2" presStyleIdx="0" presStyleCnt="2"/>
      <dgm:spPr/>
      <dgm:t>
        <a:bodyPr/>
        <a:lstStyle/>
        <a:p>
          <a:endParaRPr lang="id-ID"/>
        </a:p>
      </dgm:t>
    </dgm:pt>
    <dgm:pt modelId="{BAC1AE1F-C305-430F-9B9A-F5108B674CF0}" type="pres">
      <dgm:prSet presAssocID="{C9EF2CC6-0D80-4EE1-B61A-3718CE2C868C}" presName="hierChild4" presStyleCnt="0"/>
      <dgm:spPr/>
    </dgm:pt>
    <dgm:pt modelId="{C8B8AE52-AF74-4F10-A164-5069A487C2F0}" type="pres">
      <dgm:prSet presAssocID="{C9EF2CC6-0D80-4EE1-B61A-3718CE2C868C}" presName="hierChild5" presStyleCnt="0"/>
      <dgm:spPr/>
    </dgm:pt>
    <dgm:pt modelId="{7ACD888B-F746-4AB4-814C-E3400133A3E9}" type="pres">
      <dgm:prSet presAssocID="{DAACD493-8B4E-45DD-8F17-C54BF75A7B88}" presName="Name37" presStyleLbl="parChTrans1D2" presStyleIdx="1" presStyleCnt="2"/>
      <dgm:spPr/>
      <dgm:t>
        <a:bodyPr/>
        <a:lstStyle/>
        <a:p>
          <a:endParaRPr lang="id-ID"/>
        </a:p>
      </dgm:t>
    </dgm:pt>
    <dgm:pt modelId="{A106C5B9-812A-454F-A702-C967D1DFB75D}" type="pres">
      <dgm:prSet presAssocID="{E0738B89-C6D7-493B-ACEE-D5C5B21990C0}" presName="hierRoot2" presStyleCnt="0">
        <dgm:presLayoutVars>
          <dgm:hierBranch val="init"/>
        </dgm:presLayoutVars>
      </dgm:prSet>
      <dgm:spPr/>
    </dgm:pt>
    <dgm:pt modelId="{E30EDF8E-0E45-4133-82EA-BD38A41ABB96}" type="pres">
      <dgm:prSet presAssocID="{E0738B89-C6D7-493B-ACEE-D5C5B21990C0}" presName="rootComposite" presStyleCnt="0"/>
      <dgm:spPr/>
    </dgm:pt>
    <dgm:pt modelId="{1D73FFB5-0D68-49F1-8602-B4577A9ACEEB}" type="pres">
      <dgm:prSet presAssocID="{E0738B89-C6D7-493B-ACEE-D5C5B21990C0}" presName="rootText" presStyleLbl="node2" presStyleIdx="1" presStyleCnt="2" custScaleX="150061">
        <dgm:presLayoutVars>
          <dgm:chPref val="3"/>
        </dgm:presLayoutVars>
      </dgm:prSet>
      <dgm:spPr/>
      <dgm:t>
        <a:bodyPr/>
        <a:lstStyle/>
        <a:p>
          <a:endParaRPr lang="id-ID"/>
        </a:p>
      </dgm:t>
    </dgm:pt>
    <dgm:pt modelId="{B8EC627C-DDB3-4CD8-B498-171661202749}" type="pres">
      <dgm:prSet presAssocID="{E0738B89-C6D7-493B-ACEE-D5C5B21990C0}" presName="rootConnector" presStyleLbl="node2" presStyleIdx="1" presStyleCnt="2"/>
      <dgm:spPr/>
      <dgm:t>
        <a:bodyPr/>
        <a:lstStyle/>
        <a:p>
          <a:endParaRPr lang="id-ID"/>
        </a:p>
      </dgm:t>
    </dgm:pt>
    <dgm:pt modelId="{96810C8B-3DC8-4FE2-9506-2DCF3D56A56A}" type="pres">
      <dgm:prSet presAssocID="{E0738B89-C6D7-493B-ACEE-D5C5B21990C0}" presName="hierChild4" presStyleCnt="0"/>
      <dgm:spPr/>
    </dgm:pt>
    <dgm:pt modelId="{1AB96A19-6D84-4494-9D91-966F69CBBFEB}" type="pres">
      <dgm:prSet presAssocID="{E0738B89-C6D7-493B-ACEE-D5C5B21990C0}" presName="hierChild5" presStyleCnt="0"/>
      <dgm:spPr/>
    </dgm:pt>
    <dgm:pt modelId="{FB5602C5-5D32-445C-8ED9-D691E8045E79}" type="pres">
      <dgm:prSet presAssocID="{5969A714-7D1F-4E36-A068-310D0D8E363D}" presName="hierChild3" presStyleCnt="0"/>
      <dgm:spPr/>
    </dgm:pt>
  </dgm:ptLst>
  <dgm:cxnLst>
    <dgm:cxn modelId="{79F8EBEC-58E9-4B93-B7CF-A0B979AB27C8}" type="presOf" srcId="{05135649-2DE6-4685-9EF0-CBB31F1188E4}" destId="{2E0CE87C-8B74-4FE7-8BE6-894D701EC64C}" srcOrd="0" destOrd="0" presId="urn:microsoft.com/office/officeart/2005/8/layout/orgChart1"/>
    <dgm:cxn modelId="{2E83F930-B0E9-4ED6-9146-74D2B3E2EBBB}" type="presOf" srcId="{5969A714-7D1F-4E36-A068-310D0D8E363D}" destId="{5AD1C241-D706-40E0-A119-7BBA14CE6CE9}" srcOrd="1" destOrd="0" presId="urn:microsoft.com/office/officeart/2005/8/layout/orgChart1"/>
    <dgm:cxn modelId="{7A660675-55F2-46F3-ADF8-E9ED962898E9}" srcId="{F6E6DDAE-17C5-4ACB-AFA4-4B9C29887ADD}" destId="{5969A714-7D1F-4E36-A068-310D0D8E363D}" srcOrd="0" destOrd="0" parTransId="{A32AFA0B-543F-4AE9-9CAF-0D1E537E915B}" sibTransId="{AC6ED52A-8646-42CE-95D1-0C22FE560CB7}"/>
    <dgm:cxn modelId="{753FA523-D99D-46B2-B394-93F94AB8E687}" srcId="{5969A714-7D1F-4E36-A068-310D0D8E363D}" destId="{C9EF2CC6-0D80-4EE1-B61A-3718CE2C868C}" srcOrd="0" destOrd="0" parTransId="{05135649-2DE6-4685-9EF0-CBB31F1188E4}" sibTransId="{BE38EB06-85C2-477F-A415-42A1B0D03C6F}"/>
    <dgm:cxn modelId="{9EBE6852-8836-4DAF-A28E-AB4F1D2D1106}" type="presOf" srcId="{E0738B89-C6D7-493B-ACEE-D5C5B21990C0}" destId="{B8EC627C-DDB3-4CD8-B498-171661202749}" srcOrd="1" destOrd="0" presId="urn:microsoft.com/office/officeart/2005/8/layout/orgChart1"/>
    <dgm:cxn modelId="{20EF70E7-CC18-4D74-BF48-D58025271B9D}" type="presOf" srcId="{C9EF2CC6-0D80-4EE1-B61A-3718CE2C868C}" destId="{612FF356-7D30-45FE-BE07-8DCCE85E6E63}" srcOrd="1" destOrd="0" presId="urn:microsoft.com/office/officeart/2005/8/layout/orgChart1"/>
    <dgm:cxn modelId="{04864123-51B7-44E6-805B-096BB42BEF70}" type="presOf" srcId="{E0738B89-C6D7-493B-ACEE-D5C5B21990C0}" destId="{1D73FFB5-0D68-49F1-8602-B4577A9ACEEB}" srcOrd="0" destOrd="0" presId="urn:microsoft.com/office/officeart/2005/8/layout/orgChart1"/>
    <dgm:cxn modelId="{EA749ABE-6155-484A-8955-BD9A615D292F}" type="presOf" srcId="{F6E6DDAE-17C5-4ACB-AFA4-4B9C29887ADD}" destId="{AF77A57E-C529-4ED9-8D0C-EE752480E92D}" srcOrd="0" destOrd="0" presId="urn:microsoft.com/office/officeart/2005/8/layout/orgChart1"/>
    <dgm:cxn modelId="{897FFB26-3EDC-4E04-B35D-A4946F20C904}" type="presOf" srcId="{C9EF2CC6-0D80-4EE1-B61A-3718CE2C868C}" destId="{0984BB51-3D12-4408-A1FB-CE7AF93AEC97}" srcOrd="0" destOrd="0" presId="urn:microsoft.com/office/officeart/2005/8/layout/orgChart1"/>
    <dgm:cxn modelId="{EA657E19-5A62-4214-BD8D-90AFE7366F41}" type="presOf" srcId="{DAACD493-8B4E-45DD-8F17-C54BF75A7B88}" destId="{7ACD888B-F746-4AB4-814C-E3400133A3E9}" srcOrd="0" destOrd="0" presId="urn:microsoft.com/office/officeart/2005/8/layout/orgChart1"/>
    <dgm:cxn modelId="{21E9402F-ED2E-4ACB-85A8-F22D7B638950}" srcId="{5969A714-7D1F-4E36-A068-310D0D8E363D}" destId="{E0738B89-C6D7-493B-ACEE-D5C5B21990C0}" srcOrd="1" destOrd="0" parTransId="{DAACD493-8B4E-45DD-8F17-C54BF75A7B88}" sibTransId="{7AA7C5C8-A90F-413A-BC42-DA3AA60253BE}"/>
    <dgm:cxn modelId="{E6239F49-572D-455C-8684-B5AC3963A198}" type="presOf" srcId="{5969A714-7D1F-4E36-A068-310D0D8E363D}" destId="{4FCCCB1F-CC3D-4F46-B02A-828711974740}" srcOrd="0" destOrd="0" presId="urn:microsoft.com/office/officeart/2005/8/layout/orgChart1"/>
    <dgm:cxn modelId="{3B501CA1-7161-4802-B02A-D7CAB047BD95}" type="presParOf" srcId="{AF77A57E-C529-4ED9-8D0C-EE752480E92D}" destId="{5CF86530-960A-4441-A485-B7A2F3E676E6}" srcOrd="0" destOrd="0" presId="urn:microsoft.com/office/officeart/2005/8/layout/orgChart1"/>
    <dgm:cxn modelId="{F5AECD1F-7CE0-4A72-9797-4A21FC5B7A7D}" type="presParOf" srcId="{5CF86530-960A-4441-A485-B7A2F3E676E6}" destId="{44C9C89B-9281-4AFB-B039-8464102DE005}" srcOrd="0" destOrd="0" presId="urn:microsoft.com/office/officeart/2005/8/layout/orgChart1"/>
    <dgm:cxn modelId="{0BCBD4C6-02EA-43F3-A918-7006F055A98A}" type="presParOf" srcId="{44C9C89B-9281-4AFB-B039-8464102DE005}" destId="{4FCCCB1F-CC3D-4F46-B02A-828711974740}" srcOrd="0" destOrd="0" presId="urn:microsoft.com/office/officeart/2005/8/layout/orgChart1"/>
    <dgm:cxn modelId="{16CC8980-0D00-4A55-98D7-3AD3CA623A20}" type="presParOf" srcId="{44C9C89B-9281-4AFB-B039-8464102DE005}" destId="{5AD1C241-D706-40E0-A119-7BBA14CE6CE9}" srcOrd="1" destOrd="0" presId="urn:microsoft.com/office/officeart/2005/8/layout/orgChart1"/>
    <dgm:cxn modelId="{4B1CDB5B-8600-42B0-A9D9-E9CD3063050F}" type="presParOf" srcId="{5CF86530-960A-4441-A485-B7A2F3E676E6}" destId="{7FB5F811-3719-499C-A584-D5E27D88F87F}" srcOrd="1" destOrd="0" presId="urn:microsoft.com/office/officeart/2005/8/layout/orgChart1"/>
    <dgm:cxn modelId="{69317991-2997-4C35-BA0E-7265FDDEC5FF}" type="presParOf" srcId="{7FB5F811-3719-499C-A584-D5E27D88F87F}" destId="{2E0CE87C-8B74-4FE7-8BE6-894D701EC64C}" srcOrd="0" destOrd="0" presId="urn:microsoft.com/office/officeart/2005/8/layout/orgChart1"/>
    <dgm:cxn modelId="{9A1CF6B1-BE6F-4707-A732-49F61E815EF7}" type="presParOf" srcId="{7FB5F811-3719-499C-A584-D5E27D88F87F}" destId="{14AEC4BD-CAA1-4B7A-AA8F-228DA445489A}" srcOrd="1" destOrd="0" presId="urn:microsoft.com/office/officeart/2005/8/layout/orgChart1"/>
    <dgm:cxn modelId="{AF28C5F6-C3AD-4406-8BD1-7733A992088F}" type="presParOf" srcId="{14AEC4BD-CAA1-4B7A-AA8F-228DA445489A}" destId="{68C9EEEB-2311-4898-91BB-43988EA6FA7F}" srcOrd="0" destOrd="0" presId="urn:microsoft.com/office/officeart/2005/8/layout/orgChart1"/>
    <dgm:cxn modelId="{6E648C9F-8EEF-4349-9D72-DEB7523FF58D}" type="presParOf" srcId="{68C9EEEB-2311-4898-91BB-43988EA6FA7F}" destId="{0984BB51-3D12-4408-A1FB-CE7AF93AEC97}" srcOrd="0" destOrd="0" presId="urn:microsoft.com/office/officeart/2005/8/layout/orgChart1"/>
    <dgm:cxn modelId="{36CA2ADD-58CE-4EF2-9519-66BB172143DB}" type="presParOf" srcId="{68C9EEEB-2311-4898-91BB-43988EA6FA7F}" destId="{612FF356-7D30-45FE-BE07-8DCCE85E6E63}" srcOrd="1" destOrd="0" presId="urn:microsoft.com/office/officeart/2005/8/layout/orgChart1"/>
    <dgm:cxn modelId="{FB15BE98-CD67-466E-A08A-C23CD13ED60D}" type="presParOf" srcId="{14AEC4BD-CAA1-4B7A-AA8F-228DA445489A}" destId="{BAC1AE1F-C305-430F-9B9A-F5108B674CF0}" srcOrd="1" destOrd="0" presId="urn:microsoft.com/office/officeart/2005/8/layout/orgChart1"/>
    <dgm:cxn modelId="{7FEE32C0-541E-4E6B-9C44-26A0D8B6555F}" type="presParOf" srcId="{14AEC4BD-CAA1-4B7A-AA8F-228DA445489A}" destId="{C8B8AE52-AF74-4F10-A164-5069A487C2F0}" srcOrd="2" destOrd="0" presId="urn:microsoft.com/office/officeart/2005/8/layout/orgChart1"/>
    <dgm:cxn modelId="{B42E15CA-6239-40B9-91E4-24CF88C67861}" type="presParOf" srcId="{7FB5F811-3719-499C-A584-D5E27D88F87F}" destId="{7ACD888B-F746-4AB4-814C-E3400133A3E9}" srcOrd="2" destOrd="0" presId="urn:microsoft.com/office/officeart/2005/8/layout/orgChart1"/>
    <dgm:cxn modelId="{37988AD3-2CDC-4FA7-B3B2-7D97FCDC0A04}" type="presParOf" srcId="{7FB5F811-3719-499C-A584-D5E27D88F87F}" destId="{A106C5B9-812A-454F-A702-C967D1DFB75D}" srcOrd="3" destOrd="0" presId="urn:microsoft.com/office/officeart/2005/8/layout/orgChart1"/>
    <dgm:cxn modelId="{89F30E78-B076-4F47-99AC-3907CCCB40C0}" type="presParOf" srcId="{A106C5B9-812A-454F-A702-C967D1DFB75D}" destId="{E30EDF8E-0E45-4133-82EA-BD38A41ABB96}" srcOrd="0" destOrd="0" presId="urn:microsoft.com/office/officeart/2005/8/layout/orgChart1"/>
    <dgm:cxn modelId="{F855224C-9D63-4968-9350-8FAE7AB23F62}" type="presParOf" srcId="{E30EDF8E-0E45-4133-82EA-BD38A41ABB96}" destId="{1D73FFB5-0D68-49F1-8602-B4577A9ACEEB}" srcOrd="0" destOrd="0" presId="urn:microsoft.com/office/officeart/2005/8/layout/orgChart1"/>
    <dgm:cxn modelId="{E826C7F6-AF2C-41E3-A3DA-B51153A28CF5}" type="presParOf" srcId="{E30EDF8E-0E45-4133-82EA-BD38A41ABB96}" destId="{B8EC627C-DDB3-4CD8-B498-171661202749}" srcOrd="1" destOrd="0" presId="urn:microsoft.com/office/officeart/2005/8/layout/orgChart1"/>
    <dgm:cxn modelId="{E123D37D-BD58-4B15-A587-6EE9861ED77F}" type="presParOf" srcId="{A106C5B9-812A-454F-A702-C967D1DFB75D}" destId="{96810C8B-3DC8-4FE2-9506-2DCF3D56A56A}" srcOrd="1" destOrd="0" presId="urn:microsoft.com/office/officeart/2005/8/layout/orgChart1"/>
    <dgm:cxn modelId="{902F66CF-6571-46D8-85B7-C8CB1B1EAB4C}" type="presParOf" srcId="{A106C5B9-812A-454F-A702-C967D1DFB75D}" destId="{1AB96A19-6D84-4494-9D91-966F69CBBFEB}" srcOrd="2" destOrd="0" presId="urn:microsoft.com/office/officeart/2005/8/layout/orgChart1"/>
    <dgm:cxn modelId="{49E12C3A-8646-4D2A-91DE-53AEE747191D}" type="presParOf" srcId="{5CF86530-960A-4441-A485-B7A2F3E676E6}" destId="{FB5602C5-5D32-445C-8ED9-D691E8045E7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E669D-5ABA-4724-8873-5450C6F67334}" type="datetimeFigureOut">
              <a:rPr lang="id-ID" smtClean="0"/>
              <a:pPr/>
              <a:t>21/05/2017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EBD96-58D4-4CAC-9EAD-396BEC306D4B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001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EBD96-58D4-4CAC-9EAD-396BEC306D4B}" type="slidenum">
              <a:rPr lang="id-ID" smtClean="0"/>
              <a:pPr/>
              <a:t>68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EBD96-58D4-4CAC-9EAD-396BEC306D4B}" type="slidenum">
              <a:rPr lang="id-ID" smtClean="0"/>
              <a:pPr/>
              <a:t>112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3DFDA-9F5C-4934-AC79-1C4879DC1BB1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5C644-29D2-4325-9687-42080E15E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2B955-F00E-4810-AC01-C7E5BE2AB22D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06658-2488-4A26-8DE4-A83D37A30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55C23-DEC0-4B82-864E-6191946D98B1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21A00-107F-4C42-AC10-8EAE8F326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13DFDA-9F5C-4934-AC79-1C4879DC1BB1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5C644-29D2-4325-9687-42080E15E8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B30C8B-E2BC-4EE6-A21C-4F8D6D3FC934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82F7D-754D-4171-9B91-7D6C4219D907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15D47-9FB9-4C3D-8312-C630070688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0D34A-5595-44C6-A053-3F23BF473D72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84FCC0-BDEE-435B-8273-B96F551D18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6ADA3-E908-46B9-9CE4-4A965B4A6BBB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2CDE2-B0F5-40DA-983F-AE541AE1B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63B73A-DE8D-4E8C-A61E-943A03C47CAA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67236-B60D-4E51-979D-F9BDCD12FB71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10C0-C023-46DB-8927-270F0F88F7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9DE7D0-4DCB-44DB-9A72-A2C815AD9CD5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89344-A47A-47E0-8248-6433CD4F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30C8B-E2BC-4EE6-A21C-4F8D6D3FC934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A94E5-A39D-46B1-A8BE-601D3A71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68A71F-7E78-40CC-AEC4-BF59AF3D049B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C99E4-6C66-43B3-8DED-FDFED141EB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2B955-F00E-4810-AC01-C7E5BE2AB22D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06658-2488-4A26-8DE4-A83D37A309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55C23-DEC0-4B82-864E-6191946D98B1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21A00-107F-4C42-AC10-8EAE8F3260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13DFDA-9F5C-4934-AC79-1C4879DC1BB1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5C644-29D2-4325-9687-42080E15E8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03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B30C8B-E2BC-4EE6-A21C-4F8D6D3FC934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2A94E5-A39D-46B1-A8BE-601D3A7105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2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182F7D-754D-4171-9B91-7D6C4219D907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15D47-9FB9-4C3D-8312-C630070688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1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0D34A-5595-44C6-A053-3F23BF473D72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84FCC0-BDEE-435B-8273-B96F551D18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08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6ADA3-E908-46B9-9CE4-4A965B4A6BBB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2CDE2-B0F5-40DA-983F-AE541AE1B8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87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63B73A-DE8D-4E8C-A61E-943A03C47CAA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721A5-36D8-4C2F-A2B5-96132FA7B9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6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B67236-B60D-4E51-979D-F9BDCD12FB71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8510C0-C023-46DB-8927-270F0F88F7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06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2F7D-754D-4171-9B91-7D6C4219D907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15D47-9FB9-4C3D-8312-C63007068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9DE7D0-4DCB-44DB-9A72-A2C815AD9CD5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89344-A47A-47E0-8248-6433CD4F2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03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68A71F-7E78-40CC-AEC4-BF59AF3D049B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C99E4-6C66-43B3-8DED-FDFED141EB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22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B2B955-F00E-4810-AC01-C7E5BE2AB22D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06658-2488-4A26-8DE4-A83D37A309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10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55C23-DEC0-4B82-864E-6191946D98B1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21A00-107F-4C42-AC10-8EAE8F3260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6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D34A-5595-44C6-A053-3F23BF473D72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4FCC0-BDEE-435B-8273-B96F551D1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ADA3-E908-46B9-9CE4-4A965B4A6BBB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2CDE2-B0F5-40DA-983F-AE541AE1B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3B73A-DE8D-4E8C-A61E-943A03C47CAA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721A5-36D8-4C2F-A2B5-96132FA7B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67236-B60D-4E51-979D-F9BDCD12FB71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510C0-C023-46DB-8927-270F0F88F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DE7D0-4DCB-44DB-9A72-A2C815AD9CD5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9344-A47A-47E0-8248-6433CD4F2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8A71F-7E78-40CC-AEC4-BF59AF3D049B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C99E4-6C66-43B3-8DED-FDFED141E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A00199-8C32-4841-8028-348DD1CE0462}" type="datetimeFigureOut">
              <a:rPr lang="en-US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97348C-2278-4979-91F5-76EB2E301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1" r:id="rId2"/>
    <p:sldLayoutId id="2147483720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21" r:id="rId9"/>
    <p:sldLayoutId id="2147483717" r:id="rId10"/>
    <p:sldLayoutId id="214748371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A00199-8C32-4841-8028-348DD1CE0462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97348C-2278-4979-91F5-76EB2E301F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A00199-8C32-4841-8028-348DD1CE0462}" type="datetimeFigureOut">
              <a:rPr lang="en-US" smtClean="0"/>
              <a:pPr>
                <a:defRPr/>
              </a:pPr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97348C-2278-4979-91F5-76EB2E301F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6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56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56.emf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62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63.wmf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62.emf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6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72.emf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OptimasiSwarm.exe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Flock%20Boids/FlockDemo.exe" TargetMode="Externa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Program%20TA%20Addino/Program/EdgeDetect.exe" TargetMode="External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79.emf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82.wmf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wmf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89.wmf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89.wmf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58.wmf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6.bin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58.wmf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7.bin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4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49.bin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50.bin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1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1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4.emf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8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123.wmf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12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125.emf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26.wmf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127.emf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emf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0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43.emf"/><Relationship Id="rId4" Type="http://schemas.openxmlformats.org/officeDocument/2006/relationships/oleObject" Target="../embeddings/Microsoft_Excel_97-2003_Worksheet1.xls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7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44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46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0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51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56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Searching</a:t>
            </a:r>
            <a:br>
              <a:rPr lang="en-US" dirty="0" smtClean="0"/>
            </a:br>
            <a:endParaRPr lang="id-ID" dirty="0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533400" y="3228974"/>
            <a:ext cx="7854950" cy="3019426"/>
          </a:xfrm>
        </p:spPr>
        <p:txBody>
          <a:bodyPr/>
          <a:lstStyle/>
          <a:p>
            <a:pPr marR="0"/>
            <a:r>
              <a:rPr lang="id-ID" dirty="0"/>
              <a:t>Dr. </a:t>
            </a:r>
            <a:r>
              <a:rPr lang="en-GB" dirty="0" err="1"/>
              <a:t>Suyanto</a:t>
            </a:r>
            <a:r>
              <a:rPr lang="en-GB" dirty="0"/>
              <a:t>, S</a:t>
            </a:r>
            <a:r>
              <a:rPr lang="id-ID" dirty="0"/>
              <a:t>.</a:t>
            </a:r>
            <a:r>
              <a:rPr lang="en-GB" dirty="0"/>
              <a:t>T</a:t>
            </a:r>
            <a:r>
              <a:rPr lang="id-ID" dirty="0"/>
              <a:t>.</a:t>
            </a:r>
            <a:r>
              <a:rPr lang="en-GB" dirty="0"/>
              <a:t>, M</a:t>
            </a:r>
            <a:r>
              <a:rPr lang="id-ID" dirty="0"/>
              <a:t>.</a:t>
            </a:r>
            <a:r>
              <a:rPr lang="en-GB" dirty="0"/>
              <a:t>Sc.</a:t>
            </a:r>
            <a:endParaRPr lang="id-ID" dirty="0"/>
          </a:p>
          <a:p>
            <a:pPr marR="0"/>
            <a:r>
              <a:rPr lang="id-ID" dirty="0"/>
              <a:t>HP/WA: 0812 845 12345</a:t>
            </a:r>
          </a:p>
          <a:p>
            <a:pPr marR="0"/>
            <a:endParaRPr lang="en-US" dirty="0"/>
          </a:p>
          <a:p>
            <a:pPr marR="0"/>
            <a:r>
              <a:rPr lang="id-ID" dirty="0"/>
              <a:t>Intelligence Computing Multimedia (ICM)</a:t>
            </a:r>
          </a:p>
          <a:p>
            <a:pPr marR="0"/>
            <a:r>
              <a:rPr lang="id-ID" dirty="0"/>
              <a:t>Informatics faculty  – Telkom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Himpunan</a:t>
            </a:r>
            <a:r>
              <a:rPr lang="en-US" dirty="0" smtClean="0"/>
              <a:t> Operator</a:t>
            </a:r>
            <a:endParaRPr lang="id-ID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Operator </a:t>
            </a:r>
            <a:r>
              <a:rPr lang="en-US" dirty="0" smtClean="0"/>
              <a:t>(</a:t>
            </a:r>
            <a:r>
              <a:rPr lang="en-US" dirty="0" err="1" smtClean="0"/>
              <a:t>aturan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) </a:t>
            </a:r>
            <a:r>
              <a:rPr lang="id-ID" dirty="0" smtClean="0"/>
              <a:t>adalah langkah untuk mengubah suatu keadaan menjadi keadaan yang lain.</a:t>
            </a:r>
            <a:endParaRPr lang="en-US" dirty="0" smtClean="0"/>
          </a:p>
          <a:p>
            <a:r>
              <a:rPr lang="en-US" dirty="0" smtClean="0"/>
              <a:t>H</a:t>
            </a:r>
            <a:r>
              <a:rPr lang="id-ID" dirty="0" smtClean="0"/>
              <a:t>impunan operator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lengkap</a:t>
            </a:r>
            <a:r>
              <a:rPr lang="en-US" dirty="0" smtClean="0"/>
              <a:t>. </a:t>
            </a:r>
          </a:p>
          <a:p>
            <a:r>
              <a:rPr lang="en-US" dirty="0" smtClean="0"/>
              <a:t>S</a:t>
            </a:r>
            <a:r>
              <a:rPr lang="id-ID" dirty="0" smtClean="0"/>
              <a:t>olusi mungkin tidak ditemukan jika himpunan operatornya tidak lengkap.</a:t>
            </a:r>
            <a:endParaRPr lang="en-US" dirty="0" smtClean="0"/>
          </a:p>
          <a:p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mengetahui</a:t>
            </a:r>
            <a:r>
              <a:rPr lang="en-US" dirty="0" smtClean="0"/>
              <a:t> </a:t>
            </a:r>
            <a:r>
              <a:rPr lang="en-US" dirty="0" err="1" smtClean="0"/>
              <a:t>kelengkapan</a:t>
            </a:r>
            <a:r>
              <a:rPr lang="id-ID" dirty="0" smtClean="0"/>
              <a:t> himpunan operator?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14693" name="Object 5"/>
          <p:cNvGraphicFramePr>
            <a:graphicFrameLocks noChangeAspect="1"/>
          </p:cNvGraphicFramePr>
          <p:nvPr/>
        </p:nvGraphicFramePr>
        <p:xfrm>
          <a:off x="304799" y="990600"/>
          <a:ext cx="860888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9" name="Visio" r:id="rId3" imgW="4386262" imgH="2931795" progId="Visio.Drawing.11">
                  <p:embed/>
                </p:oleObj>
              </mc:Choice>
              <mc:Fallback>
                <p:oleObj name="Visio" r:id="rId3" imgW="4386262" imgH="2931795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99" y="990600"/>
                        <a:ext cx="8608885" cy="548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/>
          <p:nvPr/>
        </p:nvGrpSpPr>
        <p:grpSpPr>
          <a:xfrm>
            <a:off x="762000" y="3657600"/>
            <a:ext cx="457200" cy="457200"/>
            <a:chOff x="1066800" y="2667000"/>
            <a:chExt cx="457200" cy="457200"/>
          </a:xfrm>
        </p:grpSpPr>
        <p:sp>
          <p:nvSpPr>
            <p:cNvPr id="3" name="Flowchart: Process 2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Oval 3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56"/>
          <p:cNvGrpSpPr/>
          <p:nvPr/>
        </p:nvGrpSpPr>
        <p:grpSpPr>
          <a:xfrm>
            <a:off x="1066801" y="2286000"/>
            <a:ext cx="1066799" cy="1371600"/>
            <a:chOff x="1371601" y="1295400"/>
            <a:chExt cx="1066799" cy="1371600"/>
          </a:xfrm>
        </p:grpSpPr>
        <p:sp>
          <p:nvSpPr>
            <p:cNvPr id="6" name="Oval 5"/>
            <p:cNvSpPr/>
            <p:nvPr/>
          </p:nvSpPr>
          <p:spPr>
            <a:xfrm>
              <a:off x="1981200" y="12954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/>
            <p:cNvCxnSpPr>
              <a:stCxn id="6" idx="3"/>
              <a:endCxn id="3" idx="0"/>
            </p:cNvCxnSpPr>
            <p:nvPr/>
          </p:nvCxnSpPr>
          <p:spPr>
            <a:xfrm rot="5400000">
              <a:off x="1219201" y="1838045"/>
              <a:ext cx="981355" cy="6765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47800" y="19812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grpSp>
        <p:nvGrpSpPr>
          <p:cNvPr id="9" name="Group 47"/>
          <p:cNvGrpSpPr/>
          <p:nvPr/>
        </p:nvGrpSpPr>
        <p:grpSpPr>
          <a:xfrm>
            <a:off x="1228446" y="2971800"/>
            <a:ext cx="1667154" cy="752754"/>
            <a:chOff x="1533246" y="1981200"/>
            <a:chExt cx="1667154" cy="752754"/>
          </a:xfrm>
        </p:grpSpPr>
        <p:sp>
          <p:nvSpPr>
            <p:cNvPr id="10" name="Oval 9"/>
            <p:cNvSpPr/>
            <p:nvPr/>
          </p:nvSpPr>
          <p:spPr>
            <a:xfrm>
              <a:off x="2743200" y="19812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2"/>
              <a:endCxn id="4" idx="7"/>
            </p:cNvCxnSpPr>
            <p:nvPr/>
          </p:nvCxnSpPr>
          <p:spPr>
            <a:xfrm rot="10800000" flipV="1">
              <a:off x="1533246" y="2209799"/>
              <a:ext cx="1209955" cy="5241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05000" y="2286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25</a:t>
              </a:r>
              <a:endParaRPr lang="id-ID" dirty="0"/>
            </a:p>
          </p:txBody>
        </p:sp>
      </p:grpSp>
      <p:grpSp>
        <p:nvGrpSpPr>
          <p:cNvPr id="13" name="Group 48"/>
          <p:cNvGrpSpPr/>
          <p:nvPr/>
        </p:nvGrpSpPr>
        <p:grpSpPr>
          <a:xfrm>
            <a:off x="1295400" y="3886200"/>
            <a:ext cx="1676400" cy="533400"/>
            <a:chOff x="1600200" y="2895600"/>
            <a:chExt cx="1676400" cy="533400"/>
          </a:xfrm>
        </p:grpSpPr>
        <p:sp>
          <p:nvSpPr>
            <p:cNvPr id="14" name="Oval 13"/>
            <p:cNvSpPr/>
            <p:nvPr/>
          </p:nvSpPr>
          <p:spPr>
            <a:xfrm>
              <a:off x="2819400" y="29718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stCxn id="14" idx="2"/>
              <a:endCxn id="4" idx="6"/>
            </p:cNvCxnSpPr>
            <p:nvPr/>
          </p:nvCxnSpPr>
          <p:spPr>
            <a:xfrm rot="10800000">
              <a:off x="1600200" y="2895600"/>
              <a:ext cx="1219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57400" y="28956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</a:t>
              </a:r>
              <a:endParaRPr lang="id-ID" dirty="0"/>
            </a:p>
          </p:txBody>
        </p:sp>
      </p:grpSp>
      <p:grpSp>
        <p:nvGrpSpPr>
          <p:cNvPr id="17" name="Group 49"/>
          <p:cNvGrpSpPr/>
          <p:nvPr/>
        </p:nvGrpSpPr>
        <p:grpSpPr>
          <a:xfrm>
            <a:off x="1228445" y="4047845"/>
            <a:ext cx="1514755" cy="1438555"/>
            <a:chOff x="1533245" y="3057245"/>
            <a:chExt cx="1514755" cy="1438555"/>
          </a:xfrm>
        </p:grpSpPr>
        <p:sp>
          <p:nvSpPr>
            <p:cNvPr id="18" name="Oval 17"/>
            <p:cNvSpPr/>
            <p:nvPr/>
          </p:nvSpPr>
          <p:spPr>
            <a:xfrm>
              <a:off x="2590800" y="40386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18" idx="1"/>
              <a:endCxn id="4" idx="5"/>
            </p:cNvCxnSpPr>
            <p:nvPr/>
          </p:nvCxnSpPr>
          <p:spPr>
            <a:xfrm rot="16200000" flipV="1">
              <a:off x="1571345" y="3019145"/>
              <a:ext cx="1048310" cy="11245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5000" y="3429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35</a:t>
              </a:r>
              <a:endParaRPr lang="id-ID" dirty="0"/>
            </a:p>
          </p:txBody>
        </p:sp>
      </p:grpSp>
      <p:grpSp>
        <p:nvGrpSpPr>
          <p:cNvPr id="21" name="Group 50"/>
          <p:cNvGrpSpPr/>
          <p:nvPr/>
        </p:nvGrpSpPr>
        <p:grpSpPr>
          <a:xfrm>
            <a:off x="1066800" y="4114800"/>
            <a:ext cx="914400" cy="2133600"/>
            <a:chOff x="1371600" y="3124200"/>
            <a:chExt cx="914400" cy="2133600"/>
          </a:xfrm>
        </p:grpSpPr>
        <p:sp>
          <p:nvSpPr>
            <p:cNvPr id="22" name="Oval 21"/>
            <p:cNvSpPr/>
            <p:nvPr/>
          </p:nvSpPr>
          <p:spPr>
            <a:xfrm>
              <a:off x="1828800" y="48006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>
              <a:stCxn id="22" idx="1"/>
              <a:endCxn id="4" idx="4"/>
            </p:cNvCxnSpPr>
            <p:nvPr/>
          </p:nvCxnSpPr>
          <p:spPr>
            <a:xfrm rot="16200000" flipV="1">
              <a:off x="762001" y="3733800"/>
              <a:ext cx="1743355" cy="5241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371600" y="3810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676400" y="19166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(A) = </a:t>
            </a:r>
            <a:r>
              <a:rPr lang="en-US" i="1" dirty="0" smtClean="0"/>
              <a:t>g</a:t>
            </a:r>
            <a:r>
              <a:rPr lang="en-US" dirty="0" smtClean="0"/>
              <a:t>(S) + g(S </a:t>
            </a:r>
            <a:r>
              <a:rPr lang="en-US" dirty="0" err="1" smtClean="0"/>
              <a:t>ke</a:t>
            </a:r>
            <a:r>
              <a:rPr lang="en-US" dirty="0" smtClean="0"/>
              <a:t> A) + </a:t>
            </a:r>
            <a:r>
              <a:rPr lang="en-US" i="1" dirty="0" smtClean="0"/>
              <a:t>h</a:t>
            </a:r>
            <a:r>
              <a:rPr lang="en-US" dirty="0" smtClean="0"/>
              <a:t>(A) = 0 + 10 + 80 = 90</a:t>
            </a:r>
            <a:endParaRPr lang="id-ID" dirty="0"/>
          </a:p>
        </p:txBody>
      </p:sp>
      <p:sp>
        <p:nvSpPr>
          <p:cNvPr id="26" name="TextBox 25"/>
          <p:cNvSpPr txBox="1"/>
          <p:nvPr/>
        </p:nvSpPr>
        <p:spPr>
          <a:xfrm>
            <a:off x="2895600" y="2971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(B) = 85</a:t>
            </a:r>
            <a:endParaRPr lang="id-ID" dirty="0"/>
          </a:p>
        </p:txBody>
      </p:sp>
      <p:sp>
        <p:nvSpPr>
          <p:cNvPr id="27" name="TextBox 26"/>
          <p:cNvSpPr txBox="1"/>
          <p:nvPr/>
        </p:nvSpPr>
        <p:spPr>
          <a:xfrm>
            <a:off x="3032502" y="4023102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(C) = 100</a:t>
            </a:r>
            <a:endParaRPr lang="id-ID" dirty="0"/>
          </a:p>
        </p:txBody>
      </p:sp>
      <p:sp>
        <p:nvSpPr>
          <p:cNvPr id="28" name="TextBox 27"/>
          <p:cNvSpPr txBox="1"/>
          <p:nvPr/>
        </p:nvSpPr>
        <p:spPr>
          <a:xfrm>
            <a:off x="2743200" y="5105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(D) = 120</a:t>
            </a:r>
            <a:endParaRPr lang="id-ID" dirty="0"/>
          </a:p>
        </p:txBody>
      </p:sp>
      <p:sp>
        <p:nvSpPr>
          <p:cNvPr id="29" name="TextBox 28"/>
          <p:cNvSpPr txBox="1"/>
          <p:nvPr/>
        </p:nvSpPr>
        <p:spPr>
          <a:xfrm>
            <a:off x="2057400" y="5867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(E) = </a:t>
            </a:r>
            <a:r>
              <a:rPr lang="en-US" i="1" dirty="0" smtClean="0"/>
              <a:t>8</a:t>
            </a:r>
            <a:r>
              <a:rPr lang="en-US" dirty="0" smtClean="0"/>
              <a:t>4</a:t>
            </a:r>
            <a:endParaRPr lang="id-ID" dirty="0"/>
          </a:p>
        </p:txBody>
      </p:sp>
      <p:grpSp>
        <p:nvGrpSpPr>
          <p:cNvPr id="30" name="Group 26"/>
          <p:cNvGrpSpPr/>
          <p:nvPr/>
        </p:nvGrpSpPr>
        <p:grpSpPr>
          <a:xfrm>
            <a:off x="1524000" y="5791200"/>
            <a:ext cx="457200" cy="457200"/>
            <a:chOff x="1066800" y="2667000"/>
            <a:chExt cx="457200" cy="457200"/>
          </a:xfrm>
        </p:grpSpPr>
        <p:sp>
          <p:nvSpPr>
            <p:cNvPr id="31" name="Flowchart: Process 30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Oval 31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057400" y="5867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(E) = </a:t>
            </a:r>
            <a:r>
              <a:rPr lang="en-US" i="1" dirty="0" smtClean="0">
                <a:solidFill>
                  <a:srgbClr val="FF0000"/>
                </a:solidFill>
              </a:rPr>
              <a:t>8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33600" y="5867400"/>
            <a:ext cx="1066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600200" y="5181600"/>
            <a:ext cx="1143000" cy="838200"/>
            <a:chOff x="1600200" y="5181600"/>
            <a:chExt cx="1143000" cy="838200"/>
          </a:xfrm>
        </p:grpSpPr>
        <p:sp>
          <p:nvSpPr>
            <p:cNvPr id="36" name="Arc 35"/>
            <p:cNvSpPr/>
            <p:nvPr/>
          </p:nvSpPr>
          <p:spPr>
            <a:xfrm>
              <a:off x="1752600" y="5181600"/>
              <a:ext cx="990600" cy="838200"/>
            </a:xfrm>
            <a:prstGeom prst="arc">
              <a:avLst>
                <a:gd name="adj1" fmla="val 9473431"/>
                <a:gd name="adj2" fmla="val 1678513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00200" y="5181600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15</a:t>
              </a:r>
              <a:endParaRPr lang="id-ID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28445" y="4038600"/>
            <a:ext cx="1133755" cy="1057555"/>
            <a:chOff x="1219201" y="4038600"/>
            <a:chExt cx="1133755" cy="1057555"/>
          </a:xfrm>
        </p:grpSpPr>
        <p:cxnSp>
          <p:nvCxnSpPr>
            <p:cNvPr id="39" name="Straight Connector 38"/>
            <p:cNvCxnSpPr/>
            <p:nvPr/>
          </p:nvCxnSpPr>
          <p:spPr>
            <a:xfrm rot="16200000" flipV="1">
              <a:off x="1257301" y="4000500"/>
              <a:ext cx="1057555" cy="113375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524000" y="4343400"/>
              <a:ext cx="6096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d-ID" dirty="0"/>
            </a:p>
          </p:txBody>
        </p:sp>
      </p:grpSp>
      <p:cxnSp>
        <p:nvCxnSpPr>
          <p:cNvPr id="41" name="Straight Connector 40"/>
          <p:cNvCxnSpPr>
            <a:stCxn id="31" idx="3"/>
          </p:cNvCxnSpPr>
          <p:nvPr/>
        </p:nvCxnSpPr>
        <p:spPr>
          <a:xfrm>
            <a:off x="1981200" y="6019800"/>
            <a:ext cx="16002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581400" y="60960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38600" y="61722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(J) = 130</a:t>
            </a:r>
            <a:endParaRPr lang="id-ID" dirty="0"/>
          </a:p>
        </p:txBody>
      </p:sp>
      <p:sp>
        <p:nvSpPr>
          <p:cNvPr id="44" name="TextBox 43"/>
          <p:cNvSpPr txBox="1"/>
          <p:nvPr/>
        </p:nvSpPr>
        <p:spPr>
          <a:xfrm>
            <a:off x="2514600" y="6000472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</a:t>
            </a:r>
            <a:endParaRPr lang="id-ID" dirty="0"/>
          </a:p>
        </p:txBody>
      </p:sp>
      <p:sp>
        <p:nvSpPr>
          <p:cNvPr id="45" name="TextBox 44"/>
          <p:cNvSpPr txBox="1"/>
          <p:nvPr/>
        </p:nvSpPr>
        <p:spPr>
          <a:xfrm>
            <a:off x="2895600" y="2971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(B) = 85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11098" y="2971800"/>
            <a:ext cx="1066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47" name="Group 26"/>
          <p:cNvGrpSpPr/>
          <p:nvPr/>
        </p:nvGrpSpPr>
        <p:grpSpPr>
          <a:xfrm>
            <a:off x="2438400" y="2971800"/>
            <a:ext cx="457200" cy="457200"/>
            <a:chOff x="1066800" y="2667000"/>
            <a:chExt cx="457200" cy="457200"/>
          </a:xfrm>
        </p:grpSpPr>
        <p:sp>
          <p:nvSpPr>
            <p:cNvPr id="48" name="Flowchart: Process 47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81200" y="2438400"/>
            <a:ext cx="838200" cy="762000"/>
            <a:chOff x="1981200" y="2438400"/>
            <a:chExt cx="838200" cy="762000"/>
          </a:xfrm>
        </p:grpSpPr>
        <p:sp>
          <p:nvSpPr>
            <p:cNvPr id="51" name="Arc 50"/>
            <p:cNvSpPr/>
            <p:nvPr/>
          </p:nvSpPr>
          <p:spPr>
            <a:xfrm>
              <a:off x="1981200" y="2514600"/>
              <a:ext cx="609600" cy="685800"/>
            </a:xfrm>
            <a:prstGeom prst="arc">
              <a:avLst>
                <a:gd name="adj1" fmla="val 14689882"/>
                <a:gd name="adj2" fmla="val 13576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86000" y="2438400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000568" y="2439690"/>
            <a:ext cx="838200" cy="762000"/>
            <a:chOff x="8001000" y="2514600"/>
            <a:chExt cx="838200" cy="762000"/>
          </a:xfrm>
        </p:grpSpPr>
        <p:sp>
          <p:nvSpPr>
            <p:cNvPr id="54" name="Arc 53"/>
            <p:cNvSpPr/>
            <p:nvPr/>
          </p:nvSpPr>
          <p:spPr>
            <a:xfrm>
              <a:off x="8001000" y="2590800"/>
              <a:ext cx="609600" cy="685800"/>
            </a:xfrm>
            <a:prstGeom prst="arc">
              <a:avLst>
                <a:gd name="adj1" fmla="val 14689882"/>
                <a:gd name="adj2" fmla="val 1357668"/>
              </a:avLst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305800" y="2514600"/>
              <a:ext cx="533400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id-ID" dirty="0"/>
            </a:p>
          </p:txBody>
        </p:sp>
      </p:grpSp>
      <p:sp>
        <p:nvSpPr>
          <p:cNvPr id="56" name="Oval 55"/>
          <p:cNvSpPr/>
          <p:nvPr/>
        </p:nvSpPr>
        <p:spPr>
          <a:xfrm>
            <a:off x="4267200" y="25146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24400" y="2590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(F) = 100</a:t>
            </a:r>
            <a:endParaRPr lang="id-ID" dirty="0"/>
          </a:p>
        </p:txBody>
      </p:sp>
      <p:cxnSp>
        <p:nvCxnSpPr>
          <p:cNvPr id="58" name="Straight Connector 57"/>
          <p:cNvCxnSpPr>
            <a:stCxn id="46" idx="1"/>
            <a:endCxn id="56" idx="2"/>
          </p:cNvCxnSpPr>
          <p:nvPr/>
        </p:nvCxnSpPr>
        <p:spPr>
          <a:xfrm rot="10800000" flipH="1">
            <a:off x="2911098" y="2743200"/>
            <a:ext cx="1356102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276600" y="27432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id-ID" dirty="0"/>
          </a:p>
        </p:txBody>
      </p:sp>
      <p:sp>
        <p:nvSpPr>
          <p:cNvPr id="60" name="TextBox 59"/>
          <p:cNvSpPr txBox="1"/>
          <p:nvPr/>
        </p:nvSpPr>
        <p:spPr>
          <a:xfrm>
            <a:off x="5105400" y="4114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(B) = 85</a:t>
            </a:r>
            <a:endParaRPr lang="id-ID" dirty="0"/>
          </a:p>
        </p:txBody>
      </p:sp>
      <p:sp>
        <p:nvSpPr>
          <p:cNvPr id="61" name="TextBox 60"/>
          <p:cNvSpPr txBox="1"/>
          <p:nvPr/>
        </p:nvSpPr>
        <p:spPr>
          <a:xfrm>
            <a:off x="5105400" y="4114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(B) = 85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20898" y="4114800"/>
            <a:ext cx="1066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410200" y="36576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(K) = 105</a:t>
            </a:r>
            <a:endParaRPr lang="id-ID" dirty="0"/>
          </a:p>
        </p:txBody>
      </p:sp>
      <p:cxnSp>
        <p:nvCxnSpPr>
          <p:cNvPr id="65" name="Straight Connector 64"/>
          <p:cNvCxnSpPr>
            <a:stCxn id="48" idx="3"/>
            <a:endCxn id="63" idx="2"/>
          </p:cNvCxnSpPr>
          <p:nvPr/>
        </p:nvCxnSpPr>
        <p:spPr>
          <a:xfrm>
            <a:off x="2895600" y="3200400"/>
            <a:ext cx="25146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6200" y="33528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id-ID" dirty="0"/>
          </a:p>
        </p:txBody>
      </p:sp>
      <p:sp>
        <p:nvSpPr>
          <p:cNvPr id="67" name="TextBox 66"/>
          <p:cNvSpPr txBox="1"/>
          <p:nvPr/>
        </p:nvSpPr>
        <p:spPr>
          <a:xfrm>
            <a:off x="1676400" y="19166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(A)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(S) + g(S </a:t>
            </a:r>
            <a:r>
              <a:rPr lang="en-US" dirty="0" err="1" smtClean="0">
                <a:solidFill>
                  <a:srgbClr val="FF0000"/>
                </a:solidFill>
              </a:rPr>
              <a:t>ke</a:t>
            </a:r>
            <a:r>
              <a:rPr lang="en-US" dirty="0" smtClean="0">
                <a:solidFill>
                  <a:srgbClr val="FF0000"/>
                </a:solidFill>
              </a:rPr>
              <a:t> A) + </a:t>
            </a:r>
            <a:r>
              <a:rPr lang="en-US" i="1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(A) = 0 + 10 + 80 = 90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76400" y="1870174"/>
            <a:ext cx="510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69" name="Group 26"/>
          <p:cNvGrpSpPr/>
          <p:nvPr/>
        </p:nvGrpSpPr>
        <p:grpSpPr>
          <a:xfrm>
            <a:off x="1676400" y="2286000"/>
            <a:ext cx="457200" cy="457200"/>
            <a:chOff x="1066800" y="2667000"/>
            <a:chExt cx="457200" cy="457200"/>
          </a:xfrm>
        </p:grpSpPr>
        <p:sp>
          <p:nvSpPr>
            <p:cNvPr id="70" name="Flowchart: Process 69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1" name="Oval 70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Arc 71"/>
          <p:cNvSpPr/>
          <p:nvPr/>
        </p:nvSpPr>
        <p:spPr>
          <a:xfrm>
            <a:off x="1524000" y="1447800"/>
            <a:ext cx="6248400" cy="3810000"/>
          </a:xfrm>
          <a:prstGeom prst="arc">
            <a:avLst>
              <a:gd name="adj1" fmla="val 12182533"/>
              <a:gd name="adj2" fmla="val 215758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3" name="TextBox 72"/>
          <p:cNvSpPr txBox="1"/>
          <p:nvPr/>
        </p:nvSpPr>
        <p:spPr>
          <a:xfrm>
            <a:off x="4495800" y="130706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90</a:t>
            </a:r>
            <a:endParaRPr lang="id-ID" dirty="0"/>
          </a:p>
        </p:txBody>
      </p:sp>
      <p:sp>
        <p:nvSpPr>
          <p:cNvPr id="74" name="Oval 73"/>
          <p:cNvSpPr/>
          <p:nvPr/>
        </p:nvSpPr>
        <p:spPr>
          <a:xfrm>
            <a:off x="7543800" y="33528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endParaRPr lang="id-ID" dirty="0">
              <a:solidFill>
                <a:schemeClr val="tx1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981200" y="2438400"/>
            <a:ext cx="838200" cy="762000"/>
            <a:chOff x="1981200" y="2438400"/>
            <a:chExt cx="838200" cy="762000"/>
          </a:xfrm>
        </p:grpSpPr>
        <p:sp>
          <p:nvSpPr>
            <p:cNvPr id="76" name="Arc 75"/>
            <p:cNvSpPr/>
            <p:nvPr/>
          </p:nvSpPr>
          <p:spPr>
            <a:xfrm>
              <a:off x="1981200" y="2514600"/>
              <a:ext cx="609600" cy="685800"/>
            </a:xfrm>
            <a:prstGeom prst="arc">
              <a:avLst>
                <a:gd name="adj1" fmla="val 14689882"/>
                <a:gd name="adj2" fmla="val 13576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286000" y="2438400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219200" y="3209645"/>
            <a:ext cx="1209955" cy="524155"/>
            <a:chOff x="1219200" y="457199"/>
            <a:chExt cx="1209955" cy="524155"/>
          </a:xfrm>
        </p:grpSpPr>
        <p:cxnSp>
          <p:nvCxnSpPr>
            <p:cNvPr id="79" name="Straight Connector 78"/>
            <p:cNvCxnSpPr/>
            <p:nvPr/>
          </p:nvCxnSpPr>
          <p:spPr>
            <a:xfrm rot="10800000" flipV="1">
              <a:off x="1219200" y="457199"/>
              <a:ext cx="1209955" cy="52415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1590954" y="5334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d-ID" dirty="0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4724400" y="24384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d-ID" dirty="0"/>
          </a:p>
        </p:txBody>
      </p:sp>
      <p:sp>
        <p:nvSpPr>
          <p:cNvPr id="82" name="TextBox 81"/>
          <p:cNvSpPr txBox="1"/>
          <p:nvPr/>
        </p:nvSpPr>
        <p:spPr>
          <a:xfrm>
            <a:off x="4724400" y="2590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(F) = 100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24400" y="2575302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(F) = 95</a:t>
            </a:r>
            <a:endParaRPr lang="id-ID" dirty="0"/>
          </a:p>
        </p:txBody>
      </p:sp>
      <p:sp>
        <p:nvSpPr>
          <p:cNvPr id="84" name="TextBox 83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(K) = 105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(K) = 100</a:t>
            </a:r>
            <a:endParaRPr lang="id-ID" dirty="0"/>
          </a:p>
        </p:txBody>
      </p:sp>
      <p:sp>
        <p:nvSpPr>
          <p:cNvPr id="86" name="TextBox 85"/>
          <p:cNvSpPr txBox="1"/>
          <p:nvPr/>
        </p:nvSpPr>
        <p:spPr>
          <a:xfrm>
            <a:off x="7848600" y="2971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(G) = 100</a:t>
            </a:r>
            <a:endParaRPr lang="id-ID" dirty="0"/>
          </a:p>
        </p:txBody>
      </p:sp>
      <p:sp>
        <p:nvSpPr>
          <p:cNvPr id="87" name="TextBox 86"/>
          <p:cNvSpPr txBox="1"/>
          <p:nvPr/>
        </p:nvSpPr>
        <p:spPr>
          <a:xfrm>
            <a:off x="4724400" y="2590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(F) = 95</a:t>
            </a:r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88" name="Group 26"/>
          <p:cNvGrpSpPr/>
          <p:nvPr/>
        </p:nvGrpSpPr>
        <p:grpSpPr>
          <a:xfrm>
            <a:off x="4267200" y="2514600"/>
            <a:ext cx="457200" cy="457200"/>
            <a:chOff x="1066800" y="2667000"/>
            <a:chExt cx="457200" cy="457200"/>
          </a:xfrm>
        </p:grpSpPr>
        <p:sp>
          <p:nvSpPr>
            <p:cNvPr id="89" name="Flowchart: Process 88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Oval 89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1" name="Straight Connector 90"/>
          <p:cNvCxnSpPr/>
          <p:nvPr/>
        </p:nvCxnSpPr>
        <p:spPr>
          <a:xfrm>
            <a:off x="4724400" y="2743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876800" y="29718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</a:t>
            </a:r>
            <a:endParaRPr lang="id-ID" dirty="0"/>
          </a:p>
        </p:txBody>
      </p:sp>
      <p:cxnSp>
        <p:nvCxnSpPr>
          <p:cNvPr id="93" name="Straight Connector 92"/>
          <p:cNvCxnSpPr/>
          <p:nvPr/>
        </p:nvCxnSpPr>
        <p:spPr>
          <a:xfrm>
            <a:off x="2895600" y="3200400"/>
            <a:ext cx="2514600" cy="685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810000" y="32766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d-ID" dirty="0"/>
          </a:p>
        </p:txBody>
      </p:sp>
      <p:sp>
        <p:nvSpPr>
          <p:cNvPr id="95" name="TextBox 94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(K) = 100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(K) = 95</a:t>
            </a:r>
            <a:endParaRPr lang="id-ID" dirty="0"/>
          </a:p>
        </p:txBody>
      </p:sp>
      <p:sp>
        <p:nvSpPr>
          <p:cNvPr id="97" name="TextBox 96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(K) = 95</a:t>
            </a:r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98" name="Group 26"/>
          <p:cNvGrpSpPr/>
          <p:nvPr/>
        </p:nvGrpSpPr>
        <p:grpSpPr>
          <a:xfrm>
            <a:off x="5410200" y="3657600"/>
            <a:ext cx="457200" cy="457200"/>
            <a:chOff x="1066800" y="2667000"/>
            <a:chExt cx="457200" cy="457200"/>
          </a:xfrm>
        </p:grpSpPr>
        <p:sp>
          <p:nvSpPr>
            <p:cNvPr id="99" name="Flowchart: Process 98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0" name="Oval 99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K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cxnSp>
        <p:nvCxnSpPr>
          <p:cNvPr id="102" name="Straight Connector 101"/>
          <p:cNvCxnSpPr>
            <a:stCxn id="100" idx="6"/>
            <a:endCxn id="74" idx="2"/>
          </p:cNvCxnSpPr>
          <p:nvPr/>
        </p:nvCxnSpPr>
        <p:spPr>
          <a:xfrm flipV="1">
            <a:off x="5867400" y="3581400"/>
            <a:ext cx="16764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324600" y="359306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</a:t>
            </a:r>
            <a:endParaRPr lang="id-ID" dirty="0"/>
          </a:p>
        </p:txBody>
      </p:sp>
      <p:sp>
        <p:nvSpPr>
          <p:cNvPr id="104" name="Arc 103"/>
          <p:cNvSpPr/>
          <p:nvPr/>
        </p:nvSpPr>
        <p:spPr>
          <a:xfrm>
            <a:off x="1524000" y="1447800"/>
            <a:ext cx="6248400" cy="3810000"/>
          </a:xfrm>
          <a:prstGeom prst="arc">
            <a:avLst>
              <a:gd name="adj1" fmla="val 12182533"/>
              <a:gd name="adj2" fmla="val 2157586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5" name="TextBox 104"/>
          <p:cNvSpPr txBox="1"/>
          <p:nvPr/>
        </p:nvSpPr>
        <p:spPr>
          <a:xfrm>
            <a:off x="4191000" y="12192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d-ID" dirty="0"/>
          </a:p>
        </p:txBody>
      </p:sp>
      <p:sp>
        <p:nvSpPr>
          <p:cNvPr id="106" name="TextBox 105"/>
          <p:cNvSpPr txBox="1"/>
          <p:nvPr/>
        </p:nvSpPr>
        <p:spPr>
          <a:xfrm>
            <a:off x="7848600" y="2971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(G) = 100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848600" y="2971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(G) = 95</a:t>
            </a:r>
            <a:endParaRPr lang="id-ID" dirty="0"/>
          </a:p>
        </p:txBody>
      </p:sp>
      <p:sp>
        <p:nvSpPr>
          <p:cNvPr id="108" name="TextBox 107"/>
          <p:cNvSpPr txBox="1"/>
          <p:nvPr/>
        </p:nvSpPr>
        <p:spPr>
          <a:xfrm>
            <a:off x="7848600" y="2971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(G) = 95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800600" y="2590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110" name="Group 26"/>
          <p:cNvGrpSpPr/>
          <p:nvPr/>
        </p:nvGrpSpPr>
        <p:grpSpPr>
          <a:xfrm>
            <a:off x="7543800" y="3352800"/>
            <a:ext cx="457200" cy="457200"/>
            <a:chOff x="1066800" y="2667000"/>
            <a:chExt cx="457200" cy="457200"/>
          </a:xfrm>
        </p:grpSpPr>
        <p:sp>
          <p:nvSpPr>
            <p:cNvPr id="111" name="Flowchart: Process 110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2" name="Oval 111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3" name="Straight Connector 112"/>
          <p:cNvCxnSpPr>
            <a:stCxn id="112" idx="2"/>
          </p:cNvCxnSpPr>
          <p:nvPr/>
        </p:nvCxnSpPr>
        <p:spPr>
          <a:xfrm rot="10800000" flipV="1">
            <a:off x="5867402" y="3581399"/>
            <a:ext cx="1676399" cy="304801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100" idx="0"/>
          </p:cNvCxnSpPr>
          <p:nvPr/>
        </p:nvCxnSpPr>
        <p:spPr>
          <a:xfrm rot="16200000" flipV="1">
            <a:off x="4724402" y="2743201"/>
            <a:ext cx="914399" cy="914399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90" idx="2"/>
            <a:endCxn id="48" idx="3"/>
          </p:cNvCxnSpPr>
          <p:nvPr/>
        </p:nvCxnSpPr>
        <p:spPr>
          <a:xfrm rot="10800000" flipV="1">
            <a:off x="2895600" y="2743200"/>
            <a:ext cx="1371600" cy="45720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Arc 115"/>
          <p:cNvSpPr/>
          <p:nvPr/>
        </p:nvSpPr>
        <p:spPr>
          <a:xfrm>
            <a:off x="1981200" y="2514600"/>
            <a:ext cx="609600" cy="685800"/>
          </a:xfrm>
          <a:prstGeom prst="arc">
            <a:avLst>
              <a:gd name="adj1" fmla="val 14689882"/>
              <a:gd name="adj2" fmla="val 1357668"/>
            </a:avLst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17" name="Straight Connector 116"/>
          <p:cNvCxnSpPr>
            <a:stCxn id="71" idx="3"/>
          </p:cNvCxnSpPr>
          <p:nvPr/>
        </p:nvCxnSpPr>
        <p:spPr>
          <a:xfrm rot="5400000">
            <a:off x="914401" y="2828645"/>
            <a:ext cx="981355" cy="676555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228600" y="3657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90600" y="57912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889502" y="2895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158498" y="2316996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718302" y="2301498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876800" y="3657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98596" y="3810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A*</a:t>
            </a:r>
            <a:endParaRPr kumimoji="0" lang="id-ID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52400" y="3626604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914400" y="5791200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828800" y="2864604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066800" y="2240796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673098" y="2346702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800600" y="3626604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743200" y="5105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(D) = 120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743200" y="510540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(D) = 110</a:t>
            </a:r>
            <a:endParaRPr lang="id-ID" dirty="0"/>
          </a:p>
        </p:txBody>
      </p:sp>
      <p:sp>
        <p:nvSpPr>
          <p:cNvPr id="134" name="Rectangle 133"/>
          <p:cNvSpPr/>
          <p:nvPr/>
        </p:nvSpPr>
        <p:spPr>
          <a:xfrm>
            <a:off x="6248400" y="5638800"/>
            <a:ext cx="2495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Total </a:t>
            </a:r>
            <a:r>
              <a:rPr lang="en-US" sz="2400" b="1" dirty="0" err="1" smtClean="0">
                <a:solidFill>
                  <a:srgbClr val="FF0000"/>
                </a:solidFill>
              </a:rPr>
              <a:t>Biaya</a:t>
            </a:r>
            <a:r>
              <a:rPr lang="en-US" sz="2400" b="1" dirty="0" smtClean="0">
                <a:solidFill>
                  <a:srgbClr val="FF0000"/>
                </a:solidFill>
              </a:rPr>
              <a:t> = 95</a:t>
            </a:r>
            <a:endParaRPr lang="id-ID" sz="2400" b="1" dirty="0">
              <a:solidFill>
                <a:srgbClr val="FF0000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096000" y="6172200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Biaya</a:t>
            </a:r>
            <a:r>
              <a:rPr lang="en-US" sz="2400" b="1" dirty="0" smtClean="0">
                <a:solidFill>
                  <a:srgbClr val="FF0000"/>
                </a:solidFill>
              </a:rPr>
              <a:t> optimal = 95</a:t>
            </a:r>
            <a:endParaRPr lang="id-ID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3" grpId="0"/>
      <p:bldP spid="34" grpId="0" animBg="1"/>
      <p:bldP spid="42" grpId="0" animBg="1"/>
      <p:bldP spid="43" grpId="0"/>
      <p:bldP spid="44" grpId="0" animBg="1"/>
      <p:bldP spid="45" grpId="0"/>
      <p:bldP spid="46" grpId="0" animBg="1"/>
      <p:bldP spid="56" grpId="0" animBg="1"/>
      <p:bldP spid="57" grpId="0"/>
      <p:bldP spid="59" grpId="0" animBg="1"/>
      <p:bldP spid="63" grpId="0" animBg="1"/>
      <p:bldP spid="64" grpId="0"/>
      <p:bldP spid="66" grpId="0" animBg="1"/>
      <p:bldP spid="67" grpId="0"/>
      <p:bldP spid="68" grpId="0" animBg="1"/>
      <p:bldP spid="72" grpId="0" animBg="1"/>
      <p:bldP spid="73" grpId="0" animBg="1"/>
      <p:bldP spid="74" grpId="0" animBg="1"/>
      <p:bldP spid="82" grpId="0"/>
      <p:bldP spid="83" grpId="0" animBg="1"/>
      <p:bldP spid="84" grpId="0"/>
      <p:bldP spid="85" grpId="0" animBg="1"/>
      <p:bldP spid="86" grpId="0" animBg="1"/>
      <p:bldP spid="87" grpId="0" animBg="1"/>
      <p:bldP spid="92" grpId="0" animBg="1"/>
      <p:bldP spid="94" grpId="0" animBg="1"/>
      <p:bldP spid="95" grpId="0" animBg="1"/>
      <p:bldP spid="96" grpId="0" animBg="1"/>
      <p:bldP spid="97" grpId="0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6" grpId="0" animBg="1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/>
      <p:bldP spid="133" grpId="0" animBg="1"/>
      <p:bldP spid="134" grpId="0"/>
      <p:bldP spid="13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Algoritma</a:t>
            </a:r>
            <a:r>
              <a:rPr lang="en-US" dirty="0" smtClean="0"/>
              <a:t> A*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Lihat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file .doc</a:t>
            </a:r>
            <a:endParaRPr lang="id-ID" dirty="0" smtClean="0"/>
          </a:p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Search</a:t>
            </a:r>
            <a:r>
              <a:rPr lang="id-ID" i="1" dirty="0" smtClean="0"/>
              <a:t>ing</a:t>
            </a:r>
            <a:endParaRPr lang="id-ID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3200" b="1" i="1" dirty="0" smtClean="0"/>
              <a:t>Blind</a:t>
            </a:r>
            <a:r>
              <a:rPr lang="id-ID" sz="3200" dirty="0" smtClean="0"/>
              <a:t>:</a:t>
            </a:r>
            <a:r>
              <a:rPr lang="id-ID" sz="3200" i="1" dirty="0" smtClean="0"/>
              <a:t> </a:t>
            </a:r>
            <a:r>
              <a:rPr lang="id-ID" sz="2800" dirty="0" smtClean="0"/>
              <a:t>BFS, DFS, DLS, IDS, UCS, BDS</a:t>
            </a:r>
          </a:p>
          <a:p>
            <a:r>
              <a:rPr lang="id-ID" sz="3200" b="1" i="1" dirty="0" smtClean="0"/>
              <a:t>Heuristic</a:t>
            </a:r>
          </a:p>
          <a:p>
            <a:pPr lvl="1"/>
            <a:r>
              <a:rPr lang="en-US" sz="2800" i="1" dirty="0" smtClean="0"/>
              <a:t>Generate-and-Test</a:t>
            </a:r>
            <a:r>
              <a:rPr lang="id-ID" sz="2800" i="1" dirty="0" smtClean="0"/>
              <a:t> </a:t>
            </a:r>
            <a:r>
              <a:rPr lang="id-ID" sz="2800" dirty="0" smtClean="0"/>
              <a:t>(GT)</a:t>
            </a:r>
            <a:endParaRPr lang="en-US" sz="2800" dirty="0"/>
          </a:p>
          <a:p>
            <a:pPr lvl="1"/>
            <a:r>
              <a:rPr lang="id-ID" sz="2800" dirty="0"/>
              <a:t>Hill </a:t>
            </a:r>
            <a:r>
              <a:rPr lang="id-ID" sz="2800" dirty="0" smtClean="0"/>
              <a:t>Climbing (HC)</a:t>
            </a:r>
            <a:endParaRPr lang="id-ID" sz="2800" dirty="0"/>
          </a:p>
          <a:p>
            <a:pPr lvl="1"/>
            <a:r>
              <a:rPr lang="id-ID" sz="2800" dirty="0"/>
              <a:t>Simulated Annealing (SA)</a:t>
            </a:r>
          </a:p>
          <a:p>
            <a:pPr lvl="1"/>
            <a:r>
              <a:rPr lang="id-ID" sz="2800" dirty="0" smtClean="0"/>
              <a:t>Greedy </a:t>
            </a:r>
            <a:r>
              <a:rPr lang="id-ID" sz="2800" dirty="0"/>
              <a:t>Best-First Search</a:t>
            </a:r>
          </a:p>
          <a:p>
            <a:pPr lvl="1"/>
            <a:r>
              <a:rPr lang="id-ID" dirty="0"/>
              <a:t>A</a:t>
            </a:r>
            <a:r>
              <a:rPr lang="id-ID" dirty="0" smtClean="0"/>
              <a:t>*</a:t>
            </a:r>
            <a:r>
              <a:rPr lang="id-ID" dirty="0" smtClean="0">
                <a:solidFill>
                  <a:schemeClr val="bg1">
                    <a:lumMod val="50000"/>
                  </a:schemeClr>
                </a:solidFill>
              </a:rPr>
              <a:t>, IDA*, SMA*, BDA*, MBDA*, DWA*, BA*, ...</a:t>
            </a:r>
            <a:endParaRPr lang="id-ID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d-ID" sz="3200" b="1" i="1" dirty="0" smtClean="0"/>
              <a:t>Meta Heuristic</a:t>
            </a:r>
            <a:r>
              <a:rPr lang="id-ID" sz="3200" dirty="0" smtClean="0"/>
              <a:t>:</a:t>
            </a:r>
            <a:r>
              <a:rPr lang="id-ID" sz="3200" i="1" dirty="0" smtClean="0"/>
              <a:t> </a:t>
            </a:r>
            <a:r>
              <a:rPr lang="id-ID" sz="2800" dirty="0" smtClean="0"/>
              <a:t>GA</a:t>
            </a:r>
            <a:r>
              <a:rPr lang="id-ID" sz="28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id-ID" sz="2800" dirty="0" smtClean="0"/>
              <a:t> </a:t>
            </a:r>
            <a:r>
              <a:rPr lang="id-ID" sz="2800" dirty="0" smtClean="0">
                <a:solidFill>
                  <a:schemeClr val="bg1">
                    <a:lumMod val="50000"/>
                  </a:schemeClr>
                </a:solidFill>
              </a:rPr>
              <a:t>ES, EP, DE, GP, GE, ...</a:t>
            </a:r>
          </a:p>
        </p:txBody>
      </p:sp>
    </p:spTree>
    <p:extLst>
      <p:ext uri="{BB962C8B-B14F-4D97-AF65-F5344CB8AC3E}">
        <p14:creationId xmlns:p14="http://schemas.microsoft.com/office/powerpoint/2010/main" val="7655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i="1" dirty="0" smtClean="0"/>
              <a:t>Breadth-First Search</a:t>
            </a:r>
            <a:r>
              <a:rPr lang="en-US" dirty="0" smtClean="0"/>
              <a:t> (BFS)</a:t>
            </a: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514600" y="37338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2057400" y="3352800"/>
            <a:ext cx="1905000" cy="167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1676400" y="2971800"/>
            <a:ext cx="266700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1295400" y="2667000"/>
            <a:ext cx="3505200" cy="30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762000" y="2286000"/>
            <a:ext cx="4572000" cy="381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304800" y="1828800"/>
            <a:ext cx="5562600" cy="464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-76200" y="1371600"/>
            <a:ext cx="6400800" cy="548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i="1" dirty="0" smtClean="0"/>
              <a:t>Depth-First Search</a:t>
            </a:r>
            <a:r>
              <a:rPr lang="en-US" dirty="0" smtClean="0"/>
              <a:t> (DFS) - </a:t>
            </a:r>
            <a:r>
              <a:rPr lang="en-US" sz="3600" i="1" dirty="0" smtClean="0">
                <a:solidFill>
                  <a:srgbClr val="FF0000"/>
                </a:solidFill>
              </a:rPr>
              <a:t>Worst-Case</a:t>
            </a:r>
            <a:endParaRPr lang="en-US" i="1" dirty="0" smtClean="0">
              <a:solidFill>
                <a:srgbClr val="FF0000"/>
              </a:solidFill>
            </a:endParaRP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2137153">
            <a:off x="1352378" y="3420591"/>
            <a:ext cx="1948924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2137153">
            <a:off x="1005267" y="3313833"/>
            <a:ext cx="2401204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Oval 3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Oval 34"/>
          <p:cNvSpPr/>
          <p:nvPr/>
        </p:nvSpPr>
        <p:spPr>
          <a:xfrm rot="1090558">
            <a:off x="1270713" y="3645722"/>
            <a:ext cx="1948924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Oval 35"/>
          <p:cNvSpPr/>
          <p:nvPr/>
        </p:nvSpPr>
        <p:spPr>
          <a:xfrm rot="1090558">
            <a:off x="865649" y="3560939"/>
            <a:ext cx="2401204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Oval 37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Oval 38"/>
          <p:cNvSpPr/>
          <p:nvPr/>
        </p:nvSpPr>
        <p:spPr>
          <a:xfrm rot="20423394">
            <a:off x="1290210" y="4158316"/>
            <a:ext cx="1948924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Oval 39"/>
          <p:cNvSpPr/>
          <p:nvPr/>
        </p:nvSpPr>
        <p:spPr>
          <a:xfrm rot="20423394">
            <a:off x="862550" y="4234819"/>
            <a:ext cx="2401204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Oval 41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Oval 42"/>
          <p:cNvSpPr/>
          <p:nvPr/>
        </p:nvSpPr>
        <p:spPr>
          <a:xfrm rot="17679958">
            <a:off x="1717180" y="4540160"/>
            <a:ext cx="1948924" cy="5600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Oval 43"/>
          <p:cNvSpPr/>
          <p:nvPr/>
        </p:nvSpPr>
        <p:spPr>
          <a:xfrm rot="17679958">
            <a:off x="1395950" y="4737883"/>
            <a:ext cx="2401204" cy="5600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352" y="3896824"/>
            <a:ext cx="110531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Oval 51"/>
          <p:cNvSpPr/>
          <p:nvPr/>
        </p:nvSpPr>
        <p:spPr>
          <a:xfrm rot="10615343">
            <a:off x="2733185" y="3827573"/>
            <a:ext cx="1841196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Oval 52"/>
          <p:cNvSpPr/>
          <p:nvPr/>
        </p:nvSpPr>
        <p:spPr>
          <a:xfrm rot="10615343">
            <a:off x="2787364" y="3808503"/>
            <a:ext cx="2551575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5" name="Oval 54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Oval 55"/>
          <p:cNvSpPr/>
          <p:nvPr/>
        </p:nvSpPr>
        <p:spPr>
          <a:xfrm rot="15216813">
            <a:off x="2232589" y="4615999"/>
            <a:ext cx="1948924" cy="56008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7" name="Oval 56"/>
          <p:cNvSpPr/>
          <p:nvPr/>
        </p:nvSpPr>
        <p:spPr>
          <a:xfrm rot="15216813">
            <a:off x="2078225" y="4813722"/>
            <a:ext cx="2401204" cy="56008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9" name="Oval 5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0" name="Oval 59"/>
          <p:cNvSpPr/>
          <p:nvPr/>
        </p:nvSpPr>
        <p:spPr>
          <a:xfrm rot="11899625">
            <a:off x="2747124" y="4114578"/>
            <a:ext cx="1948924" cy="560080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Oval 60"/>
          <p:cNvSpPr/>
          <p:nvPr/>
        </p:nvSpPr>
        <p:spPr>
          <a:xfrm rot="11899625">
            <a:off x="2694158" y="4173315"/>
            <a:ext cx="2401204" cy="560080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Oval 62"/>
          <p:cNvSpPr/>
          <p:nvPr/>
        </p:nvSpPr>
        <p:spPr>
          <a:xfrm rot="10615343">
            <a:off x="2755659" y="3769897"/>
            <a:ext cx="3571067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Oval 31"/>
          <p:cNvSpPr/>
          <p:nvPr/>
        </p:nvSpPr>
        <p:spPr>
          <a:xfrm rot="6924943">
            <a:off x="2610585" y="3736411"/>
            <a:ext cx="1105312" cy="40488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Oval 44"/>
          <p:cNvSpPr/>
          <p:nvPr/>
        </p:nvSpPr>
        <p:spPr>
          <a:xfrm rot="7031331">
            <a:off x="2514766" y="3506658"/>
            <a:ext cx="1478000" cy="56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Oval 45"/>
          <p:cNvSpPr/>
          <p:nvPr/>
        </p:nvSpPr>
        <p:spPr>
          <a:xfrm rot="7031331">
            <a:off x="2416549" y="3378623"/>
            <a:ext cx="1830852" cy="5204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Oval 46"/>
          <p:cNvSpPr/>
          <p:nvPr/>
        </p:nvSpPr>
        <p:spPr>
          <a:xfrm rot="7031331">
            <a:off x="2238689" y="3121620"/>
            <a:ext cx="2378981" cy="5385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6" name="Oval 65"/>
          <p:cNvSpPr/>
          <p:nvPr/>
        </p:nvSpPr>
        <p:spPr>
          <a:xfrm rot="4609878">
            <a:off x="2327641" y="3661771"/>
            <a:ext cx="1105312" cy="40488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7" name="Oval 66"/>
          <p:cNvSpPr/>
          <p:nvPr/>
        </p:nvSpPr>
        <p:spPr>
          <a:xfrm rot="4371290">
            <a:off x="2067392" y="3401538"/>
            <a:ext cx="1478000" cy="56008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Oval 67"/>
          <p:cNvSpPr/>
          <p:nvPr/>
        </p:nvSpPr>
        <p:spPr>
          <a:xfrm rot="4410178">
            <a:off x="1851730" y="3268549"/>
            <a:ext cx="1830852" cy="52041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9" name="Oval 68"/>
          <p:cNvSpPr/>
          <p:nvPr/>
        </p:nvSpPr>
        <p:spPr>
          <a:xfrm rot="4483983">
            <a:off x="1517101" y="3008100"/>
            <a:ext cx="2378981" cy="53856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  <p:bldP spid="32" grpId="0" animBg="1"/>
      <p:bldP spid="45" grpId="0" animBg="1"/>
      <p:bldP spid="46" grpId="0" animBg="1"/>
      <p:bldP spid="47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i="1" dirty="0" smtClean="0"/>
              <a:t>Depth-First Search</a:t>
            </a:r>
            <a:r>
              <a:rPr lang="en-US" dirty="0" smtClean="0"/>
              <a:t> (DFS) - </a:t>
            </a:r>
            <a:r>
              <a:rPr lang="en-US" sz="3600" i="1" dirty="0" smtClean="0">
                <a:solidFill>
                  <a:srgbClr val="FF0000"/>
                </a:solidFill>
              </a:rPr>
              <a:t>Best-Case</a:t>
            </a:r>
            <a:endParaRPr lang="en-US" dirty="0" smtClean="0"/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Oval 49"/>
          <p:cNvSpPr/>
          <p:nvPr/>
        </p:nvSpPr>
        <p:spPr>
          <a:xfrm rot="10615343">
            <a:off x="2783352" y="3896824"/>
            <a:ext cx="110531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Oval 51"/>
          <p:cNvSpPr/>
          <p:nvPr/>
        </p:nvSpPr>
        <p:spPr>
          <a:xfrm rot="10615343">
            <a:off x="2733185" y="3827573"/>
            <a:ext cx="1841196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Oval 52"/>
          <p:cNvSpPr/>
          <p:nvPr/>
        </p:nvSpPr>
        <p:spPr>
          <a:xfrm rot="10615343">
            <a:off x="2787364" y="3808503"/>
            <a:ext cx="2551575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Oval 62"/>
          <p:cNvSpPr/>
          <p:nvPr/>
        </p:nvSpPr>
        <p:spPr>
          <a:xfrm rot="10615343">
            <a:off x="2755659" y="3769897"/>
            <a:ext cx="3571067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6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i="1" dirty="0" smtClean="0"/>
              <a:t>Depth Limited Search</a:t>
            </a:r>
            <a:r>
              <a:rPr lang="en-US" dirty="0" smtClean="0"/>
              <a:t> (DLS): </a:t>
            </a:r>
            <a:r>
              <a:rPr lang="en-US" dirty="0" smtClean="0">
                <a:solidFill>
                  <a:srgbClr val="FF0000"/>
                </a:solidFill>
              </a:rPr>
              <a:t>L = 2</a:t>
            </a: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 rot="7448142">
            <a:off x="2648563" y="3683693"/>
            <a:ext cx="1147896" cy="457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10615343">
            <a:off x="2733107" y="3824681"/>
            <a:ext cx="1948924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 rot="7448142">
            <a:off x="2565631" y="3482767"/>
            <a:ext cx="1488764" cy="5670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i="1" dirty="0" smtClean="0"/>
              <a:t>Iterative Deepening Search</a:t>
            </a:r>
            <a:r>
              <a:rPr lang="en-US" sz="4000" dirty="0" smtClean="0"/>
              <a:t> (IDS): </a:t>
            </a:r>
            <a:r>
              <a:rPr lang="en-US" sz="4000" dirty="0" smtClean="0">
                <a:solidFill>
                  <a:srgbClr val="FF0000"/>
                </a:solidFill>
              </a:rPr>
              <a:t>L = 1</a:t>
            </a: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 rot="7448142">
            <a:off x="2648563" y="3683693"/>
            <a:ext cx="1147896" cy="457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i="1" dirty="0" smtClean="0"/>
              <a:t>Iterative Deepening Search</a:t>
            </a:r>
            <a:r>
              <a:rPr lang="en-US" sz="4000" dirty="0" smtClean="0"/>
              <a:t> (IDS): </a:t>
            </a:r>
            <a:r>
              <a:rPr lang="en-US" sz="4000" dirty="0" smtClean="0">
                <a:solidFill>
                  <a:srgbClr val="FF0000"/>
                </a:solidFill>
              </a:rPr>
              <a:t>L = 2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 rot="7448142">
            <a:off x="2648563" y="3683693"/>
            <a:ext cx="1147896" cy="457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10615343">
            <a:off x="2733107" y="3824681"/>
            <a:ext cx="1948924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 rot="7448142">
            <a:off x="2565631" y="3482767"/>
            <a:ext cx="1488764" cy="5670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0998" y="304800"/>
          <a:ext cx="8458201" cy="6324600"/>
        </p:xfrm>
        <a:graphic>
          <a:graphicData uri="http://schemas.openxmlformats.org/drawingml/2006/table">
            <a:tbl>
              <a:tblPr/>
              <a:tblGrid>
                <a:gridCol w="457202"/>
                <a:gridCol w="1200003"/>
                <a:gridCol w="533459"/>
                <a:gridCol w="1493682"/>
                <a:gridCol w="4773855"/>
              </a:tblGrid>
              <a:tr h="10541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x &lt; 4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(4,y)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penuh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jurigen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y &lt; 3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(x,3)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Isi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penuh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jurigen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x &gt; 0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(x-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Buang sebagian air dari jurigen 4 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id-ID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y &gt; 0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-d)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Buang sebagian air dari jurigen 3 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id-ID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x &gt; 0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(0,y)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Kosongkan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jurigen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410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y &gt; 0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(x,0)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Kosongkan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jurigen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i="1" dirty="0" smtClean="0"/>
              <a:t>Iterative Deepening Search</a:t>
            </a:r>
            <a:r>
              <a:rPr lang="en-US" sz="4000" dirty="0" smtClean="0"/>
              <a:t> (IDS): </a:t>
            </a:r>
            <a:r>
              <a:rPr lang="en-US" sz="4000" dirty="0" smtClean="0">
                <a:solidFill>
                  <a:srgbClr val="FF0000"/>
                </a:solidFill>
              </a:rPr>
              <a:t>L = 3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 rot="7448142">
            <a:off x="2648563" y="3683693"/>
            <a:ext cx="1147896" cy="457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10615343">
            <a:off x="2733107" y="3824681"/>
            <a:ext cx="1948924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 rot="7448142">
            <a:off x="2565631" y="3482767"/>
            <a:ext cx="1488764" cy="5670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Oval 21"/>
          <p:cNvSpPr/>
          <p:nvPr/>
        </p:nvSpPr>
        <p:spPr>
          <a:xfrm rot="2137153">
            <a:off x="1352378" y="3420591"/>
            <a:ext cx="1948924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22"/>
          <p:cNvSpPr/>
          <p:nvPr/>
        </p:nvSpPr>
        <p:spPr>
          <a:xfrm rot="1090558">
            <a:off x="1270713" y="3645722"/>
            <a:ext cx="1948924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Oval 23"/>
          <p:cNvSpPr/>
          <p:nvPr/>
        </p:nvSpPr>
        <p:spPr>
          <a:xfrm rot="20423394">
            <a:off x="1290210" y="4158316"/>
            <a:ext cx="1948924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Oval 24"/>
          <p:cNvSpPr/>
          <p:nvPr/>
        </p:nvSpPr>
        <p:spPr>
          <a:xfrm rot="17679958">
            <a:off x="1717180" y="4540160"/>
            <a:ext cx="1948924" cy="5600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Oval 25"/>
          <p:cNvSpPr/>
          <p:nvPr/>
        </p:nvSpPr>
        <p:spPr>
          <a:xfrm rot="15216813">
            <a:off x="2232589" y="4615999"/>
            <a:ext cx="1948924" cy="56008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Oval 26"/>
          <p:cNvSpPr/>
          <p:nvPr/>
        </p:nvSpPr>
        <p:spPr>
          <a:xfrm rot="10615343">
            <a:off x="2715118" y="3792031"/>
            <a:ext cx="3165165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Oval 27"/>
          <p:cNvSpPr/>
          <p:nvPr/>
        </p:nvSpPr>
        <p:spPr>
          <a:xfrm rot="7448142">
            <a:off x="2414114" y="3267281"/>
            <a:ext cx="2083093" cy="5670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Oval 28"/>
          <p:cNvSpPr/>
          <p:nvPr/>
        </p:nvSpPr>
        <p:spPr>
          <a:xfrm rot="11899625">
            <a:off x="2747124" y="4114578"/>
            <a:ext cx="1948924" cy="56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i="1" dirty="0" smtClean="0"/>
              <a:t>Iterative Deepening Search</a:t>
            </a:r>
            <a:r>
              <a:rPr lang="en-US" sz="4000" dirty="0" smtClean="0"/>
              <a:t> (IDS): </a:t>
            </a:r>
            <a:r>
              <a:rPr lang="en-US" sz="4000" dirty="0" smtClean="0">
                <a:solidFill>
                  <a:srgbClr val="FF0000"/>
                </a:solidFill>
              </a:rPr>
              <a:t>L = 4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10615343">
            <a:off x="2733107" y="3824681"/>
            <a:ext cx="1948924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Oval 21"/>
          <p:cNvSpPr/>
          <p:nvPr/>
        </p:nvSpPr>
        <p:spPr>
          <a:xfrm rot="2137153">
            <a:off x="1352378" y="3420591"/>
            <a:ext cx="1948924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22"/>
          <p:cNvSpPr/>
          <p:nvPr/>
        </p:nvSpPr>
        <p:spPr>
          <a:xfrm rot="1090558">
            <a:off x="1270713" y="3645722"/>
            <a:ext cx="1948924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Oval 23"/>
          <p:cNvSpPr/>
          <p:nvPr/>
        </p:nvSpPr>
        <p:spPr>
          <a:xfrm rot="20423394">
            <a:off x="1290210" y="4158316"/>
            <a:ext cx="1948924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Oval 24"/>
          <p:cNvSpPr/>
          <p:nvPr/>
        </p:nvSpPr>
        <p:spPr>
          <a:xfrm rot="17679958">
            <a:off x="1717180" y="4540160"/>
            <a:ext cx="1948924" cy="5600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Oval 25"/>
          <p:cNvSpPr/>
          <p:nvPr/>
        </p:nvSpPr>
        <p:spPr>
          <a:xfrm rot="15216813">
            <a:off x="2232589" y="4615999"/>
            <a:ext cx="1948924" cy="56008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Oval 26"/>
          <p:cNvSpPr/>
          <p:nvPr/>
        </p:nvSpPr>
        <p:spPr>
          <a:xfrm rot="10615343">
            <a:off x="2715118" y="3792031"/>
            <a:ext cx="3165165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Oval 28"/>
          <p:cNvSpPr/>
          <p:nvPr/>
        </p:nvSpPr>
        <p:spPr>
          <a:xfrm rot="11899625">
            <a:off x="2747124" y="4114578"/>
            <a:ext cx="1948924" cy="56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Oval 29"/>
          <p:cNvSpPr/>
          <p:nvPr/>
        </p:nvSpPr>
        <p:spPr>
          <a:xfrm rot="2137153">
            <a:off x="1019238" y="3270343"/>
            <a:ext cx="2251853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Oval 30"/>
          <p:cNvSpPr/>
          <p:nvPr/>
        </p:nvSpPr>
        <p:spPr>
          <a:xfrm rot="1090558">
            <a:off x="869375" y="3537645"/>
            <a:ext cx="2251853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Oval 31"/>
          <p:cNvSpPr/>
          <p:nvPr/>
        </p:nvSpPr>
        <p:spPr>
          <a:xfrm rot="20423394">
            <a:off x="866881" y="4259881"/>
            <a:ext cx="2251853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Oval 33"/>
          <p:cNvSpPr/>
          <p:nvPr/>
        </p:nvSpPr>
        <p:spPr>
          <a:xfrm rot="17679958">
            <a:off x="1380122" y="4748032"/>
            <a:ext cx="2401204" cy="52524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Oval 34"/>
          <p:cNvSpPr/>
          <p:nvPr/>
        </p:nvSpPr>
        <p:spPr>
          <a:xfrm rot="15216813">
            <a:off x="2061515" y="4836054"/>
            <a:ext cx="2401204" cy="52524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Oval 35"/>
          <p:cNvSpPr/>
          <p:nvPr/>
        </p:nvSpPr>
        <p:spPr>
          <a:xfrm rot="11899625">
            <a:off x="2697945" y="4149834"/>
            <a:ext cx="2251853" cy="56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Oval 37"/>
          <p:cNvSpPr/>
          <p:nvPr/>
        </p:nvSpPr>
        <p:spPr>
          <a:xfrm rot="10615343">
            <a:off x="2755608" y="3767964"/>
            <a:ext cx="3643066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i="1" dirty="0" smtClean="0"/>
              <a:t>Bi-directional Search </a:t>
            </a:r>
            <a:r>
              <a:rPr lang="en-US" dirty="0" smtClean="0"/>
              <a:t>(BDS)</a:t>
            </a: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 rot="10615343">
            <a:off x="2534374" y="3658116"/>
            <a:ext cx="884238" cy="1065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 rot="10615343">
            <a:off x="1914704" y="3201388"/>
            <a:ext cx="2134615" cy="21305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/>
          <p:cNvSpPr/>
          <p:nvPr/>
        </p:nvSpPr>
        <p:spPr>
          <a:xfrm rot="10615343">
            <a:off x="1077514" y="2585272"/>
            <a:ext cx="3783578" cy="35083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 rot="10984657" flipH="1">
            <a:off x="6098203" y="3505728"/>
            <a:ext cx="884238" cy="1065261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 rot="10984657" flipH="1">
            <a:off x="5468364" y="2898942"/>
            <a:ext cx="2188220" cy="2225521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10800000" flipH="1">
            <a:off x="4724400" y="2050686"/>
            <a:ext cx="3699436" cy="3892914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dirty="0" smtClean="0"/>
              <a:t>Greedy Best First Search</a:t>
            </a:r>
          </a:p>
        </p:txBody>
      </p:sp>
      <p:pic>
        <p:nvPicPr>
          <p:cNvPr id="164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41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 rot="10615343">
            <a:off x="2532063" y="3810000"/>
            <a:ext cx="884237" cy="6858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5" name="Oval 4"/>
          <p:cNvSpPr/>
          <p:nvPr/>
        </p:nvSpPr>
        <p:spPr>
          <a:xfrm rot="10615343">
            <a:off x="2535238" y="3733800"/>
            <a:ext cx="1506537" cy="760413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6" name="Oval 5"/>
          <p:cNvSpPr/>
          <p:nvPr/>
        </p:nvSpPr>
        <p:spPr>
          <a:xfrm rot="10469390">
            <a:off x="2513013" y="3573463"/>
            <a:ext cx="2330450" cy="925512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 rot="10615343">
            <a:off x="2551113" y="3505200"/>
            <a:ext cx="3013075" cy="1065213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8" name="Oval 7"/>
          <p:cNvSpPr/>
          <p:nvPr/>
        </p:nvSpPr>
        <p:spPr>
          <a:xfrm rot="10615343">
            <a:off x="2514600" y="3429000"/>
            <a:ext cx="3506788" cy="1146175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 rot="10615343">
            <a:off x="2513013" y="3398838"/>
            <a:ext cx="3925887" cy="1220787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A*</a:t>
            </a: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 rot="10615343">
            <a:off x="2532346" y="3810635"/>
            <a:ext cx="884238" cy="68481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 rot="10615343">
            <a:off x="2535445" y="3509526"/>
            <a:ext cx="1506570" cy="12256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/>
          <p:cNvSpPr/>
          <p:nvPr/>
        </p:nvSpPr>
        <p:spPr>
          <a:xfrm rot="10615343">
            <a:off x="2516651" y="3338119"/>
            <a:ext cx="2330408" cy="14416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/>
          <p:cNvSpPr/>
          <p:nvPr/>
        </p:nvSpPr>
        <p:spPr>
          <a:xfrm rot="10615343">
            <a:off x="2549028" y="3200633"/>
            <a:ext cx="3013501" cy="16019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/>
          <p:cNvSpPr/>
          <p:nvPr/>
        </p:nvSpPr>
        <p:spPr>
          <a:xfrm rot="10615343">
            <a:off x="2517234" y="3201439"/>
            <a:ext cx="3506356" cy="16780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 rot="10615343">
            <a:off x="2515326" y="3122315"/>
            <a:ext cx="3925793" cy="17541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324600" y="35814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6248400" y="2895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4953000" y="3429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75312" y="6324600"/>
            <a:ext cx="2995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Simulated Annealing</a:t>
            </a:r>
            <a:endParaRPr lang="id-ID" sz="24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33800" y="33528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0" name="Oval 19"/>
          <p:cNvSpPr/>
          <p:nvPr/>
        </p:nvSpPr>
        <p:spPr>
          <a:xfrm>
            <a:off x="4114800" y="39624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1" name="Oval 20"/>
          <p:cNvSpPr/>
          <p:nvPr/>
        </p:nvSpPr>
        <p:spPr>
          <a:xfrm>
            <a:off x="4648200" y="4191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2" name="Oval 21"/>
          <p:cNvSpPr/>
          <p:nvPr/>
        </p:nvSpPr>
        <p:spPr>
          <a:xfrm>
            <a:off x="4953000" y="4419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3" name="Oval 22"/>
          <p:cNvSpPr/>
          <p:nvPr/>
        </p:nvSpPr>
        <p:spPr>
          <a:xfrm>
            <a:off x="4648200" y="4572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4" name="Oval 23"/>
          <p:cNvSpPr/>
          <p:nvPr/>
        </p:nvSpPr>
        <p:spPr>
          <a:xfrm>
            <a:off x="4800600" y="4800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5" name="Oval 24"/>
          <p:cNvSpPr/>
          <p:nvPr/>
        </p:nvSpPr>
        <p:spPr>
          <a:xfrm>
            <a:off x="4724400" y="4953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563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15636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31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2743200" y="2514600"/>
            <a:ext cx="3352800" cy="1828800"/>
            <a:chOff x="2743200" y="2667000"/>
            <a:chExt cx="3352800" cy="1828800"/>
          </a:xfrm>
        </p:grpSpPr>
        <p:sp>
          <p:nvSpPr>
            <p:cNvPr id="4" name="Oval 3"/>
            <p:cNvSpPr/>
            <p:nvPr/>
          </p:nvSpPr>
          <p:spPr>
            <a:xfrm>
              <a:off x="2743200" y="3429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5" name="Oval 4"/>
            <p:cNvSpPr/>
            <p:nvPr/>
          </p:nvSpPr>
          <p:spPr>
            <a:xfrm>
              <a:off x="3733800" y="2971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6" name="Oval 5"/>
            <p:cNvSpPr/>
            <p:nvPr/>
          </p:nvSpPr>
          <p:spPr>
            <a:xfrm>
              <a:off x="4876800" y="3124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7" name="Oval 6"/>
            <p:cNvSpPr/>
            <p:nvPr/>
          </p:nvSpPr>
          <p:spPr>
            <a:xfrm>
              <a:off x="5867400" y="3657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4" name="Oval 13"/>
            <p:cNvSpPr/>
            <p:nvPr/>
          </p:nvSpPr>
          <p:spPr>
            <a:xfrm>
              <a:off x="4191000" y="3733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5181600" y="4267200"/>
              <a:ext cx="228600" cy="228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6" name="Oval 15"/>
            <p:cNvSpPr/>
            <p:nvPr/>
          </p:nvSpPr>
          <p:spPr>
            <a:xfrm>
              <a:off x="5486400" y="2895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4572000" y="4038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4876800" y="2667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9" name="Oval 18"/>
            <p:cNvSpPr/>
            <p:nvPr/>
          </p:nvSpPr>
          <p:spPr>
            <a:xfrm>
              <a:off x="3429000" y="3505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5312" y="5943600"/>
            <a:ext cx="3712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Evolutionary Computation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Meta Heuristic Search</a:t>
            </a:r>
            <a:endParaRPr lang="id-ID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7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/>
          <p:nvPr/>
        </p:nvGrpSpPr>
        <p:grpSpPr>
          <a:xfrm>
            <a:off x="2895600" y="2971800"/>
            <a:ext cx="3352800" cy="1600200"/>
            <a:chOff x="2743200" y="2667000"/>
            <a:chExt cx="3352800" cy="1600200"/>
          </a:xfrm>
        </p:grpSpPr>
        <p:sp>
          <p:nvSpPr>
            <p:cNvPr id="22" name="Oval 21"/>
            <p:cNvSpPr/>
            <p:nvPr/>
          </p:nvSpPr>
          <p:spPr>
            <a:xfrm>
              <a:off x="2743200" y="3429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3" name="Oval 22"/>
            <p:cNvSpPr/>
            <p:nvPr/>
          </p:nvSpPr>
          <p:spPr>
            <a:xfrm>
              <a:off x="3733800" y="2971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4876800" y="3124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5" name="Oval 24"/>
            <p:cNvSpPr/>
            <p:nvPr/>
          </p:nvSpPr>
          <p:spPr>
            <a:xfrm>
              <a:off x="5867400" y="3657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6" name="Oval 25"/>
            <p:cNvSpPr/>
            <p:nvPr/>
          </p:nvSpPr>
          <p:spPr>
            <a:xfrm>
              <a:off x="4191000" y="3733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5486400" y="2895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4572000" y="4038600"/>
              <a:ext cx="228600" cy="228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0" name="Oval 29"/>
            <p:cNvSpPr/>
            <p:nvPr/>
          </p:nvSpPr>
          <p:spPr>
            <a:xfrm>
              <a:off x="4876800" y="2667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1" name="Oval 30"/>
            <p:cNvSpPr/>
            <p:nvPr/>
          </p:nvSpPr>
          <p:spPr>
            <a:xfrm>
              <a:off x="3429000" y="3505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5312" y="5943600"/>
            <a:ext cx="3712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Evolutionary Computation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Meta Heuristic Search</a:t>
            </a:r>
            <a:endParaRPr lang="id-ID" sz="2400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81600" y="41148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98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/>
          <p:nvPr/>
        </p:nvGrpSpPr>
        <p:grpSpPr>
          <a:xfrm>
            <a:off x="3810000" y="3810000"/>
            <a:ext cx="1981200" cy="1295400"/>
            <a:chOff x="1295400" y="4876800"/>
            <a:chExt cx="1981200" cy="1295400"/>
          </a:xfrm>
        </p:grpSpPr>
        <p:sp>
          <p:nvSpPr>
            <p:cNvPr id="33" name="Oval 32"/>
            <p:cNvSpPr/>
            <p:nvPr/>
          </p:nvSpPr>
          <p:spPr>
            <a:xfrm>
              <a:off x="1447800" y="4953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4" name="Oval 33"/>
            <p:cNvSpPr/>
            <p:nvPr/>
          </p:nvSpPr>
          <p:spPr>
            <a:xfrm>
              <a:off x="1828800" y="5181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6" name="Oval 35"/>
            <p:cNvSpPr/>
            <p:nvPr/>
          </p:nvSpPr>
          <p:spPr>
            <a:xfrm>
              <a:off x="3048000" y="5410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7" name="Oval 36"/>
            <p:cNvSpPr/>
            <p:nvPr/>
          </p:nvSpPr>
          <p:spPr>
            <a:xfrm>
              <a:off x="1752600" y="5638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8" name="Oval 37"/>
            <p:cNvSpPr/>
            <p:nvPr/>
          </p:nvSpPr>
          <p:spPr>
            <a:xfrm>
              <a:off x="2667000" y="5715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9" name="Oval 38"/>
            <p:cNvSpPr/>
            <p:nvPr/>
          </p:nvSpPr>
          <p:spPr>
            <a:xfrm>
              <a:off x="2971800" y="4876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0" name="Oval 39"/>
            <p:cNvSpPr/>
            <p:nvPr/>
          </p:nvSpPr>
          <p:spPr>
            <a:xfrm>
              <a:off x="2133600" y="5943600"/>
              <a:ext cx="228600" cy="228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1" name="Oval 40"/>
            <p:cNvSpPr/>
            <p:nvPr/>
          </p:nvSpPr>
          <p:spPr>
            <a:xfrm>
              <a:off x="2590800" y="5181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2" name="Oval 41"/>
            <p:cNvSpPr/>
            <p:nvPr/>
          </p:nvSpPr>
          <p:spPr>
            <a:xfrm>
              <a:off x="1295400" y="5334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5312" y="5943600"/>
            <a:ext cx="3712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Evolutionary Computation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Meta Heuristic Search</a:t>
            </a:r>
            <a:endParaRPr lang="id-ID" sz="2400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24400" y="43434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4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A*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A* = </a:t>
            </a:r>
            <a:r>
              <a:rPr lang="en-US" i="1" dirty="0" smtClean="0"/>
              <a:t>Uniform Cost Search</a:t>
            </a:r>
            <a:r>
              <a:rPr lang="en-US" dirty="0" smtClean="0"/>
              <a:t> </a:t>
            </a:r>
            <a:r>
              <a:rPr lang="id-ID" dirty="0" smtClean="0"/>
              <a:t>+ </a:t>
            </a:r>
            <a:r>
              <a:rPr lang="en-US" i="1" dirty="0" smtClean="0"/>
              <a:t>Greedy Best-First Search</a:t>
            </a:r>
            <a:endParaRPr lang="en-US" dirty="0" smtClean="0"/>
          </a:p>
          <a:p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id-ID" dirty="0" smtClean="0"/>
              <a:t>=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sebenarnya</a:t>
            </a:r>
            <a:r>
              <a:rPr lang="en-US" dirty="0" smtClean="0"/>
              <a:t> </a:t>
            </a:r>
            <a:r>
              <a:rPr lang="id-ID" dirty="0" smtClean="0"/>
              <a:t>+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perkiraan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pt-BR" i="1" dirty="0" smtClean="0"/>
              <a:t>			</a:t>
            </a:r>
            <a:r>
              <a:rPr lang="pt-BR" sz="5400" i="1" dirty="0" smtClean="0"/>
              <a:t>f</a:t>
            </a:r>
            <a:r>
              <a:rPr lang="pt-BR" sz="5400" dirty="0" smtClean="0"/>
              <a:t>(</a:t>
            </a:r>
            <a:r>
              <a:rPr lang="pt-BR" sz="5400" i="1" dirty="0" smtClean="0"/>
              <a:t>n</a:t>
            </a:r>
            <a:r>
              <a:rPr lang="pt-BR" sz="5400" dirty="0" smtClean="0"/>
              <a:t>) = </a:t>
            </a:r>
            <a:r>
              <a:rPr lang="pt-BR" sz="5400" i="1" dirty="0" smtClean="0"/>
              <a:t>g</a:t>
            </a:r>
            <a:r>
              <a:rPr lang="pt-BR" sz="5400" dirty="0" smtClean="0"/>
              <a:t>(</a:t>
            </a:r>
            <a:r>
              <a:rPr lang="pt-BR" sz="5400" i="1" dirty="0" smtClean="0"/>
              <a:t>n</a:t>
            </a:r>
            <a:r>
              <a:rPr lang="pt-BR" sz="5400" dirty="0" smtClean="0"/>
              <a:t>) + </a:t>
            </a:r>
            <a:r>
              <a:rPr lang="pt-BR" sz="5400" i="1" dirty="0" smtClean="0"/>
              <a:t>h</a:t>
            </a:r>
            <a:r>
              <a:rPr lang="pt-BR" sz="5400" dirty="0" smtClean="0"/>
              <a:t>(</a:t>
            </a:r>
            <a:r>
              <a:rPr lang="pt-BR" sz="5400" i="1" dirty="0" smtClean="0"/>
              <a:t>n</a:t>
            </a:r>
            <a:r>
              <a:rPr lang="pt-BR" sz="5400" dirty="0" smtClean="0"/>
              <a:t>)</a:t>
            </a:r>
          </a:p>
          <a:p>
            <a:pPr>
              <a:buNone/>
            </a:pPr>
            <a:endParaRPr lang="pt-BR" dirty="0" smtClean="0"/>
          </a:p>
          <a:p>
            <a:r>
              <a:rPr lang="en-US" b="1" i="1" dirty="0" smtClean="0"/>
              <a:t>Complete</a:t>
            </a:r>
            <a:r>
              <a:rPr lang="en-US" b="1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b="1" i="1" dirty="0" smtClean="0"/>
              <a:t>Optimal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886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152402"/>
          <a:ext cx="8763000" cy="6476998"/>
        </p:xfrm>
        <a:graphic>
          <a:graphicData uri="http://schemas.openxmlformats.org/drawingml/2006/table">
            <a:tbl>
              <a:tblPr/>
              <a:tblGrid>
                <a:gridCol w="498563"/>
                <a:gridCol w="2181455"/>
                <a:gridCol w="433898"/>
                <a:gridCol w="1226037"/>
                <a:gridCol w="4423047"/>
              </a:tblGrid>
              <a:tr h="1312905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x+y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 and y &gt; 0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(4,y-(4-x))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Tuangkan air dari jurigen 3 galon ke jurigen 4 galon sampai jurigen 4 galon penuh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2905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id-ID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x+y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 and x &gt; 0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(x-(3-y),3)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Tuangkan air dari jurigen 4 galon ke jurigen 3 galon sampai jurigen 3 galon penuh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032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id-ID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(x,y)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x+y 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 and y &gt; 0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(x+y,0)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Tuangkan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seluruh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air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dari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jurigen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galon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jurigen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032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x,y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If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x+y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and x &gt; 0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(0,x+y)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Tuangkan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seluruh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air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dari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jurigen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galon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ke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jurigen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3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7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en-US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(0,2)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(2,0)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Tuangkan 2 galon air dari jurigen 3 galon ke jurigen 4 galon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7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id-ID" sz="1800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(2,y)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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(0,y)</a:t>
                      </a:r>
                      <a:endParaRPr lang="id-ID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Buang 2 galon air dalam jurigen 4 galon sampai habis. </a:t>
                      </a:r>
                      <a:endParaRPr lang="id-ID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14693" name="Object 5"/>
          <p:cNvGraphicFramePr>
            <a:graphicFrameLocks noChangeAspect="1"/>
          </p:cNvGraphicFramePr>
          <p:nvPr/>
        </p:nvGraphicFramePr>
        <p:xfrm>
          <a:off x="304799" y="990600"/>
          <a:ext cx="860888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549" name="Visio" r:id="rId3" imgW="4386262" imgH="2931795" progId="Visio.Drawing.11">
                  <p:embed/>
                </p:oleObj>
              </mc:Choice>
              <mc:Fallback>
                <p:oleObj name="Visio" r:id="rId3" imgW="4386262" imgH="293179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99" y="990600"/>
                        <a:ext cx="8608885" cy="548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66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/>
          <p:nvPr/>
        </p:nvGrpSpPr>
        <p:grpSpPr>
          <a:xfrm>
            <a:off x="762000" y="3657600"/>
            <a:ext cx="457200" cy="457200"/>
            <a:chOff x="1066800" y="2667000"/>
            <a:chExt cx="457200" cy="457200"/>
          </a:xfrm>
        </p:grpSpPr>
        <p:sp>
          <p:nvSpPr>
            <p:cNvPr id="3" name="Flowchart: Process 2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Oval 3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56"/>
          <p:cNvGrpSpPr/>
          <p:nvPr/>
        </p:nvGrpSpPr>
        <p:grpSpPr>
          <a:xfrm>
            <a:off x="1066801" y="2286000"/>
            <a:ext cx="1066799" cy="1371600"/>
            <a:chOff x="1371601" y="1295400"/>
            <a:chExt cx="1066799" cy="1371600"/>
          </a:xfrm>
        </p:grpSpPr>
        <p:sp>
          <p:nvSpPr>
            <p:cNvPr id="6" name="Oval 5"/>
            <p:cNvSpPr/>
            <p:nvPr/>
          </p:nvSpPr>
          <p:spPr>
            <a:xfrm>
              <a:off x="1981200" y="12954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/>
            <p:cNvCxnSpPr>
              <a:stCxn id="6" idx="3"/>
              <a:endCxn id="3" idx="0"/>
            </p:cNvCxnSpPr>
            <p:nvPr/>
          </p:nvCxnSpPr>
          <p:spPr>
            <a:xfrm rot="5400000">
              <a:off x="1219201" y="1838045"/>
              <a:ext cx="981355" cy="6765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47800" y="19812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grpSp>
        <p:nvGrpSpPr>
          <p:cNvPr id="9" name="Group 47"/>
          <p:cNvGrpSpPr/>
          <p:nvPr/>
        </p:nvGrpSpPr>
        <p:grpSpPr>
          <a:xfrm>
            <a:off x="1228446" y="2971800"/>
            <a:ext cx="1667154" cy="752754"/>
            <a:chOff x="1533246" y="1981200"/>
            <a:chExt cx="1667154" cy="752754"/>
          </a:xfrm>
        </p:grpSpPr>
        <p:sp>
          <p:nvSpPr>
            <p:cNvPr id="10" name="Oval 9"/>
            <p:cNvSpPr/>
            <p:nvPr/>
          </p:nvSpPr>
          <p:spPr>
            <a:xfrm>
              <a:off x="2743200" y="19812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2"/>
              <a:endCxn id="4" idx="7"/>
            </p:cNvCxnSpPr>
            <p:nvPr/>
          </p:nvCxnSpPr>
          <p:spPr>
            <a:xfrm rot="10800000" flipV="1">
              <a:off x="1533246" y="2209799"/>
              <a:ext cx="1209955" cy="5241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905000" y="2286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25</a:t>
              </a:r>
              <a:endParaRPr lang="id-ID" dirty="0"/>
            </a:p>
          </p:txBody>
        </p:sp>
      </p:grpSp>
      <p:grpSp>
        <p:nvGrpSpPr>
          <p:cNvPr id="13" name="Group 48"/>
          <p:cNvGrpSpPr/>
          <p:nvPr/>
        </p:nvGrpSpPr>
        <p:grpSpPr>
          <a:xfrm>
            <a:off x="1295400" y="3886200"/>
            <a:ext cx="1676400" cy="533400"/>
            <a:chOff x="1600200" y="2895600"/>
            <a:chExt cx="1676400" cy="533400"/>
          </a:xfrm>
        </p:grpSpPr>
        <p:sp>
          <p:nvSpPr>
            <p:cNvPr id="14" name="Oval 13"/>
            <p:cNvSpPr/>
            <p:nvPr/>
          </p:nvSpPr>
          <p:spPr>
            <a:xfrm>
              <a:off x="2819400" y="29718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>
              <a:stCxn id="14" idx="2"/>
              <a:endCxn id="4" idx="6"/>
            </p:cNvCxnSpPr>
            <p:nvPr/>
          </p:nvCxnSpPr>
          <p:spPr>
            <a:xfrm rot="10800000">
              <a:off x="1600200" y="2895600"/>
              <a:ext cx="1219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57400" y="28956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</a:t>
              </a:r>
              <a:endParaRPr lang="id-ID" dirty="0"/>
            </a:p>
          </p:txBody>
        </p:sp>
      </p:grpSp>
      <p:grpSp>
        <p:nvGrpSpPr>
          <p:cNvPr id="17" name="Group 49"/>
          <p:cNvGrpSpPr/>
          <p:nvPr/>
        </p:nvGrpSpPr>
        <p:grpSpPr>
          <a:xfrm>
            <a:off x="1228445" y="4047845"/>
            <a:ext cx="1514755" cy="1438555"/>
            <a:chOff x="1533245" y="3057245"/>
            <a:chExt cx="1514755" cy="1438555"/>
          </a:xfrm>
        </p:grpSpPr>
        <p:sp>
          <p:nvSpPr>
            <p:cNvPr id="18" name="Oval 17"/>
            <p:cNvSpPr/>
            <p:nvPr/>
          </p:nvSpPr>
          <p:spPr>
            <a:xfrm>
              <a:off x="2590800" y="40386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Connector 18"/>
            <p:cNvCxnSpPr>
              <a:stCxn id="18" idx="1"/>
              <a:endCxn id="4" idx="5"/>
            </p:cNvCxnSpPr>
            <p:nvPr/>
          </p:nvCxnSpPr>
          <p:spPr>
            <a:xfrm rot="16200000" flipV="1">
              <a:off x="1571345" y="3019145"/>
              <a:ext cx="1048310" cy="11245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05000" y="3429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35</a:t>
              </a:r>
              <a:endParaRPr lang="id-ID" dirty="0"/>
            </a:p>
          </p:txBody>
        </p:sp>
      </p:grpSp>
      <p:grpSp>
        <p:nvGrpSpPr>
          <p:cNvPr id="21" name="Group 50"/>
          <p:cNvGrpSpPr/>
          <p:nvPr/>
        </p:nvGrpSpPr>
        <p:grpSpPr>
          <a:xfrm>
            <a:off x="1066800" y="4114800"/>
            <a:ext cx="914400" cy="2133600"/>
            <a:chOff x="1371600" y="3124200"/>
            <a:chExt cx="914400" cy="2133600"/>
          </a:xfrm>
        </p:grpSpPr>
        <p:sp>
          <p:nvSpPr>
            <p:cNvPr id="22" name="Oval 21"/>
            <p:cNvSpPr/>
            <p:nvPr/>
          </p:nvSpPr>
          <p:spPr>
            <a:xfrm>
              <a:off x="1828800" y="48006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>
              <a:stCxn id="22" idx="1"/>
              <a:endCxn id="4" idx="4"/>
            </p:cNvCxnSpPr>
            <p:nvPr/>
          </p:nvCxnSpPr>
          <p:spPr>
            <a:xfrm rot="16200000" flipV="1">
              <a:off x="762001" y="3733800"/>
              <a:ext cx="1743355" cy="5241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371600" y="3810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676400" y="19166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(A) = </a:t>
            </a:r>
            <a:r>
              <a:rPr lang="en-US" i="1" dirty="0" smtClean="0"/>
              <a:t>g</a:t>
            </a:r>
            <a:r>
              <a:rPr lang="en-US" dirty="0" smtClean="0"/>
              <a:t>(S) + g(S </a:t>
            </a:r>
            <a:r>
              <a:rPr lang="en-US" dirty="0" err="1" smtClean="0"/>
              <a:t>ke</a:t>
            </a:r>
            <a:r>
              <a:rPr lang="en-US" dirty="0" smtClean="0"/>
              <a:t> A) + </a:t>
            </a:r>
            <a:r>
              <a:rPr lang="en-US" i="1" dirty="0" smtClean="0"/>
              <a:t>h</a:t>
            </a:r>
            <a:r>
              <a:rPr lang="en-US" dirty="0" smtClean="0"/>
              <a:t>(A) = 0 + 10 + 80 = 90</a:t>
            </a:r>
            <a:endParaRPr lang="id-ID" dirty="0"/>
          </a:p>
        </p:txBody>
      </p:sp>
      <p:sp>
        <p:nvSpPr>
          <p:cNvPr id="26" name="TextBox 25"/>
          <p:cNvSpPr txBox="1"/>
          <p:nvPr/>
        </p:nvSpPr>
        <p:spPr>
          <a:xfrm>
            <a:off x="2895600" y="2971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(B) = 85</a:t>
            </a:r>
            <a:endParaRPr lang="id-ID" dirty="0"/>
          </a:p>
        </p:txBody>
      </p:sp>
      <p:sp>
        <p:nvSpPr>
          <p:cNvPr id="27" name="TextBox 26"/>
          <p:cNvSpPr txBox="1"/>
          <p:nvPr/>
        </p:nvSpPr>
        <p:spPr>
          <a:xfrm>
            <a:off x="3032502" y="4023102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(C) = 100</a:t>
            </a:r>
            <a:endParaRPr lang="id-ID" dirty="0"/>
          </a:p>
        </p:txBody>
      </p:sp>
      <p:sp>
        <p:nvSpPr>
          <p:cNvPr id="28" name="TextBox 27"/>
          <p:cNvSpPr txBox="1"/>
          <p:nvPr/>
        </p:nvSpPr>
        <p:spPr>
          <a:xfrm>
            <a:off x="2743200" y="5105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(D) = 120</a:t>
            </a:r>
            <a:endParaRPr lang="id-ID" dirty="0"/>
          </a:p>
        </p:txBody>
      </p:sp>
      <p:sp>
        <p:nvSpPr>
          <p:cNvPr id="29" name="TextBox 28"/>
          <p:cNvSpPr txBox="1"/>
          <p:nvPr/>
        </p:nvSpPr>
        <p:spPr>
          <a:xfrm>
            <a:off x="2057400" y="5867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(E) = </a:t>
            </a:r>
            <a:r>
              <a:rPr lang="en-US" i="1" dirty="0" smtClean="0"/>
              <a:t>8</a:t>
            </a:r>
            <a:r>
              <a:rPr lang="en-US" dirty="0" smtClean="0"/>
              <a:t>4</a:t>
            </a:r>
            <a:endParaRPr lang="id-ID" dirty="0"/>
          </a:p>
        </p:txBody>
      </p:sp>
      <p:grpSp>
        <p:nvGrpSpPr>
          <p:cNvPr id="30" name="Group 26"/>
          <p:cNvGrpSpPr/>
          <p:nvPr/>
        </p:nvGrpSpPr>
        <p:grpSpPr>
          <a:xfrm>
            <a:off x="1524000" y="5791200"/>
            <a:ext cx="457200" cy="457200"/>
            <a:chOff x="1066800" y="2667000"/>
            <a:chExt cx="457200" cy="457200"/>
          </a:xfrm>
        </p:grpSpPr>
        <p:sp>
          <p:nvSpPr>
            <p:cNvPr id="31" name="Flowchart: Process 30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Oval 31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057400" y="5867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(E) = </a:t>
            </a:r>
            <a:r>
              <a:rPr lang="en-US" i="1" dirty="0" smtClean="0">
                <a:solidFill>
                  <a:srgbClr val="FF0000"/>
                </a:solidFill>
              </a:rPr>
              <a:t>8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33600" y="5867400"/>
            <a:ext cx="1066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600200" y="5181600"/>
            <a:ext cx="1143000" cy="838200"/>
            <a:chOff x="1600200" y="5181600"/>
            <a:chExt cx="1143000" cy="838200"/>
          </a:xfrm>
        </p:grpSpPr>
        <p:sp>
          <p:nvSpPr>
            <p:cNvPr id="36" name="Arc 35"/>
            <p:cNvSpPr/>
            <p:nvPr/>
          </p:nvSpPr>
          <p:spPr>
            <a:xfrm>
              <a:off x="1752600" y="5181600"/>
              <a:ext cx="990600" cy="838200"/>
            </a:xfrm>
            <a:prstGeom prst="arc">
              <a:avLst>
                <a:gd name="adj1" fmla="val 9473431"/>
                <a:gd name="adj2" fmla="val 1678513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00200" y="5181600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15</a:t>
              </a:r>
              <a:endParaRPr lang="id-ID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28445" y="4038600"/>
            <a:ext cx="1133755" cy="1057555"/>
            <a:chOff x="1219201" y="4038600"/>
            <a:chExt cx="1133755" cy="1057555"/>
          </a:xfrm>
        </p:grpSpPr>
        <p:cxnSp>
          <p:nvCxnSpPr>
            <p:cNvPr id="39" name="Straight Connector 38"/>
            <p:cNvCxnSpPr/>
            <p:nvPr/>
          </p:nvCxnSpPr>
          <p:spPr>
            <a:xfrm rot="16200000" flipV="1">
              <a:off x="1257301" y="4000500"/>
              <a:ext cx="1057555" cy="113375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524000" y="4343400"/>
              <a:ext cx="6096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d-ID" dirty="0"/>
            </a:p>
          </p:txBody>
        </p:sp>
      </p:grpSp>
      <p:cxnSp>
        <p:nvCxnSpPr>
          <p:cNvPr id="41" name="Straight Connector 40"/>
          <p:cNvCxnSpPr>
            <a:stCxn id="31" idx="3"/>
          </p:cNvCxnSpPr>
          <p:nvPr/>
        </p:nvCxnSpPr>
        <p:spPr>
          <a:xfrm>
            <a:off x="1981200" y="6019800"/>
            <a:ext cx="16002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581400" y="60960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38600" y="61722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(J) = 130</a:t>
            </a:r>
            <a:endParaRPr lang="id-ID" dirty="0"/>
          </a:p>
        </p:txBody>
      </p:sp>
      <p:sp>
        <p:nvSpPr>
          <p:cNvPr id="44" name="TextBox 43"/>
          <p:cNvSpPr txBox="1"/>
          <p:nvPr/>
        </p:nvSpPr>
        <p:spPr>
          <a:xfrm>
            <a:off x="2514600" y="6000472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</a:t>
            </a:r>
            <a:endParaRPr lang="id-ID" dirty="0"/>
          </a:p>
        </p:txBody>
      </p:sp>
      <p:sp>
        <p:nvSpPr>
          <p:cNvPr id="45" name="TextBox 44"/>
          <p:cNvSpPr txBox="1"/>
          <p:nvPr/>
        </p:nvSpPr>
        <p:spPr>
          <a:xfrm>
            <a:off x="2895600" y="2971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(B) = 85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11098" y="2971800"/>
            <a:ext cx="1066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47" name="Group 26"/>
          <p:cNvGrpSpPr/>
          <p:nvPr/>
        </p:nvGrpSpPr>
        <p:grpSpPr>
          <a:xfrm>
            <a:off x="2438400" y="2971800"/>
            <a:ext cx="457200" cy="457200"/>
            <a:chOff x="1066800" y="2667000"/>
            <a:chExt cx="457200" cy="457200"/>
          </a:xfrm>
        </p:grpSpPr>
        <p:sp>
          <p:nvSpPr>
            <p:cNvPr id="48" name="Flowchart: Process 47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81200" y="2438400"/>
            <a:ext cx="838200" cy="762000"/>
            <a:chOff x="1981200" y="2438400"/>
            <a:chExt cx="838200" cy="762000"/>
          </a:xfrm>
        </p:grpSpPr>
        <p:sp>
          <p:nvSpPr>
            <p:cNvPr id="51" name="Arc 50"/>
            <p:cNvSpPr/>
            <p:nvPr/>
          </p:nvSpPr>
          <p:spPr>
            <a:xfrm>
              <a:off x="1981200" y="2514600"/>
              <a:ext cx="609600" cy="685800"/>
            </a:xfrm>
            <a:prstGeom prst="arc">
              <a:avLst>
                <a:gd name="adj1" fmla="val 14689882"/>
                <a:gd name="adj2" fmla="val 13576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86000" y="2438400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000568" y="2439690"/>
            <a:ext cx="838200" cy="762000"/>
            <a:chOff x="8001000" y="2514600"/>
            <a:chExt cx="838200" cy="762000"/>
          </a:xfrm>
        </p:grpSpPr>
        <p:sp>
          <p:nvSpPr>
            <p:cNvPr id="54" name="Arc 53"/>
            <p:cNvSpPr/>
            <p:nvPr/>
          </p:nvSpPr>
          <p:spPr>
            <a:xfrm>
              <a:off x="8001000" y="2590800"/>
              <a:ext cx="609600" cy="685800"/>
            </a:xfrm>
            <a:prstGeom prst="arc">
              <a:avLst>
                <a:gd name="adj1" fmla="val 14689882"/>
                <a:gd name="adj2" fmla="val 1357668"/>
              </a:avLst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305800" y="2514600"/>
              <a:ext cx="533400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id-ID" dirty="0"/>
            </a:p>
          </p:txBody>
        </p:sp>
      </p:grpSp>
      <p:sp>
        <p:nvSpPr>
          <p:cNvPr id="56" name="Oval 55"/>
          <p:cNvSpPr/>
          <p:nvPr/>
        </p:nvSpPr>
        <p:spPr>
          <a:xfrm>
            <a:off x="4267200" y="25146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724400" y="2590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(F) = 100</a:t>
            </a:r>
            <a:endParaRPr lang="id-ID" dirty="0"/>
          </a:p>
        </p:txBody>
      </p:sp>
      <p:cxnSp>
        <p:nvCxnSpPr>
          <p:cNvPr id="58" name="Straight Connector 57"/>
          <p:cNvCxnSpPr>
            <a:stCxn id="46" idx="1"/>
            <a:endCxn id="56" idx="2"/>
          </p:cNvCxnSpPr>
          <p:nvPr/>
        </p:nvCxnSpPr>
        <p:spPr>
          <a:xfrm rot="10800000" flipH="1">
            <a:off x="2911098" y="2743200"/>
            <a:ext cx="1356102" cy="41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276600" y="27432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  <a:endParaRPr lang="id-ID" dirty="0"/>
          </a:p>
        </p:txBody>
      </p:sp>
      <p:sp>
        <p:nvSpPr>
          <p:cNvPr id="60" name="TextBox 59"/>
          <p:cNvSpPr txBox="1"/>
          <p:nvPr/>
        </p:nvSpPr>
        <p:spPr>
          <a:xfrm>
            <a:off x="5105400" y="4114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(B) = 85</a:t>
            </a:r>
            <a:endParaRPr lang="id-ID" dirty="0"/>
          </a:p>
        </p:txBody>
      </p:sp>
      <p:sp>
        <p:nvSpPr>
          <p:cNvPr id="61" name="TextBox 60"/>
          <p:cNvSpPr txBox="1"/>
          <p:nvPr/>
        </p:nvSpPr>
        <p:spPr>
          <a:xfrm>
            <a:off x="5105400" y="41148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(B) = 85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120898" y="4114800"/>
            <a:ext cx="1066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5410200" y="36576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(K) = 105</a:t>
            </a:r>
            <a:endParaRPr lang="id-ID" dirty="0"/>
          </a:p>
        </p:txBody>
      </p:sp>
      <p:cxnSp>
        <p:nvCxnSpPr>
          <p:cNvPr id="65" name="Straight Connector 64"/>
          <p:cNvCxnSpPr>
            <a:stCxn id="48" idx="3"/>
            <a:endCxn id="63" idx="2"/>
          </p:cNvCxnSpPr>
          <p:nvPr/>
        </p:nvCxnSpPr>
        <p:spPr>
          <a:xfrm>
            <a:off x="2895600" y="3200400"/>
            <a:ext cx="25146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6200" y="33528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</a:t>
            </a:r>
            <a:endParaRPr lang="id-ID" dirty="0"/>
          </a:p>
        </p:txBody>
      </p:sp>
      <p:sp>
        <p:nvSpPr>
          <p:cNvPr id="67" name="TextBox 66"/>
          <p:cNvSpPr txBox="1"/>
          <p:nvPr/>
        </p:nvSpPr>
        <p:spPr>
          <a:xfrm>
            <a:off x="1676400" y="19166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(A) = </a:t>
            </a:r>
            <a:r>
              <a:rPr lang="en-US" i="1" dirty="0" smtClean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(S) + g(S </a:t>
            </a:r>
            <a:r>
              <a:rPr lang="en-US" dirty="0" err="1" smtClean="0">
                <a:solidFill>
                  <a:srgbClr val="FF0000"/>
                </a:solidFill>
              </a:rPr>
              <a:t>ke</a:t>
            </a:r>
            <a:r>
              <a:rPr lang="en-US" dirty="0" smtClean="0">
                <a:solidFill>
                  <a:srgbClr val="FF0000"/>
                </a:solidFill>
              </a:rPr>
              <a:t> A) + </a:t>
            </a:r>
            <a:r>
              <a:rPr lang="en-US" i="1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(A) = 0 + 10 + 80 = 90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676400" y="1870174"/>
            <a:ext cx="510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69" name="Group 26"/>
          <p:cNvGrpSpPr/>
          <p:nvPr/>
        </p:nvGrpSpPr>
        <p:grpSpPr>
          <a:xfrm>
            <a:off x="1676400" y="2286000"/>
            <a:ext cx="457200" cy="457200"/>
            <a:chOff x="1066800" y="2667000"/>
            <a:chExt cx="457200" cy="457200"/>
          </a:xfrm>
        </p:grpSpPr>
        <p:sp>
          <p:nvSpPr>
            <p:cNvPr id="70" name="Flowchart: Process 69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1" name="Oval 70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Arc 71"/>
          <p:cNvSpPr/>
          <p:nvPr/>
        </p:nvSpPr>
        <p:spPr>
          <a:xfrm>
            <a:off x="1524000" y="1447800"/>
            <a:ext cx="6248400" cy="3810000"/>
          </a:xfrm>
          <a:prstGeom prst="arc">
            <a:avLst>
              <a:gd name="adj1" fmla="val 12182533"/>
              <a:gd name="adj2" fmla="val 215758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3" name="TextBox 72"/>
          <p:cNvSpPr txBox="1"/>
          <p:nvPr/>
        </p:nvSpPr>
        <p:spPr>
          <a:xfrm>
            <a:off x="4495800" y="130706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90</a:t>
            </a:r>
            <a:endParaRPr lang="id-ID" dirty="0"/>
          </a:p>
        </p:txBody>
      </p:sp>
      <p:sp>
        <p:nvSpPr>
          <p:cNvPr id="74" name="Oval 73"/>
          <p:cNvSpPr/>
          <p:nvPr/>
        </p:nvSpPr>
        <p:spPr>
          <a:xfrm>
            <a:off x="7543800" y="33528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</a:t>
            </a:r>
            <a:endParaRPr lang="id-ID" dirty="0">
              <a:solidFill>
                <a:schemeClr val="tx1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981200" y="2438400"/>
            <a:ext cx="838200" cy="762000"/>
            <a:chOff x="1981200" y="2438400"/>
            <a:chExt cx="838200" cy="762000"/>
          </a:xfrm>
        </p:grpSpPr>
        <p:sp>
          <p:nvSpPr>
            <p:cNvPr id="76" name="Arc 75"/>
            <p:cNvSpPr/>
            <p:nvPr/>
          </p:nvSpPr>
          <p:spPr>
            <a:xfrm>
              <a:off x="1981200" y="2514600"/>
              <a:ext cx="609600" cy="685800"/>
            </a:xfrm>
            <a:prstGeom prst="arc">
              <a:avLst>
                <a:gd name="adj1" fmla="val 14689882"/>
                <a:gd name="adj2" fmla="val 13576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286000" y="2438400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219200" y="3209645"/>
            <a:ext cx="1209955" cy="524155"/>
            <a:chOff x="1219200" y="457199"/>
            <a:chExt cx="1209955" cy="524155"/>
          </a:xfrm>
        </p:grpSpPr>
        <p:cxnSp>
          <p:nvCxnSpPr>
            <p:cNvPr id="79" name="Straight Connector 78"/>
            <p:cNvCxnSpPr/>
            <p:nvPr/>
          </p:nvCxnSpPr>
          <p:spPr>
            <a:xfrm rot="10800000" flipV="1">
              <a:off x="1219200" y="457199"/>
              <a:ext cx="1209955" cy="52415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1590954" y="5334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id-ID" dirty="0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4724400" y="24384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d-ID" dirty="0"/>
          </a:p>
        </p:txBody>
      </p:sp>
      <p:sp>
        <p:nvSpPr>
          <p:cNvPr id="82" name="TextBox 81"/>
          <p:cNvSpPr txBox="1"/>
          <p:nvPr/>
        </p:nvSpPr>
        <p:spPr>
          <a:xfrm>
            <a:off x="4724400" y="2590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(F) = 100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24400" y="2575302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(F) = 95</a:t>
            </a:r>
            <a:endParaRPr lang="id-ID" dirty="0"/>
          </a:p>
        </p:txBody>
      </p:sp>
      <p:sp>
        <p:nvSpPr>
          <p:cNvPr id="84" name="TextBox 83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(K) = 105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(K) = 100</a:t>
            </a:r>
            <a:endParaRPr lang="id-ID" dirty="0"/>
          </a:p>
        </p:txBody>
      </p:sp>
      <p:sp>
        <p:nvSpPr>
          <p:cNvPr id="86" name="TextBox 85"/>
          <p:cNvSpPr txBox="1"/>
          <p:nvPr/>
        </p:nvSpPr>
        <p:spPr>
          <a:xfrm>
            <a:off x="7848600" y="2971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(G) = 100</a:t>
            </a:r>
            <a:endParaRPr lang="id-ID" dirty="0"/>
          </a:p>
        </p:txBody>
      </p:sp>
      <p:sp>
        <p:nvSpPr>
          <p:cNvPr id="87" name="TextBox 86"/>
          <p:cNvSpPr txBox="1"/>
          <p:nvPr/>
        </p:nvSpPr>
        <p:spPr>
          <a:xfrm>
            <a:off x="4724400" y="2590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(F) = 95</a:t>
            </a:r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88" name="Group 26"/>
          <p:cNvGrpSpPr/>
          <p:nvPr/>
        </p:nvGrpSpPr>
        <p:grpSpPr>
          <a:xfrm>
            <a:off x="4267200" y="2514600"/>
            <a:ext cx="457200" cy="457200"/>
            <a:chOff x="1066800" y="2667000"/>
            <a:chExt cx="457200" cy="457200"/>
          </a:xfrm>
        </p:grpSpPr>
        <p:sp>
          <p:nvSpPr>
            <p:cNvPr id="89" name="Flowchart: Process 88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Oval 89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1" name="Straight Connector 90"/>
          <p:cNvCxnSpPr/>
          <p:nvPr/>
        </p:nvCxnSpPr>
        <p:spPr>
          <a:xfrm>
            <a:off x="4724400" y="2743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876800" y="29718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40</a:t>
            </a:r>
            <a:endParaRPr lang="id-ID" dirty="0"/>
          </a:p>
        </p:txBody>
      </p:sp>
      <p:cxnSp>
        <p:nvCxnSpPr>
          <p:cNvPr id="93" name="Straight Connector 92"/>
          <p:cNvCxnSpPr/>
          <p:nvPr/>
        </p:nvCxnSpPr>
        <p:spPr>
          <a:xfrm>
            <a:off x="2895600" y="3200400"/>
            <a:ext cx="2514600" cy="685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3810000" y="32766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d-ID" dirty="0"/>
          </a:p>
        </p:txBody>
      </p:sp>
      <p:sp>
        <p:nvSpPr>
          <p:cNvPr id="95" name="TextBox 94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(K) = 100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(K) = 95</a:t>
            </a:r>
            <a:endParaRPr lang="id-ID" dirty="0"/>
          </a:p>
        </p:txBody>
      </p:sp>
      <p:sp>
        <p:nvSpPr>
          <p:cNvPr id="97" name="TextBox 96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(K) = 95</a:t>
            </a:r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98" name="Group 26"/>
          <p:cNvGrpSpPr/>
          <p:nvPr/>
        </p:nvGrpSpPr>
        <p:grpSpPr>
          <a:xfrm>
            <a:off x="5410200" y="3657600"/>
            <a:ext cx="457200" cy="457200"/>
            <a:chOff x="1066800" y="2667000"/>
            <a:chExt cx="457200" cy="457200"/>
          </a:xfrm>
        </p:grpSpPr>
        <p:sp>
          <p:nvSpPr>
            <p:cNvPr id="99" name="Flowchart: Process 98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0" name="Oval 99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K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943600" y="3733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cxnSp>
        <p:nvCxnSpPr>
          <p:cNvPr id="102" name="Straight Connector 101"/>
          <p:cNvCxnSpPr>
            <a:stCxn id="100" idx="6"/>
            <a:endCxn id="74" idx="2"/>
          </p:cNvCxnSpPr>
          <p:nvPr/>
        </p:nvCxnSpPr>
        <p:spPr>
          <a:xfrm flipV="1">
            <a:off x="5867400" y="3581400"/>
            <a:ext cx="16764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324600" y="359306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</a:t>
            </a:r>
            <a:endParaRPr lang="id-ID" dirty="0"/>
          </a:p>
        </p:txBody>
      </p:sp>
      <p:sp>
        <p:nvSpPr>
          <p:cNvPr id="104" name="Arc 103"/>
          <p:cNvSpPr/>
          <p:nvPr/>
        </p:nvSpPr>
        <p:spPr>
          <a:xfrm>
            <a:off x="1524000" y="1447800"/>
            <a:ext cx="6248400" cy="3810000"/>
          </a:xfrm>
          <a:prstGeom prst="arc">
            <a:avLst>
              <a:gd name="adj1" fmla="val 12182533"/>
              <a:gd name="adj2" fmla="val 21575868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5" name="TextBox 104"/>
          <p:cNvSpPr txBox="1"/>
          <p:nvPr/>
        </p:nvSpPr>
        <p:spPr>
          <a:xfrm>
            <a:off x="4191000" y="12192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d-ID" dirty="0"/>
          </a:p>
        </p:txBody>
      </p:sp>
      <p:sp>
        <p:nvSpPr>
          <p:cNvPr id="106" name="TextBox 105"/>
          <p:cNvSpPr txBox="1"/>
          <p:nvPr/>
        </p:nvSpPr>
        <p:spPr>
          <a:xfrm>
            <a:off x="7848600" y="2971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(G) = 100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848600" y="2971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(G) = 95</a:t>
            </a:r>
            <a:endParaRPr lang="id-ID" dirty="0"/>
          </a:p>
        </p:txBody>
      </p:sp>
      <p:sp>
        <p:nvSpPr>
          <p:cNvPr id="108" name="TextBox 107"/>
          <p:cNvSpPr txBox="1"/>
          <p:nvPr/>
        </p:nvSpPr>
        <p:spPr>
          <a:xfrm>
            <a:off x="7848600" y="2971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(G) = 95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800600" y="2590800"/>
            <a:ext cx="1219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110" name="Group 26"/>
          <p:cNvGrpSpPr/>
          <p:nvPr/>
        </p:nvGrpSpPr>
        <p:grpSpPr>
          <a:xfrm>
            <a:off x="7543800" y="3352800"/>
            <a:ext cx="457200" cy="457200"/>
            <a:chOff x="1066800" y="2667000"/>
            <a:chExt cx="457200" cy="457200"/>
          </a:xfrm>
        </p:grpSpPr>
        <p:sp>
          <p:nvSpPr>
            <p:cNvPr id="111" name="Flowchart: Process 110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2" name="Oval 111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3" name="Straight Connector 112"/>
          <p:cNvCxnSpPr>
            <a:stCxn id="112" idx="2"/>
          </p:cNvCxnSpPr>
          <p:nvPr/>
        </p:nvCxnSpPr>
        <p:spPr>
          <a:xfrm rot="10800000" flipV="1">
            <a:off x="5867402" y="3581399"/>
            <a:ext cx="1676399" cy="304801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100" idx="0"/>
          </p:cNvCxnSpPr>
          <p:nvPr/>
        </p:nvCxnSpPr>
        <p:spPr>
          <a:xfrm rot="16200000" flipV="1">
            <a:off x="4724402" y="2743201"/>
            <a:ext cx="914399" cy="914399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90" idx="2"/>
            <a:endCxn id="48" idx="3"/>
          </p:cNvCxnSpPr>
          <p:nvPr/>
        </p:nvCxnSpPr>
        <p:spPr>
          <a:xfrm rot="10800000" flipV="1">
            <a:off x="2895600" y="2743200"/>
            <a:ext cx="1371600" cy="45720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Arc 115"/>
          <p:cNvSpPr/>
          <p:nvPr/>
        </p:nvSpPr>
        <p:spPr>
          <a:xfrm>
            <a:off x="1981200" y="2514600"/>
            <a:ext cx="609600" cy="685800"/>
          </a:xfrm>
          <a:prstGeom prst="arc">
            <a:avLst>
              <a:gd name="adj1" fmla="val 14689882"/>
              <a:gd name="adj2" fmla="val 1357668"/>
            </a:avLst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17" name="Straight Connector 116"/>
          <p:cNvCxnSpPr>
            <a:stCxn id="71" idx="3"/>
          </p:cNvCxnSpPr>
          <p:nvPr/>
        </p:nvCxnSpPr>
        <p:spPr>
          <a:xfrm rot="5400000">
            <a:off x="914401" y="2828645"/>
            <a:ext cx="981355" cy="676555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228600" y="3657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90600" y="57912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889502" y="2895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158498" y="2316996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718302" y="2301498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876800" y="36576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98596" y="3810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BN</a:t>
            </a:r>
            <a:endParaRPr lang="id-ID" b="1" dirty="0">
              <a:solidFill>
                <a:srgbClr val="0070C0"/>
              </a:solidFill>
            </a:endParaRP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457200" y="70485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A*</a:t>
            </a:r>
            <a:endParaRPr kumimoji="0" lang="id-ID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52400" y="3626604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914400" y="5791200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828800" y="2864604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066800" y="2240796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673098" y="2346702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800600" y="3626604"/>
            <a:ext cx="533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BN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743200" y="5105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33CC"/>
                </a:solidFill>
              </a:rPr>
              <a:t>f</a:t>
            </a:r>
            <a:r>
              <a:rPr lang="en-US" dirty="0" smtClean="0">
                <a:solidFill>
                  <a:srgbClr val="FF33CC"/>
                </a:solidFill>
              </a:rPr>
              <a:t>(D) = 120</a:t>
            </a:r>
            <a:endParaRPr lang="id-ID" dirty="0">
              <a:solidFill>
                <a:srgbClr val="FF33CC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743200" y="5105400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(D) = 110</a:t>
            </a:r>
            <a:endParaRPr lang="id-ID" dirty="0"/>
          </a:p>
        </p:txBody>
      </p:sp>
      <p:sp>
        <p:nvSpPr>
          <p:cNvPr id="134" name="Rectangle 133"/>
          <p:cNvSpPr/>
          <p:nvPr/>
        </p:nvSpPr>
        <p:spPr>
          <a:xfrm>
            <a:off x="6248400" y="5638800"/>
            <a:ext cx="2495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Total </a:t>
            </a:r>
            <a:r>
              <a:rPr lang="en-US" sz="2400" b="1" dirty="0" err="1" smtClean="0">
                <a:solidFill>
                  <a:srgbClr val="FF0000"/>
                </a:solidFill>
              </a:rPr>
              <a:t>Biaya</a:t>
            </a:r>
            <a:r>
              <a:rPr lang="en-US" sz="2400" b="1" dirty="0" smtClean="0">
                <a:solidFill>
                  <a:srgbClr val="FF0000"/>
                </a:solidFill>
              </a:rPr>
              <a:t> = 95</a:t>
            </a:r>
            <a:endParaRPr lang="id-ID" sz="2400" b="1" dirty="0">
              <a:solidFill>
                <a:srgbClr val="FF0000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6096000" y="6172200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Biaya</a:t>
            </a:r>
            <a:r>
              <a:rPr lang="en-US" sz="2400" b="1" dirty="0" smtClean="0">
                <a:solidFill>
                  <a:srgbClr val="FF0000"/>
                </a:solidFill>
              </a:rPr>
              <a:t> optimal = 95</a:t>
            </a:r>
            <a:endParaRPr lang="id-ID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20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3" grpId="0"/>
      <p:bldP spid="34" grpId="0" animBg="1"/>
      <p:bldP spid="42" grpId="0" animBg="1"/>
      <p:bldP spid="43" grpId="0"/>
      <p:bldP spid="44" grpId="0" animBg="1"/>
      <p:bldP spid="45" grpId="0"/>
      <p:bldP spid="46" grpId="0" animBg="1"/>
      <p:bldP spid="56" grpId="0" animBg="1"/>
      <p:bldP spid="57" grpId="0"/>
      <p:bldP spid="59" grpId="0" animBg="1"/>
      <p:bldP spid="63" grpId="0" animBg="1"/>
      <p:bldP spid="64" grpId="0"/>
      <p:bldP spid="66" grpId="0" animBg="1"/>
      <p:bldP spid="67" grpId="0"/>
      <p:bldP spid="68" grpId="0" animBg="1"/>
      <p:bldP spid="72" grpId="0" animBg="1"/>
      <p:bldP spid="73" grpId="0" animBg="1"/>
      <p:bldP spid="74" grpId="0" animBg="1"/>
      <p:bldP spid="82" grpId="0"/>
      <p:bldP spid="83" grpId="0" animBg="1"/>
      <p:bldP spid="84" grpId="0"/>
      <p:bldP spid="85" grpId="0" animBg="1"/>
      <p:bldP spid="86" grpId="0" animBg="1"/>
      <p:bldP spid="87" grpId="0" animBg="1"/>
      <p:bldP spid="92" grpId="0" animBg="1"/>
      <p:bldP spid="94" grpId="0" animBg="1"/>
      <p:bldP spid="95" grpId="0" animBg="1"/>
      <p:bldP spid="96" grpId="0" animBg="1"/>
      <p:bldP spid="97" grpId="0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6" grpId="0" animBg="1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/>
      <p:bldP spid="133" grpId="0" animBg="1"/>
      <p:bldP spid="134" grpId="0"/>
      <p:bldP spid="13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Studi kasus: Minimasi</a:t>
            </a:r>
            <a:endParaRPr lang="id-ID" dirty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582988"/>
            <a:ext cx="541020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2413" y="5145088"/>
            <a:ext cx="5030787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533400" y="2438400"/>
            <a:ext cx="518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3600" dirty="0" smtClean="0">
                <a:solidFill>
                  <a:schemeClr val="tx2"/>
                </a:solidFill>
                <a:latin typeface="Constantia" pitchFamily="18" charset="0"/>
              </a:rPr>
              <a:t>Nilai </a:t>
            </a:r>
            <a:r>
              <a:rPr lang="id-ID" sz="3600" dirty="0">
                <a:solidFill>
                  <a:schemeClr val="tx2"/>
                </a:solidFill>
                <a:latin typeface="Constantia" pitchFamily="18" charset="0"/>
              </a:rPr>
              <a:t>minimum </a:t>
            </a:r>
            <a:r>
              <a:rPr lang="id-ID" sz="3600" i="1" dirty="0">
                <a:solidFill>
                  <a:schemeClr val="tx2"/>
                </a:solidFill>
                <a:latin typeface="Constantia" pitchFamily="18" charset="0"/>
              </a:rPr>
              <a:t>h</a:t>
            </a:r>
            <a:r>
              <a:rPr lang="id-ID" sz="3600" dirty="0">
                <a:solidFill>
                  <a:schemeClr val="tx2"/>
                </a:solidFill>
                <a:latin typeface="Constantia" pitchFamily="18" charset="0"/>
              </a:rPr>
              <a:t> = ?</a:t>
            </a:r>
            <a:endParaRPr lang="id-ID" sz="36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Individu</a:t>
            </a:r>
            <a:endParaRPr lang="id-ID" dirty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2971800"/>
            <a:ext cx="8850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27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i="1" dirty="0" smtClean="0"/>
              <a:t>Fitness</a:t>
            </a:r>
            <a:endParaRPr lang="id-ID" i="1" dirty="0"/>
          </a:p>
        </p:txBody>
      </p:sp>
      <p:pic>
        <p:nvPicPr>
          <p:cNvPr id="3481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743200"/>
            <a:ext cx="57499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457200" y="5486400"/>
            <a:ext cx="830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3600">
                <a:solidFill>
                  <a:schemeClr val="tx2"/>
                </a:solidFill>
                <a:latin typeface="Constantia" pitchFamily="18" charset="0"/>
              </a:rPr>
              <a:t>Jika nilai minimum = 0, nilai maks </a:t>
            </a:r>
            <a:r>
              <a:rPr lang="id-ID" sz="3600" i="1">
                <a:solidFill>
                  <a:schemeClr val="tx2"/>
                </a:solidFill>
                <a:latin typeface="Constantia" pitchFamily="18" charset="0"/>
              </a:rPr>
              <a:t>f</a:t>
            </a:r>
            <a:r>
              <a:rPr lang="id-ID" sz="3600">
                <a:solidFill>
                  <a:schemeClr val="tx2"/>
                </a:solidFill>
                <a:latin typeface="Constantia" pitchFamily="18" charset="0"/>
              </a:rPr>
              <a:t> = ?</a:t>
            </a:r>
          </a:p>
          <a:p>
            <a:endParaRPr lang="id-ID" sz="360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Goal = ?</a:t>
            </a:r>
            <a:endParaRPr lang="id-ID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Route </a:t>
            </a:r>
            <a:r>
              <a:rPr lang="en-US" dirty="0" smtClean="0"/>
              <a:t>(</a:t>
            </a:r>
            <a:r>
              <a:rPr lang="en-US" dirty="0" err="1" smtClean="0"/>
              <a:t>urutan</a:t>
            </a:r>
            <a:r>
              <a:rPr lang="en-US" dirty="0" smtClean="0"/>
              <a:t> </a:t>
            </a:r>
            <a:r>
              <a:rPr lang="en-US" dirty="0" err="1" smtClean="0"/>
              <a:t>langkah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Goal state </a:t>
            </a:r>
            <a:r>
              <a:rPr lang="en-US" dirty="0" err="1" smtClean="0"/>
              <a:t>diketahui</a:t>
            </a:r>
            <a:endParaRPr lang="en-US" dirty="0" smtClean="0"/>
          </a:p>
          <a:p>
            <a:r>
              <a:rPr lang="en-US" b="1" i="1" dirty="0" smtClean="0"/>
              <a:t>State </a:t>
            </a:r>
            <a:r>
              <a:rPr lang="en-US" dirty="0" smtClean="0"/>
              <a:t>(</a:t>
            </a:r>
            <a:r>
              <a:rPr lang="en-US" dirty="0" err="1" smtClean="0"/>
              <a:t>keadaan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Goal state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diketahui</a:t>
            </a:r>
            <a:endParaRPr lang="en-US" i="1" dirty="0" smtClean="0"/>
          </a:p>
          <a:p>
            <a:pPr lvl="1"/>
            <a:r>
              <a:rPr lang="en-US" dirty="0" err="1" smtClean="0"/>
              <a:t>Rute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dipedulikan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Masalah</a:t>
            </a:r>
            <a:r>
              <a:rPr lang="en-US" dirty="0" smtClean="0"/>
              <a:t> 8-puzzle</a:t>
            </a:r>
            <a:endParaRPr lang="id-ID" dirty="0"/>
          </a:p>
        </p:txBody>
      </p:sp>
      <p:pic>
        <p:nvPicPr>
          <p:cNvPr id="189442" name="Picture 2" descr="8%20puzz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0"/>
            <a:ext cx="6705600" cy="253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143000" y="5358825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Goal</a:t>
            </a:r>
            <a:r>
              <a:rPr lang="id-ID" sz="3200" dirty="0" smtClean="0"/>
              <a:t> </a:t>
            </a:r>
            <a:r>
              <a:rPr lang="en-US" sz="3200" dirty="0" smtClean="0"/>
              <a:t>= ?</a:t>
            </a:r>
            <a:endParaRPr lang="id-ID" sz="3200" dirty="0"/>
          </a:p>
        </p:txBody>
      </p:sp>
      <p:sp>
        <p:nvSpPr>
          <p:cNvPr id="5" name="Rectangle 4"/>
          <p:cNvSpPr/>
          <p:nvPr/>
        </p:nvSpPr>
        <p:spPr>
          <a:xfrm>
            <a:off x="3352800" y="5334000"/>
            <a:ext cx="4100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Rute</a:t>
            </a:r>
            <a:r>
              <a:rPr lang="en-US" sz="3200" dirty="0" smtClean="0"/>
              <a:t> / </a:t>
            </a:r>
            <a:r>
              <a:rPr lang="en-US" sz="3200" dirty="0" err="1" smtClean="0"/>
              <a:t>urutan</a:t>
            </a:r>
            <a:r>
              <a:rPr lang="en-US" sz="3200" dirty="0" smtClean="0"/>
              <a:t> </a:t>
            </a:r>
            <a:r>
              <a:rPr lang="en-US" sz="3200" dirty="0" err="1" smtClean="0"/>
              <a:t>langkah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sz="5400" dirty="0" smtClean="0">
                <a:latin typeface="Constantia" pitchFamily="18" charset="0"/>
              </a:rPr>
              <a:t>Nilai minimum </a:t>
            </a:r>
            <a:r>
              <a:rPr lang="id-ID" sz="5400" i="1" dirty="0" smtClean="0">
                <a:latin typeface="Constantia" pitchFamily="18" charset="0"/>
              </a:rPr>
              <a:t>h</a:t>
            </a:r>
            <a:r>
              <a:rPr lang="id-ID" sz="5400" dirty="0" smtClean="0">
                <a:latin typeface="Constantia" pitchFamily="18" charset="0"/>
              </a:rPr>
              <a:t> = ?</a:t>
            </a:r>
            <a:endParaRPr lang="id-ID" dirty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514600"/>
            <a:ext cx="541020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1013" y="3962400"/>
            <a:ext cx="5030787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5358825"/>
            <a:ext cx="1745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Goal</a:t>
            </a:r>
            <a:r>
              <a:rPr lang="id-ID" sz="3200" dirty="0" smtClean="0"/>
              <a:t> </a:t>
            </a:r>
            <a:r>
              <a:rPr lang="en-US" sz="3200" dirty="0" smtClean="0"/>
              <a:t>= ?</a:t>
            </a:r>
            <a:endParaRPr lang="id-ID" sz="3200" dirty="0"/>
          </a:p>
        </p:txBody>
      </p:sp>
      <p:sp>
        <p:nvSpPr>
          <p:cNvPr id="7" name="Rectangle 6"/>
          <p:cNvSpPr/>
          <p:nvPr/>
        </p:nvSpPr>
        <p:spPr>
          <a:xfrm>
            <a:off x="3352800" y="5334000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Nilai</a:t>
            </a:r>
            <a:r>
              <a:rPr lang="en-US" sz="3200" dirty="0" smtClean="0"/>
              <a:t> </a:t>
            </a:r>
            <a:r>
              <a:rPr lang="en-US" sz="3200" i="1" dirty="0" smtClean="0"/>
              <a:t>h</a:t>
            </a:r>
            <a:endParaRPr lang="id-ID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08" descr="img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057400"/>
            <a:ext cx="66294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76962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" y="5410200"/>
            <a:ext cx="7772400" cy="64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nstantia" pitchFamily="18" charset="0"/>
              </a:rPr>
              <a:t>Nilai minimum </a:t>
            </a:r>
            <a:r>
              <a:rPr lang="en-US" sz="3600" i="1">
                <a:solidFill>
                  <a:srgbClr val="FF0000"/>
                </a:solidFill>
                <a:latin typeface="Constantia" pitchFamily="18" charset="0"/>
              </a:rPr>
              <a:t>f</a:t>
            </a:r>
            <a:r>
              <a:rPr lang="en-US" sz="3600">
                <a:solidFill>
                  <a:srgbClr val="FF0000"/>
                </a:solidFill>
                <a:latin typeface="Constantia" pitchFamily="18" charset="0"/>
              </a:rPr>
              <a:t>(</a:t>
            </a:r>
            <a:r>
              <a:rPr lang="en-US" sz="3600" i="1">
                <a:solidFill>
                  <a:srgbClr val="FF0000"/>
                </a:solidFill>
                <a:latin typeface="Constantia" pitchFamily="18" charset="0"/>
              </a:rPr>
              <a:t>x</a:t>
            </a:r>
            <a:r>
              <a:rPr lang="en-US" sz="3600">
                <a:solidFill>
                  <a:srgbClr val="FF0000"/>
                </a:solidFill>
                <a:latin typeface="Constantia" pitchFamily="18" charset="0"/>
              </a:rPr>
              <a:t>)?</a:t>
            </a:r>
            <a:endParaRPr lang="id-ID" sz="360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6019800"/>
            <a:ext cx="4724400" cy="64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onstantia" pitchFamily="18" charset="0"/>
              </a:rPr>
              <a:t>Turunan pertamanya?</a:t>
            </a:r>
            <a:endParaRPr lang="id-ID" sz="360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57800" y="6019800"/>
            <a:ext cx="3886200" cy="64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onstantia" pitchFamily="18" charset="0"/>
              </a:rPr>
              <a:t>Sulit !!!</a:t>
            </a:r>
            <a:endParaRPr lang="id-ID" sz="3600" b="1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324600" y="35814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6248400" y="2895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4953000" y="3429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75312" y="6324600"/>
            <a:ext cx="2995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Simulated Annealing</a:t>
            </a:r>
            <a:endParaRPr lang="id-ID" sz="24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33800" y="33528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0" name="Oval 19"/>
          <p:cNvSpPr/>
          <p:nvPr/>
        </p:nvSpPr>
        <p:spPr>
          <a:xfrm>
            <a:off x="4114800" y="39624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1" name="Oval 20"/>
          <p:cNvSpPr/>
          <p:nvPr/>
        </p:nvSpPr>
        <p:spPr>
          <a:xfrm>
            <a:off x="4648200" y="4191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2" name="Oval 21"/>
          <p:cNvSpPr/>
          <p:nvPr/>
        </p:nvSpPr>
        <p:spPr>
          <a:xfrm>
            <a:off x="4953000" y="4419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3" name="Oval 22"/>
          <p:cNvSpPr/>
          <p:nvPr/>
        </p:nvSpPr>
        <p:spPr>
          <a:xfrm>
            <a:off x="4648200" y="4572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4" name="Oval 23"/>
          <p:cNvSpPr/>
          <p:nvPr/>
        </p:nvSpPr>
        <p:spPr>
          <a:xfrm>
            <a:off x="4800600" y="4800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5" name="Oval 24"/>
          <p:cNvSpPr/>
          <p:nvPr/>
        </p:nvSpPr>
        <p:spPr>
          <a:xfrm>
            <a:off x="4724400" y="4953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563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15636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Solusi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</a:t>
            </a:r>
            <a:r>
              <a:rPr lang="en-US" dirty="0" err="1" smtClean="0"/>
              <a:t>Jurigen</a:t>
            </a:r>
            <a:r>
              <a:rPr lang="en-US" dirty="0" smtClean="0"/>
              <a:t> Air</a:t>
            </a:r>
            <a:endParaRPr lang="id-ID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2438400"/>
          <a:ext cx="8077201" cy="4038601"/>
        </p:xfrm>
        <a:graphic>
          <a:graphicData uri="http://schemas.openxmlformats.org/drawingml/2006/table">
            <a:tbl>
              <a:tblPr/>
              <a:tblGrid>
                <a:gridCol w="2656056"/>
                <a:gridCol w="2656056"/>
                <a:gridCol w="2765089"/>
              </a:tblGrid>
              <a:tr h="11538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2400" b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Jumlah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ir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alam </a:t>
                      </a:r>
                      <a:r>
                        <a:rPr lang="id-ID" sz="2400" b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jurigen 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galon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2400" b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Jumlah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ir 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2400" b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dalam jurigen 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galon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Operator yang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diaplikasikan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9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2743200" y="2514600"/>
            <a:ext cx="3352800" cy="1828800"/>
            <a:chOff x="2743200" y="2667000"/>
            <a:chExt cx="3352800" cy="1828800"/>
          </a:xfrm>
        </p:grpSpPr>
        <p:sp>
          <p:nvSpPr>
            <p:cNvPr id="4" name="Oval 3"/>
            <p:cNvSpPr/>
            <p:nvPr/>
          </p:nvSpPr>
          <p:spPr>
            <a:xfrm>
              <a:off x="2743200" y="3429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5" name="Oval 4"/>
            <p:cNvSpPr/>
            <p:nvPr/>
          </p:nvSpPr>
          <p:spPr>
            <a:xfrm>
              <a:off x="3733800" y="2971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6" name="Oval 5"/>
            <p:cNvSpPr/>
            <p:nvPr/>
          </p:nvSpPr>
          <p:spPr>
            <a:xfrm>
              <a:off x="4876800" y="3124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7" name="Oval 6"/>
            <p:cNvSpPr/>
            <p:nvPr/>
          </p:nvSpPr>
          <p:spPr>
            <a:xfrm>
              <a:off x="5867400" y="3657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4" name="Oval 13"/>
            <p:cNvSpPr/>
            <p:nvPr/>
          </p:nvSpPr>
          <p:spPr>
            <a:xfrm>
              <a:off x="4191000" y="3733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5181600" y="4267200"/>
              <a:ext cx="228600" cy="228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6" name="Oval 15"/>
            <p:cNvSpPr/>
            <p:nvPr/>
          </p:nvSpPr>
          <p:spPr>
            <a:xfrm>
              <a:off x="5486400" y="2895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4572000" y="4038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4876800" y="2667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9" name="Oval 18"/>
            <p:cNvSpPr/>
            <p:nvPr/>
          </p:nvSpPr>
          <p:spPr>
            <a:xfrm>
              <a:off x="3429000" y="3505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5312" y="5943600"/>
            <a:ext cx="3712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Evolutionary Computation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Meta Heuristic Search</a:t>
            </a:r>
            <a:endParaRPr lang="id-ID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/>
          <p:nvPr/>
        </p:nvGrpSpPr>
        <p:grpSpPr>
          <a:xfrm>
            <a:off x="2895600" y="2971800"/>
            <a:ext cx="3352800" cy="1600200"/>
            <a:chOff x="2743200" y="2667000"/>
            <a:chExt cx="3352800" cy="1600200"/>
          </a:xfrm>
        </p:grpSpPr>
        <p:sp>
          <p:nvSpPr>
            <p:cNvPr id="22" name="Oval 21"/>
            <p:cNvSpPr/>
            <p:nvPr/>
          </p:nvSpPr>
          <p:spPr>
            <a:xfrm>
              <a:off x="2743200" y="3429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3" name="Oval 22"/>
            <p:cNvSpPr/>
            <p:nvPr/>
          </p:nvSpPr>
          <p:spPr>
            <a:xfrm>
              <a:off x="3733800" y="2971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4876800" y="3124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5" name="Oval 24"/>
            <p:cNvSpPr/>
            <p:nvPr/>
          </p:nvSpPr>
          <p:spPr>
            <a:xfrm>
              <a:off x="5867400" y="3657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6" name="Oval 25"/>
            <p:cNvSpPr/>
            <p:nvPr/>
          </p:nvSpPr>
          <p:spPr>
            <a:xfrm>
              <a:off x="4191000" y="3733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5486400" y="2895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4572000" y="4038600"/>
              <a:ext cx="228600" cy="228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0" name="Oval 29"/>
            <p:cNvSpPr/>
            <p:nvPr/>
          </p:nvSpPr>
          <p:spPr>
            <a:xfrm>
              <a:off x="4876800" y="2667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1" name="Oval 30"/>
            <p:cNvSpPr/>
            <p:nvPr/>
          </p:nvSpPr>
          <p:spPr>
            <a:xfrm>
              <a:off x="3429000" y="3505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5312" y="5943600"/>
            <a:ext cx="3712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Evolutionary Computation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Meta Heuristic Search</a:t>
            </a:r>
            <a:endParaRPr lang="id-ID" sz="2400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81600" y="41148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/>
          <p:nvPr/>
        </p:nvGrpSpPr>
        <p:grpSpPr>
          <a:xfrm>
            <a:off x="3810000" y="3810000"/>
            <a:ext cx="1981200" cy="1295400"/>
            <a:chOff x="1295400" y="4876800"/>
            <a:chExt cx="1981200" cy="1295400"/>
          </a:xfrm>
        </p:grpSpPr>
        <p:sp>
          <p:nvSpPr>
            <p:cNvPr id="33" name="Oval 32"/>
            <p:cNvSpPr/>
            <p:nvPr/>
          </p:nvSpPr>
          <p:spPr>
            <a:xfrm>
              <a:off x="1447800" y="4953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4" name="Oval 33"/>
            <p:cNvSpPr/>
            <p:nvPr/>
          </p:nvSpPr>
          <p:spPr>
            <a:xfrm>
              <a:off x="1828800" y="5181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6" name="Oval 35"/>
            <p:cNvSpPr/>
            <p:nvPr/>
          </p:nvSpPr>
          <p:spPr>
            <a:xfrm>
              <a:off x="3048000" y="54102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7" name="Oval 36"/>
            <p:cNvSpPr/>
            <p:nvPr/>
          </p:nvSpPr>
          <p:spPr>
            <a:xfrm>
              <a:off x="1752600" y="5638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8" name="Oval 37"/>
            <p:cNvSpPr/>
            <p:nvPr/>
          </p:nvSpPr>
          <p:spPr>
            <a:xfrm>
              <a:off x="2667000" y="5715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39" name="Oval 38"/>
            <p:cNvSpPr/>
            <p:nvPr/>
          </p:nvSpPr>
          <p:spPr>
            <a:xfrm>
              <a:off x="2971800" y="4876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0" name="Oval 39"/>
            <p:cNvSpPr/>
            <p:nvPr/>
          </p:nvSpPr>
          <p:spPr>
            <a:xfrm>
              <a:off x="2133600" y="5943600"/>
              <a:ext cx="228600" cy="228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1" name="Oval 40"/>
            <p:cNvSpPr/>
            <p:nvPr/>
          </p:nvSpPr>
          <p:spPr>
            <a:xfrm>
              <a:off x="2590800" y="51816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42" name="Oval 41"/>
            <p:cNvSpPr/>
            <p:nvPr/>
          </p:nvSpPr>
          <p:spPr>
            <a:xfrm>
              <a:off x="1295400" y="53340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5312" y="5943600"/>
            <a:ext cx="3712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Evolutionary Computation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Meta Heuristic Search</a:t>
            </a:r>
            <a:endParaRPr lang="id-ID" sz="2400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24400" y="43434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TSP </a:t>
            </a:r>
            <a:r>
              <a:rPr lang="en-US" dirty="0" err="1" smtClean="0"/>
              <a:t>dengan</a:t>
            </a:r>
            <a:r>
              <a:rPr lang="en-US" dirty="0" smtClean="0"/>
              <a:t> 100 </a:t>
            </a:r>
            <a:r>
              <a:rPr lang="en-US" dirty="0" err="1" smtClean="0"/>
              <a:t>lokasi</a:t>
            </a:r>
            <a:endParaRPr lang="id-ID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50323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kurir</a:t>
            </a:r>
            <a:r>
              <a:rPr lang="en-US" dirty="0" smtClean="0"/>
              <a:t> </a:t>
            </a:r>
            <a:r>
              <a:rPr lang="en-US" dirty="0" err="1" smtClean="0"/>
              <a:t>punya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8 jam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2743200"/>
          <a:ext cx="38100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981200"/>
              </a:tblGrid>
              <a:tr h="93345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err="1" smtClean="0"/>
                        <a:t>Kriteria</a:t>
                      </a:r>
                      <a:endParaRPr lang="id-ID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Manual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berpikir</a:t>
                      </a:r>
                      <a:r>
                        <a:rPr lang="en-US" sz="2400" dirty="0" smtClean="0"/>
                        <a:t>)</a:t>
                      </a:r>
                      <a:endParaRPr lang="id-ID" sz="2400" dirty="0"/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err="1" smtClean="0">
                          <a:latin typeface="Arial Narrow" pitchFamily="34" charset="0"/>
                        </a:rPr>
                        <a:t>Waktu</a:t>
                      </a:r>
                      <a:r>
                        <a:rPr lang="en-US" sz="2400" dirty="0" smtClean="0">
                          <a:latin typeface="Arial Narrow" pitchFamily="34" charset="0"/>
                        </a:rPr>
                        <a:t> running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0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err="1" smtClean="0">
                          <a:latin typeface="Arial Narrow" pitchFamily="34" charset="0"/>
                        </a:rPr>
                        <a:t>Rute</a:t>
                      </a:r>
                      <a:r>
                        <a:rPr lang="en-US" sz="2400" dirty="0" smtClean="0">
                          <a:latin typeface="Arial Narrow" pitchFamily="34" charset="0"/>
                        </a:rPr>
                        <a:t> yang </a:t>
                      </a:r>
                      <a:r>
                        <a:rPr lang="en-US" sz="2400" dirty="0" err="1" smtClean="0">
                          <a:latin typeface="Arial Narrow" pitchFamily="34" charset="0"/>
                        </a:rPr>
                        <a:t>dihasilkan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11 jam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Total </a:t>
                      </a:r>
                      <a:r>
                        <a:rPr lang="en-US" sz="2400" dirty="0" err="1" smtClean="0">
                          <a:latin typeface="Arial Narrow" pitchFamily="34" charset="0"/>
                        </a:rPr>
                        <a:t>Waktu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11 jam</a:t>
                      </a:r>
                    </a:p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3 jam</a:t>
                      </a:r>
                      <a:r>
                        <a:rPr lang="en-US" sz="2400" dirty="0" smtClean="0">
                          <a:latin typeface="Arial Narrow" pitchFamily="34" charset="0"/>
                        </a:rPr>
                        <a:t>)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343400" y="2743200"/>
          <a:ext cx="22479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/>
              </a:tblGrid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Software A</a:t>
                      </a:r>
                    </a:p>
                    <a:p>
                      <a:pPr algn="ctr"/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Dijkstra</a:t>
                      </a:r>
                      <a:r>
                        <a:rPr lang="en-US" sz="2400" dirty="0" smtClean="0"/>
                        <a:t>)</a:t>
                      </a:r>
                      <a:endParaRPr lang="id-ID" sz="2400" dirty="0"/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Arial Narrow" pitchFamily="34" charset="0"/>
                        </a:rPr>
                        <a:t>2 jam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7 jam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9 jam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Narrow" pitchFamily="34" charset="0"/>
                        </a:rPr>
                        <a:t> 1 jam</a:t>
                      </a:r>
                      <a:r>
                        <a:rPr lang="en-US" sz="2400" dirty="0" smtClean="0">
                          <a:latin typeface="Arial Narrow" pitchFamily="34" charset="0"/>
                        </a:rPr>
                        <a:t>)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591300" y="2743200"/>
          <a:ext cx="2019300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</a:tblGrid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Software B</a:t>
                      </a:r>
                    </a:p>
                    <a:p>
                      <a:pPr algn="ctr"/>
                      <a:r>
                        <a:rPr lang="en-US" sz="2400" dirty="0" smtClean="0"/>
                        <a:t>(GA)</a:t>
                      </a:r>
                      <a:endParaRPr lang="id-ID" sz="2400" dirty="0"/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10 </a:t>
                      </a:r>
                      <a:r>
                        <a:rPr lang="en-US" sz="2400" dirty="0" err="1" smtClean="0">
                          <a:latin typeface="Arial Narrow" pitchFamily="34" charset="0"/>
                        </a:rPr>
                        <a:t>menit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7 jam 20 </a:t>
                      </a:r>
                      <a:r>
                        <a:rPr lang="en-US" sz="2400" dirty="0" err="1" smtClean="0">
                          <a:latin typeface="Arial Narrow" pitchFamily="34" charset="0"/>
                        </a:rPr>
                        <a:t>menit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933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 Narrow" pitchFamily="34" charset="0"/>
                        </a:rPr>
                        <a:t>7</a:t>
                      </a:r>
                      <a:r>
                        <a:rPr lang="en-US" sz="2400" baseline="0" dirty="0" smtClean="0">
                          <a:latin typeface="Arial Narrow" pitchFamily="34" charset="0"/>
                        </a:rPr>
                        <a:t>,5 jam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Arial Narrow" pitchFamily="34" charset="0"/>
                        </a:rPr>
                        <a:t>(</a:t>
                      </a:r>
                      <a:r>
                        <a:rPr lang="en-US" sz="2400" baseline="0" dirty="0" err="1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tidak</a:t>
                      </a:r>
                      <a:r>
                        <a:rPr lang="en-US" sz="2400" baseline="0" dirty="0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lembur</a:t>
                      </a:r>
                      <a:r>
                        <a:rPr lang="en-US" sz="2400" baseline="0" dirty="0" smtClean="0">
                          <a:latin typeface="Arial Narrow" pitchFamily="34" charset="0"/>
                        </a:rPr>
                        <a:t>)</a:t>
                      </a:r>
                      <a:endParaRPr lang="id-ID" sz="2400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4343400" y="4648200"/>
            <a:ext cx="4267200" cy="8382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4343400" y="3733800"/>
            <a:ext cx="4267200" cy="838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905000" y="152400"/>
          <a:ext cx="5656263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4043" name="Visio" r:id="rId3" imgW="5254786" imgH="6154756" progId="Visio.Drawing.11">
                  <p:embed/>
                </p:oleObj>
              </mc:Choice>
              <mc:Fallback>
                <p:oleObj name="Visio" r:id="rId3" imgW="5254786" imgH="6154756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"/>
                        <a:ext cx="5656263" cy="662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2667000" y="838200"/>
            <a:ext cx="2209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" name="Oval 5"/>
          <p:cNvSpPr/>
          <p:nvPr/>
        </p:nvSpPr>
        <p:spPr>
          <a:xfrm rot="3662925">
            <a:off x="2171700" y="3813175"/>
            <a:ext cx="4406900" cy="20193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 rot="3890218">
            <a:off x="4233863" y="2371725"/>
            <a:ext cx="4213225" cy="270192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</a:t>
            </a:r>
            <a:endParaRPr lang="id-ID" dirty="0"/>
          </a:p>
        </p:txBody>
      </p:sp>
      <p:sp>
        <p:nvSpPr>
          <p:cNvPr id="8" name="Oval 7"/>
          <p:cNvSpPr/>
          <p:nvPr/>
        </p:nvSpPr>
        <p:spPr>
          <a:xfrm>
            <a:off x="2986088" y="152400"/>
            <a:ext cx="1524000" cy="609600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104" name="TextBox 8"/>
          <p:cNvSpPr txBox="1">
            <a:spLocks noChangeArrowheads="1"/>
          </p:cNvSpPr>
          <p:nvPr/>
        </p:nvSpPr>
        <p:spPr bwMode="auto">
          <a:xfrm>
            <a:off x="76200" y="122238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Optimization Algorithms</a:t>
            </a:r>
            <a:endParaRPr lang="id-ID" sz="2000">
              <a:latin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935163" y="441325"/>
            <a:ext cx="990600" cy="1588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935163" y="1036638"/>
            <a:ext cx="990600" cy="158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907280" y="838200"/>
            <a:ext cx="2590800" cy="584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Dunia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</a:rPr>
              <a:t>Hitam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?</a:t>
            </a:r>
            <a:endParaRPr lang="id-ID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 rot="5400000">
            <a:off x="819944" y="2309019"/>
            <a:ext cx="3470275" cy="12906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5" name="Oval 14"/>
          <p:cNvSpPr/>
          <p:nvPr/>
        </p:nvSpPr>
        <p:spPr>
          <a:xfrm>
            <a:off x="4495800" y="152400"/>
            <a:ext cx="1524000" cy="609600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8" name="Oval 17"/>
          <p:cNvSpPr/>
          <p:nvPr/>
        </p:nvSpPr>
        <p:spPr>
          <a:xfrm>
            <a:off x="6019800" y="152400"/>
            <a:ext cx="1524000" cy="609600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3" grpId="0" animBg="1"/>
      <p:bldP spid="15" grpId="0" animBg="1"/>
      <p:bldP spid="1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1905000"/>
            <a:ext cx="3276600" cy="388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err="1" smtClean="0"/>
              <a:t>Jika</a:t>
            </a:r>
            <a:r>
              <a:rPr lang="en-US" sz="4000" dirty="0" smtClean="0"/>
              <a:t> d = 10, </a:t>
            </a:r>
            <a:r>
              <a:rPr lang="en-US" sz="4000" dirty="0" err="1" smtClean="0"/>
              <a:t>berapa</a:t>
            </a:r>
            <a:r>
              <a:rPr lang="en-US" sz="4000" dirty="0" smtClean="0"/>
              <a:t> </a:t>
            </a:r>
            <a:r>
              <a:rPr lang="en-US" sz="4000" dirty="0" err="1" smtClean="0"/>
              <a:t>luas</a:t>
            </a:r>
            <a:r>
              <a:rPr lang="en-US" sz="4000" dirty="0" smtClean="0"/>
              <a:t> </a:t>
            </a:r>
            <a:r>
              <a:rPr lang="en-US" sz="4000" dirty="0" err="1" smtClean="0"/>
              <a:t>lingkaran</a:t>
            </a:r>
            <a:r>
              <a:rPr lang="en-US" sz="4000" dirty="0" smtClean="0"/>
              <a:t>?</a:t>
            </a:r>
            <a:endParaRPr lang="id-ID" sz="4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6" name="Group 32"/>
          <p:cNvGrpSpPr/>
          <p:nvPr/>
        </p:nvGrpSpPr>
        <p:grpSpPr>
          <a:xfrm>
            <a:off x="3048000" y="2057400"/>
            <a:ext cx="2971800" cy="3581400"/>
            <a:chOff x="3048000" y="2057400"/>
            <a:chExt cx="2971800" cy="3581400"/>
          </a:xfrm>
        </p:grpSpPr>
        <p:sp>
          <p:nvSpPr>
            <p:cNvPr id="5" name="Oval 4"/>
            <p:cNvSpPr/>
            <p:nvPr/>
          </p:nvSpPr>
          <p:spPr>
            <a:xfrm>
              <a:off x="3276600" y="3200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" name="Oval 8"/>
            <p:cNvSpPr/>
            <p:nvPr/>
          </p:nvSpPr>
          <p:spPr>
            <a:xfrm>
              <a:off x="3505200" y="2971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3200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" name="Oval 10"/>
            <p:cNvSpPr/>
            <p:nvPr/>
          </p:nvSpPr>
          <p:spPr>
            <a:xfrm>
              <a:off x="3505200" y="3429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2" name="Oval 11"/>
            <p:cNvSpPr/>
            <p:nvPr/>
          </p:nvSpPr>
          <p:spPr>
            <a:xfrm>
              <a:off x="5029200" y="3200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" name="Oval 12"/>
            <p:cNvSpPr/>
            <p:nvPr/>
          </p:nvSpPr>
          <p:spPr>
            <a:xfrm>
              <a:off x="5257800" y="2971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4" name="Oval 13"/>
            <p:cNvSpPr/>
            <p:nvPr/>
          </p:nvSpPr>
          <p:spPr>
            <a:xfrm>
              <a:off x="5486400" y="3200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5257800" y="3429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6" name="Oval 15"/>
            <p:cNvSpPr/>
            <p:nvPr/>
          </p:nvSpPr>
          <p:spPr>
            <a:xfrm>
              <a:off x="4267200" y="4114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4419600" y="3810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4114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9" name="Oval 18"/>
            <p:cNvSpPr/>
            <p:nvPr/>
          </p:nvSpPr>
          <p:spPr>
            <a:xfrm>
              <a:off x="4419600" y="4419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57912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7" name="Oval 26"/>
            <p:cNvSpPr/>
            <p:nvPr/>
          </p:nvSpPr>
          <p:spPr>
            <a:xfrm>
              <a:off x="57912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30480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30480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400800" y="3581400"/>
            <a:ext cx="24384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(12/16).100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75</a:t>
            </a:r>
            <a:endParaRPr lang="id-ID" sz="20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1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161793" name="Object 2"/>
          <p:cNvGraphicFramePr>
            <a:graphicFrameLocks noChangeAspect="1"/>
          </p:cNvGraphicFramePr>
          <p:nvPr/>
        </p:nvGraphicFramePr>
        <p:xfrm>
          <a:off x="6400800" y="1905000"/>
          <a:ext cx="22828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67" name="Equation" r:id="rId3" imgW="1066680" imgH="457200" progId="Equation.3">
                  <p:embed/>
                </p:oleObj>
              </mc:Choice>
              <mc:Fallback>
                <p:oleObj name="Equation" r:id="rId3" imgW="106668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05000"/>
                        <a:ext cx="2282825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5146" name="Rectangle 25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400800" y="4984750"/>
            <a:ext cx="236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0" grpId="0"/>
      <p:bldP spid="3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5600" y="1905000"/>
            <a:ext cx="3276600" cy="388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Jika</a:t>
            </a:r>
            <a:r>
              <a:rPr lang="en-US" dirty="0" smtClean="0"/>
              <a:t> d = 10, </a:t>
            </a:r>
            <a:r>
              <a:rPr lang="en-US" dirty="0" err="1" smtClean="0"/>
              <a:t>berapa</a:t>
            </a:r>
            <a:r>
              <a:rPr lang="en-US" dirty="0" smtClean="0"/>
              <a:t> </a:t>
            </a:r>
            <a:r>
              <a:rPr lang="en-US" dirty="0" err="1" smtClean="0"/>
              <a:t>luas</a:t>
            </a:r>
            <a:r>
              <a:rPr lang="en-US" dirty="0" smtClean="0"/>
              <a:t> area </a:t>
            </a:r>
            <a:r>
              <a:rPr lang="en-US" dirty="0" err="1" smtClean="0"/>
              <a:t>merah</a:t>
            </a:r>
            <a:r>
              <a:rPr lang="en-US" dirty="0" smtClean="0"/>
              <a:t>?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53200" y="1905000"/>
            <a:ext cx="2438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Luas lingkaran – luas bulan sabit – 2 x luas bintang =</a:t>
            </a: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SULIT ???</a:t>
            </a:r>
            <a:endParaRPr lang="id-ID" sz="20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09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sp>
        <p:nvSpPr>
          <p:cNvPr id="32" name="Moon 31"/>
          <p:cNvSpPr/>
          <p:nvPr/>
        </p:nvSpPr>
        <p:spPr>
          <a:xfrm rot="16200000">
            <a:off x="3990181" y="3980657"/>
            <a:ext cx="1027113" cy="2209800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4" name="6-Point Star 33"/>
          <p:cNvSpPr/>
          <p:nvPr/>
        </p:nvSpPr>
        <p:spPr>
          <a:xfrm>
            <a:off x="5029200" y="2316163"/>
            <a:ext cx="609600" cy="838200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5" name="6-Point Star 34"/>
          <p:cNvSpPr/>
          <p:nvPr/>
        </p:nvSpPr>
        <p:spPr>
          <a:xfrm>
            <a:off x="3352800" y="2362200"/>
            <a:ext cx="609600" cy="838200"/>
          </a:xfrm>
          <a:prstGeom prst="star6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6" name="Group 41"/>
          <p:cNvGrpSpPr/>
          <p:nvPr/>
        </p:nvGrpSpPr>
        <p:grpSpPr>
          <a:xfrm>
            <a:off x="3048000" y="2057400"/>
            <a:ext cx="2971800" cy="3581400"/>
            <a:chOff x="3048000" y="2057400"/>
            <a:chExt cx="2971800" cy="3581400"/>
          </a:xfrm>
        </p:grpSpPr>
        <p:sp>
          <p:nvSpPr>
            <p:cNvPr id="5" name="Oval 4"/>
            <p:cNvSpPr/>
            <p:nvPr/>
          </p:nvSpPr>
          <p:spPr>
            <a:xfrm>
              <a:off x="3322638" y="3505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" name="Oval 8"/>
            <p:cNvSpPr/>
            <p:nvPr/>
          </p:nvSpPr>
          <p:spPr>
            <a:xfrm>
              <a:off x="3551238" y="3276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" name="Oval 9"/>
            <p:cNvSpPr/>
            <p:nvPr/>
          </p:nvSpPr>
          <p:spPr>
            <a:xfrm>
              <a:off x="3779838" y="3505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" name="Oval 10"/>
            <p:cNvSpPr/>
            <p:nvPr/>
          </p:nvSpPr>
          <p:spPr>
            <a:xfrm>
              <a:off x="3551238" y="3733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2" name="Oval 11"/>
            <p:cNvSpPr/>
            <p:nvPr/>
          </p:nvSpPr>
          <p:spPr>
            <a:xfrm>
              <a:off x="5029200" y="3505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" name="Oval 12"/>
            <p:cNvSpPr/>
            <p:nvPr/>
          </p:nvSpPr>
          <p:spPr>
            <a:xfrm>
              <a:off x="5257800" y="3276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4" name="Oval 13"/>
            <p:cNvSpPr/>
            <p:nvPr/>
          </p:nvSpPr>
          <p:spPr>
            <a:xfrm>
              <a:off x="5486400" y="3505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5257800" y="3733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6" name="Oval 15"/>
            <p:cNvSpPr/>
            <p:nvPr/>
          </p:nvSpPr>
          <p:spPr>
            <a:xfrm>
              <a:off x="4267200" y="4114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4419600" y="3810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4114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9" name="Oval 18"/>
            <p:cNvSpPr/>
            <p:nvPr/>
          </p:nvSpPr>
          <p:spPr>
            <a:xfrm>
              <a:off x="4419600" y="4419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57912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7" name="Oval 26"/>
            <p:cNvSpPr/>
            <p:nvPr/>
          </p:nvSpPr>
          <p:spPr>
            <a:xfrm>
              <a:off x="57912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30480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30480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6" name="Oval 35"/>
            <p:cNvSpPr/>
            <p:nvPr/>
          </p:nvSpPr>
          <p:spPr>
            <a:xfrm>
              <a:off x="3535363" y="2606675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7" name="Oval 36"/>
            <p:cNvSpPr/>
            <p:nvPr/>
          </p:nvSpPr>
          <p:spPr>
            <a:xfrm>
              <a:off x="5211763" y="2590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8" name="Oval 37"/>
            <p:cNvSpPr/>
            <p:nvPr/>
          </p:nvSpPr>
          <p:spPr>
            <a:xfrm>
              <a:off x="3962400" y="5105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9" name="Oval 38"/>
            <p:cNvSpPr/>
            <p:nvPr/>
          </p:nvSpPr>
          <p:spPr>
            <a:xfrm>
              <a:off x="4876800" y="5105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553200" y="40386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(12/20).100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60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553200" y="5486400"/>
            <a:ext cx="23622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40993" name="Rectangle 41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0" grpId="0"/>
      <p:bldP spid="40" grpId="0"/>
      <p:bldP spid="41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loud 41"/>
          <p:cNvSpPr/>
          <p:nvPr/>
        </p:nvSpPr>
        <p:spPr>
          <a:xfrm>
            <a:off x="2895600" y="1920875"/>
            <a:ext cx="3276600" cy="3840163"/>
          </a:xfrm>
          <a:prstGeom prst="clou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Berapa luas area merah?</a:t>
            </a:r>
            <a:endParaRPr lang="id-ID" smtClean="0"/>
          </a:p>
        </p:txBody>
      </p:sp>
      <p:sp>
        <p:nvSpPr>
          <p:cNvPr id="4" name="Rectangle 3"/>
          <p:cNvSpPr/>
          <p:nvPr/>
        </p:nvSpPr>
        <p:spPr>
          <a:xfrm>
            <a:off x="2895600" y="1905000"/>
            <a:ext cx="3276600" cy="3886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53200" y="1905000"/>
            <a:ext cx="2438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Luas = ???</a:t>
            </a:r>
            <a:endParaRPr lang="id-ID" sz="2000" b="1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420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3048000" y="1981200"/>
            <a:ext cx="3048000" cy="3657600"/>
            <a:chOff x="3048000" y="1981200"/>
            <a:chExt cx="3048000" cy="3657600"/>
          </a:xfrm>
        </p:grpSpPr>
        <p:sp>
          <p:nvSpPr>
            <p:cNvPr id="5" name="Oval 4"/>
            <p:cNvSpPr/>
            <p:nvPr/>
          </p:nvSpPr>
          <p:spPr>
            <a:xfrm>
              <a:off x="3276600" y="3581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9" name="Oval 8"/>
            <p:cNvSpPr/>
            <p:nvPr/>
          </p:nvSpPr>
          <p:spPr>
            <a:xfrm>
              <a:off x="3505200" y="3352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0" name="Oval 9"/>
            <p:cNvSpPr/>
            <p:nvPr/>
          </p:nvSpPr>
          <p:spPr>
            <a:xfrm>
              <a:off x="3733800" y="3581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1" name="Oval 10"/>
            <p:cNvSpPr/>
            <p:nvPr/>
          </p:nvSpPr>
          <p:spPr>
            <a:xfrm>
              <a:off x="3505200" y="3810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2" name="Oval 11"/>
            <p:cNvSpPr/>
            <p:nvPr/>
          </p:nvSpPr>
          <p:spPr>
            <a:xfrm>
              <a:off x="5029200" y="3581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3" name="Oval 12"/>
            <p:cNvSpPr/>
            <p:nvPr/>
          </p:nvSpPr>
          <p:spPr>
            <a:xfrm>
              <a:off x="5257800" y="3352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4" name="Oval 13"/>
            <p:cNvSpPr/>
            <p:nvPr/>
          </p:nvSpPr>
          <p:spPr>
            <a:xfrm>
              <a:off x="5486400" y="3581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5" name="Oval 14"/>
            <p:cNvSpPr/>
            <p:nvPr/>
          </p:nvSpPr>
          <p:spPr>
            <a:xfrm>
              <a:off x="5257800" y="3810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6" name="Oval 15"/>
            <p:cNvSpPr/>
            <p:nvPr/>
          </p:nvSpPr>
          <p:spPr>
            <a:xfrm>
              <a:off x="4267200" y="4495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4419600" y="4191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4572000" y="4495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19" name="Oval 18"/>
            <p:cNvSpPr/>
            <p:nvPr/>
          </p:nvSpPr>
          <p:spPr>
            <a:xfrm>
              <a:off x="4419600" y="48006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57912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7" name="Oval 26"/>
            <p:cNvSpPr/>
            <p:nvPr/>
          </p:nvSpPr>
          <p:spPr>
            <a:xfrm>
              <a:off x="5867400" y="1981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3048000" y="20574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3048000" y="53340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6" name="Oval 35"/>
            <p:cNvSpPr/>
            <p:nvPr/>
          </p:nvSpPr>
          <p:spPr>
            <a:xfrm>
              <a:off x="4038600" y="2743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7" name="Oval 36"/>
            <p:cNvSpPr/>
            <p:nvPr/>
          </p:nvSpPr>
          <p:spPr>
            <a:xfrm>
              <a:off x="4267200" y="2530475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8" name="Oval 37"/>
            <p:cNvSpPr/>
            <p:nvPr/>
          </p:nvSpPr>
          <p:spPr>
            <a:xfrm>
              <a:off x="4267200" y="29718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39" name="Oval 38"/>
            <p:cNvSpPr/>
            <p:nvPr/>
          </p:nvSpPr>
          <p:spPr>
            <a:xfrm>
              <a:off x="4495800" y="2743200"/>
              <a:ext cx="228600" cy="3048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553200" y="351155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Luas = (16/20).100 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Calibri" pitchFamily="34" charset="0"/>
              </a:rPr>
              <a:t>          = 80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553200" y="4908550"/>
            <a:ext cx="2362200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C00000"/>
                </a:solidFill>
                <a:latin typeface="Calibri" pitchFamily="34" charset="0"/>
              </a:rPr>
              <a:t>Lebih akurat jika ribuan titik.</a:t>
            </a:r>
            <a:endParaRPr lang="id-ID" sz="2000" b="1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2149475" y="1906588"/>
            <a:ext cx="441325" cy="3886200"/>
            <a:chOff x="1921054" y="1905794"/>
            <a:chExt cx="441940" cy="3886200"/>
          </a:xfrm>
        </p:grpSpPr>
        <p:sp>
          <p:nvSpPr>
            <p:cNvPr id="42018" name="Rectangle 42"/>
            <p:cNvSpPr>
              <a:spLocks noChangeArrowheads="1"/>
            </p:cNvSpPr>
            <p:nvPr/>
          </p:nvSpPr>
          <p:spPr bwMode="auto">
            <a:xfrm>
              <a:off x="1921054" y="3440668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2060"/>
                </a:solidFill>
                <a:latin typeface="Calibri" pitchFamily="34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5400000">
              <a:off x="419100" y="3848099"/>
              <a:ext cx="3886200" cy="1589"/>
            </a:xfrm>
            <a:prstGeom prst="straightConnector1">
              <a:avLst/>
            </a:prstGeom>
            <a:ln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2895600" y="6172200"/>
            <a:ext cx="3276600" cy="369888"/>
            <a:chOff x="2895600" y="6172200"/>
            <a:chExt cx="3276600" cy="369332"/>
          </a:xfrm>
        </p:grpSpPr>
        <p:sp>
          <p:nvSpPr>
            <p:cNvPr id="42016" name="Rectangle 47"/>
            <p:cNvSpPr>
              <a:spLocks noChangeArrowheads="1"/>
            </p:cNvSpPr>
            <p:nvPr/>
          </p:nvSpPr>
          <p:spPr bwMode="auto">
            <a:xfrm>
              <a:off x="4435654" y="6172200"/>
              <a:ext cx="441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  <a:latin typeface="Calibri" pitchFamily="34" charset="0"/>
                </a:rPr>
                <a:t>10</a:t>
              </a:r>
              <a:endParaRPr lang="id-ID">
                <a:solidFill>
                  <a:srgbClr val="0070C0"/>
                </a:solidFill>
                <a:latin typeface="Calibri" pitchFamily="34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10800000">
              <a:off x="2895600" y="6172200"/>
              <a:ext cx="3276600" cy="1586"/>
            </a:xfrm>
            <a:prstGeom prst="straightConnector1">
              <a:avLst/>
            </a:prstGeom>
            <a:ln>
              <a:solidFill>
                <a:srgbClr val="0070C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553200" y="2438400"/>
            <a:ext cx="24384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7030A0"/>
                </a:solidFill>
                <a:latin typeface="Calibri" pitchFamily="34" charset="0"/>
              </a:rPr>
              <a:t>Model matematis ??</a:t>
            </a:r>
            <a:endParaRPr lang="id-ID" sz="20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0" grpId="0"/>
      <p:bldP spid="40" grpId="0"/>
      <p:bldP spid="41" grpId="0"/>
      <p:bldP spid="35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905000" y="152400"/>
          <a:ext cx="5656263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091" name="Visio" r:id="rId3" imgW="5254786" imgH="6154756" progId="Visio.Drawing.11">
                  <p:embed/>
                </p:oleObj>
              </mc:Choice>
              <mc:Fallback>
                <p:oleObj name="Visio" r:id="rId3" imgW="5254786" imgH="6154756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"/>
                        <a:ext cx="5656263" cy="662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3805238" y="1462088"/>
            <a:ext cx="1514475" cy="609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76200" y="122238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Optimization Algorithms</a:t>
            </a:r>
            <a:endParaRPr lang="id-ID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Apa itu EC?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id-ID" sz="3600" smtClean="0"/>
              <a:t>	Evolutionary Computation is a</a:t>
            </a:r>
            <a:r>
              <a:rPr lang="de-DE" sz="3600" smtClean="0"/>
              <a:t>n abstraction from the theory of </a:t>
            </a:r>
            <a:r>
              <a:rPr lang="de-DE" sz="3600" b="1" smtClean="0">
                <a:solidFill>
                  <a:srgbClr val="C00000"/>
                </a:solidFill>
              </a:rPr>
              <a:t>biological evolution </a:t>
            </a:r>
            <a:r>
              <a:rPr lang="de-DE" sz="3600" smtClean="0"/>
              <a:t>that is used to create </a:t>
            </a:r>
            <a:r>
              <a:rPr lang="de-DE" sz="3600" b="1" smtClean="0">
                <a:solidFill>
                  <a:srgbClr val="C00000"/>
                </a:solidFill>
              </a:rPr>
              <a:t>optimization</a:t>
            </a:r>
            <a:r>
              <a:rPr lang="de-DE" sz="3600" smtClean="0"/>
              <a:t> procedures or methodologies, usually implemented on computers, that are used to solve problems“ </a:t>
            </a:r>
            <a:r>
              <a:rPr lang="en-US" sz="3600" smtClean="0"/>
              <a:t>[JUL07].</a:t>
            </a:r>
            <a:endParaRPr lang="id-ID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1714" name="Object 2"/>
          <p:cNvGraphicFramePr>
            <a:graphicFrameLocks noChangeAspect="1"/>
          </p:cNvGraphicFramePr>
          <p:nvPr/>
        </p:nvGraphicFramePr>
        <p:xfrm>
          <a:off x="122050" y="990600"/>
          <a:ext cx="88695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739" name="Visio" r:id="rId3" imgW="7959596" imgH="3906196" progId="Visio.Drawing.11">
                  <p:embed/>
                </p:oleObj>
              </mc:Choice>
              <mc:Fallback>
                <p:oleObj name="Visio" r:id="rId3" imgW="7959596" imgH="3906196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50" y="990600"/>
                        <a:ext cx="8869550" cy="48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smtClean="0"/>
              <a:t>Teori </a:t>
            </a:r>
            <a:r>
              <a:rPr lang="id-ID" sz="4800" smtClean="0"/>
              <a:t>Evolu</a:t>
            </a:r>
            <a:r>
              <a:rPr lang="en-US" sz="4800" smtClean="0"/>
              <a:t>s</a:t>
            </a:r>
            <a:r>
              <a:rPr lang="id-ID" sz="4800" smtClean="0"/>
              <a:t>i</a:t>
            </a:r>
            <a:endParaRPr lang="id-ID" smtClean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914400" y="4191000"/>
          <a:ext cx="7162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2057400"/>
            <a:ext cx="8229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>
                <a:latin typeface="Constantia" pitchFamily="18" charset="0"/>
              </a:rPr>
              <a:t>Ilmuwan Berbeda pendapat 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Constantia" pitchFamily="18" charset="0"/>
              </a:rPr>
              <a:t> </a:t>
            </a:r>
            <a:r>
              <a:rPr lang="id-ID" sz="2000">
                <a:latin typeface="Constantia" pitchFamily="18" charset="0"/>
              </a:rPr>
              <a:t>Pro: </a:t>
            </a:r>
            <a:r>
              <a:rPr lang="en-US" sz="2000">
                <a:latin typeface="Constantia" pitchFamily="18" charset="0"/>
              </a:rPr>
              <a:t>Alam tercipta secara acak</a:t>
            </a:r>
            <a:endParaRPr lang="id-ID" sz="2000">
              <a:latin typeface="Constantia" pitchFamily="18" charset="0"/>
            </a:endParaRPr>
          </a:p>
          <a:p>
            <a:pPr lvl="1">
              <a:buFont typeface="Arial" charset="0"/>
              <a:buChar char="•"/>
            </a:pPr>
            <a:r>
              <a:rPr lang="id-ID" sz="2000">
                <a:latin typeface="Constantia" pitchFamily="18" charset="0"/>
              </a:rPr>
              <a:t> </a:t>
            </a:r>
            <a:r>
              <a:rPr lang="en-US" sz="2000">
                <a:latin typeface="Constantia" pitchFamily="18" charset="0"/>
              </a:rPr>
              <a:t>K</a:t>
            </a:r>
            <a:r>
              <a:rPr lang="id-ID" sz="2000">
                <a:latin typeface="Constantia" pitchFamily="18" charset="0"/>
              </a:rPr>
              <a:t>ontra: </a:t>
            </a:r>
            <a:r>
              <a:rPr lang="en-US" sz="2000">
                <a:latin typeface="Constantia" pitchFamily="18" charset="0"/>
              </a:rPr>
              <a:t>Alam diciptakan oleh </a:t>
            </a:r>
            <a:r>
              <a:rPr lang="id-ID" sz="2000" i="1">
                <a:latin typeface="Constantia" pitchFamily="18" charset="0"/>
              </a:rPr>
              <a:t>intelligent</a:t>
            </a:r>
            <a:r>
              <a:rPr lang="en-US" sz="2000" i="1">
                <a:latin typeface="Constantia" pitchFamily="18" charset="0"/>
              </a:rPr>
              <a:t> designer </a:t>
            </a:r>
            <a:r>
              <a:rPr lang="en-US" sz="2000">
                <a:latin typeface="Constantia" pitchFamily="18" charset="0"/>
              </a:rPr>
              <a:t>(Tuhan)</a:t>
            </a:r>
            <a:endParaRPr lang="id-ID" sz="2000"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id-ID" sz="2400">
                <a:latin typeface="Constantia" pitchFamily="18" charset="0"/>
              </a:rPr>
              <a:t> </a:t>
            </a:r>
            <a:r>
              <a:rPr lang="en-US" sz="2400">
                <a:latin typeface="Constantia" pitchFamily="18" charset="0"/>
              </a:rPr>
              <a:t>S</a:t>
            </a:r>
            <a:r>
              <a:rPr lang="id-ID" sz="2400">
                <a:latin typeface="Constantia" pitchFamily="18" charset="0"/>
              </a:rPr>
              <a:t>pe</a:t>
            </a:r>
            <a:r>
              <a:rPr lang="en-US" sz="2400">
                <a:latin typeface="Constantia" pitchFamily="18" charset="0"/>
              </a:rPr>
              <a:t>s</a:t>
            </a:r>
            <a:r>
              <a:rPr lang="id-ID" sz="2400">
                <a:latin typeface="Constantia" pitchFamily="18" charset="0"/>
              </a:rPr>
              <a:t>ies </a:t>
            </a:r>
            <a:r>
              <a:rPr lang="en-US" sz="2400">
                <a:latin typeface="Constantia" pitchFamily="18" charset="0"/>
              </a:rPr>
              <a:t>ber-e</a:t>
            </a:r>
            <a:r>
              <a:rPr lang="id-ID" sz="2400">
                <a:latin typeface="Constantia" pitchFamily="18" charset="0"/>
              </a:rPr>
              <a:t>vol</a:t>
            </a:r>
            <a:r>
              <a:rPr lang="en-US" sz="2400">
                <a:latin typeface="Constantia" pitchFamily="18" charset="0"/>
              </a:rPr>
              <a:t>usi menjadi </a:t>
            </a:r>
            <a:r>
              <a:rPr lang="id-ID" sz="2400">
                <a:solidFill>
                  <a:srgbClr val="FF0000"/>
                </a:solidFill>
                <a:latin typeface="Constantia" pitchFamily="18" charset="0"/>
              </a:rPr>
              <a:t>spe</a:t>
            </a:r>
            <a:r>
              <a:rPr lang="en-US" sz="2400">
                <a:solidFill>
                  <a:srgbClr val="FF0000"/>
                </a:solidFill>
                <a:latin typeface="Constantia" pitchFamily="18" charset="0"/>
              </a:rPr>
              <a:t>s</a:t>
            </a:r>
            <a:r>
              <a:rPr lang="id-ID" sz="2400">
                <a:solidFill>
                  <a:srgbClr val="FF0000"/>
                </a:solidFill>
                <a:latin typeface="Constantia" pitchFamily="18" charset="0"/>
              </a:rPr>
              <a:t>ies </a:t>
            </a:r>
            <a:r>
              <a:rPr lang="en-US" sz="2400">
                <a:solidFill>
                  <a:srgbClr val="FF0000"/>
                </a:solidFill>
                <a:latin typeface="Constantia" pitchFamily="18" charset="0"/>
              </a:rPr>
              <a:t>lain </a:t>
            </a:r>
            <a:r>
              <a:rPr lang="en-US" sz="2400">
                <a:latin typeface="Constantia" pitchFamily="18" charset="0"/>
              </a:rPr>
              <a:t>yang </a:t>
            </a:r>
            <a:r>
              <a:rPr lang="en-US" sz="2400" b="1">
                <a:solidFill>
                  <a:srgbClr val="FF0000"/>
                </a:solidFill>
                <a:latin typeface="Constantia" pitchFamily="18" charset="0"/>
              </a:rPr>
              <a:t>lebih baik???</a:t>
            </a:r>
            <a:endParaRPr lang="id-ID" sz="2400" b="1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/>
        </p:bldSub>
      </p:bldGraphic>
      <p:bldP spid="4" grpId="0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Rusa </a:t>
            </a:r>
            <a:r>
              <a:rPr lang="id-ID" dirty="0" smtClean="0">
                <a:sym typeface="Wingdings" pitchFamily="2" charset="2"/>
              </a:rPr>
              <a:t>ber-evolusi menjadi ...?</a:t>
            </a:r>
            <a:endParaRPr lang="id-ID" dirty="0"/>
          </a:p>
        </p:txBody>
      </p:sp>
      <p:pic>
        <p:nvPicPr>
          <p:cNvPr id="39939" name="Picture 2" descr="C:\01 Suyanto\004 Textbook\04 Evolutionary Computation\Reff\Kelemahan Teori Evolusi\Keruntuhan Teori Evolusi\Keruntuhan Teori Evolusi 3_files\5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895600"/>
            <a:ext cx="4267200" cy="333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6781800" y="63357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d-ID">
                <a:latin typeface="Constantia" pitchFamily="18" charset="0"/>
              </a:rPr>
              <a:t>Ref: [ADN07] </a:t>
            </a:r>
          </a:p>
        </p:txBody>
      </p:sp>
      <p:pic>
        <p:nvPicPr>
          <p:cNvPr id="39941" name="Picture 3" descr="C:\01 Suyanto\004 Textbook\04 Evolutionary Computation\Reff\Kelemahan Teori Evolusi\Keruntuhan Teori Evolusi\Keruntuhan Teori Evolusi 3_files\59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19400"/>
            <a:ext cx="3500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24000" y="2143125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sz="2800" b="1">
                <a:solidFill>
                  <a:srgbClr val="FF0000"/>
                </a:solidFill>
                <a:latin typeface="Constantia" pitchFamily="18" charset="0"/>
              </a:rPr>
              <a:t>Sele</a:t>
            </a:r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ksi Alam? 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114800" y="2143125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Hukum Rimba !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66800" y="2133600"/>
            <a:ext cx="66294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Rusa </a:t>
            </a:r>
            <a:r>
              <a:rPr lang="en-US" sz="2800" b="1">
                <a:solidFill>
                  <a:srgbClr val="FF0000"/>
                </a:solidFill>
                <a:latin typeface="Constantia" pitchFamily="18" charset="0"/>
              </a:rPr>
              <a:t>ber-evolusi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menjadi spesies lain?</a:t>
            </a:r>
          </a:p>
        </p:txBody>
      </p:sp>
      <p:graphicFrame>
        <p:nvGraphicFramePr>
          <p:cNvPr id="9" name="Content Placeholder 8"/>
          <p:cNvGraphicFramePr>
            <a:graphicFrameLocks/>
          </p:cNvGraphicFramePr>
          <p:nvPr/>
        </p:nvGraphicFramePr>
        <p:xfrm>
          <a:off x="838200" y="3505200"/>
          <a:ext cx="7162800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19800" y="5762625"/>
            <a:ext cx="990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latin typeface="+mn-lt"/>
                <a:cs typeface="+mn-cs"/>
              </a:rPr>
              <a:t>?</a:t>
            </a:r>
            <a:endParaRPr lang="id-ID" sz="105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4400" y="5954713"/>
            <a:ext cx="3657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i="1">
                <a:solidFill>
                  <a:srgbClr val="C00000"/>
                </a:solidFill>
                <a:latin typeface="Constantia" pitchFamily="18" charset="0"/>
              </a:rPr>
              <a:t>No doubt</a:t>
            </a:r>
            <a:endParaRPr lang="id-ID" sz="2800" b="1" i="1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200" y="4800600"/>
            <a:ext cx="2971800" cy="1143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4953000" y="4800600"/>
            <a:ext cx="29718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graphicEl>
                                              <a:dgm id="{4FCCCB1F-CC3D-4F46-B02A-828711974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graphicEl>
                                              <a:dgm id="{2E0CE87C-8B74-4FE7-8BE6-894D701EC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graphicEl>
                                              <a:dgm id="{0984BB51-3D12-4408-A1FB-CE7AF93AEC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graphicEl>
                                              <a:dgm id="{7ACD888B-F746-4AB4-814C-E3400133A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>
                                            <p:graphicEl>
                                              <a:dgm id="{1D73FFB5-0D68-49F1-8602-B4577A9ACE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Graphic spid="9" grpId="0">
        <p:bldSub>
          <a:bldDgm bld="lvlOne"/>
        </p:bldSub>
      </p:bldGraphic>
      <p:bldP spid="13" grpId="0"/>
      <p:bldP spid="14" grpId="0"/>
      <p:bldP spid="15" grpId="0" animBg="1"/>
      <p:bldP spid="16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7200" smtClean="0"/>
              <a:t>Monyet </a:t>
            </a:r>
            <a:r>
              <a:rPr lang="id-ID" sz="7200" smtClean="0">
                <a:sym typeface="Wingdings" pitchFamily="2" charset="2"/>
              </a:rPr>
              <a:t> Manusia?</a:t>
            </a:r>
            <a:endParaRPr lang="id-ID" sz="720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195103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3600" dirty="0" smtClean="0">
                <a:solidFill>
                  <a:schemeClr val="bg2">
                    <a:lumMod val="10000"/>
                  </a:schemeClr>
                </a:solidFill>
              </a:rPr>
              <a:t>Banyak ditemukan fosil palsu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3600" dirty="0" smtClean="0"/>
              <a:t>Jika benar, mengapa monyet masih ada hingga hari ini?</a:t>
            </a:r>
          </a:p>
        </p:txBody>
      </p:sp>
      <p:pic>
        <p:nvPicPr>
          <p:cNvPr id="536577" name="Picture 1" descr="F:\001 Kuliah 2009\CSCS3243 Kecerdasan Mesain dan Artifisial\Manusia Piltdown Pals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343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95600" y="4343400"/>
            <a:ext cx="5638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latin typeface="Constantia" pitchFamily="18" charset="0"/>
              </a:rPr>
              <a:t>1912</a:t>
            </a:r>
            <a:r>
              <a:rPr lang="en-US">
                <a:latin typeface="Constantia" pitchFamily="18" charset="0"/>
              </a:rPr>
              <a:t>: Manusia </a:t>
            </a:r>
            <a:r>
              <a:rPr lang="id-ID">
                <a:latin typeface="Constantia" pitchFamily="18" charset="0"/>
              </a:rPr>
              <a:t>Piltdown</a:t>
            </a:r>
            <a:r>
              <a:rPr lang="en-US">
                <a:latin typeface="Constantia" pitchFamily="18" charset="0"/>
              </a:rPr>
              <a:t> (Inggris) [Charles Dawson]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Constantia" pitchFamily="18" charset="0"/>
              </a:rPr>
              <a:t>1953</a:t>
            </a:r>
            <a:r>
              <a:rPr lang="en-US">
                <a:latin typeface="Constantia" pitchFamily="18" charset="0"/>
              </a:rPr>
              <a:t>: Manusia </a:t>
            </a:r>
            <a:r>
              <a:rPr lang="id-ID">
                <a:latin typeface="Constantia" pitchFamily="18" charset="0"/>
              </a:rPr>
              <a:t>Piltdown</a:t>
            </a:r>
            <a:r>
              <a:rPr lang="en-US">
                <a:latin typeface="Constantia" pitchFamily="18" charset="0"/>
              </a:rPr>
              <a:t> ternyata palsu [Oakley dkk]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Constantia" pitchFamily="18" charset="0"/>
              </a:rPr>
              <a:t>  - Tengkorak Manusia + Rahang Orangutan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Constantia" pitchFamily="18" charset="0"/>
              </a:rPr>
              <a:t>  - Diberi </a:t>
            </a:r>
            <a:r>
              <a:rPr lang="en-US" b="1">
                <a:latin typeface="Constantia" pitchFamily="18" charset="0"/>
              </a:rPr>
              <a:t>Dikhromat Potasium</a:t>
            </a:r>
            <a:r>
              <a:rPr lang="en-US">
                <a:latin typeface="Constantia" pitchFamily="18" charset="0"/>
              </a:rPr>
              <a:t> </a:t>
            </a:r>
            <a:r>
              <a:rPr lang="en-US">
                <a:latin typeface="Constantia" pitchFamily="18" charset="0"/>
                <a:sym typeface="Wingdings" pitchFamily="2" charset="2"/>
              </a:rPr>
              <a:t></a:t>
            </a:r>
            <a:r>
              <a:rPr lang="en-US">
                <a:latin typeface="Constantia" pitchFamily="18" charset="0"/>
              </a:rPr>
              <a:t> tampak kuno</a:t>
            </a:r>
            <a:endParaRPr lang="id-ID">
              <a:latin typeface="Constant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762000" y="533400"/>
          <a:ext cx="73644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115" name="Bitmap Image" r:id="rId3" imgW="7039958" imgH="3933333" progId="PBrush">
                  <p:embed/>
                </p:oleObj>
              </mc:Choice>
              <mc:Fallback>
                <p:oleObj name="Bitmap Image" r:id="rId3" imgW="7039958" imgH="3933333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33400"/>
                        <a:ext cx="7364413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066800" y="4572000"/>
            <a:ext cx="649128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</a:rPr>
              <a:t>???????</a:t>
            </a:r>
            <a:endParaRPr lang="id-ID" sz="11500"/>
          </a:p>
        </p:txBody>
      </p:sp>
      <p:sp>
        <p:nvSpPr>
          <p:cNvPr id="4" name="Rectangle 3"/>
          <p:cNvSpPr/>
          <p:nvPr/>
        </p:nvSpPr>
        <p:spPr>
          <a:xfrm>
            <a:off x="22860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6477000" y="3657600"/>
            <a:ext cx="4572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30480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38862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47244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5562600" y="3276600"/>
            <a:ext cx="533400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b="1" smtClean="0"/>
              <a:t>Mutasi</a:t>
            </a:r>
            <a:r>
              <a:rPr lang="en-US" smtClean="0"/>
              <a:t>:</a:t>
            </a:r>
            <a:r>
              <a:rPr lang="id-ID" smtClean="0"/>
              <a:t> </a:t>
            </a:r>
            <a:r>
              <a:rPr lang="en-US" smtClean="0"/>
              <a:t>bisa</a:t>
            </a:r>
            <a:r>
              <a:rPr lang="id-ID" smtClean="0"/>
              <a:t> lebih baik?</a:t>
            </a:r>
          </a:p>
        </p:txBody>
      </p:sp>
      <p:pic>
        <p:nvPicPr>
          <p:cNvPr id="14339" name="Picture 2" descr="C:\01 Suyanto\004 Textbook\04 Evolutionary Computation\Reff\Kelemahan Teori Evolusi\Keruntuhan Teori Evolusi\Keruntuhan Teori Evolusi 3_files\61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514600"/>
            <a:ext cx="2511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C:\01 Suyanto\004 Textbook\04 Evolutionary Computation\Reff\Kelemahan Teori Evolusi\Keruntuhan Teori Evolusi\Keruntuhan Teori Evolusi 3_files\61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514600"/>
            <a:ext cx="24860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:\01 Suyanto\004 Textbook\04 Evolutionary Computation\Reff\Kelemahan Teori Evolusi\Keruntuhan Teori Evolusi\Keruntuhan Teori Evolusi 3_files\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2514600"/>
            <a:ext cx="1905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6324600" y="61722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d-ID">
                <a:latin typeface="Constantia" pitchFamily="18" charset="0"/>
              </a:rPr>
              <a:t>Ref: [ADN07] </a:t>
            </a: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381000" y="5294313"/>
            <a:ext cx="8229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Struktur DNA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amat sangat rumit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!</a:t>
            </a:r>
            <a:endParaRPr lang="id-ID" sz="2800">
              <a:solidFill>
                <a:srgbClr val="C00000"/>
              </a:solidFill>
              <a:latin typeface="Constantia" pitchFamily="18" charset="0"/>
            </a:endParaRPr>
          </a:p>
          <a:p>
            <a:pPr>
              <a:buFont typeface="Arial" charset="0"/>
              <a:buChar char="•"/>
            </a:pP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Perubahan acak (mutasi)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selalu</a:t>
            </a:r>
            <a:r>
              <a:rPr lang="id-ID" sz="280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id-ID" sz="2800" b="1">
                <a:solidFill>
                  <a:srgbClr val="C00000"/>
                </a:solidFill>
                <a:latin typeface="Constantia" pitchFamily="18" charset="0"/>
              </a:rPr>
              <a:t>buruk</a:t>
            </a:r>
            <a:r>
              <a:rPr lang="en-US" sz="2800" b="1">
                <a:solidFill>
                  <a:srgbClr val="C00000"/>
                </a:solidFill>
                <a:latin typeface="Constantia" pitchFamily="18" charset="0"/>
              </a:rPr>
              <a:t> !!</a:t>
            </a:r>
            <a:endParaRPr lang="id-ID" sz="2800" b="1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2743200"/>
            <a:ext cx="25908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6400800" y="3352800"/>
            <a:ext cx="1219200" cy="17526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8" grpId="0" animBg="1"/>
      <p:bldP spid="11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:\D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4582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5599113" y="6581775"/>
            <a:ext cx="3544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1200">
                <a:solidFill>
                  <a:srgbClr val="FF0000"/>
                </a:solidFill>
                <a:latin typeface="Calibri" pitchFamily="34" charset="0"/>
              </a:rPr>
              <a:t>James Watson &amp; Francis Crick</a:t>
            </a:r>
            <a:r>
              <a:rPr lang="en-US" sz="1200">
                <a:solidFill>
                  <a:srgbClr val="FF0000"/>
                </a:solidFill>
                <a:latin typeface="Calibri" pitchFamily="34" charset="0"/>
              </a:rPr>
              <a:t> [www.nature.com]</a:t>
            </a:r>
            <a:endParaRPr lang="id-ID" sz="12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Mutasi</a:t>
            </a:r>
            <a:r>
              <a:rPr lang="en-US" smtClean="0"/>
              <a:t>: </a:t>
            </a:r>
            <a:r>
              <a:rPr lang="en-US" smtClean="0">
                <a:solidFill>
                  <a:srgbClr val="C00000"/>
                </a:solidFill>
              </a:rPr>
              <a:t>selalu</a:t>
            </a:r>
            <a:r>
              <a:rPr lang="en-US" smtClean="0"/>
              <a:t> </a:t>
            </a:r>
            <a:r>
              <a:rPr lang="en-US" smtClean="0">
                <a:solidFill>
                  <a:srgbClr val="C00000"/>
                </a:solidFill>
              </a:rPr>
              <a:t>lebih buruk</a:t>
            </a:r>
            <a:r>
              <a:rPr lang="en-US" b="1" smtClean="0">
                <a:solidFill>
                  <a:srgbClr val="C00000"/>
                </a:solidFill>
              </a:rPr>
              <a:t>!</a:t>
            </a:r>
            <a:endParaRPr lang="id-ID" b="1" smtClean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Manusia Dulu </a:t>
            </a:r>
            <a:r>
              <a:rPr lang="en-US" smtClean="0"/>
              <a:t>(jaman nabi Adam hingga nabi Nuh)</a:t>
            </a:r>
          </a:p>
          <a:p>
            <a:pPr lvl="1" eaLnBrk="1" hangingPunct="1"/>
            <a:r>
              <a:rPr lang="en-US" smtClean="0"/>
              <a:t>Usia: 950 tahun</a:t>
            </a:r>
          </a:p>
          <a:p>
            <a:pPr lvl="1" eaLnBrk="1" hangingPunct="1"/>
            <a:r>
              <a:rPr lang="en-US" smtClean="0"/>
              <a:t>Tinggi badan: 15-30 meter (</a:t>
            </a:r>
            <a:r>
              <a:rPr lang="en-US" smtClean="0">
                <a:solidFill>
                  <a:srgbClr val="FF0000"/>
                </a:solidFill>
              </a:rPr>
              <a:t>isu</a:t>
            </a:r>
            <a:r>
              <a:rPr lang="en-US" smtClean="0"/>
              <a:t>)</a:t>
            </a:r>
          </a:p>
          <a:p>
            <a:pPr lvl="1" eaLnBrk="1" hangingPunct="1"/>
            <a:r>
              <a:rPr lang="en-US" smtClean="0"/>
              <a:t>Makhluk hidup hanya sedikit</a:t>
            </a:r>
          </a:p>
          <a:p>
            <a:pPr eaLnBrk="1" hangingPunct="1"/>
            <a:r>
              <a:rPr lang="en-US" b="1" smtClean="0"/>
              <a:t>Manusia sekarang</a:t>
            </a:r>
          </a:p>
          <a:p>
            <a:pPr lvl="1" eaLnBrk="1" hangingPunct="1"/>
            <a:r>
              <a:rPr lang="en-US" smtClean="0"/>
              <a:t>Usia lebih pendek</a:t>
            </a:r>
          </a:p>
          <a:p>
            <a:pPr lvl="1" eaLnBrk="1" hangingPunct="1"/>
            <a:r>
              <a:rPr lang="en-US" smtClean="0"/>
              <a:t>Tinggi badan: 2 meter</a:t>
            </a:r>
          </a:p>
          <a:p>
            <a:pPr lvl="1" eaLnBrk="1" hangingPunct="1"/>
            <a:r>
              <a:rPr lang="en-US" smtClean="0"/>
              <a:t>Makhluk hidup semakin banyak</a:t>
            </a:r>
          </a:p>
          <a:p>
            <a:pPr lvl="1" eaLnBrk="1" hangingPunct="1"/>
            <a:r>
              <a:rPr lang="en-US" smtClean="0"/>
              <a:t>Bumi terasa semakin sempit</a:t>
            </a:r>
          </a:p>
          <a:p>
            <a:pPr lvl="1" eaLnBrk="1" hangingPunct="1"/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“Evolusi” &amp; “Genetika”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smtClean="0"/>
              <a:t>Dua teori lemah </a:t>
            </a:r>
            <a:r>
              <a:rPr lang="id-ID" smtClean="0">
                <a:sym typeface="Wingdings" pitchFamily="2" charset="2"/>
              </a:rPr>
              <a:t> </a:t>
            </a:r>
            <a:r>
              <a:rPr lang="id-ID" smtClean="0"/>
              <a:t>EC yang powerful?</a:t>
            </a:r>
          </a:p>
          <a:p>
            <a:pPr lvl="1" eaLnBrk="1" hangingPunct="1"/>
            <a:r>
              <a:rPr lang="id-ID" smtClean="0"/>
              <a:t>Dunia komputer berbeda dengan dunia nyata.</a:t>
            </a:r>
          </a:p>
          <a:p>
            <a:pPr lvl="1" eaLnBrk="1" hangingPunct="1"/>
            <a:r>
              <a:rPr lang="id-ID" smtClean="0"/>
              <a:t>Banyak simplifikasi</a:t>
            </a:r>
            <a:endParaRPr lang="en-US" smtClean="0"/>
          </a:p>
          <a:p>
            <a:pPr eaLnBrk="1" hangingPunct="1"/>
            <a:r>
              <a:rPr lang="en-US" b="1" smtClean="0">
                <a:sym typeface="Wingdings" pitchFamily="2" charset="2"/>
              </a:rPr>
              <a:t>OPTIMASI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SEARCHING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LEARNING</a:t>
            </a:r>
          </a:p>
          <a:p>
            <a:pPr eaLnBrk="1" hangingPunct="1"/>
            <a:r>
              <a:rPr lang="en-US" b="1" smtClean="0">
                <a:sym typeface="Wingdings" pitchFamily="2" charset="2"/>
              </a:rPr>
              <a:t>…</a:t>
            </a:r>
          </a:p>
          <a:p>
            <a:pPr eaLnBrk="1" hangingPunct="1"/>
            <a:endParaRPr lang="id-ID" smtClean="0"/>
          </a:p>
          <a:p>
            <a:pPr eaLnBrk="1" hangingPunct="1"/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alibri" pitchFamily="34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905000" y="152400"/>
          <a:ext cx="5656263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139" name="Visio" r:id="rId3" imgW="5254786" imgH="6154756" progId="Visio.Drawing.11">
                  <p:embed/>
                </p:oleObj>
              </mc:Choice>
              <mc:Fallback>
                <p:oleObj name="Visio" r:id="rId3" imgW="5254786" imgH="6154756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"/>
                        <a:ext cx="5656263" cy="662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3765550" y="1462088"/>
            <a:ext cx="1600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76200" y="122238"/>
            <a:ext cx="182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Optimization Algorithms</a:t>
            </a:r>
            <a:endParaRPr lang="id-ID" sz="2000">
              <a:latin typeface="Calibri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55950" y="2849563"/>
            <a:ext cx="1233488" cy="609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Oval 6"/>
          <p:cNvSpPr/>
          <p:nvPr/>
        </p:nvSpPr>
        <p:spPr>
          <a:xfrm>
            <a:off x="4953000" y="1447800"/>
            <a:ext cx="2590800" cy="3886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7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Aplikasi-aplikasi 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b="1" smtClean="0"/>
              <a:t>Optimasi</a:t>
            </a:r>
          </a:p>
          <a:p>
            <a:pPr lvl="1" eaLnBrk="1" hangingPunct="1"/>
            <a:r>
              <a:rPr lang="en-US" smtClean="0"/>
              <a:t>P</a:t>
            </a:r>
            <a:r>
              <a:rPr lang="id-ID" smtClean="0"/>
              <a:t>enjadwalan </a:t>
            </a:r>
            <a:r>
              <a:rPr lang="en-US" smtClean="0"/>
              <a:t>Proyek, Perk</a:t>
            </a:r>
            <a:r>
              <a:rPr lang="id-ID" smtClean="0"/>
              <a:t>uliah, rumah sakit, </a:t>
            </a:r>
            <a:r>
              <a:rPr lang="en-US" smtClean="0"/>
              <a:t>dsb</a:t>
            </a:r>
            <a:r>
              <a:rPr lang="id-ID" smtClean="0"/>
              <a:t>.</a:t>
            </a:r>
          </a:p>
          <a:p>
            <a:pPr lvl="1" eaLnBrk="1" hangingPunct="1"/>
            <a:r>
              <a:rPr lang="en-US" smtClean="0"/>
              <a:t>P</a:t>
            </a:r>
            <a:r>
              <a:rPr lang="id-ID" smtClean="0"/>
              <a:t>engepakan </a:t>
            </a:r>
            <a:r>
              <a:rPr lang="en-US" smtClean="0"/>
              <a:t>Barang</a:t>
            </a:r>
            <a:endParaRPr lang="id-ID" smtClean="0"/>
          </a:p>
          <a:p>
            <a:pPr lvl="1" eaLnBrk="1" hangingPunct="1"/>
            <a:r>
              <a:rPr lang="en-US" smtClean="0"/>
              <a:t>P</a:t>
            </a:r>
            <a:r>
              <a:rPr lang="id-ID" smtClean="0"/>
              <a:t>emotongan </a:t>
            </a:r>
            <a:r>
              <a:rPr lang="en-US" smtClean="0"/>
              <a:t>B</a:t>
            </a:r>
            <a:r>
              <a:rPr lang="id-ID" smtClean="0"/>
              <a:t>ahan</a:t>
            </a:r>
            <a:endParaRPr lang="en-US" smtClean="0"/>
          </a:p>
          <a:p>
            <a:pPr lvl="1" eaLnBrk="1" hangingPunct="1"/>
            <a:r>
              <a:rPr lang="en-US" smtClean="0"/>
              <a:t>Instalasi Jaringan Telekomunikasi</a:t>
            </a:r>
          </a:p>
          <a:p>
            <a:pPr lvl="1" eaLnBrk="1" hangingPunct="1"/>
            <a:r>
              <a:rPr lang="en-US" smtClean="0"/>
              <a:t>Instalasi Pipa Air</a:t>
            </a:r>
          </a:p>
          <a:p>
            <a:pPr lvl="1" eaLnBrk="1" hangingPunct="1"/>
            <a:r>
              <a:rPr lang="en-US" smtClean="0"/>
              <a:t>Dsb.</a:t>
            </a:r>
            <a:endParaRPr lang="id-ID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FWDC </a:t>
            </a:r>
            <a:r>
              <a:rPr lang="en-US" sz="3200" dirty="0" smtClean="0"/>
              <a:t>(</a:t>
            </a:r>
            <a:r>
              <a:rPr lang="en-US" sz="3200" i="1" dirty="0" smtClean="0"/>
              <a:t>Farmer Wolf Duck and Corn</a:t>
            </a:r>
            <a:r>
              <a:rPr lang="en-US" sz="3200" dirty="0" smtClean="0"/>
              <a:t> </a:t>
            </a:r>
            <a:r>
              <a:rPr lang="en-US" sz="3200" i="1" dirty="0" smtClean="0"/>
              <a:t>Problem</a:t>
            </a:r>
            <a:r>
              <a:rPr lang="en-US" sz="3200" dirty="0" smtClean="0"/>
              <a:t>)</a:t>
            </a:r>
            <a:endParaRPr lang="id-ID" sz="4400" dirty="0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34817" name="Object 1"/>
          <p:cNvGraphicFramePr>
            <a:graphicFrameLocks noChangeAspect="1"/>
          </p:cNvGraphicFramePr>
          <p:nvPr/>
        </p:nvGraphicFramePr>
        <p:xfrm>
          <a:off x="381000" y="3429000"/>
          <a:ext cx="831368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2" name="Visio" r:id="rId3" imgW="6526766" imgH="1666943" progId="Visio.Drawing.11">
                  <p:embed/>
                </p:oleObj>
              </mc:Choice>
              <mc:Fallback>
                <p:oleObj name="Visio" r:id="rId3" imgW="6526766" imgH="1666943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29000"/>
                        <a:ext cx="8313683" cy="213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Desain Jet Nozzle </a:t>
            </a:r>
            <a:r>
              <a:rPr lang="en-US" sz="2400" smtClean="0">
                <a:solidFill>
                  <a:srgbClr val="FF0000"/>
                </a:solidFill>
              </a:rPr>
              <a:t>[evonet.lri.fr/CIRCUS2/node.php?node=72]</a:t>
            </a:r>
            <a:endParaRPr lang="id-ID" sz="2400" smtClean="0">
              <a:solidFill>
                <a:srgbClr val="FF0000"/>
              </a:solidFill>
            </a:endParaRPr>
          </a:p>
        </p:txBody>
      </p:sp>
      <p:pic>
        <p:nvPicPr>
          <p:cNvPr id="64517" name="Picture 5" descr="D:\00 Suyanto\001 Kuliah 2009\CS4773 EC\ES\Nozzle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44750"/>
            <a:ext cx="3505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D:\00 Suyanto\001 Kuliah 2009\CS4773 EC\JetNozzl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191000"/>
            <a:ext cx="53340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33400" y="2514600"/>
            <a:ext cx="3549650" cy="1238250"/>
            <a:chOff x="533400" y="2514600"/>
            <a:chExt cx="3549805" cy="1238310"/>
          </a:xfrm>
        </p:grpSpPr>
        <p:pic>
          <p:nvPicPr>
            <p:cNvPr id="55304" name="Picture 4" descr="D:\00 Suyanto\001 Kuliah 2009\CS4773 EC\ES\Nozzle1.bm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0" y="2514600"/>
              <a:ext cx="3549805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5" name="Rectangle 10"/>
            <p:cNvSpPr>
              <a:spLocks noChangeArrowheads="1"/>
            </p:cNvSpPr>
            <p:nvPr/>
          </p:nvSpPr>
          <p:spPr bwMode="auto">
            <a:xfrm>
              <a:off x="1828800" y="3352800"/>
              <a:ext cx="106792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Starting</a:t>
              </a:r>
              <a:endParaRPr lang="id-ID" sz="2000"/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705600" y="3352800"/>
            <a:ext cx="1255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Resulting</a:t>
            </a:r>
            <a:endParaRPr lang="id-ID" sz="20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581400" y="6096000"/>
            <a:ext cx="208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Designing by ES</a:t>
            </a:r>
            <a:endParaRPr lang="id-ID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Optimasi Swarming</a:t>
            </a:r>
            <a:br>
              <a:rPr lang="en-US" smtClean="0"/>
            </a:br>
            <a:r>
              <a:rPr lang="en-US" sz="2400" smtClean="0">
                <a:solidFill>
                  <a:srgbClr val="FF0000"/>
                </a:solidFill>
              </a:rPr>
              <a:t>[www.bionik.tu-berlin.de/institut/xs2anima]</a:t>
            </a:r>
            <a:endParaRPr lang="id-ID" sz="2400" smtClean="0">
              <a:solidFill>
                <a:srgbClr val="FF0000"/>
              </a:solidFill>
            </a:endParaRPr>
          </a:p>
        </p:txBody>
      </p:sp>
      <p:pic>
        <p:nvPicPr>
          <p:cNvPr id="59395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057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Simulasi &amp; Animasi</a:t>
            </a:r>
            <a:endParaRPr lang="id-ID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Simulasi pedestrian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Kapasitas ruangan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Gedung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Trotoar</a:t>
            </a:r>
          </a:p>
          <a:p>
            <a:pPr eaLnBrk="1" hangingPunct="1"/>
            <a:r>
              <a:rPr lang="en-US" smtClean="0"/>
              <a:t>Animasi </a:t>
            </a:r>
          </a:p>
          <a:p>
            <a:pPr lvl="1" eaLnBrk="1" hangingPunct="1"/>
            <a:r>
              <a:rPr lang="en-US" smtClean="0">
                <a:sym typeface="Wingdings" pitchFamily="2" charset="2"/>
              </a:rPr>
              <a:t>Computer-graphic</a:t>
            </a:r>
          </a:p>
          <a:p>
            <a:pPr eaLnBrk="1" hangingPunct="1"/>
            <a:r>
              <a:rPr lang="en-US" smtClean="0">
                <a:sym typeface="Wingdings" pitchFamily="2" charset="2"/>
              </a:rPr>
              <a:t>Pencarian tepi citra</a:t>
            </a:r>
            <a:endParaRPr lang="id-ID" smtClean="0"/>
          </a:p>
        </p:txBody>
      </p:sp>
      <p:pic>
        <p:nvPicPr>
          <p:cNvPr id="6" name="Picture 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5900" y="2819400"/>
            <a:ext cx="4737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665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Edge detection</a:t>
            </a:r>
            <a:endParaRPr lang="id-ID" dirty="0"/>
          </a:p>
        </p:txBody>
      </p:sp>
      <p:sp>
        <p:nvSpPr>
          <p:cNvPr id="56324" name="Rectangle 1"/>
          <p:cNvSpPr>
            <a:spLocks noChangeArrowheads="1"/>
          </p:cNvSpPr>
          <p:nvPr/>
        </p:nvSpPr>
        <p:spPr bwMode="auto">
          <a:xfrm>
            <a:off x="0" y="60198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b="1" dirty="0">
                <a:cs typeface="Times New Roman" pitchFamily="18" charset="0"/>
              </a:rPr>
              <a:t>[A</a:t>
            </a:r>
            <a:r>
              <a:rPr lang="id-ID" sz="2000" b="1" dirty="0">
                <a:cs typeface="Times New Roman" pitchFamily="18" charset="0"/>
              </a:rPr>
              <a:t>ddino Yudi Abdal</a:t>
            </a:r>
            <a:r>
              <a:rPr lang="en-US" sz="2000" b="1" dirty="0">
                <a:cs typeface="Times New Roman" pitchFamily="18" charset="0"/>
              </a:rPr>
              <a:t> - </a:t>
            </a:r>
            <a:r>
              <a:rPr lang="id-ID" sz="2000" b="1" dirty="0">
                <a:cs typeface="Times New Roman" pitchFamily="18" charset="0"/>
              </a:rPr>
              <a:t>113990156 </a:t>
            </a:r>
            <a:r>
              <a:rPr lang="en-US" sz="2000" b="1" dirty="0">
                <a:cs typeface="Times New Roman" pitchFamily="18" charset="0"/>
              </a:rPr>
              <a:t>- </a:t>
            </a:r>
            <a:r>
              <a:rPr lang="id-ID" sz="2000" b="1" dirty="0">
                <a:latin typeface="Constantia" pitchFamily="18" charset="0"/>
                <a:cs typeface="Times New Roman" pitchFamily="18" charset="0"/>
              </a:rPr>
              <a:t>IMPLEMENTASI PROSES PENDETEKSIAN SISI </a:t>
            </a:r>
            <a:r>
              <a:rPr lang="id-ID" sz="2000" b="1" dirty="0" smtClean="0">
                <a:latin typeface="Constantia" pitchFamily="18" charset="0"/>
                <a:cs typeface="Times New Roman" pitchFamily="18" charset="0"/>
              </a:rPr>
              <a:t>DENGAN TEKNIK </a:t>
            </a:r>
            <a:r>
              <a:rPr lang="id-ID" sz="2000" b="1" dirty="0">
                <a:latin typeface="Constantia" pitchFamily="18" charset="0"/>
                <a:cs typeface="Times New Roman" pitchFamily="18" charset="0"/>
              </a:rPr>
              <a:t>FLOCKING </a:t>
            </a:r>
            <a:r>
              <a:rPr lang="en-US" sz="2000" b="1" dirty="0">
                <a:latin typeface="Constantia" pitchFamily="18" charset="0"/>
                <a:cs typeface="Times New Roman" pitchFamily="18" charset="0"/>
              </a:rPr>
              <a:t>]</a:t>
            </a:r>
            <a:endParaRPr lang="id-ID" sz="2800" dirty="0">
              <a:cs typeface="Times New Roman" pitchFamily="18" charset="0"/>
            </a:endParaRPr>
          </a:p>
        </p:txBody>
      </p:sp>
      <p:pic>
        <p:nvPicPr>
          <p:cNvPr id="17920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269377" cy="384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1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Skema umum EAs</a:t>
            </a:r>
            <a:endParaRPr lang="id-ID" dirty="0"/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d-ID">
              <a:latin typeface="Constantia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1219200" y="2362200"/>
          <a:ext cx="6705600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163" name="Visio" r:id="rId3" imgW="3417806" imgH="2180077" progId="Visio.Drawing.11">
                  <p:embed/>
                </p:oleObj>
              </mc:Choice>
              <mc:Fallback>
                <p:oleObj name="Visio" r:id="rId3" imgW="3417806" imgH="218007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62200"/>
                        <a:ext cx="6705600" cy="4276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Beberapa algoritma 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>
                <a:solidFill>
                  <a:srgbClr val="FF0000"/>
                </a:solidFill>
              </a:rPr>
              <a:t>Genetic Algorithms </a:t>
            </a:r>
            <a:r>
              <a:rPr lang="id-ID" dirty="0" smtClean="0">
                <a:solidFill>
                  <a:srgbClr val="FF0000"/>
                </a:solidFill>
              </a:rPr>
              <a:t>(GA): b</a:t>
            </a:r>
            <a:r>
              <a:rPr lang="en-GB" dirty="0" err="1" smtClean="0">
                <a:solidFill>
                  <a:srgbClr val="FF0000"/>
                </a:solidFill>
              </a:rPr>
              <a:t>inary</a:t>
            </a:r>
            <a:r>
              <a:rPr lang="en-GB" dirty="0" smtClean="0">
                <a:solidFill>
                  <a:srgbClr val="FF0000"/>
                </a:solidFill>
              </a:rPr>
              <a:t> strings</a:t>
            </a:r>
            <a:endParaRPr lang="id-ID" dirty="0" smtClean="0">
              <a:solidFill>
                <a:srgbClr val="FF0000"/>
              </a:solidFill>
            </a:endParaRPr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Evolution Strategies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(ES): r</a:t>
            </a:r>
            <a:r>
              <a:rPr lang="en-GB" dirty="0" err="1" smtClean="0">
                <a:solidFill>
                  <a:schemeClr val="tx2">
                    <a:lumMod val="50000"/>
                  </a:schemeClr>
                </a:solidFill>
              </a:rPr>
              <a:t>eal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-valued vectors 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/>
              <a:t>Evolutionary Programming </a:t>
            </a:r>
            <a:r>
              <a:rPr lang="id-ID" dirty="0" smtClean="0"/>
              <a:t>(EP): f</a:t>
            </a:r>
            <a:r>
              <a:rPr lang="en-GB" dirty="0" err="1" smtClean="0"/>
              <a:t>inite</a:t>
            </a:r>
            <a:r>
              <a:rPr lang="en-GB" dirty="0" smtClean="0"/>
              <a:t> state </a:t>
            </a:r>
            <a:r>
              <a:rPr lang="id-ID" dirty="0" smtClean="0"/>
              <a:t>m</a:t>
            </a:r>
            <a:r>
              <a:rPr lang="en-GB" dirty="0" err="1" smtClean="0"/>
              <a:t>achines</a:t>
            </a:r>
            <a:endParaRPr lang="id-ID" dirty="0" smtClean="0"/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Genetic Programming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(GP): 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LISP trees 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id-ID" dirty="0" smtClean="0"/>
              <a:t>Differential Evolution (DE) </a:t>
            </a:r>
            <a:r>
              <a:rPr lang="id-ID" dirty="0" smtClean="0">
                <a:sym typeface="Wingdings" pitchFamily="2" charset="2"/>
              </a:rPr>
              <a:t> ES</a:t>
            </a:r>
            <a:endParaRPr lang="id-ID" dirty="0" smtClean="0"/>
          </a:p>
          <a:p>
            <a:pPr marL="484632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id-ID" dirty="0" smtClean="0">
                <a:solidFill>
                  <a:schemeClr val="tx2">
                    <a:lumMod val="50000"/>
                  </a:schemeClr>
                </a:solidFill>
              </a:rPr>
              <a:t>Grammatical Evolution (GE) </a:t>
            </a:r>
            <a:r>
              <a:rPr lang="id-ID" dirty="0" smtClean="0">
                <a:solidFill>
                  <a:schemeClr val="tx2">
                    <a:lumMod val="50000"/>
                  </a:schemeClr>
                </a:solidFill>
                <a:sym typeface="Wingdings" pitchFamily="2" charset="2"/>
              </a:rPr>
              <a:t> GP</a:t>
            </a:r>
            <a:endParaRPr lang="id-ID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Terminologi</a:t>
            </a:r>
            <a:endParaRPr lang="id-ID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86000"/>
            <a:ext cx="5715000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Representasi individu (biner)</a:t>
            </a:r>
            <a:endParaRPr lang="id-ID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438400"/>
            <a:ext cx="7327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533507" name="Object 3"/>
          <p:cNvGraphicFramePr>
            <a:graphicFrameLocks noChangeAspect="1"/>
          </p:cNvGraphicFramePr>
          <p:nvPr/>
        </p:nvGraphicFramePr>
        <p:xfrm>
          <a:off x="457200" y="3962400"/>
          <a:ext cx="7396163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237" name="Equation" r:id="rId3" imgW="3098520" imgH="622080" progId="Equation.3">
                  <p:embed/>
                </p:oleObj>
              </mc:Choice>
              <mc:Fallback>
                <p:oleObj name="Equation" r:id="rId3" imgW="3098520" imgH="622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62400"/>
                        <a:ext cx="7396163" cy="149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35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533509" name="Object 5"/>
          <p:cNvGraphicFramePr>
            <a:graphicFrameLocks noChangeAspect="1"/>
          </p:cNvGraphicFramePr>
          <p:nvPr/>
        </p:nvGraphicFramePr>
        <p:xfrm>
          <a:off x="452437" y="5748337"/>
          <a:ext cx="5958437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238" name="Equation" r:id="rId5" imgW="2057400" imgH="228600" progId="Equation.3">
                  <p:embed/>
                </p:oleObj>
              </mc:Choice>
              <mc:Fallback>
                <p:oleObj name="Equation" r:id="rId5" imgW="20574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" y="5748337"/>
                        <a:ext cx="5958437" cy="652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35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533511" name="Object 7"/>
          <p:cNvGraphicFramePr>
            <a:graphicFrameLocks noChangeAspect="1"/>
          </p:cNvGraphicFramePr>
          <p:nvPr/>
        </p:nvGraphicFramePr>
        <p:xfrm>
          <a:off x="482761" y="1981200"/>
          <a:ext cx="6756239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239" name="Equation" r:id="rId7" imgW="2781000" imgH="622080" progId="Equation.3">
                  <p:embed/>
                </p:oleObj>
              </mc:Choice>
              <mc:Fallback>
                <p:oleObj name="Equation" r:id="rId7" imgW="2781000" imgH="6220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61" y="1981200"/>
                        <a:ext cx="6756239" cy="151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 smtClean="0"/>
              <a:t>Konversi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Real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3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Representasi individu (biner)</a:t>
            </a:r>
            <a:endParaRPr lang="id-ID" dirty="0"/>
          </a:p>
        </p:txBody>
      </p:sp>
      <p:sp>
        <p:nvSpPr>
          <p:cNvPr id="5" name="Rectangle 4"/>
          <p:cNvSpPr/>
          <p:nvPr/>
        </p:nvSpPr>
        <p:spPr>
          <a:xfrm>
            <a:off x="381000" y="22098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Rentang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Nilai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  <a:r>
              <a:rPr lang="id-ID" sz="2400" dirty="0" smtClean="0">
                <a:solidFill>
                  <a:srgbClr val="C00000"/>
                </a:solidFill>
              </a:rPr>
              <a:t>[-1,2]</a:t>
            </a:r>
            <a:endParaRPr lang="id-ID" sz="2400" dirty="0">
              <a:solidFill>
                <a:srgbClr val="C00000"/>
              </a:solidFill>
            </a:endParaRPr>
          </a:p>
        </p:txBody>
      </p:sp>
      <p:pic>
        <p:nvPicPr>
          <p:cNvPr id="1061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200400"/>
            <a:ext cx="465772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FWDC </a:t>
            </a:r>
            <a:r>
              <a:rPr lang="en-US" sz="3200" dirty="0" smtClean="0"/>
              <a:t>(</a:t>
            </a:r>
            <a:r>
              <a:rPr lang="en-US" sz="3200" i="1" dirty="0" smtClean="0"/>
              <a:t>Farmer Wolf Duck and Corn</a:t>
            </a:r>
            <a:r>
              <a:rPr lang="en-US" sz="3200" dirty="0" smtClean="0"/>
              <a:t> </a:t>
            </a:r>
            <a:r>
              <a:rPr lang="en-US" sz="3200" i="1" dirty="0" smtClean="0"/>
              <a:t>Problem</a:t>
            </a:r>
            <a:r>
              <a:rPr lang="en-US" sz="3200" dirty="0" smtClean="0"/>
              <a:t>)</a:t>
            </a:r>
            <a:endParaRPr lang="id-ID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State (</a:t>
            </a:r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Awal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Goal State (</a:t>
            </a:r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)</a:t>
            </a:r>
          </a:p>
          <a:p>
            <a:endParaRPr lang="id-ID" dirty="0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1752600" y="2743200"/>
          <a:ext cx="143986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4" name="Equation" r:id="rId3" imgW="647419" imgH="482391" progId="Equation.3">
                  <p:embed/>
                </p:oleObj>
              </mc:Choice>
              <mc:Fallback>
                <p:oleObj name="Equation" r:id="rId3" imgW="647419" imgH="482391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743200"/>
                        <a:ext cx="1439863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1600200" y="4953000"/>
          <a:ext cx="163036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5" name="Equation" r:id="rId5" imgW="647700" imgH="431800" progId="Equation.3">
                  <p:embed/>
                </p:oleObj>
              </mc:Choice>
              <mc:Fallback>
                <p:oleObj name="Equation" r:id="rId5" imgW="647700" imgH="431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953000"/>
                        <a:ext cx="1630363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Representasi individu (integer)</a:t>
            </a:r>
            <a:endParaRPr lang="id-ID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667000"/>
            <a:ext cx="74072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1000" y="21336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Rentang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Nilai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  <a:r>
              <a:rPr lang="id-ID" sz="2400" dirty="0" smtClean="0">
                <a:solidFill>
                  <a:srgbClr val="C00000"/>
                </a:solidFill>
              </a:rPr>
              <a:t>[-1,2]</a:t>
            </a:r>
            <a:endParaRPr lang="id-ID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Representasi individu (real)</a:t>
            </a:r>
            <a:endParaRPr lang="id-ID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895600"/>
            <a:ext cx="58324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1000" y="22098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Rentang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Nilai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  <a:r>
              <a:rPr lang="id-ID" sz="2400" dirty="0" smtClean="0">
                <a:solidFill>
                  <a:srgbClr val="C00000"/>
                </a:solidFill>
              </a:rPr>
              <a:t>[-1,2]</a:t>
            </a:r>
            <a:endParaRPr lang="id-ID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sz="3200" dirty="0" smtClean="0"/>
              <a:t>Representasi permutasi</a:t>
            </a:r>
            <a:endParaRPr lang="id-ID" sz="32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685800"/>
            <a:ext cx="4038600" cy="620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Nilai </a:t>
            </a:r>
            <a:r>
              <a:rPr lang="en-US" i="1" smtClean="0"/>
              <a:t>Fitness</a:t>
            </a:r>
            <a:endParaRPr lang="id-ID" smtClean="0"/>
          </a:p>
        </p:txBody>
      </p:sp>
      <p:sp>
        <p:nvSpPr>
          <p:cNvPr id="205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smtClean="0"/>
              <a:t>Maksimasi</a:t>
            </a:r>
          </a:p>
          <a:p>
            <a:pPr eaLnBrk="1" hangingPunct="1"/>
            <a:endParaRPr lang="id-ID" smtClean="0"/>
          </a:p>
          <a:p>
            <a:pPr eaLnBrk="1" hangingPunct="1"/>
            <a:endParaRPr lang="id-ID" smtClean="0"/>
          </a:p>
          <a:p>
            <a:pPr eaLnBrk="1" hangingPunct="1"/>
            <a:endParaRPr lang="id-ID" smtClean="0"/>
          </a:p>
          <a:p>
            <a:pPr eaLnBrk="1" hangingPunct="1"/>
            <a:r>
              <a:rPr lang="id-ID" smtClean="0"/>
              <a:t>Minimasi</a:t>
            </a:r>
          </a:p>
          <a:p>
            <a:pPr eaLnBrk="1" hangingPunct="1"/>
            <a:endParaRPr lang="id-ID" smtClean="0"/>
          </a:p>
          <a:p>
            <a:pPr eaLnBrk="1" hangingPunct="1"/>
            <a:endParaRPr lang="id-ID" smtClean="0"/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3657600" y="2590800"/>
          <a:ext cx="14287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236" name="Equation" r:id="rId3" imgW="380880" imgH="203040" progId="Equation.3">
                  <p:embed/>
                </p:oleObj>
              </mc:Choice>
              <mc:Fallback>
                <p:oleObj name="Equation" r:id="rId3" imgW="380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590800"/>
                        <a:ext cx="14287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3200400" y="4572000"/>
          <a:ext cx="22764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1237" name="Equation" r:id="rId5" imgW="736560" imgH="419040" progId="Equation.3">
                  <p:embed/>
                </p:oleObj>
              </mc:Choice>
              <mc:Fallback>
                <p:oleObj name="Equation" r:id="rId5" imgW="736560" imgH="419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572000"/>
                        <a:ext cx="22764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Seleksi</a:t>
            </a:r>
            <a:r>
              <a:rPr lang="en-US" dirty="0" smtClean="0"/>
              <a:t> </a:t>
            </a:r>
            <a:r>
              <a:rPr lang="en-US" dirty="0" err="1" smtClean="0"/>
              <a:t>Orangtua</a:t>
            </a:r>
            <a:endParaRPr lang="id-ID" dirty="0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033166"/>
            <a:ext cx="6019800" cy="444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172073" y="2133600"/>
            <a:ext cx="2514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latin typeface="Constantia" pitchFamily="18" charset="0"/>
              </a:rPr>
              <a:t>Metode</a:t>
            </a:r>
            <a:r>
              <a:rPr lang="en-US" i="1" dirty="0" smtClean="0">
                <a:latin typeface="Constantia" pitchFamily="18" charset="0"/>
              </a:rPr>
              <a:t>: </a:t>
            </a:r>
            <a:r>
              <a:rPr lang="id-ID" i="1" dirty="0" smtClean="0">
                <a:latin typeface="Constantia" pitchFamily="18" charset="0"/>
              </a:rPr>
              <a:t>Roulette Wheel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Rekombinasi</a:t>
            </a:r>
            <a:endParaRPr lang="id-ID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590800"/>
            <a:ext cx="7210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Mutasi</a:t>
            </a:r>
            <a:endParaRPr lang="id-ID" dirty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6775"/>
            <a:ext cx="17526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3505200"/>
            <a:ext cx="60594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2362200" y="2128838"/>
            <a:ext cx="632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latin typeface="Constantia" pitchFamily="18" charset="0"/>
                <a:sym typeface="Wingdings" pitchFamily="2" charset="2"/>
              </a:rPr>
              <a:t> </a:t>
            </a:r>
            <a:r>
              <a:rPr lang="id-ID" sz="2400" dirty="0">
                <a:latin typeface="Constantia" pitchFamily="18" charset="0"/>
              </a:rPr>
              <a:t>Maksimasi </a:t>
            </a:r>
            <a:r>
              <a:rPr lang="id-ID" sz="2400" i="1" dirty="0">
                <a:latin typeface="Constantia" pitchFamily="18" charset="0"/>
              </a:rPr>
              <a:t>h </a:t>
            </a:r>
            <a:r>
              <a:rPr lang="id-ID" sz="2400" dirty="0">
                <a:latin typeface="Constantia" pitchFamily="18" charset="0"/>
              </a:rPr>
              <a:t>dimana</a:t>
            </a:r>
            <a:r>
              <a:rPr lang="id-ID" sz="2400" i="1" dirty="0">
                <a:latin typeface="Constantia" pitchFamily="18" charset="0"/>
              </a:rPr>
              <a:t> </a:t>
            </a:r>
            <a:r>
              <a:rPr lang="id-ID" sz="2400" i="1" dirty="0" smtClean="0">
                <a:latin typeface="Constantia" pitchFamily="18" charset="0"/>
              </a:rPr>
              <a:t>x</a:t>
            </a:r>
            <a:r>
              <a:rPr lang="id-ID" sz="2400" baseline="-25000" dirty="0" smtClean="0">
                <a:latin typeface="Constantia" pitchFamily="18" charset="0"/>
              </a:rPr>
              <a:t>1</a:t>
            </a:r>
            <a:r>
              <a:rPr lang="en-US" sz="2400" dirty="0" smtClean="0">
                <a:latin typeface="Constantia" pitchFamily="18" charset="0"/>
              </a:rPr>
              <a:t> </a:t>
            </a:r>
            <a:r>
              <a:rPr lang="en-US" sz="2400" dirty="0" err="1" smtClean="0">
                <a:latin typeface="Constantia" pitchFamily="18" charset="0"/>
              </a:rPr>
              <a:t>dan</a:t>
            </a:r>
            <a:r>
              <a:rPr lang="en-US" sz="2400" dirty="0" smtClean="0">
                <a:latin typeface="Constantia" pitchFamily="18" charset="0"/>
              </a:rPr>
              <a:t> </a:t>
            </a:r>
            <a:r>
              <a:rPr lang="id-ID" sz="2400" i="1" dirty="0" smtClean="0">
                <a:latin typeface="Constantia" pitchFamily="18" charset="0"/>
              </a:rPr>
              <a:t>x</a:t>
            </a:r>
            <a:r>
              <a:rPr lang="id-ID" sz="2400" baseline="-25000" dirty="0" smtClean="0">
                <a:latin typeface="Constantia" pitchFamily="18" charset="0"/>
              </a:rPr>
              <a:t>2</a:t>
            </a:r>
            <a:r>
              <a:rPr lang="id-ID" sz="2400" dirty="0">
                <a:latin typeface="Constantia" pitchFamily="18" charset="0"/>
              </a:rPr>
              <a:t>: integer [0,15]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619780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663171" y="6248400"/>
            <a:ext cx="4328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Seleksi</a:t>
            </a:r>
            <a:r>
              <a:rPr lang="en-US" sz="2400" dirty="0" smtClean="0">
                <a:solidFill>
                  <a:srgbClr val="FF0000"/>
                </a:solidFill>
              </a:rPr>
              <a:t> Survivor</a:t>
            </a:r>
            <a:r>
              <a:rPr lang="id-ID" sz="2400" dirty="0" smtClean="0">
                <a:solidFill>
                  <a:srgbClr val="FF0000"/>
                </a:solidFill>
              </a:rPr>
              <a:t>: </a:t>
            </a:r>
            <a:r>
              <a:rPr lang="en-US" sz="2400" i="1" dirty="0" smtClean="0">
                <a:solidFill>
                  <a:srgbClr val="FF0000"/>
                </a:solidFill>
              </a:rPr>
              <a:t>G</a:t>
            </a:r>
            <a:r>
              <a:rPr lang="id-ID" sz="2400" i="1" dirty="0" smtClean="0">
                <a:solidFill>
                  <a:srgbClr val="FF0000"/>
                </a:solidFill>
              </a:rPr>
              <a:t>enerational</a:t>
            </a:r>
            <a:endParaRPr lang="id-ID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65897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663171" y="6248400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Seleksi</a:t>
            </a:r>
            <a:r>
              <a:rPr lang="en-US" sz="2400" dirty="0" smtClean="0">
                <a:solidFill>
                  <a:srgbClr val="FF0000"/>
                </a:solidFill>
              </a:rPr>
              <a:t> Survivor</a:t>
            </a:r>
            <a:r>
              <a:rPr lang="id-ID" sz="2400" dirty="0" smtClean="0">
                <a:solidFill>
                  <a:srgbClr val="FF0000"/>
                </a:solidFill>
              </a:rPr>
              <a:t>: </a:t>
            </a:r>
            <a:r>
              <a:rPr lang="en-US" sz="2400" i="1" dirty="0" smtClean="0">
                <a:solidFill>
                  <a:srgbClr val="FF0000"/>
                </a:solidFill>
              </a:rPr>
              <a:t>Steady State</a:t>
            </a:r>
            <a:endParaRPr lang="id-ID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id-ID" dirty="0" smtClean="0"/>
              <a:t>aksima</a:t>
            </a:r>
            <a:r>
              <a:rPr lang="en-US" dirty="0" err="1" smtClean="0"/>
              <a:t>si</a:t>
            </a:r>
            <a:r>
              <a:rPr lang="id-ID" dirty="0" smtClean="0"/>
              <a:t> </a:t>
            </a:r>
            <a:r>
              <a:rPr lang="en-US" dirty="0" err="1" smtClean="0"/>
              <a:t>Fungsi</a:t>
            </a:r>
            <a:endParaRPr lang="id-ID" dirty="0"/>
          </a:p>
        </p:txBody>
      </p:sp>
      <p:pic>
        <p:nvPicPr>
          <p:cNvPr id="567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048000"/>
            <a:ext cx="712830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90600" y="46482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i="1" dirty="0" smtClean="0"/>
              <a:t>x</a:t>
            </a:r>
            <a:r>
              <a:rPr lang="id-ID" sz="3600" baseline="-25000" dirty="0" smtClean="0"/>
              <a:t>1</a:t>
            </a:r>
            <a:r>
              <a:rPr lang="en-US" sz="3600" dirty="0" smtClean="0"/>
              <a:t>, </a:t>
            </a:r>
            <a:r>
              <a:rPr lang="id-ID" sz="3600" i="1" dirty="0" smtClean="0"/>
              <a:t>x</a:t>
            </a:r>
            <a:r>
              <a:rPr lang="id-ID" sz="3600" baseline="-25000" dirty="0" smtClean="0"/>
              <a:t>2</a:t>
            </a:r>
            <a:r>
              <a:rPr lang="id-ID" sz="3600" dirty="0" smtClean="0"/>
              <a:t> </a:t>
            </a:r>
            <a:r>
              <a:rPr lang="en-US" sz="3600" dirty="0" err="1" smtClean="0"/>
              <a:t>dalam</a:t>
            </a:r>
            <a:r>
              <a:rPr lang="en-US" sz="3600" dirty="0" smtClean="0"/>
              <a:t> interval </a:t>
            </a:r>
            <a:r>
              <a:rPr lang="id-ID" sz="3600" dirty="0" smtClean="0"/>
              <a:t>[0, 15]</a:t>
            </a:r>
            <a:endParaRPr lang="id-ID" sz="3600" dirty="0"/>
          </a:p>
        </p:txBody>
      </p:sp>
      <p:sp>
        <p:nvSpPr>
          <p:cNvPr id="7" name="Rectangle 6"/>
          <p:cNvSpPr/>
          <p:nvPr/>
        </p:nvSpPr>
        <p:spPr>
          <a:xfrm>
            <a:off x="990600" y="5715000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/>
              <a:t>h = </a:t>
            </a:r>
            <a:r>
              <a:rPr lang="en-US" sz="3600" dirty="0" smtClean="0"/>
              <a:t>105, </a:t>
            </a:r>
            <a:r>
              <a:rPr lang="en-US" sz="3600" dirty="0" err="1" smtClean="0"/>
              <a:t>dimana</a:t>
            </a:r>
            <a:r>
              <a:rPr lang="en-US" sz="3600" dirty="0" smtClean="0"/>
              <a:t> </a:t>
            </a:r>
            <a:r>
              <a:rPr lang="id-ID" sz="3600" i="1" dirty="0" smtClean="0"/>
              <a:t>x</a:t>
            </a:r>
            <a:r>
              <a:rPr lang="id-ID" sz="3600" baseline="-25000" dirty="0" smtClean="0"/>
              <a:t>1</a:t>
            </a:r>
            <a:r>
              <a:rPr lang="en-US" sz="3600" baseline="-25000" dirty="0" smtClean="0"/>
              <a:t> </a:t>
            </a:r>
            <a:r>
              <a:rPr lang="en-US" sz="3600" dirty="0" smtClean="0"/>
              <a:t>= 15 </a:t>
            </a:r>
            <a:r>
              <a:rPr lang="en-US" sz="3600" dirty="0" err="1" smtClean="0"/>
              <a:t>dan</a:t>
            </a:r>
            <a:r>
              <a:rPr lang="en-US" sz="3600" dirty="0" smtClean="0"/>
              <a:t> </a:t>
            </a:r>
            <a:r>
              <a:rPr lang="id-ID" sz="3600" i="1" dirty="0" smtClean="0"/>
              <a:t>x</a:t>
            </a:r>
            <a:r>
              <a:rPr lang="id-ID" sz="3600" baseline="-25000" dirty="0" smtClean="0"/>
              <a:t>2</a:t>
            </a:r>
            <a:r>
              <a:rPr lang="id-ID" sz="3600" dirty="0" smtClean="0"/>
              <a:t> </a:t>
            </a:r>
            <a:r>
              <a:rPr lang="en-US" sz="3600" dirty="0" smtClean="0"/>
              <a:t>= </a:t>
            </a:r>
            <a:r>
              <a:rPr lang="id-ID" sz="3600" dirty="0" smtClean="0"/>
              <a:t>0</a:t>
            </a:r>
            <a:endParaRPr lang="id-ID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228600" y="76200"/>
          <a:ext cx="8534400" cy="669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Visio" r:id="rId3" imgW="11271666" imgH="7775372" progId="Visio.Drawing.11">
                  <p:embed/>
                </p:oleObj>
              </mc:Choice>
              <mc:Fallback>
                <p:oleObj name="Visio" r:id="rId3" imgW="11271666" imgH="7775372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76200"/>
                        <a:ext cx="8534400" cy="6694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Phenotype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i="1" dirty="0" smtClean="0"/>
              <a:t>Genotype</a:t>
            </a:r>
            <a:endParaRPr lang="id-ID" i="1" dirty="0"/>
          </a:p>
        </p:txBody>
      </p:sp>
      <p:pic>
        <p:nvPicPr>
          <p:cNvPr id="568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438400"/>
            <a:ext cx="7086600" cy="376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Fungsi</a:t>
            </a:r>
            <a:r>
              <a:rPr lang="en-US" dirty="0" smtClean="0"/>
              <a:t> Fitness: </a:t>
            </a:r>
            <a:r>
              <a:rPr lang="en-US" dirty="0" err="1" smtClean="0"/>
              <a:t>Maksimasi</a:t>
            </a:r>
            <a:endParaRPr lang="id-ID" dirty="0"/>
          </a:p>
        </p:txBody>
      </p:sp>
      <p:graphicFrame>
        <p:nvGraphicFramePr>
          <p:cNvPr id="587778" name="Object 3"/>
          <p:cNvGraphicFramePr>
            <a:graphicFrameLocks noChangeAspect="1"/>
          </p:cNvGraphicFramePr>
          <p:nvPr/>
        </p:nvGraphicFramePr>
        <p:xfrm>
          <a:off x="3124200" y="3352800"/>
          <a:ext cx="2286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2235" name="Equation" r:id="rId3" imgW="380880" imgH="203040" progId="Equation.3">
                  <p:embed/>
                </p:oleObj>
              </mc:Choice>
              <mc:Fallback>
                <p:oleObj name="Equation" r:id="rId3" imgW="380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352800"/>
                        <a:ext cx="22860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2286000" y="20574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Generasi</a:t>
            </a:r>
            <a:r>
              <a:rPr lang="en-US" dirty="0" smtClean="0"/>
              <a:t> 1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2286002"/>
          <a:ext cx="8458200" cy="4190999"/>
        </p:xfrm>
        <a:graphic>
          <a:graphicData uri="http://schemas.openxmlformats.org/drawingml/2006/table">
            <a:tbl>
              <a:tblPr/>
              <a:tblGrid>
                <a:gridCol w="724536"/>
                <a:gridCol w="1352731"/>
                <a:gridCol w="1129696"/>
                <a:gridCol w="1276187"/>
                <a:gridCol w="1402881"/>
                <a:gridCol w="1456991"/>
                <a:gridCol w="1115178"/>
              </a:tblGrid>
              <a:tr h="130205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36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No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Kromosom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Individu 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000" spc="-3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000" spc="-3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Fitness  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(7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000" spc="-3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 – 3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000" spc="-3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Probabilitas terpilih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Jumlah yang diharapkan di 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mating pool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Jumlah aktual di 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mating pool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51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11000001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(12, 1)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81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0,41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1,64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2551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10010011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(9, 3)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54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0,27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1,08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2551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00110000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(3, 0)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21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0,11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0,44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2551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10001001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(8, 5)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41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0,21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0,84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36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586884">
                <a:tc gridSpan="3"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Jumlah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Rata-rata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Maksimum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197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49,25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81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1,00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0,24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0,41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4,00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1,00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1,64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36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</a:t>
            </a:r>
            <a:r>
              <a:rPr lang="id-ID" dirty="0" smtClean="0"/>
              <a:t>eleksi </a:t>
            </a:r>
            <a:r>
              <a:rPr lang="en-US" dirty="0" smtClean="0"/>
              <a:t>O</a:t>
            </a:r>
            <a:r>
              <a:rPr lang="id-ID" dirty="0" smtClean="0"/>
              <a:t>r</a:t>
            </a:r>
            <a:r>
              <a:rPr lang="en-US" dirty="0" err="1" smtClean="0"/>
              <a:t>tu</a:t>
            </a:r>
            <a:r>
              <a:rPr lang="en-US" dirty="0" smtClean="0"/>
              <a:t>: </a:t>
            </a:r>
            <a:r>
              <a:rPr lang="id-ID" dirty="0" smtClean="0"/>
              <a:t>generasi 1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304800" y="1676400"/>
            <a:ext cx="848757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704088"/>
            <a:ext cx="8305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Generasi</a:t>
            </a: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</a:t>
            </a:r>
            <a:endParaRPr kumimoji="0" lang="id-ID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</a:t>
            </a:r>
            <a:r>
              <a:rPr lang="id-ID" dirty="0" smtClean="0"/>
              <a:t>ekombinasi </a:t>
            </a:r>
            <a:r>
              <a:rPr lang="en-US" dirty="0" err="1" smtClean="0"/>
              <a:t>Ortu</a:t>
            </a:r>
            <a:r>
              <a:rPr lang="en-US" dirty="0" smtClean="0"/>
              <a:t>: </a:t>
            </a:r>
            <a:r>
              <a:rPr lang="id-ID" dirty="0" smtClean="0"/>
              <a:t>generasi 1</a:t>
            </a:r>
            <a:endParaRPr lang="id-ID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2438400"/>
          <a:ext cx="8305799" cy="3487057"/>
        </p:xfrm>
        <a:graphic>
          <a:graphicData uri="http://schemas.openxmlformats.org/drawingml/2006/table">
            <a:tbl>
              <a:tblPr/>
              <a:tblGrid>
                <a:gridCol w="707288"/>
                <a:gridCol w="1320528"/>
                <a:gridCol w="1436477"/>
                <a:gridCol w="1831991"/>
                <a:gridCol w="1587210"/>
                <a:gridCol w="1422305"/>
              </a:tblGrid>
              <a:tr h="85271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Kromosom orangtua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Posisi titik rekombinasi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Kromosom anak hasil rekombinasi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Individu anak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000" spc="-3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000" spc="-3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Fitness </a:t>
                      </a:r>
                      <a:endParaRPr lang="id-ID" sz="20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(7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000" spc="-3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 – 3</a:t>
                      </a:r>
                      <a:r>
                        <a:rPr lang="id-ID" sz="2000" i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000" spc="-30" baseline="-25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11 </a:t>
                      </a:r>
                      <a:r>
                        <a:rPr lang="id-ID" sz="2000" b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|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 000001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11110000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(15, 0)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00 </a:t>
                      </a:r>
                      <a:r>
                        <a:rPr lang="id-ID" sz="2000" b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|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 110000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00000001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(0, 1)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000" spc="-3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-3</a:t>
                      </a:r>
                      <a:endParaRPr lang="id-ID" sz="2000" spc="-3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110000 </a:t>
                      </a:r>
                      <a:r>
                        <a:rPr lang="id-ID" sz="2000" b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|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 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11000011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(12, 3)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100100 </a:t>
                      </a:r>
                      <a:r>
                        <a:rPr lang="id-ID" sz="2000" b="1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|</a:t>
                      </a: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 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10010001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(9, 1)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5143">
                <a:tc gridSpan="3"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Jumlah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Rata-rata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Arial Narrow" pitchFamily="34" charset="0"/>
                          <a:ea typeface="Times New Roman"/>
                          <a:cs typeface="Times New Roman"/>
                        </a:rPr>
                        <a:t>Maksimum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20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2000" spc="-3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244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61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105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Generasi</a:t>
            </a:r>
            <a:r>
              <a:rPr lang="en-US" dirty="0" smtClean="0"/>
              <a:t> 2</a:t>
            </a:r>
            <a:endParaRPr lang="id-ID" dirty="0"/>
          </a:p>
        </p:txBody>
      </p:sp>
      <p:pic>
        <p:nvPicPr>
          <p:cNvPr id="589826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2438400" y="21336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Studi kasus: Minimasi</a:t>
            </a:r>
            <a:endParaRPr lang="id-ID" dirty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582988"/>
            <a:ext cx="5410200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2413" y="5145088"/>
            <a:ext cx="5030787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533400" y="2438400"/>
            <a:ext cx="518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3600" dirty="0" smtClean="0">
                <a:solidFill>
                  <a:schemeClr val="tx2"/>
                </a:solidFill>
                <a:latin typeface="Constantia" pitchFamily="18" charset="0"/>
              </a:rPr>
              <a:t>Nilai </a:t>
            </a:r>
            <a:r>
              <a:rPr lang="id-ID" sz="3600" dirty="0">
                <a:solidFill>
                  <a:schemeClr val="tx2"/>
                </a:solidFill>
                <a:latin typeface="Constantia" pitchFamily="18" charset="0"/>
              </a:rPr>
              <a:t>minimum </a:t>
            </a:r>
            <a:r>
              <a:rPr lang="id-ID" sz="3600" i="1" dirty="0">
                <a:solidFill>
                  <a:schemeClr val="tx2"/>
                </a:solidFill>
                <a:latin typeface="Constantia" pitchFamily="18" charset="0"/>
              </a:rPr>
              <a:t>h</a:t>
            </a:r>
            <a:r>
              <a:rPr lang="id-ID" sz="3600" dirty="0">
                <a:solidFill>
                  <a:schemeClr val="tx2"/>
                </a:solidFill>
                <a:latin typeface="Constantia" pitchFamily="18" charset="0"/>
              </a:rPr>
              <a:t> = ?</a:t>
            </a:r>
            <a:endParaRPr lang="id-ID" sz="3600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Individu</a:t>
            </a:r>
            <a:endParaRPr lang="id-ID" dirty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2971800"/>
            <a:ext cx="885031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i="1" dirty="0" smtClean="0"/>
              <a:t>Fitness</a:t>
            </a:r>
            <a:endParaRPr lang="id-ID" i="1" dirty="0"/>
          </a:p>
        </p:txBody>
      </p:sp>
      <p:pic>
        <p:nvPicPr>
          <p:cNvPr id="3481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743200"/>
            <a:ext cx="57499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457200" y="5486400"/>
            <a:ext cx="830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3600">
                <a:solidFill>
                  <a:schemeClr val="tx2"/>
                </a:solidFill>
                <a:latin typeface="Constantia" pitchFamily="18" charset="0"/>
              </a:rPr>
              <a:t>Jika nilai minimum = 0, nilai maks </a:t>
            </a:r>
            <a:r>
              <a:rPr lang="id-ID" sz="3600" i="1">
                <a:solidFill>
                  <a:schemeClr val="tx2"/>
                </a:solidFill>
                <a:latin typeface="Constantia" pitchFamily="18" charset="0"/>
              </a:rPr>
              <a:t>f</a:t>
            </a:r>
            <a:r>
              <a:rPr lang="id-ID" sz="3600">
                <a:solidFill>
                  <a:schemeClr val="tx2"/>
                </a:solidFill>
                <a:latin typeface="Constantia" pitchFamily="18" charset="0"/>
              </a:rPr>
              <a:t> = ?</a:t>
            </a:r>
          </a:p>
          <a:p>
            <a:endParaRPr lang="id-ID" sz="360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Himpunan</a:t>
            </a:r>
            <a:r>
              <a:rPr lang="en-US" dirty="0" smtClean="0"/>
              <a:t> Operator FWDC</a:t>
            </a:r>
            <a:endParaRPr lang="id-ID" dirty="0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2133600" y="2286000"/>
          <a:ext cx="4898572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8" name="Visio" r:id="rId3" imgW="2926889" imgH="2026866" progId="Visio.Drawing.11">
                  <p:embed/>
                </p:oleObj>
              </mc:Choice>
              <mc:Fallback>
                <p:oleObj name="Visio" r:id="rId3" imgW="2926889" imgH="2026866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286000"/>
                        <a:ext cx="4898572" cy="342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33400" y="5943600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/>
              <a:t>Apakah</a:t>
            </a:r>
            <a:r>
              <a:rPr lang="en-US" sz="3200" dirty="0" smtClean="0"/>
              <a:t> </a:t>
            </a:r>
            <a:r>
              <a:rPr lang="en-US" sz="3200" dirty="0" err="1" smtClean="0"/>
              <a:t>sudah</a:t>
            </a:r>
            <a:r>
              <a:rPr lang="en-US" sz="3200" dirty="0" smtClean="0"/>
              <a:t> </a:t>
            </a:r>
            <a:r>
              <a:rPr lang="en-US" sz="3200" dirty="0" err="1" smtClean="0"/>
              <a:t>lengkap</a:t>
            </a:r>
            <a:r>
              <a:rPr lang="en-US" sz="3200" dirty="0" smtClean="0"/>
              <a:t>?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Generasi 1</a:t>
            </a:r>
            <a:endParaRPr lang="id-ID" dirty="0"/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590800"/>
            <a:ext cx="79438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5313" name="Object 1"/>
          <p:cNvGraphicFramePr>
            <a:graphicFrameLocks noChangeAspect="1"/>
          </p:cNvGraphicFramePr>
          <p:nvPr/>
        </p:nvGraphicFramePr>
        <p:xfrm>
          <a:off x="3683000" y="838200"/>
          <a:ext cx="5308600" cy="1192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3259" name="Equation" r:id="rId4" imgW="2781000" imgH="622080" progId="Equation.3">
                  <p:embed/>
                </p:oleObj>
              </mc:Choice>
              <mc:Fallback>
                <p:oleObj name="Equation" r:id="rId4" imgW="2781000" imgH="622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838200"/>
                        <a:ext cx="5308600" cy="1192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rved Down Arrow 6"/>
          <p:cNvSpPr/>
          <p:nvPr/>
        </p:nvSpPr>
        <p:spPr>
          <a:xfrm>
            <a:off x="4085094" y="2209800"/>
            <a:ext cx="1752600" cy="68580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0613" y="1871710"/>
            <a:ext cx="2820987" cy="49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6975475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Generasi 1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Generasi 10</a:t>
            </a:r>
            <a:endParaRPr lang="id-ID" dirty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514600"/>
            <a:ext cx="83629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3683000" y="838200"/>
          <a:ext cx="5308600" cy="1192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4283" name="Equation" r:id="rId4" imgW="2781000" imgH="622080" progId="Equation.3">
                  <p:embed/>
                </p:oleObj>
              </mc:Choice>
              <mc:Fallback>
                <p:oleObj name="Equation" r:id="rId4" imgW="2781000" imgH="622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0" y="838200"/>
                        <a:ext cx="5308600" cy="11924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rved Down Arrow 4"/>
          <p:cNvSpPr/>
          <p:nvPr/>
        </p:nvSpPr>
        <p:spPr>
          <a:xfrm>
            <a:off x="4085094" y="2209800"/>
            <a:ext cx="1752600" cy="68580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0613" y="1871710"/>
            <a:ext cx="2820987" cy="49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57400"/>
            <a:ext cx="70866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Generasi 10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057400"/>
            <a:ext cx="6913563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Generasi 100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Mengapa</a:t>
            </a:r>
            <a:r>
              <a:rPr lang="en-US" dirty="0" smtClean="0"/>
              <a:t> EAs </a:t>
            </a:r>
            <a:r>
              <a:rPr lang="en-US" dirty="0" err="1" smtClean="0"/>
              <a:t>sangat</a:t>
            </a:r>
            <a:r>
              <a:rPr lang="en-US" dirty="0" smtClean="0"/>
              <a:t> Powerful?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Cepat</a:t>
            </a:r>
            <a:r>
              <a:rPr lang="en-US" dirty="0" smtClean="0"/>
              <a:t> </a:t>
            </a:r>
            <a:r>
              <a:rPr lang="en-US" dirty="0" err="1" smtClean="0"/>
              <a:t>menemukan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endParaRPr lang="en-US" dirty="0" smtClean="0"/>
          </a:p>
          <a:p>
            <a:r>
              <a:rPr lang="en-US" dirty="0" err="1" smtClean="0"/>
              <a:t>Padahal</a:t>
            </a:r>
            <a:r>
              <a:rPr lang="en-US" dirty="0" smtClean="0"/>
              <a:t> </a:t>
            </a:r>
            <a:r>
              <a:rPr lang="en-US" dirty="0" err="1" smtClean="0"/>
              <a:t>prosesnya</a:t>
            </a:r>
            <a:r>
              <a:rPr lang="en-US" dirty="0" smtClean="0"/>
              <a:t> RANDOM</a:t>
            </a:r>
          </a:p>
          <a:p>
            <a:endParaRPr lang="en-US" dirty="0" smtClean="0"/>
          </a:p>
          <a:p>
            <a:r>
              <a:rPr lang="en-US" i="1" dirty="0" smtClean="0"/>
              <a:t>Building Block Theorem</a:t>
            </a:r>
          </a:p>
          <a:p>
            <a:pPr lvl="1"/>
            <a:r>
              <a:rPr lang="en-US" dirty="0" err="1" smtClean="0"/>
              <a:t>Pembuktian</a:t>
            </a:r>
            <a:r>
              <a:rPr lang="en-US" dirty="0" smtClean="0"/>
              <a:t> </a:t>
            </a:r>
            <a:r>
              <a:rPr lang="en-US" dirty="0" err="1" smtClean="0"/>
              <a:t>matematis</a:t>
            </a:r>
            <a:r>
              <a:rPr lang="en-US" dirty="0" smtClean="0"/>
              <a:t> (</a:t>
            </a:r>
            <a:r>
              <a:rPr lang="en-US" dirty="0" err="1" smtClean="0"/>
              <a:t>probabilistik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Probabilitas</a:t>
            </a:r>
            <a:r>
              <a:rPr lang="en-US" dirty="0" smtClean="0"/>
              <a:t> </a:t>
            </a:r>
            <a:r>
              <a:rPr lang="en-US" dirty="0" err="1" smtClean="0"/>
              <a:t>menemukan</a:t>
            </a:r>
            <a:r>
              <a:rPr lang="en-US" dirty="0" smtClean="0"/>
              <a:t> fitness yang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bersifat</a:t>
            </a:r>
            <a:r>
              <a:rPr lang="en-US" dirty="0" smtClean="0"/>
              <a:t> EKSPONENSIAL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0 Suyanto\staf_web_SUO\all files\EC cover depan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038600" cy="6553200"/>
          </a:xfrm>
          <a:prstGeom prst="rect">
            <a:avLst/>
          </a:prstGeom>
          <a:noFill/>
        </p:spPr>
      </p:pic>
      <p:pic>
        <p:nvPicPr>
          <p:cNvPr id="3" name="Picture 2" descr="D:\00 Suyanto\staf_web_SUO\all files\AG cover depan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"/>
            <a:ext cx="44196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Permasalahan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GA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Representasi</a:t>
            </a:r>
            <a:r>
              <a:rPr lang="en-US" dirty="0" smtClean="0"/>
              <a:t> </a:t>
            </a:r>
            <a:r>
              <a:rPr lang="en-US" dirty="0" err="1" smtClean="0"/>
              <a:t>Kromosom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i="1" dirty="0" smtClean="0"/>
              <a:t>Fitness?</a:t>
            </a:r>
          </a:p>
          <a:p>
            <a:r>
              <a:rPr lang="en-US" dirty="0" err="1" smtClean="0"/>
              <a:t>Pemilihan</a:t>
            </a:r>
            <a:r>
              <a:rPr lang="en-US" dirty="0" smtClean="0"/>
              <a:t> operator </a:t>
            </a:r>
            <a:r>
              <a:rPr lang="en-US" dirty="0" err="1" smtClean="0"/>
              <a:t>evolusi</a:t>
            </a:r>
            <a:r>
              <a:rPr lang="en-US" dirty="0" smtClean="0"/>
              <a:t>?</a:t>
            </a:r>
          </a:p>
          <a:p>
            <a:r>
              <a:rPr lang="en-US" dirty="0" smtClean="0"/>
              <a:t>Setting parameter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hati-hati</a:t>
            </a:r>
            <a:endParaRPr lang="en-US" dirty="0" smtClean="0"/>
          </a:p>
          <a:p>
            <a:r>
              <a:rPr lang="en-US" dirty="0" err="1" smtClean="0"/>
              <a:t>Konvergensi</a:t>
            </a:r>
            <a:r>
              <a:rPr lang="en-US" dirty="0" smtClean="0"/>
              <a:t> </a:t>
            </a:r>
            <a:r>
              <a:rPr lang="en-US" dirty="0" err="1" smtClean="0"/>
              <a:t>Prematur</a:t>
            </a:r>
            <a:r>
              <a:rPr lang="en-US" dirty="0" smtClean="0"/>
              <a:t> (KP)</a:t>
            </a:r>
          </a:p>
          <a:p>
            <a:pPr lvl="1"/>
            <a:r>
              <a:rPr lang="en-US" dirty="0" smtClean="0"/>
              <a:t>I</a:t>
            </a:r>
            <a:r>
              <a:rPr lang="id-ID" dirty="0" smtClean="0"/>
              <a:t>ndividu-individu dalam populasi konvergen pada suatu solusi optimum lokal</a:t>
            </a:r>
            <a:endParaRPr lang="en-US" dirty="0" smtClean="0"/>
          </a:p>
          <a:p>
            <a:pPr lvl="1"/>
            <a:r>
              <a:rPr lang="en-US" dirty="0" smtClean="0"/>
              <a:t>Optimum global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tercapai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i="1" dirty="0" smtClean="0"/>
              <a:t>Generational Replacement</a:t>
            </a:r>
            <a:r>
              <a:rPr lang="en-US" i="1" dirty="0" smtClean="0"/>
              <a:t> </a:t>
            </a:r>
            <a:r>
              <a:rPr lang="id-ID" dirty="0" smtClean="0"/>
              <a:t>EAs</a:t>
            </a:r>
            <a:endParaRPr lang="id-ID" dirty="0"/>
          </a:p>
        </p:txBody>
      </p:sp>
      <p:pic>
        <p:nvPicPr>
          <p:cNvPr id="566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5867400" cy="453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Representasi individu (biner)</a:t>
            </a:r>
            <a:endParaRPr lang="id-ID" dirty="0"/>
          </a:p>
        </p:txBody>
      </p:sp>
      <p:pic>
        <p:nvPicPr>
          <p:cNvPr id="549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981200"/>
            <a:ext cx="3714356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29200" y="19050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Rentang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Nilai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  <a:r>
              <a:rPr lang="id-ID" sz="2400" dirty="0" smtClean="0">
                <a:solidFill>
                  <a:srgbClr val="C00000"/>
                </a:solidFill>
              </a:rPr>
              <a:t>[-1,2]</a:t>
            </a:r>
            <a:endParaRPr lang="id-ID" sz="2400" dirty="0">
              <a:solidFill>
                <a:srgbClr val="C00000"/>
              </a:solidFill>
            </a:endParaRPr>
          </a:p>
        </p:txBody>
      </p:sp>
      <p:graphicFrame>
        <p:nvGraphicFramePr>
          <p:cNvPr id="798721" name="Object 1"/>
          <p:cNvGraphicFramePr>
            <a:graphicFrameLocks noChangeAspect="1"/>
          </p:cNvGraphicFramePr>
          <p:nvPr/>
        </p:nvGraphicFramePr>
        <p:xfrm>
          <a:off x="457200" y="4876800"/>
          <a:ext cx="678467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07" name="Equation" r:id="rId4" imgW="2781000" imgH="622080" progId="Equation.3">
                  <p:embed/>
                </p:oleObj>
              </mc:Choice>
              <mc:Fallback>
                <p:oleObj name="Equation" r:id="rId4" imgW="2781000" imgH="622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76800"/>
                        <a:ext cx="6784670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9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Masalah</a:t>
            </a:r>
            <a:r>
              <a:rPr lang="en-US" dirty="0" smtClean="0"/>
              <a:t> N</a:t>
            </a:r>
            <a:r>
              <a:rPr lang="en-US" i="1" dirty="0" smtClean="0"/>
              <a:t>-Puzzle</a:t>
            </a:r>
            <a:endParaRPr lang="id-ID" dirty="0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533400" y="2438400"/>
          <a:ext cx="80295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2" name="Visio" r:id="rId3" imgW="6395945" imgH="2557834" progId="Visio.Drawing.11">
                  <p:embed/>
                </p:oleObj>
              </mc:Choice>
              <mc:Fallback>
                <p:oleObj name="Visio" r:id="rId3" imgW="6395945" imgH="2557834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438400"/>
                        <a:ext cx="8029575" cy="320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Representasi individu (integer)</a:t>
            </a:r>
            <a:endParaRPr lang="id-ID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905000"/>
            <a:ext cx="4876800" cy="235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029200" y="19812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Rentang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Nilai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  <a:r>
              <a:rPr lang="id-ID" sz="2400" dirty="0" smtClean="0">
                <a:solidFill>
                  <a:srgbClr val="C00000"/>
                </a:solidFill>
              </a:rPr>
              <a:t>[-1,2]</a:t>
            </a:r>
            <a:endParaRPr lang="id-ID" sz="2400" dirty="0">
              <a:solidFill>
                <a:srgbClr val="C00000"/>
              </a:solidFill>
            </a:endParaRPr>
          </a:p>
        </p:txBody>
      </p:sp>
      <p:graphicFrame>
        <p:nvGraphicFramePr>
          <p:cNvPr id="797697" name="Object 1"/>
          <p:cNvGraphicFramePr>
            <a:graphicFrameLocks noChangeAspect="1"/>
          </p:cNvGraphicFramePr>
          <p:nvPr/>
        </p:nvGraphicFramePr>
        <p:xfrm>
          <a:off x="533399" y="4800600"/>
          <a:ext cx="7553527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6331" name="Equation" r:id="rId4" imgW="3098520" imgH="622080" progId="Equation.3">
                  <p:embed/>
                </p:oleObj>
              </mc:Choice>
              <mc:Fallback>
                <p:oleObj name="Equation" r:id="rId4" imgW="3098520" imgH="6220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9" y="4800600"/>
                        <a:ext cx="7553527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97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Representasi individu (real)</a:t>
            </a:r>
            <a:endParaRPr lang="id-ID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2209800"/>
            <a:ext cx="472903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562600" y="2286000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Rentang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Nilai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  <a:r>
              <a:rPr lang="id-ID" sz="2400" dirty="0" smtClean="0">
                <a:solidFill>
                  <a:srgbClr val="C00000"/>
                </a:solidFill>
              </a:rPr>
              <a:t>[-1,2]</a:t>
            </a:r>
            <a:endParaRPr lang="id-ID" sz="2400" dirty="0">
              <a:solidFill>
                <a:srgbClr val="C00000"/>
              </a:solidFill>
            </a:endParaRPr>
          </a:p>
        </p:txBody>
      </p:sp>
      <p:graphicFrame>
        <p:nvGraphicFramePr>
          <p:cNvPr id="796673" name="Object 1"/>
          <p:cNvGraphicFramePr>
            <a:graphicFrameLocks noChangeAspect="1"/>
          </p:cNvGraphicFramePr>
          <p:nvPr/>
        </p:nvGraphicFramePr>
        <p:xfrm>
          <a:off x="519113" y="5138738"/>
          <a:ext cx="5957887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355" name="Equation" r:id="rId4" imgW="2057400" imgH="228600" progId="Equation.3">
                  <p:embed/>
                </p:oleObj>
              </mc:Choice>
              <mc:Fallback>
                <p:oleObj name="Equation" r:id="rId4" imgW="20574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113" y="5138738"/>
                        <a:ext cx="5957887" cy="652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96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8584" y="228600"/>
            <a:ext cx="4064416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410200" y="990600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 smtClean="0"/>
              <a:t>Representasi permutasi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Kasus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Optimasi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yang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Kompleks</a:t>
            </a:r>
            <a:endParaRPr lang="en-US" dirty="0" smtClean="0"/>
          </a:p>
          <a:p>
            <a:r>
              <a:rPr lang="en-US" i="1" dirty="0" smtClean="0"/>
              <a:t>Graph Bisection</a:t>
            </a:r>
          </a:p>
          <a:p>
            <a:r>
              <a:rPr lang="id-ID" dirty="0" smtClean="0"/>
              <a:t>Masalah </a:t>
            </a:r>
            <a:r>
              <a:rPr lang="en-US" dirty="0" smtClean="0"/>
              <a:t>8-</a:t>
            </a:r>
            <a:r>
              <a:rPr lang="en-US" i="1" dirty="0" smtClean="0"/>
              <a:t>queens</a:t>
            </a:r>
          </a:p>
          <a:p>
            <a:r>
              <a:rPr lang="en-US" dirty="0" err="1" smtClean="0"/>
              <a:t>Pemotongan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endParaRPr lang="en-US" dirty="0" smtClean="0"/>
          </a:p>
          <a:p>
            <a:r>
              <a:rPr lang="id-ID" dirty="0" smtClean="0"/>
              <a:t>Penjad</a:t>
            </a:r>
            <a:r>
              <a:rPr lang="en-US" dirty="0" err="1" smtClean="0"/>
              <a:t>wal</a:t>
            </a:r>
            <a:r>
              <a:rPr lang="id-ID" dirty="0" smtClean="0"/>
              <a:t>an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endParaRPr lang="en-US" dirty="0" smtClean="0"/>
          </a:p>
          <a:p>
            <a:r>
              <a:rPr lang="en-US" dirty="0" err="1" smtClean="0"/>
              <a:t>Peramalan</a:t>
            </a:r>
            <a:r>
              <a:rPr lang="en-US" dirty="0" smtClean="0"/>
              <a:t> </a:t>
            </a:r>
            <a:r>
              <a:rPr lang="id-ID" dirty="0" smtClean="0"/>
              <a:t>untuk Data </a:t>
            </a:r>
            <a:r>
              <a:rPr lang="en-US" i="1" dirty="0" smtClean="0"/>
              <a:t>Time Series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08" descr="img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6096000" cy="29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76962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" y="579120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presisi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-9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err="1" smtClean="0">
                <a:sym typeface="Wingdings" pitchFamily="2" charset="2"/>
              </a:rPr>
              <a:t>Berapa</a:t>
            </a:r>
            <a:r>
              <a:rPr lang="en-US" sz="2400" dirty="0" smtClean="0">
                <a:sym typeface="Wingdings" pitchFamily="2" charset="2"/>
              </a:rPr>
              <a:t> bit?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err="1" smtClean="0">
                <a:sym typeface="Wingdings" pitchFamily="2" charset="2"/>
              </a:rPr>
              <a:t>Bisa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err="1" smtClean="0">
                <a:sym typeface="Wingdings" pitchFamily="2" charset="2"/>
              </a:rPr>
              <a:t>menggunakan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dirty="0" err="1" smtClean="0">
                <a:sym typeface="Wingdings" pitchFamily="2" charset="2"/>
              </a:rPr>
              <a:t>kromosom</a:t>
            </a:r>
            <a:r>
              <a:rPr lang="en-US" sz="2400" dirty="0" smtClean="0">
                <a:sym typeface="Wingdings" pitchFamily="2" charset="2"/>
              </a:rPr>
              <a:t> Real?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ES: </a:t>
            </a:r>
            <a:r>
              <a:rPr lang="en-US" i="1" dirty="0" smtClean="0"/>
              <a:t>Self Adaptation</a:t>
            </a:r>
            <a:endParaRPr lang="id-ID" i="1" dirty="0"/>
          </a:p>
        </p:txBody>
      </p:sp>
      <p:pic>
        <p:nvPicPr>
          <p:cNvPr id="41987" name="Picture 2" descr="C:\01 Suyanto\004 Textbook\03 Evolutionary Computation\Reff\Evolution Strategies\flepo40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362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i="1" dirty="0" smtClean="0"/>
              <a:t>Graph </a:t>
            </a:r>
            <a:r>
              <a:rPr lang="en-US" i="1" dirty="0" smtClean="0"/>
              <a:t>bisection</a:t>
            </a:r>
            <a:endParaRPr lang="id-ID" dirty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600"/>
            <a:ext cx="533400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3733800" y="5791200"/>
            <a:ext cx="518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d-ID" sz="2400">
                <a:solidFill>
                  <a:schemeClr val="tx2"/>
                </a:solidFill>
                <a:latin typeface="Constantia" pitchFamily="18" charset="0"/>
              </a:rPr>
              <a:t> Graph </a:t>
            </a:r>
            <a:r>
              <a:rPr lang="id-ID" sz="2400">
                <a:solidFill>
                  <a:schemeClr val="tx2"/>
                </a:solidFill>
                <a:latin typeface="Constantia" pitchFamily="18" charset="0"/>
                <a:sym typeface="Wingdings" pitchFamily="2" charset="2"/>
              </a:rPr>
              <a:t></a:t>
            </a:r>
            <a:r>
              <a:rPr lang="id-ID" sz="2400">
                <a:solidFill>
                  <a:schemeClr val="tx2"/>
                </a:solidFill>
                <a:latin typeface="Constantia" pitchFamily="18" charset="0"/>
              </a:rPr>
              <a:t>dua sub graph sama besar? </a:t>
            </a:r>
          </a:p>
          <a:p>
            <a:pPr>
              <a:buFont typeface="Arial" pitchFamily="34" charset="0"/>
              <a:buChar char="•"/>
            </a:pPr>
            <a:r>
              <a:rPr lang="id-ID" sz="2400">
                <a:solidFill>
                  <a:schemeClr val="tx2"/>
                </a:solidFill>
                <a:latin typeface="Constantia" pitchFamily="18" charset="0"/>
              </a:rPr>
              <a:t> Minimasi busur terpotong</a:t>
            </a:r>
            <a:endParaRPr lang="id-ID" sz="240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i="1" dirty="0" smtClean="0"/>
              <a:t>Graph </a:t>
            </a:r>
            <a:r>
              <a:rPr lang="en-US" i="1" dirty="0" smtClean="0"/>
              <a:t>bisection</a:t>
            </a:r>
            <a:endParaRPr lang="id-ID" dirty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054225"/>
            <a:ext cx="5943600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1000"/>
            <a:ext cx="491319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867400" y="6044625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Constantia" pitchFamily="18" charset="0"/>
              </a:rPr>
              <a:t>Kromosom</a:t>
            </a:r>
            <a:r>
              <a:rPr lang="en-US" sz="3200" dirty="0" smtClean="0">
                <a:solidFill>
                  <a:srgbClr val="C00000"/>
                </a:solidFill>
                <a:latin typeface="Constantia" pitchFamily="18" charset="0"/>
              </a:rPr>
              <a:t> lain?</a:t>
            </a:r>
            <a:endParaRPr lang="id-ID" sz="2000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Fungsi </a:t>
            </a:r>
            <a:r>
              <a:rPr lang="id-ID" i="1" dirty="0" smtClean="0"/>
              <a:t>fitness</a:t>
            </a:r>
            <a:endParaRPr lang="id-ID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5638800"/>
            <a:ext cx="3048000" cy="762000"/>
          </a:xfrm>
          <a:prstGeom prst="rect">
            <a:avLst/>
          </a:prstGeom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id-ID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533400" y="5486400"/>
            <a:ext cx="807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sz="2000" i="1" dirty="0">
                <a:latin typeface="Constantia" pitchFamily="18" charset="0"/>
              </a:rPr>
              <a:t>B</a:t>
            </a:r>
            <a:r>
              <a:rPr lang="id-ID" sz="2000" dirty="0">
                <a:latin typeface="Constantia" pitchFamily="18" charset="0"/>
              </a:rPr>
              <a:t> = Jumlah busur yang terpotong</a:t>
            </a:r>
          </a:p>
          <a:p>
            <a:r>
              <a:rPr lang="id-ID" sz="2000" i="1" dirty="0">
                <a:latin typeface="Constantia" pitchFamily="18" charset="0"/>
              </a:rPr>
              <a:t>a</a:t>
            </a:r>
            <a:r>
              <a:rPr lang="id-ID" sz="2000" dirty="0">
                <a:latin typeface="Constantia" pitchFamily="18" charset="0"/>
              </a:rPr>
              <a:t> = bilangan kecil untuk menghindari pembagian dengan nol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995613" y="2819400"/>
          <a:ext cx="318611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379" name="Equation" r:id="rId3" imgW="761760" imgH="419040" progId="Equation.3">
                  <p:embed/>
                </p:oleObj>
              </mc:Choice>
              <mc:Fallback>
                <p:oleObj name="Equation" r:id="rId3" imgW="761760" imgH="419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613" y="2819400"/>
                        <a:ext cx="3186112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Outline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Representasi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endParaRPr lang="en-US" dirty="0" smtClean="0"/>
          </a:p>
          <a:p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endParaRPr lang="en-US" dirty="0" smtClean="0"/>
          </a:p>
          <a:p>
            <a:r>
              <a:rPr lang="en-US" i="1" dirty="0" smtClean="0"/>
              <a:t>Un-informed</a:t>
            </a:r>
            <a:r>
              <a:rPr lang="en-US" dirty="0" smtClean="0"/>
              <a:t> </a:t>
            </a:r>
            <a:r>
              <a:rPr lang="en-US" i="1" dirty="0" smtClean="0"/>
              <a:t>Search</a:t>
            </a:r>
          </a:p>
          <a:p>
            <a:r>
              <a:rPr lang="en-US" i="1" dirty="0" smtClean="0"/>
              <a:t>Informed</a:t>
            </a:r>
            <a:r>
              <a:rPr lang="en-US" dirty="0" smtClean="0"/>
              <a:t> </a:t>
            </a:r>
            <a:r>
              <a:rPr lang="en-US" i="1" dirty="0" smtClean="0"/>
              <a:t>Search</a:t>
            </a:r>
          </a:p>
          <a:p>
            <a:r>
              <a:rPr lang="en-US" i="1" dirty="0" smtClean="0"/>
              <a:t>Evolutionary Computation</a:t>
            </a:r>
            <a:endParaRPr lang="id-ID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Himpunan</a:t>
            </a:r>
            <a:r>
              <a:rPr lang="en-US" dirty="0" smtClean="0"/>
              <a:t> Operator 8-</a:t>
            </a:r>
            <a:r>
              <a:rPr lang="en-US" i="1" dirty="0" smtClean="0"/>
              <a:t>Puzzle</a:t>
            </a:r>
            <a:r>
              <a:rPr lang="en-US" dirty="0" smtClean="0"/>
              <a:t> </a:t>
            </a:r>
            <a:endParaRPr lang="id-ID" dirty="0"/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457200" y="2057400"/>
          <a:ext cx="3200400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2" name="Visio" r:id="rId3" imgW="1846872" imgH="2746983" progId="Visio.Drawing.11">
                  <p:embed/>
                </p:oleObj>
              </mc:Choice>
              <mc:Fallback>
                <p:oleObj name="Visio" r:id="rId3" imgW="1846872" imgH="2746983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57400"/>
                        <a:ext cx="3200400" cy="452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5181600" y="2057400"/>
          <a:ext cx="3581400" cy="1845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3" name="Visio" r:id="rId5" imgW="2026785" imgH="1126787" progId="Visio.Drawing.11">
                  <p:embed/>
                </p:oleObj>
              </mc:Choice>
              <mc:Fallback>
                <p:oleObj name="Visio" r:id="rId5" imgW="2026785" imgH="1126787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057400"/>
                        <a:ext cx="3581400" cy="18457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376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685800" y="2133600"/>
            <a:ext cx="751031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Masalah </a:t>
            </a:r>
            <a:r>
              <a:rPr lang="en-US" dirty="0" smtClean="0"/>
              <a:t>8-</a:t>
            </a:r>
            <a:r>
              <a:rPr lang="en-US" i="1" dirty="0" smtClean="0"/>
              <a:t>queens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618" name="Picture 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685800" y="304800"/>
            <a:ext cx="478158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867400" y="6044625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Constantia" pitchFamily="18" charset="0"/>
              </a:rPr>
              <a:t>Kromosom</a:t>
            </a:r>
            <a:r>
              <a:rPr lang="en-US" sz="3200" dirty="0" smtClean="0">
                <a:solidFill>
                  <a:srgbClr val="C00000"/>
                </a:solidFill>
                <a:latin typeface="Constantia" pitchFamily="18" charset="0"/>
              </a:rPr>
              <a:t> lain?</a:t>
            </a:r>
            <a:endParaRPr lang="id-ID" sz="2000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i="1" dirty="0" smtClean="0"/>
              <a:t>Fitness</a:t>
            </a:r>
            <a:endParaRPr lang="id-ID" i="1" dirty="0"/>
          </a:p>
        </p:txBody>
      </p:sp>
      <p:pic>
        <p:nvPicPr>
          <p:cNvPr id="75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743200"/>
            <a:ext cx="37849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" y="5417403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i="1" dirty="0" smtClean="0"/>
              <a:t>Q</a:t>
            </a:r>
            <a:r>
              <a:rPr lang="id-ID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id-ID" sz="2400" dirty="0" smtClean="0"/>
              <a:t>adalah jumlah queen yang saling mengancam</a:t>
            </a:r>
            <a:endParaRPr lang="en-US" sz="2400" dirty="0" smtClean="0"/>
          </a:p>
          <a:p>
            <a:r>
              <a:rPr lang="en-US" sz="2400" i="1" dirty="0" smtClean="0"/>
              <a:t>a</a:t>
            </a:r>
            <a:r>
              <a:rPr lang="id-ID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id-ID" sz="2400" dirty="0" smtClean="0"/>
              <a:t>bilangan yang diangap sangat kecil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Pemotongan bahan</a:t>
            </a:r>
            <a:endParaRPr lang="id-ID" dirty="0"/>
          </a:p>
        </p:txBody>
      </p:sp>
      <p:grpSp>
        <p:nvGrpSpPr>
          <p:cNvPr id="7" name="Group 12"/>
          <p:cNvGrpSpPr/>
          <p:nvPr/>
        </p:nvGrpSpPr>
        <p:grpSpPr>
          <a:xfrm>
            <a:off x="0" y="2286000"/>
            <a:ext cx="5486400" cy="3657600"/>
            <a:chOff x="0" y="2895600"/>
            <a:chExt cx="5486400" cy="3657600"/>
          </a:xfrm>
        </p:grpSpPr>
        <p:sp>
          <p:nvSpPr>
            <p:cNvPr id="3" name="Rectangle 2"/>
            <p:cNvSpPr/>
            <p:nvPr/>
          </p:nvSpPr>
          <p:spPr>
            <a:xfrm>
              <a:off x="533400" y="2895600"/>
              <a:ext cx="4953000" cy="3124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533400" y="6019800"/>
              <a:ext cx="4953000" cy="533400"/>
            </a:xfrm>
            <a:prstGeom prst="rect">
              <a:avLst/>
            </a:prstGeom>
          </p:spPr>
          <p:txBody>
            <a:bodyPr lIns="0" rIns="0" bIns="0" anchor="b">
              <a:scene3d>
                <a:camera prst="orthographicFront"/>
                <a:lightRig rig="freezing" dir="t">
                  <a:rot lat="0" lon="0" rev="5640000"/>
                </a:lightRig>
              </a:scene3d>
              <a:sp3d prstMaterial="flat">
                <a:contourClr>
                  <a:schemeClr val="tx2"/>
                </a:contourClr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id-ID" sz="2800" dirty="0">
                  <a:latin typeface="+mj-lt"/>
                  <a:ea typeface="+mj-ea"/>
                  <a:cs typeface="+mj-cs"/>
                </a:rPr>
                <a:t>15 cm</a:t>
              </a: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0" y="2895600"/>
              <a:ext cx="533400" cy="3124200"/>
            </a:xfrm>
            <a:prstGeom prst="rect">
              <a:avLst/>
            </a:prstGeom>
          </p:spPr>
          <p:txBody>
            <a:bodyPr vert="vert270" lIns="0" rIns="0" bIns="0" anchor="b">
              <a:scene3d>
                <a:camera prst="orthographicFront"/>
                <a:lightRig rig="freezing" dir="t">
                  <a:rot lat="0" lon="0" rev="5640000"/>
                </a:lightRig>
              </a:scene3d>
              <a:sp3d prstMaterial="flat">
                <a:contourClr>
                  <a:schemeClr val="tx2"/>
                </a:contourClr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id-ID" sz="3200" dirty="0">
                  <a:latin typeface="+mj-lt"/>
                  <a:ea typeface="+mj-ea"/>
                  <a:cs typeface="+mj-cs"/>
                </a:rPr>
                <a:t>11 cm</a:t>
              </a: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533400" y="3962400"/>
              <a:ext cx="4953000" cy="914400"/>
            </a:xfrm>
            <a:prstGeom prst="rect">
              <a:avLst/>
            </a:prstGeom>
          </p:spPr>
          <p:txBody>
            <a:bodyPr lIns="0" rIns="0" bIns="0" anchor="b">
              <a:scene3d>
                <a:camera prst="orthographicFront"/>
                <a:lightRig rig="freezing" dir="t">
                  <a:rot lat="0" lon="0" rev="5640000"/>
                </a:lightRig>
              </a:scene3d>
              <a:sp3d prstMaterial="flat">
                <a:contourClr>
                  <a:schemeClr val="tx2"/>
                </a:contourClr>
              </a:sp3d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id-ID" sz="2800" dirty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Awas !</a:t>
              </a:r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id-ID" sz="2800" dirty="0">
                  <a:solidFill>
                    <a:srgbClr val="FF0000"/>
                  </a:solidFill>
                  <a:latin typeface="+mj-lt"/>
                  <a:ea typeface="+mj-ea"/>
                  <a:cs typeface="+mj-cs"/>
                </a:rPr>
                <a:t>Kertas ini mahal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019800" y="2590800"/>
          <a:ext cx="2836228" cy="1828800"/>
        </p:xfrm>
        <a:graphic>
          <a:graphicData uri="http://schemas.openxmlformats.org/drawingml/2006/table">
            <a:tbl>
              <a:tblPr/>
              <a:tblGrid>
                <a:gridCol w="598170"/>
                <a:gridCol w="1670050"/>
                <a:gridCol w="568008"/>
              </a:tblGrid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en-US" sz="2000" spc="-30" dirty="0">
                          <a:latin typeface="Book Antiqua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id-ID" sz="2000" spc="-30" dirty="0">
                          <a:latin typeface="Book Antiqua"/>
                          <a:ea typeface="Times New Roman"/>
                          <a:cs typeface="Times New Roman"/>
                        </a:rPr>
                        <a:t>o.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Book Antiqua"/>
                          <a:ea typeface="Times New Roman"/>
                          <a:cs typeface="Times New Roman"/>
                        </a:rPr>
                        <a:t>Ukuran (cm</a:t>
                      </a:r>
                      <a:r>
                        <a:rPr lang="id-ID" sz="2000" spc="-30" baseline="30000" dirty="0">
                          <a:latin typeface="Book Antiqu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id-ID" sz="2000" spc="-30" dirty="0">
                          <a:latin typeface="Book Antiqua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 smtClean="0">
                          <a:latin typeface="Book Antiqua"/>
                          <a:ea typeface="Times New Roman"/>
                          <a:cs typeface="Times New Roman"/>
                        </a:rPr>
                        <a:t>Jml</a:t>
                      </a:r>
                      <a:endParaRPr lang="id-ID" sz="2000" spc="-30" dirty="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en-US" sz="2000" spc="-30">
                          <a:latin typeface="Book Antiqua"/>
                          <a:ea typeface="Times New Roman"/>
                          <a:cs typeface="Times New Roman"/>
                        </a:rPr>
                        <a:t>1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en-US" sz="2000" spc="-30">
                          <a:latin typeface="Book Antiqua"/>
                          <a:ea typeface="Times New Roman"/>
                          <a:cs typeface="Times New Roman"/>
                        </a:rPr>
                        <a:t>5 x 5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en-US" sz="2000" spc="-30">
                          <a:latin typeface="Book Antiqua"/>
                          <a:ea typeface="Times New Roman"/>
                          <a:cs typeface="Times New Roman"/>
                        </a:rPr>
                        <a:t>3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en-US" sz="2000" spc="-30">
                          <a:latin typeface="Book Antiqua"/>
                          <a:ea typeface="Times New Roman"/>
                          <a:cs typeface="Times New Roman"/>
                        </a:rPr>
                        <a:t>2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Book Antiqua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000" spc="-30">
                          <a:latin typeface="Book Antiqua"/>
                          <a:ea typeface="Times New Roman"/>
                          <a:cs typeface="Times New Roman"/>
                        </a:rPr>
                        <a:t> x 6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>
                          <a:latin typeface="Book Antiqua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en-US" sz="2000" spc="-30">
                          <a:latin typeface="Book Antiqua"/>
                          <a:ea typeface="Times New Roman"/>
                          <a:cs typeface="Times New Roman"/>
                        </a:rPr>
                        <a:t>3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Book Antiqu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000" spc="-30" dirty="0">
                          <a:latin typeface="Book Antiqua"/>
                          <a:ea typeface="Times New Roman"/>
                          <a:cs typeface="Times New Roman"/>
                        </a:rPr>
                        <a:t> x 6</a:t>
                      </a:r>
                      <a:endParaRPr lang="id-ID" sz="2000" spc="-30" dirty="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id-ID" sz="2000" spc="-30" dirty="0">
                          <a:latin typeface="Book Antiqua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5943600" y="2133600"/>
            <a:ext cx="2895600" cy="381000"/>
          </a:xfrm>
          <a:prstGeom prst="rect">
            <a:avLst/>
          </a:prstGeom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d-ID" sz="2400" b="1" dirty="0">
                <a:latin typeface="+mj-lt"/>
                <a:ea typeface="+mj-ea"/>
                <a:cs typeface="+mj-cs"/>
              </a:rPr>
              <a:t>Order potongan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600" y="4724400"/>
            <a:ext cx="3048000" cy="762000"/>
          </a:xfrm>
          <a:prstGeom prst="rect">
            <a:avLst/>
          </a:prstGeom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sz="2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Pola potongan yang meminimasi sisa bahan?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29355" y="5791200"/>
            <a:ext cx="27366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 smtClean="0">
                <a:solidFill>
                  <a:srgbClr val="0070C0"/>
                </a:solidFill>
              </a:rPr>
              <a:t>Kasus</a:t>
            </a:r>
            <a:r>
              <a:rPr lang="en-US" sz="2400" u="sng" dirty="0" smtClean="0">
                <a:solidFill>
                  <a:srgbClr val="0070C0"/>
                </a:solidFill>
              </a:rPr>
              <a:t> yang </a:t>
            </a:r>
            <a:r>
              <a:rPr lang="en-US" sz="2400" u="sng" dirty="0" err="1" smtClean="0">
                <a:solidFill>
                  <a:srgbClr val="0070C0"/>
                </a:solidFill>
              </a:rPr>
              <a:t>mirip</a:t>
            </a:r>
            <a:r>
              <a:rPr lang="en-US" sz="24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2400" dirty="0" err="1" smtClean="0">
                <a:solidFill>
                  <a:srgbClr val="0070C0"/>
                </a:solidFill>
              </a:rPr>
              <a:t>Pemasangan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Iklan</a:t>
            </a:r>
            <a:endParaRPr lang="id-ID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Pola pemotongan 1</a:t>
            </a:r>
            <a:endParaRPr lang="id-ID" dirty="0"/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6096000" cy="45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Pola pemotongan 2</a:t>
            </a:r>
            <a:endParaRPr lang="id-ID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09800"/>
            <a:ext cx="63134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060" y="152400"/>
            <a:ext cx="549234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867400" y="6044625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Constantia" pitchFamily="18" charset="0"/>
              </a:rPr>
              <a:t>Kromosom</a:t>
            </a:r>
            <a:r>
              <a:rPr lang="en-US" sz="3200" dirty="0" smtClean="0">
                <a:solidFill>
                  <a:srgbClr val="C00000"/>
                </a:solidFill>
                <a:latin typeface="Constantia" pitchFamily="18" charset="0"/>
              </a:rPr>
              <a:t> lain?</a:t>
            </a:r>
            <a:endParaRPr lang="id-ID" sz="2000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 smtClean="0"/>
              <a:t>Fungsi </a:t>
            </a:r>
            <a:r>
              <a:rPr lang="id-ID" i="1" dirty="0" smtClean="0"/>
              <a:t>fitness</a:t>
            </a:r>
            <a:endParaRPr lang="id-ID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5638800"/>
            <a:ext cx="3048000" cy="762000"/>
          </a:xfrm>
          <a:prstGeom prst="rect">
            <a:avLst/>
          </a:prstGeom>
        </p:spPr>
        <p:txBody>
          <a:bodyPr l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id-ID" sz="2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533400" y="5486400"/>
            <a:ext cx="807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 dirty="0" smtClean="0">
                <a:latin typeface="Constantia" pitchFamily="18" charset="0"/>
              </a:rPr>
              <a:t>P = </a:t>
            </a:r>
            <a:r>
              <a:rPr lang="en-US" sz="2000" dirty="0" err="1" smtClean="0">
                <a:latin typeface="Constantia" pitchFamily="18" charset="0"/>
              </a:rPr>
              <a:t>Permintaan</a:t>
            </a:r>
            <a:r>
              <a:rPr lang="en-US" sz="2000" dirty="0" smtClean="0">
                <a:latin typeface="Constantia" pitchFamily="18" charset="0"/>
              </a:rPr>
              <a:t> (order) yang </a:t>
            </a:r>
            <a:r>
              <a:rPr lang="en-US" sz="2000" dirty="0" err="1" smtClean="0">
                <a:latin typeface="Constantia" pitchFamily="18" charset="0"/>
              </a:rPr>
              <a:t>terpenuhi</a:t>
            </a:r>
            <a:endParaRPr lang="en-US" sz="2000" dirty="0" smtClean="0">
              <a:latin typeface="Constantia" pitchFamily="18" charset="0"/>
            </a:endParaRPr>
          </a:p>
          <a:p>
            <a:r>
              <a:rPr lang="id-ID" sz="2000" i="1" dirty="0" smtClean="0">
                <a:latin typeface="Constantia" pitchFamily="18" charset="0"/>
              </a:rPr>
              <a:t>S</a:t>
            </a:r>
            <a:r>
              <a:rPr lang="id-ID" sz="2000" dirty="0" smtClean="0">
                <a:latin typeface="Constantia" pitchFamily="18" charset="0"/>
              </a:rPr>
              <a:t> </a:t>
            </a:r>
            <a:r>
              <a:rPr lang="id-ID" sz="2000" dirty="0">
                <a:latin typeface="Constantia" pitchFamily="18" charset="0"/>
              </a:rPr>
              <a:t>= </a:t>
            </a:r>
            <a:r>
              <a:rPr lang="en-US" sz="2000" dirty="0" smtClean="0">
                <a:latin typeface="Constantia" pitchFamily="18" charset="0"/>
              </a:rPr>
              <a:t>S</a:t>
            </a:r>
            <a:r>
              <a:rPr lang="id-ID" sz="2000" dirty="0" smtClean="0">
                <a:latin typeface="Constantia" pitchFamily="18" charset="0"/>
              </a:rPr>
              <a:t>isa </a:t>
            </a:r>
            <a:r>
              <a:rPr lang="id-ID" sz="2000" dirty="0">
                <a:latin typeface="Constantia" pitchFamily="18" charset="0"/>
              </a:rPr>
              <a:t>bahan</a:t>
            </a:r>
          </a:p>
          <a:p>
            <a:r>
              <a:rPr lang="id-ID" sz="2000" i="1" dirty="0">
                <a:latin typeface="Constantia" pitchFamily="18" charset="0"/>
              </a:rPr>
              <a:t>a</a:t>
            </a:r>
            <a:r>
              <a:rPr lang="id-ID" sz="2000" dirty="0">
                <a:latin typeface="Constantia" pitchFamily="18" charset="0"/>
              </a:rPr>
              <a:t> = </a:t>
            </a:r>
            <a:r>
              <a:rPr lang="en-US" sz="2000" dirty="0" smtClean="0">
                <a:latin typeface="Constantia" pitchFamily="18" charset="0"/>
              </a:rPr>
              <a:t>B</a:t>
            </a:r>
            <a:r>
              <a:rPr lang="id-ID" sz="2000" dirty="0" smtClean="0">
                <a:latin typeface="Constantia" pitchFamily="18" charset="0"/>
              </a:rPr>
              <a:t>ilangan </a:t>
            </a:r>
            <a:r>
              <a:rPr lang="id-ID" sz="2000" dirty="0">
                <a:latin typeface="Constantia" pitchFamily="18" charset="0"/>
              </a:rPr>
              <a:t>kecil untuk menghindari pembagian dengan nol</a:t>
            </a:r>
          </a:p>
        </p:txBody>
      </p:sp>
      <p:graphicFrame>
        <p:nvGraphicFramePr>
          <p:cNvPr id="916482" name="Object 2"/>
          <p:cNvGraphicFramePr>
            <a:graphicFrameLocks noChangeAspect="1"/>
          </p:cNvGraphicFramePr>
          <p:nvPr/>
        </p:nvGraphicFramePr>
        <p:xfrm>
          <a:off x="3022600" y="2819400"/>
          <a:ext cx="3132138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403" name="Equation" r:id="rId3" imgW="749160" imgH="419040" progId="Equation.3">
                  <p:embed/>
                </p:oleObj>
              </mc:Choice>
              <mc:Fallback>
                <p:oleObj name="Equation" r:id="rId3" imgW="749160" imgH="419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2600" y="2819400"/>
                        <a:ext cx="3132138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4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Peramalan</a:t>
            </a:r>
            <a:r>
              <a:rPr lang="en-US" dirty="0" smtClean="0"/>
              <a:t> </a:t>
            </a:r>
            <a:r>
              <a:rPr lang="id-ID" dirty="0" smtClean="0"/>
              <a:t>Data </a:t>
            </a:r>
            <a:r>
              <a:rPr lang="en-US" i="1" dirty="0" smtClean="0"/>
              <a:t>Time Series</a:t>
            </a:r>
            <a:endParaRPr lang="id-ID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19200" y="2407920"/>
          <a:ext cx="6553200" cy="3840480"/>
        </p:xfrm>
        <a:graphic>
          <a:graphicData uri="http://schemas.openxmlformats.org/drawingml/2006/table">
            <a:tbl>
              <a:tblPr/>
              <a:tblGrid>
                <a:gridCol w="2320925"/>
                <a:gridCol w="4232275"/>
              </a:tblGrid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b="1" spc="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Tanggal</a:t>
                      </a:r>
                      <a:endParaRPr lang="id-ID" sz="3600" spc="-30" dirty="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b="1" spc="0">
                          <a:latin typeface="Verdana"/>
                          <a:ea typeface="Times New Roman"/>
                          <a:cs typeface="Times New Roman"/>
                        </a:rPr>
                        <a:t>Penjualan (miliar rupiah)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14 Dec 2007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99,9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73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13 Dec 2007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9,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45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12 Dec 2007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8,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08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11 Dec 2007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8,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48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10 Dec 2007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8,3897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09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Dec 2007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7,6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Dec 2007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7,3797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03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Jan 2006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90,7597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02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 Jan 2006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90,5770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800" spc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1 Jan 2006</a:t>
                      </a:r>
                      <a:endParaRPr lang="id-ID" sz="36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1800" spc="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Times New Roman"/>
                        </a:rPr>
                        <a:t>89,3897</a:t>
                      </a:r>
                      <a:endParaRPr lang="id-ID" sz="3600" spc="-30" dirty="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</a:t>
            </a:r>
            <a:r>
              <a:rPr lang="en-US" dirty="0" err="1" smtClean="0"/>
              <a:t>Matematis</a:t>
            </a:r>
            <a:endParaRPr lang="id-ID" dirty="0"/>
          </a:p>
        </p:txBody>
      </p:sp>
      <p:sp>
        <p:nvSpPr>
          <p:cNvPr id="770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770049" name="Object 1"/>
          <p:cNvGraphicFramePr>
            <a:graphicFrameLocks noChangeAspect="1"/>
          </p:cNvGraphicFramePr>
          <p:nvPr/>
        </p:nvGraphicFramePr>
        <p:xfrm>
          <a:off x="800100" y="3276600"/>
          <a:ext cx="75819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427" name="Equation" r:id="rId3" imgW="1892300" imgH="228600" progId="Equation.3">
                  <p:embed/>
                </p:oleObj>
              </mc:Choice>
              <mc:Fallback>
                <p:oleObj name="Equation" r:id="rId3" imgW="18923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3276600"/>
                        <a:ext cx="75819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Masalah</a:t>
            </a:r>
            <a:r>
              <a:rPr lang="en-US" dirty="0" smtClean="0"/>
              <a:t> Rubik’</a:t>
            </a:r>
            <a:r>
              <a:rPr lang="en-US" i="1" dirty="0" smtClean="0"/>
              <a:t>s</a:t>
            </a:r>
            <a:r>
              <a:rPr lang="en-US" dirty="0" smtClean="0"/>
              <a:t> Cube</a:t>
            </a:r>
            <a:endParaRPr lang="id-ID" dirty="0"/>
          </a:p>
        </p:txBody>
      </p:sp>
      <p:pic>
        <p:nvPicPr>
          <p:cNvPr id="1017857" name="Picture 1" descr="G:\rubiks-cu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298700"/>
            <a:ext cx="3999262" cy="410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Kromosom</a:t>
            </a:r>
            <a:endParaRPr lang="id-ID" dirty="0"/>
          </a:p>
        </p:txBody>
      </p:sp>
      <p:sp>
        <p:nvSpPr>
          <p:cNvPr id="771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771073" name="Object 1"/>
          <p:cNvGraphicFramePr>
            <a:graphicFrameLocks noChangeAspect="1"/>
          </p:cNvGraphicFramePr>
          <p:nvPr/>
        </p:nvGraphicFramePr>
        <p:xfrm>
          <a:off x="-169333" y="2819400"/>
          <a:ext cx="839893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1451" name="Visio" r:id="rId3" imgW="5057522" imgH="732547" progId="Visio.Drawing.11">
                  <p:embed/>
                </p:oleObj>
              </mc:Choice>
              <mc:Fallback>
                <p:oleObj name="Visio" r:id="rId3" imgW="5057522" imgH="732547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9333" y="2819400"/>
                        <a:ext cx="839893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867400" y="6044625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Constantia" pitchFamily="18" charset="0"/>
              </a:rPr>
              <a:t>Kromosom</a:t>
            </a:r>
            <a:r>
              <a:rPr lang="en-US" sz="3200" dirty="0" smtClean="0">
                <a:solidFill>
                  <a:srgbClr val="C00000"/>
                </a:solidFill>
                <a:latin typeface="Constantia" pitchFamily="18" charset="0"/>
              </a:rPr>
              <a:t> lain?</a:t>
            </a:r>
            <a:endParaRPr lang="id-ID" sz="2000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i="1" dirty="0" smtClean="0"/>
              <a:t>Fitness</a:t>
            </a:r>
            <a:endParaRPr lang="id-ID" i="1" dirty="0"/>
          </a:p>
        </p:txBody>
      </p:sp>
      <p:sp>
        <p:nvSpPr>
          <p:cNvPr id="772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772099" name="Object 3"/>
          <p:cNvGraphicFramePr>
            <a:graphicFrameLocks noChangeAspect="1"/>
          </p:cNvGraphicFramePr>
          <p:nvPr/>
        </p:nvGraphicFramePr>
        <p:xfrm>
          <a:off x="3144982" y="2743200"/>
          <a:ext cx="249381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2475" name="Equation" r:id="rId3" imgW="761669" imgH="418918" progId="Equation.3">
                  <p:embed/>
                </p:oleObj>
              </mc:Choice>
              <mc:Fallback>
                <p:oleObj name="Equation" r:id="rId3" imgW="761669" imgH="418918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982" y="2743200"/>
                        <a:ext cx="2493818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33400" y="5417403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E</a:t>
            </a:r>
            <a:r>
              <a:rPr lang="id-ID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 Tingkat </a:t>
            </a:r>
            <a:r>
              <a:rPr lang="en-US" sz="2400" dirty="0" smtClean="0"/>
              <a:t>Error (MAPE)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semua</a:t>
            </a:r>
            <a:r>
              <a:rPr lang="en-US" sz="2400" dirty="0" smtClean="0"/>
              <a:t> data </a:t>
            </a:r>
            <a:r>
              <a:rPr lang="en-US" sz="2400" dirty="0" err="1" smtClean="0"/>
              <a:t>histori</a:t>
            </a:r>
            <a:r>
              <a:rPr lang="en-US" sz="2400" dirty="0" smtClean="0"/>
              <a:t>.</a:t>
            </a:r>
          </a:p>
          <a:p>
            <a:r>
              <a:rPr lang="en-US" sz="2400" i="1" dirty="0" smtClean="0"/>
              <a:t>a</a:t>
            </a:r>
            <a:r>
              <a:rPr lang="id-ID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id-ID" sz="2400" dirty="0" smtClean="0"/>
              <a:t>bilangan yang diangap sangat kecil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Penjadwalan</a:t>
            </a:r>
            <a:r>
              <a:rPr lang="en-US" dirty="0" smtClean="0"/>
              <a:t> </a:t>
            </a:r>
            <a:r>
              <a:rPr lang="en-US" dirty="0" err="1" smtClean="0"/>
              <a:t>Kuliah</a:t>
            </a:r>
            <a:endParaRPr lang="id-ID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399" y="2133600"/>
          <a:ext cx="8229600" cy="4267200"/>
        </p:xfrm>
        <a:graphic>
          <a:graphicData uri="http://schemas.openxmlformats.org/drawingml/2006/table">
            <a:tbl>
              <a:tblPr/>
              <a:tblGrid>
                <a:gridCol w="728374"/>
                <a:gridCol w="1078406"/>
                <a:gridCol w="1315191"/>
                <a:gridCol w="1154332"/>
                <a:gridCol w="912398"/>
                <a:gridCol w="1091275"/>
                <a:gridCol w="912398"/>
                <a:gridCol w="1037226"/>
              </a:tblGrid>
              <a:tr h="94826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No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Kode MK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Pertemuan ke-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Kode Kelas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Jumlah mhs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Kode Dosen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Status dosen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JFA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7413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1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CS3143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1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IF-33-01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40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SBK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Dalam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Lektor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26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2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CS2314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1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IF-34-01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35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TWG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LB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Guru Besar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26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3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CS2314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2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IF-34-01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35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TWG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LB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Guru Besar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...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1800" spc="-3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1800" spc="-3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1800" spc="-3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1800" spc="-3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1800" spc="-3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1800" spc="-3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endParaRPr lang="id-ID" sz="1800" spc="-30"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400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CS4923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2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IF-32-03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17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DSS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>
                          <a:latin typeface="Arial Narrow"/>
                          <a:ea typeface="Times New Roman"/>
                          <a:cs typeface="Times New Roman"/>
                        </a:rPr>
                        <a:t>Dalam</a:t>
                      </a:r>
                      <a:endParaRPr lang="id-ID" sz="24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800" spc="-30" dirty="0">
                          <a:latin typeface="Arial Narrow"/>
                          <a:ea typeface="Times New Roman"/>
                          <a:cs typeface="Times New Roman"/>
                        </a:rPr>
                        <a:t>Lektor</a:t>
                      </a:r>
                      <a:endParaRPr lang="id-ID" sz="2400" spc="-30" dirty="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761857" name="Object 1"/>
          <p:cNvGraphicFramePr>
            <a:graphicFrameLocks noChangeAspect="1"/>
          </p:cNvGraphicFramePr>
          <p:nvPr/>
        </p:nvGraphicFramePr>
        <p:xfrm>
          <a:off x="76200" y="2514600"/>
          <a:ext cx="9040091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3499" name="Visio" r:id="rId3" imgW="4946507" imgH="1378551" progId="Visio.Drawing.11">
                  <p:embed/>
                </p:oleObj>
              </mc:Choice>
              <mc:Fallback>
                <p:oleObj name="Visio" r:id="rId3" imgW="4946507" imgH="1378551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514600"/>
                        <a:ext cx="9040091" cy="251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Kromosom</a:t>
            </a:r>
            <a:endParaRPr lang="id-ID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867400" y="6044625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Constantia" pitchFamily="18" charset="0"/>
              </a:rPr>
              <a:t>Kromosom</a:t>
            </a:r>
            <a:r>
              <a:rPr lang="en-US" sz="3200" dirty="0" smtClean="0">
                <a:solidFill>
                  <a:srgbClr val="C00000"/>
                </a:solidFill>
                <a:latin typeface="Constantia" pitchFamily="18" charset="0"/>
              </a:rPr>
              <a:t> lain?</a:t>
            </a:r>
            <a:endParaRPr lang="id-ID" sz="2000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912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7299" y="228600"/>
            <a:ext cx="664130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err="1" smtClean="0"/>
              <a:t>Batasan</a:t>
            </a:r>
            <a:endParaRPr lang="id-ID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1" y="1676400"/>
          <a:ext cx="8229600" cy="5016500"/>
        </p:xfrm>
        <a:graphic>
          <a:graphicData uri="http://schemas.openxmlformats.org/drawingml/2006/table">
            <a:tbl>
              <a:tblPr/>
              <a:tblGrid>
                <a:gridCol w="1929198"/>
                <a:gridCol w="1578671"/>
                <a:gridCol w="4721731"/>
              </a:tblGrid>
              <a:tr h="3683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1600" b="1" spc="-30" dirty="0">
                          <a:latin typeface="Arial Narrow"/>
                          <a:ea typeface="Times New Roman"/>
                          <a:cs typeface="Arial"/>
                        </a:rPr>
                        <a:t>Batasan</a:t>
                      </a:r>
                      <a:endParaRPr lang="id-ID" sz="2000" spc="-30" dirty="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b="1" spc="-30">
                          <a:latin typeface="Arial Narrow"/>
                          <a:ea typeface="Times New Roman"/>
                          <a:cs typeface="Arial"/>
                        </a:rPr>
                        <a:t>Nilai prioritas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b="1" spc="-30">
                          <a:latin typeface="Arial Narrow"/>
                          <a:ea typeface="Times New Roman"/>
                          <a:cs typeface="Arial"/>
                        </a:rPr>
                        <a:t>Alasan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Tidak bentrok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24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Tidak bentrok 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merupakan suatu </a:t>
                      </a:r>
                      <a:r>
                        <a:rPr lang="id-ID" sz="1600" i="1" spc="-30">
                          <a:latin typeface="Arial Narrow"/>
                          <a:ea typeface="Times New Roman"/>
                          <a:cs typeface="Arial"/>
                        </a:rPr>
                        <a:t>hard constraint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 (batasan keras) yang sebaiknya tidak dilanggar. Sehingga batasan ini 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lebih utama dibandingkan harus memenuhi permintaan 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dosen berjabatan akademik 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Guru Besar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 dan Lektor Kepala atau batasan-batasan yang lain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. Misal 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batasan ini diberikan 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nilai prioritas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 sebesar 24. Kemudian, batasan 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permintaan 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dosen berjabatan akademik 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Guru Besar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 dan Lektor Kepala diberi nilai prioritas sebesar 12. Misalkan ketiga batasan yang lainnya diberikan 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nilai prioritas yang sama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, yaitu 4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.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Perm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intaan</a:t>
                      </a:r>
                      <a:r>
                        <a:rPr lang="id-ID" sz="1600" i="1" spc="-30">
                          <a:latin typeface="Arial Narrow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G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uru 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esar dan Lektor Kepala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12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Perm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intaan</a:t>
                      </a: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 L</a:t>
                      </a:r>
                      <a:r>
                        <a:rPr lang="id-ID" sz="1600" spc="-30">
                          <a:latin typeface="Arial Narrow"/>
                          <a:ea typeface="Times New Roman"/>
                          <a:cs typeface="Arial"/>
                        </a:rPr>
                        <a:t>ektor dan Asisten Ahli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4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Status Dosen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4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47320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>
                          <a:latin typeface="Arial Narrow"/>
                          <a:ea typeface="Times New Roman"/>
                          <a:cs typeface="Arial"/>
                        </a:rPr>
                        <a:t>Ruang Kuliah</a:t>
                      </a:r>
                      <a:endParaRPr lang="id-ID" sz="2000" spc="-3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1600" spc="-30" dirty="0">
                          <a:latin typeface="Arial Narrow"/>
                          <a:ea typeface="Times New Roman"/>
                          <a:cs typeface="Arial"/>
                        </a:rPr>
                        <a:t>4</a:t>
                      </a:r>
                      <a:endParaRPr lang="id-ID" sz="2000" spc="-30" dirty="0">
                        <a:latin typeface="Book Antiqu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Pelanggaran</a:t>
            </a:r>
            <a:r>
              <a:rPr lang="en-US" dirty="0" smtClean="0"/>
              <a:t> </a:t>
            </a:r>
            <a:r>
              <a:rPr lang="en-US" dirty="0" err="1" smtClean="0"/>
              <a:t>Batasan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400" i="1" dirty="0" smtClean="0">
                <a:latin typeface="Arial Narrow" pitchFamily="34" charset="0"/>
              </a:rPr>
              <a:t>J</a:t>
            </a:r>
            <a:r>
              <a:rPr lang="id-ID" sz="2400" i="1" baseline="-25000" dirty="0" smtClean="0">
                <a:latin typeface="Arial Narrow" pitchFamily="34" charset="0"/>
              </a:rPr>
              <a:t>a</a:t>
            </a:r>
            <a:r>
              <a:rPr lang="id-ID" sz="2400" dirty="0" smtClean="0">
                <a:latin typeface="Arial Narrow" pitchFamily="34" charset="0"/>
              </a:rPr>
              <a:t>	= 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id-ID" sz="2400" dirty="0" smtClean="0">
                <a:latin typeface="Arial Narrow" pitchFamily="34" charset="0"/>
              </a:rPr>
              <a:t>Jumlah jadwal pertemuan yang bentrok kali 24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id-ID" sz="2400" dirty="0" smtClean="0">
              <a:latin typeface="Arial Narrow" pitchFamily="34" charset="0"/>
            </a:endParaRPr>
          </a:p>
          <a:p>
            <a:r>
              <a:rPr lang="id-ID" sz="2400" i="1" dirty="0" smtClean="0">
                <a:latin typeface="Arial Narrow" pitchFamily="34" charset="0"/>
              </a:rPr>
              <a:t>J</a:t>
            </a:r>
            <a:r>
              <a:rPr lang="id-ID" sz="2400" i="1" baseline="-25000" dirty="0" smtClean="0">
                <a:latin typeface="Arial Narrow" pitchFamily="34" charset="0"/>
              </a:rPr>
              <a:t>b</a:t>
            </a:r>
            <a:r>
              <a:rPr lang="id-ID" sz="2400" dirty="0" smtClean="0">
                <a:latin typeface="Arial Narrow" pitchFamily="34" charset="0"/>
              </a:rPr>
              <a:t>	=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id-ID" sz="2400" dirty="0" smtClean="0">
                <a:latin typeface="Arial Narrow" pitchFamily="34" charset="0"/>
              </a:rPr>
              <a:t>Jumlah jadwal yang tidak sesuai permintaan dosen berjabatan Guru Besar dan Lektor Kepala dikali 12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id-ID" sz="2400" dirty="0" smtClean="0">
              <a:latin typeface="Arial Narrow" pitchFamily="34" charset="0"/>
            </a:endParaRPr>
          </a:p>
          <a:p>
            <a:r>
              <a:rPr lang="id-ID" sz="2400" i="1" dirty="0" smtClean="0">
                <a:latin typeface="Arial Narrow" pitchFamily="34" charset="0"/>
              </a:rPr>
              <a:t>J</a:t>
            </a:r>
            <a:r>
              <a:rPr lang="id-ID" sz="2400" i="1" baseline="-25000" dirty="0" smtClean="0">
                <a:latin typeface="Arial Narrow" pitchFamily="34" charset="0"/>
              </a:rPr>
              <a:t>c</a:t>
            </a:r>
            <a:r>
              <a:rPr lang="id-ID" sz="2400" dirty="0" smtClean="0">
                <a:latin typeface="Arial Narrow" pitchFamily="34" charset="0"/>
              </a:rPr>
              <a:t>	= 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id-ID" sz="2400" dirty="0" smtClean="0">
                <a:latin typeface="Arial Narrow" pitchFamily="34" charset="0"/>
              </a:rPr>
              <a:t>Jumlah jadwal yang tidak sesuai permintaan dosen Lektor dan Asisten Ahli dikali 4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id-ID" sz="2400" dirty="0" smtClean="0">
              <a:latin typeface="Arial Narrow" pitchFamily="34" charset="0"/>
            </a:endParaRPr>
          </a:p>
          <a:p>
            <a:r>
              <a:rPr lang="id-ID" sz="2400" i="1" dirty="0" smtClean="0">
                <a:latin typeface="Arial Narrow" pitchFamily="34" charset="0"/>
              </a:rPr>
              <a:t>J</a:t>
            </a:r>
            <a:r>
              <a:rPr lang="id-ID" sz="2400" i="1" baseline="-25000" dirty="0" smtClean="0">
                <a:latin typeface="Arial Narrow" pitchFamily="34" charset="0"/>
              </a:rPr>
              <a:t>d</a:t>
            </a:r>
            <a:r>
              <a:rPr lang="id-ID" sz="2400" dirty="0" smtClean="0">
                <a:latin typeface="Arial Narrow" pitchFamily="34" charset="0"/>
              </a:rPr>
              <a:t>	= 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id-ID" sz="2400" dirty="0" smtClean="0">
                <a:latin typeface="Arial Narrow" pitchFamily="34" charset="0"/>
              </a:rPr>
              <a:t>Jumlah jadwal yang tidak sesuai ruang kuliahnya dikali 4</a:t>
            </a:r>
            <a:r>
              <a:rPr lang="en-US" sz="2400" dirty="0" smtClean="0">
                <a:latin typeface="Arial Narrow" pitchFamily="34" charset="0"/>
              </a:rPr>
              <a:t>.</a:t>
            </a:r>
            <a:endParaRPr lang="id-ID" sz="2400" dirty="0" smtClean="0">
              <a:latin typeface="Arial Narrow" pitchFamily="34" charset="0"/>
            </a:endParaRPr>
          </a:p>
          <a:p>
            <a:r>
              <a:rPr lang="id-ID" sz="2400" i="1" dirty="0" smtClean="0">
                <a:latin typeface="Arial Narrow" pitchFamily="34" charset="0"/>
              </a:rPr>
              <a:t>J</a:t>
            </a:r>
            <a:r>
              <a:rPr lang="id-ID" sz="2400" i="1" baseline="-25000" dirty="0" smtClean="0">
                <a:latin typeface="Arial Narrow" pitchFamily="34" charset="0"/>
              </a:rPr>
              <a:t>e</a:t>
            </a:r>
            <a:r>
              <a:rPr lang="id-ID" sz="2400" dirty="0" smtClean="0">
                <a:latin typeface="Arial Narrow" pitchFamily="34" charset="0"/>
              </a:rPr>
              <a:t>	= Jumlah jadwal yang Tidak Sesuai Status dosen dikali 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i="1" dirty="0" smtClean="0"/>
              <a:t>Fitness</a:t>
            </a:r>
            <a:endParaRPr lang="id-ID" i="1" dirty="0"/>
          </a:p>
        </p:txBody>
      </p:sp>
      <p:pic>
        <p:nvPicPr>
          <p:cNvPr id="76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0"/>
            <a:ext cx="297441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" y="4419600"/>
            <a:ext cx="6858000" cy="97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i="1" dirty="0" smtClean="0"/>
              <a:t>Generational Replacement</a:t>
            </a:r>
            <a:r>
              <a:rPr lang="en-US" i="1" dirty="0" smtClean="0"/>
              <a:t> </a:t>
            </a:r>
            <a:r>
              <a:rPr lang="id-ID" dirty="0" smtClean="0"/>
              <a:t>EAs</a:t>
            </a:r>
            <a:endParaRPr lang="id-ID" dirty="0"/>
          </a:p>
        </p:txBody>
      </p:sp>
      <p:pic>
        <p:nvPicPr>
          <p:cNvPr id="566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5867400" cy="453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EAs sesuai untuk masalah: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Sangat kompleks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Sulit dipahami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Tidak bisa menggunakan metode konvensional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i="1" dirty="0" smtClean="0"/>
              <a:t>Real time system</a:t>
            </a:r>
            <a:endParaRPr lang="id-ID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Solusi tidak harus paling optimal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Tidak ada pengetahuan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dirty="0" smtClean="0"/>
              <a:t>Tidak tersedia analisa matematika yang memadai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Himpunan</a:t>
            </a:r>
            <a:r>
              <a:rPr lang="en-US" dirty="0" smtClean="0"/>
              <a:t> Operator </a:t>
            </a:r>
            <a:r>
              <a:rPr lang="en-US" i="1" dirty="0" smtClean="0"/>
              <a:t>Rubik’s Cube</a:t>
            </a:r>
            <a:endParaRPr lang="id-ID" dirty="0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43009" name="Object 1"/>
          <p:cNvGraphicFramePr>
            <a:graphicFrameLocks noChangeAspect="1"/>
          </p:cNvGraphicFramePr>
          <p:nvPr/>
        </p:nvGraphicFramePr>
        <p:xfrm>
          <a:off x="2133600" y="2057400"/>
          <a:ext cx="4572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4" name="Visio" r:id="rId3" imgW="3286774" imgH="3286981" progId="Visio.Drawing.11">
                  <p:embed/>
                </p:oleObj>
              </mc:Choice>
              <mc:Fallback>
                <p:oleObj name="Visio" r:id="rId3" imgW="3286774" imgH="3286981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057400"/>
                        <a:ext cx="4572000" cy="457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r>
              <a:rPr lang="en-US" dirty="0" smtClean="0"/>
              <a:t>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 dirty="0" smtClean="0"/>
              <a:t>Seberapa besar ruang masalahnya?</a:t>
            </a:r>
          </a:p>
          <a:p>
            <a:pPr lvl="0"/>
            <a:r>
              <a:rPr lang="id-ID" dirty="0" smtClean="0"/>
              <a:t>Berapakah faktor percabangan (</a:t>
            </a:r>
            <a:r>
              <a:rPr lang="id-ID" i="1" dirty="0" smtClean="0"/>
              <a:t>b</a:t>
            </a:r>
            <a:r>
              <a:rPr lang="id-ID" dirty="0" smtClean="0"/>
              <a:t>) dan kedalaman solusinya (</a:t>
            </a:r>
            <a:r>
              <a:rPr lang="id-ID" i="1" dirty="0" smtClean="0"/>
              <a:t>d</a:t>
            </a:r>
            <a:r>
              <a:rPr lang="id-ID" dirty="0" smtClean="0"/>
              <a:t>)?</a:t>
            </a:r>
          </a:p>
          <a:p>
            <a:pPr lvl="0"/>
            <a:r>
              <a:rPr lang="it-IT" dirty="0" smtClean="0"/>
              <a:t>Berapa kecepatan prosesor dan memori yang tersedia?</a:t>
            </a:r>
            <a:endParaRPr lang="id-ID" dirty="0" smtClean="0"/>
          </a:p>
          <a:p>
            <a:pPr lvl="0"/>
            <a:r>
              <a:rPr lang="id-ID" dirty="0" smtClean="0"/>
              <a:t>Apakah solusinya harus optimal?</a:t>
            </a:r>
          </a:p>
          <a:p>
            <a:pPr lvl="0"/>
            <a:r>
              <a:rPr lang="en-US" dirty="0" err="1" smtClean="0"/>
              <a:t>Bisakah</a:t>
            </a:r>
            <a:r>
              <a:rPr lang="en-US" dirty="0" smtClean="0"/>
              <a:t> </a:t>
            </a:r>
            <a:r>
              <a:rPr lang="en-US" dirty="0" err="1" smtClean="0"/>
              <a:t>ditemukan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heuristiknya</a:t>
            </a:r>
            <a:r>
              <a:rPr lang="en-US" dirty="0" smtClean="0"/>
              <a:t>?</a:t>
            </a:r>
            <a:endParaRPr lang="id-ID" dirty="0" smtClean="0"/>
          </a:p>
          <a:p>
            <a:r>
              <a:rPr lang="pt-BR" dirty="0" smtClean="0"/>
              <a:t>Terdapat satu </a:t>
            </a:r>
            <a:r>
              <a:rPr lang="pt-BR" i="1" dirty="0" smtClean="0"/>
              <a:t>goal </a:t>
            </a:r>
            <a:r>
              <a:rPr lang="pt-BR" dirty="0" smtClean="0"/>
              <a:t>atau lebih?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Kesimpulan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Metode-metode</a:t>
            </a:r>
            <a:r>
              <a:rPr lang="en-US" dirty="0" smtClean="0"/>
              <a:t> yang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i="1" dirty="0" smtClean="0"/>
              <a:t>blind search</a:t>
            </a:r>
            <a:r>
              <a:rPr lang="en-US" dirty="0" smtClean="0"/>
              <a:t> </a:t>
            </a:r>
            <a:r>
              <a:rPr lang="en-US" dirty="0" err="1" smtClean="0"/>
              <a:t>membutuhkan</a:t>
            </a:r>
            <a:r>
              <a:rPr lang="en-US" dirty="0" smtClean="0"/>
              <a:t> </a:t>
            </a:r>
            <a:r>
              <a:rPr lang="en-US" dirty="0" err="1" smtClean="0"/>
              <a:t>memori</a:t>
            </a:r>
            <a:r>
              <a:rPr lang="en-US" dirty="0" smtClean="0"/>
              <a:t> yang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menyelesaikan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yang </a:t>
            </a:r>
            <a:r>
              <a:rPr lang="en-US" dirty="0" err="1" smtClean="0"/>
              <a:t>sederhana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kecepatan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memori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r>
              <a:rPr lang="en-US" dirty="0" smtClean="0"/>
              <a:t> yang </a:t>
            </a:r>
            <a:r>
              <a:rPr lang="en-US" dirty="0" err="1" smtClean="0"/>
              <a:t>terbatas</a:t>
            </a:r>
            <a:r>
              <a:rPr lang="en-US" dirty="0" smtClean="0"/>
              <a:t>,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i="1" dirty="0" smtClean="0"/>
              <a:t>blind </a:t>
            </a:r>
            <a:r>
              <a:rPr lang="en-US" dirty="0" smtClean="0"/>
              <a:t> </a:t>
            </a:r>
            <a:r>
              <a:rPr lang="en-US" i="1" dirty="0" smtClean="0"/>
              <a:t>search</a:t>
            </a:r>
            <a:r>
              <a:rPr lang="en-US" dirty="0" smtClean="0"/>
              <a:t> </a:t>
            </a:r>
            <a:r>
              <a:rPr lang="en-US" dirty="0" err="1" smtClean="0"/>
              <a:t>belum</a:t>
            </a:r>
            <a:r>
              <a:rPr lang="en-US" dirty="0" smtClean="0"/>
              <a:t> </a:t>
            </a:r>
            <a:r>
              <a:rPr lang="en-US" dirty="0" err="1" smtClean="0"/>
              <a:t>memungkinkan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diimplementasikan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dunia</a:t>
            </a:r>
            <a:r>
              <a:rPr lang="en-US" dirty="0" smtClean="0"/>
              <a:t> </a:t>
            </a:r>
            <a:r>
              <a:rPr lang="en-US" dirty="0" err="1" smtClean="0"/>
              <a:t>nyata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Satu-satunya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yang </a:t>
            </a:r>
            <a:r>
              <a:rPr lang="en-US" dirty="0" err="1" smtClean="0"/>
              <a:t>mungkin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i="1" dirty="0" smtClean="0"/>
              <a:t>Iterative Deepening </a:t>
            </a:r>
            <a:r>
              <a:rPr lang="en-US" i="1" dirty="0" err="1" smtClean="0"/>
              <a:t>Sarch</a:t>
            </a:r>
            <a:r>
              <a:rPr lang="en-US" dirty="0" smtClean="0"/>
              <a:t> (IDS)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membutuhkan</a:t>
            </a:r>
            <a:r>
              <a:rPr lang="en-US" dirty="0" smtClean="0"/>
              <a:t> </a:t>
            </a:r>
            <a:r>
              <a:rPr lang="en-US" dirty="0" err="1" smtClean="0"/>
              <a:t>memori</a:t>
            </a:r>
            <a:r>
              <a:rPr lang="en-US" dirty="0" smtClean="0"/>
              <a:t> yang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sedikit</a:t>
            </a:r>
            <a:r>
              <a:rPr lang="en-US" dirty="0" smtClean="0"/>
              <a:t> </a:t>
            </a:r>
            <a:r>
              <a:rPr lang="en-US" dirty="0" err="1" smtClean="0"/>
              <a:t>meskipun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prosesnya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lama.</a:t>
            </a:r>
            <a:endParaRPr lang="id-ID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Kesimpulan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Diantara</a:t>
            </a:r>
            <a:r>
              <a:rPr lang="en-US" dirty="0" smtClean="0"/>
              <a:t> </a:t>
            </a:r>
            <a:r>
              <a:rPr lang="en-US" dirty="0" err="1" smtClean="0"/>
              <a:t>metode-metode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r>
              <a:rPr lang="en-US" dirty="0" smtClean="0"/>
              <a:t> yang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i="1" dirty="0" smtClean="0"/>
              <a:t>heuristic search</a:t>
            </a:r>
            <a:r>
              <a:rPr lang="en-US" dirty="0" smtClean="0"/>
              <a:t>, A*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r>
              <a:rPr lang="en-US" dirty="0" smtClean="0"/>
              <a:t> yang </a:t>
            </a:r>
            <a:r>
              <a:rPr lang="en-US" dirty="0" err="1" smtClean="0"/>
              <a:t>terbaik</a:t>
            </a:r>
            <a:r>
              <a:rPr lang="en-US" dirty="0" smtClean="0"/>
              <a:t> </a:t>
            </a:r>
            <a:r>
              <a:rPr lang="en-US" dirty="0" err="1" smtClean="0"/>
              <a:t>ketika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menemukan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heuristik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diselesaikan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Kita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variasi</a:t>
            </a:r>
            <a:r>
              <a:rPr lang="en-US" dirty="0" smtClean="0"/>
              <a:t> A* yang paling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yang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diselesaikan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daya</a:t>
            </a:r>
            <a:r>
              <a:rPr lang="en-US" dirty="0" smtClean="0"/>
              <a:t> (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memori</a:t>
            </a:r>
            <a:r>
              <a:rPr lang="en-US" dirty="0" smtClean="0"/>
              <a:t>) yang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miliki</a:t>
            </a:r>
            <a:r>
              <a:rPr lang="en-US" dirty="0" smtClean="0"/>
              <a:t>.</a:t>
            </a:r>
            <a:endParaRPr lang="id-ID" dirty="0" smtClean="0"/>
          </a:p>
          <a:p>
            <a:r>
              <a:rPr lang="en-US" dirty="0" err="1" smtClean="0"/>
              <a:t>Ketika</a:t>
            </a:r>
            <a:r>
              <a:rPr lang="en-US" dirty="0" smtClean="0"/>
              <a:t> </a:t>
            </a:r>
            <a:r>
              <a:rPr lang="en-US" dirty="0" err="1" smtClean="0"/>
              <a:t>ditemukan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</a:t>
            </a:r>
            <a:r>
              <a:rPr lang="en-US" dirty="0" err="1" smtClean="0"/>
              <a:t>heuristik</a:t>
            </a:r>
            <a:r>
              <a:rPr lang="en-US" dirty="0" smtClean="0"/>
              <a:t>, </a:t>
            </a:r>
            <a:r>
              <a:rPr lang="en-US" dirty="0" err="1" smtClean="0"/>
              <a:t>pilihlah</a:t>
            </a:r>
            <a:r>
              <a:rPr lang="en-US" dirty="0" smtClean="0"/>
              <a:t> yang paling </a:t>
            </a:r>
            <a:r>
              <a:rPr lang="en-US" dirty="0" err="1" smtClean="0"/>
              <a:t>mendekati</a:t>
            </a:r>
            <a:r>
              <a:rPr lang="en-US" dirty="0" smtClean="0"/>
              <a:t>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sebenarnya</a:t>
            </a:r>
            <a:r>
              <a:rPr lang="en-US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Kesimpulan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Ketika</a:t>
            </a:r>
            <a:r>
              <a:rPr lang="en-US" dirty="0" smtClean="0"/>
              <a:t> </a:t>
            </a:r>
            <a:r>
              <a:rPr lang="en-US" dirty="0" err="1" smtClean="0"/>
              <a:t>memori</a:t>
            </a:r>
            <a:r>
              <a:rPr lang="en-US" dirty="0" smtClean="0"/>
              <a:t> yang </a:t>
            </a:r>
            <a:r>
              <a:rPr lang="en-US" dirty="0" err="1" smtClean="0"/>
              <a:t>tersedia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terbatas</a:t>
            </a:r>
            <a:r>
              <a:rPr lang="en-US" dirty="0" smtClean="0"/>
              <a:t>, </a:t>
            </a:r>
            <a:r>
              <a:rPr lang="en-US" dirty="0" err="1" smtClean="0"/>
              <a:t>misalkan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PDA (</a:t>
            </a:r>
            <a:r>
              <a:rPr lang="en-US" i="1" dirty="0" smtClean="0"/>
              <a:t>Personal Digital Assistant</a:t>
            </a:r>
            <a:r>
              <a:rPr lang="en-US" dirty="0" smtClean="0"/>
              <a:t>),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variasi-variasi</a:t>
            </a:r>
            <a:r>
              <a:rPr lang="en-US" dirty="0" smtClean="0"/>
              <a:t> A*, </a:t>
            </a:r>
            <a:r>
              <a:rPr lang="en-US" dirty="0" err="1" smtClean="0"/>
              <a:t>seperti</a:t>
            </a:r>
            <a:r>
              <a:rPr lang="en-US" dirty="0" smtClean="0"/>
              <a:t> IDA* </a:t>
            </a:r>
            <a:r>
              <a:rPr lang="en-US" dirty="0" err="1" smtClean="0"/>
              <a:t>dan</a:t>
            </a:r>
            <a:r>
              <a:rPr lang="en-US" dirty="0" smtClean="0"/>
              <a:t> SMA*,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alternatif</a:t>
            </a:r>
            <a:r>
              <a:rPr lang="en-US" dirty="0" smtClean="0"/>
              <a:t> lain yang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menjanjikan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Tetapi</a:t>
            </a:r>
            <a:r>
              <a:rPr lang="en-US" dirty="0" smtClean="0"/>
              <a:t>,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diperhitungkan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</a:t>
            </a:r>
            <a:r>
              <a:rPr lang="en-US" dirty="0" err="1" smtClean="0"/>
              <a:t>memori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kecepatan</a:t>
            </a:r>
            <a:r>
              <a:rPr lang="en-US" dirty="0" smtClean="0"/>
              <a:t> </a:t>
            </a:r>
            <a:r>
              <a:rPr lang="en-US" dirty="0" err="1" smtClean="0"/>
              <a:t>prosesor</a:t>
            </a:r>
            <a:r>
              <a:rPr lang="en-US" dirty="0" smtClean="0"/>
              <a:t> yang </a:t>
            </a:r>
            <a:r>
              <a:rPr lang="en-US" dirty="0" err="1" smtClean="0"/>
              <a:t>ada</a:t>
            </a:r>
            <a:r>
              <a:rPr lang="en-US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Kesimpulan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i="1" dirty="0" smtClean="0"/>
              <a:t>goal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i="1" dirty="0" smtClean="0"/>
              <a:t>bi-directional search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dianggap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alternatif</a:t>
            </a:r>
            <a:r>
              <a:rPr lang="en-US" dirty="0" smtClean="0"/>
              <a:t> </a:t>
            </a:r>
            <a:r>
              <a:rPr lang="en-US" dirty="0" err="1" smtClean="0"/>
              <a:t>terbaik</a:t>
            </a:r>
            <a:r>
              <a:rPr lang="en-US" dirty="0" smtClean="0"/>
              <a:t> </a:t>
            </a:r>
            <a:r>
              <a:rPr lang="en-US" dirty="0" err="1" smtClean="0"/>
              <a:t>ketika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masalahnya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. </a:t>
            </a:r>
          </a:p>
          <a:p>
            <a:r>
              <a:rPr lang="en-US" i="1" dirty="0" smtClean="0"/>
              <a:t>Modified Bi-directional A</a:t>
            </a:r>
            <a:r>
              <a:rPr lang="en-US" dirty="0" smtClean="0"/>
              <a:t>* (MBDA*)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performansi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yang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. </a:t>
            </a:r>
          </a:p>
          <a:p>
            <a:r>
              <a:rPr lang="en-US" i="1" dirty="0" smtClean="0"/>
              <a:t>Modified Bi-directional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variasi</a:t>
            </a:r>
            <a:r>
              <a:rPr lang="en-US" dirty="0" smtClean="0"/>
              <a:t> A* yang lain, </a:t>
            </a:r>
            <a:r>
              <a:rPr lang="en-US" dirty="0" err="1" smtClean="0"/>
              <a:t>misalnya</a:t>
            </a:r>
            <a:r>
              <a:rPr lang="en-US" dirty="0" smtClean="0"/>
              <a:t> </a:t>
            </a:r>
            <a:r>
              <a:rPr lang="en-US" i="1" dirty="0" smtClean="0"/>
              <a:t>Beam A* </a:t>
            </a:r>
            <a:r>
              <a:rPr lang="en-US" dirty="0" err="1" smtClean="0"/>
              <a:t>maupun</a:t>
            </a:r>
            <a:r>
              <a:rPr lang="en-US" dirty="0" smtClean="0"/>
              <a:t> </a:t>
            </a:r>
            <a:r>
              <a:rPr lang="en-US" i="1" dirty="0" smtClean="0"/>
              <a:t>Weighting A*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menyebutnya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i="1" dirty="0" smtClean="0"/>
              <a:t>Modified Bi-directional Beam A*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i="1" dirty="0" smtClean="0"/>
              <a:t>Modified Bi-directional Weighting A*</a:t>
            </a:r>
            <a:r>
              <a:rPr lang="en-US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Kesimpulan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Simulated Annealing</a:t>
            </a:r>
            <a:r>
              <a:rPr lang="en-US" dirty="0" smtClean="0"/>
              <a:t> (SA)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algoritma</a:t>
            </a:r>
            <a:r>
              <a:rPr lang="en-US" dirty="0" smtClean="0"/>
              <a:t> yang </a:t>
            </a:r>
            <a:r>
              <a:rPr lang="en-US" b="1" dirty="0" err="1" smtClean="0"/>
              <a:t>selalu</a:t>
            </a:r>
            <a:r>
              <a:rPr lang="en-US" b="1" dirty="0" smtClean="0"/>
              <a:t> </a:t>
            </a:r>
            <a:r>
              <a:rPr lang="en-US" b="1" dirty="0" err="1" smtClean="0"/>
              <a:t>maju</a:t>
            </a:r>
            <a:r>
              <a:rPr lang="en-US" dirty="0" smtClean="0"/>
              <a:t> (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iterasi</a:t>
            </a:r>
            <a:r>
              <a:rPr lang="en-US" dirty="0" smtClean="0"/>
              <a:t> </a:t>
            </a:r>
            <a:r>
              <a:rPr lang="en-US" dirty="0" err="1" smtClean="0"/>
              <a:t>selalu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simpul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level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). </a:t>
            </a:r>
          </a:p>
          <a:p>
            <a:r>
              <a:rPr lang="en-US" dirty="0" smtClean="0"/>
              <a:t>SA </a:t>
            </a:r>
            <a:r>
              <a:rPr lang="en-US" dirty="0" err="1" smtClean="0"/>
              <a:t>bekerja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memperhitungkan</a:t>
            </a:r>
            <a:r>
              <a:rPr lang="en-US" dirty="0" smtClean="0"/>
              <a:t> </a:t>
            </a:r>
            <a:r>
              <a:rPr lang="en-US" i="1" dirty="0" smtClean="0"/>
              <a:t>sibling</a:t>
            </a:r>
            <a:r>
              <a:rPr lang="en-US" dirty="0" smtClean="0"/>
              <a:t> (</a:t>
            </a:r>
            <a:r>
              <a:rPr lang="en-US" dirty="0" err="1" smtClean="0"/>
              <a:t>simpul</a:t>
            </a:r>
            <a:r>
              <a:rPr lang="en-US" dirty="0" smtClean="0"/>
              <a:t> yang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i="1" dirty="0" smtClean="0"/>
              <a:t>parent</a:t>
            </a:r>
            <a:r>
              <a:rPr lang="en-US" dirty="0" smtClean="0"/>
              <a:t> yang </a:t>
            </a:r>
            <a:r>
              <a:rPr lang="en-US" dirty="0" err="1" smtClean="0"/>
              <a:t>sama</a:t>
            </a:r>
            <a:r>
              <a:rPr lang="en-US" dirty="0" smtClean="0"/>
              <a:t>) </a:t>
            </a:r>
            <a:r>
              <a:rPr lang="en-US" dirty="0" err="1" smtClean="0"/>
              <a:t>sehingga</a:t>
            </a:r>
            <a:r>
              <a:rPr lang="en-US" dirty="0" smtClean="0"/>
              <a:t> 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pernah</a:t>
            </a:r>
            <a:r>
              <a:rPr lang="en-US" dirty="0" smtClean="0"/>
              <a:t> </a:t>
            </a:r>
            <a:r>
              <a:rPr lang="en-US" dirty="0" err="1" smtClean="0"/>
              <a:t>mundur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mencari</a:t>
            </a:r>
            <a:r>
              <a:rPr lang="en-US" dirty="0" smtClean="0"/>
              <a:t> </a:t>
            </a:r>
            <a:r>
              <a:rPr lang="en-US" dirty="0" err="1" smtClean="0"/>
              <a:t>jalur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Ketika</a:t>
            </a:r>
            <a:r>
              <a:rPr lang="en-US" dirty="0" smtClean="0"/>
              <a:t> </a:t>
            </a:r>
            <a:r>
              <a:rPr lang="en-US" dirty="0" err="1" smtClean="0"/>
              <a:t>memori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kecepatan</a:t>
            </a:r>
            <a:r>
              <a:rPr lang="en-US" dirty="0" smtClean="0"/>
              <a:t> </a:t>
            </a:r>
            <a:r>
              <a:rPr lang="en-US" dirty="0" err="1" smtClean="0"/>
              <a:t>prosesor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terbatas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yang </a:t>
            </a:r>
            <a:r>
              <a:rPr lang="en-US" dirty="0" err="1" smtClean="0"/>
              <a:t>diharapkan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harus</a:t>
            </a:r>
            <a:r>
              <a:rPr lang="en-US" dirty="0" smtClean="0"/>
              <a:t> optimal,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i="1" dirty="0" smtClean="0"/>
              <a:t>Simulated Annealing</a:t>
            </a:r>
            <a:r>
              <a:rPr lang="en-US" dirty="0" smtClean="0"/>
              <a:t> (SA)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r>
              <a:rPr lang="en-US" dirty="0" smtClean="0"/>
              <a:t> yang paling </a:t>
            </a:r>
            <a:r>
              <a:rPr lang="en-US" dirty="0" err="1" smtClean="0"/>
              <a:t>tepat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algoritma</a:t>
            </a:r>
            <a:r>
              <a:rPr lang="en-US" dirty="0" smtClean="0"/>
              <a:t> </a:t>
            </a:r>
            <a:r>
              <a:rPr lang="en-US" i="1" dirty="0" smtClean="0"/>
              <a:t>heuristic search</a:t>
            </a:r>
            <a:r>
              <a:rPr lang="en-US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Kesimpulan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d-ID" dirty="0" smtClean="0"/>
              <a:t>EC sangat poweful, tetapi hal ini </a:t>
            </a:r>
            <a:r>
              <a:rPr lang="id-ID" b="1" dirty="0" smtClean="0"/>
              <a:t>bukanlah bukti </a:t>
            </a:r>
            <a:r>
              <a:rPr lang="id-ID" dirty="0" smtClean="0"/>
              <a:t>untuk membenarkan “Evolusi” &amp; “Genetika”</a:t>
            </a:r>
          </a:p>
          <a:p>
            <a:pPr eaLnBrk="1" hangingPunct="1"/>
            <a:r>
              <a:rPr lang="id-ID" dirty="0" smtClean="0"/>
              <a:t>Begitu berhasil membangun </a:t>
            </a:r>
            <a:r>
              <a:rPr lang="id-ID" b="1" dirty="0" smtClean="0"/>
              <a:t>kromosom</a:t>
            </a:r>
            <a:r>
              <a:rPr lang="id-ID" dirty="0" smtClean="0"/>
              <a:t> dan </a:t>
            </a:r>
            <a:r>
              <a:rPr lang="id-ID" b="1" dirty="0" smtClean="0"/>
              <a:t>fitness</a:t>
            </a:r>
            <a:r>
              <a:rPr lang="id-ID" dirty="0" smtClean="0"/>
              <a:t>, kita bisa menyelesaikan suatu masalah tanpa harus memikirkan analisa matematis dan algoritmanya</a:t>
            </a:r>
            <a:r>
              <a:rPr lang="en-US" dirty="0" smtClean="0"/>
              <a:t>.</a:t>
            </a:r>
            <a:endParaRPr lang="id-ID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Daftar Pustaka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b="1" dirty="0" smtClean="0"/>
              <a:t>[SUY</a:t>
            </a:r>
            <a:r>
              <a:rPr lang="id-ID" sz="2000" b="1" dirty="0" smtClean="0"/>
              <a:t>14</a:t>
            </a:r>
            <a:r>
              <a:rPr lang="en-US" sz="2000" b="1" dirty="0" smtClean="0"/>
              <a:t>]</a:t>
            </a:r>
            <a:r>
              <a:rPr lang="en-US" sz="2000" dirty="0" smtClean="0"/>
              <a:t> </a:t>
            </a:r>
            <a:r>
              <a:rPr lang="id-ID" sz="2000" dirty="0" smtClean="0"/>
              <a:t>Suyanto. 2007. Artificial Intelligence: Searching, Reasoning, Planning and Learning</a:t>
            </a:r>
            <a:r>
              <a:rPr lang="en-US" sz="2000" dirty="0" smtClean="0"/>
              <a:t>.</a:t>
            </a:r>
            <a:r>
              <a:rPr lang="id-ID" sz="2000" dirty="0" smtClean="0"/>
              <a:t> Informatika, Bandung Indonesia. ISBN: 978-602-1514-44-3</a:t>
            </a:r>
            <a:endParaRPr lang="id-ID" sz="20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b="1" dirty="0" smtClean="0"/>
              <a:t>[RUS95]</a:t>
            </a:r>
            <a:r>
              <a:rPr lang="en-US" sz="2000" dirty="0" smtClean="0"/>
              <a:t> </a:t>
            </a:r>
            <a:r>
              <a:rPr lang="id-ID" sz="2000" dirty="0" smtClean="0"/>
              <a:t>Russel, Stuart and Norvig, Peter. 1995. Artificial Intelligence: A Modern Approach. Prentice Hall International, Inc.</a:t>
            </a:r>
            <a:endParaRPr lang="en-US" sz="2000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2000" dirty="0" smtClean="0"/>
              <a:t>[SUY08] Suyanto, 2008, Evolutionary Computation: Komputasi Berbasis “Evolusi” dan “Genetika”, Penerbit Informatika Bandung.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2000" dirty="0" smtClean="0"/>
              <a:t>[ADN07] Adnan Oktar, 2007, "Mekanisme Khayalan Teori Evolusi", </a:t>
            </a:r>
            <a:r>
              <a:rPr lang="id-ID" sz="20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www.evolutiondeceit.com/indonesian/keruntuhan3.php</a:t>
            </a:r>
            <a:r>
              <a:rPr lang="id-ID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id-ID" sz="2000" dirty="0" smtClean="0"/>
              <a:t>[EIB03] Eiben, A.E. and Smith, J.E., 2003, “Introduction to Evolutionary Computing”, Springer-Verlag Berlin Heidelberg</a:t>
            </a:r>
            <a:endParaRPr lang="id-ID" sz="2000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000" dirty="0" smtClean="0"/>
              <a:t>[JUL07]</a:t>
            </a:r>
            <a:r>
              <a:rPr lang="id-ID" sz="2000" dirty="0" smtClean="0"/>
              <a:t> </a:t>
            </a:r>
            <a:r>
              <a:rPr lang="de-DE" sz="2000" dirty="0" smtClean="0"/>
              <a:t>Julie Leung, Keith Kern, Jeremy Dawson, 2007, </a:t>
            </a:r>
            <a:r>
              <a:rPr lang="en-US" sz="2000" dirty="0" smtClean="0"/>
              <a:t>“</a:t>
            </a:r>
            <a:r>
              <a:rPr lang="de-DE" sz="2000" dirty="0" smtClean="0"/>
              <a:t>Genetic Algorithms and Evolution Strategies“, presentation slides.</a:t>
            </a:r>
            <a:endParaRPr lang="id-ID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Daftar Pustaka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smtClean="0"/>
              <a:t>[TET97] Tetsuo Shibuya, Takahiro Ikeda, Hiroshi Imai, Shigeki Nishimura, Hiroshi Simoura, Kenji Tenmoku, 1997, “Finding a Realistic Detour by AI Search Techniques”. </a:t>
            </a:r>
            <a:r>
              <a:rPr lang="en-US" sz="2000" dirty="0" smtClean="0"/>
              <a:t>Department of Information Science, University of Tokyo and Sumitomo Electric Industries, Ltd., Japan.</a:t>
            </a:r>
            <a:endParaRPr lang="id-ID" sz="2000" dirty="0" smtClean="0"/>
          </a:p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US" i="1" dirty="0" smtClean="0"/>
              <a:t>-Queen</a:t>
            </a:r>
            <a:r>
              <a:rPr lang="en-US" dirty="0" smtClean="0"/>
              <a:t> </a:t>
            </a:r>
            <a:r>
              <a:rPr lang="en-US" i="1" dirty="0" smtClean="0"/>
              <a:t>Problem</a:t>
            </a:r>
            <a:endParaRPr lang="id-ID" dirty="0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45057" name="Object 1"/>
          <p:cNvGraphicFramePr>
            <a:graphicFrameLocks noChangeAspect="1"/>
          </p:cNvGraphicFramePr>
          <p:nvPr/>
        </p:nvGraphicFramePr>
        <p:xfrm>
          <a:off x="457200" y="2590800"/>
          <a:ext cx="8313378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2" name="Visio" r:id="rId3" imgW="6886862" imgH="3097719" progId="Visio.Drawing.11">
                  <p:embed/>
                </p:oleObj>
              </mc:Choice>
              <mc:Fallback>
                <p:oleObj name="Visio" r:id="rId3" imgW="6886862" imgH="3097719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8313378" cy="3733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</a:t>
            </a:r>
            <a:r>
              <a:rPr lang="en-US" dirty="0" err="1" smtClean="0"/>
              <a:t>untuk</a:t>
            </a:r>
            <a:r>
              <a:rPr lang="en-US" dirty="0" smtClean="0"/>
              <a:t> N</a:t>
            </a:r>
            <a:r>
              <a:rPr lang="en-US" i="1" dirty="0" smtClean="0"/>
              <a:t>-Queen</a:t>
            </a:r>
            <a:r>
              <a:rPr lang="en-US" dirty="0" smtClean="0"/>
              <a:t> 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Letakkan</a:t>
            </a:r>
            <a:r>
              <a:rPr lang="en-US" dirty="0" smtClean="0"/>
              <a:t> </a:t>
            </a:r>
            <a:r>
              <a:rPr lang="en-US" i="1" dirty="0" smtClean="0"/>
              <a:t>Queen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per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papan</a:t>
            </a:r>
            <a:r>
              <a:rPr lang="en-US" dirty="0" smtClean="0"/>
              <a:t> </a:t>
            </a:r>
            <a:r>
              <a:rPr lang="en-US" dirty="0" err="1" smtClean="0"/>
              <a:t>catur</a:t>
            </a:r>
            <a:r>
              <a:rPr lang="en-US" dirty="0" smtClean="0"/>
              <a:t>.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Letakkan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i="1" dirty="0" smtClean="0"/>
              <a:t>Queen</a:t>
            </a:r>
            <a:r>
              <a:rPr lang="en-US" dirty="0" smtClean="0"/>
              <a:t> </a:t>
            </a:r>
            <a:r>
              <a:rPr lang="en-US" dirty="0" err="1" smtClean="0"/>
              <a:t>sedemikian</a:t>
            </a:r>
            <a:r>
              <a:rPr lang="en-US" dirty="0" smtClean="0"/>
              <a:t> </a:t>
            </a:r>
            <a:r>
              <a:rPr lang="en-US" dirty="0" err="1" smtClean="0"/>
              <a:t>hingga</a:t>
            </a:r>
            <a:r>
              <a:rPr lang="en-US" dirty="0" smtClean="0"/>
              <a:t> </a:t>
            </a:r>
            <a:r>
              <a:rPr lang="en-US" i="1" dirty="0" smtClean="0"/>
              <a:t>Queen</a:t>
            </a:r>
            <a:r>
              <a:rPr lang="en-US" dirty="0" smtClean="0"/>
              <a:t> </a:t>
            </a:r>
            <a:r>
              <a:rPr lang="en-US" dirty="0" err="1" smtClean="0"/>
              <a:t>tersebut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mengancam</a:t>
            </a:r>
            <a:r>
              <a:rPr lang="en-US" dirty="0" smtClean="0"/>
              <a:t> </a:t>
            </a:r>
            <a:r>
              <a:rPr lang="en-US" i="1" dirty="0" smtClean="0"/>
              <a:t>Queen-Queen</a:t>
            </a:r>
            <a:r>
              <a:rPr lang="en-US" dirty="0" smtClean="0"/>
              <a:t> lain yang </a:t>
            </a:r>
            <a:r>
              <a:rPr lang="en-US" dirty="0" err="1" smtClean="0"/>
              <a:t>sebelumnya</a:t>
            </a:r>
            <a:r>
              <a:rPr lang="en-US" dirty="0" smtClean="0"/>
              <a:t>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diletakkan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papan</a:t>
            </a:r>
            <a:r>
              <a:rPr lang="en-US" dirty="0" smtClean="0"/>
              <a:t> </a:t>
            </a:r>
            <a:r>
              <a:rPr lang="en-US" dirty="0" err="1" smtClean="0"/>
              <a:t>catur</a:t>
            </a:r>
            <a:r>
              <a:rPr lang="en-US" dirty="0" smtClean="0"/>
              <a:t>”.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</a:t>
            </a:r>
            <a:r>
              <a:rPr lang="en-US" i="1" dirty="0" smtClean="0"/>
              <a:t>-Queen</a:t>
            </a:r>
            <a:r>
              <a:rPr lang="en-US" dirty="0" smtClean="0"/>
              <a:t> </a:t>
            </a:r>
            <a:r>
              <a:rPr lang="en-US" i="1" dirty="0" smtClean="0"/>
              <a:t>Problem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Kompleksitas</a:t>
            </a:r>
            <a:r>
              <a:rPr lang="id-ID" dirty="0" smtClean="0"/>
              <a:t> komputasi sangat </a:t>
            </a:r>
            <a:r>
              <a:rPr lang="en-US" dirty="0" err="1" smtClean="0"/>
              <a:t>tinggi</a:t>
            </a:r>
            <a:endParaRPr lang="en-US" dirty="0" smtClean="0"/>
          </a:p>
          <a:p>
            <a:r>
              <a:rPr lang="id-ID" dirty="0" smtClean="0"/>
              <a:t>Untuk N = 8, terdapat  = (64×63×...×58×57)/8! = </a:t>
            </a:r>
            <a:r>
              <a:rPr lang="id-ID" dirty="0" smtClean="0">
                <a:solidFill>
                  <a:srgbClr val="C00000"/>
                </a:solidFill>
              </a:rPr>
              <a:t>4.426.165.368</a:t>
            </a:r>
            <a:r>
              <a:rPr lang="id-ID" dirty="0" smtClean="0"/>
              <a:t> susunan yang mungkin</a:t>
            </a:r>
            <a:r>
              <a:rPr lang="en-US" dirty="0" smtClean="0"/>
              <a:t>.</a:t>
            </a:r>
            <a:r>
              <a:rPr lang="id-ID" dirty="0" smtClean="0"/>
              <a:t> </a:t>
            </a:r>
            <a:r>
              <a:rPr lang="en-US" dirty="0" smtClean="0"/>
              <a:t>T</a:t>
            </a:r>
            <a:r>
              <a:rPr lang="id-ID" dirty="0" smtClean="0"/>
              <a:t>etapi</a:t>
            </a:r>
            <a:r>
              <a:rPr lang="en-US" dirty="0" smtClean="0"/>
              <a:t>,</a:t>
            </a:r>
            <a:r>
              <a:rPr lang="id-ID" dirty="0" smtClean="0"/>
              <a:t> hanya terdapat 92 solusi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Masalah</a:t>
            </a:r>
            <a:r>
              <a:rPr lang="en-US" dirty="0" smtClean="0"/>
              <a:t> 4-</a:t>
            </a:r>
            <a:r>
              <a:rPr lang="en-US" i="1" dirty="0" smtClean="0"/>
              <a:t>Queen</a:t>
            </a:r>
            <a:endParaRPr lang="id-ID" dirty="0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46081" name="Object 1"/>
          <p:cNvGraphicFramePr>
            <a:graphicFrameLocks noChangeAspect="1"/>
          </p:cNvGraphicFramePr>
          <p:nvPr/>
        </p:nvGraphicFramePr>
        <p:xfrm>
          <a:off x="457200" y="2163780"/>
          <a:ext cx="8153400" cy="4237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6" name="Visio" r:id="rId3" imgW="4270976" imgH="2218987" progId="Visio.Drawing.11">
                  <p:embed/>
                </p:oleObj>
              </mc:Choice>
              <mc:Fallback>
                <p:oleObj name="Visio" r:id="rId3" imgW="4270976" imgH="2218987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63780"/>
                        <a:ext cx="8153400" cy="42370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86152" y="762000"/>
          <a:ext cx="8781482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8" name="Visio" r:id="rId3" imgW="7188425" imgH="4435543" progId="Visio.Drawing.11">
                  <p:embed/>
                </p:oleObj>
              </mc:Choice>
              <mc:Fallback>
                <p:oleObj name="Visio" r:id="rId3" imgW="7188425" imgH="4435543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52" y="762000"/>
                        <a:ext cx="8781482" cy="563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43026"/>
          <a:ext cx="8000999" cy="6738774"/>
        </p:xfrm>
        <a:graphic>
          <a:graphicData uri="http://schemas.openxmlformats.org/drawingml/2006/table">
            <a:tbl>
              <a:tblPr/>
              <a:tblGrid>
                <a:gridCol w="1392115"/>
                <a:gridCol w="3004038"/>
                <a:gridCol w="3604846"/>
              </a:tblGrid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b="1" spc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id-ID" sz="32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b="1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Solusi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b="1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Jumlah </a:t>
                      </a:r>
                      <a:r>
                        <a:rPr lang="en-US" sz="2400" b="1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id-ID" sz="2400" b="1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olusi </a:t>
                      </a:r>
                      <a:r>
                        <a:rPr lang="en-US" sz="2400" b="1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U</a:t>
                      </a:r>
                      <a:r>
                        <a:rPr lang="id-ID" sz="2400" b="1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nik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id-ID" sz="32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id-ID" sz="32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d-ID" sz="32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id-ID" sz="32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46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724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2.680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341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14.200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1.787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73.712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9.233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365.596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45.752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2.279.184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285.053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…</a:t>
                      </a:r>
                      <a:endParaRPr lang="id-ID" sz="32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85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23</a:t>
                      </a:r>
                      <a:endParaRPr lang="id-ID" sz="32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24.233.937.684.440</a:t>
                      </a:r>
                      <a:endParaRPr lang="id-ID" sz="32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3.029.242.658.210</a:t>
                      </a:r>
                      <a:endParaRPr lang="id-ID" sz="32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1981200" y="0"/>
          <a:ext cx="4648200" cy="6977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8" name="Visio" r:id="rId3" imgW="5158942" imgH="7737813" progId="Visio.Drawing.11">
                  <p:embed/>
                </p:oleObj>
              </mc:Choice>
              <mc:Fallback>
                <p:oleObj name="Visio" r:id="rId3" imgW="5158942" imgH="7737813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0"/>
                        <a:ext cx="4648200" cy="69774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2" descr="http://lh3.ggpht.com/_IHWnLZy88w4/R_e61-Ns-JI/AAAAAAAAAY0/cZYUaJA_WeQ/s512/nyasar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Permainan</a:t>
            </a:r>
            <a:r>
              <a:rPr lang="en-US" dirty="0" smtClean="0"/>
              <a:t> </a:t>
            </a:r>
            <a:r>
              <a:rPr lang="en-US" dirty="0" err="1" smtClean="0"/>
              <a:t>Catur</a:t>
            </a:r>
            <a:endParaRPr lang="id-ID" dirty="0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914400" y="2209800"/>
          <a:ext cx="6705600" cy="4603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6" name="Visio" r:id="rId3" imgW="5467149" imgH="3743979" progId="Visio.Drawing.11">
                  <p:embed/>
                </p:oleObj>
              </mc:Choice>
              <mc:Fallback>
                <p:oleObj name="Visio" r:id="rId3" imgW="5467149" imgH="3743979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09800"/>
                        <a:ext cx="6705600" cy="4603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Himpunan</a:t>
            </a:r>
            <a:r>
              <a:rPr lang="en-US" sz="4000" dirty="0" smtClean="0"/>
              <a:t> Operator </a:t>
            </a:r>
            <a:r>
              <a:rPr lang="en-US" sz="4000" dirty="0" err="1" smtClean="0"/>
              <a:t>Permainan</a:t>
            </a:r>
            <a:r>
              <a:rPr lang="en-US" sz="4000" dirty="0" smtClean="0"/>
              <a:t> </a:t>
            </a:r>
            <a:r>
              <a:rPr lang="en-US" sz="4000" dirty="0" err="1" smtClean="0"/>
              <a:t>Catur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K</a:t>
            </a:r>
            <a:r>
              <a:rPr lang="en-US" dirty="0" err="1" smtClean="0"/>
              <a:t>umpulan</a:t>
            </a:r>
            <a:r>
              <a:rPr lang="en-US" dirty="0" smtClean="0"/>
              <a:t> </a:t>
            </a:r>
            <a:r>
              <a:rPr lang="en-US" dirty="0" err="1" smtClean="0"/>
              <a:t>aturan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kemungkinan</a:t>
            </a:r>
            <a:r>
              <a:rPr lang="en-US" dirty="0" smtClean="0"/>
              <a:t> </a:t>
            </a:r>
            <a:r>
              <a:rPr lang="en-US" dirty="0" err="1" smtClean="0"/>
              <a:t>langkah</a:t>
            </a:r>
            <a:r>
              <a:rPr lang="en-US" dirty="0" smtClean="0"/>
              <a:t> yang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buah</a:t>
            </a:r>
            <a:r>
              <a:rPr lang="en-US" dirty="0" smtClean="0"/>
              <a:t> </a:t>
            </a:r>
            <a:r>
              <a:rPr lang="en-US" dirty="0" err="1" smtClean="0"/>
              <a:t>catur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1371600" y="0"/>
          <a:ext cx="5943600" cy="686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4516" name="Visio" r:id="rId3" imgW="4411778" imgH="5089187" progId="Visio.Drawing.11">
                  <p:embed/>
                </p:oleObj>
              </mc:Choice>
              <mc:Fallback>
                <p:oleObj name="Visio" r:id="rId3" imgW="4411778" imgH="508918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0"/>
                        <a:ext cx="5943600" cy="68621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6019800" y="170543"/>
            <a:ext cx="2895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Traveling</a:t>
            </a:r>
            <a:r>
              <a:rPr lang="en-US" dirty="0" smtClean="0"/>
              <a:t> </a:t>
            </a:r>
            <a:r>
              <a:rPr lang="en-US" i="1" dirty="0" smtClean="0"/>
              <a:t>Salesman</a:t>
            </a:r>
            <a:r>
              <a:rPr lang="en-US" dirty="0" smtClean="0"/>
              <a:t> </a:t>
            </a:r>
            <a:r>
              <a:rPr lang="en-US" i="1" dirty="0" smtClean="0"/>
              <a:t>Problem</a:t>
            </a:r>
            <a:r>
              <a:rPr lang="id-ID" i="1" dirty="0" smtClean="0"/>
              <a:t> </a:t>
            </a:r>
            <a:r>
              <a:rPr lang="id-ID" dirty="0" smtClean="0"/>
              <a:t>(TSP)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318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/>
              <a:t>Himpunan</a:t>
            </a:r>
            <a:r>
              <a:rPr lang="en-US" sz="5400" dirty="0" smtClean="0"/>
              <a:t> Operator TSP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id-ID" dirty="0" smtClean="0"/>
              <a:t>turan untuk memilih lokasi </a:t>
            </a:r>
            <a:r>
              <a:rPr lang="en-US" dirty="0" smtClean="0"/>
              <a:t>yang </a:t>
            </a:r>
            <a:r>
              <a:rPr lang="id-ID" dirty="0" smtClean="0"/>
              <a:t>belum pernah terpilih </a:t>
            </a:r>
            <a:r>
              <a:rPr lang="id-ID" dirty="0" smtClean="0">
                <a:solidFill>
                  <a:srgbClr val="C00000"/>
                </a:solidFill>
              </a:rPr>
              <a:t>satu demi satu </a:t>
            </a:r>
            <a:r>
              <a:rPr lang="id-ID" dirty="0" smtClean="0"/>
              <a:t>sehingga dihasilkan satu </a:t>
            </a:r>
            <a:r>
              <a:rPr lang="id-ID" dirty="0" smtClean="0">
                <a:solidFill>
                  <a:srgbClr val="C00000"/>
                </a:solidFill>
              </a:rPr>
              <a:t>rute kunjungan yang lengkap</a:t>
            </a:r>
            <a:r>
              <a:rPr lang="id-ID" dirty="0" smtClean="0"/>
              <a:t> dari lokasi awal kemudian mengunjungi semua lokasi yang lain tepat satu kali dan akhirnya kembali ke lokasi awal</a:t>
            </a:r>
            <a:r>
              <a:rPr lang="en-US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Searching-Based Systems</a:t>
            </a:r>
            <a:endParaRPr lang="id-ID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Konversi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endParaRPr lang="en-US" dirty="0" smtClean="0"/>
          </a:p>
          <a:p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:</a:t>
            </a:r>
          </a:p>
          <a:p>
            <a:pPr lvl="1"/>
            <a:r>
              <a:rPr lang="en-US" b="1" dirty="0" err="1" smtClean="0"/>
              <a:t>Sebuah</a:t>
            </a:r>
            <a:r>
              <a:rPr lang="en-US" b="1" dirty="0" smtClean="0"/>
              <a:t> </a:t>
            </a:r>
            <a:r>
              <a:rPr lang="en-US" b="1" dirty="0" err="1" smtClean="0"/>
              <a:t>himpunan</a:t>
            </a:r>
            <a:r>
              <a:rPr lang="en-US" b="1" dirty="0" smtClean="0"/>
              <a:t> </a:t>
            </a:r>
            <a:r>
              <a:rPr lang="en-US" b="1" dirty="0" err="1" smtClean="0"/>
              <a:t>aturan</a:t>
            </a:r>
            <a:endParaRPr lang="en-US" b="1" dirty="0" smtClean="0"/>
          </a:p>
          <a:p>
            <a:pPr lvl="1"/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b="1" dirty="0" err="1" smtClean="0"/>
              <a:t>pengetahuan</a:t>
            </a:r>
            <a:r>
              <a:rPr lang="en-US" b="1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basis data yang </a:t>
            </a:r>
            <a:r>
              <a:rPr lang="en-US" dirty="0" err="1" smtClean="0"/>
              <a:t>berisi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apapun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endParaRPr lang="en-US" dirty="0" smtClean="0"/>
          </a:p>
          <a:p>
            <a:pPr lvl="1"/>
            <a:r>
              <a:rPr lang="id-ID" b="1" dirty="0" smtClean="0"/>
              <a:t>Strategi kontrol </a:t>
            </a:r>
            <a:r>
              <a:rPr lang="en-US" dirty="0" smtClean="0"/>
              <a:t>(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i="1" dirty="0" smtClean="0"/>
              <a:t>searching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Menentukan</a:t>
            </a:r>
            <a:r>
              <a:rPr lang="id-ID" dirty="0" smtClean="0"/>
              <a:t> urutan di mana aturan akan dibandingkan dengan basis data</a:t>
            </a:r>
            <a:r>
              <a:rPr lang="en-US" dirty="0" smtClean="0"/>
              <a:t>;</a:t>
            </a:r>
          </a:p>
          <a:p>
            <a:pPr lvl="2"/>
            <a:r>
              <a:rPr lang="en-US" dirty="0" err="1" smtClean="0"/>
              <a:t>Menentukan</a:t>
            </a:r>
            <a:r>
              <a:rPr lang="id-ID" dirty="0" smtClean="0"/>
              <a:t> cara pemecahan masalah jika beberapa aturan dapat dilakukan pada waktu yang sama</a:t>
            </a:r>
            <a:r>
              <a:rPr lang="id-ID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Masalah</a:t>
            </a:r>
            <a:r>
              <a:rPr lang="en-US" dirty="0" smtClean="0"/>
              <a:t> </a:t>
            </a:r>
            <a:r>
              <a:rPr lang="en-US" dirty="0" err="1" smtClean="0"/>
              <a:t>Jurigen</a:t>
            </a:r>
            <a:r>
              <a:rPr lang="en-US" dirty="0" smtClean="0"/>
              <a:t> Air</a:t>
            </a:r>
            <a:endParaRPr lang="id-ID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2890791"/>
          <a:ext cx="8077201" cy="3840480"/>
        </p:xfrm>
        <a:graphic>
          <a:graphicData uri="http://schemas.openxmlformats.org/drawingml/2006/table">
            <a:tbl>
              <a:tblPr/>
              <a:tblGrid>
                <a:gridCol w="2656056"/>
                <a:gridCol w="2656056"/>
                <a:gridCol w="2765089"/>
              </a:tblGrid>
              <a:tr h="10232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2400" b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Jumlah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ir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alam </a:t>
                      </a:r>
                      <a:r>
                        <a:rPr lang="id-ID" sz="2400" b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jurigen 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galon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2400" b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Jumlah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ir 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2400" b="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dalam jurigen 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id-ID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galon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Operator yang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diaplikasikan</a:t>
                      </a:r>
                      <a:endParaRPr lang="id-ID" sz="1600" b="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11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-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id-ID" sz="160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id-ID" sz="1600" dirty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2209800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Bagaimana</a:t>
            </a:r>
            <a:r>
              <a:rPr lang="en-US" sz="2400" dirty="0" smtClean="0"/>
              <a:t> </a:t>
            </a:r>
            <a:r>
              <a:rPr lang="en-US" sz="2400" dirty="0" err="1" smtClean="0"/>
              <a:t>menemukan</a:t>
            </a:r>
            <a:r>
              <a:rPr lang="en-US" sz="2400" dirty="0" smtClean="0"/>
              <a:t> </a:t>
            </a:r>
            <a:r>
              <a:rPr lang="en-US" sz="2400" dirty="0" err="1" smtClean="0"/>
              <a:t>urutan</a:t>
            </a:r>
            <a:r>
              <a:rPr lang="en-US" sz="2400" dirty="0" smtClean="0"/>
              <a:t> operator?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Metode-metode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Blind </a:t>
            </a:r>
            <a:r>
              <a:rPr lang="en-US" b="1" dirty="0" smtClean="0"/>
              <a:t>(</a:t>
            </a:r>
            <a:r>
              <a:rPr lang="en-US" b="1" i="1" dirty="0" smtClean="0"/>
              <a:t>un-informed</a:t>
            </a:r>
            <a:r>
              <a:rPr lang="en-US" b="1" dirty="0" smtClean="0"/>
              <a:t>)</a:t>
            </a:r>
          </a:p>
          <a:p>
            <a:pPr lvl="1"/>
            <a:r>
              <a:rPr lang="en-US" dirty="0" err="1" smtClean="0"/>
              <a:t>Tanpa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endParaRPr lang="en-US" dirty="0" smtClean="0"/>
          </a:p>
          <a:p>
            <a:pPr lvl="1"/>
            <a:r>
              <a:rPr lang="en-US" dirty="0" err="1" smtClean="0"/>
              <a:t>Kompleksitas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endParaRPr lang="en-US" dirty="0" smtClean="0"/>
          </a:p>
          <a:p>
            <a:r>
              <a:rPr lang="en-US" b="1" i="1" dirty="0" smtClean="0"/>
              <a:t>Heuristic </a:t>
            </a:r>
            <a:r>
              <a:rPr lang="en-US" b="1" dirty="0" smtClean="0"/>
              <a:t>(</a:t>
            </a:r>
            <a:r>
              <a:rPr lang="en-US" b="1" i="1" dirty="0" smtClean="0"/>
              <a:t>informed</a:t>
            </a:r>
            <a:r>
              <a:rPr lang="en-US" b="1" dirty="0" smtClean="0"/>
              <a:t>)</a:t>
            </a:r>
          </a:p>
          <a:p>
            <a:pPr lvl="1"/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endParaRPr lang="en-US" dirty="0" smtClean="0"/>
          </a:p>
          <a:p>
            <a:pPr lvl="1"/>
            <a:r>
              <a:rPr lang="en-US" dirty="0" err="1" smtClean="0"/>
              <a:t>Kompleksitas</a:t>
            </a:r>
            <a:r>
              <a:rPr lang="en-US" dirty="0" smtClean="0"/>
              <a:t> </a:t>
            </a:r>
            <a:r>
              <a:rPr lang="en-US" dirty="0" err="1" smtClean="0"/>
              <a:t>relatif</a:t>
            </a:r>
            <a:r>
              <a:rPr lang="en-US" dirty="0" smtClean="0"/>
              <a:t> </a:t>
            </a:r>
            <a:r>
              <a:rPr lang="en-US" dirty="0" err="1" smtClean="0"/>
              <a:t>rendah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Ukuran</a:t>
            </a:r>
            <a:r>
              <a:rPr lang="en-US" dirty="0" smtClean="0"/>
              <a:t> P</a:t>
            </a:r>
            <a:r>
              <a:rPr lang="id-ID" dirty="0" smtClean="0"/>
              <a:t>erformansi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 b="1" i="1" dirty="0" smtClean="0"/>
              <a:t>Completeness</a:t>
            </a:r>
            <a:endParaRPr lang="en-US" b="1" i="1" dirty="0" smtClean="0"/>
          </a:p>
          <a:p>
            <a:pPr lvl="0">
              <a:buNone/>
            </a:pPr>
            <a:r>
              <a:rPr lang="en-US" b="1" i="1" dirty="0" smtClean="0"/>
              <a:t>	</a:t>
            </a:r>
            <a:r>
              <a:rPr lang="id-ID" sz="2000" dirty="0" smtClean="0"/>
              <a:t>Apakah metode tersebut </a:t>
            </a:r>
            <a:r>
              <a:rPr lang="id-ID" sz="2000" b="1" dirty="0" smtClean="0"/>
              <a:t>menjamin penemuan solusi</a:t>
            </a:r>
            <a:r>
              <a:rPr lang="id-ID" sz="2000" dirty="0" smtClean="0"/>
              <a:t> jika solusinya memang ada?</a:t>
            </a:r>
            <a:endParaRPr lang="id-ID" sz="2400" dirty="0" smtClean="0"/>
          </a:p>
          <a:p>
            <a:r>
              <a:rPr lang="id-ID" b="1" i="1" dirty="0" smtClean="0"/>
              <a:t>Optimality</a:t>
            </a:r>
            <a:endParaRPr lang="en-US" b="1" i="1" dirty="0" smtClean="0"/>
          </a:p>
          <a:p>
            <a:pPr>
              <a:buNone/>
            </a:pPr>
            <a:r>
              <a:rPr lang="en-US" b="1" i="1" dirty="0" smtClean="0"/>
              <a:t>	</a:t>
            </a:r>
            <a:r>
              <a:rPr lang="id-ID" sz="2000" dirty="0" smtClean="0"/>
              <a:t>Apakah metode tersebut menjamin menemukan solusi yang </a:t>
            </a:r>
            <a:r>
              <a:rPr lang="id-ID" sz="2000" b="1" dirty="0" smtClean="0"/>
              <a:t>terbaik</a:t>
            </a:r>
            <a:r>
              <a:rPr lang="id-ID" sz="2000" dirty="0" smtClean="0"/>
              <a:t> jika terdapat beberapa solusi berbeda?</a:t>
            </a:r>
          </a:p>
          <a:p>
            <a:pPr lvl="0"/>
            <a:r>
              <a:rPr lang="en-US" b="1" i="1" dirty="0" smtClean="0"/>
              <a:t>Time complexity</a:t>
            </a:r>
          </a:p>
          <a:p>
            <a:pPr lvl="0">
              <a:buNone/>
            </a:pPr>
            <a:r>
              <a:rPr lang="en-US" b="1" i="1" dirty="0" smtClean="0"/>
              <a:t>	</a:t>
            </a:r>
            <a:r>
              <a:rPr lang="en-US" sz="2000" dirty="0" err="1" smtClean="0"/>
              <a:t>Berapa</a:t>
            </a:r>
            <a:r>
              <a:rPr lang="en-US" sz="2000" dirty="0" smtClean="0"/>
              <a:t> lama </a:t>
            </a:r>
            <a:r>
              <a:rPr lang="en-US" sz="2000" b="1" dirty="0" err="1" smtClean="0"/>
              <a:t>waktu</a:t>
            </a:r>
            <a:r>
              <a:rPr lang="en-US" sz="2000" dirty="0" smtClean="0"/>
              <a:t> yang </a:t>
            </a:r>
            <a:r>
              <a:rPr lang="en-US" sz="2000" dirty="0" err="1" smtClean="0"/>
              <a:t>diperlukan</a:t>
            </a:r>
            <a:r>
              <a:rPr lang="en-US" sz="2000" dirty="0" smtClean="0"/>
              <a:t>?</a:t>
            </a:r>
            <a:endParaRPr lang="id-ID" sz="2400" dirty="0" smtClean="0"/>
          </a:p>
          <a:p>
            <a:pPr lvl="0"/>
            <a:r>
              <a:rPr lang="en-US" b="1" i="1" dirty="0" smtClean="0"/>
              <a:t>Space complexity</a:t>
            </a:r>
          </a:p>
          <a:p>
            <a:pPr lvl="0">
              <a:buNone/>
            </a:pPr>
            <a:r>
              <a:rPr lang="en-US" b="1" i="1" dirty="0" smtClean="0"/>
              <a:t>	</a:t>
            </a:r>
            <a:r>
              <a:rPr lang="en-US" sz="2000" dirty="0" err="1" smtClean="0"/>
              <a:t>Berapa</a:t>
            </a:r>
            <a:r>
              <a:rPr lang="en-US" sz="2000" dirty="0" smtClean="0"/>
              <a:t> </a:t>
            </a:r>
            <a:r>
              <a:rPr lang="en-US" sz="2000" dirty="0" err="1" smtClean="0"/>
              <a:t>banyak</a:t>
            </a:r>
            <a:r>
              <a:rPr lang="en-US" sz="2000" dirty="0" smtClean="0"/>
              <a:t> </a:t>
            </a:r>
            <a:r>
              <a:rPr lang="en-US" sz="2000" b="1" dirty="0" err="1" smtClean="0"/>
              <a:t>memori</a:t>
            </a:r>
            <a:r>
              <a:rPr lang="en-US" sz="2000" dirty="0" smtClean="0"/>
              <a:t> yang </a:t>
            </a:r>
            <a:r>
              <a:rPr lang="en-US" sz="2000" dirty="0" err="1" smtClean="0"/>
              <a:t>diperlukan</a:t>
            </a:r>
            <a:r>
              <a:rPr lang="en-US" sz="2000" dirty="0" smtClean="0"/>
              <a:t>?</a:t>
            </a:r>
            <a:endParaRPr lang="id-ID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i="1" dirty="0" smtClean="0"/>
              <a:t>Blind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id-ID" i="1" dirty="0" smtClean="0"/>
              <a:t>Un-informed</a:t>
            </a:r>
            <a:r>
              <a:rPr lang="en-US" dirty="0" smtClean="0"/>
              <a:t>)</a:t>
            </a:r>
            <a:r>
              <a:rPr lang="id-ID" dirty="0" smtClean="0"/>
              <a:t> </a:t>
            </a:r>
            <a:r>
              <a:rPr lang="en-US" i="1" dirty="0" smtClean="0"/>
              <a:t>S</a:t>
            </a:r>
            <a:r>
              <a:rPr lang="id-ID" i="1" dirty="0" smtClean="0"/>
              <a:t>earch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Breadth-First Search</a:t>
            </a:r>
            <a:r>
              <a:rPr lang="en-US" dirty="0" smtClean="0"/>
              <a:t> (BFS)</a:t>
            </a:r>
          </a:p>
          <a:p>
            <a:r>
              <a:rPr lang="en-US" i="1" dirty="0" smtClean="0"/>
              <a:t>Depth-First Search </a:t>
            </a:r>
            <a:r>
              <a:rPr lang="en-US" dirty="0" smtClean="0"/>
              <a:t>(DFS)</a:t>
            </a:r>
          </a:p>
          <a:p>
            <a:r>
              <a:rPr lang="en-US" i="1" dirty="0" smtClean="0"/>
              <a:t>Depth-Limited Search </a:t>
            </a:r>
            <a:r>
              <a:rPr lang="en-US" dirty="0" smtClean="0"/>
              <a:t>(DLS)</a:t>
            </a:r>
          </a:p>
          <a:p>
            <a:r>
              <a:rPr lang="en-US" i="1" dirty="0" smtClean="0"/>
              <a:t>Uniform Cost Search </a:t>
            </a:r>
            <a:r>
              <a:rPr lang="en-US" dirty="0" smtClean="0"/>
              <a:t>(UCS)</a:t>
            </a:r>
          </a:p>
          <a:p>
            <a:r>
              <a:rPr lang="en-US" i="1" dirty="0" smtClean="0"/>
              <a:t>Iterative-Deepening Search </a:t>
            </a:r>
            <a:r>
              <a:rPr lang="en-US" dirty="0" smtClean="0"/>
              <a:t>(IDS)</a:t>
            </a:r>
          </a:p>
          <a:p>
            <a:r>
              <a:rPr lang="en-US" i="1" dirty="0" smtClean="0"/>
              <a:t>Bi-Directional Search </a:t>
            </a:r>
            <a:r>
              <a:rPr lang="en-US" dirty="0" smtClean="0"/>
              <a:t>(BDS)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Penghitungan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Faktor</a:t>
            </a:r>
            <a:r>
              <a:rPr lang="en-US" dirty="0" smtClean="0"/>
              <a:t> </a:t>
            </a:r>
            <a:r>
              <a:rPr lang="en-US" dirty="0" err="1" smtClean="0"/>
              <a:t>pencabangan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b="1" i="1" dirty="0" smtClean="0"/>
              <a:t>branching factor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Kedalaman</a:t>
            </a:r>
            <a:r>
              <a:rPr lang="en-US" dirty="0" smtClean="0"/>
              <a:t> </a:t>
            </a:r>
            <a:r>
              <a:rPr lang="en-US" dirty="0" err="1" smtClean="0"/>
              <a:t>solusi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b="1" i="1" dirty="0" smtClean="0"/>
              <a:t>depth</a:t>
            </a:r>
            <a:r>
              <a:rPr lang="en-US" dirty="0" smtClean="0"/>
              <a:t> (</a:t>
            </a:r>
            <a:r>
              <a:rPr lang="en-US" i="1" dirty="0" smtClean="0"/>
              <a:t>d</a:t>
            </a:r>
            <a:r>
              <a:rPr lang="en-US" dirty="0" smtClean="0"/>
              <a:t>)</a:t>
            </a:r>
          </a:p>
          <a:p>
            <a:r>
              <a:rPr lang="en-US" dirty="0" smtClean="0"/>
              <a:t>8</a:t>
            </a:r>
            <a:r>
              <a:rPr lang="en-US" i="1" dirty="0" smtClean="0"/>
              <a:t>-Puzzle </a:t>
            </a:r>
            <a:r>
              <a:rPr lang="en-US" i="1" dirty="0" smtClean="0">
                <a:sym typeface="Wingdings" pitchFamily="2" charset="2"/>
              </a:rPr>
              <a:t> </a:t>
            </a:r>
            <a:r>
              <a:rPr lang="en-US" dirty="0" smtClean="0"/>
              <a:t> </a:t>
            </a:r>
            <a:r>
              <a:rPr lang="en-US" i="1" dirty="0" smtClean="0"/>
              <a:t>b</a:t>
            </a:r>
            <a:r>
              <a:rPr lang="en-US" dirty="0" smtClean="0"/>
              <a:t> = 2,13</a:t>
            </a:r>
          </a:p>
          <a:p>
            <a:r>
              <a:rPr lang="en-US" dirty="0" smtClean="0"/>
              <a:t>Rubik’</a:t>
            </a:r>
            <a:r>
              <a:rPr lang="en-US" i="1" dirty="0" smtClean="0"/>
              <a:t>s</a:t>
            </a:r>
            <a:r>
              <a:rPr lang="en-US" dirty="0" smtClean="0"/>
              <a:t> cube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i="1" dirty="0" smtClean="0"/>
              <a:t>b</a:t>
            </a:r>
            <a:r>
              <a:rPr lang="en-US" dirty="0" smtClean="0"/>
              <a:t> = 13,34</a:t>
            </a:r>
          </a:p>
          <a:p>
            <a:r>
              <a:rPr lang="en-US" dirty="0" err="1" smtClean="0"/>
              <a:t>Permainan</a:t>
            </a:r>
            <a:r>
              <a:rPr lang="en-US" dirty="0" smtClean="0"/>
              <a:t> </a:t>
            </a:r>
            <a:r>
              <a:rPr lang="en-US" dirty="0" err="1" smtClean="0"/>
              <a:t>Catur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rata-rata </a:t>
            </a:r>
            <a:r>
              <a:rPr lang="en-US" i="1" dirty="0" smtClean="0"/>
              <a:t>b =</a:t>
            </a:r>
            <a:r>
              <a:rPr lang="en-US" dirty="0" smtClean="0"/>
              <a:t> 35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4498" name="Picture 2" descr="Image result for baby stro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533400"/>
            <a:ext cx="5864225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6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Breadth-First Search </a:t>
            </a:r>
            <a:r>
              <a:rPr lang="en-US" dirty="0" smtClean="0"/>
              <a:t>(BFS)</a:t>
            </a:r>
            <a:endParaRPr lang="id-ID" dirty="0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819400"/>
            <a:ext cx="7143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8850" y="2819400"/>
            <a:ext cx="13525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2475" y="2790825"/>
            <a:ext cx="40481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Performansi</a:t>
            </a:r>
            <a:r>
              <a:rPr lang="en-US" dirty="0" smtClean="0"/>
              <a:t> BFS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i="1" dirty="0" smtClean="0"/>
              <a:t>Complete </a:t>
            </a:r>
            <a:endParaRPr lang="en-US" i="1" dirty="0" smtClean="0"/>
          </a:p>
          <a:p>
            <a:r>
              <a:rPr lang="id-ID" i="1" dirty="0" smtClean="0"/>
              <a:t>Optimal</a:t>
            </a:r>
            <a:endParaRPr lang="en-US" i="1" dirty="0" smtClean="0"/>
          </a:p>
          <a:p>
            <a:pPr lvl="0"/>
            <a:r>
              <a:rPr lang="en-US" i="1" dirty="0" smtClean="0"/>
              <a:t>Time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id-ID" i="1" baseline="30000" dirty="0" smtClean="0"/>
              <a:t>d</a:t>
            </a:r>
            <a:r>
              <a:rPr lang="id-ID" dirty="0" smtClean="0"/>
              <a:t>)</a:t>
            </a:r>
            <a:endParaRPr lang="en-US" dirty="0" smtClean="0"/>
          </a:p>
          <a:p>
            <a:pPr lvl="0"/>
            <a:r>
              <a:rPr lang="en-US" i="1" dirty="0" smtClean="0"/>
              <a:t>Space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id-ID" i="1" baseline="30000" dirty="0" smtClean="0"/>
              <a:t>d</a:t>
            </a:r>
            <a:r>
              <a:rPr lang="id-ID" dirty="0" smtClean="0"/>
              <a:t>)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2743200"/>
          <a:ext cx="7848600" cy="3764280"/>
        </p:xfrm>
        <a:graphic>
          <a:graphicData uri="http://schemas.openxmlformats.org/drawingml/2006/table">
            <a:tbl>
              <a:tblPr/>
              <a:tblGrid>
                <a:gridCol w="1125758"/>
                <a:gridCol w="1049558"/>
                <a:gridCol w="1634684"/>
                <a:gridCol w="2057400"/>
                <a:gridCol w="1981200"/>
              </a:tblGrid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400" b="1" i="1" spc="-30" dirty="0">
                          <a:latin typeface="Arial Narrow"/>
                          <a:ea typeface="Times New Roman"/>
                          <a:cs typeface="Times New Roman"/>
                        </a:rPr>
                        <a:t>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1" i="1" spc="-30" dirty="0">
                          <a:latin typeface="Arial Narrow"/>
                          <a:ea typeface="Times New Roman"/>
                          <a:cs typeface="Times New Roman"/>
                        </a:rPr>
                        <a:t>d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b="1" spc="-30" dirty="0" err="1" smtClean="0">
                          <a:latin typeface="Arial Narrow"/>
                          <a:ea typeface="Times New Roman"/>
                          <a:cs typeface="Arial"/>
                        </a:rPr>
                        <a:t>Simpul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b="1" spc="-30" dirty="0" err="1" smtClean="0">
                          <a:latin typeface="Arial Narrow"/>
                          <a:ea typeface="Times New Roman"/>
                          <a:cs typeface="Arial"/>
                        </a:rPr>
                        <a:t>Waktu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b="1" i="1" spc="-30" dirty="0" smtClean="0">
                          <a:latin typeface="Arial Narrow"/>
                          <a:ea typeface="Times New Roman"/>
                          <a:cs typeface="Arial"/>
                        </a:rPr>
                        <a:t>Memory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Times New Roman"/>
                        </a:rPr>
                        <a:t>10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Times New Roman"/>
                        </a:rPr>
                        <a:t>6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r>
                        <a:rPr lang="en-US" sz="2400" spc="-30" baseline="30000" dirty="0">
                          <a:latin typeface="Arial Narrow"/>
                          <a:ea typeface="Times New Roman"/>
                          <a:cs typeface="Arial"/>
                        </a:rPr>
                        <a:t>6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 </a:t>
                      </a:r>
                      <a:r>
                        <a:rPr lang="en-US" sz="2400" spc="-30" dirty="0" err="1">
                          <a:latin typeface="Arial Narrow"/>
                          <a:ea typeface="Times New Roman"/>
                          <a:cs typeface="Arial"/>
                        </a:rPr>
                        <a:t>detik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100 </a:t>
                      </a:r>
                      <a:r>
                        <a:rPr lang="en-US" sz="2400" spc="-30" dirty="0" smtClean="0">
                          <a:latin typeface="Arial Narrow"/>
                          <a:ea typeface="Times New Roman"/>
                          <a:cs typeface="Arial"/>
                        </a:rPr>
                        <a:t>MB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Times New Roman"/>
                        </a:rPr>
                        <a:t>10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Times New Roman"/>
                        </a:rPr>
                        <a:t>8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r>
                        <a:rPr lang="en-US" sz="2400" spc="-30" baseline="30000" dirty="0">
                          <a:latin typeface="Arial Narrow"/>
                          <a:ea typeface="Times New Roman"/>
                          <a:cs typeface="Arial"/>
                        </a:rPr>
                        <a:t>8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100 </a:t>
                      </a:r>
                      <a:r>
                        <a:rPr lang="en-US" sz="2400" spc="-30" dirty="0" err="1">
                          <a:latin typeface="Arial Narrow"/>
                          <a:ea typeface="Times New Roman"/>
                          <a:cs typeface="Arial"/>
                        </a:rPr>
                        <a:t>detik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en-US" sz="2400" spc="-30" dirty="0" smtClean="0">
                          <a:latin typeface="Arial Narrow"/>
                          <a:ea typeface="Times New Roman"/>
                          <a:cs typeface="Arial"/>
                        </a:rPr>
                        <a:t>GB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kumimoji="0" lang="en-US" sz="2400" kern="1200" spc="-3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10</a:t>
                      </a:r>
                      <a:endParaRPr kumimoji="0" lang="id-ID" sz="2400" kern="1200" spc="-30" dirty="0">
                        <a:solidFill>
                          <a:schemeClr val="tx1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kumimoji="0" lang="en-US" sz="2400" kern="1200" spc="-3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12</a:t>
                      </a:r>
                      <a:endParaRPr kumimoji="0" lang="id-ID" sz="2400" kern="1200" spc="-30" dirty="0">
                        <a:solidFill>
                          <a:schemeClr val="tx1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 dirty="0" smtClean="0"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r>
                        <a:rPr lang="en-US" sz="2400" b="0" spc="-30" baseline="30000" dirty="0" smtClean="0">
                          <a:latin typeface="Arial Narrow"/>
                          <a:ea typeface="Times New Roman"/>
                          <a:cs typeface="Arial"/>
                        </a:rPr>
                        <a:t>12</a:t>
                      </a:r>
                      <a:endParaRPr lang="id-ID" sz="2400" b="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 dirty="0" smtClean="0">
                          <a:latin typeface="Arial Narrow"/>
                          <a:ea typeface="Times New Roman"/>
                          <a:cs typeface="Arial"/>
                        </a:rPr>
                        <a:t>11,57 </a:t>
                      </a:r>
                      <a:r>
                        <a:rPr lang="en-US" sz="2400" b="0" spc="-30" dirty="0" err="1" smtClean="0">
                          <a:latin typeface="Arial Narrow"/>
                          <a:ea typeface="Times New Roman"/>
                          <a:cs typeface="Arial"/>
                        </a:rPr>
                        <a:t>hari</a:t>
                      </a:r>
                      <a:endParaRPr lang="id-ID" sz="2400" b="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 smtClean="0">
                          <a:latin typeface="Arial Narrow"/>
                          <a:ea typeface="Times New Roman"/>
                          <a:cs typeface="Arial"/>
                        </a:rPr>
                        <a:t>100 TB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>
                          <a:latin typeface="Arial Narrow"/>
                          <a:ea typeface="Times New Roman"/>
                          <a:cs typeface="Times New Roman"/>
                        </a:rPr>
                        <a:t>10</a:t>
                      </a:r>
                      <a:endParaRPr lang="id-ID" sz="2400" b="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 dirty="0">
                          <a:latin typeface="Arial Narrow"/>
                          <a:ea typeface="Times New Roman"/>
                          <a:cs typeface="Times New Roman"/>
                        </a:rPr>
                        <a:t>14</a:t>
                      </a:r>
                      <a:endParaRPr lang="id-ID" sz="2400" b="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r>
                        <a:rPr lang="en-US" sz="2400" b="0" spc="-30" baseline="30000">
                          <a:latin typeface="Arial Narrow"/>
                          <a:ea typeface="Times New Roman"/>
                          <a:cs typeface="Arial"/>
                        </a:rPr>
                        <a:t>14</a:t>
                      </a:r>
                      <a:endParaRPr lang="id-ID" sz="2400" b="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 dirty="0" smtClean="0">
                          <a:latin typeface="Arial Narrow"/>
                          <a:ea typeface="Times New Roman"/>
                          <a:cs typeface="Arial"/>
                        </a:rPr>
                        <a:t>3,17 </a:t>
                      </a:r>
                      <a:r>
                        <a:rPr lang="en-US" sz="2400" b="0" spc="-30" dirty="0" err="1">
                          <a:latin typeface="Arial Narrow"/>
                          <a:ea typeface="Times New Roman"/>
                          <a:cs typeface="Arial"/>
                        </a:rPr>
                        <a:t>tahun</a:t>
                      </a:r>
                      <a:r>
                        <a:rPr lang="en-US" sz="2400" b="0" spc="-30" dirty="0">
                          <a:latin typeface="Arial Narrow"/>
                          <a:ea typeface="Times New Roman"/>
                          <a:cs typeface="Arial"/>
                        </a:rPr>
                        <a:t> </a:t>
                      </a:r>
                      <a:endParaRPr lang="id-ID" sz="2400" b="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 smtClean="0">
                          <a:latin typeface="Arial Narrow"/>
                          <a:ea typeface="Times New Roman"/>
                          <a:cs typeface="Arial"/>
                        </a:rPr>
                        <a:t>10.000 TB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Kompleksitas</a:t>
            </a:r>
            <a:r>
              <a:rPr lang="en-US" dirty="0" smtClean="0"/>
              <a:t> BFS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381000" y="21336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Asumsi</a:t>
            </a:r>
            <a:r>
              <a:rPr lang="en-US" dirty="0" smtClean="0">
                <a:solidFill>
                  <a:srgbClr val="C00000"/>
                </a:solidFill>
              </a:rPr>
              <a:t>: 1 </a:t>
            </a:r>
            <a:r>
              <a:rPr lang="en-US" dirty="0" err="1" smtClean="0">
                <a:solidFill>
                  <a:srgbClr val="C00000"/>
                </a:solidFill>
              </a:rPr>
              <a:t>simpul</a:t>
            </a:r>
            <a:r>
              <a:rPr lang="en-US" dirty="0" smtClean="0">
                <a:solidFill>
                  <a:srgbClr val="C00000"/>
                </a:solidFill>
              </a:rPr>
              <a:t> = 100 bytes </a:t>
            </a:r>
            <a:r>
              <a:rPr lang="en-US" dirty="0" err="1" smtClean="0">
                <a:solidFill>
                  <a:srgbClr val="C00000"/>
                </a:solidFill>
              </a:rPr>
              <a:t>dan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kecepatan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komputer</a:t>
            </a:r>
            <a:r>
              <a:rPr lang="en-US" dirty="0" smtClean="0">
                <a:solidFill>
                  <a:srgbClr val="C00000"/>
                </a:solidFill>
              </a:rPr>
              <a:t> = 10</a:t>
            </a:r>
            <a:r>
              <a:rPr lang="en-US" baseline="30000" dirty="0" smtClean="0">
                <a:solidFill>
                  <a:srgbClr val="C00000"/>
                </a:solidFill>
              </a:rPr>
              <a:t>6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simpul</a:t>
            </a:r>
            <a:r>
              <a:rPr lang="en-US" dirty="0" smtClean="0">
                <a:solidFill>
                  <a:srgbClr val="C00000"/>
                </a:solidFill>
              </a:rPr>
              <a:t>/</a:t>
            </a:r>
            <a:r>
              <a:rPr lang="en-US" dirty="0" err="1" smtClean="0">
                <a:solidFill>
                  <a:srgbClr val="C00000"/>
                </a:solidFill>
              </a:rPr>
              <a:t>detik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id-ID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Depth</a:t>
            </a:r>
            <a:r>
              <a:rPr lang="en-US" dirty="0" smtClean="0"/>
              <a:t>-</a:t>
            </a:r>
            <a:r>
              <a:rPr lang="en-US" i="1" dirty="0" smtClean="0"/>
              <a:t>First</a:t>
            </a:r>
            <a:r>
              <a:rPr lang="en-US" dirty="0" smtClean="0"/>
              <a:t> </a:t>
            </a:r>
            <a:r>
              <a:rPr lang="en-US" i="1" dirty="0" smtClean="0"/>
              <a:t>Search</a:t>
            </a:r>
            <a:r>
              <a:rPr lang="en-US" dirty="0" smtClean="0"/>
              <a:t> (DFS)</a:t>
            </a:r>
            <a:endParaRPr lang="id-ID" dirty="0"/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514600"/>
            <a:ext cx="7143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514600"/>
            <a:ext cx="13525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486025"/>
            <a:ext cx="26384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2438400"/>
            <a:ext cx="31432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Performansi</a:t>
            </a:r>
            <a:r>
              <a:rPr lang="en-US" dirty="0" smtClean="0"/>
              <a:t> DFS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id-ID" i="1" dirty="0" smtClean="0"/>
              <a:t>Complete </a:t>
            </a:r>
            <a:endParaRPr lang="en-US" i="1" dirty="0" smtClean="0"/>
          </a:p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id-ID" i="1" dirty="0" smtClean="0"/>
              <a:t>Optimal</a:t>
            </a:r>
            <a:endParaRPr lang="en-US" i="1" dirty="0" smtClean="0"/>
          </a:p>
          <a:p>
            <a:pPr lvl="0"/>
            <a:r>
              <a:rPr lang="en-US" i="1" dirty="0" smtClean="0"/>
              <a:t>Time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baseline="30000" dirty="0" smtClean="0"/>
              <a:t>m</a:t>
            </a:r>
            <a:r>
              <a:rPr lang="id-ID" dirty="0" smtClean="0"/>
              <a:t>)</a:t>
            </a:r>
            <a:endParaRPr lang="en-US" dirty="0" smtClean="0"/>
          </a:p>
          <a:p>
            <a:pPr lvl="0"/>
            <a:r>
              <a:rPr lang="en-US" i="1" dirty="0" smtClean="0"/>
              <a:t>Space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dirty="0" smtClean="0"/>
              <a:t>m</a:t>
            </a:r>
            <a:r>
              <a:rPr lang="id-ID" dirty="0" smtClean="0"/>
              <a:t>)</a:t>
            </a:r>
            <a:endParaRPr lang="en-US" dirty="0" smtClean="0"/>
          </a:p>
          <a:p>
            <a:pPr lvl="0">
              <a:buNone/>
            </a:pPr>
            <a:r>
              <a:rPr lang="en-US" dirty="0" smtClean="0"/>
              <a:t>	</a:t>
            </a:r>
            <a:r>
              <a:rPr lang="en-US" i="1" dirty="0" smtClean="0"/>
              <a:t>m</a:t>
            </a:r>
            <a:r>
              <a:rPr lang="en-US" dirty="0" smtClean="0"/>
              <a:t> </a:t>
            </a:r>
            <a:r>
              <a:rPr lang="id-ID" dirty="0" smtClean="0"/>
              <a:t>: </a:t>
            </a:r>
            <a:r>
              <a:rPr lang="en-US" dirty="0" smtClean="0"/>
              <a:t> </a:t>
            </a:r>
            <a:r>
              <a:rPr lang="id-ID" dirty="0" smtClean="0"/>
              <a:t>kedalaman maksimum pohon pencarian</a:t>
            </a:r>
            <a:r>
              <a:rPr lang="en-US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Depth</a:t>
            </a:r>
            <a:r>
              <a:rPr lang="en-US" dirty="0" smtClean="0"/>
              <a:t>-</a:t>
            </a:r>
            <a:r>
              <a:rPr lang="en-US" i="1" dirty="0" smtClean="0"/>
              <a:t>Limited</a:t>
            </a:r>
            <a:r>
              <a:rPr lang="en-US" dirty="0" smtClean="0"/>
              <a:t> </a:t>
            </a:r>
            <a:r>
              <a:rPr lang="en-US" i="1" dirty="0" smtClean="0"/>
              <a:t>Search</a:t>
            </a:r>
            <a:r>
              <a:rPr lang="en-US" dirty="0" smtClean="0"/>
              <a:t> (DLS)</a:t>
            </a:r>
            <a:endParaRPr lang="id-ID" dirty="0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609600" y="2209800"/>
          <a:ext cx="7936606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2" name="Visio" r:id="rId3" imgW="7959596" imgH="3906196" progId="Visio.Drawing.11">
                  <p:embed/>
                </p:oleObj>
              </mc:Choice>
              <mc:Fallback>
                <p:oleObj name="Visio" r:id="rId3" imgW="7959596" imgH="3906196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209800"/>
                        <a:ext cx="7936606" cy="388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Performansi</a:t>
            </a:r>
            <a:r>
              <a:rPr lang="en-US" dirty="0" smtClean="0"/>
              <a:t> DLS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i="1" dirty="0" smtClean="0"/>
              <a:t>Complete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</a:t>
            </a:r>
            <a:r>
              <a:rPr lang="en-US" dirty="0" smtClean="0"/>
              <a:t> </a:t>
            </a:r>
            <a:r>
              <a:rPr lang="en-US" i="1" dirty="0" smtClean="0"/>
              <a:t>d</a:t>
            </a:r>
          </a:p>
          <a:p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id-ID" i="1" dirty="0" smtClean="0"/>
              <a:t>Optimal</a:t>
            </a:r>
            <a:endParaRPr lang="en-US" i="1" dirty="0" smtClean="0"/>
          </a:p>
          <a:p>
            <a:pPr lvl="0"/>
            <a:r>
              <a:rPr lang="en-US" i="1" dirty="0" smtClean="0"/>
              <a:t>Time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baseline="30000" dirty="0" smtClean="0"/>
              <a:t>l</a:t>
            </a:r>
            <a:r>
              <a:rPr lang="id-ID" dirty="0" smtClean="0"/>
              <a:t>)</a:t>
            </a:r>
            <a:endParaRPr lang="en-US" dirty="0" smtClean="0"/>
          </a:p>
          <a:p>
            <a:pPr lvl="0"/>
            <a:r>
              <a:rPr lang="en-US" i="1" dirty="0" smtClean="0"/>
              <a:t>Space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dirty="0" smtClean="0"/>
              <a:t>l</a:t>
            </a:r>
            <a:r>
              <a:rPr lang="id-ID" dirty="0" smtClean="0"/>
              <a:t>)</a:t>
            </a:r>
            <a:endParaRPr lang="en-US" dirty="0" smtClean="0"/>
          </a:p>
          <a:p>
            <a:pPr lvl="0">
              <a:buNone/>
            </a:pPr>
            <a:r>
              <a:rPr lang="en-US" dirty="0" smtClean="0"/>
              <a:t>	</a:t>
            </a:r>
            <a:r>
              <a:rPr lang="en-US" i="1" dirty="0" smtClean="0"/>
              <a:t>l</a:t>
            </a:r>
            <a:r>
              <a:rPr lang="en-US" dirty="0" smtClean="0"/>
              <a:t> </a:t>
            </a:r>
            <a:r>
              <a:rPr lang="id-ID" dirty="0" smtClean="0"/>
              <a:t>: </a:t>
            </a:r>
            <a:r>
              <a:rPr lang="en-US" dirty="0" smtClean="0"/>
              <a:t> </a:t>
            </a:r>
            <a:r>
              <a:rPr lang="en-US" dirty="0" err="1" smtClean="0"/>
              <a:t>batasan</a:t>
            </a:r>
            <a:r>
              <a:rPr lang="en-US" dirty="0" smtClean="0"/>
              <a:t> </a:t>
            </a:r>
            <a:r>
              <a:rPr lang="id-ID" dirty="0" smtClean="0"/>
              <a:t>kedalaman</a:t>
            </a:r>
            <a:r>
              <a:rPr lang="en-US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Uniform</a:t>
            </a:r>
            <a:r>
              <a:rPr lang="en-US" dirty="0" smtClean="0"/>
              <a:t> </a:t>
            </a:r>
            <a:r>
              <a:rPr lang="en-US" i="1" dirty="0" smtClean="0"/>
              <a:t>Cost</a:t>
            </a:r>
            <a:r>
              <a:rPr lang="en-US" dirty="0" smtClean="0"/>
              <a:t> </a:t>
            </a:r>
            <a:r>
              <a:rPr lang="en-US" i="1" dirty="0" smtClean="0"/>
              <a:t>Search</a:t>
            </a:r>
            <a:r>
              <a:rPr lang="en-US" dirty="0" smtClean="0"/>
              <a:t> (UCS)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BFS menggunakan </a:t>
            </a:r>
            <a:r>
              <a:rPr lang="id-ID" b="1" dirty="0" smtClean="0"/>
              <a:t>urutan level </a:t>
            </a:r>
            <a:r>
              <a:rPr lang="id-ID" dirty="0" smtClean="0"/>
              <a:t>dari yang paling rendah sampai yang paling tinggi. </a:t>
            </a:r>
            <a:endParaRPr lang="en-US" dirty="0" smtClean="0"/>
          </a:p>
          <a:p>
            <a:r>
              <a:rPr lang="id-ID" dirty="0" smtClean="0"/>
              <a:t>UCS menggunakan </a:t>
            </a:r>
            <a:r>
              <a:rPr lang="id-ID" b="1" dirty="0" smtClean="0"/>
              <a:t>urutan biaya</a:t>
            </a:r>
            <a:r>
              <a:rPr lang="id-ID" dirty="0" smtClean="0"/>
              <a:t> dari yang terkecil sampai yang terbesar. </a:t>
            </a:r>
            <a:endParaRPr lang="en-US" dirty="0" smtClean="0"/>
          </a:p>
          <a:p>
            <a:r>
              <a:rPr lang="id-ID" dirty="0" smtClean="0"/>
              <a:t>UCS </a:t>
            </a:r>
            <a:r>
              <a:rPr lang="en-US" dirty="0" err="1" smtClean="0"/>
              <a:t>mencari</a:t>
            </a:r>
            <a:r>
              <a:rPr lang="en-US" dirty="0" smtClean="0"/>
              <a:t> </a:t>
            </a:r>
            <a:r>
              <a:rPr lang="id-ID" dirty="0" smtClean="0"/>
              <a:t>solusi dengan total biaya terendah yang dihitung berdasarkan biaya dari simpul asal ke simpul tujuan. </a:t>
            </a:r>
            <a:endParaRPr lang="en-US" dirty="0" smtClean="0"/>
          </a:p>
          <a:p>
            <a:r>
              <a:rPr lang="id-ID" i="1" dirty="0" smtClean="0"/>
              <a:t>g</a:t>
            </a:r>
            <a:r>
              <a:rPr lang="id-ID" dirty="0" smtClean="0"/>
              <a:t>(</a:t>
            </a:r>
            <a:r>
              <a:rPr lang="id-ID" i="1" dirty="0" smtClean="0"/>
              <a:t>n</a:t>
            </a:r>
            <a:r>
              <a:rPr lang="id-ID" dirty="0" smtClean="0"/>
              <a:t>)</a:t>
            </a:r>
            <a:r>
              <a:rPr lang="en-US" dirty="0" smtClean="0"/>
              <a:t> = b</a:t>
            </a:r>
            <a:r>
              <a:rPr lang="id-ID" dirty="0" smtClean="0"/>
              <a:t>iaya dari simpul asal ke simpul </a:t>
            </a:r>
            <a:r>
              <a:rPr lang="id-ID" i="1" dirty="0" smtClean="0"/>
              <a:t>n</a:t>
            </a:r>
            <a:r>
              <a:rPr lang="id-ID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04800"/>
            <a:ext cx="43338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429000"/>
            <a:ext cx="3429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0700" y="3429000"/>
            <a:ext cx="18669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1500" y="3419475"/>
            <a:ext cx="18669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9900" y="3429000"/>
            <a:ext cx="18669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Performansi</a:t>
            </a:r>
            <a:r>
              <a:rPr lang="en-US" dirty="0" smtClean="0"/>
              <a:t> UCS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i="1" dirty="0" smtClean="0"/>
              <a:t>Complete </a:t>
            </a:r>
            <a:endParaRPr lang="en-US" i="1" dirty="0" smtClean="0"/>
          </a:p>
          <a:p>
            <a:r>
              <a:rPr lang="id-ID" i="1" dirty="0" smtClean="0"/>
              <a:t>Optimal</a:t>
            </a:r>
            <a:endParaRPr lang="en-US" i="1" dirty="0" smtClean="0"/>
          </a:p>
          <a:p>
            <a:pPr lvl="0"/>
            <a:r>
              <a:rPr lang="en-US" i="1" dirty="0" smtClean="0"/>
              <a:t>Time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baseline="30000" dirty="0" smtClean="0"/>
              <a:t>d</a:t>
            </a:r>
            <a:r>
              <a:rPr lang="id-ID" dirty="0" smtClean="0"/>
              <a:t>)</a:t>
            </a:r>
            <a:endParaRPr lang="en-US" dirty="0" smtClean="0"/>
          </a:p>
          <a:p>
            <a:pPr lvl="0"/>
            <a:r>
              <a:rPr lang="en-US" i="1" dirty="0" smtClean="0"/>
              <a:t>Space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baseline="30000" dirty="0" smtClean="0"/>
              <a:t>d</a:t>
            </a:r>
            <a:r>
              <a:rPr lang="id-ID" dirty="0" smtClean="0"/>
              <a:t>)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690" name="Picture 2" descr="C:\03 Privates\Foto\2008-07-10\Kamar Hotel\Location 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Iterative</a:t>
            </a:r>
            <a:r>
              <a:rPr lang="en-US" dirty="0" smtClean="0"/>
              <a:t>-</a:t>
            </a:r>
            <a:r>
              <a:rPr lang="en-US" i="1" dirty="0" smtClean="0"/>
              <a:t>Deepening</a:t>
            </a:r>
            <a:r>
              <a:rPr lang="en-US" dirty="0" smtClean="0"/>
              <a:t> </a:t>
            </a:r>
            <a:r>
              <a:rPr lang="en-US" i="1" dirty="0" smtClean="0"/>
              <a:t>Search</a:t>
            </a:r>
            <a:r>
              <a:rPr lang="en-US" dirty="0" smtClean="0"/>
              <a:t> (IDS)</a:t>
            </a:r>
            <a:endParaRPr lang="id-ID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BFS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id-ID" i="1" dirty="0" smtClean="0"/>
              <a:t>complete </a:t>
            </a:r>
            <a:r>
              <a:rPr lang="id-ID" dirty="0" smtClean="0"/>
              <a:t>dan </a:t>
            </a:r>
            <a:r>
              <a:rPr lang="id-ID" i="1" dirty="0" smtClean="0"/>
              <a:t>optimal</a:t>
            </a:r>
            <a:endParaRPr lang="en-US" i="1" dirty="0" smtClean="0"/>
          </a:p>
          <a:p>
            <a:r>
              <a:rPr lang="id-ID" dirty="0" smtClean="0"/>
              <a:t>DFS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id-ID" i="1" dirty="0" smtClean="0"/>
              <a:t>space complexity </a:t>
            </a:r>
            <a:r>
              <a:rPr lang="id-ID" dirty="0" smtClean="0"/>
              <a:t>rendah</a:t>
            </a:r>
            <a:endParaRPr lang="en-US" dirty="0" smtClean="0"/>
          </a:p>
          <a:p>
            <a:pPr>
              <a:buNone/>
            </a:pPr>
            <a:endParaRPr lang="en-US" sz="1400" dirty="0" smtClean="0"/>
          </a:p>
          <a:p>
            <a:r>
              <a:rPr lang="id-ID" dirty="0" smtClean="0"/>
              <a:t>IDS</a:t>
            </a:r>
            <a:r>
              <a:rPr lang="en-US" dirty="0" smtClean="0"/>
              <a:t> = </a:t>
            </a:r>
            <a:r>
              <a:rPr lang="en-US" dirty="0" err="1" smtClean="0"/>
              <a:t>gabungan</a:t>
            </a:r>
            <a:r>
              <a:rPr lang="en-US" dirty="0" smtClean="0"/>
              <a:t> BFS </a:t>
            </a:r>
            <a:r>
              <a:rPr lang="en-US" dirty="0" err="1" smtClean="0"/>
              <a:t>dan</a:t>
            </a:r>
            <a:r>
              <a:rPr lang="en-US" dirty="0" smtClean="0"/>
              <a:t> DFS</a:t>
            </a:r>
          </a:p>
          <a:p>
            <a:r>
              <a:rPr lang="en-US" dirty="0" smtClean="0">
                <a:sym typeface="Wingdings" pitchFamily="2" charset="2"/>
              </a:rPr>
              <a:t>IDS	 </a:t>
            </a:r>
            <a:r>
              <a:rPr lang="id-ID" dirty="0" smtClean="0"/>
              <a:t>complete</a:t>
            </a:r>
            <a:r>
              <a:rPr lang="en-US" dirty="0" smtClean="0"/>
              <a:t>, </a:t>
            </a:r>
            <a:r>
              <a:rPr lang="id-ID" dirty="0" smtClean="0"/>
              <a:t>optimal</a:t>
            </a:r>
            <a:r>
              <a:rPr lang="en-US" dirty="0" smtClean="0"/>
              <a:t>,</a:t>
            </a:r>
            <a:r>
              <a:rPr lang="id-ID" dirty="0" smtClean="0"/>
              <a:t> </a:t>
            </a:r>
            <a:r>
              <a:rPr lang="id-ID" i="1" dirty="0" smtClean="0"/>
              <a:t>space complexity </a:t>
            </a:r>
            <a:r>
              <a:rPr lang="id-ID" dirty="0" smtClean="0"/>
              <a:t>rendah. </a:t>
            </a:r>
            <a:endParaRPr lang="en-US" dirty="0" smtClean="0"/>
          </a:p>
          <a:p>
            <a:r>
              <a:rPr lang="en-US" i="1" dirty="0" smtClean="0"/>
              <a:t>IDS </a:t>
            </a:r>
            <a:r>
              <a:rPr lang="en-US" i="1" dirty="0" smtClean="0">
                <a:sym typeface="Wingdings" pitchFamily="2" charset="2"/>
              </a:rPr>
              <a:t> </a:t>
            </a:r>
            <a:r>
              <a:rPr lang="en-US" i="1" dirty="0" smtClean="0"/>
              <a:t>T</a:t>
            </a:r>
            <a:r>
              <a:rPr lang="id-ID" i="1" dirty="0" smtClean="0"/>
              <a:t>ime complexity</a:t>
            </a:r>
            <a:r>
              <a:rPr lang="id-ID" dirty="0" smtClean="0"/>
              <a:t>-nya menjadi sangat tinggi </a:t>
            </a:r>
            <a:endParaRPr lang="en-US" dirty="0" smtClean="0"/>
          </a:p>
          <a:p>
            <a:r>
              <a:rPr lang="en-US" dirty="0" err="1" smtClean="0"/>
              <a:t>Mengapa</a:t>
            </a:r>
            <a:r>
              <a:rPr lang="en-US" dirty="0" smtClean="0"/>
              <a:t>?</a:t>
            </a:r>
          </a:p>
          <a:p>
            <a:r>
              <a:rPr lang="en-US" dirty="0" smtClean="0"/>
              <a:t>K</a:t>
            </a:r>
            <a:r>
              <a:rPr lang="id-ID" dirty="0" smtClean="0"/>
              <a:t>arena proses pencarian dilakukan secara iteratif sehingga terjadi proses penelusuran menggunakan algoritma DFS yang berulang-ulang. 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14400"/>
            <a:ext cx="335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0"/>
            <a:ext cx="495403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267200"/>
            <a:ext cx="8534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Performansi</a:t>
            </a:r>
            <a:r>
              <a:rPr lang="en-US" dirty="0" smtClean="0"/>
              <a:t> IDS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i="1" dirty="0" smtClean="0"/>
              <a:t>Complete </a:t>
            </a:r>
            <a:endParaRPr lang="en-US" i="1" dirty="0" smtClean="0"/>
          </a:p>
          <a:p>
            <a:r>
              <a:rPr lang="id-ID" i="1" dirty="0" smtClean="0"/>
              <a:t>Optimal</a:t>
            </a:r>
            <a:endParaRPr lang="en-US" i="1" dirty="0" smtClean="0"/>
          </a:p>
          <a:p>
            <a:pPr lvl="0"/>
            <a:r>
              <a:rPr lang="en-US" i="1" dirty="0" smtClean="0"/>
              <a:t>Time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baseline="30000" dirty="0" smtClean="0"/>
              <a:t>d</a:t>
            </a:r>
            <a:r>
              <a:rPr lang="id-ID" dirty="0" smtClean="0"/>
              <a:t>)</a:t>
            </a:r>
            <a:endParaRPr lang="en-US" dirty="0" smtClean="0"/>
          </a:p>
          <a:p>
            <a:pPr lvl="0"/>
            <a:r>
              <a:rPr lang="en-US" i="1" dirty="0" smtClean="0"/>
              <a:t>Space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dirty="0" smtClean="0"/>
              <a:t>d</a:t>
            </a:r>
            <a:r>
              <a:rPr lang="id-ID" dirty="0" smtClean="0"/>
              <a:t>)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Bi-directional</a:t>
            </a:r>
            <a:r>
              <a:rPr lang="en-US" dirty="0" smtClean="0"/>
              <a:t> </a:t>
            </a:r>
            <a:r>
              <a:rPr lang="en-US" i="1" dirty="0" smtClean="0"/>
              <a:t>Search</a:t>
            </a:r>
            <a:r>
              <a:rPr lang="en-US" dirty="0" smtClean="0"/>
              <a:t> (BDS)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P</a:t>
            </a:r>
            <a:r>
              <a:rPr lang="id-ID" dirty="0" smtClean="0"/>
              <a:t>encarian </a:t>
            </a:r>
            <a:r>
              <a:rPr lang="id-ID" b="1" dirty="0" smtClean="0"/>
              <a:t>maju</a:t>
            </a:r>
            <a:r>
              <a:rPr lang="id-ID" dirty="0" smtClean="0"/>
              <a:t> (dari </a:t>
            </a:r>
            <a:r>
              <a:rPr lang="id-ID" i="1" dirty="0" smtClean="0"/>
              <a:t>start </a:t>
            </a:r>
            <a:r>
              <a:rPr lang="id-ID" dirty="0" smtClean="0"/>
              <a:t>ke </a:t>
            </a:r>
            <a:r>
              <a:rPr lang="id-ID" i="1" dirty="0" smtClean="0"/>
              <a:t>goal</a:t>
            </a:r>
            <a:r>
              <a:rPr lang="id-ID" dirty="0" smtClean="0"/>
              <a:t>) dan pencarian </a:t>
            </a:r>
            <a:r>
              <a:rPr lang="id-ID" b="1" dirty="0" smtClean="0"/>
              <a:t>mundur</a:t>
            </a:r>
            <a:r>
              <a:rPr lang="id-ID" dirty="0" smtClean="0"/>
              <a:t> (dari </a:t>
            </a:r>
            <a:r>
              <a:rPr lang="id-ID" i="1" dirty="0" smtClean="0"/>
              <a:t>goal </a:t>
            </a:r>
            <a:r>
              <a:rPr lang="id-ID" dirty="0" smtClean="0"/>
              <a:t>ke </a:t>
            </a:r>
            <a:r>
              <a:rPr lang="id-ID" i="1" dirty="0" smtClean="0"/>
              <a:t>start</a:t>
            </a:r>
            <a:r>
              <a:rPr lang="id-ID" dirty="0" smtClean="0"/>
              <a:t>)</a:t>
            </a:r>
            <a:r>
              <a:rPr lang="en-US" dirty="0" smtClean="0"/>
              <a:t>.</a:t>
            </a:r>
          </a:p>
          <a:p>
            <a:pPr lvl="0"/>
            <a:r>
              <a:rPr lang="id-ID" dirty="0" smtClean="0"/>
              <a:t>Ketika dua arah pencarian telah membangkitkan simpul yang sama, maka solusi telah ditemukan</a:t>
            </a:r>
            <a:r>
              <a:rPr lang="en-US" dirty="0" smtClean="0"/>
              <a:t>.</a:t>
            </a:r>
          </a:p>
          <a:p>
            <a:pPr lvl="0"/>
            <a:r>
              <a:rPr lang="en-US" dirty="0" smtClean="0"/>
              <a:t>G</a:t>
            </a:r>
            <a:r>
              <a:rPr lang="id-ID" dirty="0" smtClean="0"/>
              <a:t>abungkan kedua jalur yang bertemu.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69633" name="Object 1"/>
          <p:cNvGraphicFramePr>
            <a:graphicFrameLocks noChangeAspect="1"/>
          </p:cNvGraphicFramePr>
          <p:nvPr/>
        </p:nvGraphicFramePr>
        <p:xfrm>
          <a:off x="533400" y="838200"/>
          <a:ext cx="8110177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8" name="Visio" r:id="rId3" imgW="4378061" imgH="3006387" progId="Visio.Drawing.11">
                  <p:embed/>
                </p:oleObj>
              </mc:Choice>
              <mc:Fallback>
                <p:oleObj name="Visio" r:id="rId3" imgW="4378061" imgH="3006387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38200"/>
                        <a:ext cx="8110177" cy="556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2743200"/>
          <a:ext cx="7848600" cy="3764280"/>
        </p:xfrm>
        <a:graphic>
          <a:graphicData uri="http://schemas.openxmlformats.org/drawingml/2006/table">
            <a:tbl>
              <a:tblPr/>
              <a:tblGrid>
                <a:gridCol w="1125758"/>
                <a:gridCol w="1049558"/>
                <a:gridCol w="1634684"/>
                <a:gridCol w="2057400"/>
                <a:gridCol w="1981200"/>
              </a:tblGrid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400" b="1" i="1" spc="-30" dirty="0">
                          <a:latin typeface="Arial Narrow"/>
                          <a:ea typeface="Times New Roman"/>
                          <a:cs typeface="Times New Roman"/>
                        </a:rPr>
                        <a:t>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1" i="1" spc="-30" dirty="0">
                          <a:latin typeface="Arial Narrow"/>
                          <a:ea typeface="Times New Roman"/>
                          <a:cs typeface="Times New Roman"/>
                        </a:rPr>
                        <a:t>d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b="1" spc="-30" dirty="0" err="1" smtClean="0">
                          <a:latin typeface="Arial Narrow"/>
                          <a:ea typeface="Times New Roman"/>
                          <a:cs typeface="Arial"/>
                        </a:rPr>
                        <a:t>Simpul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b="1" spc="-30" dirty="0" err="1" smtClean="0">
                          <a:latin typeface="Arial Narrow"/>
                          <a:ea typeface="Times New Roman"/>
                          <a:cs typeface="Arial"/>
                        </a:rPr>
                        <a:t>Waktu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b="1" i="1" spc="-30" dirty="0" smtClean="0">
                          <a:latin typeface="Arial Narrow"/>
                          <a:ea typeface="Times New Roman"/>
                          <a:cs typeface="Arial"/>
                        </a:rPr>
                        <a:t>Memory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Times New Roman"/>
                        </a:rPr>
                        <a:t>10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Times New Roman"/>
                        </a:rPr>
                        <a:t>6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r>
                        <a:rPr lang="en-US" sz="2400" spc="-30" baseline="30000" dirty="0">
                          <a:latin typeface="Arial Narrow"/>
                          <a:ea typeface="Times New Roman"/>
                          <a:cs typeface="Arial"/>
                        </a:rPr>
                        <a:t>6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 </a:t>
                      </a:r>
                      <a:r>
                        <a:rPr lang="en-US" sz="2400" spc="-30" dirty="0" err="1">
                          <a:latin typeface="Arial Narrow"/>
                          <a:ea typeface="Times New Roman"/>
                          <a:cs typeface="Arial"/>
                        </a:rPr>
                        <a:t>detik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100 </a:t>
                      </a:r>
                      <a:r>
                        <a:rPr lang="en-US" sz="2400" spc="-30" dirty="0" smtClean="0">
                          <a:latin typeface="Arial Narrow"/>
                          <a:ea typeface="Times New Roman"/>
                          <a:cs typeface="Arial"/>
                        </a:rPr>
                        <a:t>MB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Times New Roman"/>
                        </a:rPr>
                        <a:t>10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Times New Roman"/>
                        </a:rPr>
                        <a:t>8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r>
                        <a:rPr lang="en-US" sz="2400" spc="-30" baseline="30000" dirty="0">
                          <a:latin typeface="Arial Narrow"/>
                          <a:ea typeface="Times New Roman"/>
                          <a:cs typeface="Arial"/>
                        </a:rPr>
                        <a:t>8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100 </a:t>
                      </a:r>
                      <a:r>
                        <a:rPr lang="en-US" sz="2400" spc="-30" dirty="0" err="1">
                          <a:latin typeface="Arial Narrow"/>
                          <a:ea typeface="Times New Roman"/>
                          <a:cs typeface="Arial"/>
                        </a:rPr>
                        <a:t>detik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Arial Narrow"/>
                          <a:ea typeface="Times New Roman"/>
                          <a:cs typeface="Arial"/>
                        </a:rPr>
                        <a:t>10 </a:t>
                      </a:r>
                      <a:r>
                        <a:rPr lang="en-US" sz="2400" spc="-30" dirty="0" smtClean="0">
                          <a:latin typeface="Arial Narrow"/>
                          <a:ea typeface="Times New Roman"/>
                          <a:cs typeface="Arial"/>
                        </a:rPr>
                        <a:t>GB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kumimoji="0" lang="en-US" sz="2400" kern="1200" spc="-3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10</a:t>
                      </a:r>
                      <a:endParaRPr kumimoji="0" lang="id-ID" sz="2400" kern="1200" spc="-30" dirty="0">
                        <a:solidFill>
                          <a:schemeClr val="tx1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kumimoji="0" lang="en-US" sz="2400" kern="1200" spc="-30" dirty="0" smtClean="0">
                          <a:solidFill>
                            <a:schemeClr val="tx1"/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12</a:t>
                      </a:r>
                      <a:endParaRPr kumimoji="0" lang="id-ID" sz="2400" kern="1200" spc="-30" dirty="0">
                        <a:solidFill>
                          <a:schemeClr val="tx1"/>
                        </a:solidFill>
                        <a:latin typeface="Arial Narro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 dirty="0" smtClean="0"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r>
                        <a:rPr lang="en-US" sz="2400" b="0" spc="-30" baseline="30000" dirty="0" smtClean="0">
                          <a:latin typeface="Arial Narrow"/>
                          <a:ea typeface="Times New Roman"/>
                          <a:cs typeface="Arial"/>
                        </a:rPr>
                        <a:t>12</a:t>
                      </a:r>
                      <a:endParaRPr lang="id-ID" sz="2400" b="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 dirty="0" smtClean="0">
                          <a:latin typeface="Arial Narrow"/>
                          <a:ea typeface="Times New Roman"/>
                          <a:cs typeface="Arial"/>
                        </a:rPr>
                        <a:t>11,57 </a:t>
                      </a:r>
                      <a:r>
                        <a:rPr lang="en-US" sz="2400" b="0" spc="-30" dirty="0" err="1" smtClean="0">
                          <a:latin typeface="Arial Narrow"/>
                          <a:ea typeface="Times New Roman"/>
                          <a:cs typeface="Arial"/>
                        </a:rPr>
                        <a:t>hari</a:t>
                      </a:r>
                      <a:endParaRPr lang="id-ID" sz="2400" b="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 smtClean="0">
                          <a:latin typeface="Arial Narrow"/>
                          <a:ea typeface="Times New Roman"/>
                          <a:cs typeface="Arial"/>
                        </a:rPr>
                        <a:t>100 TB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>
                          <a:latin typeface="Arial Narrow"/>
                          <a:ea typeface="Times New Roman"/>
                          <a:cs typeface="Times New Roman"/>
                        </a:rPr>
                        <a:t>10</a:t>
                      </a:r>
                      <a:endParaRPr lang="id-ID" sz="2400" b="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 dirty="0">
                          <a:latin typeface="Arial Narrow"/>
                          <a:ea typeface="Times New Roman"/>
                          <a:cs typeface="Times New Roman"/>
                        </a:rPr>
                        <a:t>14</a:t>
                      </a:r>
                      <a:endParaRPr lang="id-ID" sz="2400" b="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>
                          <a:latin typeface="Arial Narrow"/>
                          <a:ea typeface="Times New Roman"/>
                          <a:cs typeface="Arial"/>
                        </a:rPr>
                        <a:t>10</a:t>
                      </a:r>
                      <a:r>
                        <a:rPr lang="en-US" sz="2400" b="0" spc="-30" baseline="30000">
                          <a:latin typeface="Arial Narrow"/>
                          <a:ea typeface="Times New Roman"/>
                          <a:cs typeface="Arial"/>
                        </a:rPr>
                        <a:t>14</a:t>
                      </a:r>
                      <a:endParaRPr lang="id-ID" sz="2400" b="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b="0" spc="-30" dirty="0" smtClean="0">
                          <a:latin typeface="Arial Narrow"/>
                          <a:ea typeface="Times New Roman"/>
                          <a:cs typeface="Arial"/>
                        </a:rPr>
                        <a:t>3,17 </a:t>
                      </a:r>
                      <a:r>
                        <a:rPr lang="en-US" sz="2400" b="0" spc="-30" dirty="0" err="1">
                          <a:latin typeface="Arial Narrow"/>
                          <a:ea typeface="Times New Roman"/>
                          <a:cs typeface="Arial"/>
                        </a:rPr>
                        <a:t>tahun</a:t>
                      </a:r>
                      <a:r>
                        <a:rPr lang="en-US" sz="2400" b="0" spc="-30" dirty="0">
                          <a:latin typeface="Arial Narrow"/>
                          <a:ea typeface="Times New Roman"/>
                          <a:cs typeface="Arial"/>
                        </a:rPr>
                        <a:t> </a:t>
                      </a:r>
                      <a:endParaRPr lang="id-ID" sz="2400" b="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 smtClean="0">
                          <a:latin typeface="Arial Narrow"/>
                          <a:ea typeface="Times New Roman"/>
                          <a:cs typeface="Arial"/>
                        </a:rPr>
                        <a:t>10.000 TB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Kompleksitas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Memory</a:t>
            </a:r>
            <a:endParaRPr lang="id-ID" dirty="0"/>
          </a:p>
        </p:txBody>
      </p:sp>
      <p:sp>
        <p:nvSpPr>
          <p:cNvPr id="4" name="Rectangle 3"/>
          <p:cNvSpPr/>
          <p:nvPr/>
        </p:nvSpPr>
        <p:spPr>
          <a:xfrm>
            <a:off x="381000" y="21336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Asumsi</a:t>
            </a:r>
            <a:r>
              <a:rPr lang="en-US" dirty="0" smtClean="0">
                <a:solidFill>
                  <a:srgbClr val="C00000"/>
                </a:solidFill>
              </a:rPr>
              <a:t>: 1 </a:t>
            </a:r>
            <a:r>
              <a:rPr lang="en-US" dirty="0" err="1" smtClean="0">
                <a:solidFill>
                  <a:srgbClr val="C00000"/>
                </a:solidFill>
              </a:rPr>
              <a:t>simpul</a:t>
            </a:r>
            <a:r>
              <a:rPr lang="en-US" dirty="0" smtClean="0">
                <a:solidFill>
                  <a:srgbClr val="C00000"/>
                </a:solidFill>
              </a:rPr>
              <a:t> = 100 bytes </a:t>
            </a:r>
            <a:r>
              <a:rPr lang="en-US" dirty="0" err="1" smtClean="0">
                <a:solidFill>
                  <a:srgbClr val="C00000"/>
                </a:solidFill>
              </a:rPr>
              <a:t>dan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kecepatan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komputer</a:t>
            </a:r>
            <a:r>
              <a:rPr lang="en-US" dirty="0" smtClean="0">
                <a:solidFill>
                  <a:srgbClr val="C00000"/>
                </a:solidFill>
              </a:rPr>
              <a:t> = 10</a:t>
            </a:r>
            <a:r>
              <a:rPr lang="en-US" baseline="30000" dirty="0" smtClean="0">
                <a:solidFill>
                  <a:srgbClr val="C00000"/>
                </a:solidFill>
              </a:rPr>
              <a:t>6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simpul</a:t>
            </a:r>
            <a:r>
              <a:rPr lang="en-US" dirty="0" smtClean="0">
                <a:solidFill>
                  <a:srgbClr val="C00000"/>
                </a:solidFill>
              </a:rPr>
              <a:t>/</a:t>
            </a:r>
            <a:r>
              <a:rPr lang="en-US" dirty="0" err="1" smtClean="0">
                <a:solidFill>
                  <a:srgbClr val="C00000"/>
                </a:solidFill>
              </a:rPr>
              <a:t>detik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id-ID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Masalah</a:t>
            </a:r>
            <a:r>
              <a:rPr lang="en-US" dirty="0" smtClean="0"/>
              <a:t> BDS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 dirty="0" smtClean="0"/>
              <a:t>Pencarian mundur berarti membangkitkan </a:t>
            </a:r>
            <a:r>
              <a:rPr lang="id-ID" i="1" dirty="0" smtClean="0"/>
              <a:t>predecessor</a:t>
            </a:r>
            <a:r>
              <a:rPr lang="id-ID" dirty="0" smtClean="0"/>
              <a:t> (simpul induk/</a:t>
            </a:r>
            <a:r>
              <a:rPr lang="id-ID" i="1" dirty="0" smtClean="0"/>
              <a:t>parent</a:t>
            </a:r>
            <a:r>
              <a:rPr lang="id-ID" dirty="0" smtClean="0"/>
              <a:t>) dari suatu simpul. Pembangkitan </a:t>
            </a:r>
            <a:r>
              <a:rPr lang="id-ID" i="1" dirty="0" smtClean="0"/>
              <a:t>predecessor </a:t>
            </a:r>
            <a:r>
              <a:rPr lang="id-ID" dirty="0" smtClean="0"/>
              <a:t>berarti</a:t>
            </a:r>
            <a:r>
              <a:rPr lang="id-ID" i="1" dirty="0" smtClean="0"/>
              <a:t> </a:t>
            </a:r>
            <a:r>
              <a:rPr lang="id-ID" dirty="0" smtClean="0"/>
              <a:t>memerlukan </a:t>
            </a:r>
            <a:r>
              <a:rPr lang="id-ID" b="1" dirty="0" smtClean="0"/>
              <a:t>pembalikan </a:t>
            </a:r>
            <a:r>
              <a:rPr lang="en-US" b="1" dirty="0" smtClean="0"/>
              <a:t>operator</a:t>
            </a:r>
            <a:r>
              <a:rPr lang="id-ID" dirty="0" smtClean="0"/>
              <a:t>.</a:t>
            </a:r>
          </a:p>
          <a:p>
            <a:pPr lvl="0"/>
            <a:r>
              <a:rPr lang="id-ID" dirty="0" smtClean="0"/>
              <a:t>Apakah semua operator dapat dibalik?</a:t>
            </a:r>
            <a:endParaRPr lang="en-US" dirty="0" smtClean="0"/>
          </a:p>
          <a:p>
            <a:pPr lvl="0"/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id-ID" dirty="0" smtClean="0"/>
              <a:t>terdapat beberapa simpul tujuan yang berbeda?</a:t>
            </a:r>
            <a:endParaRPr lang="en-US" dirty="0" smtClean="0"/>
          </a:p>
          <a:p>
            <a:pPr lvl="0"/>
            <a:r>
              <a:rPr lang="en-US" dirty="0" smtClean="0"/>
              <a:t>H</a:t>
            </a:r>
            <a:r>
              <a:rPr lang="id-ID" dirty="0" smtClean="0"/>
              <a:t>arus selalu menguji apakah simpul</a:t>
            </a:r>
            <a:r>
              <a:rPr lang="id-ID" i="1" dirty="0" smtClean="0"/>
              <a:t> </a:t>
            </a:r>
            <a:r>
              <a:rPr lang="id-ID" dirty="0" smtClean="0"/>
              <a:t>baru yang dibangkitkan sudah pernah dibangkitkan oleh pencarian dari arah yang berlawanan.</a:t>
            </a:r>
            <a:endParaRPr lang="en-US" dirty="0" smtClean="0"/>
          </a:p>
          <a:p>
            <a:pPr lvl="0"/>
            <a:r>
              <a:rPr lang="id-ID" dirty="0" smtClean="0"/>
              <a:t>Bagaimana menentukan metode pencarian untuk kedua arah tersebut?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8600" y="2209800"/>
          <a:ext cx="8534400" cy="1143000"/>
        </p:xfrm>
        <a:graphic>
          <a:graphicData uri="http://schemas.openxmlformats.org/drawingml/2006/table">
            <a:tbl>
              <a:tblPr/>
              <a:tblGrid>
                <a:gridCol w="1737090"/>
                <a:gridCol w="906308"/>
                <a:gridCol w="1208411"/>
                <a:gridCol w="4682591"/>
              </a:tblGrid>
              <a:tr h="1143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id-ID" sz="2400" i="1" spc="-30" dirty="0">
                          <a:latin typeface="Georgia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id-ID" sz="2400" i="1" spc="-30" dirty="0">
                          <a:latin typeface="Georgia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If </a:t>
                      </a:r>
                      <a:r>
                        <a:rPr lang="id-ID" sz="2400" i="1" spc="-30" dirty="0">
                          <a:latin typeface="Georgia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 &lt;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Times New Roman"/>
                          <a:sym typeface="Symbol"/>
                        </a:rPr>
                        <a:t>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(4,</a:t>
                      </a:r>
                      <a:r>
                        <a:rPr lang="id-ID" sz="2400" i="1" spc="-30" dirty="0">
                          <a:latin typeface="Georgia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Isi penuh jurigen 4 galon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4419600"/>
          <a:ext cx="8534400" cy="1066800"/>
        </p:xfrm>
        <a:graphic>
          <a:graphicData uri="http://schemas.openxmlformats.org/drawingml/2006/table">
            <a:tbl>
              <a:tblPr/>
              <a:tblGrid>
                <a:gridCol w="1670049"/>
                <a:gridCol w="909638"/>
                <a:gridCol w="1263650"/>
                <a:gridCol w="4691063"/>
              </a:tblGrid>
              <a:tr h="10668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(4,</a:t>
                      </a:r>
                      <a:r>
                        <a:rPr lang="id-ID" sz="2400" i="1" spc="-30" dirty="0">
                          <a:latin typeface="Georgia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Times New Roman"/>
                          <a:sym typeface="Symbol"/>
                        </a:rPr>
                        <a:t>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400" spc="-30">
                          <a:latin typeface="Georgia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id-ID" sz="2400" i="1" spc="-30">
                          <a:latin typeface="Georgia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400" spc="-30">
                          <a:latin typeface="Georgia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id-ID" sz="2400" i="1" spc="-30">
                          <a:latin typeface="Georgia"/>
                          <a:ea typeface="Times New Roman"/>
                          <a:cs typeface="Times New Roman"/>
                        </a:rPr>
                        <a:t>y</a:t>
                      </a:r>
                      <a:r>
                        <a:rPr lang="id-ID" sz="2400" spc="-30">
                          <a:latin typeface="Georgia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id-ID" sz="2400" i="1" spc="-30">
                          <a:latin typeface="Georgia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400" spc="-30">
                          <a:latin typeface="Georgia"/>
                          <a:ea typeface="Times New Roman"/>
                          <a:cs typeface="Times New Roman"/>
                        </a:rPr>
                        <a:t> &lt; 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Kurangi air dalam jurigen 4 galon sehingga menjadi </a:t>
                      </a:r>
                      <a:r>
                        <a:rPr lang="id-ID" sz="2400" i="1" spc="-30" dirty="0">
                          <a:latin typeface="Georgia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id-ID" sz="2400" spc="-30" dirty="0">
                          <a:latin typeface="Georgia"/>
                          <a:ea typeface="Times New Roman"/>
                          <a:cs typeface="Times New Roman"/>
                        </a:rPr>
                        <a:t> galon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Pembalikan</a:t>
            </a:r>
            <a:r>
              <a:rPr lang="en-US" dirty="0" smtClean="0"/>
              <a:t> O</a:t>
            </a:r>
            <a:r>
              <a:rPr lang="id-ID" dirty="0" smtClean="0"/>
              <a:t>perator</a:t>
            </a:r>
            <a:endParaRPr lang="id-ID" dirty="0"/>
          </a:p>
        </p:txBody>
      </p:sp>
      <p:sp>
        <p:nvSpPr>
          <p:cNvPr id="5" name="Down Arrow 4"/>
          <p:cNvSpPr/>
          <p:nvPr/>
        </p:nvSpPr>
        <p:spPr>
          <a:xfrm>
            <a:off x="4114800" y="3657600"/>
            <a:ext cx="762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228600" y="5703838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i="1" dirty="0" smtClean="0"/>
              <a:t>x</a:t>
            </a:r>
            <a:r>
              <a:rPr lang="id-ID" dirty="0" smtClean="0"/>
              <a:t> bisa bernilai 0, 1, 2, atau 3.</a:t>
            </a:r>
            <a:r>
              <a:rPr lang="en-US" dirty="0" smtClean="0"/>
              <a:t> </a:t>
            </a:r>
            <a:r>
              <a:rPr lang="id-ID" dirty="0" smtClean="0"/>
              <a:t>Tanpa skala ukuran, kita tidak mungkin membuang sebagian air sehingga tersisa 1, 2, atau 3 galon. Satu-satunya cara adalah membuang semua air dari jurigen 4 galon sehingga nilai </a:t>
            </a:r>
            <a:r>
              <a:rPr lang="id-ID" i="1" dirty="0" smtClean="0"/>
              <a:t>x</a:t>
            </a:r>
            <a:r>
              <a:rPr lang="id-ID" dirty="0" smtClean="0"/>
              <a:t> yang mungkin adalah 0.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Performansi</a:t>
            </a:r>
            <a:r>
              <a:rPr lang="en-US" dirty="0" smtClean="0"/>
              <a:t> BDS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i="1" dirty="0" smtClean="0"/>
              <a:t>Complete </a:t>
            </a:r>
            <a:endParaRPr lang="en-US" i="1" dirty="0" smtClean="0"/>
          </a:p>
          <a:p>
            <a:r>
              <a:rPr lang="id-ID" i="1" dirty="0" smtClean="0"/>
              <a:t>Optimal</a:t>
            </a:r>
            <a:endParaRPr lang="en-US" i="1" dirty="0" smtClean="0"/>
          </a:p>
          <a:p>
            <a:pPr lvl="0"/>
            <a:r>
              <a:rPr lang="en-US" i="1" dirty="0" smtClean="0"/>
              <a:t>Time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baseline="30000" dirty="0" smtClean="0"/>
              <a:t>d/2</a:t>
            </a:r>
            <a:r>
              <a:rPr lang="id-ID" dirty="0" smtClean="0"/>
              <a:t>)</a:t>
            </a:r>
            <a:endParaRPr lang="en-US" dirty="0" smtClean="0"/>
          </a:p>
          <a:p>
            <a:pPr lvl="0"/>
            <a:r>
              <a:rPr lang="en-US" i="1" dirty="0" smtClean="0"/>
              <a:t>Space complexity = </a:t>
            </a:r>
            <a:r>
              <a:rPr lang="id-ID" dirty="0" smtClean="0"/>
              <a:t>O(</a:t>
            </a:r>
            <a:r>
              <a:rPr lang="id-ID" i="1" dirty="0" smtClean="0"/>
              <a:t>b</a:t>
            </a:r>
            <a:r>
              <a:rPr lang="en-US" i="1" baseline="30000" dirty="0" smtClean="0"/>
              <a:t>d/2</a:t>
            </a:r>
            <a:r>
              <a:rPr lang="id-ID" dirty="0" smtClean="0"/>
              <a:t>)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Perbandingan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r>
              <a:rPr lang="en-US" dirty="0" smtClean="0"/>
              <a:t> </a:t>
            </a:r>
            <a:r>
              <a:rPr lang="en-US" sz="1600" dirty="0" smtClean="0"/>
              <a:t>[RUS95]</a:t>
            </a:r>
            <a:endParaRPr lang="id-ID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2362200"/>
          <a:ext cx="8229601" cy="4038600"/>
        </p:xfrm>
        <a:graphic>
          <a:graphicData uri="http://schemas.openxmlformats.org/drawingml/2006/table">
            <a:tbl>
              <a:tblPr/>
              <a:tblGrid>
                <a:gridCol w="1911271"/>
                <a:gridCol w="918524"/>
                <a:gridCol w="962263"/>
                <a:gridCol w="933104"/>
                <a:gridCol w="1697877"/>
                <a:gridCol w="858879"/>
                <a:gridCol w="947683"/>
              </a:tblGrid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 dirty="0" err="1">
                          <a:latin typeface="Georgia"/>
                          <a:ea typeface="Times New Roman"/>
                          <a:cs typeface="Arial"/>
                        </a:rPr>
                        <a:t>Kriteria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BFS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UCS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DFS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1524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DLS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IDS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BDS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Time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 dirty="0" err="1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 dirty="0" err="1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m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l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d/2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Space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 dirty="0" err="1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 dirty="0" err="1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 dirty="0" err="1">
                          <a:latin typeface="Georgia"/>
                          <a:ea typeface="Times New Roman"/>
                          <a:cs typeface="Arial"/>
                        </a:rPr>
                        <a:t>bm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 dirty="0" err="1">
                          <a:latin typeface="Georgia"/>
                          <a:ea typeface="Times New Roman"/>
                          <a:cs typeface="Arial"/>
                        </a:rPr>
                        <a:t>bl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bd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d/2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Complete?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No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Yes, if </a:t>
                      </a:r>
                      <a:r>
                        <a:rPr lang="en-US" sz="2400" i="1" spc="-30" dirty="0">
                          <a:latin typeface="Georgia"/>
                          <a:ea typeface="Times New Roman"/>
                          <a:cs typeface="Arial"/>
                        </a:rPr>
                        <a:t>l</a:t>
                      </a: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  <a:sym typeface="Symbol"/>
                        </a:rPr>
                        <a:t></a:t>
                      </a: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400" i="1" spc="-30" dirty="0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Optimal?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No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No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Representasi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Mengkonversi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situasi</a:t>
            </a:r>
            <a:r>
              <a:rPr lang="en-US" dirty="0" smtClean="0">
                <a:solidFill>
                  <a:srgbClr val="C00000"/>
                </a:solidFill>
              </a:rPr>
              <a:t> yang </a:t>
            </a:r>
            <a:r>
              <a:rPr lang="en-US" dirty="0" err="1" smtClean="0">
                <a:solidFill>
                  <a:srgbClr val="C00000"/>
                </a:solidFill>
              </a:rPr>
              <a:t>diberikan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situasi</a:t>
            </a:r>
            <a:r>
              <a:rPr lang="en-US" dirty="0" smtClean="0">
                <a:solidFill>
                  <a:srgbClr val="C00000"/>
                </a:solidFill>
              </a:rPr>
              <a:t> lain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sekumpulan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operasi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endParaRPr lang="en-US" dirty="0" smtClean="0"/>
          </a:p>
          <a:p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hal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, </a:t>
            </a:r>
            <a:r>
              <a:rPr lang="en-US" dirty="0" err="1" smtClean="0"/>
              <a:t>diperlukan</a:t>
            </a:r>
            <a:r>
              <a:rPr lang="en-US" dirty="0" smtClean="0"/>
              <a:t> </a:t>
            </a:r>
            <a:r>
              <a:rPr lang="en-US" dirty="0" err="1" smtClean="0"/>
              <a:t>sedikit</a:t>
            </a:r>
            <a:r>
              <a:rPr lang="en-US" dirty="0" smtClean="0"/>
              <a:t> </a:t>
            </a:r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rekayasa</a:t>
            </a:r>
            <a:endParaRPr lang="id-ID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i="1" dirty="0" smtClean="0"/>
              <a:t>Breadth-First Search</a:t>
            </a:r>
            <a:r>
              <a:rPr lang="en-US" dirty="0" smtClean="0"/>
              <a:t> (BFS)</a:t>
            </a: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514600" y="37338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2057400" y="3352800"/>
            <a:ext cx="1905000" cy="167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1676400" y="2971800"/>
            <a:ext cx="266700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1295400" y="2667000"/>
            <a:ext cx="3505200" cy="30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762000" y="2286000"/>
            <a:ext cx="4572000" cy="381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304800" y="1828800"/>
            <a:ext cx="5562600" cy="464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-76200" y="1371600"/>
            <a:ext cx="6400800" cy="548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i="1" dirty="0" smtClean="0"/>
              <a:t>Depth-First Search</a:t>
            </a:r>
            <a:r>
              <a:rPr lang="en-US" dirty="0" smtClean="0"/>
              <a:t> (DFS) - </a:t>
            </a:r>
            <a:r>
              <a:rPr lang="en-US" sz="3600" i="1" dirty="0" smtClean="0">
                <a:solidFill>
                  <a:srgbClr val="FF0000"/>
                </a:solidFill>
              </a:rPr>
              <a:t>Worst-Case</a:t>
            </a:r>
            <a:endParaRPr lang="en-US" i="1" dirty="0" smtClean="0">
              <a:solidFill>
                <a:srgbClr val="FF0000"/>
              </a:solidFill>
            </a:endParaRP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2137153">
            <a:off x="1352378" y="3420591"/>
            <a:ext cx="1948924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2137153">
            <a:off x="1005267" y="3313833"/>
            <a:ext cx="2401204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Oval 3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Oval 34"/>
          <p:cNvSpPr/>
          <p:nvPr/>
        </p:nvSpPr>
        <p:spPr>
          <a:xfrm rot="1090558">
            <a:off x="1270713" y="3645722"/>
            <a:ext cx="1948924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Oval 35"/>
          <p:cNvSpPr/>
          <p:nvPr/>
        </p:nvSpPr>
        <p:spPr>
          <a:xfrm rot="1090558">
            <a:off x="865649" y="3560939"/>
            <a:ext cx="2401204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Oval 37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Oval 38"/>
          <p:cNvSpPr/>
          <p:nvPr/>
        </p:nvSpPr>
        <p:spPr>
          <a:xfrm rot="20423394">
            <a:off x="1290210" y="4158316"/>
            <a:ext cx="1948924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Oval 39"/>
          <p:cNvSpPr/>
          <p:nvPr/>
        </p:nvSpPr>
        <p:spPr>
          <a:xfrm rot="20423394">
            <a:off x="862550" y="4234819"/>
            <a:ext cx="2401204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Oval 41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Oval 42"/>
          <p:cNvSpPr/>
          <p:nvPr/>
        </p:nvSpPr>
        <p:spPr>
          <a:xfrm rot="17679958">
            <a:off x="1717180" y="4540160"/>
            <a:ext cx="1948924" cy="5600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Oval 43"/>
          <p:cNvSpPr/>
          <p:nvPr/>
        </p:nvSpPr>
        <p:spPr>
          <a:xfrm rot="17679958">
            <a:off x="1395950" y="4737883"/>
            <a:ext cx="2401204" cy="5600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352" y="3896824"/>
            <a:ext cx="110531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Oval 51"/>
          <p:cNvSpPr/>
          <p:nvPr/>
        </p:nvSpPr>
        <p:spPr>
          <a:xfrm rot="10615343">
            <a:off x="2733185" y="3827573"/>
            <a:ext cx="1841196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Oval 52"/>
          <p:cNvSpPr/>
          <p:nvPr/>
        </p:nvSpPr>
        <p:spPr>
          <a:xfrm rot="10615343">
            <a:off x="2787364" y="3808503"/>
            <a:ext cx="2551575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5" name="Oval 54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6" name="Oval 55"/>
          <p:cNvSpPr/>
          <p:nvPr/>
        </p:nvSpPr>
        <p:spPr>
          <a:xfrm rot="15216813">
            <a:off x="2232589" y="4615999"/>
            <a:ext cx="1948924" cy="56008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7" name="Oval 56"/>
          <p:cNvSpPr/>
          <p:nvPr/>
        </p:nvSpPr>
        <p:spPr>
          <a:xfrm rot="15216813">
            <a:off x="2078225" y="4813722"/>
            <a:ext cx="2401204" cy="56008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9" name="Oval 5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0" name="Oval 59"/>
          <p:cNvSpPr/>
          <p:nvPr/>
        </p:nvSpPr>
        <p:spPr>
          <a:xfrm rot="11899625">
            <a:off x="2747124" y="4114578"/>
            <a:ext cx="1948924" cy="560080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Oval 60"/>
          <p:cNvSpPr/>
          <p:nvPr/>
        </p:nvSpPr>
        <p:spPr>
          <a:xfrm rot="11899625">
            <a:off x="2694158" y="4173315"/>
            <a:ext cx="2401204" cy="560080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Oval 62"/>
          <p:cNvSpPr/>
          <p:nvPr/>
        </p:nvSpPr>
        <p:spPr>
          <a:xfrm rot="10615343">
            <a:off x="2755659" y="3769897"/>
            <a:ext cx="3571067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Oval 31"/>
          <p:cNvSpPr/>
          <p:nvPr/>
        </p:nvSpPr>
        <p:spPr>
          <a:xfrm rot="6924943">
            <a:off x="2610585" y="3736411"/>
            <a:ext cx="1105312" cy="40488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" name="Oval 44"/>
          <p:cNvSpPr/>
          <p:nvPr/>
        </p:nvSpPr>
        <p:spPr>
          <a:xfrm rot="7031331">
            <a:off x="2514766" y="3506658"/>
            <a:ext cx="1478000" cy="56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" name="Oval 45"/>
          <p:cNvSpPr/>
          <p:nvPr/>
        </p:nvSpPr>
        <p:spPr>
          <a:xfrm rot="7031331">
            <a:off x="2416549" y="3378623"/>
            <a:ext cx="1830852" cy="5204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" name="Oval 46"/>
          <p:cNvSpPr/>
          <p:nvPr/>
        </p:nvSpPr>
        <p:spPr>
          <a:xfrm rot="7031331">
            <a:off x="2238689" y="3121620"/>
            <a:ext cx="2378981" cy="53856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6" name="Oval 65"/>
          <p:cNvSpPr/>
          <p:nvPr/>
        </p:nvSpPr>
        <p:spPr>
          <a:xfrm rot="4609878">
            <a:off x="2327641" y="3661771"/>
            <a:ext cx="1105312" cy="40488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7" name="Oval 66"/>
          <p:cNvSpPr/>
          <p:nvPr/>
        </p:nvSpPr>
        <p:spPr>
          <a:xfrm rot="4371290">
            <a:off x="2067392" y="3401538"/>
            <a:ext cx="1478000" cy="56008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Oval 67"/>
          <p:cNvSpPr/>
          <p:nvPr/>
        </p:nvSpPr>
        <p:spPr>
          <a:xfrm rot="4410178">
            <a:off x="1851730" y="3268549"/>
            <a:ext cx="1830852" cy="52041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9" name="Oval 68"/>
          <p:cNvSpPr/>
          <p:nvPr/>
        </p:nvSpPr>
        <p:spPr>
          <a:xfrm rot="4483983">
            <a:off x="1517101" y="3008100"/>
            <a:ext cx="2378981" cy="53856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  <p:bldP spid="32" grpId="0" animBg="1"/>
      <p:bldP spid="45" grpId="0" animBg="1"/>
      <p:bldP spid="46" grpId="0" animBg="1"/>
      <p:bldP spid="47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i="1" dirty="0" smtClean="0"/>
              <a:t>Depth-First Search</a:t>
            </a:r>
            <a:r>
              <a:rPr lang="en-US" dirty="0" smtClean="0"/>
              <a:t> (DFS) - </a:t>
            </a:r>
            <a:r>
              <a:rPr lang="en-US" sz="3600" i="1" dirty="0" smtClean="0">
                <a:solidFill>
                  <a:srgbClr val="FF0000"/>
                </a:solidFill>
              </a:rPr>
              <a:t>Best-Case</a:t>
            </a:r>
            <a:endParaRPr lang="en-US" dirty="0" smtClean="0"/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Oval 49"/>
          <p:cNvSpPr/>
          <p:nvPr/>
        </p:nvSpPr>
        <p:spPr>
          <a:xfrm rot="10615343">
            <a:off x="2783352" y="3896824"/>
            <a:ext cx="110531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2" name="Oval 51"/>
          <p:cNvSpPr/>
          <p:nvPr/>
        </p:nvSpPr>
        <p:spPr>
          <a:xfrm rot="10615343">
            <a:off x="2733185" y="3827573"/>
            <a:ext cx="1841196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3" name="Oval 52"/>
          <p:cNvSpPr/>
          <p:nvPr/>
        </p:nvSpPr>
        <p:spPr>
          <a:xfrm rot="10615343">
            <a:off x="2787364" y="3808503"/>
            <a:ext cx="2551575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3" name="Oval 62"/>
          <p:cNvSpPr/>
          <p:nvPr/>
        </p:nvSpPr>
        <p:spPr>
          <a:xfrm rot="10615343">
            <a:off x="2755659" y="3769897"/>
            <a:ext cx="3571067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6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i="1" dirty="0" smtClean="0"/>
              <a:t>Depth Limited Search</a:t>
            </a:r>
            <a:r>
              <a:rPr lang="en-US" dirty="0" smtClean="0"/>
              <a:t> (DLS): </a:t>
            </a:r>
            <a:r>
              <a:rPr lang="en-US" dirty="0" smtClean="0">
                <a:solidFill>
                  <a:srgbClr val="FF0000"/>
                </a:solidFill>
              </a:rPr>
              <a:t>L = 2</a:t>
            </a: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 rot="7448142">
            <a:off x="2648563" y="3683693"/>
            <a:ext cx="1147896" cy="457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10615343">
            <a:off x="2733107" y="3824681"/>
            <a:ext cx="1948924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 rot="7448142">
            <a:off x="2565631" y="3482767"/>
            <a:ext cx="1488764" cy="5670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i="1" dirty="0" smtClean="0"/>
              <a:t>Iterative Deepening Search</a:t>
            </a:r>
            <a:r>
              <a:rPr lang="en-US" sz="4000" dirty="0" smtClean="0"/>
              <a:t> (IDS): </a:t>
            </a:r>
            <a:r>
              <a:rPr lang="en-US" sz="4000" dirty="0" smtClean="0">
                <a:solidFill>
                  <a:srgbClr val="FF0000"/>
                </a:solidFill>
              </a:rPr>
              <a:t>L = 1</a:t>
            </a: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 rot="7448142">
            <a:off x="2648563" y="3683693"/>
            <a:ext cx="1147896" cy="457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i="1" dirty="0" smtClean="0"/>
              <a:t>Iterative Deepening Search</a:t>
            </a:r>
            <a:r>
              <a:rPr lang="en-US" sz="4000" dirty="0" smtClean="0"/>
              <a:t> (IDS): </a:t>
            </a:r>
            <a:r>
              <a:rPr lang="en-US" sz="4000" dirty="0" smtClean="0">
                <a:solidFill>
                  <a:srgbClr val="FF0000"/>
                </a:solidFill>
              </a:rPr>
              <a:t>L = 2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 rot="7448142">
            <a:off x="2648563" y="3683693"/>
            <a:ext cx="1147896" cy="457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10615343">
            <a:off x="2733107" y="3824681"/>
            <a:ext cx="1948924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 rot="7448142">
            <a:off x="2565631" y="3482767"/>
            <a:ext cx="1488764" cy="5670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i="1" dirty="0" smtClean="0"/>
              <a:t>Iterative Deepening Search</a:t>
            </a:r>
            <a:r>
              <a:rPr lang="en-US" sz="4000" dirty="0" smtClean="0"/>
              <a:t> (IDS): </a:t>
            </a:r>
            <a:r>
              <a:rPr lang="en-US" sz="4000" dirty="0" smtClean="0">
                <a:solidFill>
                  <a:srgbClr val="FF0000"/>
                </a:solidFill>
              </a:rPr>
              <a:t>L = 3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 rot="7448142">
            <a:off x="2648563" y="3683693"/>
            <a:ext cx="1147896" cy="4572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10615343">
            <a:off x="2733107" y="3824681"/>
            <a:ext cx="1948924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Oval 19"/>
          <p:cNvSpPr/>
          <p:nvPr/>
        </p:nvSpPr>
        <p:spPr>
          <a:xfrm rot="7448142">
            <a:off x="2565631" y="3482767"/>
            <a:ext cx="1488764" cy="5670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Oval 21"/>
          <p:cNvSpPr/>
          <p:nvPr/>
        </p:nvSpPr>
        <p:spPr>
          <a:xfrm rot="2137153">
            <a:off x="1352378" y="3420591"/>
            <a:ext cx="1948924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22"/>
          <p:cNvSpPr/>
          <p:nvPr/>
        </p:nvSpPr>
        <p:spPr>
          <a:xfrm rot="1090558">
            <a:off x="1270713" y="3645722"/>
            <a:ext cx="1948924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Oval 23"/>
          <p:cNvSpPr/>
          <p:nvPr/>
        </p:nvSpPr>
        <p:spPr>
          <a:xfrm rot="20423394">
            <a:off x="1290210" y="4158316"/>
            <a:ext cx="1948924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Oval 24"/>
          <p:cNvSpPr/>
          <p:nvPr/>
        </p:nvSpPr>
        <p:spPr>
          <a:xfrm rot="17679958">
            <a:off x="1717180" y="4540160"/>
            <a:ext cx="1948924" cy="5600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Oval 25"/>
          <p:cNvSpPr/>
          <p:nvPr/>
        </p:nvSpPr>
        <p:spPr>
          <a:xfrm rot="15216813">
            <a:off x="2232589" y="4615999"/>
            <a:ext cx="1948924" cy="56008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Oval 26"/>
          <p:cNvSpPr/>
          <p:nvPr/>
        </p:nvSpPr>
        <p:spPr>
          <a:xfrm rot="10615343">
            <a:off x="2715118" y="3792031"/>
            <a:ext cx="3165165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Oval 27"/>
          <p:cNvSpPr/>
          <p:nvPr/>
        </p:nvSpPr>
        <p:spPr>
          <a:xfrm rot="7448142">
            <a:off x="2414114" y="3267281"/>
            <a:ext cx="2083093" cy="5670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Oval 28"/>
          <p:cNvSpPr/>
          <p:nvPr/>
        </p:nvSpPr>
        <p:spPr>
          <a:xfrm rot="11899625">
            <a:off x="2747124" y="4114578"/>
            <a:ext cx="1948924" cy="56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000" i="1" dirty="0" smtClean="0"/>
              <a:t>Iterative Deepening Search</a:t>
            </a:r>
            <a:r>
              <a:rPr lang="en-US" sz="4000" dirty="0" smtClean="0"/>
              <a:t> (IDS): </a:t>
            </a:r>
            <a:r>
              <a:rPr lang="en-US" sz="4000" dirty="0" smtClean="0">
                <a:solidFill>
                  <a:srgbClr val="FF0000"/>
                </a:solidFill>
              </a:rPr>
              <a:t>L = 4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2137153">
            <a:off x="2341944" y="3781863"/>
            <a:ext cx="88423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Oval 32"/>
          <p:cNvSpPr/>
          <p:nvPr/>
        </p:nvSpPr>
        <p:spPr>
          <a:xfrm rot="1090558">
            <a:off x="2275215" y="3860307"/>
            <a:ext cx="884238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7" name="Oval 36"/>
          <p:cNvSpPr/>
          <p:nvPr/>
        </p:nvSpPr>
        <p:spPr>
          <a:xfrm rot="20423394">
            <a:off x="2320387" y="4021324"/>
            <a:ext cx="884238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Oval 40"/>
          <p:cNvSpPr/>
          <p:nvPr/>
        </p:nvSpPr>
        <p:spPr>
          <a:xfrm rot="17679958">
            <a:off x="2464732" y="4162563"/>
            <a:ext cx="884238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 rot="10615343">
            <a:off x="2783406" y="3898866"/>
            <a:ext cx="1029222" cy="404886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4" name="Oval 53"/>
          <p:cNvSpPr/>
          <p:nvPr/>
        </p:nvSpPr>
        <p:spPr>
          <a:xfrm rot="15216813">
            <a:off x="2641600" y="4153674"/>
            <a:ext cx="884238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8" name="Oval 57"/>
          <p:cNvSpPr/>
          <p:nvPr/>
        </p:nvSpPr>
        <p:spPr>
          <a:xfrm rot="11899625">
            <a:off x="2733947" y="4013626"/>
            <a:ext cx="884238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2137153">
            <a:off x="1996203" y="3677756"/>
            <a:ext cx="1262806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 rot="1090558">
            <a:off x="1910887" y="3804469"/>
            <a:ext cx="1262806" cy="4572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Oval 14"/>
          <p:cNvSpPr/>
          <p:nvPr/>
        </p:nvSpPr>
        <p:spPr>
          <a:xfrm rot="20423394">
            <a:off x="1956059" y="4068549"/>
            <a:ext cx="1262806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 rot="17679958">
            <a:off x="2173953" y="4334576"/>
            <a:ext cx="1262806" cy="457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Oval 16"/>
          <p:cNvSpPr/>
          <p:nvPr/>
        </p:nvSpPr>
        <p:spPr>
          <a:xfrm rot="10615343">
            <a:off x="2733107" y="3824681"/>
            <a:ext cx="1948924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Oval 17"/>
          <p:cNvSpPr/>
          <p:nvPr/>
        </p:nvSpPr>
        <p:spPr>
          <a:xfrm rot="15216813">
            <a:off x="2505716" y="4335270"/>
            <a:ext cx="1262806" cy="45720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/>
          <p:cNvSpPr/>
          <p:nvPr/>
        </p:nvSpPr>
        <p:spPr>
          <a:xfrm rot="11899625">
            <a:off x="2753430" y="4080256"/>
            <a:ext cx="1262806" cy="457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Oval 21"/>
          <p:cNvSpPr/>
          <p:nvPr/>
        </p:nvSpPr>
        <p:spPr>
          <a:xfrm rot="2137153">
            <a:off x="1352378" y="3420591"/>
            <a:ext cx="1948924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22"/>
          <p:cNvSpPr/>
          <p:nvPr/>
        </p:nvSpPr>
        <p:spPr>
          <a:xfrm rot="1090558">
            <a:off x="1270713" y="3645722"/>
            <a:ext cx="1948924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Oval 23"/>
          <p:cNvSpPr/>
          <p:nvPr/>
        </p:nvSpPr>
        <p:spPr>
          <a:xfrm rot="20423394">
            <a:off x="1290210" y="4158316"/>
            <a:ext cx="1948924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Oval 24"/>
          <p:cNvSpPr/>
          <p:nvPr/>
        </p:nvSpPr>
        <p:spPr>
          <a:xfrm rot="17679958">
            <a:off x="1717180" y="4540160"/>
            <a:ext cx="1948924" cy="56008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Oval 25"/>
          <p:cNvSpPr/>
          <p:nvPr/>
        </p:nvSpPr>
        <p:spPr>
          <a:xfrm rot="15216813">
            <a:off x="2232589" y="4615999"/>
            <a:ext cx="1948924" cy="560080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Oval 26"/>
          <p:cNvSpPr/>
          <p:nvPr/>
        </p:nvSpPr>
        <p:spPr>
          <a:xfrm rot="10615343">
            <a:off x="2715118" y="3792031"/>
            <a:ext cx="3165165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Oval 28"/>
          <p:cNvSpPr/>
          <p:nvPr/>
        </p:nvSpPr>
        <p:spPr>
          <a:xfrm rot="11899625">
            <a:off x="2747124" y="4114578"/>
            <a:ext cx="1948924" cy="56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Oval 29"/>
          <p:cNvSpPr/>
          <p:nvPr/>
        </p:nvSpPr>
        <p:spPr>
          <a:xfrm rot="2137153">
            <a:off x="1019238" y="3270343"/>
            <a:ext cx="2251853" cy="56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Oval 30"/>
          <p:cNvSpPr/>
          <p:nvPr/>
        </p:nvSpPr>
        <p:spPr>
          <a:xfrm rot="1090558">
            <a:off x="869375" y="3537645"/>
            <a:ext cx="2251853" cy="5600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Oval 31"/>
          <p:cNvSpPr/>
          <p:nvPr/>
        </p:nvSpPr>
        <p:spPr>
          <a:xfrm rot="20423394">
            <a:off x="866881" y="4259881"/>
            <a:ext cx="2251853" cy="56008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Oval 33"/>
          <p:cNvSpPr/>
          <p:nvPr/>
        </p:nvSpPr>
        <p:spPr>
          <a:xfrm rot="17679958">
            <a:off x="1380122" y="4748032"/>
            <a:ext cx="2401204" cy="52524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Oval 34"/>
          <p:cNvSpPr/>
          <p:nvPr/>
        </p:nvSpPr>
        <p:spPr>
          <a:xfrm rot="15216813">
            <a:off x="2061515" y="4836054"/>
            <a:ext cx="2401204" cy="525244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Oval 35"/>
          <p:cNvSpPr/>
          <p:nvPr/>
        </p:nvSpPr>
        <p:spPr>
          <a:xfrm rot="11899625">
            <a:off x="2697945" y="4149834"/>
            <a:ext cx="2251853" cy="5600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Oval 37"/>
          <p:cNvSpPr/>
          <p:nvPr/>
        </p:nvSpPr>
        <p:spPr>
          <a:xfrm rot="10615343">
            <a:off x="2755608" y="3767964"/>
            <a:ext cx="3643066" cy="56008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i="1" dirty="0" smtClean="0"/>
              <a:t>Bi-directional Search </a:t>
            </a:r>
            <a:r>
              <a:rPr lang="en-US" dirty="0" smtClean="0"/>
              <a:t>(BDS)</a:t>
            </a:r>
          </a:p>
        </p:txBody>
      </p:sp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0"/>
            <a:ext cx="810381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 rot="10615343">
            <a:off x="2534374" y="3658116"/>
            <a:ext cx="884238" cy="1065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 rot="10615343">
            <a:off x="1914704" y="3201388"/>
            <a:ext cx="2134615" cy="21305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/>
          <p:cNvSpPr/>
          <p:nvPr/>
        </p:nvSpPr>
        <p:spPr>
          <a:xfrm rot="10615343">
            <a:off x="1077514" y="2585272"/>
            <a:ext cx="3783578" cy="35083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 rot="10984657" flipH="1">
            <a:off x="6098203" y="3505728"/>
            <a:ext cx="884238" cy="1065261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 rot="10984657" flipH="1">
            <a:off x="5468364" y="2898942"/>
            <a:ext cx="2188220" cy="2225521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 rot="10800000" flipH="1">
            <a:off x="4724400" y="2050686"/>
            <a:ext cx="3699436" cy="3892914"/>
          </a:xfrm>
          <a:prstGeom prst="ellipse">
            <a:avLst/>
          </a:prstGeom>
          <a:noFill/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Perbandingan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pencarian</a:t>
            </a:r>
            <a:r>
              <a:rPr lang="en-US" dirty="0" smtClean="0"/>
              <a:t> </a:t>
            </a:r>
            <a:r>
              <a:rPr lang="en-US" sz="1600" dirty="0" smtClean="0"/>
              <a:t>[RUS95]</a:t>
            </a:r>
            <a:endParaRPr lang="id-ID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2362200"/>
          <a:ext cx="8229601" cy="4038600"/>
        </p:xfrm>
        <a:graphic>
          <a:graphicData uri="http://schemas.openxmlformats.org/drawingml/2006/table">
            <a:tbl>
              <a:tblPr/>
              <a:tblGrid>
                <a:gridCol w="1911271"/>
                <a:gridCol w="918524"/>
                <a:gridCol w="962263"/>
                <a:gridCol w="933104"/>
                <a:gridCol w="1697877"/>
                <a:gridCol w="858879"/>
                <a:gridCol w="947683"/>
              </a:tblGrid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 dirty="0" err="1">
                          <a:latin typeface="Georgia"/>
                          <a:ea typeface="Times New Roman"/>
                          <a:cs typeface="Arial"/>
                        </a:rPr>
                        <a:t>Kriteria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BFS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UCS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DFS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15240"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DLS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IDS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BDS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Time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 dirty="0" err="1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 dirty="0" err="1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m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l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  <a:tab pos="4572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d/2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Space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 dirty="0" err="1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 dirty="0" err="1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 dirty="0" err="1">
                          <a:latin typeface="Georgia"/>
                          <a:ea typeface="Times New Roman"/>
                          <a:cs typeface="Arial"/>
                        </a:rPr>
                        <a:t>bm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 dirty="0" err="1">
                          <a:latin typeface="Georgia"/>
                          <a:ea typeface="Times New Roman"/>
                          <a:cs typeface="Arial"/>
                        </a:rPr>
                        <a:t>bl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bd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i="1" spc="-30">
                          <a:latin typeface="Georgia"/>
                          <a:ea typeface="Times New Roman"/>
                          <a:cs typeface="Arial"/>
                        </a:rPr>
                        <a:t>b</a:t>
                      </a:r>
                      <a:r>
                        <a:rPr lang="en-US" sz="2400" i="1" spc="-30" baseline="30000">
                          <a:latin typeface="Georgia"/>
                          <a:ea typeface="Times New Roman"/>
                          <a:cs typeface="Arial"/>
                        </a:rPr>
                        <a:t>d/2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Complete?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No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Yes, if </a:t>
                      </a:r>
                      <a:r>
                        <a:rPr lang="en-US" sz="2400" i="1" spc="-30" dirty="0">
                          <a:latin typeface="Georgia"/>
                          <a:ea typeface="Times New Roman"/>
                          <a:cs typeface="Arial"/>
                        </a:rPr>
                        <a:t>l</a:t>
                      </a: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  <a:sym typeface="Symbol"/>
                        </a:rPr>
                        <a:t></a:t>
                      </a: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400" i="1" spc="-30" dirty="0">
                          <a:latin typeface="Georgia"/>
                          <a:ea typeface="Times New Roman"/>
                          <a:cs typeface="Arial"/>
                        </a:rPr>
                        <a:t>d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Optimal?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No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>
                          <a:latin typeface="Georgia"/>
                          <a:ea typeface="Times New Roman"/>
                          <a:cs typeface="Arial"/>
                        </a:rPr>
                        <a:t>No</a:t>
                      </a:r>
                      <a:endParaRPr lang="id-ID" sz="2400" spc="-3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800100" algn="l"/>
                        </a:tabLst>
                      </a:pPr>
                      <a:r>
                        <a:rPr lang="en-US" sz="2400" spc="-30" dirty="0">
                          <a:latin typeface="Georgia"/>
                          <a:ea typeface="Times New Roman"/>
                          <a:cs typeface="Arial"/>
                        </a:rPr>
                        <a:t>Yes</a:t>
                      </a:r>
                      <a:endParaRPr lang="id-ID" sz="2400" spc="-30" dirty="0"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690" name="Picture 2" descr="G:\Waterjug Die Hard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338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9600" y="4953000"/>
            <a:ext cx="350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FF00"/>
                </a:solidFill>
              </a:rPr>
              <a:t>Benar</a:t>
            </a:r>
            <a:endParaRPr lang="id-ID" sz="8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4953000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FF00"/>
                </a:solidFill>
              </a:rPr>
              <a:t>&amp; </a:t>
            </a:r>
            <a:r>
              <a:rPr lang="en-US" sz="8000" b="1" dirty="0" err="1" smtClean="0">
                <a:solidFill>
                  <a:srgbClr val="FFFF00"/>
                </a:solidFill>
              </a:rPr>
              <a:t>Cepat</a:t>
            </a:r>
            <a:endParaRPr lang="id-ID" sz="8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H</a:t>
            </a:r>
            <a:r>
              <a:rPr lang="id-ID" i="1" dirty="0" smtClean="0"/>
              <a:t>euristic</a:t>
            </a:r>
            <a:r>
              <a:rPr lang="id-ID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Informed</a:t>
            </a:r>
            <a:r>
              <a:rPr lang="en-US" dirty="0" smtClean="0"/>
              <a:t>) </a:t>
            </a:r>
            <a:r>
              <a:rPr lang="en-US" i="1" dirty="0" smtClean="0"/>
              <a:t>Search</a:t>
            </a:r>
            <a:endParaRPr lang="id-ID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H</a:t>
            </a:r>
            <a:r>
              <a:rPr lang="id-ID" i="1" dirty="0" smtClean="0"/>
              <a:t>euristic</a:t>
            </a:r>
            <a:r>
              <a:rPr lang="id-ID" dirty="0" smtClean="0"/>
              <a:t> berasal dari bahasa Yunani, </a:t>
            </a:r>
            <a:r>
              <a:rPr lang="id-ID" i="1" dirty="0" smtClean="0"/>
              <a:t>heuriskein</a:t>
            </a:r>
            <a:r>
              <a:rPr lang="id-ID" dirty="0" smtClean="0"/>
              <a:t>, yang berarti ‘</a:t>
            </a:r>
            <a:r>
              <a:rPr lang="id-ID" b="1" dirty="0" smtClean="0"/>
              <a:t>mencari</a:t>
            </a:r>
            <a:r>
              <a:rPr lang="id-ID" dirty="0" smtClean="0"/>
              <a:t>’ atau ‘</a:t>
            </a:r>
            <a:r>
              <a:rPr lang="id-ID" b="1" dirty="0" smtClean="0"/>
              <a:t>menemukan’</a:t>
            </a:r>
            <a:r>
              <a:rPr lang="id-ID" dirty="0" smtClean="0"/>
              <a:t>. </a:t>
            </a:r>
            <a:endParaRPr lang="en-US" dirty="0" smtClean="0"/>
          </a:p>
          <a:p>
            <a:r>
              <a:rPr lang="id-ID" dirty="0" smtClean="0"/>
              <a:t>Archimedes</a:t>
            </a:r>
            <a:r>
              <a:rPr lang="en-US" dirty="0" smtClean="0"/>
              <a:t>:</a:t>
            </a:r>
            <a:r>
              <a:rPr lang="id-ID" dirty="0" smtClean="0"/>
              <a:t> </a:t>
            </a:r>
            <a:r>
              <a:rPr lang="en-US" dirty="0" smtClean="0"/>
              <a:t>“</a:t>
            </a:r>
            <a:r>
              <a:rPr lang="id-ID" dirty="0" smtClean="0"/>
              <a:t>Eureka!</a:t>
            </a:r>
            <a:r>
              <a:rPr lang="en-US" dirty="0" smtClean="0"/>
              <a:t> </a:t>
            </a:r>
            <a:r>
              <a:rPr lang="id-ID" dirty="0" smtClean="0"/>
              <a:t>Eureka!</a:t>
            </a:r>
            <a:r>
              <a:rPr lang="en-US" dirty="0" smtClean="0"/>
              <a:t>” (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kutemukan</a:t>
            </a:r>
            <a:r>
              <a:rPr lang="en-US" dirty="0" smtClean="0"/>
              <a:t>)</a:t>
            </a:r>
          </a:p>
          <a:p>
            <a:r>
              <a:rPr lang="id-ID" dirty="0" smtClean="0"/>
              <a:t>Dalam dunia pemrograman, </a:t>
            </a:r>
            <a:r>
              <a:rPr lang="id-ID" dirty="0" smtClean="0">
                <a:solidFill>
                  <a:srgbClr val="FF0000"/>
                </a:solidFill>
              </a:rPr>
              <a:t>heuristik</a:t>
            </a:r>
            <a:r>
              <a:rPr lang="id-ID" dirty="0" smtClean="0"/>
              <a:t> </a:t>
            </a:r>
            <a:r>
              <a:rPr lang="en-US" dirty="0" err="1" smtClean="0"/>
              <a:t>adalah</a:t>
            </a:r>
            <a:r>
              <a:rPr lang="id-ID" dirty="0" smtClean="0"/>
              <a:t> lawan kata dari </a:t>
            </a:r>
            <a:r>
              <a:rPr lang="id-ID" dirty="0" smtClean="0">
                <a:solidFill>
                  <a:srgbClr val="FF0000"/>
                </a:solidFill>
              </a:rPr>
              <a:t>algoritmik</a:t>
            </a:r>
            <a:r>
              <a:rPr lang="en-US" dirty="0" smtClean="0"/>
              <a:t>.</a:t>
            </a:r>
          </a:p>
          <a:p>
            <a:r>
              <a:rPr lang="en-US" dirty="0" smtClean="0"/>
              <a:t>H</a:t>
            </a:r>
            <a:r>
              <a:rPr lang="id-ID" dirty="0" smtClean="0"/>
              <a:t>euristik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id-ID" dirty="0" smtClean="0"/>
              <a:t>fungsi yang memberikan suatu nilai berupa biaya perkiraan (estimasi) dari suatu solusi.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2" descr="http://lh3.ggpht.com/_IHWnLZy88w4/R_e61-Ns-JI/AAAAAAAAAY0/cZYUaJA_WeQ/s512/nyasar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Fungsi heuristik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Suatu fungsi dapat diterima sebagai fungsi heuristik jika biaya perkiraan yang dihasilkan </a:t>
            </a:r>
            <a:r>
              <a:rPr lang="id-ID" b="1" dirty="0" smtClean="0"/>
              <a:t>tidak melebihi</a:t>
            </a:r>
            <a:r>
              <a:rPr lang="id-ID" dirty="0" smtClean="0"/>
              <a:t> biaya sebenarnya</a:t>
            </a:r>
            <a:r>
              <a:rPr lang="en-US" dirty="0" smtClean="0"/>
              <a:t> (</a:t>
            </a:r>
            <a:r>
              <a:rPr lang="id-ID" i="1" dirty="0" smtClean="0"/>
              <a:t>overestimate</a:t>
            </a:r>
            <a:r>
              <a:rPr lang="en-US" dirty="0" smtClean="0"/>
              <a:t>)</a:t>
            </a:r>
            <a:r>
              <a:rPr lang="id-ID" dirty="0" smtClean="0"/>
              <a:t>. </a:t>
            </a:r>
            <a:endParaRPr lang="en-US" dirty="0" smtClean="0"/>
          </a:p>
          <a:p>
            <a:r>
              <a:rPr lang="en-US" dirty="0" err="1" smtClean="0"/>
              <a:t>Jika</a:t>
            </a:r>
            <a:r>
              <a:rPr lang="en-US" dirty="0" smtClean="0"/>
              <a:t> f</a:t>
            </a:r>
            <a:r>
              <a:rPr lang="id-ID" dirty="0" smtClean="0"/>
              <a:t>ungsi heuristik </a:t>
            </a:r>
            <a:r>
              <a:rPr lang="id-ID" i="1" dirty="0" smtClean="0">
                <a:solidFill>
                  <a:srgbClr val="C00000"/>
                </a:solidFill>
              </a:rPr>
              <a:t>overestimate</a:t>
            </a:r>
            <a:r>
              <a:rPr lang="id-ID" dirty="0" smtClean="0"/>
              <a:t>, maka proses pencarian bisa tersesat dan </a:t>
            </a:r>
            <a:r>
              <a:rPr lang="id-ID" b="1" dirty="0" smtClean="0"/>
              <a:t>tidak optimal</a:t>
            </a:r>
            <a:r>
              <a:rPr lang="id-ID" dirty="0" smtClean="0"/>
              <a:t>.</a:t>
            </a:r>
          </a:p>
          <a:p>
            <a:r>
              <a:rPr lang="en-US" dirty="0" smtClean="0"/>
              <a:t>F</a:t>
            </a:r>
            <a:r>
              <a:rPr lang="id-ID" dirty="0" smtClean="0"/>
              <a:t>ungsi heuristik dikatakan baik jika memberikan biaya perkiraan yang </a:t>
            </a:r>
            <a:r>
              <a:rPr lang="id-ID" b="1" dirty="0" smtClean="0"/>
              <a:t>mendekati </a:t>
            </a:r>
            <a:r>
              <a:rPr lang="id-ID" dirty="0" smtClean="0"/>
              <a:t>biaya sebenarnya.</a:t>
            </a:r>
            <a:r>
              <a:rPr lang="en-US" dirty="0" smtClean="0"/>
              <a:t> </a:t>
            </a:r>
          </a:p>
          <a:p>
            <a:r>
              <a:rPr lang="id-ID" dirty="0" smtClean="0"/>
              <a:t>Semakin mendekati biaya sebenarnya, fungsi heuristik tersebut semakin baik.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82273" name="Object 1"/>
          <p:cNvGraphicFramePr>
            <a:graphicFrameLocks noChangeAspect="1"/>
          </p:cNvGraphicFramePr>
          <p:nvPr/>
        </p:nvGraphicFramePr>
        <p:xfrm>
          <a:off x="304800" y="838200"/>
          <a:ext cx="8464627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68" name="Visio" r:id="rId3" imgW="5042002" imgH="1762963" progId="Visio.Drawing.11">
                  <p:embed/>
                </p:oleObj>
              </mc:Choice>
              <mc:Fallback>
                <p:oleObj name="Visio" r:id="rId3" imgW="5042002" imgH="1762963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38200"/>
                        <a:ext cx="8464627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82275" name="Object 3"/>
          <p:cNvGraphicFramePr>
            <a:graphicFrameLocks noChangeAspect="1"/>
          </p:cNvGraphicFramePr>
          <p:nvPr/>
        </p:nvGraphicFramePr>
        <p:xfrm>
          <a:off x="2438400" y="5562600"/>
          <a:ext cx="4989871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69" name="Equation" r:id="rId5" imgW="1930400" imgH="292100" progId="Equation.3">
                  <p:embed/>
                </p:oleObj>
              </mc:Choice>
              <mc:Fallback>
                <p:oleObj name="Equation" r:id="rId5" imgW="1930400" imgH="292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562600"/>
                        <a:ext cx="4989871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4719935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</a:t>
            </a:r>
            <a:r>
              <a:rPr lang="id-ID" sz="2400" dirty="0" smtClean="0"/>
              <a:t>ungsi heuristik </a:t>
            </a:r>
            <a:r>
              <a:rPr lang="en-US" sz="2400" i="1" dirty="0" smtClean="0"/>
              <a:t>h</a:t>
            </a:r>
            <a:r>
              <a:rPr lang="en-US" sz="2400" dirty="0" smtClean="0"/>
              <a:t> </a:t>
            </a:r>
            <a:r>
              <a:rPr lang="en-US" sz="2400" dirty="0" err="1" smtClean="0"/>
              <a:t>berupa</a:t>
            </a:r>
            <a:r>
              <a:rPr lang="id-ID" sz="2400" dirty="0" smtClean="0"/>
              <a:t> jarak garis lurus</a:t>
            </a:r>
            <a:r>
              <a:rPr lang="en-US" sz="2400" dirty="0" smtClean="0"/>
              <a:t>:</a:t>
            </a:r>
            <a:endParaRPr lang="id-ID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Masalah</a:t>
            </a:r>
            <a:r>
              <a:rPr lang="en-US" dirty="0" smtClean="0"/>
              <a:t> 8-puzzle</a:t>
            </a:r>
            <a:endParaRPr lang="id-ID" dirty="0"/>
          </a:p>
        </p:txBody>
      </p:sp>
      <p:pic>
        <p:nvPicPr>
          <p:cNvPr id="189442" name="Picture 2" descr="8%20puzz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0"/>
            <a:ext cx="6705600" cy="253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143000" y="5358825"/>
            <a:ext cx="3749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F</a:t>
            </a:r>
            <a:r>
              <a:rPr lang="id-ID" sz="3200" dirty="0" smtClean="0"/>
              <a:t>ungsi heuristik </a:t>
            </a:r>
            <a:r>
              <a:rPr lang="en-US" sz="3200" dirty="0" smtClean="0"/>
              <a:t>= ?</a:t>
            </a:r>
            <a:endParaRPr lang="id-ID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F</a:t>
            </a:r>
            <a:r>
              <a:rPr lang="id-ID" sz="5400" dirty="0" smtClean="0"/>
              <a:t>ungsi heuristik</a:t>
            </a:r>
            <a:r>
              <a:rPr lang="en-US" sz="5400" dirty="0" smtClean="0"/>
              <a:t> 8-Puzzle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i="1" dirty="0" smtClean="0"/>
              <a:t>h</a:t>
            </a:r>
            <a:r>
              <a:rPr lang="fi-FI" baseline="-25000" dirty="0" smtClean="0"/>
              <a:t>1</a:t>
            </a:r>
            <a:r>
              <a:rPr lang="fi-FI" dirty="0" smtClean="0"/>
              <a:t> = jumlah kotak yang posisinya salah. </a:t>
            </a:r>
          </a:p>
          <a:p>
            <a:pPr lvl="0"/>
            <a:r>
              <a:rPr lang="fi-FI" dirty="0" smtClean="0"/>
              <a:t>Pada masalah di atas, angka 1, 2 , dan 3 sudah berada pada posisi yang benar. </a:t>
            </a:r>
          </a:p>
          <a:p>
            <a:pPr lvl="0"/>
            <a:r>
              <a:rPr lang="fi-FI" dirty="0" smtClean="0"/>
              <a:t>Sedangkan lima angka yang lain berada di posisi yang salah. </a:t>
            </a:r>
          </a:p>
          <a:p>
            <a:pPr lvl="0"/>
            <a:r>
              <a:rPr lang="id-ID" dirty="0" smtClean="0"/>
              <a:t>Jadi </a:t>
            </a:r>
            <a:r>
              <a:rPr lang="id-ID" i="1" dirty="0" smtClean="0"/>
              <a:t>h</a:t>
            </a:r>
            <a:r>
              <a:rPr lang="id-ID" baseline="-25000" dirty="0" smtClean="0"/>
              <a:t>1</a:t>
            </a:r>
            <a:r>
              <a:rPr lang="id-ID" dirty="0" smtClean="0"/>
              <a:t> = 5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F</a:t>
            </a:r>
            <a:r>
              <a:rPr lang="id-ID" sz="4800" dirty="0" smtClean="0"/>
              <a:t>ungsi heuristik</a:t>
            </a:r>
            <a:r>
              <a:rPr lang="en-US" sz="4800" dirty="0" smtClean="0"/>
              <a:t> 8-Puzzle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 i="1" dirty="0" smtClean="0"/>
              <a:t>h</a:t>
            </a:r>
            <a:r>
              <a:rPr lang="id-ID" baseline="-25000" dirty="0" smtClean="0"/>
              <a:t>2</a:t>
            </a:r>
            <a:r>
              <a:rPr lang="id-ID" dirty="0" smtClean="0"/>
              <a:t> = jumlah langkah yang diperlukan masing-masing kotak menuju posisi yang benar di </a:t>
            </a:r>
            <a:r>
              <a:rPr lang="id-ID" i="1" dirty="0" smtClean="0"/>
              <a:t>goal state</a:t>
            </a:r>
            <a:endParaRPr lang="en-US" dirty="0" smtClean="0"/>
          </a:p>
          <a:p>
            <a:pPr lvl="0"/>
            <a:r>
              <a:rPr lang="id-ID" dirty="0" smtClean="0"/>
              <a:t>Biasanya disebut </a:t>
            </a:r>
            <a:r>
              <a:rPr lang="id-ID" b="1" i="1" dirty="0" smtClean="0"/>
              <a:t>City Block distance </a:t>
            </a:r>
            <a:r>
              <a:rPr lang="id-ID" dirty="0" smtClean="0"/>
              <a:t>atau </a:t>
            </a:r>
            <a:r>
              <a:rPr lang="id-ID" b="1" i="1" dirty="0" smtClean="0"/>
              <a:t>Manhattan distance</a:t>
            </a:r>
            <a:endParaRPr lang="en-US" dirty="0" smtClean="0"/>
          </a:p>
          <a:p>
            <a:pPr lvl="0"/>
            <a:r>
              <a:rPr lang="id-ID" dirty="0" smtClean="0"/>
              <a:t>Untuk masalah di atas, angka 1, 2 dan 3 membutuhkan 0 langkah</a:t>
            </a:r>
            <a:endParaRPr lang="en-US" dirty="0" smtClean="0"/>
          </a:p>
          <a:p>
            <a:pPr lvl="0"/>
            <a:r>
              <a:rPr lang="id-ID" dirty="0" smtClean="0"/>
              <a:t>Angka 4, 5, 7, dan 8 membutuhkan 2 langkah</a:t>
            </a:r>
            <a:endParaRPr lang="en-US" dirty="0" smtClean="0"/>
          </a:p>
          <a:p>
            <a:pPr lvl="0"/>
            <a:r>
              <a:rPr lang="id-ID" dirty="0" smtClean="0"/>
              <a:t>Sedangkan angka 6 membutuhkan 3 langkah</a:t>
            </a:r>
            <a:endParaRPr lang="en-US" dirty="0" smtClean="0"/>
          </a:p>
          <a:p>
            <a:pPr lvl="0"/>
            <a:r>
              <a:rPr lang="id-ID" dirty="0" smtClean="0"/>
              <a:t>Sehingga </a:t>
            </a:r>
            <a:r>
              <a:rPr lang="id-ID" i="1" dirty="0" smtClean="0"/>
              <a:t>h</a:t>
            </a:r>
            <a:r>
              <a:rPr lang="id-ID" baseline="-25000" dirty="0" smtClean="0"/>
              <a:t>2</a:t>
            </a:r>
            <a:r>
              <a:rPr lang="id-ID" dirty="0" smtClean="0"/>
              <a:t> = 0 + 0 + 0 + 2 + 2 + 3 + 2 + 2 = 11</a:t>
            </a:r>
          </a:p>
          <a:p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6" name="Object 2"/>
          <p:cNvGraphicFramePr>
            <a:graphicFrameLocks noChangeAspect="1"/>
          </p:cNvGraphicFramePr>
          <p:nvPr/>
        </p:nvGraphicFramePr>
        <p:xfrm>
          <a:off x="228600" y="2209800"/>
          <a:ext cx="8583521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75" name="Worksheet" r:id="rId4" imgW="4276641" imgH="2295457" progId="Excel.Sheet.8">
                  <p:embed/>
                </p:oleObj>
              </mc:Choice>
              <mc:Fallback>
                <p:oleObj name="Worksheet" r:id="rId4" imgW="4276641" imgH="2295457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09800"/>
                        <a:ext cx="8583521" cy="441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" y="903982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 smtClean="0"/>
              <a:t>Perbandingan IDS dengan A* yang menggunakan </a:t>
            </a:r>
            <a:r>
              <a:rPr lang="id-ID" sz="2400" i="1" dirty="0" smtClean="0"/>
              <a:t>h</a:t>
            </a:r>
            <a:r>
              <a:rPr lang="id-ID" sz="2400" baseline="-25000" dirty="0" smtClean="0"/>
              <a:t>1</a:t>
            </a:r>
            <a:r>
              <a:rPr lang="id-ID" sz="2400" dirty="0" smtClean="0"/>
              <a:t> dan </a:t>
            </a:r>
            <a:r>
              <a:rPr lang="id-ID" sz="2400" i="1" dirty="0" smtClean="0"/>
              <a:t>h</a:t>
            </a:r>
            <a:r>
              <a:rPr lang="id-ID" sz="2400" baseline="-25000" dirty="0" smtClean="0"/>
              <a:t>2</a:t>
            </a:r>
            <a:r>
              <a:rPr lang="id-ID" sz="2400" dirty="0" smtClean="0"/>
              <a:t>. </a:t>
            </a:r>
            <a:r>
              <a:rPr lang="id-ID" sz="2000" dirty="0" smtClean="0">
                <a:solidFill>
                  <a:srgbClr val="C00000"/>
                </a:solidFill>
              </a:rPr>
              <a:t>Data yang digunakan adalah rata-rata 100 kasus 8-puzzle dengan kedalaman solusi yang bervariasi [RUS95].</a:t>
            </a:r>
            <a:endParaRPr lang="id-ID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Masalah</a:t>
            </a:r>
            <a:r>
              <a:rPr lang="en-US" dirty="0" smtClean="0"/>
              <a:t> </a:t>
            </a:r>
            <a:r>
              <a:rPr lang="en-US" dirty="0" err="1" smtClean="0"/>
              <a:t>Jurigen</a:t>
            </a:r>
            <a:r>
              <a:rPr lang="en-US" dirty="0" smtClean="0"/>
              <a:t> Air</a:t>
            </a:r>
            <a:endParaRPr lang="id-ID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1343350" y="3276600"/>
          <a:ext cx="65052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39" name="Visio" r:id="rId3" imgW="3606620" imgH="1718283" progId="Visio.Drawing.11">
                  <p:embed/>
                </p:oleObj>
              </mc:Choice>
              <mc:Fallback>
                <p:oleObj name="Visio" r:id="rId3" imgW="3606620" imgH="1718283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350" y="3276600"/>
                        <a:ext cx="6505250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22098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Bagaimana</a:t>
            </a:r>
            <a:r>
              <a:rPr lang="en-US" sz="2400" dirty="0" smtClean="0"/>
              <a:t> </a:t>
            </a:r>
            <a:r>
              <a:rPr lang="en-US" sz="2400" dirty="0" err="1" smtClean="0"/>
              <a:t>fungsi</a:t>
            </a:r>
            <a:r>
              <a:rPr lang="en-US" sz="2400" dirty="0" smtClean="0"/>
              <a:t> </a:t>
            </a:r>
            <a:r>
              <a:rPr lang="en-US" sz="2400" dirty="0" err="1" smtClean="0"/>
              <a:t>heuristiknya</a:t>
            </a:r>
            <a:r>
              <a:rPr lang="en-US" sz="2400" dirty="0" smtClean="0"/>
              <a:t>?</a:t>
            </a:r>
            <a:endParaRPr lang="id-ID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1714" name="Object 2"/>
          <p:cNvGraphicFramePr>
            <a:graphicFrameLocks noChangeAspect="1"/>
          </p:cNvGraphicFramePr>
          <p:nvPr/>
        </p:nvGraphicFramePr>
        <p:xfrm>
          <a:off x="122050" y="990600"/>
          <a:ext cx="88695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40" name="Visio" r:id="rId3" imgW="7959596" imgH="3906196" progId="Visio.Drawing.11">
                  <p:embed/>
                </p:oleObj>
              </mc:Choice>
              <mc:Fallback>
                <p:oleObj name="Visio" r:id="rId3" imgW="7959596" imgH="390619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50" y="990600"/>
                        <a:ext cx="8869550" cy="48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26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Masalah</a:t>
            </a:r>
            <a:r>
              <a:rPr lang="en-US" dirty="0" smtClean="0"/>
              <a:t> </a:t>
            </a:r>
            <a:r>
              <a:rPr lang="en-US" dirty="0" err="1" smtClean="0"/>
              <a:t>Jurigen</a:t>
            </a:r>
            <a:r>
              <a:rPr lang="en-US" dirty="0" smtClean="0"/>
              <a:t> Air</a:t>
            </a:r>
            <a:endParaRPr lang="id-ID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1343350" y="3429000"/>
          <a:ext cx="65052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Visio" r:id="rId3" imgW="3606620" imgH="1718283" progId="Visio.Drawing.11">
                  <p:embed/>
                </p:oleObj>
              </mc:Choice>
              <mc:Fallback>
                <p:oleObj name="Visio" r:id="rId3" imgW="3606620" imgH="1718283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350" y="3429000"/>
                        <a:ext cx="6505250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2209800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Terdapat</a:t>
            </a:r>
            <a:r>
              <a:rPr lang="en-US" sz="2000" dirty="0" smtClean="0"/>
              <a:t> </a:t>
            </a:r>
            <a:r>
              <a:rPr lang="en-US" sz="2000" dirty="0" err="1" smtClean="0"/>
              <a:t>dua</a:t>
            </a:r>
            <a:r>
              <a:rPr lang="en-US" sz="2000" dirty="0" smtClean="0"/>
              <a:t> </a:t>
            </a:r>
            <a:r>
              <a:rPr lang="en-US" sz="2000" dirty="0" err="1" smtClean="0"/>
              <a:t>jurigen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tanpa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skala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ukuran</a:t>
            </a:r>
            <a:r>
              <a:rPr lang="en-US" sz="20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Sebuah</a:t>
            </a:r>
            <a:r>
              <a:rPr lang="en-US" sz="2000" dirty="0" smtClean="0"/>
              <a:t> </a:t>
            </a:r>
            <a:r>
              <a:rPr lang="en-US" sz="2000" dirty="0" err="1" smtClean="0"/>
              <a:t>kran</a:t>
            </a:r>
            <a:r>
              <a:rPr lang="en-US" sz="2000" dirty="0" smtClean="0"/>
              <a:t> air yang </a:t>
            </a:r>
            <a:r>
              <a:rPr lang="en-US" sz="2000" dirty="0" err="1" smtClean="0"/>
              <a:t>bisa</a:t>
            </a:r>
            <a:r>
              <a:rPr lang="en-US" sz="2000" dirty="0" smtClean="0"/>
              <a:t> </a:t>
            </a:r>
            <a:r>
              <a:rPr lang="en-US" sz="2000" dirty="0" err="1" smtClean="0"/>
              <a:t>mengeluarkan</a:t>
            </a:r>
            <a:r>
              <a:rPr lang="en-US" sz="2000" dirty="0" smtClean="0"/>
              <a:t> air </a:t>
            </a:r>
            <a:r>
              <a:rPr lang="en-US" sz="2000" dirty="0" err="1" smtClean="0">
                <a:solidFill>
                  <a:srgbClr val="C00000"/>
                </a:solidFill>
              </a:rPr>
              <a:t>tanpa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batas</a:t>
            </a:r>
            <a:r>
              <a:rPr lang="en-US" sz="2000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Bagaimana</a:t>
            </a:r>
            <a:r>
              <a:rPr lang="en-US" sz="2000" dirty="0" smtClean="0"/>
              <a:t> </a:t>
            </a:r>
            <a:r>
              <a:rPr lang="en-US" sz="2000" dirty="0" err="1" smtClean="0"/>
              <a:t>mendapatkan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tepat</a:t>
            </a:r>
            <a:r>
              <a:rPr lang="en-US" sz="2000" dirty="0" smtClean="0">
                <a:solidFill>
                  <a:srgbClr val="C00000"/>
                </a:solidFill>
              </a:rPr>
              <a:t> 2 </a:t>
            </a:r>
            <a:r>
              <a:rPr lang="en-US" sz="2000" dirty="0" err="1" smtClean="0">
                <a:solidFill>
                  <a:srgbClr val="C00000"/>
                </a:solidFill>
              </a:rPr>
              <a:t>galon</a:t>
            </a:r>
            <a:r>
              <a:rPr lang="en-US" sz="2000" dirty="0" smtClean="0"/>
              <a:t> air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jurigen</a:t>
            </a:r>
            <a:r>
              <a:rPr lang="en-US" sz="2000" dirty="0" smtClean="0"/>
              <a:t> 3-galon?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Waktu</a:t>
            </a:r>
            <a:r>
              <a:rPr lang="en-US" sz="2000" dirty="0" smtClean="0"/>
              <a:t> </a:t>
            </a:r>
            <a:r>
              <a:rPr lang="en-US" sz="2000" dirty="0" err="1" smtClean="0"/>
              <a:t>anda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60 </a:t>
            </a:r>
            <a:r>
              <a:rPr lang="en-US" sz="2000" b="1" dirty="0" err="1" smtClean="0">
                <a:solidFill>
                  <a:srgbClr val="FF0000"/>
                </a:solidFill>
              </a:rPr>
              <a:t>detik</a:t>
            </a:r>
            <a:endParaRPr lang="id-ID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Metode2 </a:t>
            </a:r>
            <a:r>
              <a:rPr lang="en-US" i="1" dirty="0" smtClean="0"/>
              <a:t>H</a:t>
            </a:r>
            <a:r>
              <a:rPr lang="id-ID" i="1" dirty="0" smtClean="0"/>
              <a:t>euristic</a:t>
            </a:r>
            <a:r>
              <a:rPr lang="id-ID" dirty="0" smtClean="0"/>
              <a:t> </a:t>
            </a:r>
            <a:r>
              <a:rPr lang="en-US" i="1" dirty="0" smtClean="0"/>
              <a:t>Search</a:t>
            </a:r>
            <a:endParaRPr lang="id-ID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Generate-and-Test</a:t>
            </a:r>
          </a:p>
          <a:p>
            <a:r>
              <a:rPr lang="id-ID" dirty="0" smtClean="0"/>
              <a:t>Hill Climbing</a:t>
            </a:r>
          </a:p>
          <a:p>
            <a:r>
              <a:rPr lang="id-ID" dirty="0" smtClean="0"/>
              <a:t>Simulated Annealing (SA)</a:t>
            </a:r>
          </a:p>
          <a:p>
            <a:r>
              <a:rPr lang="id-ID" dirty="0" smtClean="0"/>
              <a:t>Best-First Search</a:t>
            </a:r>
          </a:p>
          <a:p>
            <a:r>
              <a:rPr lang="id-ID" dirty="0" smtClean="0"/>
              <a:t>Greedy Best-First Search</a:t>
            </a:r>
          </a:p>
          <a:p>
            <a:r>
              <a:rPr lang="id-ID" dirty="0" smtClean="0"/>
              <a:t>A*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Metode2 </a:t>
            </a:r>
            <a:r>
              <a:rPr lang="en-US" i="1" dirty="0" smtClean="0"/>
              <a:t>H</a:t>
            </a:r>
            <a:r>
              <a:rPr lang="id-ID" i="1" dirty="0" smtClean="0"/>
              <a:t>euristic</a:t>
            </a:r>
            <a:r>
              <a:rPr lang="id-ID" dirty="0" smtClean="0"/>
              <a:t> </a:t>
            </a:r>
            <a:r>
              <a:rPr lang="en-US" i="1" dirty="0" smtClean="0"/>
              <a:t>Search</a:t>
            </a:r>
            <a:endParaRPr lang="id-ID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Iterative Deepening A* (IDA*)</a:t>
            </a:r>
          </a:p>
          <a:p>
            <a:r>
              <a:rPr lang="id-ID" dirty="0" smtClean="0"/>
              <a:t>Simplified Memory-Bounded A* (SMA*)</a:t>
            </a:r>
          </a:p>
          <a:p>
            <a:r>
              <a:rPr lang="id-ID" dirty="0" smtClean="0"/>
              <a:t>Bi-directional A* (BDA*)</a:t>
            </a:r>
          </a:p>
          <a:p>
            <a:r>
              <a:rPr lang="id-ID" dirty="0" smtClean="0"/>
              <a:t>Modified Bi-directional A* (MBDA*)</a:t>
            </a:r>
          </a:p>
          <a:p>
            <a:r>
              <a:rPr lang="id-ID" dirty="0" smtClean="0"/>
              <a:t>Dynamic Weighting A* (DWA*)</a:t>
            </a:r>
          </a:p>
          <a:p>
            <a:r>
              <a:rPr lang="id-ID" dirty="0" smtClean="0"/>
              <a:t>Beam A* (BA*)</a:t>
            </a:r>
          </a:p>
          <a:p>
            <a:endParaRPr lang="id-ID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Generate-and-Test </a:t>
            </a:r>
            <a:r>
              <a:rPr lang="en-US" dirty="0" smtClean="0"/>
              <a:t>(GT)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800" dirty="0" smtClean="0"/>
              <a:t>Metode paling sederhana dalam </a:t>
            </a:r>
            <a:r>
              <a:rPr lang="id-ID" sz="2800" i="1" dirty="0" smtClean="0"/>
              <a:t>heuristi</a:t>
            </a:r>
            <a:r>
              <a:rPr lang="en-US" sz="2800" i="1" dirty="0" smtClean="0"/>
              <a:t>c search</a:t>
            </a:r>
            <a:endParaRPr lang="en-US" sz="2800" dirty="0" smtClean="0"/>
          </a:p>
          <a:p>
            <a:r>
              <a:rPr lang="en-US" sz="2800" dirty="0" smtClean="0"/>
              <a:t>R</a:t>
            </a:r>
            <a:r>
              <a:rPr lang="id-ID" sz="2800" dirty="0" smtClean="0"/>
              <a:t>uang masalah luas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id-ID" sz="2800" dirty="0" smtClean="0"/>
              <a:t>waktu </a:t>
            </a:r>
            <a:r>
              <a:rPr lang="en-US" sz="2800" dirty="0" smtClean="0"/>
              <a:t>proses </a:t>
            </a:r>
            <a:r>
              <a:rPr lang="id-ID" sz="2800" dirty="0" smtClean="0"/>
              <a:t>lama</a:t>
            </a:r>
          </a:p>
          <a:p>
            <a:r>
              <a:rPr lang="id-ID" sz="2800" dirty="0" smtClean="0"/>
              <a:t>GT menggunakan prosedur DFS </a:t>
            </a:r>
            <a:endParaRPr lang="en-US" sz="2800" dirty="0" smtClean="0"/>
          </a:p>
          <a:p>
            <a:r>
              <a:rPr lang="en-US" sz="2800" dirty="0" smtClean="0"/>
              <a:t>S</a:t>
            </a:r>
            <a:r>
              <a:rPr lang="id-ID" sz="2800" dirty="0" smtClean="0"/>
              <a:t>olusi harus lengkap sebelum </a:t>
            </a:r>
            <a:r>
              <a:rPr lang="en-US" sz="2800" dirty="0" smtClean="0"/>
              <a:t>di-</a:t>
            </a:r>
            <a:r>
              <a:rPr lang="en-US" sz="2800" i="1" dirty="0" smtClean="0"/>
              <a:t>t</a:t>
            </a:r>
            <a:r>
              <a:rPr lang="id-ID" sz="2800" i="1" dirty="0" smtClean="0"/>
              <a:t>est</a:t>
            </a:r>
            <a:endParaRPr lang="en-US" sz="2800" dirty="0" smtClean="0"/>
          </a:p>
          <a:p>
            <a:r>
              <a:rPr lang="en-US" sz="2800" dirty="0" smtClean="0"/>
              <a:t>P</a:t>
            </a:r>
            <a:r>
              <a:rPr lang="id-ID" sz="2800" dirty="0" smtClean="0"/>
              <a:t>embangkitan solusi secara acak atau</a:t>
            </a:r>
            <a:r>
              <a:rPr lang="en-US" sz="2800" dirty="0" smtClean="0"/>
              <a:t> </a:t>
            </a:r>
            <a:r>
              <a:rPr lang="id-ID" sz="2800" dirty="0" smtClean="0"/>
              <a:t>sistematis</a:t>
            </a:r>
            <a:endParaRPr lang="id-ID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1714" name="Object 2"/>
          <p:cNvGraphicFramePr>
            <a:graphicFrameLocks noChangeAspect="1"/>
          </p:cNvGraphicFramePr>
          <p:nvPr/>
        </p:nvGraphicFramePr>
        <p:xfrm>
          <a:off x="122050" y="990600"/>
          <a:ext cx="88695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123" name="Visio" r:id="rId3" imgW="7959596" imgH="3906196" progId="Visio.Drawing.11">
                  <p:embed/>
                </p:oleObj>
              </mc:Choice>
              <mc:Fallback>
                <p:oleObj name="Visio" r:id="rId3" imgW="7959596" imgH="3906196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50" y="990600"/>
                        <a:ext cx="8869550" cy="480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Algoritma</a:t>
            </a:r>
            <a:r>
              <a:rPr lang="en-US" dirty="0" smtClean="0"/>
              <a:t> GT</a:t>
            </a:r>
            <a:endParaRPr lang="id-ID" dirty="0"/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457200" y="2819400"/>
            <a:ext cx="8229600" cy="188154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buFont typeface="Century Gothic" pitchFamily="34" charset="0"/>
              <a:buChar char="1"/>
            </a:pPr>
            <a:r>
              <a:rPr kumimoji="0" lang="sv-SE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.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 Bangkitkan </a:t>
            </a:r>
            <a:r>
              <a:rPr kumimoji="0" lang="sv-S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sebuah solusi yang mungkin.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entury Gothic" pitchFamily="34" charset="0"/>
              <a:buChar char="2"/>
              <a:tabLst/>
            </a:pPr>
            <a:r>
              <a:rPr kumimoji="0" lang="sv-SE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. 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Tes</a:t>
            </a:r>
            <a:r>
              <a:rPr kumimoji="0" lang="sv-S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 apakah solusi tersebut bisa diterima sesuai dengan kriteria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v-SE" sz="2000" dirty="0" smtClean="0">
                <a:latin typeface="Century Gothic" pitchFamily="34" charset="0"/>
                <a:cs typeface="Arial" pitchFamily="34" charset="0"/>
              </a:rPr>
              <a:t>    </a:t>
            </a:r>
            <a:r>
              <a:rPr kumimoji="0" lang="sv-S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yang diberikan.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entury Gothic" pitchFamily="34" charset="0"/>
              <a:buChar char="3"/>
              <a:tabLst/>
            </a:pPr>
            <a:r>
              <a:rPr kumimoji="0" lang="sv-S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. </a:t>
            </a:r>
            <a:r>
              <a:rPr kumimoji="0" lang="sv-S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Jika </a:t>
            </a:r>
            <a:r>
              <a:rPr kumimoji="0" lang="sv-S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cs typeface="Arial" pitchFamily="34" charset="0"/>
              </a:rPr>
              <a:t>ya, keluar. Jika tidak, kembali ke langkah 1.</a:t>
            </a:r>
            <a:endParaRPr kumimoji="0" lang="id-ID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Hill Climbing</a:t>
            </a:r>
            <a:r>
              <a:rPr lang="en-US" dirty="0" smtClean="0"/>
              <a:t> (HC)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GT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pengujian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‘</a:t>
            </a:r>
            <a:r>
              <a:rPr lang="en-US" b="1" dirty="0" err="1" smtClean="0"/>
              <a:t>ya</a:t>
            </a:r>
            <a:r>
              <a:rPr lang="en-US" b="1" dirty="0" smtClean="0"/>
              <a:t>’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‘</a:t>
            </a:r>
            <a:r>
              <a:rPr lang="en-US" b="1" dirty="0" err="1" smtClean="0"/>
              <a:t>tidak</a:t>
            </a:r>
            <a:r>
              <a:rPr lang="en-US" b="1" dirty="0" smtClean="0"/>
              <a:t>’</a:t>
            </a:r>
            <a:endParaRPr lang="en-US" dirty="0" smtClean="0"/>
          </a:p>
          <a:p>
            <a:r>
              <a:rPr lang="en-US" b="1" dirty="0" smtClean="0"/>
              <a:t>HC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pengujian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estimasi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i="1" dirty="0" smtClean="0"/>
              <a:t>state</a:t>
            </a:r>
            <a:r>
              <a:rPr lang="en-US" dirty="0" smtClean="0"/>
              <a:t> </a:t>
            </a:r>
            <a:r>
              <a:rPr lang="en-US" dirty="0" err="1" smtClean="0"/>
              <a:t>sekarang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i="1" dirty="0" smtClean="0"/>
              <a:t>state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HC</a:t>
            </a:r>
            <a:endParaRPr lang="id-ID" dirty="0"/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07526" name="Object 6"/>
          <p:cNvGraphicFramePr>
            <a:graphicFrameLocks noChangeAspect="1"/>
          </p:cNvGraphicFramePr>
          <p:nvPr/>
        </p:nvGraphicFramePr>
        <p:xfrm>
          <a:off x="1981200" y="2057400"/>
          <a:ext cx="5562600" cy="472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1" name="Visio" r:id="rId3" imgW="2513171" imgH="2184321" progId="Visio.Drawing.11">
                  <p:embed/>
                </p:oleObj>
              </mc:Choice>
              <mc:Fallback>
                <p:oleObj name="Visio" r:id="rId3" imgW="2513171" imgH="2184321" progId="Visio.Drawing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057400"/>
                        <a:ext cx="5562600" cy="472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Steepest-Ascent </a:t>
            </a:r>
            <a:r>
              <a:rPr lang="en-US" dirty="0" smtClean="0"/>
              <a:t>HC</a:t>
            </a:r>
            <a:endParaRPr lang="id-ID" dirty="0"/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11619" name="Object 3"/>
          <p:cNvGraphicFramePr>
            <a:graphicFrameLocks noChangeAspect="1"/>
          </p:cNvGraphicFramePr>
          <p:nvPr/>
        </p:nvGraphicFramePr>
        <p:xfrm>
          <a:off x="1981200" y="1981200"/>
          <a:ext cx="5562600" cy="4687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4" name="Visio" r:id="rId3" imgW="2543175" imgH="2186464" progId="Visio.Drawing.11">
                  <p:embed/>
                </p:oleObj>
              </mc:Choice>
              <mc:Fallback>
                <p:oleObj name="Visio" r:id="rId3" imgW="2543175" imgH="2186464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5562600" cy="46873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Simulated Annealing (SA)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id-ID" dirty="0" smtClean="0"/>
              <a:t>nalogi cara pendinginan dan pembekuan metal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kristal</a:t>
            </a:r>
            <a:r>
              <a:rPr lang="en-US" dirty="0" smtClean="0"/>
              <a:t> </a:t>
            </a:r>
            <a:r>
              <a:rPr lang="id-ID" dirty="0" smtClean="0"/>
              <a:t>dengan energi yang minimal</a:t>
            </a:r>
            <a:endParaRPr lang="en-US" dirty="0" smtClean="0"/>
          </a:p>
          <a:p>
            <a:r>
              <a:rPr lang="en-US" dirty="0" smtClean="0"/>
              <a:t>D</a:t>
            </a:r>
            <a:r>
              <a:rPr lang="id-ID" dirty="0" smtClean="0"/>
              <a:t>engan probabil</a:t>
            </a:r>
            <a:r>
              <a:rPr lang="en-US" dirty="0" err="1" smtClean="0"/>
              <a:t>i</a:t>
            </a:r>
            <a:r>
              <a:rPr lang="id-ID" dirty="0" smtClean="0"/>
              <a:t>tas tertentu</a:t>
            </a:r>
            <a:r>
              <a:rPr lang="en-US" dirty="0" smtClean="0"/>
              <a:t>,</a:t>
            </a:r>
            <a:r>
              <a:rPr lang="id-ID" dirty="0" smtClean="0"/>
              <a:t> SA mungkin bisa keluar dari jebakan </a:t>
            </a:r>
            <a:r>
              <a:rPr lang="id-ID" i="1" dirty="0" smtClean="0"/>
              <a:t>local minimum</a:t>
            </a:r>
            <a:endParaRPr lang="en-US" dirty="0" smtClean="0"/>
          </a:p>
          <a:p>
            <a:r>
              <a:rPr lang="id-ID" dirty="0" smtClean="0"/>
              <a:t>SA menggunakan sebuah rumus probabilitas yang memungkinkannya bisa keluar dari </a:t>
            </a:r>
            <a:r>
              <a:rPr lang="id-ID" i="1" dirty="0" smtClean="0"/>
              <a:t>local minimum</a:t>
            </a:r>
            <a:endParaRPr lang="en-US" dirty="0" smtClean="0"/>
          </a:p>
          <a:p>
            <a:r>
              <a:rPr lang="id-ID" i="1" dirty="0" smtClean="0"/>
              <a:t>New</a:t>
            </a:r>
            <a:r>
              <a:rPr lang="en-US" i="1" dirty="0" smtClean="0"/>
              <a:t> </a:t>
            </a:r>
            <a:r>
              <a:rPr lang="id-ID" i="1" dirty="0" smtClean="0"/>
              <a:t>state </a:t>
            </a:r>
            <a:r>
              <a:rPr lang="en-US" dirty="0" smtClean="0"/>
              <a:t>yang </a:t>
            </a:r>
            <a:r>
              <a:rPr lang="id-ID" dirty="0" smtClean="0"/>
              <a:t>tidak lebih baik dari </a:t>
            </a:r>
            <a:r>
              <a:rPr lang="id-ID" i="1" dirty="0" smtClean="0"/>
              <a:t>current state</a:t>
            </a:r>
            <a:r>
              <a:rPr lang="en-US" dirty="0" smtClean="0"/>
              <a:t> </a:t>
            </a:r>
            <a:r>
              <a:rPr lang="id-ID" dirty="0" smtClean="0"/>
              <a:t>masih mungkin dipilih dengan probabilitas:</a:t>
            </a:r>
            <a:endParaRPr lang="id-ID" dirty="0"/>
          </a:p>
        </p:txBody>
      </p:sp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13665" name="Object 1"/>
          <p:cNvGraphicFramePr>
            <a:graphicFrameLocks noChangeAspect="1"/>
          </p:cNvGraphicFramePr>
          <p:nvPr/>
        </p:nvGraphicFramePr>
        <p:xfrm>
          <a:off x="3200400" y="5638800"/>
          <a:ext cx="2514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1" name="Equation" r:id="rId3" imgW="939800" imgH="228600" progId="Equation.3">
                  <p:embed/>
                </p:oleObj>
              </mc:Choice>
              <mc:Fallback>
                <p:oleObj name="Equation" r:id="rId3" imgW="9398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638800"/>
                        <a:ext cx="2514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842" name="Picture 2" descr="C:\001 Kuliah 2011\CSCS3243 Kecerdasan Mesain dan Artifisial\51NVuPMcXt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3730752" cy="6096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6519446"/>
            <a:ext cx="32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dirty="0" smtClean="0"/>
              <a:t>Kosta Boda - Sweden</a:t>
            </a:r>
            <a:endParaRPr lang="id-ID" sz="1600" dirty="0"/>
          </a:p>
        </p:txBody>
      </p:sp>
      <p:pic>
        <p:nvPicPr>
          <p:cNvPr id="1315843" name="Picture 3" descr="C:\001 Kuliah 2011\CSCS3243 Kecerdasan Mesain dan Artifisial\1040102093_5dd3a6b90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81000"/>
            <a:ext cx="4419600" cy="589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berupa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air yang </a:t>
            </a:r>
            <a:r>
              <a:rPr lang="en-US" dirty="0" err="1" smtClean="0"/>
              <a:t>berada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jurigen</a:t>
            </a:r>
            <a:r>
              <a:rPr lang="en-US" dirty="0" smtClean="0"/>
              <a:t> 4-galon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jurigen</a:t>
            </a:r>
            <a:r>
              <a:rPr lang="en-US" dirty="0" smtClean="0"/>
              <a:t> 3-galon.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Keadaan</a:t>
            </a:r>
            <a:r>
              <a:rPr lang="en-US" dirty="0" smtClean="0"/>
              <a:t> =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</a:t>
            </a:r>
          </a:p>
          <a:p>
            <a:pPr lvl="1"/>
            <a:r>
              <a:rPr lang="en-US" i="1" dirty="0" smtClean="0"/>
              <a:t>x</a:t>
            </a:r>
            <a:r>
              <a:rPr lang="en-US" dirty="0" smtClean="0"/>
              <a:t> = 0, 1, 2, 3, 4 </a:t>
            </a:r>
          </a:p>
          <a:p>
            <a:pPr lvl="1"/>
            <a:r>
              <a:rPr lang="en-US" i="1" dirty="0" smtClean="0"/>
              <a:t>y</a:t>
            </a:r>
            <a:r>
              <a:rPr lang="en-US" dirty="0" smtClean="0"/>
              <a:t> = 0, 1, 2, 3</a:t>
            </a:r>
          </a:p>
          <a:p>
            <a:r>
              <a:rPr lang="en-US" dirty="0" smtClean="0"/>
              <a:t>K</a:t>
            </a:r>
            <a:r>
              <a:rPr lang="id-ID" dirty="0" smtClean="0"/>
              <a:t>eadaan </a:t>
            </a:r>
            <a:r>
              <a:rPr lang="en-US" dirty="0" smtClean="0"/>
              <a:t>A</a:t>
            </a:r>
            <a:r>
              <a:rPr lang="id-ID" dirty="0" smtClean="0"/>
              <a:t>wal </a:t>
            </a:r>
            <a:r>
              <a:rPr lang="en-US" dirty="0" smtClean="0"/>
              <a:t>= </a:t>
            </a:r>
            <a:r>
              <a:rPr lang="id-ID" dirty="0" smtClean="0"/>
              <a:t>(0, 0) </a:t>
            </a:r>
            <a:endParaRPr lang="en-US" dirty="0" smtClean="0"/>
          </a:p>
          <a:p>
            <a:r>
              <a:rPr lang="en-US" dirty="0" smtClean="0"/>
              <a:t>K</a:t>
            </a:r>
            <a:r>
              <a:rPr lang="id-ID" dirty="0" smtClean="0"/>
              <a:t>eadaan </a:t>
            </a:r>
            <a:r>
              <a:rPr lang="en-US" dirty="0" smtClean="0"/>
              <a:t>T</a:t>
            </a:r>
            <a:r>
              <a:rPr lang="id-ID" dirty="0" smtClean="0"/>
              <a:t>ujuan</a:t>
            </a:r>
            <a:r>
              <a:rPr lang="en-US" dirty="0" smtClean="0"/>
              <a:t> = </a:t>
            </a:r>
            <a:r>
              <a:rPr lang="id-ID" dirty="0" smtClean="0"/>
              <a:t>(</a:t>
            </a:r>
            <a:r>
              <a:rPr lang="en-US" i="1" dirty="0" smtClean="0"/>
              <a:t>n</a:t>
            </a:r>
            <a:r>
              <a:rPr lang="id-ID" dirty="0" smtClean="0"/>
              <a:t>, 2)</a:t>
            </a:r>
            <a:r>
              <a:rPr lang="en-US" dirty="0" smtClean="0"/>
              <a:t> </a:t>
            </a:r>
            <a:r>
              <a:rPr lang="id-ID" dirty="0" smtClean="0"/>
              <a:t>untuk setiap nilai </a:t>
            </a:r>
            <a:r>
              <a:rPr lang="id-ID" i="1" dirty="0" smtClean="0"/>
              <a:t>n </a:t>
            </a:r>
            <a:r>
              <a:rPr lang="id-ID" dirty="0" smtClean="0"/>
              <a:t>berupa bilangan bulat </a:t>
            </a:r>
            <a:r>
              <a:rPr lang="en-US" dirty="0" smtClean="0"/>
              <a:t>[</a:t>
            </a:r>
            <a:r>
              <a:rPr lang="id-ID" dirty="0" smtClean="0"/>
              <a:t>0</a:t>
            </a:r>
            <a:r>
              <a:rPr lang="en-US" dirty="0" smtClean="0"/>
              <a:t>,</a:t>
            </a:r>
            <a:r>
              <a:rPr lang="id-ID" dirty="0" smtClean="0"/>
              <a:t> 4</a:t>
            </a:r>
            <a:r>
              <a:rPr lang="en-US" dirty="0" smtClean="0"/>
              <a:t>]</a:t>
            </a:r>
            <a:r>
              <a:rPr lang="id-ID" dirty="0" smtClean="0"/>
              <a:t>.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001 Kuliah 2011\CSCS3243 Kecerdasan Mesain dan Artifisial\Kosta Bo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553200"/>
            <a:ext cx="32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dirty="0" smtClean="0">
                <a:solidFill>
                  <a:srgbClr val="FF0000"/>
                </a:solidFill>
              </a:rPr>
              <a:t>Kosta Boda - Sweden</a:t>
            </a:r>
            <a:endParaRPr lang="id-ID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Simulated Annealing (SA)</a:t>
            </a:r>
            <a:endParaRPr lang="id-ID" dirty="0"/>
          </a:p>
        </p:txBody>
      </p:sp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12641" name="Object 1"/>
          <p:cNvGraphicFramePr>
            <a:graphicFrameLocks noChangeAspect="1"/>
          </p:cNvGraphicFramePr>
          <p:nvPr/>
        </p:nvGraphicFramePr>
        <p:xfrm>
          <a:off x="2133600" y="2209800"/>
          <a:ext cx="5138798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6" name="Visio" r:id="rId3" imgW="2617232" imgH="2220039" progId="Visio.Drawing.11">
                  <p:embed/>
                </p:oleObj>
              </mc:Choice>
              <mc:Fallback>
                <p:oleObj name="Visio" r:id="rId3" imgW="2617232" imgH="2220039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209800"/>
                        <a:ext cx="5138798" cy="426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88417" name="Object 1"/>
          <p:cNvGraphicFramePr>
            <a:graphicFrameLocks noChangeAspect="1"/>
          </p:cNvGraphicFramePr>
          <p:nvPr/>
        </p:nvGraphicFramePr>
        <p:xfrm>
          <a:off x="-1" y="-76200"/>
          <a:ext cx="9144001" cy="693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2" name="Visio" r:id="rId3" imgW="6166940" imgH="4546870" progId="Visio.Drawing.11">
                  <p:embed/>
                </p:oleObj>
              </mc:Choice>
              <mc:Fallback>
                <p:oleObj name="Visio" r:id="rId3" imgW="6166940" imgH="4546870" progId="Visio.Drawing.11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-76200"/>
                        <a:ext cx="9144001" cy="693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1788"/>
            <a:ext cx="84582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524000"/>
            <a:ext cx="5597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6324600" y="35814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6248400" y="2895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4953000" y="3429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75312" y="6324600"/>
            <a:ext cx="2995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Simulated Annealing</a:t>
            </a:r>
            <a:endParaRPr lang="id-ID" sz="24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33800" y="33528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0" name="Oval 19"/>
          <p:cNvSpPr/>
          <p:nvPr/>
        </p:nvSpPr>
        <p:spPr>
          <a:xfrm>
            <a:off x="4114800" y="39624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1" name="Oval 20"/>
          <p:cNvSpPr/>
          <p:nvPr/>
        </p:nvSpPr>
        <p:spPr>
          <a:xfrm>
            <a:off x="4648200" y="4191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2" name="Oval 21"/>
          <p:cNvSpPr/>
          <p:nvPr/>
        </p:nvSpPr>
        <p:spPr>
          <a:xfrm>
            <a:off x="4953000" y="4419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3" name="Oval 22"/>
          <p:cNvSpPr/>
          <p:nvPr/>
        </p:nvSpPr>
        <p:spPr>
          <a:xfrm>
            <a:off x="4648200" y="4572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4" name="Oval 23"/>
          <p:cNvSpPr/>
          <p:nvPr/>
        </p:nvSpPr>
        <p:spPr>
          <a:xfrm>
            <a:off x="4800600" y="48006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5" name="Oval 24"/>
          <p:cNvSpPr/>
          <p:nvPr/>
        </p:nvSpPr>
        <p:spPr>
          <a:xfrm>
            <a:off x="4724400" y="4953000"/>
            <a:ext cx="228600" cy="2286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563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15636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79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08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7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Best-First Search</a:t>
            </a:r>
            <a:endParaRPr lang="id-ID" dirty="0"/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62200"/>
            <a:ext cx="914630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Greedy Best-First Search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Best First Search</a:t>
            </a:r>
            <a:r>
              <a:rPr lang="en-US" dirty="0" smtClean="0"/>
              <a:t> yang paling </a:t>
            </a:r>
            <a:r>
              <a:rPr lang="en-US" dirty="0" err="1" smtClean="0"/>
              <a:t>sederhana</a:t>
            </a:r>
            <a:endParaRPr lang="en-US" dirty="0" smtClean="0"/>
          </a:p>
          <a:p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memperhitungkan</a:t>
            </a:r>
            <a:r>
              <a:rPr lang="en-US" dirty="0" smtClean="0"/>
              <a:t>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perkiraan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sebenarnya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diperhitungkan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i="1" dirty="0" smtClean="0"/>
              <a:t>				</a:t>
            </a:r>
            <a:r>
              <a:rPr lang="en-US" sz="5400" i="1" dirty="0" smtClean="0"/>
              <a:t>f</a:t>
            </a:r>
            <a:r>
              <a:rPr lang="en-US" sz="5400" dirty="0" smtClean="0"/>
              <a:t>(</a:t>
            </a:r>
            <a:r>
              <a:rPr lang="en-US" sz="5400" i="1" dirty="0" smtClean="0"/>
              <a:t>n</a:t>
            </a:r>
            <a:r>
              <a:rPr lang="en-US" sz="5400" dirty="0" smtClean="0"/>
              <a:t>) = </a:t>
            </a:r>
            <a:r>
              <a:rPr lang="en-US" sz="5400" i="1" dirty="0" smtClean="0"/>
              <a:t>h</a:t>
            </a:r>
            <a:r>
              <a:rPr lang="en-US" sz="5400" dirty="0" smtClean="0"/>
              <a:t>(</a:t>
            </a:r>
            <a:r>
              <a:rPr lang="en-US" sz="5400" i="1" dirty="0" smtClean="0"/>
              <a:t>n</a:t>
            </a:r>
            <a:r>
              <a:rPr lang="en-US" sz="5400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b="1" i="1" dirty="0" smtClean="0"/>
              <a:t>Complete</a:t>
            </a:r>
            <a:r>
              <a:rPr lang="en-US" i="1" dirty="0" smtClean="0"/>
              <a:t>,</a:t>
            </a:r>
            <a:r>
              <a:rPr lang="en-US" b="1" dirty="0" smtClean="0"/>
              <a:t> </a:t>
            </a:r>
            <a:r>
              <a:rPr lang="en-US" dirty="0" err="1" smtClean="0"/>
              <a:t>tapi</a:t>
            </a:r>
            <a:r>
              <a:rPr lang="en-US" dirty="0" smtClean="0"/>
              <a:t> </a:t>
            </a:r>
            <a:r>
              <a:rPr lang="en-US" b="1" dirty="0" err="1" smtClean="0"/>
              <a:t>Tidak</a:t>
            </a:r>
            <a:r>
              <a:rPr lang="en-US" b="1" dirty="0" smtClean="0"/>
              <a:t> Optimal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14693" name="Object 5"/>
          <p:cNvGraphicFramePr>
            <a:graphicFrameLocks noChangeAspect="1"/>
          </p:cNvGraphicFramePr>
          <p:nvPr/>
        </p:nvGraphicFramePr>
        <p:xfrm>
          <a:off x="304799" y="990600"/>
          <a:ext cx="860888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8" name="Visio" r:id="rId3" imgW="4386262" imgH="2931795" progId="Visio.Drawing.11">
                  <p:embed/>
                </p:oleObj>
              </mc:Choice>
              <mc:Fallback>
                <p:oleObj name="Visio" r:id="rId3" imgW="4386262" imgH="2931795" progId="Visio.Drawing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99" y="990600"/>
                        <a:ext cx="8608885" cy="548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62000" y="3657600"/>
            <a:ext cx="457200" cy="457200"/>
            <a:chOff x="1066800" y="2667000"/>
            <a:chExt cx="457200" cy="457200"/>
          </a:xfrm>
        </p:grpSpPr>
        <p:sp>
          <p:nvSpPr>
            <p:cNvPr id="3" name="Flowchart: Process 2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" name="Oval 1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066801" y="2286000"/>
            <a:ext cx="1066799" cy="1371600"/>
            <a:chOff x="1371601" y="1295400"/>
            <a:chExt cx="1066799" cy="1371600"/>
          </a:xfrm>
        </p:grpSpPr>
        <p:sp>
          <p:nvSpPr>
            <p:cNvPr id="4" name="Oval 3"/>
            <p:cNvSpPr/>
            <p:nvPr/>
          </p:nvSpPr>
          <p:spPr>
            <a:xfrm>
              <a:off x="1981200" y="12954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>
              <a:stCxn id="4" idx="3"/>
              <a:endCxn id="3" idx="0"/>
            </p:cNvCxnSpPr>
            <p:nvPr/>
          </p:nvCxnSpPr>
          <p:spPr>
            <a:xfrm rot="5400000">
              <a:off x="1219201" y="1838045"/>
              <a:ext cx="981355" cy="6765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47800" y="19812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28446" y="2971800"/>
            <a:ext cx="1667154" cy="752754"/>
            <a:chOff x="1533246" y="1981200"/>
            <a:chExt cx="1667154" cy="752754"/>
          </a:xfrm>
        </p:grpSpPr>
        <p:sp>
          <p:nvSpPr>
            <p:cNvPr id="12" name="Oval 11"/>
            <p:cNvSpPr/>
            <p:nvPr/>
          </p:nvSpPr>
          <p:spPr>
            <a:xfrm>
              <a:off x="2743200" y="19812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Connector 21"/>
            <p:cNvCxnSpPr>
              <a:stCxn id="12" idx="2"/>
              <a:endCxn id="2" idx="7"/>
            </p:cNvCxnSpPr>
            <p:nvPr/>
          </p:nvCxnSpPr>
          <p:spPr>
            <a:xfrm rot="10800000" flipV="1">
              <a:off x="1533246" y="2209799"/>
              <a:ext cx="1209955" cy="5241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905000" y="2286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25</a:t>
              </a:r>
              <a:endParaRPr lang="id-ID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295400" y="3886200"/>
            <a:ext cx="1676400" cy="533400"/>
            <a:chOff x="1600200" y="2895600"/>
            <a:chExt cx="1676400" cy="533400"/>
          </a:xfrm>
        </p:grpSpPr>
        <p:sp>
          <p:nvSpPr>
            <p:cNvPr id="29" name="Oval 28"/>
            <p:cNvSpPr/>
            <p:nvPr/>
          </p:nvSpPr>
          <p:spPr>
            <a:xfrm>
              <a:off x="2819400" y="29718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C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Connector 31"/>
            <p:cNvCxnSpPr>
              <a:stCxn id="29" idx="2"/>
              <a:endCxn id="2" idx="6"/>
            </p:cNvCxnSpPr>
            <p:nvPr/>
          </p:nvCxnSpPr>
          <p:spPr>
            <a:xfrm rot="10800000">
              <a:off x="1600200" y="2895600"/>
              <a:ext cx="12192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057400" y="28956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</a:t>
              </a:r>
              <a:endParaRPr lang="id-ID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28445" y="4047845"/>
            <a:ext cx="1514755" cy="1438555"/>
            <a:chOff x="1533245" y="3057245"/>
            <a:chExt cx="1514755" cy="1438555"/>
          </a:xfrm>
        </p:grpSpPr>
        <p:sp>
          <p:nvSpPr>
            <p:cNvPr id="30" name="Oval 29"/>
            <p:cNvSpPr/>
            <p:nvPr/>
          </p:nvSpPr>
          <p:spPr>
            <a:xfrm>
              <a:off x="2590800" y="40386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D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Connector 35"/>
            <p:cNvCxnSpPr>
              <a:stCxn id="30" idx="1"/>
              <a:endCxn id="2" idx="5"/>
            </p:cNvCxnSpPr>
            <p:nvPr/>
          </p:nvCxnSpPr>
          <p:spPr>
            <a:xfrm rot="16200000" flipV="1">
              <a:off x="1571345" y="3019145"/>
              <a:ext cx="1048310" cy="11245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905000" y="3429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35</a:t>
              </a:r>
              <a:endParaRPr lang="id-ID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66800" y="4114800"/>
            <a:ext cx="914400" cy="2133600"/>
            <a:chOff x="1371600" y="3124200"/>
            <a:chExt cx="914400" cy="2133600"/>
          </a:xfrm>
        </p:grpSpPr>
        <p:sp>
          <p:nvSpPr>
            <p:cNvPr id="31" name="Oval 30"/>
            <p:cNvSpPr/>
            <p:nvPr/>
          </p:nvSpPr>
          <p:spPr>
            <a:xfrm>
              <a:off x="1828800" y="48006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E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/>
            <p:cNvCxnSpPr>
              <a:stCxn id="31" idx="1"/>
              <a:endCxn id="2" idx="4"/>
            </p:cNvCxnSpPr>
            <p:nvPr/>
          </p:nvCxnSpPr>
          <p:spPr>
            <a:xfrm rot="16200000" flipV="1">
              <a:off x="762001" y="3733800"/>
              <a:ext cx="1743355" cy="5241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371600" y="3810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10</a:t>
              </a:r>
              <a:endParaRPr lang="id-ID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133600" y="22860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(A) = </a:t>
            </a:r>
            <a:r>
              <a:rPr lang="en-US" i="1" dirty="0" smtClean="0"/>
              <a:t>h</a:t>
            </a:r>
            <a:r>
              <a:rPr lang="en-US" dirty="0" smtClean="0"/>
              <a:t>(A) = 80</a:t>
            </a:r>
            <a:endParaRPr lang="id-ID" dirty="0"/>
          </a:p>
        </p:txBody>
      </p:sp>
      <p:sp>
        <p:nvSpPr>
          <p:cNvPr id="53" name="TextBox 52"/>
          <p:cNvSpPr txBox="1"/>
          <p:nvPr/>
        </p:nvSpPr>
        <p:spPr>
          <a:xfrm>
            <a:off x="2895600" y="29718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(B) = </a:t>
            </a:r>
            <a:r>
              <a:rPr lang="en-US" i="1" dirty="0" smtClean="0"/>
              <a:t>h</a:t>
            </a:r>
            <a:r>
              <a:rPr lang="en-US" dirty="0" smtClean="0"/>
              <a:t>(B) = 60</a:t>
            </a:r>
            <a:endParaRPr lang="id-ID" dirty="0"/>
          </a:p>
        </p:txBody>
      </p:sp>
      <p:sp>
        <p:nvSpPr>
          <p:cNvPr id="54" name="TextBox 53"/>
          <p:cNvSpPr txBox="1"/>
          <p:nvPr/>
        </p:nvSpPr>
        <p:spPr>
          <a:xfrm>
            <a:off x="2971800" y="39624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(C) = </a:t>
            </a:r>
            <a:r>
              <a:rPr lang="en-US" i="1" dirty="0" smtClean="0"/>
              <a:t>h</a:t>
            </a:r>
            <a:r>
              <a:rPr lang="en-US" dirty="0" smtClean="0"/>
              <a:t>(C) = 70</a:t>
            </a:r>
            <a:endParaRPr lang="id-ID" dirty="0"/>
          </a:p>
        </p:txBody>
      </p:sp>
      <p:sp>
        <p:nvSpPr>
          <p:cNvPr id="55" name="TextBox 54"/>
          <p:cNvSpPr txBox="1"/>
          <p:nvPr/>
        </p:nvSpPr>
        <p:spPr>
          <a:xfrm>
            <a:off x="2743200" y="51054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(D) = </a:t>
            </a:r>
            <a:r>
              <a:rPr lang="en-US" i="1" dirty="0" smtClean="0"/>
              <a:t>h</a:t>
            </a:r>
            <a:r>
              <a:rPr lang="en-US" dirty="0" smtClean="0"/>
              <a:t>(D) = 85</a:t>
            </a:r>
            <a:endParaRPr lang="id-ID" dirty="0"/>
          </a:p>
        </p:txBody>
      </p:sp>
      <p:sp>
        <p:nvSpPr>
          <p:cNvPr id="56" name="TextBox 55"/>
          <p:cNvSpPr txBox="1"/>
          <p:nvPr/>
        </p:nvSpPr>
        <p:spPr>
          <a:xfrm>
            <a:off x="1981200" y="58674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</a:t>
            </a:r>
            <a:r>
              <a:rPr lang="en-US" dirty="0" smtClean="0"/>
              <a:t>(E) = </a:t>
            </a:r>
            <a:r>
              <a:rPr lang="en-US" i="1" dirty="0" smtClean="0"/>
              <a:t>h</a:t>
            </a:r>
            <a:r>
              <a:rPr lang="en-US" dirty="0" smtClean="0"/>
              <a:t>(E) = 74</a:t>
            </a:r>
            <a:endParaRPr lang="id-ID" dirty="0"/>
          </a:p>
        </p:txBody>
      </p:sp>
      <p:sp>
        <p:nvSpPr>
          <p:cNvPr id="58" name="TextBox 57"/>
          <p:cNvSpPr txBox="1"/>
          <p:nvPr/>
        </p:nvSpPr>
        <p:spPr>
          <a:xfrm>
            <a:off x="2895600" y="29718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(B) = </a:t>
            </a:r>
            <a:r>
              <a:rPr lang="en-US" i="1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(B) = 60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971800" y="2971800"/>
            <a:ext cx="1828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70" name="Group 26"/>
          <p:cNvGrpSpPr/>
          <p:nvPr/>
        </p:nvGrpSpPr>
        <p:grpSpPr>
          <a:xfrm>
            <a:off x="2438400" y="2971800"/>
            <a:ext cx="457200" cy="457200"/>
            <a:chOff x="1066800" y="2667000"/>
            <a:chExt cx="457200" cy="457200"/>
          </a:xfrm>
        </p:grpSpPr>
        <p:sp>
          <p:nvSpPr>
            <p:cNvPr id="71" name="Flowchart: Process 70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2" name="Oval 71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895600" y="2514600"/>
            <a:ext cx="3810000" cy="685800"/>
            <a:chOff x="3200400" y="1524000"/>
            <a:chExt cx="3810000" cy="685800"/>
          </a:xfrm>
        </p:grpSpPr>
        <p:sp>
          <p:nvSpPr>
            <p:cNvPr id="84" name="Oval 83"/>
            <p:cNvSpPr/>
            <p:nvPr/>
          </p:nvSpPr>
          <p:spPr>
            <a:xfrm>
              <a:off x="4724400" y="1524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rot="10800000" flipV="1">
              <a:off x="3200400" y="1752600"/>
              <a:ext cx="152400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3886200" y="17526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</a:t>
              </a:r>
              <a:endParaRPr lang="id-ID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81600" y="1524000"/>
              <a:ext cx="1828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f</a:t>
              </a:r>
              <a:r>
                <a:rPr lang="en-US" dirty="0" smtClean="0"/>
                <a:t>(F) = </a:t>
              </a:r>
              <a:r>
                <a:rPr lang="en-US" i="1" dirty="0" smtClean="0"/>
                <a:t>h</a:t>
              </a:r>
              <a:r>
                <a:rPr lang="en-US" dirty="0" smtClean="0"/>
                <a:t>(F) = 70</a:t>
              </a:r>
              <a:endParaRPr lang="id-ID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895600" y="3200400"/>
            <a:ext cx="4800600" cy="838200"/>
            <a:chOff x="3200400" y="2209800"/>
            <a:chExt cx="4800600" cy="838200"/>
          </a:xfrm>
        </p:grpSpPr>
        <p:sp>
          <p:nvSpPr>
            <p:cNvPr id="89" name="Oval 88"/>
            <p:cNvSpPr/>
            <p:nvPr/>
          </p:nvSpPr>
          <p:spPr>
            <a:xfrm>
              <a:off x="5715000" y="25908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K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90" name="Straight Connector 89"/>
            <p:cNvCxnSpPr>
              <a:stCxn id="89" idx="2"/>
            </p:cNvCxnSpPr>
            <p:nvPr/>
          </p:nvCxnSpPr>
          <p:spPr>
            <a:xfrm rot="10800000">
              <a:off x="3200400" y="2209800"/>
              <a:ext cx="251460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4267200" y="23622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</a:t>
              </a:r>
              <a:endParaRPr lang="id-ID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172200" y="2590800"/>
              <a:ext cx="1828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f</a:t>
              </a:r>
              <a:r>
                <a:rPr lang="en-US" dirty="0" smtClean="0"/>
                <a:t>(K) = </a:t>
              </a:r>
              <a:r>
                <a:rPr lang="en-US" i="1" dirty="0" smtClean="0"/>
                <a:t>h</a:t>
              </a:r>
              <a:r>
                <a:rPr lang="en-US" dirty="0" smtClean="0"/>
                <a:t>(K) = 30</a:t>
              </a:r>
              <a:endParaRPr lang="id-ID" dirty="0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5867400" y="35814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(K) = </a:t>
            </a:r>
            <a:r>
              <a:rPr lang="en-US" i="1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(K) = 30</a:t>
            </a:r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912604" y="3581400"/>
            <a:ext cx="18288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d-ID" dirty="0">
              <a:solidFill>
                <a:srgbClr val="FF0000"/>
              </a:solidFill>
            </a:endParaRPr>
          </a:p>
        </p:txBody>
      </p:sp>
      <p:grpSp>
        <p:nvGrpSpPr>
          <p:cNvPr id="95" name="Group 26"/>
          <p:cNvGrpSpPr/>
          <p:nvPr/>
        </p:nvGrpSpPr>
        <p:grpSpPr>
          <a:xfrm>
            <a:off x="5410200" y="3581400"/>
            <a:ext cx="457200" cy="457200"/>
            <a:chOff x="1066800" y="2667000"/>
            <a:chExt cx="457200" cy="457200"/>
          </a:xfrm>
        </p:grpSpPr>
        <p:sp>
          <p:nvSpPr>
            <p:cNvPr id="96" name="Flowchart: Process 95"/>
            <p:cNvSpPr/>
            <p:nvPr/>
          </p:nvSpPr>
          <p:spPr>
            <a:xfrm>
              <a:off x="1066800" y="2667000"/>
              <a:ext cx="457200" cy="4572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7" name="Oval 96"/>
            <p:cNvSpPr/>
            <p:nvPr/>
          </p:nvSpPr>
          <p:spPr>
            <a:xfrm>
              <a:off x="1066800" y="26670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K</a:t>
              </a:r>
              <a:endParaRPr lang="id-ID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943601" y="3810000"/>
            <a:ext cx="2666999" cy="1676400"/>
            <a:chOff x="6248401" y="2819400"/>
            <a:chExt cx="2666999" cy="1676400"/>
          </a:xfrm>
        </p:grpSpPr>
        <p:sp>
          <p:nvSpPr>
            <p:cNvPr id="98" name="Oval 97"/>
            <p:cNvSpPr/>
            <p:nvPr/>
          </p:nvSpPr>
          <p:spPr>
            <a:xfrm>
              <a:off x="7696200" y="3505200"/>
              <a:ext cx="457200" cy="457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G</a:t>
              </a:r>
              <a:endParaRPr lang="id-ID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Connector 98"/>
            <p:cNvCxnSpPr>
              <a:stCxn id="98" idx="1"/>
              <a:endCxn id="97" idx="6"/>
            </p:cNvCxnSpPr>
            <p:nvPr/>
          </p:nvCxnSpPr>
          <p:spPr>
            <a:xfrm rot="16200000" flipV="1">
              <a:off x="6629401" y="2438400"/>
              <a:ext cx="752755" cy="15147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6705600" y="3048000"/>
              <a:ext cx="4572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30</a:t>
              </a:r>
              <a:endParaRPr lang="id-ID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086600" y="4114800"/>
              <a:ext cx="1828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f</a:t>
              </a:r>
              <a:r>
                <a:rPr lang="en-US" dirty="0" smtClean="0"/>
                <a:t>(G) = </a:t>
              </a:r>
              <a:r>
                <a:rPr lang="en-US" i="1" dirty="0" smtClean="0"/>
                <a:t>h</a:t>
              </a:r>
              <a:r>
                <a:rPr lang="en-US" dirty="0" smtClean="0"/>
                <a:t>(G) = 0</a:t>
              </a:r>
              <a:endParaRPr lang="id-ID" dirty="0"/>
            </a:p>
          </p:txBody>
        </p:sp>
      </p:grpSp>
      <p:cxnSp>
        <p:nvCxnSpPr>
          <p:cNvPr id="105" name="Straight Connector 104"/>
          <p:cNvCxnSpPr>
            <a:endCxn id="96" idx="3"/>
          </p:cNvCxnSpPr>
          <p:nvPr/>
        </p:nvCxnSpPr>
        <p:spPr>
          <a:xfrm rot="10800000">
            <a:off x="5867401" y="3810001"/>
            <a:ext cx="1590955" cy="752755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10800000">
            <a:off x="2895600" y="3200400"/>
            <a:ext cx="2514600" cy="60960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10800000" flipV="1">
            <a:off x="1219200" y="3200400"/>
            <a:ext cx="1219200" cy="533400"/>
          </a:xfrm>
          <a:prstGeom prst="line">
            <a:avLst/>
          </a:prstGeom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itle 1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Greedy Best-First Search</a:t>
            </a:r>
            <a:endParaRPr lang="id-ID" dirty="0"/>
          </a:p>
        </p:txBody>
      </p:sp>
      <p:sp>
        <p:nvSpPr>
          <p:cNvPr id="60" name="Rectangle 59"/>
          <p:cNvSpPr/>
          <p:nvPr/>
        </p:nvSpPr>
        <p:spPr>
          <a:xfrm>
            <a:off x="4191000" y="5862935"/>
            <a:ext cx="4744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Total </a:t>
            </a:r>
            <a:r>
              <a:rPr lang="en-US" sz="2400" b="1" dirty="0" err="1" smtClean="0">
                <a:solidFill>
                  <a:srgbClr val="FF0000"/>
                </a:solidFill>
              </a:rPr>
              <a:t>Biaya</a:t>
            </a:r>
            <a:r>
              <a:rPr lang="en-US" sz="2400" b="1" dirty="0" smtClean="0">
                <a:solidFill>
                  <a:srgbClr val="FF0000"/>
                </a:solidFill>
              </a:rPr>
              <a:t> = 25 + 50 + 30 = 105</a:t>
            </a:r>
            <a:endParaRPr lang="id-ID" sz="2400" b="1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191000" y="6324600"/>
            <a:ext cx="2877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Biaya</a:t>
            </a:r>
            <a:r>
              <a:rPr lang="en-US" sz="2400" b="1" dirty="0" smtClean="0">
                <a:solidFill>
                  <a:srgbClr val="FF0000"/>
                </a:solidFill>
              </a:rPr>
              <a:t> optimal = 95</a:t>
            </a:r>
            <a:endParaRPr lang="id-ID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8" grpId="0"/>
      <p:bldP spid="59" grpId="0" animBg="1"/>
      <p:bldP spid="93" grpId="0"/>
      <p:bldP spid="94" grpId="0" animBg="1"/>
      <p:bldP spid="60" grpId="0"/>
      <p:bldP spid="6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A*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Gabungan</a:t>
            </a:r>
            <a:r>
              <a:rPr lang="en-US" dirty="0" smtClean="0"/>
              <a:t> </a:t>
            </a:r>
            <a:r>
              <a:rPr lang="en-US" i="1" dirty="0" smtClean="0"/>
              <a:t>Uniform Cost Search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i="1" dirty="0" smtClean="0"/>
              <a:t>Greedy Best-First Search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Biaya</a:t>
            </a:r>
            <a:r>
              <a:rPr lang="en-US" dirty="0" smtClean="0"/>
              <a:t> yang </a:t>
            </a:r>
            <a:r>
              <a:rPr lang="en-US" dirty="0" err="1" smtClean="0"/>
              <a:t>diperhitungkan</a:t>
            </a:r>
            <a:r>
              <a:rPr lang="en-US" dirty="0" smtClean="0"/>
              <a:t> </a:t>
            </a:r>
            <a:r>
              <a:rPr lang="en-US" dirty="0" err="1" smtClean="0"/>
              <a:t>didapat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sebenarnya</a:t>
            </a:r>
            <a:r>
              <a:rPr lang="en-US" dirty="0" smtClean="0"/>
              <a:t> </a:t>
            </a:r>
            <a:r>
              <a:rPr lang="en-US" dirty="0" err="1" smtClean="0"/>
              <a:t>ditambah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perkiraan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pt-BR" i="1" dirty="0" smtClean="0"/>
              <a:t>			</a:t>
            </a:r>
            <a:r>
              <a:rPr lang="pt-BR" sz="5400" i="1" dirty="0" smtClean="0"/>
              <a:t>f</a:t>
            </a:r>
            <a:r>
              <a:rPr lang="pt-BR" sz="5400" dirty="0" smtClean="0"/>
              <a:t>(</a:t>
            </a:r>
            <a:r>
              <a:rPr lang="pt-BR" sz="5400" i="1" dirty="0" smtClean="0"/>
              <a:t>n</a:t>
            </a:r>
            <a:r>
              <a:rPr lang="pt-BR" sz="5400" dirty="0" smtClean="0"/>
              <a:t>) = </a:t>
            </a:r>
            <a:r>
              <a:rPr lang="pt-BR" sz="5400" i="1" dirty="0" smtClean="0"/>
              <a:t>g</a:t>
            </a:r>
            <a:r>
              <a:rPr lang="pt-BR" sz="5400" dirty="0" smtClean="0"/>
              <a:t>(</a:t>
            </a:r>
            <a:r>
              <a:rPr lang="pt-BR" sz="5400" i="1" dirty="0" smtClean="0"/>
              <a:t>n</a:t>
            </a:r>
            <a:r>
              <a:rPr lang="pt-BR" sz="5400" dirty="0" smtClean="0"/>
              <a:t>) + </a:t>
            </a:r>
            <a:r>
              <a:rPr lang="pt-BR" sz="5400" i="1" dirty="0" smtClean="0"/>
              <a:t>h</a:t>
            </a:r>
            <a:r>
              <a:rPr lang="pt-BR" sz="5400" dirty="0" smtClean="0"/>
              <a:t>(</a:t>
            </a:r>
            <a:r>
              <a:rPr lang="pt-BR" sz="5400" i="1" dirty="0" smtClean="0"/>
              <a:t>n</a:t>
            </a:r>
            <a:r>
              <a:rPr lang="pt-BR" sz="5400" dirty="0" smtClean="0"/>
              <a:t>)</a:t>
            </a:r>
          </a:p>
          <a:p>
            <a:pPr>
              <a:buNone/>
            </a:pPr>
            <a:endParaRPr lang="pt-BR" dirty="0" smtClean="0"/>
          </a:p>
          <a:p>
            <a:r>
              <a:rPr lang="en-US" b="1" i="1" dirty="0" smtClean="0"/>
              <a:t>Complete</a:t>
            </a:r>
            <a:r>
              <a:rPr lang="en-US" b="1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b="1" i="1" dirty="0" smtClean="0"/>
              <a:t>Optimal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14625</TotalTime>
  <Words>5086</Words>
  <Application>Microsoft Office PowerPoint</Application>
  <PresentationFormat>On-screen Show (4:3)</PresentationFormat>
  <Paragraphs>1285</Paragraphs>
  <Slides>228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228</vt:i4>
      </vt:variant>
    </vt:vector>
  </HeadingPairs>
  <TitlesOfParts>
    <vt:vector size="235" baseType="lpstr">
      <vt:lpstr>Flow</vt:lpstr>
      <vt:lpstr>Office Theme</vt:lpstr>
      <vt:lpstr>1_Office Theme</vt:lpstr>
      <vt:lpstr>Visio</vt:lpstr>
      <vt:lpstr>Equation</vt:lpstr>
      <vt:lpstr>Worksheet</vt:lpstr>
      <vt:lpstr>Bitmap Image</vt:lpstr>
      <vt:lpstr>Searching </vt:lpstr>
      <vt:lpstr>Outline</vt:lpstr>
      <vt:lpstr>PowerPoint Presentation</vt:lpstr>
      <vt:lpstr>PowerPoint Presentation</vt:lpstr>
      <vt:lpstr>PowerPoint Presentation</vt:lpstr>
      <vt:lpstr>Representasi Ruang Keadaan</vt:lpstr>
      <vt:lpstr>PowerPoint Presentation</vt:lpstr>
      <vt:lpstr>Masalah Jurigen Air</vt:lpstr>
      <vt:lpstr>Ruang Keadaan</vt:lpstr>
      <vt:lpstr>Himpunan Operator</vt:lpstr>
      <vt:lpstr>PowerPoint Presentation</vt:lpstr>
      <vt:lpstr>PowerPoint Presentation</vt:lpstr>
      <vt:lpstr>Solusi untuk Masalah Jurigen Air</vt:lpstr>
      <vt:lpstr>PowerPoint Presentation</vt:lpstr>
      <vt:lpstr>FWDC (Farmer Wolf Duck and Corn Problem)</vt:lpstr>
      <vt:lpstr>FWDC (Farmer Wolf Duck and Corn Problem)</vt:lpstr>
      <vt:lpstr>PowerPoint Presentation</vt:lpstr>
      <vt:lpstr>Himpunan Operator FWDC</vt:lpstr>
      <vt:lpstr>Masalah N-Puzzle</vt:lpstr>
      <vt:lpstr>Himpunan Operator 8-Puzzle </vt:lpstr>
      <vt:lpstr>Masalah Rubik’s Cube</vt:lpstr>
      <vt:lpstr>Himpunan Operator Rubik’s Cube</vt:lpstr>
      <vt:lpstr>N-Queen Problem</vt:lpstr>
      <vt:lpstr>Operator untuk N-Queen </vt:lpstr>
      <vt:lpstr>N-Queen Problem</vt:lpstr>
      <vt:lpstr>Masalah 4-Queen</vt:lpstr>
      <vt:lpstr>PowerPoint Presentation</vt:lpstr>
      <vt:lpstr>PowerPoint Presentation</vt:lpstr>
      <vt:lpstr>PowerPoint Presentation</vt:lpstr>
      <vt:lpstr>Permainan Catur</vt:lpstr>
      <vt:lpstr>Himpunan Operator Permainan Catur</vt:lpstr>
      <vt:lpstr>PowerPoint Presentation</vt:lpstr>
      <vt:lpstr>Himpunan Operator TSP</vt:lpstr>
      <vt:lpstr>Searching-Based Systems</vt:lpstr>
      <vt:lpstr>Masalah Jurigen Air</vt:lpstr>
      <vt:lpstr>Metode-metode pencarian</vt:lpstr>
      <vt:lpstr>Ukuran Performansi</vt:lpstr>
      <vt:lpstr>Blind (Un-informed) Search</vt:lpstr>
      <vt:lpstr>Ruang Pencarian</vt:lpstr>
      <vt:lpstr>Breadth-First Search (BFS)</vt:lpstr>
      <vt:lpstr>Performansi BFS</vt:lpstr>
      <vt:lpstr>Kompleksitas BFS</vt:lpstr>
      <vt:lpstr>Depth-First Search (DFS)</vt:lpstr>
      <vt:lpstr>Performansi DFS</vt:lpstr>
      <vt:lpstr>Depth-Limited Search (DLS)</vt:lpstr>
      <vt:lpstr>Performansi DLS</vt:lpstr>
      <vt:lpstr>Uniform Cost Search (UCS)</vt:lpstr>
      <vt:lpstr>PowerPoint Presentation</vt:lpstr>
      <vt:lpstr>Performansi UCS</vt:lpstr>
      <vt:lpstr>Iterative-Deepening Search (IDS)</vt:lpstr>
      <vt:lpstr>PowerPoint Presentation</vt:lpstr>
      <vt:lpstr>Performansi IDS</vt:lpstr>
      <vt:lpstr>Bi-directional Search (BDS)</vt:lpstr>
      <vt:lpstr>PowerPoint Presentation</vt:lpstr>
      <vt:lpstr>Kompleksitas Waktu dan Memory</vt:lpstr>
      <vt:lpstr>Masalah BDS</vt:lpstr>
      <vt:lpstr>Pembalikan Operator</vt:lpstr>
      <vt:lpstr>Performansi BDS</vt:lpstr>
      <vt:lpstr>Perbandingan metode pencarian [RUS95]</vt:lpstr>
      <vt:lpstr>Breadth-First Search (BFS)</vt:lpstr>
      <vt:lpstr>Depth-First Search (DFS) - Worst-Case</vt:lpstr>
      <vt:lpstr>Depth-First Search (DFS) - Best-Case</vt:lpstr>
      <vt:lpstr>Depth Limited Search (DLS): L = 2</vt:lpstr>
      <vt:lpstr>Iterative Deepening Search (IDS): L = 1</vt:lpstr>
      <vt:lpstr>Iterative Deepening Search (IDS): L = 2</vt:lpstr>
      <vt:lpstr>Iterative Deepening Search (IDS): L = 3</vt:lpstr>
      <vt:lpstr>Iterative Deepening Search (IDS): L = 4</vt:lpstr>
      <vt:lpstr>Bi-directional Search (BDS)</vt:lpstr>
      <vt:lpstr>Perbandingan metode pencarian [RUS95]</vt:lpstr>
      <vt:lpstr>Heuristic (Informed) Search</vt:lpstr>
      <vt:lpstr>PowerPoint Presentation</vt:lpstr>
      <vt:lpstr>Fungsi heuristik</vt:lpstr>
      <vt:lpstr>PowerPoint Presentation</vt:lpstr>
      <vt:lpstr>Masalah 8-puzzle</vt:lpstr>
      <vt:lpstr>Fungsi heuristik 8-Puzzle</vt:lpstr>
      <vt:lpstr>Fungsi heuristik 8-Puzzle</vt:lpstr>
      <vt:lpstr>PowerPoint Presentation</vt:lpstr>
      <vt:lpstr>Masalah Jurigen Air</vt:lpstr>
      <vt:lpstr>PowerPoint Presentation</vt:lpstr>
      <vt:lpstr>Metode2 Heuristic Search</vt:lpstr>
      <vt:lpstr>Metode2 Heuristic Search</vt:lpstr>
      <vt:lpstr>Generate-and-Test (GT)</vt:lpstr>
      <vt:lpstr>PowerPoint Presentation</vt:lpstr>
      <vt:lpstr>Algoritma GT</vt:lpstr>
      <vt:lpstr>Hill Climbing (HC)</vt:lpstr>
      <vt:lpstr>Simple HC</vt:lpstr>
      <vt:lpstr>Steepest-Ascent HC</vt:lpstr>
      <vt:lpstr>Simulated Annealing (SA)</vt:lpstr>
      <vt:lpstr>PowerPoint Presentation</vt:lpstr>
      <vt:lpstr>PowerPoint Presentation</vt:lpstr>
      <vt:lpstr>Simulated Annealing (SA)</vt:lpstr>
      <vt:lpstr>PowerPoint Presentation</vt:lpstr>
      <vt:lpstr>PowerPoint Presentation</vt:lpstr>
      <vt:lpstr>PowerPoint Presentation</vt:lpstr>
      <vt:lpstr>Best-First Search</vt:lpstr>
      <vt:lpstr>Greedy Best-First Search</vt:lpstr>
      <vt:lpstr>PowerPoint Presentation</vt:lpstr>
      <vt:lpstr>Greedy Best-First Search</vt:lpstr>
      <vt:lpstr>A*</vt:lpstr>
      <vt:lpstr>PowerPoint Presentation</vt:lpstr>
      <vt:lpstr>PowerPoint Presentation</vt:lpstr>
      <vt:lpstr>Algoritma A*</vt:lpstr>
      <vt:lpstr>Searching</vt:lpstr>
      <vt:lpstr>Breadth-First Search (BFS)</vt:lpstr>
      <vt:lpstr>Depth-First Search (DFS) - Worst-Case</vt:lpstr>
      <vt:lpstr>Depth-First Search (DFS) - Best-Case</vt:lpstr>
      <vt:lpstr>Depth Limited Search (DLS): L = 2</vt:lpstr>
      <vt:lpstr>Iterative Deepening Search (IDS): L = 1</vt:lpstr>
      <vt:lpstr>Iterative Deepening Search (IDS): L = 2</vt:lpstr>
      <vt:lpstr>Iterative Deepening Search (IDS): L = 3</vt:lpstr>
      <vt:lpstr>Iterative Deepening Search (IDS): L = 4</vt:lpstr>
      <vt:lpstr>Bi-directional Search (BDS)</vt:lpstr>
      <vt:lpstr>Greedy Best First Search</vt:lpstr>
      <vt:lpstr>A*</vt:lpstr>
      <vt:lpstr>PowerPoint Presentation</vt:lpstr>
      <vt:lpstr>PowerPoint Presentation</vt:lpstr>
      <vt:lpstr>PowerPoint Presentation</vt:lpstr>
      <vt:lpstr>PowerPoint Presentation</vt:lpstr>
      <vt:lpstr>A*</vt:lpstr>
      <vt:lpstr>PowerPoint Presentation</vt:lpstr>
      <vt:lpstr>PowerPoint Presentation</vt:lpstr>
      <vt:lpstr>Studi kasus: Minimasi</vt:lpstr>
      <vt:lpstr>Individu</vt:lpstr>
      <vt:lpstr>Fitness</vt:lpstr>
      <vt:lpstr>Goal = ?</vt:lpstr>
      <vt:lpstr>Masalah 8-puzzle</vt:lpstr>
      <vt:lpstr>Nilai minimum h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TSP dengan 100 lokasi</vt:lpstr>
      <vt:lpstr>PowerPoint Presentation</vt:lpstr>
      <vt:lpstr>Jika d = 10, berapa luas lingkaran?</vt:lpstr>
      <vt:lpstr>Jika d = 10, berapa luas area merah?</vt:lpstr>
      <vt:lpstr>Berapa luas area merah?</vt:lpstr>
      <vt:lpstr>PowerPoint Presentation</vt:lpstr>
      <vt:lpstr>Apa itu EC?</vt:lpstr>
      <vt:lpstr>Teori Evolusi</vt:lpstr>
      <vt:lpstr>Rusa ber-evolusi menjadi ...?</vt:lpstr>
      <vt:lpstr>Monyet  Manusia?</vt:lpstr>
      <vt:lpstr>PowerPoint Presentation</vt:lpstr>
      <vt:lpstr>Mutasi: bisa lebih baik?</vt:lpstr>
      <vt:lpstr>PowerPoint Presentation</vt:lpstr>
      <vt:lpstr>Mutasi: selalu lebih buruk!</vt:lpstr>
      <vt:lpstr>“Evolusi” &amp; “Genetika”</vt:lpstr>
      <vt:lpstr>PowerPoint Presentation</vt:lpstr>
      <vt:lpstr>Aplikasi-aplikasi EC</vt:lpstr>
      <vt:lpstr>Desain Jet Nozzle [evonet.lri.fr/CIRCUS2/node.php?node=72]</vt:lpstr>
      <vt:lpstr>Optimasi Swarming [www.bionik.tu-berlin.de/institut/xs2anima]</vt:lpstr>
      <vt:lpstr>Simulasi &amp; Animasi</vt:lpstr>
      <vt:lpstr>Edge detection</vt:lpstr>
      <vt:lpstr>Skema umum EAs</vt:lpstr>
      <vt:lpstr>Beberapa algoritma EAs</vt:lpstr>
      <vt:lpstr>Terminologi</vt:lpstr>
      <vt:lpstr>Representasi individu (biner)</vt:lpstr>
      <vt:lpstr>Konversi ke Real</vt:lpstr>
      <vt:lpstr>Representasi individu (biner)</vt:lpstr>
      <vt:lpstr>Representasi individu (integer)</vt:lpstr>
      <vt:lpstr>Representasi individu (real)</vt:lpstr>
      <vt:lpstr>Representasi permutasi</vt:lpstr>
      <vt:lpstr>Nilai Fitness</vt:lpstr>
      <vt:lpstr>Seleksi Orangtua</vt:lpstr>
      <vt:lpstr>Rekombinasi</vt:lpstr>
      <vt:lpstr>Mutasi</vt:lpstr>
      <vt:lpstr>PowerPoint Presentation</vt:lpstr>
      <vt:lpstr>PowerPoint Presentation</vt:lpstr>
      <vt:lpstr>Maksimasi Fungsi</vt:lpstr>
      <vt:lpstr>Phenotype  Genotype</vt:lpstr>
      <vt:lpstr>Fungsi Fitness: Maksimasi</vt:lpstr>
      <vt:lpstr>Generasi 1</vt:lpstr>
      <vt:lpstr>Seleksi Ortu: generasi 1</vt:lpstr>
      <vt:lpstr>PowerPoint Presentation</vt:lpstr>
      <vt:lpstr>Rekombinasi Ortu: generasi 1</vt:lpstr>
      <vt:lpstr>Generasi 2</vt:lpstr>
      <vt:lpstr>Studi kasus: Minimasi</vt:lpstr>
      <vt:lpstr>Individu</vt:lpstr>
      <vt:lpstr>Fitness</vt:lpstr>
      <vt:lpstr>Generasi 1</vt:lpstr>
      <vt:lpstr>Generasi 1</vt:lpstr>
      <vt:lpstr>Generasi 10</vt:lpstr>
      <vt:lpstr>Generasi 10</vt:lpstr>
      <vt:lpstr>Generasi 100</vt:lpstr>
      <vt:lpstr>Mengapa EAs sangat Powerful?</vt:lpstr>
      <vt:lpstr>PowerPoint Presentation</vt:lpstr>
      <vt:lpstr>Permasalahan pada GA</vt:lpstr>
      <vt:lpstr>Generational Replacement EAs</vt:lpstr>
      <vt:lpstr>Representasi individu (biner)</vt:lpstr>
      <vt:lpstr>Representasi individu (integer)</vt:lpstr>
      <vt:lpstr>Representasi individu (real)</vt:lpstr>
      <vt:lpstr>PowerPoint Presentation</vt:lpstr>
      <vt:lpstr>Studi Kasus</vt:lpstr>
      <vt:lpstr>PowerPoint Presentation</vt:lpstr>
      <vt:lpstr>ES: Self Adaptation</vt:lpstr>
      <vt:lpstr>Graph bisection</vt:lpstr>
      <vt:lpstr>Graph bisection</vt:lpstr>
      <vt:lpstr>PowerPoint Presentation</vt:lpstr>
      <vt:lpstr>Fungsi fitness</vt:lpstr>
      <vt:lpstr>Masalah 8-queens</vt:lpstr>
      <vt:lpstr>PowerPoint Presentation</vt:lpstr>
      <vt:lpstr>Fungsi Fitness</vt:lpstr>
      <vt:lpstr>Pemotongan bahan</vt:lpstr>
      <vt:lpstr>Pola pemotongan 1</vt:lpstr>
      <vt:lpstr>Pola pemotongan 2</vt:lpstr>
      <vt:lpstr>PowerPoint Presentation</vt:lpstr>
      <vt:lpstr>Fungsi fitness</vt:lpstr>
      <vt:lpstr>Peramalan Data Time Series</vt:lpstr>
      <vt:lpstr>Model Matematis</vt:lpstr>
      <vt:lpstr>Kromosom</vt:lpstr>
      <vt:lpstr>Fungsi Fitness</vt:lpstr>
      <vt:lpstr>Penjadwalan Kuliah</vt:lpstr>
      <vt:lpstr>Kromosom</vt:lpstr>
      <vt:lpstr>PowerPoint Presentation</vt:lpstr>
      <vt:lpstr>Batasan</vt:lpstr>
      <vt:lpstr>Pelanggaran Batasan</vt:lpstr>
      <vt:lpstr>Fungsi Fitness</vt:lpstr>
      <vt:lpstr>Generational Replacement EAs</vt:lpstr>
      <vt:lpstr>EAs sesuai untuk masalah:</vt:lpstr>
      <vt:lpstr>Memilih metode pencarian?</vt:lpstr>
      <vt:lpstr>Kesimpulan</vt:lpstr>
      <vt:lpstr>Kesimpulan</vt:lpstr>
      <vt:lpstr>Kesimpulan</vt:lpstr>
      <vt:lpstr>Kesimpulan</vt:lpstr>
      <vt:lpstr>Kesimpulan</vt:lpstr>
      <vt:lpstr>Kesimpulan</vt:lpstr>
      <vt:lpstr>Daftar Pustaka</vt:lpstr>
      <vt:lpstr>Daftar Pustaka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Evolutionary Computation Komputasi Berbasis Evolusi dan Genetika</dc:title>
  <dc:creator>Toshiba</dc:creator>
  <cp:lastModifiedBy>lenovo</cp:lastModifiedBy>
  <cp:revision>491</cp:revision>
  <dcterms:created xsi:type="dcterms:W3CDTF">2006-08-16T00:00:00Z</dcterms:created>
  <dcterms:modified xsi:type="dcterms:W3CDTF">2017-05-21T04:56:39Z</dcterms:modified>
</cp:coreProperties>
</file>