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  <p:sldMasterId id="2147483734" r:id="rId3"/>
  </p:sldMasterIdLst>
  <p:sldIdLst>
    <p:sldId id="256" r:id="rId4"/>
    <p:sldId id="320" r:id="rId5"/>
    <p:sldId id="321" r:id="rId6"/>
    <p:sldId id="322" r:id="rId7"/>
    <p:sldId id="323" r:id="rId8"/>
    <p:sldId id="324" r:id="rId9"/>
    <p:sldId id="488" r:id="rId10"/>
    <p:sldId id="489" r:id="rId11"/>
    <p:sldId id="501" r:id="rId12"/>
    <p:sldId id="502" r:id="rId13"/>
    <p:sldId id="503" r:id="rId14"/>
    <p:sldId id="504" r:id="rId15"/>
    <p:sldId id="505" r:id="rId16"/>
    <p:sldId id="511" r:id="rId17"/>
    <p:sldId id="509" r:id="rId18"/>
    <p:sldId id="326" r:id="rId19"/>
    <p:sldId id="327" r:id="rId20"/>
    <p:sldId id="328" r:id="rId21"/>
    <p:sldId id="510" r:id="rId22"/>
    <p:sldId id="330" r:id="rId23"/>
    <p:sldId id="332" r:id="rId24"/>
    <p:sldId id="331" r:id="rId25"/>
    <p:sldId id="333" r:id="rId26"/>
    <p:sldId id="334" r:id="rId27"/>
    <p:sldId id="335" r:id="rId28"/>
    <p:sldId id="337" r:id="rId29"/>
    <p:sldId id="338" r:id="rId30"/>
    <p:sldId id="304" r:id="rId31"/>
    <p:sldId id="339" r:id="rId32"/>
    <p:sldId id="340" r:id="rId33"/>
    <p:sldId id="507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724" r:id="rId42"/>
    <p:sldId id="722" r:id="rId43"/>
    <p:sldId id="723" r:id="rId44"/>
    <p:sldId id="717" r:id="rId45"/>
    <p:sldId id="720" r:id="rId46"/>
    <p:sldId id="721" r:id="rId47"/>
    <p:sldId id="351" r:id="rId48"/>
    <p:sldId id="352" r:id="rId49"/>
    <p:sldId id="358" r:id="rId50"/>
    <p:sldId id="359" r:id="rId51"/>
    <p:sldId id="360" r:id="rId52"/>
    <p:sldId id="361" r:id="rId53"/>
    <p:sldId id="365" r:id="rId54"/>
    <p:sldId id="374" r:id="rId55"/>
    <p:sldId id="366" r:id="rId56"/>
    <p:sldId id="370" r:id="rId57"/>
    <p:sldId id="371" r:id="rId58"/>
    <p:sldId id="376" r:id="rId59"/>
    <p:sldId id="373" r:id="rId60"/>
    <p:sldId id="379" r:id="rId61"/>
    <p:sldId id="377" r:id="rId62"/>
    <p:sldId id="716" r:id="rId63"/>
    <p:sldId id="378" r:id="rId64"/>
    <p:sldId id="380" r:id="rId65"/>
    <p:sldId id="685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1" r:id="rId75"/>
    <p:sldId id="522" r:id="rId76"/>
    <p:sldId id="617" r:id="rId77"/>
    <p:sldId id="613" r:id="rId78"/>
    <p:sldId id="614" r:id="rId79"/>
    <p:sldId id="615" r:id="rId80"/>
    <p:sldId id="525" r:id="rId81"/>
    <p:sldId id="526" r:id="rId82"/>
    <p:sldId id="527" r:id="rId83"/>
    <p:sldId id="528" r:id="rId84"/>
    <p:sldId id="529" r:id="rId85"/>
    <p:sldId id="530" r:id="rId86"/>
    <p:sldId id="531" r:id="rId87"/>
    <p:sldId id="532" r:id="rId88"/>
    <p:sldId id="537" r:id="rId89"/>
    <p:sldId id="538" r:id="rId90"/>
    <p:sldId id="539" r:id="rId91"/>
    <p:sldId id="540" r:id="rId92"/>
    <p:sldId id="541" r:id="rId93"/>
    <p:sldId id="542" r:id="rId94"/>
    <p:sldId id="543" r:id="rId95"/>
    <p:sldId id="544" r:id="rId96"/>
    <p:sldId id="545" r:id="rId97"/>
    <p:sldId id="705" r:id="rId98"/>
    <p:sldId id="706" r:id="rId99"/>
    <p:sldId id="547" r:id="rId100"/>
    <p:sldId id="548" r:id="rId101"/>
    <p:sldId id="549" r:id="rId102"/>
    <p:sldId id="550" r:id="rId103"/>
    <p:sldId id="551" r:id="rId104"/>
    <p:sldId id="552" r:id="rId105"/>
    <p:sldId id="553" r:id="rId106"/>
    <p:sldId id="554" r:id="rId107"/>
    <p:sldId id="555" r:id="rId108"/>
    <p:sldId id="556" r:id="rId109"/>
    <p:sldId id="558" r:id="rId110"/>
    <p:sldId id="559" r:id="rId111"/>
    <p:sldId id="560" r:id="rId112"/>
    <p:sldId id="561" r:id="rId113"/>
    <p:sldId id="562" r:id="rId114"/>
    <p:sldId id="563" r:id="rId115"/>
    <p:sldId id="564" r:id="rId116"/>
    <p:sldId id="565" r:id="rId117"/>
    <p:sldId id="566" r:id="rId118"/>
    <p:sldId id="567" r:id="rId119"/>
    <p:sldId id="568" r:id="rId120"/>
    <p:sldId id="569" r:id="rId121"/>
    <p:sldId id="570" r:id="rId122"/>
    <p:sldId id="571" r:id="rId123"/>
    <p:sldId id="572" r:id="rId124"/>
    <p:sldId id="573" r:id="rId125"/>
    <p:sldId id="574" r:id="rId126"/>
    <p:sldId id="575" r:id="rId127"/>
    <p:sldId id="576" r:id="rId128"/>
    <p:sldId id="577" r:id="rId129"/>
    <p:sldId id="578" r:id="rId130"/>
    <p:sldId id="579" r:id="rId131"/>
    <p:sldId id="580" r:id="rId132"/>
    <p:sldId id="581" r:id="rId133"/>
    <p:sldId id="582" r:id="rId134"/>
    <p:sldId id="583" r:id="rId135"/>
    <p:sldId id="584" r:id="rId136"/>
    <p:sldId id="585" r:id="rId137"/>
    <p:sldId id="586" r:id="rId138"/>
    <p:sldId id="587" r:id="rId139"/>
    <p:sldId id="588" r:id="rId140"/>
    <p:sldId id="589" r:id="rId141"/>
    <p:sldId id="590" r:id="rId142"/>
    <p:sldId id="591" r:id="rId143"/>
    <p:sldId id="592" r:id="rId144"/>
    <p:sldId id="593" r:id="rId145"/>
    <p:sldId id="594" r:id="rId146"/>
    <p:sldId id="595" r:id="rId147"/>
    <p:sldId id="596" r:id="rId148"/>
    <p:sldId id="597" r:id="rId149"/>
    <p:sldId id="598" r:id="rId150"/>
    <p:sldId id="697" r:id="rId151"/>
    <p:sldId id="698" r:id="rId152"/>
    <p:sldId id="601" r:id="rId153"/>
    <p:sldId id="686" r:id="rId154"/>
    <p:sldId id="602" r:id="rId155"/>
    <p:sldId id="603" r:id="rId156"/>
    <p:sldId id="604" r:id="rId157"/>
    <p:sldId id="605" r:id="rId158"/>
    <p:sldId id="696" r:id="rId159"/>
    <p:sldId id="707" r:id="rId160"/>
    <p:sldId id="708" r:id="rId161"/>
    <p:sldId id="709" r:id="rId162"/>
    <p:sldId id="710" r:id="rId163"/>
    <p:sldId id="704" r:id="rId164"/>
    <p:sldId id="725" r:id="rId165"/>
    <p:sldId id="731" r:id="rId166"/>
    <p:sldId id="730" r:id="rId167"/>
    <p:sldId id="726" r:id="rId168"/>
    <p:sldId id="727" r:id="rId169"/>
    <p:sldId id="728" r:id="rId170"/>
    <p:sldId id="729" r:id="rId171"/>
    <p:sldId id="619" r:id="rId172"/>
    <p:sldId id="712" r:id="rId173"/>
    <p:sldId id="713" r:id="rId174"/>
    <p:sldId id="715" r:id="rId175"/>
    <p:sldId id="618" r:id="rId176"/>
    <p:sldId id="714" r:id="rId177"/>
    <p:sldId id="620" r:id="rId178"/>
    <p:sldId id="621" r:id="rId179"/>
    <p:sldId id="622" r:id="rId180"/>
    <p:sldId id="623" r:id="rId181"/>
    <p:sldId id="624" r:id="rId182"/>
    <p:sldId id="625" r:id="rId183"/>
    <p:sldId id="626" r:id="rId184"/>
    <p:sldId id="627" r:id="rId185"/>
    <p:sldId id="628" r:id="rId186"/>
    <p:sldId id="629" r:id="rId187"/>
    <p:sldId id="630" r:id="rId188"/>
    <p:sldId id="631" r:id="rId189"/>
    <p:sldId id="632" r:id="rId190"/>
    <p:sldId id="633" r:id="rId191"/>
    <p:sldId id="634" r:id="rId192"/>
    <p:sldId id="635" r:id="rId193"/>
    <p:sldId id="636" r:id="rId194"/>
    <p:sldId id="637" r:id="rId195"/>
    <p:sldId id="638" r:id="rId196"/>
    <p:sldId id="639" r:id="rId197"/>
    <p:sldId id="640" r:id="rId198"/>
    <p:sldId id="641" r:id="rId199"/>
    <p:sldId id="642" r:id="rId200"/>
    <p:sldId id="643" r:id="rId201"/>
    <p:sldId id="644" r:id="rId202"/>
    <p:sldId id="645" r:id="rId203"/>
    <p:sldId id="646" r:id="rId204"/>
    <p:sldId id="647" r:id="rId205"/>
    <p:sldId id="648" r:id="rId206"/>
    <p:sldId id="649" r:id="rId207"/>
    <p:sldId id="653" r:id="rId208"/>
    <p:sldId id="654" r:id="rId209"/>
    <p:sldId id="655" r:id="rId210"/>
    <p:sldId id="656" r:id="rId211"/>
    <p:sldId id="657" r:id="rId212"/>
    <p:sldId id="658" r:id="rId213"/>
    <p:sldId id="659" r:id="rId214"/>
    <p:sldId id="660" r:id="rId215"/>
    <p:sldId id="661" r:id="rId216"/>
    <p:sldId id="665" r:id="rId217"/>
    <p:sldId id="666" r:id="rId218"/>
    <p:sldId id="667" r:id="rId219"/>
    <p:sldId id="668" r:id="rId220"/>
    <p:sldId id="669" r:id="rId221"/>
    <p:sldId id="732" r:id="rId222"/>
    <p:sldId id="670" r:id="rId223"/>
    <p:sldId id="671" r:id="rId224"/>
    <p:sldId id="672" r:id="rId225"/>
    <p:sldId id="673" r:id="rId226"/>
    <p:sldId id="674" r:id="rId227"/>
    <p:sldId id="675" r:id="rId228"/>
    <p:sldId id="676" r:id="rId229"/>
    <p:sldId id="677" r:id="rId230"/>
    <p:sldId id="678" r:id="rId231"/>
    <p:sldId id="679" r:id="rId232"/>
    <p:sldId id="680" r:id="rId233"/>
    <p:sldId id="681" r:id="rId234"/>
    <p:sldId id="682" r:id="rId235"/>
    <p:sldId id="683" r:id="rId236"/>
    <p:sldId id="684" r:id="rId237"/>
    <p:sldId id="609" r:id="rId238"/>
    <p:sldId id="610" r:id="rId239"/>
    <p:sldId id="611" r:id="rId240"/>
    <p:sldId id="612" r:id="rId24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26" Type="http://schemas.openxmlformats.org/officeDocument/2006/relationships/slide" Target="slides/slide22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37" Type="http://schemas.openxmlformats.org/officeDocument/2006/relationships/slide" Target="slides/slide234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227" Type="http://schemas.openxmlformats.org/officeDocument/2006/relationships/slide" Target="slides/slide224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slide" Target="slides/slide179.xml"/><Relationship Id="rId187" Type="http://schemas.openxmlformats.org/officeDocument/2006/relationships/slide" Target="slides/slide184.xml"/><Relationship Id="rId217" Type="http://schemas.openxmlformats.org/officeDocument/2006/relationships/slide" Target="slides/slide2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38" Type="http://schemas.openxmlformats.org/officeDocument/2006/relationships/slide" Target="slides/slide235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2" Type="http://schemas.openxmlformats.org/officeDocument/2006/relationships/slide" Target="slides/slide199.xml"/><Relationship Id="rId207" Type="http://schemas.openxmlformats.org/officeDocument/2006/relationships/slide" Target="slides/slide204.xml"/><Relationship Id="rId223" Type="http://schemas.openxmlformats.org/officeDocument/2006/relationships/slide" Target="slides/slide220.xml"/><Relationship Id="rId228" Type="http://schemas.openxmlformats.org/officeDocument/2006/relationships/slide" Target="slides/slide225.xml"/><Relationship Id="rId244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3" Type="http://schemas.openxmlformats.org/officeDocument/2006/relationships/slide" Target="slides/slide210.xml"/><Relationship Id="rId218" Type="http://schemas.openxmlformats.org/officeDocument/2006/relationships/slide" Target="slides/slide215.xml"/><Relationship Id="rId234" Type="http://schemas.openxmlformats.org/officeDocument/2006/relationships/slide" Target="slides/slide231.xml"/><Relationship Id="rId239" Type="http://schemas.openxmlformats.org/officeDocument/2006/relationships/slide" Target="slides/slide23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208" Type="http://schemas.openxmlformats.org/officeDocument/2006/relationships/slide" Target="slides/slide205.xml"/><Relationship Id="rId229" Type="http://schemas.openxmlformats.org/officeDocument/2006/relationships/slide" Target="slides/slide226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0" Type="http://schemas.openxmlformats.org/officeDocument/2006/relationships/slide" Target="slides/slide237.xml"/><Relationship Id="rId245" Type="http://schemas.openxmlformats.org/officeDocument/2006/relationships/tableStyles" Target="tableStyles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189" Type="http://schemas.openxmlformats.org/officeDocument/2006/relationships/slide" Target="slides/slide186.xml"/><Relationship Id="rId219" Type="http://schemas.openxmlformats.org/officeDocument/2006/relationships/slide" Target="slides/slide21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0" Type="http://schemas.openxmlformats.org/officeDocument/2006/relationships/slide" Target="slides/slide227.xml"/><Relationship Id="rId235" Type="http://schemas.openxmlformats.org/officeDocument/2006/relationships/slide" Target="slides/slide23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0" Type="http://schemas.openxmlformats.org/officeDocument/2006/relationships/slide" Target="slides/slide217.xml"/><Relationship Id="rId225" Type="http://schemas.openxmlformats.org/officeDocument/2006/relationships/slide" Target="slides/slide222.xml"/><Relationship Id="rId241" Type="http://schemas.openxmlformats.org/officeDocument/2006/relationships/slide" Target="slides/slide23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presProps" Target="presProps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png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365E-A636-4EF5-9BE4-1FDEB39B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6862" y="304800"/>
            <a:ext cx="7785589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365E-A636-4EF5-9BE4-1FDEB39B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6862" y="304800"/>
            <a:ext cx="7785589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6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7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8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6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7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8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9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0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1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4.emf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8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9.e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2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3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74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75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76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8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77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8.w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82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83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84.wmf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85.wmf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89.png"/><Relationship Id="rId4" Type="http://schemas.openxmlformats.org/officeDocument/2006/relationships/image" Target="../media/image88.e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7.pn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47.e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04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06.png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09.emf"/><Relationship Id="rId4" Type="http://schemas.openxmlformats.org/officeDocument/2006/relationships/oleObject" Target="../embeddings/Microsoft_Word_97_-_2003_Document1.doc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2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20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0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20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0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2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20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20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0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20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23.png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22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24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25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26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1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Reasoning</a:t>
            </a:r>
            <a:br>
              <a:rPr lang="en-US" dirty="0" smtClean="0"/>
            </a:br>
            <a:r>
              <a:rPr lang="id-ID" sz="3100" dirty="0"/>
              <a:t>CCH3F3 </a:t>
            </a:r>
            <a:r>
              <a:rPr lang="en-US" sz="3100" dirty="0" err="1"/>
              <a:t>Kecerdasan</a:t>
            </a:r>
            <a:r>
              <a:rPr lang="en-US" sz="3100" dirty="0"/>
              <a:t> </a:t>
            </a:r>
            <a:r>
              <a:rPr lang="id-ID" sz="3100" dirty="0" smtClean="0"/>
              <a:t>Buatan</a:t>
            </a:r>
            <a:br>
              <a:rPr lang="id-ID" sz="3100" dirty="0" smtClean="0"/>
            </a:br>
            <a:endParaRPr lang="id-ID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1952625"/>
          </a:xfrm>
        </p:spPr>
        <p:txBody>
          <a:bodyPr/>
          <a:lstStyle/>
          <a:p>
            <a:pPr marR="0"/>
            <a:endParaRPr lang="id-ID" dirty="0"/>
          </a:p>
          <a:p>
            <a:pPr marR="0"/>
            <a:r>
              <a:rPr lang="id-ID" dirty="0"/>
              <a:t>Intelligence Computing Multimedia (ICM)</a:t>
            </a:r>
          </a:p>
          <a:p>
            <a:pPr marR="0"/>
            <a:r>
              <a:rPr lang="id-ID" dirty="0"/>
              <a:t>Informatics faculty  – Telkom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Or-Introduction</a:t>
            </a:r>
            <a:endParaRPr lang="id-ID" sz="5400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22561" name="Object 1"/>
          <p:cNvGraphicFramePr>
            <a:graphicFrameLocks noChangeAspect="1"/>
          </p:cNvGraphicFramePr>
          <p:nvPr/>
        </p:nvGraphicFramePr>
        <p:xfrm>
          <a:off x="982494" y="2590800"/>
          <a:ext cx="7018506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4" name="Equation" r:id="rId3" imgW="1117115" imgH="444307" progId="Equation.3">
                  <p:embed/>
                </p:oleObj>
              </mc:Choice>
              <mc:Fallback>
                <p:oleObj name="Equation" r:id="rId3" imgW="1117115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94" y="2590800"/>
                        <a:ext cx="7018506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i="1" dirty="0" smtClean="0"/>
              <a:t>Reasoning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’Apakah dia anak yang </a:t>
            </a:r>
            <a:r>
              <a:rPr lang="pt-BR" b="1" dirty="0" smtClean="0">
                <a:latin typeface="Arial Narrow" pitchFamily="34" charset="0"/>
              </a:rPr>
              <a:t>pintar</a:t>
            </a:r>
            <a:r>
              <a:rPr lang="pt-BR" dirty="0" smtClean="0">
                <a:latin typeface="Arial Narrow" pitchFamily="34" charset="0"/>
              </a:rPr>
              <a:t>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‘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begitu.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’</a:t>
            </a:r>
            <a:endParaRPr lang="id-ID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‘Apakah Indeks Prestasi dan hasil tes psikologinya </a:t>
            </a:r>
            <a:r>
              <a:rPr lang="pt-BR" b="1" dirty="0" smtClean="0">
                <a:latin typeface="Arial Narrow" pitchFamily="34" charset="0"/>
              </a:rPr>
              <a:t>bagus</a:t>
            </a:r>
            <a:r>
              <a:rPr lang="pt-BR" dirty="0" smtClean="0">
                <a:latin typeface="Arial Narrow" pitchFamily="34" charset="0"/>
              </a:rPr>
              <a:t>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‘Ya, keduanya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sangat bagus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’Apakah dia layak mendapatkan beasiswa?’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’Ya,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itu adalah keputusan yang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baik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i="1" dirty="0" smtClean="0"/>
              <a:t>Reasoning</a:t>
            </a:r>
            <a:endParaRPr lang="id-ID" dirty="0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457200" y="2590800"/>
          <a:ext cx="843244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1" name="Equation" r:id="rId3" imgW="2768600" imgH="673100" progId="Equation.3">
                  <p:embed/>
                </p:oleObj>
              </mc:Choice>
              <mc:Fallback>
                <p:oleObj name="Equation" r:id="rId3" imgW="2768600" imgH="673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43244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Reasoning</a:t>
            </a:r>
            <a:r>
              <a:rPr lang="id-ID" dirty="0" smtClean="0"/>
              <a:t> yang </a:t>
            </a:r>
            <a:r>
              <a:rPr lang="en-US" dirty="0" smtClean="0"/>
              <a:t>P</a:t>
            </a:r>
            <a:r>
              <a:rPr lang="id-ID" dirty="0" smtClean="0"/>
              <a:t>asti </a:t>
            </a:r>
            <a:endParaRPr lang="id-ID" dirty="0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481013" y="2614613"/>
          <a:ext cx="8235950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5" name="Equation" r:id="rId3" imgW="2146300" imgH="660400" progId="Equation.3">
                  <p:embed/>
                </p:oleObj>
              </mc:Choice>
              <mc:Fallback>
                <p:oleObj name="Equation" r:id="rId3" imgW="2146300" imgH="660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614613"/>
                        <a:ext cx="8235950" cy="254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id-ID" dirty="0" smtClean="0"/>
              <a:t>B</a:t>
            </a:r>
            <a:r>
              <a:rPr lang="en-US" dirty="0" err="1" smtClean="0"/>
              <a:t>erbasis</a:t>
            </a:r>
            <a:r>
              <a:rPr lang="en-US" dirty="0" smtClean="0"/>
              <a:t> </a:t>
            </a:r>
            <a:r>
              <a:rPr lang="id-ID" dirty="0" smtClean="0"/>
              <a:t>A</a:t>
            </a:r>
            <a:r>
              <a:rPr lang="en-US" dirty="0" err="1" smtClean="0"/>
              <a:t>turan</a:t>
            </a:r>
            <a:r>
              <a:rPr lang="en-US" dirty="0" smtClean="0"/>
              <a:t> </a:t>
            </a:r>
            <a:r>
              <a:rPr lang="en-US" i="1" dirty="0" smtClean="0"/>
              <a:t>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Variabel linguistik</a:t>
            </a:r>
            <a:r>
              <a:rPr lang="id-ID" i="1" dirty="0" smtClean="0"/>
              <a:t> </a:t>
            </a:r>
            <a:r>
              <a:rPr lang="id-ID" dirty="0" smtClean="0"/>
              <a:t>adalah</a:t>
            </a:r>
            <a:r>
              <a:rPr lang="id-ID" b="1" dirty="0" smtClean="0"/>
              <a:t> </a:t>
            </a:r>
            <a:r>
              <a:rPr lang="id-ID" dirty="0" smtClean="0"/>
              <a:t>suatu interval numerik dan mempunyai nilai-nilai linguistik, yang semantiknya didefinisikan oleh fungsi keanggotaannya. </a:t>
            </a:r>
            <a:endParaRPr lang="en-US" dirty="0" smtClean="0"/>
          </a:p>
          <a:p>
            <a:r>
              <a:rPr lang="id-ID" dirty="0" smtClean="0"/>
              <a:t>Misalnya, </a:t>
            </a:r>
            <a:r>
              <a:rPr lang="id-ID" i="1" dirty="0" smtClean="0"/>
              <a:t>Suhu </a:t>
            </a:r>
            <a:r>
              <a:rPr lang="id-ID" dirty="0" smtClean="0"/>
              <a:t>adalah suatu variabel linguistik yang bisa didefinisikan pada interval [-10</a:t>
            </a:r>
            <a:r>
              <a:rPr lang="id-ID" baseline="30000" dirty="0" smtClean="0"/>
              <a:t>0</a:t>
            </a:r>
            <a:r>
              <a:rPr lang="id-ID" dirty="0" smtClean="0"/>
              <a:t>C, 40</a:t>
            </a:r>
            <a:r>
              <a:rPr lang="id-ID" baseline="30000" dirty="0" smtClean="0"/>
              <a:t>0</a:t>
            </a:r>
            <a:r>
              <a:rPr lang="id-ID" dirty="0" smtClean="0"/>
              <a:t>C]. </a:t>
            </a:r>
            <a:endParaRPr lang="en-US" dirty="0" smtClean="0"/>
          </a:p>
          <a:p>
            <a:r>
              <a:rPr lang="id-ID" dirty="0" smtClean="0"/>
              <a:t>Variabel tersebut bisa memiliki nilai-nilai linguistik seperti ’Dingin’, ’Hangat’, ’Panas’ yang semantiknya didefinisikan oleh fungsi-fungsi keanggotaan tertentu.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2819400" y="152400"/>
          <a:ext cx="4038600" cy="62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69" name="Visio" r:id="rId3" imgW="1888951" imgH="2904517" progId="Visio.Drawing.11">
                  <p:embed/>
                </p:oleObj>
              </mc:Choice>
              <mc:Fallback>
                <p:oleObj name="Visio" r:id="rId3" imgW="1888951" imgH="2904517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"/>
                        <a:ext cx="4038600" cy="6226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Model </a:t>
            </a:r>
            <a:r>
              <a:rPr lang="en-US" dirty="0" err="1" smtClean="0"/>
              <a:t>Inferensi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Mamdani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Intuitive</a:t>
            </a:r>
            <a:endParaRPr lang="en-US" i="1" dirty="0" smtClean="0"/>
          </a:p>
          <a:p>
            <a:r>
              <a:rPr lang="en-US" dirty="0" err="1" smtClean="0"/>
              <a:t>Sugeno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Control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Masalah: Pemberian Beasiswa</a:t>
            </a:r>
            <a:endParaRPr lang="id-ID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F</a:t>
            </a:r>
            <a:r>
              <a:rPr lang="en-US" sz="5400" dirty="0" smtClean="0"/>
              <a:t>K</a:t>
            </a:r>
            <a:r>
              <a:rPr lang="id-ID" sz="5400" dirty="0" smtClean="0"/>
              <a:t> untuk IPK</a:t>
            </a:r>
            <a:endParaRPr lang="id-ID" dirty="0"/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31425" name="Object 1"/>
          <p:cNvGraphicFramePr>
            <a:graphicFrameLocks noChangeAspect="1"/>
          </p:cNvGraphicFramePr>
          <p:nvPr/>
        </p:nvGraphicFramePr>
        <p:xfrm>
          <a:off x="304800" y="2362200"/>
          <a:ext cx="8336361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3" name="Visio" r:id="rId3" imgW="3676481" imgH="1785296" progId="Visio.Drawing.11">
                  <p:embed/>
                </p:oleObj>
              </mc:Choice>
              <mc:Fallback>
                <p:oleObj name="Visio" r:id="rId3" imgW="3676481" imgH="1785296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8336361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IPK </a:t>
            </a:r>
            <a:r>
              <a:rPr lang="en-US" sz="4800" dirty="0" err="1" smtClean="0"/>
              <a:t>mahasiswa</a:t>
            </a:r>
            <a:r>
              <a:rPr lang="en-US" sz="4800" dirty="0" smtClean="0"/>
              <a:t> A</a:t>
            </a:r>
            <a:endParaRPr lang="id-ID" sz="4800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791307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2305" name="Object 1"/>
          <p:cNvGraphicFramePr>
            <a:graphicFrameLocks noChangeAspect="1"/>
          </p:cNvGraphicFramePr>
          <p:nvPr/>
        </p:nvGraphicFramePr>
        <p:xfrm>
          <a:off x="5181600" y="2133600"/>
          <a:ext cx="3733800" cy="5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40" name="Equation" r:id="rId4" imgW="1358310" imgH="203112" progId="Equation.3">
                  <p:embed/>
                </p:oleObj>
              </mc:Choice>
              <mc:Fallback>
                <p:oleObj name="Equation" r:id="rId4" imgW="1358310" imgH="203112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3733800" cy="516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6" name="Object 2"/>
          <p:cNvGraphicFramePr>
            <a:graphicFrameLocks noChangeAspect="1"/>
          </p:cNvGraphicFramePr>
          <p:nvPr/>
        </p:nvGraphicFramePr>
        <p:xfrm>
          <a:off x="5181600" y="1153826"/>
          <a:ext cx="3733800" cy="53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41" name="Equation" r:id="rId6" imgW="1409088" imgH="203112" progId="Equation.3">
                  <p:embed/>
                </p:oleObj>
              </mc:Choice>
              <mc:Fallback>
                <p:oleObj name="Equation" r:id="rId6" imgW="1409088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53826"/>
                        <a:ext cx="3733800" cy="530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228600" y="2514600"/>
          <a:ext cx="8527691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41" name="Visio" r:id="rId3" imgW="4809366" imgH="1763679" progId="Visio.Drawing.11">
                  <p:embed/>
                </p:oleObj>
              </mc:Choice>
              <mc:Fallback>
                <p:oleObj name="Visio" r:id="rId3" imgW="4809366" imgH="176367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8527691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</a:t>
            </a:r>
            <a:r>
              <a:rPr lang="en-US" dirty="0" smtClean="0"/>
              <a:t>K</a:t>
            </a:r>
            <a:r>
              <a:rPr lang="id-ID" dirty="0" smtClean="0"/>
              <a:t> Gaji </a:t>
            </a:r>
            <a:r>
              <a:rPr lang="en-US" dirty="0" smtClean="0"/>
              <a:t>O</a:t>
            </a:r>
            <a:r>
              <a:rPr lang="id-ID" dirty="0" smtClean="0"/>
              <a:t>r</a:t>
            </a:r>
            <a:r>
              <a:rPr lang="en-US" dirty="0" err="1" smtClean="0"/>
              <a:t>angtua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/>
              <a:t>Double-Negation-Elimination</a:t>
            </a:r>
            <a:endParaRPr lang="id-ID" sz="4800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21537" name="Object 1"/>
          <p:cNvGraphicFramePr>
            <a:graphicFrameLocks noChangeAspect="1"/>
          </p:cNvGraphicFramePr>
          <p:nvPr/>
        </p:nvGraphicFramePr>
        <p:xfrm>
          <a:off x="2667000" y="2514600"/>
          <a:ext cx="3178097" cy="2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60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3178097" cy="2895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 smtClean="0"/>
              <a:t>Gaji </a:t>
            </a:r>
            <a:r>
              <a:rPr lang="en-US" sz="5400" dirty="0" smtClean="0"/>
              <a:t>O</a:t>
            </a:r>
            <a:r>
              <a:rPr lang="id-ID" sz="5400" dirty="0" smtClean="0"/>
              <a:t>r</a:t>
            </a:r>
            <a:r>
              <a:rPr lang="en-US" sz="5400" dirty="0" err="1" smtClean="0"/>
              <a:t>tu</a:t>
            </a:r>
            <a:r>
              <a:rPr lang="en-US" sz="5400" dirty="0" smtClean="0"/>
              <a:t> </a:t>
            </a:r>
            <a:r>
              <a:rPr lang="en-US" sz="5400" dirty="0" err="1" smtClean="0"/>
              <a:t>mhs</a:t>
            </a:r>
            <a:r>
              <a:rPr lang="en-US" sz="5400" dirty="0" smtClean="0"/>
              <a:t> A</a:t>
            </a:r>
            <a:endParaRPr lang="id-ID" dirty="0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17" y="3429000"/>
            <a:ext cx="83517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3329" name="Object 1"/>
          <p:cNvGraphicFramePr>
            <a:graphicFrameLocks noChangeAspect="1"/>
          </p:cNvGraphicFramePr>
          <p:nvPr/>
        </p:nvGraphicFramePr>
        <p:xfrm>
          <a:off x="3581400" y="2133600"/>
          <a:ext cx="472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8" name="Equation" r:id="rId4" imgW="2070100" imgH="203200" progId="Equation.3">
                  <p:embed/>
                </p:oleObj>
              </mc:Choice>
              <mc:Fallback>
                <p:oleObj name="Equation" r:id="rId4" imgW="2070100" imgH="203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724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0" name="Object 2"/>
          <p:cNvGraphicFramePr>
            <a:graphicFrameLocks noChangeAspect="1"/>
          </p:cNvGraphicFramePr>
          <p:nvPr/>
        </p:nvGraphicFramePr>
        <p:xfrm>
          <a:off x="3581400" y="2823860"/>
          <a:ext cx="4419600" cy="45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9" name="Equation" r:id="rId6" imgW="1955800" imgH="203200" progId="Equation.3">
                  <p:embed/>
                </p:oleObj>
              </mc:Choice>
              <mc:Fallback>
                <p:oleObj name="Equation" r:id="rId6" imgW="1955800" imgH="203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3860"/>
                        <a:ext cx="4419600" cy="452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Fuzzification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2600" y="4419600"/>
            <a:ext cx="55626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Cukup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Bagus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(0,4)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 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(0,6)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35052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752600" y="2286000"/>
            <a:ext cx="556260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600" dirty="0" smtClean="0"/>
              <a:t>IPK = </a:t>
            </a:r>
            <a:r>
              <a:rPr lang="en-US" sz="2600" dirty="0" smtClean="0"/>
              <a:t>3,00</a:t>
            </a:r>
          </a:p>
          <a:p>
            <a:pPr>
              <a:buNone/>
            </a:pPr>
            <a:r>
              <a:rPr lang="id-ID" sz="2600" dirty="0" smtClean="0"/>
              <a:t>Gaji </a:t>
            </a:r>
            <a:r>
              <a:rPr lang="en-US" sz="2600" dirty="0" smtClean="0"/>
              <a:t>O</a:t>
            </a:r>
            <a:r>
              <a:rPr lang="id-ID" sz="2600" dirty="0" smtClean="0"/>
              <a:t>rangtua</a:t>
            </a:r>
            <a:r>
              <a:rPr lang="en-US" sz="2600" dirty="0" smtClean="0"/>
              <a:t> = 10 </a:t>
            </a:r>
            <a:r>
              <a:rPr lang="en-US" sz="2600" dirty="0" err="1" smtClean="0"/>
              <a:t>juta</a:t>
            </a:r>
            <a:r>
              <a:rPr lang="en-US" sz="2600" dirty="0" smtClean="0"/>
              <a:t>/</a:t>
            </a:r>
            <a:r>
              <a:rPr lang="en-US" sz="2600" dirty="0" err="1" smtClean="0"/>
              <a:t>bulan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</a:t>
            </a:r>
            <a:r>
              <a:rPr lang="en-US" dirty="0" smtClean="0"/>
              <a:t>K</a:t>
            </a:r>
            <a:r>
              <a:rPr lang="id-ID" dirty="0" smtClean="0"/>
              <a:t>eanggotaan Nilai Kelayakan</a:t>
            </a:r>
            <a:endParaRPr lang="id-ID" dirty="0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1185" name="Object 1"/>
          <p:cNvGraphicFramePr>
            <a:graphicFrameLocks noChangeAspect="1"/>
          </p:cNvGraphicFramePr>
          <p:nvPr/>
        </p:nvGraphicFramePr>
        <p:xfrm>
          <a:off x="381000" y="2590800"/>
          <a:ext cx="82867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9" name="Visio" r:id="rId3" imgW="4485685" imgH="1818532" progId="Visio.Drawing.11">
                  <p:embed/>
                </p:oleObj>
              </mc:Choice>
              <mc:Fallback>
                <p:oleObj name="Visio" r:id="rId3" imgW="4485685" imgH="1818532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828675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dirty="0" smtClean="0"/>
              <a:t>Aturan </a:t>
            </a:r>
            <a:r>
              <a:rPr lang="en-US" sz="4400" dirty="0" smtClean="0"/>
              <a:t>F</a:t>
            </a:r>
            <a:r>
              <a:rPr lang="id-ID" sz="4400" dirty="0" smtClean="0"/>
              <a:t>uzzy </a:t>
            </a:r>
            <a:r>
              <a:rPr lang="en-US" sz="4400" dirty="0" err="1" smtClean="0">
                <a:sym typeface="Wingdings" pitchFamily="2" charset="2"/>
              </a:rPr>
              <a:t>untuk</a:t>
            </a:r>
            <a:r>
              <a:rPr lang="id-ID" sz="4400" dirty="0" smtClean="0"/>
              <a:t> Nilai Kelayakan</a:t>
            </a:r>
            <a:endParaRPr lang="id-ID" sz="4400" dirty="0"/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76200" y="2459596"/>
          <a:ext cx="8991601" cy="264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13" name="Visio" r:id="rId3" imgW="4313055" imgH="1270000" progId="Visio.Drawing.11">
                  <p:embed/>
                </p:oleObj>
              </mc:Choice>
              <mc:Fallback>
                <p:oleObj name="Visio" r:id="rId3" imgW="4313055" imgH="1270000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59596"/>
                        <a:ext cx="8991601" cy="2645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33400" y="533400"/>
          <a:ext cx="822896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37" name="Equation" r:id="rId3" imgW="4064000" imgH="2717800" progId="Equation.3">
                  <p:embed/>
                </p:oleObj>
              </mc:Choice>
              <mc:Fallback>
                <p:oleObj name="Equation" r:id="rId3" imgW="4064000" imgH="271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822896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</a:t>
            </a:r>
            <a:r>
              <a:rPr lang="id-ID" sz="2800" dirty="0" smtClean="0"/>
              <a:t>nferensi pada model Mamdani: </a:t>
            </a:r>
            <a:r>
              <a:rPr lang="id-ID" sz="2800" i="1" dirty="0" smtClean="0"/>
              <a:t>Clipping</a:t>
            </a:r>
            <a:r>
              <a:rPr lang="id-ID" sz="2800" dirty="0" smtClean="0"/>
              <a:t> dan </a:t>
            </a:r>
            <a:r>
              <a:rPr lang="id-ID" sz="2800" i="1" dirty="0" smtClean="0"/>
              <a:t>Scaling</a:t>
            </a:r>
            <a:endParaRPr lang="id-ID" sz="2800" dirty="0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5281" name="Object 1"/>
          <p:cNvGraphicFramePr>
            <a:graphicFrameLocks noChangeAspect="1"/>
          </p:cNvGraphicFramePr>
          <p:nvPr/>
        </p:nvGraphicFramePr>
        <p:xfrm>
          <a:off x="304800" y="2514600"/>
          <a:ext cx="831543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1" name="Visio" r:id="rId3" imgW="3849651" imgH="1658026" progId="Visio.Drawing.11">
                  <p:embed/>
                </p:oleObj>
              </mc:Choice>
              <mc:Fallback>
                <p:oleObj name="Visio" r:id="rId3" imgW="3849651" imgH="1658026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31543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id-ID" dirty="0" smtClean="0"/>
              <a:t>turan </a:t>
            </a:r>
            <a:r>
              <a:rPr lang="id-ID" i="1" dirty="0" smtClean="0"/>
              <a:t>fuzzy</a:t>
            </a:r>
            <a:r>
              <a:rPr lang="id-ID" dirty="0" smtClean="0"/>
              <a:t> yang diaplikasikan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1" name="Object 1"/>
          <p:cNvGraphicFramePr>
            <a:graphicFrameLocks noChangeAspect="1"/>
          </p:cNvGraphicFramePr>
          <p:nvPr/>
        </p:nvGraphicFramePr>
        <p:xfrm>
          <a:off x="381000" y="2971800"/>
          <a:ext cx="847266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5" name="Equation" r:id="rId3" imgW="4064000" imgH="889000" progId="Equation.3">
                  <p:embed/>
                </p:oleObj>
              </mc:Choice>
              <mc:Fallback>
                <p:oleObj name="Equation" r:id="rId3" imgW="4064000" imgH="889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8472668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52600" y="4419600"/>
            <a:ext cx="5562600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Cukup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Bagus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(0,4)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 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(0,6)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35052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752600" y="2286000"/>
            <a:ext cx="556260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600" dirty="0" smtClean="0"/>
              <a:t>IPK = </a:t>
            </a:r>
            <a:r>
              <a:rPr lang="en-US" sz="2600" dirty="0" smtClean="0"/>
              <a:t>3,00</a:t>
            </a:r>
          </a:p>
          <a:p>
            <a:pPr>
              <a:buNone/>
            </a:pPr>
            <a:r>
              <a:rPr lang="id-ID" sz="2600" dirty="0" smtClean="0"/>
              <a:t>Gaji </a:t>
            </a:r>
            <a:r>
              <a:rPr lang="en-US" sz="2600" dirty="0" smtClean="0"/>
              <a:t>O</a:t>
            </a:r>
            <a:r>
              <a:rPr lang="id-ID" sz="2600" dirty="0" smtClean="0"/>
              <a:t>rangtua</a:t>
            </a:r>
            <a:r>
              <a:rPr lang="en-US" sz="2600" dirty="0" smtClean="0"/>
              <a:t> = 10 </a:t>
            </a:r>
            <a:r>
              <a:rPr lang="en-US" sz="2600" dirty="0" err="1" smtClean="0"/>
              <a:t>juta</a:t>
            </a:r>
            <a:r>
              <a:rPr lang="en-US" sz="2600" dirty="0" smtClean="0"/>
              <a:t>/</a:t>
            </a:r>
            <a:r>
              <a:rPr lang="en-US" sz="2600" dirty="0" err="1" smtClean="0"/>
              <a:t>bulan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) &amp; </a:t>
            </a:r>
            <a:r>
              <a:rPr lang="en-US" i="1" dirty="0" smtClean="0"/>
              <a:t>Disjunction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501650" y="2286000"/>
          <a:ext cx="8326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09" name="Equation" r:id="rId3" imgW="4762500" imgH="889000" progId="Equation.3">
                  <p:embed/>
                </p:oleObj>
              </mc:Choice>
              <mc:Fallback>
                <p:oleObj name="Equation" r:id="rId3" imgW="4762500" imgH="889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286000"/>
                        <a:ext cx="832643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40386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895600" y="5105400"/>
            <a:ext cx="3276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r>
              <a:rPr lang="id-ID" sz="2400" dirty="0" smtClean="0"/>
              <a:t>NK = Tinggi (0,4)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4737" name="Object 1"/>
          <p:cNvGraphicFramePr>
            <a:graphicFrameLocks noChangeAspect="1"/>
          </p:cNvGraphicFramePr>
          <p:nvPr/>
        </p:nvGraphicFramePr>
        <p:xfrm>
          <a:off x="2057400" y="0"/>
          <a:ext cx="513937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56" name="Visio" r:id="rId3" imgW="4485685" imgH="4061298" progId="Visio.Drawing.11">
                  <p:embed/>
                </p:oleObj>
              </mc:Choice>
              <mc:Fallback>
                <p:oleObj name="Visio" r:id="rId3" imgW="4485685" imgH="4061298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0"/>
                        <a:ext cx="5139376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905000" y="4821095"/>
          <a:ext cx="5181600" cy="203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57" name="Visio" r:id="rId5" imgW="4485685" imgH="1764489" progId="Visio.Drawing.11">
                  <p:embed/>
                </p:oleObj>
              </mc:Choice>
              <mc:Fallback>
                <p:oleObj name="Visio" r:id="rId5" imgW="4485685" imgH="1764489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21095"/>
                        <a:ext cx="5181600" cy="2036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810000" y="4419600"/>
            <a:ext cx="762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Unit Resolution</a:t>
            </a:r>
            <a:endParaRPr lang="id-ID" sz="5400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20513" name="Object 1"/>
          <p:cNvGraphicFramePr>
            <a:graphicFrameLocks noChangeAspect="1"/>
          </p:cNvGraphicFramePr>
          <p:nvPr/>
        </p:nvGraphicFramePr>
        <p:xfrm>
          <a:off x="1295400" y="2590800"/>
          <a:ext cx="645098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6" name="Equation" r:id="rId3" imgW="850531" imgH="393529" progId="Equation.3">
                  <p:embed/>
                </p:oleObj>
              </mc:Choice>
              <mc:Fallback>
                <p:oleObj name="Equation" r:id="rId3" imgW="850531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645098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5761" name="Object 1"/>
          <p:cNvGraphicFramePr>
            <a:graphicFrameLocks noChangeAspect="1"/>
          </p:cNvGraphicFramePr>
          <p:nvPr/>
        </p:nvGraphicFramePr>
        <p:xfrm>
          <a:off x="457200" y="457200"/>
          <a:ext cx="833521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0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33521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609600" y="4572000"/>
          <a:ext cx="668215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1" name="Equation" r:id="rId5" imgW="3797300" imgH="863600" progId="Equation.3">
                  <p:embed/>
                </p:oleObj>
              </mc:Choice>
              <mc:Fallback>
                <p:oleObj name="Equation" r:id="rId5" imgW="3797300" imgH="863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6682154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IPK </a:t>
            </a:r>
            <a:r>
              <a:rPr lang="en-US" dirty="0" err="1" smtClean="0"/>
              <a:t>mahasiswa</a:t>
            </a:r>
            <a:r>
              <a:rPr lang="en-US" dirty="0" smtClean="0"/>
              <a:t> B</a:t>
            </a:r>
            <a:endParaRPr lang="id-ID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286000"/>
            <a:ext cx="797820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 smtClean="0"/>
              <a:t>Gaji </a:t>
            </a:r>
            <a:r>
              <a:rPr lang="en-US" sz="5400" dirty="0" smtClean="0"/>
              <a:t>O</a:t>
            </a:r>
            <a:r>
              <a:rPr lang="id-ID" sz="5400" dirty="0" smtClean="0"/>
              <a:t>r</a:t>
            </a:r>
            <a:r>
              <a:rPr lang="en-US" sz="5400" dirty="0" err="1" smtClean="0"/>
              <a:t>angtua</a:t>
            </a:r>
            <a:r>
              <a:rPr lang="en-US" sz="5400" dirty="0" smtClean="0"/>
              <a:t> </a:t>
            </a:r>
            <a:r>
              <a:rPr lang="en-US" sz="5400" dirty="0" err="1" smtClean="0"/>
              <a:t>mhs</a:t>
            </a:r>
            <a:r>
              <a:rPr lang="en-US" sz="5400" dirty="0" smtClean="0"/>
              <a:t> B</a:t>
            </a:r>
            <a:endParaRPr lang="id-ID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0627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Conjunction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) &amp; </a:t>
            </a:r>
            <a:r>
              <a:rPr lang="en-US" i="1" dirty="0" smtClean="0"/>
              <a:t>Disjunction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) 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038600" y="43434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868680" y="2445603"/>
          <a:ext cx="7360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81" name="Equation" r:id="rId3" imgW="4267200" imgH="889000" progId="Equation.3">
                  <p:embed/>
                </p:oleObj>
              </mc:Choice>
              <mc:Fallback>
                <p:oleObj name="Equation" r:id="rId3" imgW="4267200" imgH="889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" y="2445603"/>
                        <a:ext cx="736092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0" y="5341203"/>
            <a:ext cx="29718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2400" dirty="0" smtClean="0"/>
              <a:t>NK =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r>
              <a:rPr lang="id-ID" sz="2400" dirty="0" smtClean="0"/>
              <a:t>NK = Tinggi (0,52)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8833" name="Object 1"/>
          <p:cNvGraphicFramePr>
            <a:graphicFrameLocks noChangeAspect="1"/>
          </p:cNvGraphicFramePr>
          <p:nvPr/>
        </p:nvGraphicFramePr>
        <p:xfrm>
          <a:off x="609600" y="1066800"/>
          <a:ext cx="804158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8" name="Visio" r:id="rId3" imgW="4539632" imgH="1764489" progId="Visio.Drawing.11">
                  <p:embed/>
                </p:oleObj>
              </mc:Choice>
              <mc:Fallback>
                <p:oleObj name="Visio" r:id="rId3" imgW="4539632" imgH="1764489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04158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762000" y="4800600"/>
          <a:ext cx="5029200" cy="173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9" name="Equation" r:id="rId5" imgW="2514600" imgH="863600" progId="Equation.3">
                  <p:embed/>
                </p:oleObj>
              </mc:Choice>
              <mc:Fallback>
                <p:oleObj name="Equation" r:id="rId5" imgW="2514600" imgH="863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5029200" cy="1735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Model </a:t>
            </a:r>
            <a:r>
              <a:rPr lang="en-US" dirty="0" err="1" smtClean="0"/>
              <a:t>Mamdani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ahasiswa B dengan IPK = 2,99 dan Gaji orangtuanya sebesar 1 juta rupiah per bulan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id-ID" dirty="0" smtClean="0"/>
              <a:t>Nilai Kelayakan sebesar </a:t>
            </a:r>
            <a:r>
              <a:rPr lang="id-ID" b="1" dirty="0" smtClean="0">
                <a:solidFill>
                  <a:srgbClr val="C00000"/>
                </a:solidFill>
              </a:rPr>
              <a:t>69,66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id-ID" dirty="0" smtClean="0"/>
              <a:t>ebih besar dibandingkan dengan Nilai Kelayakan mahasiswa A</a:t>
            </a:r>
            <a:r>
              <a:rPr lang="en-US" dirty="0" smtClean="0"/>
              <a:t> yang </a:t>
            </a:r>
            <a:r>
              <a:rPr lang="id-ID" dirty="0" smtClean="0"/>
              <a:t>sebesar </a:t>
            </a:r>
            <a:r>
              <a:rPr lang="en-US" b="1" dirty="0" smtClean="0">
                <a:solidFill>
                  <a:srgbClr val="C00000"/>
                </a:solidFill>
              </a:rPr>
              <a:t>52,39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B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386589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33800" y="1524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Mamdani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Sugeno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ini sering digunakan untuk membangun sistem kontrol yang membutuhkan respon cepat. </a:t>
            </a:r>
            <a:endParaRPr lang="en-US" dirty="0" smtClean="0"/>
          </a:p>
          <a:p>
            <a:r>
              <a:rPr lang="id-ID" dirty="0" smtClean="0"/>
              <a:t>Proses perhitungannya sangat sederhana sehingga membutuhkan waktu relatif cepat sehingga sangat sesuai untuk sistem kontrol.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Kasus</a:t>
            </a:r>
            <a:r>
              <a:rPr lang="en-US" sz="4400" dirty="0" smtClean="0"/>
              <a:t> 1</a:t>
            </a:r>
            <a:r>
              <a:rPr lang="id-ID" sz="4400" dirty="0" smtClean="0"/>
              <a:t>: Pemberian Beasiswa</a:t>
            </a:r>
            <a:endParaRPr lang="id-ID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2819400" y="152400"/>
          <a:ext cx="4038600" cy="62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9" name="Visio" r:id="rId3" imgW="1888951" imgH="2904517" progId="Visio.Drawing.11">
                  <p:embed/>
                </p:oleObj>
              </mc:Choice>
              <mc:Fallback>
                <p:oleObj name="Visio" r:id="rId3" imgW="1888951" imgH="2904517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"/>
                        <a:ext cx="4038600" cy="6226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Resolution</a:t>
            </a:r>
            <a:endParaRPr lang="id-ID" sz="5400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19489" name="Object 1"/>
          <p:cNvGraphicFramePr>
            <a:graphicFrameLocks noChangeAspect="1"/>
          </p:cNvGraphicFramePr>
          <p:nvPr/>
        </p:nvGraphicFramePr>
        <p:xfrm>
          <a:off x="1837266" y="2133600"/>
          <a:ext cx="486833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6" name="Equation" r:id="rId3" imgW="1091726" imgH="431613" progId="Equation.3">
                  <p:embed/>
                </p:oleObj>
              </mc:Choice>
              <mc:Fallback>
                <p:oleObj name="Equation" r:id="rId3" imgW="1091726" imgH="431613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266" y="2133600"/>
                        <a:ext cx="4868334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1828800" y="4572000"/>
          <a:ext cx="49149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7" name="Equation" r:id="rId5" imgW="1231366" imgH="418918" progId="Equation.3">
                  <p:embed/>
                </p:oleObj>
              </mc:Choice>
              <mc:Fallback>
                <p:oleObj name="Equation" r:id="rId5" imgW="1231366" imgH="418918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49149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err="1" smtClean="0"/>
              <a:t>Fuzzification</a:t>
            </a:r>
            <a:r>
              <a:rPr lang="en-US" sz="5400" i="1" dirty="0" smtClean="0"/>
              <a:t> &amp; Rule Evaluation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Misalkan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fuzzification</a:t>
            </a:r>
            <a:r>
              <a:rPr lang="en-US" sz="2800" dirty="0" err="1" smtClean="0"/>
              <a:t>-nya</a:t>
            </a:r>
            <a:r>
              <a:rPr lang="en-US" sz="2800" i="1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persis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Misalkan</a:t>
            </a:r>
            <a:r>
              <a:rPr lang="en-US" sz="2800" dirty="0" smtClean="0"/>
              <a:t> </a:t>
            </a:r>
            <a:r>
              <a:rPr lang="en-US" sz="2800" i="1" dirty="0" smtClean="0"/>
              <a:t>Rule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persis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457200" y="2286000"/>
          <a:ext cx="841611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3" name="Equation" r:id="rId3" imgW="4813300" imgH="889000" progId="Equation.3">
                  <p:embed/>
                </p:oleObj>
              </mc:Choice>
              <mc:Fallback>
                <p:oleObj name="Equation" r:id="rId3" imgW="4813300" imgH="889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16119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40386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895600" y="5105400"/>
            <a:ext cx="3276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r>
              <a:rPr lang="id-ID" sz="2400" dirty="0" smtClean="0"/>
              <a:t>NK = Tinggi (0,4)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FK </a:t>
            </a:r>
            <a:r>
              <a:rPr lang="en-US" i="1" dirty="0" smtClean="0"/>
              <a:t>singleton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endParaRPr lang="id-ID" dirty="0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3169" name="Object 1"/>
          <p:cNvGraphicFramePr>
            <a:graphicFrameLocks noChangeAspect="1"/>
          </p:cNvGraphicFramePr>
          <p:nvPr/>
        </p:nvGraphicFramePr>
        <p:xfrm>
          <a:off x="457200" y="2514600"/>
          <a:ext cx="814136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7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141368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5217" name="Object 1"/>
          <p:cNvGraphicFramePr>
            <a:graphicFrameLocks noChangeAspect="1"/>
          </p:cNvGraphicFramePr>
          <p:nvPr/>
        </p:nvGraphicFramePr>
        <p:xfrm>
          <a:off x="457200" y="2057399"/>
          <a:ext cx="5105400" cy="462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1" name="Visio" r:id="rId3" imgW="4485685" imgH="4061298" progId="Visio.Drawing.11">
                  <p:embed/>
                </p:oleObj>
              </mc:Choice>
              <mc:Fallback>
                <p:oleObj name="Visio" r:id="rId3" imgW="4485685" imgH="4061298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399"/>
                        <a:ext cx="5105400" cy="4624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43600" y="2209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(0,4)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i="1" dirty="0" smtClean="0"/>
              <a:t>Composition</a:t>
            </a:r>
            <a:endParaRPr lang="id-ID" dirty="0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6241" name="Object 1"/>
          <p:cNvGraphicFramePr>
            <a:graphicFrameLocks noChangeAspect="1"/>
          </p:cNvGraphicFramePr>
          <p:nvPr/>
        </p:nvGraphicFramePr>
        <p:xfrm>
          <a:off x="457199" y="2209800"/>
          <a:ext cx="814136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5" name="Visio" r:id="rId3" imgW="4485685" imgH="1764489" progId="Visio.Drawing.11">
                  <p:embed/>
                </p:oleObj>
              </mc:Choice>
              <mc:Fallback>
                <p:oleObj name="Visio" r:id="rId3" imgW="4485685" imgH="176448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209800"/>
                        <a:ext cx="8141369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1371600" y="2971800"/>
          <a:ext cx="643969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9" name="Equation" r:id="rId3" imgW="1879600" imgH="419100" progId="Equation.3">
                  <p:embed/>
                </p:oleObj>
              </mc:Choice>
              <mc:Fallback>
                <p:oleObj name="Equation" r:id="rId3" imgW="1879600" imgH="419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643969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038600" y="43434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868680" y="2445603"/>
          <a:ext cx="7360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3" name="Equation" r:id="rId3" imgW="4267200" imgH="889000" progId="Equation.3">
                  <p:embed/>
                </p:oleObj>
              </mc:Choice>
              <mc:Fallback>
                <p:oleObj name="Equation" r:id="rId3" imgW="4267200" imgH="889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" y="2445603"/>
                        <a:ext cx="736092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0" y="5341203"/>
            <a:ext cx="29718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2400" dirty="0" smtClean="0"/>
              <a:t>NK =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r>
              <a:rPr lang="id-ID" sz="2400" dirty="0" smtClean="0"/>
              <a:t>NK = Tinggi (0,52)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Untuk</a:t>
            </a:r>
            <a:r>
              <a:rPr lang="en-US" dirty="0" smtClean="0"/>
              <a:t> M</a:t>
            </a:r>
            <a:r>
              <a:rPr lang="id-ID" dirty="0" smtClean="0"/>
              <a:t>ahasiswa B</a:t>
            </a:r>
            <a:endParaRPr lang="id-ID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8289" name="Object 1"/>
          <p:cNvGraphicFramePr>
            <a:graphicFrameLocks noChangeAspect="1"/>
          </p:cNvGraphicFramePr>
          <p:nvPr/>
        </p:nvGraphicFramePr>
        <p:xfrm>
          <a:off x="457200" y="3352800"/>
          <a:ext cx="823771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97" name="Visio" r:id="rId3" imgW="4539632" imgH="1764489" progId="Visio.Drawing.11">
                  <p:embed/>
                </p:oleObj>
              </mc:Choice>
              <mc:Fallback>
                <p:oleObj name="Visio" r:id="rId3" imgW="4539632" imgH="176448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37716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486400" y="2209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(0,52)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9313" name="Object 1"/>
          <p:cNvGraphicFramePr>
            <a:graphicFrameLocks noChangeAspect="1"/>
          </p:cNvGraphicFramePr>
          <p:nvPr/>
        </p:nvGraphicFramePr>
        <p:xfrm>
          <a:off x="1447800" y="3048000"/>
          <a:ext cx="5753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1" name="Equation" r:id="rId3" imgW="1676400" imgH="419100" progId="Equation.3">
                  <p:embed/>
                </p:oleObj>
              </mc:Choice>
              <mc:Fallback>
                <p:oleObj name="Equation" r:id="rId3" imgW="1676400" imgH="419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57531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Model </a:t>
            </a:r>
            <a:r>
              <a:rPr lang="en-US" dirty="0" err="1" smtClean="0"/>
              <a:t>Sugeno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ahasiswa </a:t>
            </a:r>
            <a:r>
              <a:rPr lang="en-US" dirty="0" smtClean="0"/>
              <a:t>B</a:t>
            </a:r>
            <a:r>
              <a:rPr lang="id-ID" dirty="0" smtClean="0"/>
              <a:t> dengan IPK = 2,99 dan Gaji orangtuanya sebesar 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id-ID" dirty="0" smtClean="0"/>
              <a:t>1 juta per bulan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id-ID" dirty="0" smtClean="0"/>
              <a:t>Nilai Kelayakan sebesar </a:t>
            </a:r>
            <a:r>
              <a:rPr lang="en-US" b="1" dirty="0" smtClean="0">
                <a:solidFill>
                  <a:srgbClr val="C00000"/>
                </a:solidFill>
              </a:rPr>
              <a:t>80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id-ID" dirty="0" smtClean="0"/>
              <a:t>ebih besar dibandingkan dengan Nilai Kelayakan mahasiswa A</a:t>
            </a:r>
            <a:r>
              <a:rPr lang="en-US" dirty="0" smtClean="0"/>
              <a:t> yang </a:t>
            </a:r>
            <a:r>
              <a:rPr lang="id-ID" dirty="0" smtClean="0"/>
              <a:t>sebesar </a:t>
            </a:r>
            <a:r>
              <a:rPr lang="en-US" b="1" dirty="0" smtClean="0">
                <a:solidFill>
                  <a:srgbClr val="C00000"/>
                </a:solidFill>
              </a:rPr>
              <a:t>63,33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B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endParaRPr lang="en-US" dirty="0" smtClean="0"/>
          </a:p>
          <a:p>
            <a:r>
              <a:rPr lang="en-US" dirty="0" smtClean="0"/>
              <a:t>Game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Propositional Logic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9553" name="Object 1"/>
          <p:cNvGraphicFramePr>
            <a:graphicFrameLocks noChangeAspect="1"/>
          </p:cNvGraphicFramePr>
          <p:nvPr/>
        </p:nvGraphicFramePr>
        <p:xfrm>
          <a:off x="170045" y="152399"/>
          <a:ext cx="4401955" cy="640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5" name="Visio" r:id="rId3" imgW="6418733" imgH="9329444" progId="Visio.Drawing.11">
                  <p:embed/>
                </p:oleObj>
              </mc:Choice>
              <mc:Fallback>
                <p:oleObj name="Visio" r:id="rId3" imgW="6418733" imgH="932944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45" y="152399"/>
                        <a:ext cx="4401955" cy="6400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799"/>
            <a:ext cx="4267200" cy="3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3400" y="3048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Sugeno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86589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308" y="609600"/>
            <a:ext cx="386589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71600" y="2286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Mamdani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6019800" y="2286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Sugeno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A &amp; B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590800"/>
          <a:ext cx="8153400" cy="3428999"/>
        </p:xfrm>
        <a:graphic>
          <a:graphicData uri="http://schemas.openxmlformats.org/drawingml/2006/table">
            <a:tbl>
              <a:tblPr/>
              <a:tblGrid>
                <a:gridCol w="2860528"/>
                <a:gridCol w="2860528"/>
                <a:gridCol w="2432344"/>
              </a:tblGrid>
              <a:tr h="860534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Mahasiswa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Nilai Kelayakan mendapat beasiswa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9919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Model Mamdani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Model Sugeno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52,39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63,33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69,66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Selisih A dan B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17,72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16,67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Berbasis</a:t>
            </a:r>
            <a:r>
              <a:rPr lang="en-US" sz="4400" dirty="0" smtClean="0"/>
              <a:t> </a:t>
            </a:r>
            <a:r>
              <a:rPr lang="en-US" sz="4400" i="1" dirty="0" smtClean="0"/>
              <a:t>Crisp Sets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FOL</a:t>
            </a:r>
            <a:endParaRPr lang="id-ID" sz="4400" dirty="0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2385" name="Object 1"/>
          <p:cNvGraphicFramePr>
            <a:graphicFrameLocks noChangeAspect="1"/>
          </p:cNvGraphicFramePr>
          <p:nvPr/>
        </p:nvGraphicFramePr>
        <p:xfrm>
          <a:off x="457200" y="2743200"/>
          <a:ext cx="786604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9" name="Equation" r:id="rId3" imgW="3276600" imgH="1092200" progId="Equation.3">
                  <p:embed/>
                </p:oleObj>
              </mc:Choice>
              <mc:Fallback>
                <p:oleObj name="Equation" r:id="rId3" imgW="3276600" imgH="1092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786604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Aturan</a:t>
            </a:r>
            <a:r>
              <a:rPr lang="en-US" sz="4400" dirty="0" smtClean="0"/>
              <a:t> </a:t>
            </a:r>
            <a:r>
              <a:rPr lang="nl-NL" sz="4400" dirty="0" smtClean="0"/>
              <a:t>FOL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proses</a:t>
            </a:r>
            <a:r>
              <a:rPr lang="en-US" sz="4400" dirty="0" smtClean="0"/>
              <a:t> inference</a:t>
            </a:r>
            <a:endParaRPr lang="id-ID" sz="4000" dirty="0"/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3409" name="Object 1"/>
          <p:cNvGraphicFramePr>
            <a:graphicFrameLocks noChangeAspect="1"/>
          </p:cNvGraphicFramePr>
          <p:nvPr/>
        </p:nvGraphicFramePr>
        <p:xfrm>
          <a:off x="152399" y="2514600"/>
          <a:ext cx="884766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3" name="Visio" r:id="rId3" imgW="5122258" imgH="1540213" progId="Visio.Drawing.11">
                  <p:embed/>
                </p:oleObj>
              </mc:Choice>
              <mc:Fallback>
                <p:oleObj name="Visio" r:id="rId3" imgW="5122258" imgH="1540213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2514600"/>
                        <a:ext cx="8847667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Aturan</a:t>
            </a:r>
            <a:r>
              <a:rPr lang="en-US" sz="4400" dirty="0" smtClean="0"/>
              <a:t> </a:t>
            </a:r>
            <a:r>
              <a:rPr lang="nl-NL" sz="4400" dirty="0" smtClean="0"/>
              <a:t>FOL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proses</a:t>
            </a:r>
            <a:r>
              <a:rPr lang="en-US" sz="4400" dirty="0" smtClean="0"/>
              <a:t> inference</a:t>
            </a:r>
            <a:endParaRPr lang="id-ID" sz="4400" dirty="0"/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4433" name="Object 1"/>
          <p:cNvGraphicFramePr>
            <a:graphicFrameLocks noChangeAspect="1"/>
          </p:cNvGraphicFramePr>
          <p:nvPr/>
        </p:nvGraphicFramePr>
        <p:xfrm>
          <a:off x="457200" y="2438400"/>
          <a:ext cx="820764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7" name="Equation" r:id="rId3" imgW="3479800" imgH="1346200" progId="Equation.3">
                  <p:embed/>
                </p:oleObj>
              </mc:Choice>
              <mc:Fallback>
                <p:oleObj name="Equation" r:id="rId3" imgW="3479800" imgH="1346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8207644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Kelemahan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Dengan menggunakan </a:t>
            </a:r>
            <a:r>
              <a:rPr lang="id-ID" dirty="0" smtClean="0"/>
              <a:t>2</a:t>
            </a:r>
            <a:r>
              <a:rPr lang="nl-NL" dirty="0" smtClean="0"/>
              <a:t>0 aturan FOL di atas, tentu saja sistem akan mengeluarkan </a:t>
            </a:r>
            <a:r>
              <a:rPr lang="nl-NL" i="1" dirty="0" smtClean="0"/>
              <a:t>output</a:t>
            </a:r>
            <a:r>
              <a:rPr lang="nl-NL" dirty="0" smtClean="0"/>
              <a:t> berupa salah satu dari </a:t>
            </a:r>
            <a:r>
              <a:rPr lang="id-ID" dirty="0" smtClean="0"/>
              <a:t>2</a:t>
            </a:r>
            <a:r>
              <a:rPr lang="nl-NL" dirty="0" smtClean="0"/>
              <a:t>0 nilai yang kita definisikan tersebut. </a:t>
            </a:r>
          </a:p>
          <a:p>
            <a:r>
              <a:rPr lang="id-ID" dirty="0" smtClean="0"/>
              <a:t>Dengan kata lain, sistem ini sangat statis. </a:t>
            </a:r>
            <a:endParaRPr lang="en-US" dirty="0" smtClean="0"/>
          </a:p>
          <a:p>
            <a:r>
              <a:rPr lang="id-ID" dirty="0" smtClean="0"/>
              <a:t>Untuk masalah yang membutuhkan tingkat ketelitian tinggi atau yang adil secara intuitif, tentu saja cara ini tidak bisa digunakan.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id-ID" dirty="0" smtClean="0"/>
              <a:t>istem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smtClean="0"/>
              <a:t>L</a:t>
            </a:r>
            <a:r>
              <a:rPr lang="id-ID" dirty="0" smtClean="0"/>
              <a:t>inier</a:t>
            </a:r>
            <a:endParaRPr lang="id-ID" dirty="0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5457" name="Object 1"/>
          <p:cNvGraphicFramePr>
            <a:graphicFrameLocks noChangeAspect="1"/>
          </p:cNvGraphicFramePr>
          <p:nvPr/>
        </p:nvGraphicFramePr>
        <p:xfrm>
          <a:off x="1600200" y="2743200"/>
          <a:ext cx="6120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41" name="Equation" r:id="rId3" imgW="2451100" imgH="215900" progId="Equation.3">
                  <p:embed/>
                </p:oleObj>
              </mc:Choice>
              <mc:Fallback>
                <p:oleObj name="Equation" r:id="rId3" imgW="24511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6120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4114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</a:t>
            </a:r>
            <a:r>
              <a:rPr lang="id-ID" sz="2400" i="1" dirty="0" smtClean="0"/>
              <a:t>W</a:t>
            </a:r>
            <a:r>
              <a:rPr lang="id-ID" sz="2400" baseline="-25000" dirty="0" smtClean="0"/>
              <a:t>1</a:t>
            </a:r>
            <a:r>
              <a:rPr lang="id-ID" sz="2400" dirty="0" smtClean="0"/>
              <a:t> adalah bobot untuk IPK, </a:t>
            </a:r>
            <a:r>
              <a:rPr lang="id-ID" sz="2400" i="1" dirty="0" smtClean="0"/>
              <a:t>W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adalah bobot untuk Gaji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</a:t>
            </a:r>
            <a:r>
              <a:rPr lang="id-ID" sz="2400" dirty="0" smtClean="0"/>
              <a:t>sumsi</a:t>
            </a:r>
            <a:r>
              <a:rPr lang="en-US" sz="2400" dirty="0" smtClean="0"/>
              <a:t>:</a:t>
            </a:r>
            <a:r>
              <a:rPr lang="id-ID" sz="2400" dirty="0" smtClean="0"/>
              <a:t> IPK maksimum adalah 4,00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</a:t>
            </a:r>
            <a:r>
              <a:rPr lang="id-ID" sz="2400" dirty="0" smtClean="0"/>
              <a:t>sumsi</a:t>
            </a:r>
            <a:r>
              <a:rPr lang="en-US" sz="2400" dirty="0" smtClean="0"/>
              <a:t>: </a:t>
            </a:r>
            <a:r>
              <a:rPr lang="id-ID" sz="2400" dirty="0" smtClean="0"/>
              <a:t>Gaji Orang tua maksimum adalah Rp 20 j</a:t>
            </a:r>
            <a:r>
              <a:rPr lang="en-US" sz="2400" dirty="0" smtClean="0"/>
              <a:t>t/</a:t>
            </a:r>
            <a:r>
              <a:rPr lang="id-ID" sz="2400" dirty="0" smtClean="0"/>
              <a:t>bln.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id-ID" sz="2400" dirty="0" smtClean="0"/>
              <a:t>Karena skala untuk </a:t>
            </a:r>
            <a:r>
              <a:rPr lang="id-ID" sz="2400" i="1" dirty="0" smtClean="0"/>
              <a:t>NK</a:t>
            </a:r>
            <a:r>
              <a:rPr lang="id-ID" sz="2400" dirty="0" smtClean="0"/>
              <a:t> adalah [0, 100], maka </a:t>
            </a:r>
            <a:r>
              <a:rPr lang="id-ID" sz="2400" i="1" dirty="0" smtClean="0"/>
              <a:t>W</a:t>
            </a:r>
            <a:r>
              <a:rPr lang="id-ID" sz="2400" baseline="-25000" dirty="0" smtClean="0"/>
              <a:t>1</a:t>
            </a:r>
            <a:r>
              <a:rPr lang="id-ID" sz="2400" dirty="0" smtClean="0"/>
              <a:t> + </a:t>
            </a:r>
            <a:r>
              <a:rPr lang="id-ID" sz="2400" i="1" dirty="0" smtClean="0"/>
              <a:t>W</a:t>
            </a:r>
            <a:r>
              <a:rPr lang="id-ID" sz="2400" baseline="-25000" dirty="0" smtClean="0"/>
              <a:t>2</a:t>
            </a:r>
            <a:r>
              <a:rPr lang="id-ID" sz="2400" dirty="0" smtClean="0"/>
              <a:t> harus sama dengan 100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i="1" dirty="0" smtClean="0"/>
              <a:t>W</a:t>
            </a:r>
            <a:r>
              <a:rPr lang="id-ID" sz="5400" baseline="-25000" dirty="0" smtClean="0"/>
              <a:t>1</a:t>
            </a:r>
            <a:r>
              <a:rPr lang="id-ID" sz="5400" dirty="0" smtClean="0"/>
              <a:t> = 50 dan </a:t>
            </a:r>
            <a:r>
              <a:rPr lang="id-ID" sz="5400" i="1" dirty="0" smtClean="0"/>
              <a:t>W</a:t>
            </a:r>
            <a:r>
              <a:rPr lang="id-ID" sz="5400" baseline="-25000" dirty="0" smtClean="0"/>
              <a:t>2</a:t>
            </a:r>
            <a:r>
              <a:rPr lang="id-ID" sz="5400" dirty="0" smtClean="0"/>
              <a:t> = 50</a:t>
            </a:r>
            <a:endParaRPr lang="id-ID" dirty="0"/>
          </a:p>
        </p:txBody>
      </p:sp>
      <p:pic>
        <p:nvPicPr>
          <p:cNvPr id="12493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9404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/>
          <p:nvPr/>
        </p:nvGrpSpPr>
        <p:grpSpPr>
          <a:xfrm>
            <a:off x="3810000" y="3581400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2203940" y="3657600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5400" i="1" dirty="0" smtClean="0"/>
              <a:t>W</a:t>
            </a:r>
            <a:r>
              <a:rPr lang="id-ID" sz="5400" baseline="-25000" dirty="0" smtClean="0"/>
              <a:t>1</a:t>
            </a:r>
            <a:r>
              <a:rPr lang="id-ID" sz="5400" dirty="0" smtClean="0"/>
              <a:t> = </a:t>
            </a:r>
            <a:r>
              <a:rPr lang="en-US" sz="5400" dirty="0" smtClean="0"/>
              <a:t>8</a:t>
            </a:r>
            <a:r>
              <a:rPr lang="id-ID" sz="5400" dirty="0" smtClean="0"/>
              <a:t>0 dan </a:t>
            </a:r>
            <a:r>
              <a:rPr lang="id-ID" sz="5400" i="1" dirty="0" smtClean="0"/>
              <a:t>W</a:t>
            </a:r>
            <a:r>
              <a:rPr lang="id-ID" sz="5400" baseline="-25000" dirty="0" smtClean="0"/>
              <a:t>2</a:t>
            </a:r>
            <a:r>
              <a:rPr lang="id-ID" sz="5400" dirty="0" smtClean="0"/>
              <a:t> = </a:t>
            </a:r>
            <a:r>
              <a:rPr lang="en-US" sz="5400" dirty="0" smtClean="0"/>
              <a:t>2</a:t>
            </a:r>
            <a:r>
              <a:rPr lang="id-ID" sz="5400" dirty="0" smtClean="0"/>
              <a:t>0</a:t>
            </a:r>
            <a:endParaRPr lang="id-ID" dirty="0"/>
          </a:p>
        </p:txBody>
      </p:sp>
      <p:pic>
        <p:nvPicPr>
          <p:cNvPr id="12595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39975"/>
            <a:ext cx="59404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/>
          <p:nvPr/>
        </p:nvGrpSpPr>
        <p:grpSpPr>
          <a:xfrm>
            <a:off x="3886200" y="3745468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2057400" y="3895468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76200"/>
          <a:ext cx="8381999" cy="643128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09535"/>
                <a:gridCol w="1644768"/>
                <a:gridCol w="1850364"/>
                <a:gridCol w="1850364"/>
                <a:gridCol w="1850364"/>
                <a:gridCol w="376604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4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8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4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0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Kelebihan </a:t>
            </a:r>
            <a:r>
              <a:rPr lang="id-ID" i="1" dirty="0" smtClean="0"/>
              <a:t>Fuzzy 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Kebanyakan permasalahan dunia nyata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non linier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id-ID" dirty="0" smtClean="0"/>
              <a:t>istem berbasis </a:t>
            </a:r>
            <a:r>
              <a:rPr lang="id-ID" i="1" dirty="0" smtClean="0"/>
              <a:t>crisp set </a:t>
            </a:r>
            <a:r>
              <a:rPr lang="id-ID" dirty="0" smtClean="0"/>
              <a:t>dengan pembobotan sulit digunakan karena menghasilkan grafik yang </a:t>
            </a:r>
            <a:r>
              <a:rPr lang="id-ID" dirty="0" smtClean="0">
                <a:solidFill>
                  <a:srgbClr val="0070C0"/>
                </a:solidFill>
              </a:rPr>
              <a:t>linier</a:t>
            </a:r>
            <a:r>
              <a:rPr lang="en-US" dirty="0" smtClean="0"/>
              <a:t>.</a:t>
            </a:r>
          </a:p>
          <a:p>
            <a:r>
              <a:rPr lang="id-ID" dirty="0" smtClean="0"/>
              <a:t>Untuk menyelesaikan masalah non linier, tentu saja dibutuhkan sistem yang juga bersifat non linier. </a:t>
            </a:r>
            <a:endParaRPr lang="en-US" dirty="0" smtClean="0"/>
          </a:p>
          <a:p>
            <a:r>
              <a:rPr lang="id-ID" dirty="0" smtClean="0"/>
              <a:t>Dilihat dari proses dan keluarannya, </a:t>
            </a:r>
            <a:r>
              <a:rPr lang="id-ID" dirty="0" smtClean="0">
                <a:solidFill>
                  <a:srgbClr val="C00000"/>
                </a:solidFill>
              </a:rPr>
              <a:t>sistem berbasis </a:t>
            </a:r>
            <a:r>
              <a:rPr lang="id-ID" i="1" dirty="0" smtClean="0">
                <a:solidFill>
                  <a:srgbClr val="C00000"/>
                </a:solidFill>
              </a:rPr>
              <a:t>fuzzy set</a:t>
            </a:r>
            <a:r>
              <a:rPr lang="id-ID" dirty="0" smtClean="0"/>
              <a:t> memiliki sifat </a:t>
            </a:r>
            <a:r>
              <a:rPr lang="id-ID" dirty="0" smtClean="0">
                <a:solidFill>
                  <a:srgbClr val="C00000"/>
                </a:solidFill>
              </a:rPr>
              <a:t>non linier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Kasus</a:t>
            </a:r>
            <a:r>
              <a:rPr lang="en-US" sz="4400" dirty="0" smtClean="0"/>
              <a:t> 1</a:t>
            </a:r>
            <a:r>
              <a:rPr lang="id-ID" sz="4400" dirty="0" smtClean="0"/>
              <a:t>: Pemberian Beasiswa</a:t>
            </a:r>
            <a:endParaRPr lang="id-ID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79553" name="Object 1"/>
          <p:cNvGraphicFramePr>
            <a:graphicFrameLocks noChangeAspect="1"/>
          </p:cNvGraphicFramePr>
          <p:nvPr/>
        </p:nvGraphicFramePr>
        <p:xfrm>
          <a:off x="170045" y="152399"/>
          <a:ext cx="4401955" cy="640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65" name="Visio" r:id="rId3" imgW="6418733" imgH="9329444" progId="Visio.Drawing.11">
                  <p:embed/>
                </p:oleObj>
              </mc:Choice>
              <mc:Fallback>
                <p:oleObj name="Visio" r:id="rId3" imgW="6418733" imgH="932944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45" y="152399"/>
                        <a:ext cx="4401955" cy="6400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828799"/>
            <a:ext cx="4267200" cy="3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85697" name="Object 1"/>
          <p:cNvGraphicFramePr>
            <a:graphicFrameLocks noChangeAspect="1"/>
          </p:cNvGraphicFramePr>
          <p:nvPr/>
        </p:nvGraphicFramePr>
        <p:xfrm>
          <a:off x="112505" y="76200"/>
          <a:ext cx="4611895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9" name="Visio" r:id="rId3" imgW="6526766" imgH="9149404" progId="Visio.Drawing.11">
                  <p:embed/>
                </p:oleObj>
              </mc:Choice>
              <mc:Fallback>
                <p:oleObj name="Visio" r:id="rId3" imgW="6526766" imgH="914940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05" y="76200"/>
                        <a:ext cx="4611895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828800"/>
            <a:ext cx="411759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84673" name="Object 1"/>
          <p:cNvGraphicFramePr>
            <a:graphicFrameLocks noChangeAspect="1"/>
          </p:cNvGraphicFramePr>
          <p:nvPr/>
        </p:nvGraphicFramePr>
        <p:xfrm>
          <a:off x="152400" y="146797"/>
          <a:ext cx="4615885" cy="648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3" name="Visio" r:id="rId3" imgW="6526766" imgH="9149404" progId="Visio.Drawing.11">
                  <p:embed/>
                </p:oleObj>
              </mc:Choice>
              <mc:Fallback>
                <p:oleObj name="Visio" r:id="rId3" imgW="6526766" imgH="914940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6797"/>
                        <a:ext cx="4615885" cy="6482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42255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267200" cy="3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5814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628574"/>
            <a:ext cx="4267200" cy="30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/>
          <p:nvPr/>
        </p:nvGrpSpPr>
        <p:grpSpPr>
          <a:xfrm>
            <a:off x="3429000" y="1383268"/>
            <a:ext cx="1219200" cy="369332"/>
            <a:chOff x="4419600" y="3810000"/>
            <a:chExt cx="1219200" cy="369332"/>
          </a:xfrm>
        </p:grpSpPr>
        <p:sp>
          <p:nvSpPr>
            <p:cNvPr id="5" name="Oval 4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1828800" y="1445400"/>
            <a:ext cx="1148860" cy="369332"/>
            <a:chOff x="1441940" y="2969400"/>
            <a:chExt cx="1148860" cy="369332"/>
          </a:xfrm>
        </p:grpSpPr>
        <p:sp>
          <p:nvSpPr>
            <p:cNvPr id="8" name="Oval 7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5029200" y="5334000"/>
            <a:ext cx="1219200" cy="369332"/>
            <a:chOff x="4419600" y="3810000"/>
            <a:chExt cx="1219200" cy="369332"/>
          </a:xfrm>
        </p:grpSpPr>
        <p:sp>
          <p:nvSpPr>
            <p:cNvPr id="12" name="Oval 11"/>
            <p:cNvSpPr/>
            <p:nvPr/>
          </p:nvSpPr>
          <p:spPr>
            <a:xfrm>
              <a:off x="4419600" y="3886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38100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FF0000"/>
                  </a:solidFill>
                </a:rPr>
                <a:t>Mhs A</a:t>
              </a:r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3042140" y="4733668"/>
            <a:ext cx="1148860" cy="369332"/>
            <a:chOff x="1441940" y="2969400"/>
            <a:chExt cx="1148860" cy="369332"/>
          </a:xfrm>
        </p:grpSpPr>
        <p:sp>
          <p:nvSpPr>
            <p:cNvPr id="15" name="Oval 14"/>
            <p:cNvSpPr/>
            <p:nvPr/>
          </p:nvSpPr>
          <p:spPr>
            <a:xfrm>
              <a:off x="2362200" y="304800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1940" y="29694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rgbClr val="00B050"/>
                  </a:solidFill>
                </a:rPr>
                <a:t>Mhs B</a:t>
              </a:r>
              <a:endParaRPr lang="id-ID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3130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Mamdani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Segitiga</a:t>
            </a:r>
            <a:r>
              <a:rPr lang="en-US" sz="2000" b="1" dirty="0" smtClean="0">
                <a:solidFill>
                  <a:srgbClr val="C00000"/>
                </a:solidFill>
              </a:rPr>
              <a:t>, 3 NL</a:t>
            </a:r>
            <a:endParaRPr lang="id-ID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40"/>
            <a:ext cx="9143999" cy="68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Mamdani</a:t>
            </a:r>
            <a:r>
              <a:rPr lang="en-US" b="1" dirty="0" smtClean="0">
                <a:solidFill>
                  <a:srgbClr val="C00000"/>
                </a:solidFill>
              </a:rPr>
              <a:t>, Gauss, 3 NL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Mamdani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Segitiga</a:t>
            </a:r>
            <a:r>
              <a:rPr lang="en-US" b="1" dirty="0" smtClean="0">
                <a:solidFill>
                  <a:srgbClr val="C00000"/>
                </a:solidFill>
              </a:rPr>
              <a:t>, 7 NL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Wumpus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onster 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(16 </a:t>
            </a:r>
            <a:r>
              <a:rPr lang="en-US" dirty="0" err="1" smtClean="0"/>
              <a:t>ruangan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mematikan</a:t>
            </a:r>
            <a:r>
              <a:rPr lang="en-US" dirty="0" smtClean="0"/>
              <a:t> (</a:t>
            </a:r>
            <a:r>
              <a:rPr lang="en-US" i="1" dirty="0" smtClean="0"/>
              <a:t>Pit</a:t>
            </a:r>
            <a:r>
              <a:rPr lang="en-US" dirty="0" smtClean="0"/>
              <a:t>) yang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 (</a:t>
            </a:r>
            <a:r>
              <a:rPr lang="en-US" i="1" dirty="0" smtClean="0"/>
              <a:t>breeze</a:t>
            </a:r>
            <a:r>
              <a:rPr lang="en-US" dirty="0" smtClean="0"/>
              <a:t>)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ruangan-ruangan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busuk</a:t>
            </a:r>
            <a:r>
              <a:rPr lang="en-US" dirty="0" smtClean="0"/>
              <a:t> (</a:t>
            </a:r>
            <a:r>
              <a:rPr lang="en-US" i="1" dirty="0" smtClean="0"/>
              <a:t>stench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menjerit</a:t>
            </a:r>
            <a:r>
              <a:rPr lang="en-US" dirty="0" smtClean="0"/>
              <a:t> (</a:t>
            </a:r>
            <a:r>
              <a:rPr lang="en-US" i="1" dirty="0" smtClean="0"/>
              <a:t>scream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terpanah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593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1" y="0"/>
            <a:ext cx="4368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6631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436265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346" name="Picture 2" descr="C:\001 Kuliah 2011\CSCS3243 Kecerdasan Mesain dan Artifisial\103213659_b87f97e8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7736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09" name="Line 29"/>
          <p:cNvSpPr>
            <a:spLocks noChangeShapeType="1"/>
          </p:cNvSpPr>
          <p:nvPr/>
        </p:nvSpPr>
        <p:spPr bwMode="auto">
          <a:xfrm>
            <a:off x="8158623" y="650874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3" name="Line 62"/>
          <p:cNvSpPr>
            <a:spLocks noChangeShapeType="1"/>
          </p:cNvSpPr>
          <p:nvPr/>
        </p:nvSpPr>
        <p:spPr bwMode="auto">
          <a:xfrm flipH="1">
            <a:off x="8090361" y="650874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52052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7180" name="Group 47179"/>
          <p:cNvGrpSpPr/>
          <p:nvPr/>
        </p:nvGrpSpPr>
        <p:grpSpPr>
          <a:xfrm>
            <a:off x="2252663" y="1374774"/>
            <a:ext cx="4889500" cy="3552827"/>
            <a:chOff x="2252663" y="1374774"/>
            <a:chExt cx="4889500" cy="3552827"/>
          </a:xfrm>
        </p:grpSpPr>
        <p:sp>
          <p:nvSpPr>
            <p:cNvPr id="47148" name="Oval 67"/>
            <p:cNvSpPr>
              <a:spLocks noChangeArrowheads="1"/>
            </p:cNvSpPr>
            <p:nvPr/>
          </p:nvSpPr>
          <p:spPr bwMode="auto">
            <a:xfrm>
              <a:off x="6527800" y="41910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49" name="Oval 68"/>
            <p:cNvSpPr>
              <a:spLocks noChangeArrowheads="1"/>
            </p:cNvSpPr>
            <p:nvPr/>
          </p:nvSpPr>
          <p:spPr bwMode="auto">
            <a:xfrm>
              <a:off x="6581775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0" name="Oval 69"/>
            <p:cNvSpPr>
              <a:spLocks noChangeArrowheads="1"/>
            </p:cNvSpPr>
            <p:nvPr/>
          </p:nvSpPr>
          <p:spPr bwMode="auto">
            <a:xfrm>
              <a:off x="7018338" y="41910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1" name="Oval 70"/>
            <p:cNvSpPr>
              <a:spLocks noChangeArrowheads="1"/>
            </p:cNvSpPr>
            <p:nvPr/>
          </p:nvSpPr>
          <p:spPr bwMode="auto">
            <a:xfrm>
              <a:off x="6376988" y="4422775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2" name="Oval 71"/>
            <p:cNvSpPr>
              <a:spLocks noChangeArrowheads="1"/>
            </p:cNvSpPr>
            <p:nvPr/>
          </p:nvSpPr>
          <p:spPr bwMode="auto">
            <a:xfrm>
              <a:off x="6172200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6" name="Line 75"/>
            <p:cNvSpPr>
              <a:spLocks noChangeShapeType="1"/>
            </p:cNvSpPr>
            <p:nvPr/>
          </p:nvSpPr>
          <p:spPr bwMode="auto">
            <a:xfrm>
              <a:off x="2559511" y="3025774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7" name="Line 76"/>
            <p:cNvSpPr>
              <a:spLocks noChangeShapeType="1"/>
            </p:cNvSpPr>
            <p:nvPr/>
          </p:nvSpPr>
          <p:spPr bwMode="auto">
            <a:xfrm>
              <a:off x="2615073" y="297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8" name="Line 77"/>
            <p:cNvSpPr>
              <a:spLocks noChangeShapeType="1"/>
            </p:cNvSpPr>
            <p:nvPr/>
          </p:nvSpPr>
          <p:spPr bwMode="auto">
            <a:xfrm>
              <a:off x="2252663" y="16208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9" name="Line 78"/>
            <p:cNvSpPr>
              <a:spLocks noChangeShapeType="1"/>
            </p:cNvSpPr>
            <p:nvPr/>
          </p:nvSpPr>
          <p:spPr bwMode="auto">
            <a:xfrm>
              <a:off x="2308225" y="15668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0" name="Line 79"/>
            <p:cNvSpPr>
              <a:spLocks noChangeShapeType="1"/>
            </p:cNvSpPr>
            <p:nvPr/>
          </p:nvSpPr>
          <p:spPr bwMode="auto">
            <a:xfrm>
              <a:off x="3653298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1" name="Line 80"/>
            <p:cNvSpPr>
              <a:spLocks noChangeShapeType="1"/>
            </p:cNvSpPr>
            <p:nvPr/>
          </p:nvSpPr>
          <p:spPr bwMode="auto">
            <a:xfrm>
              <a:off x="3707273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2" name="Line 81"/>
            <p:cNvSpPr>
              <a:spLocks noChangeShapeType="1"/>
            </p:cNvSpPr>
            <p:nvPr/>
          </p:nvSpPr>
          <p:spPr bwMode="auto">
            <a:xfrm>
              <a:off x="3161173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3" name="Line 82"/>
            <p:cNvSpPr>
              <a:spLocks noChangeShapeType="1"/>
            </p:cNvSpPr>
            <p:nvPr/>
          </p:nvSpPr>
          <p:spPr bwMode="auto">
            <a:xfrm>
              <a:off x="3215148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4" name="Line 83"/>
            <p:cNvSpPr>
              <a:spLocks noChangeShapeType="1"/>
            </p:cNvSpPr>
            <p:nvPr/>
          </p:nvSpPr>
          <p:spPr bwMode="auto">
            <a:xfrm>
              <a:off x="2764298" y="263048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5" name="Line 84"/>
            <p:cNvSpPr>
              <a:spLocks noChangeShapeType="1"/>
            </p:cNvSpPr>
            <p:nvPr/>
          </p:nvSpPr>
          <p:spPr bwMode="auto">
            <a:xfrm>
              <a:off x="2819861" y="2576511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6" name="Line 85"/>
            <p:cNvSpPr>
              <a:spLocks noChangeShapeType="1"/>
            </p:cNvSpPr>
            <p:nvPr/>
          </p:nvSpPr>
          <p:spPr bwMode="auto">
            <a:xfrm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7" name="Line 86"/>
            <p:cNvSpPr>
              <a:spLocks noChangeShapeType="1"/>
            </p:cNvSpPr>
            <p:nvPr/>
          </p:nvSpPr>
          <p:spPr bwMode="auto">
            <a:xfrm flipH="1"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8" name="Line 87"/>
            <p:cNvSpPr>
              <a:spLocks noChangeShapeType="1"/>
            </p:cNvSpPr>
            <p:nvPr/>
          </p:nvSpPr>
          <p:spPr bwMode="auto">
            <a:xfrm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9" name="Line 88"/>
            <p:cNvSpPr>
              <a:spLocks noChangeShapeType="1"/>
            </p:cNvSpPr>
            <p:nvPr/>
          </p:nvSpPr>
          <p:spPr bwMode="auto">
            <a:xfrm flipH="1"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0" name="Line 89"/>
            <p:cNvSpPr>
              <a:spLocks noChangeShapeType="1"/>
            </p:cNvSpPr>
            <p:nvPr/>
          </p:nvSpPr>
          <p:spPr bwMode="auto">
            <a:xfrm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1" name="Line 90"/>
            <p:cNvSpPr>
              <a:spLocks noChangeShapeType="1"/>
            </p:cNvSpPr>
            <p:nvPr/>
          </p:nvSpPr>
          <p:spPr bwMode="auto">
            <a:xfrm flipH="1"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3" name="Line 92"/>
            <p:cNvSpPr>
              <a:spLocks noChangeShapeType="1"/>
            </p:cNvSpPr>
            <p:nvPr/>
          </p:nvSpPr>
          <p:spPr bwMode="auto">
            <a:xfrm flipH="1"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4" name="Line 93"/>
            <p:cNvSpPr>
              <a:spLocks noChangeShapeType="1"/>
            </p:cNvSpPr>
            <p:nvPr/>
          </p:nvSpPr>
          <p:spPr bwMode="auto">
            <a:xfrm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5" name="Line 94"/>
            <p:cNvSpPr>
              <a:spLocks noChangeShapeType="1"/>
            </p:cNvSpPr>
            <p:nvPr/>
          </p:nvSpPr>
          <p:spPr bwMode="auto">
            <a:xfrm flipH="1"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8975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7736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09" name="Line 29"/>
          <p:cNvSpPr>
            <a:spLocks noChangeShapeType="1"/>
          </p:cNvSpPr>
          <p:nvPr/>
        </p:nvSpPr>
        <p:spPr bwMode="auto">
          <a:xfrm>
            <a:off x="8158623" y="650874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3" name="Line 62"/>
          <p:cNvSpPr>
            <a:spLocks noChangeShapeType="1"/>
          </p:cNvSpPr>
          <p:nvPr/>
        </p:nvSpPr>
        <p:spPr bwMode="auto">
          <a:xfrm flipH="1">
            <a:off x="8090361" y="650874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52052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7180" name="Group 47179"/>
          <p:cNvGrpSpPr/>
          <p:nvPr/>
        </p:nvGrpSpPr>
        <p:grpSpPr>
          <a:xfrm>
            <a:off x="2252663" y="1374774"/>
            <a:ext cx="4889500" cy="3552827"/>
            <a:chOff x="2252663" y="1374774"/>
            <a:chExt cx="4889500" cy="3552827"/>
          </a:xfrm>
        </p:grpSpPr>
        <p:sp>
          <p:nvSpPr>
            <p:cNvPr id="47148" name="Oval 67"/>
            <p:cNvSpPr>
              <a:spLocks noChangeArrowheads="1"/>
            </p:cNvSpPr>
            <p:nvPr/>
          </p:nvSpPr>
          <p:spPr bwMode="auto">
            <a:xfrm>
              <a:off x="6527800" y="41910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49" name="Oval 68"/>
            <p:cNvSpPr>
              <a:spLocks noChangeArrowheads="1"/>
            </p:cNvSpPr>
            <p:nvPr/>
          </p:nvSpPr>
          <p:spPr bwMode="auto">
            <a:xfrm>
              <a:off x="6581775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0" name="Oval 69"/>
            <p:cNvSpPr>
              <a:spLocks noChangeArrowheads="1"/>
            </p:cNvSpPr>
            <p:nvPr/>
          </p:nvSpPr>
          <p:spPr bwMode="auto">
            <a:xfrm>
              <a:off x="7018338" y="41910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1" name="Oval 70"/>
            <p:cNvSpPr>
              <a:spLocks noChangeArrowheads="1"/>
            </p:cNvSpPr>
            <p:nvPr/>
          </p:nvSpPr>
          <p:spPr bwMode="auto">
            <a:xfrm>
              <a:off x="6376988" y="4422775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2" name="Oval 71"/>
            <p:cNvSpPr>
              <a:spLocks noChangeArrowheads="1"/>
            </p:cNvSpPr>
            <p:nvPr/>
          </p:nvSpPr>
          <p:spPr bwMode="auto">
            <a:xfrm>
              <a:off x="6172200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6" name="Line 75"/>
            <p:cNvSpPr>
              <a:spLocks noChangeShapeType="1"/>
            </p:cNvSpPr>
            <p:nvPr/>
          </p:nvSpPr>
          <p:spPr bwMode="auto">
            <a:xfrm>
              <a:off x="2559511" y="3025774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7" name="Line 76"/>
            <p:cNvSpPr>
              <a:spLocks noChangeShapeType="1"/>
            </p:cNvSpPr>
            <p:nvPr/>
          </p:nvSpPr>
          <p:spPr bwMode="auto">
            <a:xfrm>
              <a:off x="2615073" y="297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8" name="Line 77"/>
            <p:cNvSpPr>
              <a:spLocks noChangeShapeType="1"/>
            </p:cNvSpPr>
            <p:nvPr/>
          </p:nvSpPr>
          <p:spPr bwMode="auto">
            <a:xfrm>
              <a:off x="2252663" y="16208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9" name="Line 78"/>
            <p:cNvSpPr>
              <a:spLocks noChangeShapeType="1"/>
            </p:cNvSpPr>
            <p:nvPr/>
          </p:nvSpPr>
          <p:spPr bwMode="auto">
            <a:xfrm>
              <a:off x="2308225" y="15668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0" name="Line 79"/>
            <p:cNvSpPr>
              <a:spLocks noChangeShapeType="1"/>
            </p:cNvSpPr>
            <p:nvPr/>
          </p:nvSpPr>
          <p:spPr bwMode="auto">
            <a:xfrm>
              <a:off x="3653298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1" name="Line 80"/>
            <p:cNvSpPr>
              <a:spLocks noChangeShapeType="1"/>
            </p:cNvSpPr>
            <p:nvPr/>
          </p:nvSpPr>
          <p:spPr bwMode="auto">
            <a:xfrm>
              <a:off x="3707273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2" name="Line 81"/>
            <p:cNvSpPr>
              <a:spLocks noChangeShapeType="1"/>
            </p:cNvSpPr>
            <p:nvPr/>
          </p:nvSpPr>
          <p:spPr bwMode="auto">
            <a:xfrm>
              <a:off x="3161173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3" name="Line 82"/>
            <p:cNvSpPr>
              <a:spLocks noChangeShapeType="1"/>
            </p:cNvSpPr>
            <p:nvPr/>
          </p:nvSpPr>
          <p:spPr bwMode="auto">
            <a:xfrm>
              <a:off x="3215148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4" name="Line 83"/>
            <p:cNvSpPr>
              <a:spLocks noChangeShapeType="1"/>
            </p:cNvSpPr>
            <p:nvPr/>
          </p:nvSpPr>
          <p:spPr bwMode="auto">
            <a:xfrm>
              <a:off x="2764298" y="263048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5" name="Line 84"/>
            <p:cNvSpPr>
              <a:spLocks noChangeShapeType="1"/>
            </p:cNvSpPr>
            <p:nvPr/>
          </p:nvSpPr>
          <p:spPr bwMode="auto">
            <a:xfrm>
              <a:off x="2819861" y="2576511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6" name="Line 85"/>
            <p:cNvSpPr>
              <a:spLocks noChangeShapeType="1"/>
            </p:cNvSpPr>
            <p:nvPr/>
          </p:nvSpPr>
          <p:spPr bwMode="auto">
            <a:xfrm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7" name="Line 86"/>
            <p:cNvSpPr>
              <a:spLocks noChangeShapeType="1"/>
            </p:cNvSpPr>
            <p:nvPr/>
          </p:nvSpPr>
          <p:spPr bwMode="auto">
            <a:xfrm flipH="1"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8" name="Line 87"/>
            <p:cNvSpPr>
              <a:spLocks noChangeShapeType="1"/>
            </p:cNvSpPr>
            <p:nvPr/>
          </p:nvSpPr>
          <p:spPr bwMode="auto">
            <a:xfrm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9" name="Line 88"/>
            <p:cNvSpPr>
              <a:spLocks noChangeShapeType="1"/>
            </p:cNvSpPr>
            <p:nvPr/>
          </p:nvSpPr>
          <p:spPr bwMode="auto">
            <a:xfrm flipH="1"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0" name="Line 89"/>
            <p:cNvSpPr>
              <a:spLocks noChangeShapeType="1"/>
            </p:cNvSpPr>
            <p:nvPr/>
          </p:nvSpPr>
          <p:spPr bwMode="auto">
            <a:xfrm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1" name="Line 90"/>
            <p:cNvSpPr>
              <a:spLocks noChangeShapeType="1"/>
            </p:cNvSpPr>
            <p:nvPr/>
          </p:nvSpPr>
          <p:spPr bwMode="auto">
            <a:xfrm flipH="1"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3" name="Line 92"/>
            <p:cNvSpPr>
              <a:spLocks noChangeShapeType="1"/>
            </p:cNvSpPr>
            <p:nvPr/>
          </p:nvSpPr>
          <p:spPr bwMode="auto">
            <a:xfrm flipH="1"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4" name="Line 93"/>
            <p:cNvSpPr>
              <a:spLocks noChangeShapeType="1"/>
            </p:cNvSpPr>
            <p:nvPr/>
          </p:nvSpPr>
          <p:spPr bwMode="auto">
            <a:xfrm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5" name="Line 94"/>
            <p:cNvSpPr>
              <a:spLocks noChangeShapeType="1"/>
            </p:cNvSpPr>
            <p:nvPr/>
          </p:nvSpPr>
          <p:spPr bwMode="auto">
            <a:xfrm flipH="1"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1547664" y="650874"/>
            <a:ext cx="5594499" cy="5597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2825750" y="1374774"/>
            <a:ext cx="4543425" cy="3944938"/>
            <a:chOff x="2825750" y="1374774"/>
            <a:chExt cx="4543425" cy="3944938"/>
          </a:xfrm>
        </p:grpSpPr>
        <p:sp>
          <p:nvSpPr>
            <p:cNvPr id="140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Oval 67"/>
            <p:cNvSpPr>
              <a:spLocks noChangeArrowheads="1"/>
            </p:cNvSpPr>
            <p:nvPr/>
          </p:nvSpPr>
          <p:spPr bwMode="auto">
            <a:xfrm>
              <a:off x="4749725" y="2797052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Oval 68"/>
            <p:cNvSpPr>
              <a:spLocks noChangeArrowheads="1"/>
            </p:cNvSpPr>
            <p:nvPr/>
          </p:nvSpPr>
          <p:spPr bwMode="auto">
            <a:xfrm>
              <a:off x="4130600" y="302882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Oval 69"/>
            <p:cNvSpPr>
              <a:spLocks noChangeArrowheads="1"/>
            </p:cNvSpPr>
            <p:nvPr/>
          </p:nvSpPr>
          <p:spPr bwMode="auto">
            <a:xfrm>
              <a:off x="5240263" y="279705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Oval 70"/>
            <p:cNvSpPr>
              <a:spLocks noChangeArrowheads="1"/>
            </p:cNvSpPr>
            <p:nvPr/>
          </p:nvSpPr>
          <p:spPr bwMode="auto">
            <a:xfrm>
              <a:off x="3925813" y="300183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Oval 67"/>
            <p:cNvSpPr>
              <a:spLocks noChangeArrowheads="1"/>
            </p:cNvSpPr>
            <p:nvPr/>
          </p:nvSpPr>
          <p:spPr bwMode="auto">
            <a:xfrm>
              <a:off x="4668762" y="3090738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Oval 69"/>
            <p:cNvSpPr>
              <a:spLocks noChangeArrowheads="1"/>
            </p:cNvSpPr>
            <p:nvPr/>
          </p:nvSpPr>
          <p:spPr bwMode="auto">
            <a:xfrm>
              <a:off x="5159300" y="309073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Oval 70"/>
            <p:cNvSpPr>
              <a:spLocks noChangeArrowheads="1"/>
            </p:cNvSpPr>
            <p:nvPr/>
          </p:nvSpPr>
          <p:spPr bwMode="auto">
            <a:xfrm>
              <a:off x="4517950" y="296691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370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6" name="Group 155"/>
          <p:cNvGrpSpPr/>
          <p:nvPr/>
        </p:nvGrpSpPr>
        <p:grpSpPr>
          <a:xfrm>
            <a:off x="2825750" y="1374774"/>
            <a:ext cx="4543425" cy="3944938"/>
            <a:chOff x="2825750" y="1374774"/>
            <a:chExt cx="4543425" cy="3944938"/>
          </a:xfrm>
        </p:grpSpPr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Oval 67"/>
            <p:cNvSpPr>
              <a:spLocks noChangeArrowheads="1"/>
            </p:cNvSpPr>
            <p:nvPr/>
          </p:nvSpPr>
          <p:spPr bwMode="auto">
            <a:xfrm>
              <a:off x="4749725" y="2797052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Oval 68"/>
            <p:cNvSpPr>
              <a:spLocks noChangeArrowheads="1"/>
            </p:cNvSpPr>
            <p:nvPr/>
          </p:nvSpPr>
          <p:spPr bwMode="auto">
            <a:xfrm>
              <a:off x="4130600" y="302882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Oval 69"/>
            <p:cNvSpPr>
              <a:spLocks noChangeArrowheads="1"/>
            </p:cNvSpPr>
            <p:nvPr/>
          </p:nvSpPr>
          <p:spPr bwMode="auto">
            <a:xfrm>
              <a:off x="5240263" y="279705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Oval 70"/>
            <p:cNvSpPr>
              <a:spLocks noChangeArrowheads="1"/>
            </p:cNvSpPr>
            <p:nvPr/>
          </p:nvSpPr>
          <p:spPr bwMode="auto">
            <a:xfrm>
              <a:off x="3925813" y="300183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Oval 67"/>
            <p:cNvSpPr>
              <a:spLocks noChangeArrowheads="1"/>
            </p:cNvSpPr>
            <p:nvPr/>
          </p:nvSpPr>
          <p:spPr bwMode="auto">
            <a:xfrm>
              <a:off x="4668762" y="3090738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Oval 69"/>
            <p:cNvSpPr>
              <a:spLocks noChangeArrowheads="1"/>
            </p:cNvSpPr>
            <p:nvPr/>
          </p:nvSpPr>
          <p:spPr bwMode="auto">
            <a:xfrm>
              <a:off x="5159300" y="309073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Oval 70"/>
            <p:cNvSpPr>
              <a:spLocks noChangeArrowheads="1"/>
            </p:cNvSpPr>
            <p:nvPr/>
          </p:nvSpPr>
          <p:spPr bwMode="auto">
            <a:xfrm>
              <a:off x="4517950" y="296691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6789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1914525" y="1374774"/>
            <a:ext cx="5603874" cy="4033837"/>
            <a:chOff x="1914525" y="1374774"/>
            <a:chExt cx="5603874" cy="4033837"/>
          </a:xfrm>
        </p:grpSpPr>
        <p:sp>
          <p:nvSpPr>
            <p:cNvPr id="47148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0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1" name="Oval 70"/>
            <p:cNvSpPr>
              <a:spLocks noChangeArrowheads="1"/>
            </p:cNvSpPr>
            <p:nvPr/>
          </p:nvSpPr>
          <p:spPr bwMode="auto">
            <a:xfrm>
              <a:off x="65008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0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1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2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3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4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5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0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1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3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4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Oval 69"/>
            <p:cNvSpPr>
              <a:spLocks noChangeArrowheads="1"/>
            </p:cNvSpPr>
            <p:nvPr/>
          </p:nvSpPr>
          <p:spPr bwMode="auto">
            <a:xfrm>
              <a:off x="7294563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Oval 67"/>
            <p:cNvSpPr>
              <a:spLocks noChangeArrowheads="1"/>
            </p:cNvSpPr>
            <p:nvPr/>
          </p:nvSpPr>
          <p:spPr bwMode="auto">
            <a:xfrm>
              <a:off x="7396162" y="3930647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Oval 67"/>
            <p:cNvSpPr>
              <a:spLocks noChangeArrowheads="1"/>
            </p:cNvSpPr>
            <p:nvPr/>
          </p:nvSpPr>
          <p:spPr bwMode="auto">
            <a:xfrm>
              <a:off x="2738437" y="32004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Oval 68"/>
            <p:cNvSpPr>
              <a:spLocks noChangeArrowheads="1"/>
            </p:cNvSpPr>
            <p:nvPr/>
          </p:nvSpPr>
          <p:spPr bwMode="auto">
            <a:xfrm>
              <a:off x="2119312" y="3432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Oval 69"/>
            <p:cNvSpPr>
              <a:spLocks noChangeArrowheads="1"/>
            </p:cNvSpPr>
            <p:nvPr/>
          </p:nvSpPr>
          <p:spPr bwMode="auto">
            <a:xfrm>
              <a:off x="3228975" y="32004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Oval 70"/>
            <p:cNvSpPr>
              <a:spLocks noChangeArrowheads="1"/>
            </p:cNvSpPr>
            <p:nvPr/>
          </p:nvSpPr>
          <p:spPr bwMode="auto">
            <a:xfrm>
              <a:off x="1914525" y="3405187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Oval 67"/>
            <p:cNvSpPr>
              <a:spLocks noChangeArrowheads="1"/>
            </p:cNvSpPr>
            <p:nvPr/>
          </p:nvSpPr>
          <p:spPr bwMode="auto">
            <a:xfrm>
              <a:off x="2657474" y="3494086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Oval 69"/>
            <p:cNvSpPr>
              <a:spLocks noChangeArrowheads="1"/>
            </p:cNvSpPr>
            <p:nvPr/>
          </p:nvSpPr>
          <p:spPr bwMode="auto">
            <a:xfrm>
              <a:off x="3148012" y="349408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Oval 70"/>
            <p:cNvSpPr>
              <a:spLocks noChangeArrowheads="1"/>
            </p:cNvSpPr>
            <p:nvPr/>
          </p:nvSpPr>
          <p:spPr bwMode="auto">
            <a:xfrm>
              <a:off x="2506662" y="337026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67"/>
            <p:cNvSpPr>
              <a:spLocks noChangeArrowheads="1"/>
            </p:cNvSpPr>
            <p:nvPr/>
          </p:nvSpPr>
          <p:spPr bwMode="auto">
            <a:xfrm>
              <a:off x="5605462" y="52863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69"/>
            <p:cNvSpPr>
              <a:spLocks noChangeArrowheads="1"/>
            </p:cNvSpPr>
            <p:nvPr/>
          </p:nvSpPr>
          <p:spPr bwMode="auto">
            <a:xfrm>
              <a:off x="6096000" y="52863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Oval 68"/>
            <p:cNvSpPr>
              <a:spLocks noChangeArrowheads="1"/>
            </p:cNvSpPr>
            <p:nvPr/>
          </p:nvSpPr>
          <p:spPr bwMode="auto">
            <a:xfrm>
              <a:off x="6446838" y="26050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Oval 68"/>
            <p:cNvSpPr>
              <a:spLocks noChangeArrowheads="1"/>
            </p:cNvSpPr>
            <p:nvPr/>
          </p:nvSpPr>
          <p:spPr bwMode="auto">
            <a:xfrm>
              <a:off x="7038975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Oval 70"/>
            <p:cNvSpPr>
              <a:spLocks noChangeArrowheads="1"/>
            </p:cNvSpPr>
            <p:nvPr/>
          </p:nvSpPr>
          <p:spPr bwMode="auto">
            <a:xfrm>
              <a:off x="6834188" y="2543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Oval 71"/>
            <p:cNvSpPr>
              <a:spLocks noChangeArrowheads="1"/>
            </p:cNvSpPr>
            <p:nvPr/>
          </p:nvSpPr>
          <p:spPr bwMode="auto">
            <a:xfrm>
              <a:off x="6629400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497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8" name="Group 457"/>
          <p:cNvGrpSpPr/>
          <p:nvPr/>
        </p:nvGrpSpPr>
        <p:grpSpPr>
          <a:xfrm>
            <a:off x="2016126" y="1452563"/>
            <a:ext cx="5603874" cy="4033837"/>
            <a:chOff x="1914525" y="1374774"/>
            <a:chExt cx="5603874" cy="4033837"/>
          </a:xfrm>
        </p:grpSpPr>
        <p:sp>
          <p:nvSpPr>
            <p:cNvPr id="459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Oval 70"/>
            <p:cNvSpPr>
              <a:spLocks noChangeArrowheads="1"/>
            </p:cNvSpPr>
            <p:nvPr/>
          </p:nvSpPr>
          <p:spPr bwMode="auto">
            <a:xfrm>
              <a:off x="65008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7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8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7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8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0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1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5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6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1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2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3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7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8" name="Oval 69"/>
            <p:cNvSpPr>
              <a:spLocks noChangeArrowheads="1"/>
            </p:cNvSpPr>
            <p:nvPr/>
          </p:nvSpPr>
          <p:spPr bwMode="auto">
            <a:xfrm>
              <a:off x="7294563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Oval 67"/>
            <p:cNvSpPr>
              <a:spLocks noChangeArrowheads="1"/>
            </p:cNvSpPr>
            <p:nvPr/>
          </p:nvSpPr>
          <p:spPr bwMode="auto">
            <a:xfrm>
              <a:off x="7396162" y="3930647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Oval 67"/>
            <p:cNvSpPr>
              <a:spLocks noChangeArrowheads="1"/>
            </p:cNvSpPr>
            <p:nvPr/>
          </p:nvSpPr>
          <p:spPr bwMode="auto">
            <a:xfrm>
              <a:off x="2738437" y="32004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Oval 68"/>
            <p:cNvSpPr>
              <a:spLocks noChangeArrowheads="1"/>
            </p:cNvSpPr>
            <p:nvPr/>
          </p:nvSpPr>
          <p:spPr bwMode="auto">
            <a:xfrm>
              <a:off x="2119312" y="3432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Oval 69"/>
            <p:cNvSpPr>
              <a:spLocks noChangeArrowheads="1"/>
            </p:cNvSpPr>
            <p:nvPr/>
          </p:nvSpPr>
          <p:spPr bwMode="auto">
            <a:xfrm>
              <a:off x="3228975" y="32004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Oval 70"/>
            <p:cNvSpPr>
              <a:spLocks noChangeArrowheads="1"/>
            </p:cNvSpPr>
            <p:nvPr/>
          </p:nvSpPr>
          <p:spPr bwMode="auto">
            <a:xfrm>
              <a:off x="1914525" y="3405187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Oval 67"/>
            <p:cNvSpPr>
              <a:spLocks noChangeArrowheads="1"/>
            </p:cNvSpPr>
            <p:nvPr/>
          </p:nvSpPr>
          <p:spPr bwMode="auto">
            <a:xfrm>
              <a:off x="2657474" y="3494086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Oval 69"/>
            <p:cNvSpPr>
              <a:spLocks noChangeArrowheads="1"/>
            </p:cNvSpPr>
            <p:nvPr/>
          </p:nvSpPr>
          <p:spPr bwMode="auto">
            <a:xfrm>
              <a:off x="3148012" y="349408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Oval 70"/>
            <p:cNvSpPr>
              <a:spLocks noChangeArrowheads="1"/>
            </p:cNvSpPr>
            <p:nvPr/>
          </p:nvSpPr>
          <p:spPr bwMode="auto">
            <a:xfrm>
              <a:off x="2506662" y="337026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Oval 67"/>
            <p:cNvSpPr>
              <a:spLocks noChangeArrowheads="1"/>
            </p:cNvSpPr>
            <p:nvPr/>
          </p:nvSpPr>
          <p:spPr bwMode="auto">
            <a:xfrm>
              <a:off x="5605462" y="52863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Oval 69"/>
            <p:cNvSpPr>
              <a:spLocks noChangeArrowheads="1"/>
            </p:cNvSpPr>
            <p:nvPr/>
          </p:nvSpPr>
          <p:spPr bwMode="auto">
            <a:xfrm>
              <a:off x="6096000" y="52863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Oval 68"/>
            <p:cNvSpPr>
              <a:spLocks noChangeArrowheads="1"/>
            </p:cNvSpPr>
            <p:nvPr/>
          </p:nvSpPr>
          <p:spPr bwMode="auto">
            <a:xfrm>
              <a:off x="6446838" y="26050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Oval 68"/>
            <p:cNvSpPr>
              <a:spLocks noChangeArrowheads="1"/>
            </p:cNvSpPr>
            <p:nvPr/>
          </p:nvSpPr>
          <p:spPr bwMode="auto">
            <a:xfrm>
              <a:off x="7038975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Oval 70"/>
            <p:cNvSpPr>
              <a:spLocks noChangeArrowheads="1"/>
            </p:cNvSpPr>
            <p:nvPr/>
          </p:nvSpPr>
          <p:spPr bwMode="auto">
            <a:xfrm>
              <a:off x="6834188" y="2543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Oval 71"/>
            <p:cNvSpPr>
              <a:spLocks noChangeArrowheads="1"/>
            </p:cNvSpPr>
            <p:nvPr/>
          </p:nvSpPr>
          <p:spPr bwMode="auto">
            <a:xfrm>
              <a:off x="6629400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45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8" name="Oval 67"/>
          <p:cNvSpPr>
            <a:spLocks noChangeArrowheads="1"/>
          </p:cNvSpPr>
          <p:nvPr/>
        </p:nvSpPr>
        <p:spPr bwMode="auto">
          <a:xfrm>
            <a:off x="66516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9" name="Oval 68"/>
          <p:cNvSpPr>
            <a:spLocks noChangeArrowheads="1"/>
          </p:cNvSpPr>
          <p:nvPr/>
        </p:nvSpPr>
        <p:spPr bwMode="auto">
          <a:xfrm>
            <a:off x="67056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0" name="Oval 69"/>
          <p:cNvSpPr>
            <a:spLocks noChangeArrowheads="1"/>
          </p:cNvSpPr>
          <p:nvPr/>
        </p:nvSpPr>
        <p:spPr bwMode="auto">
          <a:xfrm>
            <a:off x="71421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1" name="Oval 70"/>
          <p:cNvSpPr>
            <a:spLocks noChangeArrowheads="1"/>
          </p:cNvSpPr>
          <p:nvPr/>
        </p:nvSpPr>
        <p:spPr bwMode="auto">
          <a:xfrm>
            <a:off x="65008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2" name="Oval 71"/>
          <p:cNvSpPr>
            <a:spLocks noChangeArrowheads="1"/>
          </p:cNvSpPr>
          <p:nvPr/>
        </p:nvSpPr>
        <p:spPr bwMode="auto">
          <a:xfrm>
            <a:off x="62960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6" name="Line 75"/>
          <p:cNvSpPr>
            <a:spLocks noChangeShapeType="1"/>
          </p:cNvSpPr>
          <p:nvPr/>
        </p:nvSpPr>
        <p:spPr bwMode="auto">
          <a:xfrm>
            <a:off x="2554288" y="30257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7" name="Line 76"/>
          <p:cNvSpPr>
            <a:spLocks noChangeShapeType="1"/>
          </p:cNvSpPr>
          <p:nvPr/>
        </p:nvSpPr>
        <p:spPr bwMode="auto">
          <a:xfrm>
            <a:off x="2609850" y="297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8" name="Line 77"/>
          <p:cNvSpPr>
            <a:spLocks noChangeShapeType="1"/>
          </p:cNvSpPr>
          <p:nvPr/>
        </p:nvSpPr>
        <p:spPr bwMode="auto">
          <a:xfrm>
            <a:off x="1776413" y="14557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9" name="Line 78"/>
          <p:cNvSpPr>
            <a:spLocks noChangeShapeType="1"/>
          </p:cNvSpPr>
          <p:nvPr/>
        </p:nvSpPr>
        <p:spPr bwMode="auto">
          <a:xfrm>
            <a:off x="1831975" y="14017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0" name="Line 79"/>
          <p:cNvSpPr>
            <a:spLocks noChangeShapeType="1"/>
          </p:cNvSpPr>
          <p:nvPr/>
        </p:nvSpPr>
        <p:spPr bwMode="auto">
          <a:xfrm>
            <a:off x="3648075" y="14287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1" name="Line 80"/>
          <p:cNvSpPr>
            <a:spLocks noChangeShapeType="1"/>
          </p:cNvSpPr>
          <p:nvPr/>
        </p:nvSpPr>
        <p:spPr bwMode="auto">
          <a:xfrm>
            <a:off x="3702050" y="13747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2" name="Line 81"/>
          <p:cNvSpPr>
            <a:spLocks noChangeShapeType="1"/>
          </p:cNvSpPr>
          <p:nvPr/>
        </p:nvSpPr>
        <p:spPr bwMode="auto">
          <a:xfrm>
            <a:off x="3155950" y="17573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3" name="Line 82"/>
          <p:cNvSpPr>
            <a:spLocks noChangeShapeType="1"/>
          </p:cNvSpPr>
          <p:nvPr/>
        </p:nvSpPr>
        <p:spPr bwMode="auto">
          <a:xfrm>
            <a:off x="3209925" y="170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4" name="Line 83"/>
          <p:cNvSpPr>
            <a:spLocks noChangeShapeType="1"/>
          </p:cNvSpPr>
          <p:nvPr/>
        </p:nvSpPr>
        <p:spPr bwMode="auto">
          <a:xfrm>
            <a:off x="2759075" y="26304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5" name="Line 84"/>
          <p:cNvSpPr>
            <a:spLocks noChangeShapeType="1"/>
          </p:cNvSpPr>
          <p:nvPr/>
        </p:nvSpPr>
        <p:spPr bwMode="auto">
          <a:xfrm>
            <a:off x="2814638" y="25765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6" name="Line 85"/>
          <p:cNvSpPr>
            <a:spLocks noChangeShapeType="1"/>
          </p:cNvSpPr>
          <p:nvPr/>
        </p:nvSpPr>
        <p:spPr bwMode="auto">
          <a:xfrm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7" name="Line 86"/>
          <p:cNvSpPr>
            <a:spLocks noChangeShapeType="1"/>
          </p:cNvSpPr>
          <p:nvPr/>
        </p:nvSpPr>
        <p:spPr bwMode="auto">
          <a:xfrm flipH="1"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8" name="Line 87"/>
          <p:cNvSpPr>
            <a:spLocks noChangeShapeType="1"/>
          </p:cNvSpPr>
          <p:nvPr/>
        </p:nvSpPr>
        <p:spPr bwMode="auto">
          <a:xfrm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9" name="Line 88"/>
          <p:cNvSpPr>
            <a:spLocks noChangeShapeType="1"/>
          </p:cNvSpPr>
          <p:nvPr/>
        </p:nvSpPr>
        <p:spPr bwMode="auto">
          <a:xfrm flipH="1"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0" name="Line 89"/>
          <p:cNvSpPr>
            <a:spLocks noChangeShapeType="1"/>
          </p:cNvSpPr>
          <p:nvPr/>
        </p:nvSpPr>
        <p:spPr bwMode="auto">
          <a:xfrm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1" name="Line 90"/>
          <p:cNvSpPr>
            <a:spLocks noChangeShapeType="1"/>
          </p:cNvSpPr>
          <p:nvPr/>
        </p:nvSpPr>
        <p:spPr bwMode="auto">
          <a:xfrm flipH="1"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2" name="Line 91"/>
          <p:cNvSpPr>
            <a:spLocks noChangeShapeType="1"/>
          </p:cNvSpPr>
          <p:nvPr/>
        </p:nvSpPr>
        <p:spPr bwMode="auto">
          <a:xfrm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3" name="Line 92"/>
          <p:cNvSpPr>
            <a:spLocks noChangeShapeType="1"/>
          </p:cNvSpPr>
          <p:nvPr/>
        </p:nvSpPr>
        <p:spPr bwMode="auto">
          <a:xfrm flipH="1"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4" name="Line 93"/>
          <p:cNvSpPr>
            <a:spLocks noChangeShapeType="1"/>
          </p:cNvSpPr>
          <p:nvPr/>
        </p:nvSpPr>
        <p:spPr bwMode="auto">
          <a:xfrm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5" name="Line 94"/>
          <p:cNvSpPr>
            <a:spLocks noChangeShapeType="1"/>
          </p:cNvSpPr>
          <p:nvPr/>
        </p:nvSpPr>
        <p:spPr bwMode="auto">
          <a:xfrm flipH="1"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>
            <a:off x="2906713" y="29035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Line 78"/>
          <p:cNvSpPr>
            <a:spLocks noChangeShapeType="1"/>
          </p:cNvSpPr>
          <p:nvPr/>
        </p:nvSpPr>
        <p:spPr bwMode="auto">
          <a:xfrm>
            <a:off x="2962275" y="28495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Line 79"/>
          <p:cNvSpPr>
            <a:spLocks noChangeShapeType="1"/>
          </p:cNvSpPr>
          <p:nvPr/>
        </p:nvSpPr>
        <p:spPr bwMode="auto">
          <a:xfrm>
            <a:off x="4778375" y="28765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Line 80"/>
          <p:cNvSpPr>
            <a:spLocks noChangeShapeType="1"/>
          </p:cNvSpPr>
          <p:nvPr/>
        </p:nvSpPr>
        <p:spPr bwMode="auto">
          <a:xfrm>
            <a:off x="4832350" y="28225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>
            <a:off x="4286250" y="32051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Line 82"/>
          <p:cNvSpPr>
            <a:spLocks noChangeShapeType="1"/>
          </p:cNvSpPr>
          <p:nvPr/>
        </p:nvSpPr>
        <p:spPr bwMode="auto">
          <a:xfrm>
            <a:off x="4340225" y="31495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Line 88"/>
          <p:cNvSpPr>
            <a:spLocks noChangeShapeType="1"/>
          </p:cNvSpPr>
          <p:nvPr/>
        </p:nvSpPr>
        <p:spPr bwMode="auto">
          <a:xfrm flipH="1"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Line 89"/>
          <p:cNvSpPr>
            <a:spLocks noChangeShapeType="1"/>
          </p:cNvSpPr>
          <p:nvPr/>
        </p:nvSpPr>
        <p:spPr bwMode="auto">
          <a:xfrm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Line 90"/>
          <p:cNvSpPr>
            <a:spLocks noChangeShapeType="1"/>
          </p:cNvSpPr>
          <p:nvPr/>
        </p:nvSpPr>
        <p:spPr bwMode="auto">
          <a:xfrm flipH="1"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Line 92"/>
          <p:cNvSpPr>
            <a:spLocks noChangeShapeType="1"/>
          </p:cNvSpPr>
          <p:nvPr/>
        </p:nvSpPr>
        <p:spPr bwMode="auto">
          <a:xfrm flipH="1"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Oval 67"/>
          <p:cNvSpPr>
            <a:spLocks noChangeArrowheads="1"/>
          </p:cNvSpPr>
          <p:nvPr/>
        </p:nvSpPr>
        <p:spPr bwMode="auto">
          <a:xfrm>
            <a:off x="72437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Oval 68"/>
          <p:cNvSpPr>
            <a:spLocks noChangeArrowheads="1"/>
          </p:cNvSpPr>
          <p:nvPr/>
        </p:nvSpPr>
        <p:spPr bwMode="auto">
          <a:xfrm>
            <a:off x="72977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Oval 69"/>
          <p:cNvSpPr>
            <a:spLocks noChangeArrowheads="1"/>
          </p:cNvSpPr>
          <p:nvPr/>
        </p:nvSpPr>
        <p:spPr bwMode="auto">
          <a:xfrm>
            <a:off x="77343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Oval 70"/>
          <p:cNvSpPr>
            <a:spLocks noChangeArrowheads="1"/>
          </p:cNvSpPr>
          <p:nvPr/>
        </p:nvSpPr>
        <p:spPr bwMode="auto">
          <a:xfrm>
            <a:off x="70929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Oval 71"/>
          <p:cNvSpPr>
            <a:spLocks noChangeArrowheads="1"/>
          </p:cNvSpPr>
          <p:nvPr/>
        </p:nvSpPr>
        <p:spPr bwMode="auto">
          <a:xfrm>
            <a:off x="68881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Oval 67"/>
          <p:cNvSpPr>
            <a:spLocks noChangeArrowheads="1"/>
          </p:cNvSpPr>
          <p:nvPr/>
        </p:nvSpPr>
        <p:spPr bwMode="auto">
          <a:xfrm>
            <a:off x="5110162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Oval 68"/>
          <p:cNvSpPr>
            <a:spLocks noChangeArrowheads="1"/>
          </p:cNvSpPr>
          <p:nvPr/>
        </p:nvSpPr>
        <p:spPr bwMode="auto">
          <a:xfrm>
            <a:off x="5164137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Oval 69"/>
          <p:cNvSpPr>
            <a:spLocks noChangeArrowheads="1"/>
          </p:cNvSpPr>
          <p:nvPr/>
        </p:nvSpPr>
        <p:spPr bwMode="auto">
          <a:xfrm>
            <a:off x="5600700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Oval 70"/>
          <p:cNvSpPr>
            <a:spLocks noChangeArrowheads="1"/>
          </p:cNvSpPr>
          <p:nvPr/>
        </p:nvSpPr>
        <p:spPr bwMode="auto">
          <a:xfrm>
            <a:off x="4959350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Oval 71"/>
          <p:cNvSpPr>
            <a:spLocks noChangeArrowheads="1"/>
          </p:cNvSpPr>
          <p:nvPr/>
        </p:nvSpPr>
        <p:spPr bwMode="auto">
          <a:xfrm>
            <a:off x="4754562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Line 75"/>
          <p:cNvSpPr>
            <a:spLocks noChangeShapeType="1"/>
          </p:cNvSpPr>
          <p:nvPr/>
        </p:nvSpPr>
        <p:spPr bwMode="auto">
          <a:xfrm>
            <a:off x="3151188" y="31781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Line 76"/>
          <p:cNvSpPr>
            <a:spLocks noChangeShapeType="1"/>
          </p:cNvSpPr>
          <p:nvPr/>
        </p:nvSpPr>
        <p:spPr bwMode="auto">
          <a:xfrm>
            <a:off x="3206750" y="312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Line 77"/>
          <p:cNvSpPr>
            <a:spLocks noChangeShapeType="1"/>
          </p:cNvSpPr>
          <p:nvPr/>
        </p:nvSpPr>
        <p:spPr bwMode="auto">
          <a:xfrm>
            <a:off x="2373313" y="16081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Line 78"/>
          <p:cNvSpPr>
            <a:spLocks noChangeShapeType="1"/>
          </p:cNvSpPr>
          <p:nvPr/>
        </p:nvSpPr>
        <p:spPr bwMode="auto">
          <a:xfrm>
            <a:off x="2428875" y="15541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Line 79"/>
          <p:cNvSpPr>
            <a:spLocks noChangeShapeType="1"/>
          </p:cNvSpPr>
          <p:nvPr/>
        </p:nvSpPr>
        <p:spPr bwMode="auto">
          <a:xfrm>
            <a:off x="4244975" y="15811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Line 80"/>
          <p:cNvSpPr>
            <a:spLocks noChangeShapeType="1"/>
          </p:cNvSpPr>
          <p:nvPr/>
        </p:nvSpPr>
        <p:spPr bwMode="auto">
          <a:xfrm>
            <a:off x="4298950" y="15271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Line 81"/>
          <p:cNvSpPr>
            <a:spLocks noChangeShapeType="1"/>
          </p:cNvSpPr>
          <p:nvPr/>
        </p:nvSpPr>
        <p:spPr bwMode="auto">
          <a:xfrm>
            <a:off x="3752850" y="19097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Line 82"/>
          <p:cNvSpPr>
            <a:spLocks noChangeShapeType="1"/>
          </p:cNvSpPr>
          <p:nvPr/>
        </p:nvSpPr>
        <p:spPr bwMode="auto">
          <a:xfrm>
            <a:off x="3806825" y="185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Line 83"/>
          <p:cNvSpPr>
            <a:spLocks noChangeShapeType="1"/>
          </p:cNvSpPr>
          <p:nvPr/>
        </p:nvSpPr>
        <p:spPr bwMode="auto">
          <a:xfrm>
            <a:off x="3355975" y="27828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Line 84"/>
          <p:cNvSpPr>
            <a:spLocks noChangeShapeType="1"/>
          </p:cNvSpPr>
          <p:nvPr/>
        </p:nvSpPr>
        <p:spPr bwMode="auto">
          <a:xfrm>
            <a:off x="3411538" y="27289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Line 85"/>
          <p:cNvSpPr>
            <a:spLocks noChangeShapeType="1"/>
          </p:cNvSpPr>
          <p:nvPr/>
        </p:nvSpPr>
        <p:spPr bwMode="auto">
          <a:xfrm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Line 86"/>
          <p:cNvSpPr>
            <a:spLocks noChangeShapeType="1"/>
          </p:cNvSpPr>
          <p:nvPr/>
        </p:nvSpPr>
        <p:spPr bwMode="auto">
          <a:xfrm flipH="1"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Line 87"/>
          <p:cNvSpPr>
            <a:spLocks noChangeShapeType="1"/>
          </p:cNvSpPr>
          <p:nvPr/>
        </p:nvSpPr>
        <p:spPr bwMode="auto">
          <a:xfrm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Line 88"/>
          <p:cNvSpPr>
            <a:spLocks noChangeShapeType="1"/>
          </p:cNvSpPr>
          <p:nvPr/>
        </p:nvSpPr>
        <p:spPr bwMode="auto">
          <a:xfrm flipH="1"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Line 89"/>
          <p:cNvSpPr>
            <a:spLocks noChangeShapeType="1"/>
          </p:cNvSpPr>
          <p:nvPr/>
        </p:nvSpPr>
        <p:spPr bwMode="auto">
          <a:xfrm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Line 90"/>
          <p:cNvSpPr>
            <a:spLocks noChangeShapeType="1"/>
          </p:cNvSpPr>
          <p:nvPr/>
        </p:nvSpPr>
        <p:spPr bwMode="auto">
          <a:xfrm flipH="1"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Line 92"/>
          <p:cNvSpPr>
            <a:spLocks noChangeShapeType="1"/>
          </p:cNvSpPr>
          <p:nvPr/>
        </p:nvSpPr>
        <p:spPr bwMode="auto">
          <a:xfrm flipH="1"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Line 93"/>
          <p:cNvSpPr>
            <a:spLocks noChangeShapeType="1"/>
          </p:cNvSpPr>
          <p:nvPr/>
        </p:nvSpPr>
        <p:spPr bwMode="auto">
          <a:xfrm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Line 94"/>
          <p:cNvSpPr>
            <a:spLocks noChangeShapeType="1"/>
          </p:cNvSpPr>
          <p:nvPr/>
        </p:nvSpPr>
        <p:spPr bwMode="auto">
          <a:xfrm flipH="1"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Line 77"/>
          <p:cNvSpPr>
            <a:spLocks noChangeShapeType="1"/>
          </p:cNvSpPr>
          <p:nvPr/>
        </p:nvSpPr>
        <p:spPr bwMode="auto">
          <a:xfrm>
            <a:off x="3503613" y="30559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Line 78"/>
          <p:cNvSpPr>
            <a:spLocks noChangeShapeType="1"/>
          </p:cNvSpPr>
          <p:nvPr/>
        </p:nvSpPr>
        <p:spPr bwMode="auto">
          <a:xfrm>
            <a:off x="3559175" y="30019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Line 87"/>
          <p:cNvSpPr>
            <a:spLocks noChangeShapeType="1"/>
          </p:cNvSpPr>
          <p:nvPr/>
        </p:nvSpPr>
        <p:spPr bwMode="auto">
          <a:xfrm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H="1"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>
            <a:off x="3800475" y="22113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>
            <a:off x="3854450" y="21574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>
            <a:off x="3308350" y="25399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>
            <a:off x="3362325" y="24844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Line 89"/>
          <p:cNvSpPr>
            <a:spLocks noChangeShapeType="1"/>
          </p:cNvSpPr>
          <p:nvPr/>
        </p:nvSpPr>
        <p:spPr bwMode="auto">
          <a:xfrm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 flipH="1"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Line 91"/>
          <p:cNvSpPr>
            <a:spLocks noChangeShapeType="1"/>
          </p:cNvSpPr>
          <p:nvPr/>
        </p:nvSpPr>
        <p:spPr bwMode="auto">
          <a:xfrm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Line 92"/>
          <p:cNvSpPr>
            <a:spLocks noChangeShapeType="1"/>
          </p:cNvSpPr>
          <p:nvPr/>
        </p:nvSpPr>
        <p:spPr bwMode="auto">
          <a:xfrm flipH="1"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Line 79"/>
          <p:cNvSpPr>
            <a:spLocks noChangeShapeType="1"/>
          </p:cNvSpPr>
          <p:nvPr/>
        </p:nvSpPr>
        <p:spPr bwMode="auto">
          <a:xfrm>
            <a:off x="4397375" y="23637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Line 80"/>
          <p:cNvSpPr>
            <a:spLocks noChangeShapeType="1"/>
          </p:cNvSpPr>
          <p:nvPr/>
        </p:nvSpPr>
        <p:spPr bwMode="auto">
          <a:xfrm>
            <a:off x="4451350" y="23098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Line 81"/>
          <p:cNvSpPr>
            <a:spLocks noChangeShapeType="1"/>
          </p:cNvSpPr>
          <p:nvPr/>
        </p:nvSpPr>
        <p:spPr bwMode="auto">
          <a:xfrm>
            <a:off x="3905250" y="26923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Line 82"/>
          <p:cNvSpPr>
            <a:spLocks noChangeShapeType="1"/>
          </p:cNvSpPr>
          <p:nvPr/>
        </p:nvSpPr>
        <p:spPr bwMode="auto">
          <a:xfrm>
            <a:off x="3959225" y="26368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Line 89"/>
          <p:cNvSpPr>
            <a:spLocks noChangeShapeType="1"/>
          </p:cNvSpPr>
          <p:nvPr/>
        </p:nvSpPr>
        <p:spPr bwMode="auto">
          <a:xfrm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H="1"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Line 91"/>
          <p:cNvSpPr>
            <a:spLocks noChangeShapeType="1"/>
          </p:cNvSpPr>
          <p:nvPr/>
        </p:nvSpPr>
        <p:spPr bwMode="auto">
          <a:xfrm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Line 92"/>
          <p:cNvSpPr>
            <a:spLocks noChangeShapeType="1"/>
          </p:cNvSpPr>
          <p:nvPr/>
        </p:nvSpPr>
        <p:spPr bwMode="auto">
          <a:xfrm flipH="1"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Oval 67"/>
          <p:cNvSpPr>
            <a:spLocks noChangeArrowheads="1"/>
          </p:cNvSpPr>
          <p:nvPr/>
        </p:nvSpPr>
        <p:spPr bwMode="auto">
          <a:xfrm>
            <a:off x="6804025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Oval 68"/>
          <p:cNvSpPr>
            <a:spLocks noChangeArrowheads="1"/>
          </p:cNvSpPr>
          <p:nvPr/>
        </p:nvSpPr>
        <p:spPr bwMode="auto">
          <a:xfrm>
            <a:off x="6858000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Oval 69"/>
          <p:cNvSpPr>
            <a:spLocks noChangeArrowheads="1"/>
          </p:cNvSpPr>
          <p:nvPr/>
        </p:nvSpPr>
        <p:spPr bwMode="auto">
          <a:xfrm>
            <a:off x="7294563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Oval 70"/>
          <p:cNvSpPr>
            <a:spLocks noChangeArrowheads="1"/>
          </p:cNvSpPr>
          <p:nvPr/>
        </p:nvSpPr>
        <p:spPr bwMode="auto">
          <a:xfrm>
            <a:off x="6653213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Oval 67"/>
          <p:cNvSpPr>
            <a:spLocks noChangeArrowheads="1"/>
          </p:cNvSpPr>
          <p:nvPr/>
        </p:nvSpPr>
        <p:spPr bwMode="auto">
          <a:xfrm>
            <a:off x="7396162" y="3930647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Oval 69"/>
          <p:cNvSpPr>
            <a:spLocks noChangeArrowheads="1"/>
          </p:cNvSpPr>
          <p:nvPr/>
        </p:nvSpPr>
        <p:spPr bwMode="auto">
          <a:xfrm>
            <a:off x="7886700" y="3930647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Oval 70"/>
          <p:cNvSpPr>
            <a:spLocks noChangeArrowheads="1"/>
          </p:cNvSpPr>
          <p:nvPr/>
        </p:nvSpPr>
        <p:spPr bwMode="auto">
          <a:xfrm>
            <a:off x="7245350" y="41624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2065337" y="34321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211931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Oval 69"/>
          <p:cNvSpPr>
            <a:spLocks noChangeArrowheads="1"/>
          </p:cNvSpPr>
          <p:nvPr/>
        </p:nvSpPr>
        <p:spPr bwMode="auto">
          <a:xfrm>
            <a:off x="2555875" y="3432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Oval 70"/>
          <p:cNvSpPr>
            <a:spLocks noChangeArrowheads="1"/>
          </p:cNvSpPr>
          <p:nvPr/>
        </p:nvSpPr>
        <p:spPr bwMode="auto">
          <a:xfrm>
            <a:off x="1914525" y="366394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Oval 67"/>
          <p:cNvSpPr>
            <a:spLocks noChangeArrowheads="1"/>
          </p:cNvSpPr>
          <p:nvPr/>
        </p:nvSpPr>
        <p:spPr bwMode="auto">
          <a:xfrm>
            <a:off x="2657474" y="3752848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Oval 69"/>
          <p:cNvSpPr>
            <a:spLocks noChangeArrowheads="1"/>
          </p:cNvSpPr>
          <p:nvPr/>
        </p:nvSpPr>
        <p:spPr bwMode="auto">
          <a:xfrm>
            <a:off x="3148012" y="37528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Oval 70"/>
          <p:cNvSpPr>
            <a:spLocks noChangeArrowheads="1"/>
          </p:cNvSpPr>
          <p:nvPr/>
        </p:nvSpPr>
        <p:spPr bwMode="auto">
          <a:xfrm>
            <a:off x="2506662" y="36290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50133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0" name="Oval 68"/>
          <p:cNvSpPr>
            <a:spLocks noChangeArrowheads="1"/>
          </p:cNvSpPr>
          <p:nvPr/>
        </p:nvSpPr>
        <p:spPr bwMode="auto">
          <a:xfrm>
            <a:off x="50673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1" name="Oval 69"/>
          <p:cNvSpPr>
            <a:spLocks noChangeArrowheads="1"/>
          </p:cNvSpPr>
          <p:nvPr/>
        </p:nvSpPr>
        <p:spPr bwMode="auto">
          <a:xfrm>
            <a:off x="55038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2" name="Oval 70"/>
          <p:cNvSpPr>
            <a:spLocks noChangeArrowheads="1"/>
          </p:cNvSpPr>
          <p:nvPr/>
        </p:nvSpPr>
        <p:spPr bwMode="auto">
          <a:xfrm>
            <a:off x="48625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3" name="Oval 71"/>
          <p:cNvSpPr>
            <a:spLocks noChangeArrowheads="1"/>
          </p:cNvSpPr>
          <p:nvPr/>
        </p:nvSpPr>
        <p:spPr bwMode="auto">
          <a:xfrm>
            <a:off x="46577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4" name="Oval 67"/>
          <p:cNvSpPr>
            <a:spLocks noChangeArrowheads="1"/>
          </p:cNvSpPr>
          <p:nvPr/>
        </p:nvSpPr>
        <p:spPr bwMode="auto">
          <a:xfrm>
            <a:off x="56054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5" name="Oval 68"/>
          <p:cNvSpPr>
            <a:spLocks noChangeArrowheads="1"/>
          </p:cNvSpPr>
          <p:nvPr/>
        </p:nvSpPr>
        <p:spPr bwMode="auto">
          <a:xfrm>
            <a:off x="56594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6" name="Oval 69"/>
          <p:cNvSpPr>
            <a:spLocks noChangeArrowheads="1"/>
          </p:cNvSpPr>
          <p:nvPr/>
        </p:nvSpPr>
        <p:spPr bwMode="auto">
          <a:xfrm>
            <a:off x="60960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7" name="Oval 70"/>
          <p:cNvSpPr>
            <a:spLocks noChangeArrowheads="1"/>
          </p:cNvSpPr>
          <p:nvPr/>
        </p:nvSpPr>
        <p:spPr bwMode="auto">
          <a:xfrm>
            <a:off x="54546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8" name="Oval 71"/>
          <p:cNvSpPr>
            <a:spLocks noChangeArrowheads="1"/>
          </p:cNvSpPr>
          <p:nvPr/>
        </p:nvSpPr>
        <p:spPr bwMode="auto">
          <a:xfrm>
            <a:off x="52498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9" name="Oval 68"/>
          <p:cNvSpPr>
            <a:spLocks noChangeArrowheads="1"/>
          </p:cNvSpPr>
          <p:nvPr/>
        </p:nvSpPr>
        <p:spPr bwMode="auto">
          <a:xfrm>
            <a:off x="3590925" y="4513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Oval 68"/>
          <p:cNvSpPr>
            <a:spLocks noChangeArrowheads="1"/>
          </p:cNvSpPr>
          <p:nvPr/>
        </p:nvSpPr>
        <p:spPr bwMode="auto">
          <a:xfrm>
            <a:off x="4183062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1" name="Oval 70"/>
          <p:cNvSpPr>
            <a:spLocks noChangeArrowheads="1"/>
          </p:cNvSpPr>
          <p:nvPr/>
        </p:nvSpPr>
        <p:spPr bwMode="auto">
          <a:xfrm>
            <a:off x="3978275" y="4451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2" name="Oval 71"/>
          <p:cNvSpPr>
            <a:spLocks noChangeArrowheads="1"/>
          </p:cNvSpPr>
          <p:nvPr/>
        </p:nvSpPr>
        <p:spPr bwMode="auto">
          <a:xfrm>
            <a:off x="3773487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3" name="Oval 68"/>
          <p:cNvSpPr>
            <a:spLocks noChangeArrowheads="1"/>
          </p:cNvSpPr>
          <p:nvPr/>
        </p:nvSpPr>
        <p:spPr bwMode="auto">
          <a:xfrm>
            <a:off x="5770563" y="19700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4" name="Oval 68"/>
          <p:cNvSpPr>
            <a:spLocks noChangeArrowheads="1"/>
          </p:cNvSpPr>
          <p:nvPr/>
        </p:nvSpPr>
        <p:spPr bwMode="auto">
          <a:xfrm>
            <a:off x="6362700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5" name="Oval 70"/>
          <p:cNvSpPr>
            <a:spLocks noChangeArrowheads="1"/>
          </p:cNvSpPr>
          <p:nvPr/>
        </p:nvSpPr>
        <p:spPr bwMode="auto">
          <a:xfrm>
            <a:off x="6157913" y="1908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Oval 71"/>
          <p:cNvSpPr>
            <a:spLocks noChangeArrowheads="1"/>
          </p:cNvSpPr>
          <p:nvPr/>
        </p:nvSpPr>
        <p:spPr bwMode="auto">
          <a:xfrm>
            <a:off x="5953125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Oval 68"/>
          <p:cNvSpPr>
            <a:spLocks noChangeArrowheads="1"/>
          </p:cNvSpPr>
          <p:nvPr/>
        </p:nvSpPr>
        <p:spPr bwMode="auto">
          <a:xfrm>
            <a:off x="6486525" y="20462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8" name="Oval 68"/>
          <p:cNvSpPr>
            <a:spLocks noChangeArrowheads="1"/>
          </p:cNvSpPr>
          <p:nvPr/>
        </p:nvSpPr>
        <p:spPr bwMode="auto">
          <a:xfrm>
            <a:off x="7078662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6873875" y="19843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0" name="Oval 71"/>
          <p:cNvSpPr>
            <a:spLocks noChangeArrowheads="1"/>
          </p:cNvSpPr>
          <p:nvPr/>
        </p:nvSpPr>
        <p:spPr bwMode="auto">
          <a:xfrm>
            <a:off x="6669087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Oval 68"/>
          <p:cNvSpPr>
            <a:spLocks noChangeArrowheads="1"/>
          </p:cNvSpPr>
          <p:nvPr/>
        </p:nvSpPr>
        <p:spPr bwMode="auto">
          <a:xfrm>
            <a:off x="6410325" y="3370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Oval 68"/>
          <p:cNvSpPr>
            <a:spLocks noChangeArrowheads="1"/>
          </p:cNvSpPr>
          <p:nvPr/>
        </p:nvSpPr>
        <p:spPr bwMode="auto">
          <a:xfrm>
            <a:off x="700246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3" name="Oval 70"/>
          <p:cNvSpPr>
            <a:spLocks noChangeArrowheads="1"/>
          </p:cNvSpPr>
          <p:nvPr/>
        </p:nvSpPr>
        <p:spPr bwMode="auto">
          <a:xfrm>
            <a:off x="6797675" y="3308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" name="Oval 71"/>
          <p:cNvSpPr>
            <a:spLocks noChangeArrowheads="1"/>
          </p:cNvSpPr>
          <p:nvPr/>
        </p:nvSpPr>
        <p:spPr bwMode="auto">
          <a:xfrm>
            <a:off x="6592887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8" name="Oval 67"/>
          <p:cNvSpPr>
            <a:spLocks noChangeArrowheads="1"/>
          </p:cNvSpPr>
          <p:nvPr/>
        </p:nvSpPr>
        <p:spPr bwMode="auto">
          <a:xfrm>
            <a:off x="1571626" y="1676400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Oval 68"/>
          <p:cNvSpPr>
            <a:spLocks noChangeArrowheads="1"/>
          </p:cNvSpPr>
          <p:nvPr/>
        </p:nvSpPr>
        <p:spPr bwMode="auto">
          <a:xfrm>
            <a:off x="1625601" y="19351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0" name="Oval 69"/>
          <p:cNvSpPr>
            <a:spLocks noChangeArrowheads="1"/>
          </p:cNvSpPr>
          <p:nvPr/>
        </p:nvSpPr>
        <p:spPr bwMode="auto">
          <a:xfrm>
            <a:off x="2062164" y="1676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1" name="Oval 70"/>
          <p:cNvSpPr>
            <a:spLocks noChangeArrowheads="1"/>
          </p:cNvSpPr>
          <p:nvPr/>
        </p:nvSpPr>
        <p:spPr bwMode="auto">
          <a:xfrm>
            <a:off x="1420814" y="1908175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2" name="Oval 67"/>
          <p:cNvSpPr>
            <a:spLocks noChangeArrowheads="1"/>
          </p:cNvSpPr>
          <p:nvPr/>
        </p:nvSpPr>
        <p:spPr bwMode="auto">
          <a:xfrm>
            <a:off x="2163763" y="19970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3" name="Oval 70"/>
          <p:cNvSpPr>
            <a:spLocks noChangeArrowheads="1"/>
          </p:cNvSpPr>
          <p:nvPr/>
        </p:nvSpPr>
        <p:spPr bwMode="auto">
          <a:xfrm>
            <a:off x="2012951" y="18732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4" name="Oval 68"/>
          <p:cNvSpPr>
            <a:spLocks noChangeArrowheads="1"/>
          </p:cNvSpPr>
          <p:nvPr/>
        </p:nvSpPr>
        <p:spPr bwMode="auto">
          <a:xfrm>
            <a:off x="1981200" y="9001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5" name="Oval 68"/>
          <p:cNvSpPr>
            <a:spLocks noChangeArrowheads="1"/>
          </p:cNvSpPr>
          <p:nvPr/>
        </p:nvSpPr>
        <p:spPr bwMode="auto">
          <a:xfrm>
            <a:off x="2573337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6" name="Oval 70"/>
          <p:cNvSpPr>
            <a:spLocks noChangeArrowheads="1"/>
          </p:cNvSpPr>
          <p:nvPr/>
        </p:nvSpPr>
        <p:spPr bwMode="auto">
          <a:xfrm>
            <a:off x="2368550" y="8382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7" name="Oval 71"/>
          <p:cNvSpPr>
            <a:spLocks noChangeArrowheads="1"/>
          </p:cNvSpPr>
          <p:nvPr/>
        </p:nvSpPr>
        <p:spPr bwMode="auto">
          <a:xfrm>
            <a:off x="2163762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Oval 68"/>
          <p:cNvSpPr>
            <a:spLocks noChangeArrowheads="1"/>
          </p:cNvSpPr>
          <p:nvPr/>
        </p:nvSpPr>
        <p:spPr bwMode="auto">
          <a:xfrm>
            <a:off x="2697162" y="9763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" name="Oval 68"/>
          <p:cNvSpPr>
            <a:spLocks noChangeArrowheads="1"/>
          </p:cNvSpPr>
          <p:nvPr/>
        </p:nvSpPr>
        <p:spPr bwMode="auto">
          <a:xfrm>
            <a:off x="3289299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6" name="Oval 70"/>
          <p:cNvSpPr>
            <a:spLocks noChangeArrowheads="1"/>
          </p:cNvSpPr>
          <p:nvPr/>
        </p:nvSpPr>
        <p:spPr bwMode="auto">
          <a:xfrm>
            <a:off x="3084512" y="914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7" name="Oval 71"/>
          <p:cNvSpPr>
            <a:spLocks noChangeArrowheads="1"/>
          </p:cNvSpPr>
          <p:nvPr/>
        </p:nvSpPr>
        <p:spPr bwMode="auto">
          <a:xfrm>
            <a:off x="2879724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04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2: </a:t>
            </a:r>
            <a:r>
              <a:rPr lang="en-US" i="1" smtClean="0"/>
              <a:t>Sprinkle CS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 </a:t>
            </a:r>
            <a:r>
              <a:rPr lang="en-US" dirty="0" err="1" smtClean="0"/>
              <a:t>Mamdani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Sugeno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Linguistik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Keanggotaan</a:t>
            </a:r>
            <a:r>
              <a:rPr lang="en-US" dirty="0" smtClean="0"/>
              <a:t>: </a:t>
            </a:r>
            <a:r>
              <a:rPr lang="en-US" dirty="0" err="1" smtClean="0"/>
              <a:t>Segitiga</a:t>
            </a:r>
            <a:r>
              <a:rPr lang="en-US" dirty="0" smtClean="0"/>
              <a:t>, </a:t>
            </a:r>
            <a:r>
              <a:rPr lang="en-US" dirty="0" err="1" smtClean="0"/>
              <a:t>trapesium</a:t>
            </a:r>
            <a:r>
              <a:rPr lang="en-US" dirty="0" smtClean="0"/>
              <a:t>, phi, …?</a:t>
            </a:r>
          </a:p>
          <a:p>
            <a:pPr eaLnBrk="1" hangingPunct="1"/>
            <a:r>
              <a:rPr lang="en-US" dirty="0" smtClean="0"/>
              <a:t>Batas-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Linguistik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i="1" dirty="0" smtClean="0"/>
              <a:t>Fuzzy rule </a:t>
            </a:r>
            <a:r>
              <a:rPr lang="en-US" dirty="0" smtClean="0"/>
              <a:t>yang </a:t>
            </a:r>
            <a:r>
              <a:rPr lang="en-US" dirty="0" err="1" smtClean="0"/>
              <a:t>tepat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Agent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hadap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hadap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maju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memanjat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terjepit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benjol</a:t>
            </a:r>
            <a:r>
              <a:rPr lang="en-US" dirty="0" smtClean="0"/>
              <a:t> (</a:t>
            </a:r>
            <a:r>
              <a:rPr lang="en-US" i="1" dirty="0" smtClean="0"/>
              <a:t>bump</a:t>
            </a:r>
            <a:r>
              <a:rPr lang="en-US" dirty="0" smtClean="0"/>
              <a:t>)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menabrak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Pit</a:t>
            </a:r>
            <a:r>
              <a:rPr lang="en-US" dirty="0" smtClean="0"/>
              <a:t>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865892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33800" y="1524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Mamdani</a:t>
            </a:r>
            <a:endParaRPr lang="id-ID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84673" name="Object 1"/>
          <p:cNvGraphicFramePr>
            <a:graphicFrameLocks noChangeAspect="1"/>
          </p:cNvGraphicFramePr>
          <p:nvPr/>
        </p:nvGraphicFramePr>
        <p:xfrm>
          <a:off x="152400" y="146797"/>
          <a:ext cx="4615885" cy="648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4" name="Visio" r:id="rId3" imgW="6526766" imgH="9149404" progId="Visio.Drawing.11">
                  <p:embed/>
                </p:oleObj>
              </mc:Choice>
              <mc:Fallback>
                <p:oleObj name="Visio" r:id="rId3" imgW="6526766" imgH="914940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6797"/>
                        <a:ext cx="4615885" cy="6482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42255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87"/>
            <a:ext cx="4343400" cy="32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6631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436265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87"/>
            <a:ext cx="4663100" cy="32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1" name="Picture 3" descr="C:\02 IT Telkom\001 Kuliah 2009\CS4773 SC\figs\sprinkle system 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5029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2" name="Picture 4" descr="C:\02 IT Telkom\001 Kuliah 2009\CS4773 SC\figs\sprinkle system 1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2971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6" name="Picture 8" descr="C:\02 IT Telkom\001 Kuliah 2009\CS4773 SC\figs\sprinkle system 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05200"/>
            <a:ext cx="533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7" name="Picture 9" descr="C:\02 IT Telkom\001 Kuliah 2009\CS4773 SC\figs\sprinkle system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5052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6019800" y="5715000"/>
          <a:ext cx="118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3" name="Package" showAsIcon="1" r:id="rId7" imgW="1184856" imgH="682580" progId="Package">
                  <p:embed/>
                </p:oleObj>
              </mc:Choice>
              <mc:Fallback>
                <p:oleObj name="Package" showAsIcon="1" r:id="rId7" imgW="1184856" imgH="6825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15000"/>
                        <a:ext cx="118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2468563"/>
            <a:ext cx="4495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i="1">
                <a:solidFill>
                  <a:srgbClr val="C00000"/>
                </a:solidFill>
              </a:rPr>
              <a:t>Fuzzy</a:t>
            </a:r>
            <a:r>
              <a:rPr lang="en-US" sz="9600" b="1">
                <a:solidFill>
                  <a:srgbClr val="C00000"/>
                </a:solidFill>
              </a:rPr>
              <a:t>?</a:t>
            </a:r>
            <a:endParaRPr lang="id-ID" b="1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62600" y="2514600"/>
            <a:ext cx="271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</a:rPr>
              <a:t>Yes!</a:t>
            </a:r>
            <a:endParaRPr lang="id-ID" sz="9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2819400" y="152400"/>
          <a:ext cx="4038600" cy="622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88" name="Visio" r:id="rId3" imgW="1888951" imgH="2904517" progId="Visio.Drawing.11">
                  <p:embed/>
                </p:oleObj>
              </mc:Choice>
              <mc:Fallback>
                <p:oleObj name="Visio" r:id="rId3" imgW="1888951" imgH="290451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"/>
                        <a:ext cx="4038600" cy="6226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Proses </a:t>
            </a:r>
            <a:r>
              <a:rPr lang="en-US" i="1" smtClean="0"/>
              <a:t>fuzzification</a:t>
            </a:r>
            <a:endParaRPr lang="en-US" smtClean="0"/>
          </a:p>
        </p:txBody>
      </p:sp>
      <p:pic>
        <p:nvPicPr>
          <p:cNvPr id="14131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057400"/>
            <a:ext cx="4876800" cy="2154238"/>
          </a:xfrm>
        </p:spPr>
      </p:pic>
      <p:pic>
        <p:nvPicPr>
          <p:cNvPr id="14132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4572000"/>
            <a:ext cx="4876800" cy="1970088"/>
          </a:xfrm>
        </p:spPr>
      </p:pic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638800" y="2057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v-SE" sz="1500"/>
              <a:t> Warm = -(37-39)/(39-36) = 2/3.</a:t>
            </a:r>
          </a:p>
          <a:p>
            <a:pPr>
              <a:buFontTx/>
              <a:buChar char="•"/>
            </a:pPr>
            <a:r>
              <a:rPr lang="sv-SE" sz="1500"/>
              <a:t> Hot = (37-36)/(39-36) = 1/3.</a:t>
            </a:r>
            <a:endParaRPr lang="en-US" sz="1500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638800" y="44958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v-SE" sz="1500"/>
              <a:t> Dry = -(12-20)/(20-10) = 4/5</a:t>
            </a:r>
            <a:r>
              <a:rPr lang="en-US" sz="1500"/>
              <a:t> </a:t>
            </a:r>
            <a:endParaRPr lang="sv-SE" sz="1500"/>
          </a:p>
          <a:p>
            <a:pPr>
              <a:buFontTx/>
              <a:buChar char="•"/>
            </a:pPr>
            <a:r>
              <a:rPr lang="sv-SE" sz="1500"/>
              <a:t> Moist = (12-10)/(20-10) = 1/5</a:t>
            </a:r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/>
      <p:bldP spid="141327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sv-SE" smtClean="0"/>
              <a:t>Proses inferensi</a:t>
            </a:r>
            <a:endParaRPr lang="en-US" sz="3600" smtClean="0">
              <a:solidFill>
                <a:srgbClr val="FFFF66"/>
              </a:solidFill>
            </a:endParaRPr>
          </a:p>
        </p:txBody>
      </p:sp>
      <p:pic>
        <p:nvPicPr>
          <p:cNvPr id="13312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0"/>
            <a:ext cx="8358188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400" smtClean="0"/>
              <a:t>Proses </a:t>
            </a:r>
            <a:r>
              <a:rPr lang="it-IT" sz="4400" i="1" smtClean="0"/>
              <a:t>inference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Dari empat data </a:t>
            </a:r>
            <a:r>
              <a:rPr lang="it-IT" sz="2800" i="1" smtClean="0"/>
              <a:t>fuzzy input</a:t>
            </a:r>
            <a:r>
              <a:rPr lang="it-IT" sz="2800" smtClean="0"/>
              <a:t> di atas, Warm (2/3), Hot (1/3), Dry (4/5) dan Moist (1/5), maka kita mendapatkan 4 aturan (dari 15 aturan) yang dapat diaplikasikan: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Warm (2/3) </a:t>
            </a:r>
            <a:r>
              <a:rPr lang="en-US" b="1" smtClean="0"/>
              <a:t>AND</a:t>
            </a:r>
            <a:r>
              <a:rPr lang="en-US" smtClean="0"/>
              <a:t> Kelembaban is Dry (</a:t>
            </a:r>
            <a:r>
              <a:rPr lang="en-US" b="1" smtClean="0"/>
              <a:t>4/5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0070C0"/>
                </a:solidFill>
              </a:rPr>
              <a:t>Long</a:t>
            </a:r>
            <a:r>
              <a:rPr lang="en-US" smtClean="0"/>
              <a:t> (</a:t>
            </a:r>
            <a:r>
              <a:rPr lang="en-US" b="1" smtClean="0"/>
              <a:t>2/3</a:t>
            </a:r>
            <a:r>
              <a:rPr lang="en-US" smtClean="0"/>
              <a:t>)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Warm (2/3) </a:t>
            </a:r>
            <a:r>
              <a:rPr lang="en-US" b="1" smtClean="0"/>
              <a:t>AND</a:t>
            </a:r>
            <a:r>
              <a:rPr lang="en-US" smtClean="0"/>
              <a:t> Kelembaban is Moist (</a:t>
            </a:r>
            <a:r>
              <a:rPr lang="en-US" b="1" smtClean="0"/>
              <a:t>1/5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FF0000"/>
                </a:solidFill>
              </a:rPr>
              <a:t>Medium</a:t>
            </a:r>
            <a:r>
              <a:rPr lang="en-US" smtClean="0"/>
              <a:t> (</a:t>
            </a:r>
            <a:r>
              <a:rPr lang="en-US" b="1" smtClean="0"/>
              <a:t>1/5</a:t>
            </a:r>
            <a:r>
              <a:rPr lang="en-US" smtClean="0"/>
              <a:t>) 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Hot (</a:t>
            </a:r>
            <a:r>
              <a:rPr lang="en-US" b="1" smtClean="0"/>
              <a:t>1/3</a:t>
            </a:r>
            <a:r>
              <a:rPr lang="en-US" smtClean="0"/>
              <a:t>) </a:t>
            </a:r>
            <a:r>
              <a:rPr lang="en-US" b="1" smtClean="0"/>
              <a:t>AND</a:t>
            </a:r>
            <a:r>
              <a:rPr lang="en-US" smtClean="0"/>
              <a:t> Kelembaban is Dry (4/5)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0070C0"/>
                </a:solidFill>
              </a:rPr>
              <a:t>Long</a:t>
            </a:r>
            <a:r>
              <a:rPr lang="en-US" smtClean="0"/>
              <a:t> (</a:t>
            </a:r>
            <a:r>
              <a:rPr lang="en-US" b="1" smtClean="0"/>
              <a:t>1/3</a:t>
            </a:r>
            <a:r>
              <a:rPr lang="en-US" smtClean="0"/>
              <a:t>)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IF </a:t>
            </a:r>
            <a:r>
              <a:rPr lang="en-US" smtClean="0"/>
              <a:t>Suhu is Hot (1/3) </a:t>
            </a:r>
            <a:r>
              <a:rPr lang="en-US" b="1" smtClean="0"/>
              <a:t>AND</a:t>
            </a:r>
            <a:r>
              <a:rPr lang="en-US" smtClean="0"/>
              <a:t> Kelembaban is Moist (</a:t>
            </a:r>
            <a:r>
              <a:rPr lang="en-US" b="1" smtClean="0"/>
              <a:t>1/5</a:t>
            </a:r>
            <a:r>
              <a:rPr lang="en-US" smtClean="0"/>
              <a:t>) </a:t>
            </a:r>
            <a:r>
              <a:rPr lang="en-US" b="1" smtClean="0"/>
              <a:t>THEN </a:t>
            </a:r>
            <a:r>
              <a:rPr lang="en-US" smtClean="0"/>
              <a:t>Durasi is </a:t>
            </a:r>
            <a:r>
              <a:rPr lang="en-US" smtClean="0">
                <a:solidFill>
                  <a:srgbClr val="FF0000"/>
                </a:solidFill>
              </a:rPr>
              <a:t>Medium</a:t>
            </a:r>
            <a:r>
              <a:rPr lang="en-US" smtClean="0"/>
              <a:t> (</a:t>
            </a:r>
            <a:r>
              <a:rPr lang="en-US" b="1" smtClean="0"/>
              <a:t>1/5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smtClean="0"/>
              <a:t>Inference</a:t>
            </a:r>
            <a:r>
              <a:rPr lang="en-US" sz="4000" smtClean="0"/>
              <a:t>: </a:t>
            </a:r>
            <a:r>
              <a:rPr lang="en-US" sz="4000" smtClean="0">
                <a:solidFill>
                  <a:srgbClr val="FF0000"/>
                </a:solidFill>
              </a:rPr>
              <a:t>Model Sugeno</a:t>
            </a:r>
          </a:p>
        </p:txBody>
      </p:sp>
      <p:graphicFrame>
        <p:nvGraphicFramePr>
          <p:cNvPr id="593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909763"/>
          <a:ext cx="5484813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77" name="Bitmap Image" r:id="rId3" imgW="4342857" imgH="3858164" progId="PBrush">
                  <p:embed/>
                </p:oleObj>
              </mc:Choice>
              <mc:Fallback>
                <p:oleObj name="Bitmap Image" r:id="rId3" imgW="4342857" imgH="3858164" progId="PBrush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09763"/>
                        <a:ext cx="5484813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i="1" smtClean="0"/>
              <a:t>Defuzzyfication</a:t>
            </a:r>
            <a:r>
              <a:rPr lang="it-IT" sz="4000" smtClean="0"/>
              <a:t>: </a:t>
            </a:r>
            <a:r>
              <a:rPr lang="en-US" sz="4000" i="1" smtClean="0">
                <a:solidFill>
                  <a:srgbClr val="FF0000"/>
                </a:solidFill>
              </a:rPr>
              <a:t>Weighted Average</a:t>
            </a:r>
          </a:p>
        </p:txBody>
      </p:sp>
      <p:graphicFrame>
        <p:nvGraphicFramePr>
          <p:cNvPr id="604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4988" y="2133600"/>
          <a:ext cx="7235825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4" name="Bitmap Image" r:id="rId3" imgW="6439799" imgH="2828571" progId="PBrush">
                  <p:embed/>
                </p:oleObj>
              </mc:Choice>
              <mc:Fallback>
                <p:oleObj name="Bitmap Image" r:id="rId3" imgW="6439799" imgH="2828571" progId="PBrush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33600"/>
                        <a:ext cx="7235825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5584825"/>
          <a:ext cx="36576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5" name="Bitmap Image" r:id="rId5" imgW="3048426" imgH="743054" progId="PBrush">
                  <p:embed/>
                </p:oleObj>
              </mc:Choice>
              <mc:Fallback>
                <p:oleObj name="Bitmap Image" r:id="rId5" imgW="3048426" imgH="743054" progId="PBrush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84825"/>
                        <a:ext cx="36576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Main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, </a:t>
            </a:r>
            <a:r>
              <a:rPr lang="en-US" i="1" dirty="0" smtClean="0"/>
              <a:t>Agent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(1,1) </a:t>
            </a:r>
          </a:p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</a:p>
          <a:p>
            <a:pPr lvl="1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membawanya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start (1,1) </a:t>
            </a:r>
          </a:p>
          <a:p>
            <a:pPr lvl="1"/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seminimum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en-US" dirty="0" smtClean="0"/>
          </a:p>
          <a:p>
            <a:r>
              <a:rPr lang="en-US" dirty="0" err="1" smtClean="0"/>
              <a:t>Poin</a:t>
            </a:r>
            <a:endParaRPr lang="en-US" dirty="0" smtClean="0"/>
          </a:p>
          <a:p>
            <a:pPr lvl="1"/>
            <a:r>
              <a:rPr lang="en-US" dirty="0" smtClean="0"/>
              <a:t>1.000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/>
              <a:t>agent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+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pPr lvl="1"/>
            <a:r>
              <a:rPr lang="en-US" dirty="0" smtClean="0"/>
              <a:t>–1      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-10.000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2: </a:t>
            </a:r>
            <a:r>
              <a:rPr lang="en-US" i="1" smtClean="0"/>
              <a:t>Sprinkle CS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sz="2800" i="1" smtClean="0"/>
              <a:t>Input</a:t>
            </a:r>
            <a:r>
              <a:rPr lang="sv-SE" sz="2800" smtClean="0"/>
              <a:t>: </a:t>
            </a:r>
          </a:p>
          <a:p>
            <a:pPr lvl="1" eaLnBrk="1" hangingPunct="1"/>
            <a:r>
              <a:rPr lang="sv-SE" smtClean="0">
                <a:solidFill>
                  <a:srgbClr val="FF0000"/>
                </a:solidFill>
              </a:rPr>
              <a:t>Suhu Udara</a:t>
            </a:r>
            <a:r>
              <a:rPr lang="sv-SE" smtClean="0"/>
              <a:t> </a:t>
            </a:r>
            <a:r>
              <a:rPr lang="sv-SE" smtClean="0">
                <a:solidFill>
                  <a:srgbClr val="FF0000"/>
                </a:solidFill>
              </a:rPr>
              <a:t>(</a:t>
            </a:r>
            <a:r>
              <a:rPr lang="sv-SE" baseline="30000" smtClean="0">
                <a:solidFill>
                  <a:srgbClr val="FF0000"/>
                </a:solidFill>
              </a:rPr>
              <a:t>0</a:t>
            </a:r>
            <a:r>
              <a:rPr lang="sv-SE" smtClean="0">
                <a:solidFill>
                  <a:srgbClr val="FF0000"/>
                </a:solidFill>
              </a:rPr>
              <a:t>C)</a:t>
            </a:r>
            <a:r>
              <a:rPr lang="sv-SE" smtClean="0"/>
              <a:t> </a:t>
            </a:r>
          </a:p>
          <a:p>
            <a:pPr lvl="1" eaLnBrk="1" hangingPunct="1"/>
            <a:r>
              <a:rPr lang="sv-SE" smtClean="0">
                <a:solidFill>
                  <a:srgbClr val="0070C0"/>
                </a:solidFill>
              </a:rPr>
              <a:t>Kelembaban Tanah (%)</a:t>
            </a:r>
          </a:p>
          <a:p>
            <a:pPr lvl="1" eaLnBrk="1" hangingPunct="1"/>
            <a:r>
              <a:rPr lang="sv-SE" smtClean="0">
                <a:solidFill>
                  <a:srgbClr val="FFC000"/>
                </a:solidFill>
              </a:rPr>
              <a:t>Cahaya Matahari (Cd / Candela)</a:t>
            </a:r>
          </a:p>
          <a:p>
            <a:pPr eaLnBrk="1" hangingPunct="1"/>
            <a:r>
              <a:rPr lang="sv-SE" sz="2800" i="1" smtClean="0"/>
              <a:t>Output</a:t>
            </a:r>
            <a:r>
              <a:rPr lang="sv-SE" sz="2800" smtClean="0"/>
              <a:t>: </a:t>
            </a:r>
            <a:r>
              <a:rPr lang="sv-SE" sz="2800" smtClean="0">
                <a:solidFill>
                  <a:srgbClr val="7030A0"/>
                </a:solidFill>
              </a:rPr>
              <a:t>Durasi Penyiraman (menit)</a:t>
            </a:r>
            <a:endParaRPr lang="sv-SE" sz="2800" smtClean="0"/>
          </a:p>
          <a:p>
            <a:pPr eaLnBrk="1" hangingPunct="1"/>
            <a:r>
              <a:rPr lang="sv-SE" sz="2800" smtClean="0"/>
              <a:t>Misal: </a:t>
            </a:r>
          </a:p>
          <a:p>
            <a:pPr lvl="1" eaLnBrk="1" hangingPunct="1"/>
            <a:r>
              <a:rPr lang="sv-SE" smtClean="0"/>
              <a:t>Suhu = </a:t>
            </a:r>
            <a:r>
              <a:rPr lang="sv-SE" smtClean="0">
                <a:solidFill>
                  <a:srgbClr val="FF0000"/>
                </a:solidFill>
              </a:rPr>
              <a:t>37</a:t>
            </a:r>
            <a:r>
              <a:rPr lang="sv-SE" baseline="30000" smtClean="0">
                <a:solidFill>
                  <a:srgbClr val="FF0000"/>
                </a:solidFill>
              </a:rPr>
              <a:t>0</a:t>
            </a:r>
            <a:r>
              <a:rPr lang="sv-SE" smtClean="0">
                <a:solidFill>
                  <a:srgbClr val="FF0000"/>
                </a:solidFill>
              </a:rPr>
              <a:t>C</a:t>
            </a:r>
            <a:r>
              <a:rPr lang="sv-SE" smtClean="0"/>
              <a:t>, kelembaban = </a:t>
            </a:r>
            <a:r>
              <a:rPr lang="sv-SE" smtClean="0">
                <a:solidFill>
                  <a:srgbClr val="00B0F0"/>
                </a:solidFill>
              </a:rPr>
              <a:t>12%</a:t>
            </a:r>
            <a:r>
              <a:rPr lang="sv-SE" smtClean="0"/>
              <a:t>, Cahaya = </a:t>
            </a:r>
            <a:r>
              <a:rPr lang="sv-SE" smtClean="0">
                <a:solidFill>
                  <a:srgbClr val="FFC000"/>
                </a:solidFill>
              </a:rPr>
              <a:t>400 Cd</a:t>
            </a:r>
            <a:r>
              <a:rPr lang="sv-SE" smtClean="0"/>
              <a:t>.</a:t>
            </a:r>
          </a:p>
          <a:p>
            <a:pPr lvl="1" eaLnBrk="1" hangingPunct="1"/>
            <a:r>
              <a:rPr lang="sv-SE" smtClean="0"/>
              <a:t>Berapa lama durasi penyiraman yang dilakukan?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2: </a:t>
            </a:r>
            <a:r>
              <a:rPr lang="en-US" i="1" smtClean="0"/>
              <a:t>Sprinkle CS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Mamdani atau Sugeno?</a:t>
            </a:r>
          </a:p>
          <a:p>
            <a:pPr eaLnBrk="1" hangingPunct="1"/>
            <a:r>
              <a:rPr lang="en-US" smtClean="0"/>
              <a:t>Jumlah Nilai Linguistik untuk setiap variabel?</a:t>
            </a:r>
          </a:p>
          <a:p>
            <a:pPr eaLnBrk="1" hangingPunct="1"/>
            <a:r>
              <a:rPr lang="en-US" smtClean="0"/>
              <a:t>Fungsi Keanggotaan: Segitiga, trapesium, phi, …?</a:t>
            </a:r>
          </a:p>
          <a:p>
            <a:pPr eaLnBrk="1" hangingPunct="1"/>
            <a:r>
              <a:rPr lang="en-US" smtClean="0"/>
              <a:t>Batas-batas Nilai Linguistik?</a:t>
            </a:r>
          </a:p>
          <a:p>
            <a:pPr eaLnBrk="1" hangingPunct="1"/>
            <a:r>
              <a:rPr lang="en-US" i="1" smtClean="0"/>
              <a:t>Fuzzy rule </a:t>
            </a:r>
            <a:r>
              <a:rPr lang="en-US" smtClean="0"/>
              <a:t>yang tepat?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3: </a:t>
            </a:r>
            <a:r>
              <a:rPr lang="en-US" i="1" smtClean="0"/>
              <a:t>Traffic Light Controller</a:t>
            </a:r>
            <a:endParaRPr lang="id-ID" i="1" smtClean="0"/>
          </a:p>
        </p:txBody>
      </p:sp>
      <p:pic>
        <p:nvPicPr>
          <p:cNvPr id="684034" name="Picture 2" descr="C:\02 IT Telkom\001 Kuliah 2009\CS4773 SC\Traffic Light Controller\Fuzzy Traffic Light Controller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343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36" name="Picture 4" descr="C:\02 IT Telkom\001 Kuliah 2009\CS4773 SC\Traffic Light Controller\Fuzzy Traffic Light Controller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205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3: </a:t>
            </a:r>
            <a:r>
              <a:rPr lang="en-US" i="1" smtClean="0"/>
              <a:t>Traffic Light Controller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Bisakah </a:t>
            </a:r>
            <a:r>
              <a:rPr lang="en-US" i="1" smtClean="0"/>
              <a:t>fuzzy </a:t>
            </a:r>
            <a:r>
              <a:rPr lang="en-US" smtClean="0"/>
              <a:t>menyelesaikannya?</a:t>
            </a:r>
          </a:p>
          <a:p>
            <a:pPr eaLnBrk="1" hangingPunct="1"/>
            <a:r>
              <a:rPr lang="en-US" smtClean="0"/>
              <a:t>Jika bisa, bagaimana desain Fuzzy yang baik?</a:t>
            </a:r>
          </a:p>
          <a:p>
            <a:pPr eaLnBrk="1" hangingPunct="1"/>
            <a:r>
              <a:rPr lang="en-US" smtClean="0"/>
              <a:t>Jika tidak, apa alasannya?</a:t>
            </a:r>
            <a:endParaRPr lang="id-ID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022725"/>
            <a:ext cx="449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i="1">
                <a:solidFill>
                  <a:srgbClr val="C00000"/>
                </a:solidFill>
              </a:rPr>
              <a:t>Fuzzy</a:t>
            </a:r>
            <a:r>
              <a:rPr lang="en-US" sz="9600" b="1">
                <a:solidFill>
                  <a:srgbClr val="C00000"/>
                </a:solidFill>
              </a:rPr>
              <a:t>?</a:t>
            </a:r>
            <a:endParaRPr lang="id-ID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4068763"/>
            <a:ext cx="2716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</a:rPr>
              <a:t>Yes!</a:t>
            </a:r>
            <a:endParaRPr lang="id-ID" sz="9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3: </a:t>
            </a:r>
            <a:r>
              <a:rPr lang="en-US" i="1" smtClean="0"/>
              <a:t>Traffic Light Controller</a:t>
            </a:r>
            <a:endParaRPr lang="id-ID" smtClean="0"/>
          </a:p>
        </p:txBody>
      </p:sp>
      <p:pic>
        <p:nvPicPr>
          <p:cNvPr id="139267" name="Picture 2" descr="C:\02 IT Telkom\001 Kuliah 2009\CS4773 SC\Traffic Light Controller\Fuzzy Traffic Light Controller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6629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434013" y="6550025"/>
            <a:ext cx="370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u="sng"/>
              <a:t>[</a:t>
            </a:r>
            <a:r>
              <a:rPr lang="id-ID" sz="1400"/>
              <a:t>Shahariz Abdul Aziz &amp; Jeyakody Parthiban</a:t>
            </a:r>
            <a:r>
              <a:rPr lang="en-US" sz="1400"/>
              <a:t>]</a:t>
            </a:r>
            <a:endParaRPr lang="id-ID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4: Akreditasi Prodi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: S1, S2, S3?</a:t>
            </a:r>
          </a:p>
          <a:p>
            <a:pPr lvl="1" eaLnBrk="1" hangingPunct="1"/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AA, L, LK, GB?</a:t>
            </a:r>
          </a:p>
          <a:p>
            <a:pPr lvl="1" eaLnBrk="1" hangingPunct="1"/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: </a:t>
            </a:r>
            <a:r>
              <a:rPr lang="en-US" dirty="0" err="1" smtClean="0"/>
              <a:t>Mhs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/>
              <a:t>Penelitian</a:t>
            </a:r>
            <a:endParaRPr lang="en-US" dirty="0" smtClean="0"/>
          </a:p>
          <a:p>
            <a:pPr lvl="1" eaLnBrk="1" hangingPunct="1"/>
            <a:r>
              <a:rPr lang="en-US" dirty="0" smtClean="0"/>
              <a:t>Dana </a:t>
            </a:r>
            <a:r>
              <a:rPr lang="en-US" dirty="0" err="1" smtClean="0"/>
              <a:t>proyek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Paper </a:t>
            </a:r>
            <a:r>
              <a:rPr lang="en-US" dirty="0" err="1" smtClean="0"/>
              <a:t>Ilmiah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4: Akreditasi Prodi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Bisakah </a:t>
            </a:r>
            <a:r>
              <a:rPr lang="en-US" i="1" smtClean="0"/>
              <a:t>fuzzy </a:t>
            </a:r>
            <a:r>
              <a:rPr lang="en-US" smtClean="0"/>
              <a:t>menyelesaikannya?</a:t>
            </a:r>
          </a:p>
          <a:p>
            <a:pPr eaLnBrk="1" hangingPunct="1"/>
            <a:r>
              <a:rPr lang="en-US" smtClean="0"/>
              <a:t>Jika bisa, bagaimana desain Fuzzy yang baik?</a:t>
            </a:r>
          </a:p>
          <a:p>
            <a:pPr eaLnBrk="1" hangingPunct="1"/>
            <a:r>
              <a:rPr lang="en-US" smtClean="0"/>
              <a:t>Jika tidak, apa alasannya?</a:t>
            </a:r>
            <a:endParaRPr lang="id-ID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022725"/>
            <a:ext cx="449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i="1">
                <a:solidFill>
                  <a:srgbClr val="C00000"/>
                </a:solidFill>
              </a:rPr>
              <a:t>Fuzzy</a:t>
            </a:r>
            <a:r>
              <a:rPr lang="en-US" sz="9600" b="1">
                <a:solidFill>
                  <a:srgbClr val="C00000"/>
                </a:solidFill>
              </a:rPr>
              <a:t>?</a:t>
            </a:r>
            <a:endParaRPr lang="id-ID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5400" y="4068763"/>
            <a:ext cx="22367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</a:rPr>
              <a:t>No!</a:t>
            </a:r>
            <a:endParaRPr lang="id-ID" sz="9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5: </a:t>
            </a:r>
            <a:r>
              <a:rPr lang="id-ID" i="1" smtClean="0"/>
              <a:t>University Rankings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Bagaimana mengelompokkan universitas ke dalam </a:t>
            </a:r>
            <a:r>
              <a:rPr lang="en-US" sz="2400" b="1" i="1" smtClean="0"/>
              <a:t>cluster </a:t>
            </a:r>
            <a:r>
              <a:rPr lang="en-US" sz="2400" smtClean="0"/>
              <a:t>yang secara statistik mirip untuk semua kriteria yg ada?</a:t>
            </a:r>
          </a:p>
          <a:p>
            <a:r>
              <a:rPr lang="en-US" sz="2400" b="1" i="1" smtClean="0"/>
              <a:t>Clustering harus </a:t>
            </a:r>
            <a:r>
              <a:rPr lang="en-US" sz="2400" smtClean="0"/>
              <a:t>dilakukan tanpa asumsi apapun tentang tingkat kepentingan relatif dari semua kriteria.</a:t>
            </a:r>
          </a:p>
          <a:p>
            <a:pPr eaLnBrk="1" hangingPunct="1"/>
            <a:r>
              <a:rPr lang="en-US" smtClean="0"/>
              <a:t>Kriteria:</a:t>
            </a:r>
          </a:p>
          <a:p>
            <a:pPr lvl="1" eaLnBrk="1" hangingPunct="1"/>
            <a:r>
              <a:rPr lang="en-US" smtClean="0"/>
              <a:t>Jumlah profesor?</a:t>
            </a:r>
          </a:p>
          <a:p>
            <a:pPr lvl="1" eaLnBrk="1" hangingPunct="1"/>
            <a:r>
              <a:rPr lang="en-US" smtClean="0"/>
              <a:t>Jumlah mhs asing?</a:t>
            </a:r>
          </a:p>
          <a:p>
            <a:pPr lvl="1" eaLnBrk="1" hangingPunct="1"/>
            <a:r>
              <a:rPr lang="en-US" smtClean="0"/>
              <a:t>Rasio Dosen:Mhs?</a:t>
            </a:r>
          </a:p>
          <a:p>
            <a:pPr lvl="1" eaLnBrk="1" hangingPunct="1"/>
            <a:r>
              <a:rPr lang="en-US" smtClean="0"/>
              <a:t>Besarnya Dana proyek?</a:t>
            </a:r>
          </a:p>
          <a:p>
            <a:pPr lvl="1" eaLnBrk="1" hangingPunct="1"/>
            <a:r>
              <a:rPr lang="en-US" smtClean="0"/>
              <a:t>Jumlah Paper Ilmiah?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5: </a:t>
            </a:r>
            <a:r>
              <a:rPr lang="id-ID" i="1" smtClean="0"/>
              <a:t>University Rankings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Bisakah </a:t>
            </a:r>
            <a:r>
              <a:rPr lang="en-US" i="1" smtClean="0"/>
              <a:t>fuzzy </a:t>
            </a:r>
            <a:r>
              <a:rPr lang="en-US" smtClean="0"/>
              <a:t>menyelesaikannya?</a:t>
            </a:r>
          </a:p>
          <a:p>
            <a:pPr eaLnBrk="1" hangingPunct="1"/>
            <a:r>
              <a:rPr lang="en-US" smtClean="0"/>
              <a:t>Jika bisa, bagaimana desain Fuzzy yang baik?</a:t>
            </a:r>
          </a:p>
          <a:p>
            <a:pPr eaLnBrk="1" hangingPunct="1"/>
            <a:r>
              <a:rPr lang="en-US" smtClean="0"/>
              <a:t>Jika tidak, apa alasannya?</a:t>
            </a:r>
            <a:endParaRPr lang="id-ID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022725"/>
            <a:ext cx="449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i="1">
                <a:solidFill>
                  <a:srgbClr val="C00000"/>
                </a:solidFill>
              </a:rPr>
              <a:t>Fuzzy</a:t>
            </a:r>
            <a:r>
              <a:rPr lang="en-US" sz="9600" b="1">
                <a:solidFill>
                  <a:srgbClr val="C00000"/>
                </a:solidFill>
              </a:rPr>
              <a:t>?</a:t>
            </a:r>
            <a:endParaRPr lang="id-ID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5400" y="4068763"/>
            <a:ext cx="2716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</a:rPr>
              <a:t>Yes!</a:t>
            </a:r>
            <a:endParaRPr lang="id-ID" sz="9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Kasus 5: </a:t>
            </a:r>
            <a:r>
              <a:rPr lang="id-ID" i="1" smtClean="0"/>
              <a:t>University Rankings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Shanghai </a:t>
            </a:r>
            <a:r>
              <a:rPr lang="en-US" dirty="0" err="1" smtClean="0"/>
              <a:t>Jao</a:t>
            </a:r>
            <a:r>
              <a:rPr lang="en-US" dirty="0" smtClean="0"/>
              <a:t> Tong University (SJTU) </a:t>
            </a:r>
          </a:p>
          <a:p>
            <a:pPr eaLnBrk="1" hangingPunct="1"/>
            <a:r>
              <a:rPr lang="en-US" dirty="0" smtClean="0"/>
              <a:t>The Time Higher League Table (THES)</a:t>
            </a:r>
          </a:p>
          <a:p>
            <a:pPr eaLnBrk="1" hangingPunct="1"/>
            <a:r>
              <a:rPr lang="en-US" dirty="0" err="1" smtClean="0"/>
              <a:t>Metode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Fuzzy Clustering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dirty="0" smtClean="0"/>
              <a:t>Top 500 </a:t>
            </a:r>
            <a:r>
              <a:rPr lang="en-US" dirty="0" err="1" smtClean="0"/>
              <a:t>Univerisities</a:t>
            </a:r>
            <a:r>
              <a:rPr lang="en-US" dirty="0" smtClean="0"/>
              <a:t> in the world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1. Harvard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2. Stanford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3. Cambridge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69. NTU Singapore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280. </a:t>
            </a:r>
            <a:r>
              <a:rPr lang="en-US" dirty="0" err="1" smtClean="0"/>
              <a:t>Universitas</a:t>
            </a:r>
            <a:r>
              <a:rPr lang="en-US" dirty="0" smtClean="0"/>
              <a:t> Indonesia</a:t>
            </a:r>
          </a:p>
          <a:p>
            <a:pPr marL="850900" lvl="1" indent="-457200" eaLnBrk="1" hangingPunct="1">
              <a:buFont typeface="Wingdings 2" pitchFamily="18" charset="2"/>
              <a:buNone/>
            </a:pPr>
            <a:r>
              <a:rPr lang="en-US" dirty="0" smtClean="0"/>
              <a:t>9999. IT Telkom 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Masuk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top 500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pada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2017?????????</a:t>
            </a:r>
            <a:r>
              <a:rPr lang="en-US" dirty="0" smtClean="0">
                <a:sym typeface="Wingdings" pitchFamily="2" charset="2"/>
              </a:rPr>
              <a:t>)</a:t>
            </a:r>
            <a:endParaRPr lang="id-ID" dirty="0" smtClean="0"/>
          </a:p>
        </p:txBody>
      </p:sp>
      <p:pic>
        <p:nvPicPr>
          <p:cNvPr id="662532" name="Picture 4" descr="G:\KMA\N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38575"/>
            <a:ext cx="306578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76200"/>
          <a:ext cx="8381999" cy="643128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09535"/>
                <a:gridCol w="1644768"/>
                <a:gridCol w="1850364"/>
                <a:gridCol w="1850364"/>
                <a:gridCol w="1850364"/>
                <a:gridCol w="376604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4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8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4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0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8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Fuzzy Clustering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To extract rules from data</a:t>
            </a:r>
          </a:p>
          <a:p>
            <a:pPr eaLnBrk="1" hangingPunct="1"/>
            <a:r>
              <a:rPr lang="da-DK" smtClean="0"/>
              <a:t>Fuzzy c-means</a:t>
            </a:r>
          </a:p>
          <a:p>
            <a:pPr eaLnBrk="1" hangingPunct="1"/>
            <a:r>
              <a:rPr lang="da-DK" smtClean="0"/>
              <a:t>Aplikasi:</a:t>
            </a:r>
          </a:p>
          <a:p>
            <a:pPr lvl="1" eaLnBrk="1" hangingPunct="1"/>
            <a:r>
              <a:rPr lang="da-DK" smtClean="0"/>
              <a:t>Cracked Tile Detection</a:t>
            </a:r>
          </a:p>
          <a:p>
            <a:pPr lvl="1" eaLnBrk="1" hangingPunct="1"/>
            <a:r>
              <a:rPr lang="da-DK" smtClean="0"/>
              <a:t>Finding Cancer Cells</a:t>
            </a:r>
          </a:p>
          <a:p>
            <a:pPr lvl="1" eaLnBrk="1" hangingPunct="1"/>
            <a:r>
              <a:rPr lang="da-DK" smtClean="0"/>
              <a:t>Image Segmentation</a:t>
            </a:r>
          </a:p>
          <a:p>
            <a:pPr lvl="1" eaLnBrk="1" hangingPunct="1"/>
            <a:r>
              <a:rPr lang="da-DK" smtClean="0"/>
              <a:t>Document clustering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Cluster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Sejumlah individu yang memiliki sifat hampir sama atau terjadi bersama-sama</a:t>
            </a:r>
          </a:p>
          <a:p>
            <a:r>
              <a:rPr lang="da-DK" smtClean="0"/>
              <a:t>Kelompok universitas kelas dunia</a:t>
            </a:r>
          </a:p>
          <a:p>
            <a:r>
              <a:rPr lang="da-DK" smtClean="0"/>
              <a:t>Kelompok mobil kategori tertentu</a:t>
            </a:r>
          </a:p>
          <a:p>
            <a:r>
              <a:rPr lang="da-DK" smtClean="0"/>
              <a:t>Kumpulan spam email</a:t>
            </a:r>
          </a:p>
          <a:p>
            <a:r>
              <a:rPr lang="da-DK" smtClean="0"/>
              <a:t>Kumpulan tipe penyakit kanker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Cluster Analysis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A statistical classification technique </a:t>
            </a:r>
          </a:p>
          <a:p>
            <a:r>
              <a:rPr lang="da-DK" smtClean="0"/>
              <a:t>for discovering whether the individuals of a population fall into different groups </a:t>
            </a:r>
          </a:p>
          <a:p>
            <a:r>
              <a:rPr lang="da-DK" smtClean="0"/>
              <a:t>by making </a:t>
            </a:r>
            <a:r>
              <a:rPr lang="da-DK" b="1" smtClean="0">
                <a:solidFill>
                  <a:srgbClr val="FF0000"/>
                </a:solidFill>
              </a:rPr>
              <a:t>quantitative comparisons </a:t>
            </a:r>
            <a:r>
              <a:rPr lang="da-DK" smtClean="0"/>
              <a:t>of multiple characteristics.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i="1" smtClean="0"/>
              <a:t>Vehicle</a:t>
            </a:r>
            <a:endParaRPr lang="da-DK" i="1" smtClean="0"/>
          </a:p>
        </p:txBody>
      </p:sp>
      <p:graphicFrame>
        <p:nvGraphicFramePr>
          <p:cNvPr id="61442" name="Object 2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1813" y="1719263"/>
          <a:ext cx="808037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5" name="Document" r:id="rId4" imgW="8067723" imgH="4286275" progId="Word.Document.8">
                  <p:embed/>
                </p:oleObj>
              </mc:Choice>
              <mc:Fallback>
                <p:oleObj name="Document" r:id="rId4" imgW="8067723" imgH="4286275" progId="Word.Documen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719263"/>
                        <a:ext cx="808037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3413" y="1225550"/>
            <a:ext cx="5729287" cy="4481513"/>
            <a:chOff x="935" y="1252"/>
            <a:chExt cx="3910" cy="2823"/>
          </a:xfrm>
        </p:grpSpPr>
        <p:sp>
          <p:nvSpPr>
            <p:cNvPr id="148489" name="Line 4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0" name="Line 5"/>
            <p:cNvSpPr>
              <a:spLocks noChangeShapeType="1"/>
            </p:cNvSpPr>
            <p:nvPr/>
          </p:nvSpPr>
          <p:spPr bwMode="auto">
            <a:xfrm>
              <a:off x="1722" y="1363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1" name="Line 6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2" name="Line 7"/>
            <p:cNvSpPr>
              <a:spLocks noChangeShapeType="1"/>
            </p:cNvSpPr>
            <p:nvPr/>
          </p:nvSpPr>
          <p:spPr bwMode="auto">
            <a:xfrm flipV="1">
              <a:off x="4627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3" name="Line 8"/>
            <p:cNvSpPr>
              <a:spLocks noChangeShapeType="1"/>
            </p:cNvSpPr>
            <p:nvPr/>
          </p:nvSpPr>
          <p:spPr bwMode="auto">
            <a:xfrm>
              <a:off x="1718" y="136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4" name="Line 9"/>
            <p:cNvSpPr>
              <a:spLocks noChangeShapeType="1"/>
            </p:cNvSpPr>
            <p:nvPr/>
          </p:nvSpPr>
          <p:spPr bwMode="auto">
            <a:xfrm>
              <a:off x="4627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5" name="Line 10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6" name="Line 11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7" name="Line 12"/>
            <p:cNvSpPr>
              <a:spLocks noChangeShapeType="1"/>
            </p:cNvSpPr>
            <p:nvPr/>
          </p:nvSpPr>
          <p:spPr bwMode="auto">
            <a:xfrm>
              <a:off x="1718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8" name="Line 13"/>
            <p:cNvSpPr>
              <a:spLocks noChangeShapeType="1"/>
            </p:cNvSpPr>
            <p:nvPr/>
          </p:nvSpPr>
          <p:spPr bwMode="auto">
            <a:xfrm flipV="1">
              <a:off x="1718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499" name="Line 14"/>
            <p:cNvSpPr>
              <a:spLocks noChangeShapeType="1"/>
            </p:cNvSpPr>
            <p:nvPr/>
          </p:nvSpPr>
          <p:spPr bwMode="auto">
            <a:xfrm>
              <a:off x="1718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0" name="Rectangle 15"/>
            <p:cNvSpPr>
              <a:spLocks noChangeArrowheads="1"/>
            </p:cNvSpPr>
            <p:nvPr/>
          </p:nvSpPr>
          <p:spPr bwMode="auto">
            <a:xfrm>
              <a:off x="1549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48501" name="Line 16"/>
            <p:cNvSpPr>
              <a:spLocks noChangeShapeType="1"/>
            </p:cNvSpPr>
            <p:nvPr/>
          </p:nvSpPr>
          <p:spPr bwMode="auto">
            <a:xfrm flipV="1">
              <a:off x="2443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2" name="Line 17"/>
            <p:cNvSpPr>
              <a:spLocks noChangeShapeType="1"/>
            </p:cNvSpPr>
            <p:nvPr/>
          </p:nvSpPr>
          <p:spPr bwMode="auto">
            <a:xfrm>
              <a:off x="2443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3" name="Rectangle 18"/>
            <p:cNvSpPr>
              <a:spLocks noChangeArrowheads="1"/>
            </p:cNvSpPr>
            <p:nvPr/>
          </p:nvSpPr>
          <p:spPr bwMode="auto">
            <a:xfrm>
              <a:off x="2275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48504" name="Line 19"/>
            <p:cNvSpPr>
              <a:spLocks noChangeShapeType="1"/>
            </p:cNvSpPr>
            <p:nvPr/>
          </p:nvSpPr>
          <p:spPr bwMode="auto">
            <a:xfrm flipV="1">
              <a:off x="3175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5" name="Line 20"/>
            <p:cNvSpPr>
              <a:spLocks noChangeShapeType="1"/>
            </p:cNvSpPr>
            <p:nvPr/>
          </p:nvSpPr>
          <p:spPr bwMode="auto">
            <a:xfrm>
              <a:off x="3175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6" name="Rectangle 21"/>
            <p:cNvSpPr>
              <a:spLocks noChangeArrowheads="1"/>
            </p:cNvSpPr>
            <p:nvPr/>
          </p:nvSpPr>
          <p:spPr bwMode="auto">
            <a:xfrm>
              <a:off x="3007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148507" name="Line 22"/>
            <p:cNvSpPr>
              <a:spLocks noChangeShapeType="1"/>
            </p:cNvSpPr>
            <p:nvPr/>
          </p:nvSpPr>
          <p:spPr bwMode="auto">
            <a:xfrm flipV="1">
              <a:off x="3901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8" name="Line 23"/>
            <p:cNvSpPr>
              <a:spLocks noChangeShapeType="1"/>
            </p:cNvSpPr>
            <p:nvPr/>
          </p:nvSpPr>
          <p:spPr bwMode="auto">
            <a:xfrm>
              <a:off x="3901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09" name="Rectangle 24"/>
            <p:cNvSpPr>
              <a:spLocks noChangeArrowheads="1"/>
            </p:cNvSpPr>
            <p:nvPr/>
          </p:nvSpPr>
          <p:spPr bwMode="auto">
            <a:xfrm>
              <a:off x="3733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250</a:t>
              </a:r>
            </a:p>
          </p:txBody>
        </p:sp>
        <p:sp>
          <p:nvSpPr>
            <p:cNvPr id="148510" name="Line 25"/>
            <p:cNvSpPr>
              <a:spLocks noChangeShapeType="1"/>
            </p:cNvSpPr>
            <p:nvPr/>
          </p:nvSpPr>
          <p:spPr bwMode="auto">
            <a:xfrm flipV="1">
              <a:off x="4627" y="3623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1" name="Line 26"/>
            <p:cNvSpPr>
              <a:spLocks noChangeShapeType="1"/>
            </p:cNvSpPr>
            <p:nvPr/>
          </p:nvSpPr>
          <p:spPr bwMode="auto">
            <a:xfrm>
              <a:off x="4627" y="136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2" name="Rectangle 27"/>
            <p:cNvSpPr>
              <a:spLocks noChangeArrowheads="1"/>
            </p:cNvSpPr>
            <p:nvPr/>
          </p:nvSpPr>
          <p:spPr bwMode="auto">
            <a:xfrm>
              <a:off x="4458" y="3689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300</a:t>
              </a:r>
            </a:p>
          </p:txBody>
        </p:sp>
        <p:sp>
          <p:nvSpPr>
            <p:cNvPr id="148513" name="Line 28"/>
            <p:cNvSpPr>
              <a:spLocks noChangeShapeType="1"/>
            </p:cNvSpPr>
            <p:nvPr/>
          </p:nvSpPr>
          <p:spPr bwMode="auto">
            <a:xfrm>
              <a:off x="1722" y="3654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4" name="Line 29"/>
            <p:cNvSpPr>
              <a:spLocks noChangeShapeType="1"/>
            </p:cNvSpPr>
            <p:nvPr/>
          </p:nvSpPr>
          <p:spPr bwMode="auto">
            <a:xfrm flipH="1">
              <a:off x="4596" y="3654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5" name="Rectangle 30"/>
            <p:cNvSpPr>
              <a:spLocks noChangeArrowheads="1"/>
            </p:cNvSpPr>
            <p:nvPr/>
          </p:nvSpPr>
          <p:spPr bwMode="auto">
            <a:xfrm>
              <a:off x="1401" y="3575"/>
              <a:ext cx="38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500</a:t>
              </a:r>
            </a:p>
          </p:txBody>
        </p:sp>
        <p:sp>
          <p:nvSpPr>
            <p:cNvPr id="148516" name="Line 31"/>
            <p:cNvSpPr>
              <a:spLocks noChangeShapeType="1"/>
            </p:cNvSpPr>
            <p:nvPr/>
          </p:nvSpPr>
          <p:spPr bwMode="auto">
            <a:xfrm>
              <a:off x="1722" y="3271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7" name="Line 32"/>
            <p:cNvSpPr>
              <a:spLocks noChangeShapeType="1"/>
            </p:cNvSpPr>
            <p:nvPr/>
          </p:nvSpPr>
          <p:spPr bwMode="auto">
            <a:xfrm flipH="1">
              <a:off x="4596" y="3271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18" name="Rectangle 33"/>
            <p:cNvSpPr>
              <a:spLocks noChangeArrowheads="1"/>
            </p:cNvSpPr>
            <p:nvPr/>
          </p:nvSpPr>
          <p:spPr bwMode="auto">
            <a:xfrm>
              <a:off x="1328" y="3192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148519" name="Line 34"/>
            <p:cNvSpPr>
              <a:spLocks noChangeShapeType="1"/>
            </p:cNvSpPr>
            <p:nvPr/>
          </p:nvSpPr>
          <p:spPr bwMode="auto">
            <a:xfrm>
              <a:off x="1722" y="2888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0" name="Line 35"/>
            <p:cNvSpPr>
              <a:spLocks noChangeShapeType="1"/>
            </p:cNvSpPr>
            <p:nvPr/>
          </p:nvSpPr>
          <p:spPr bwMode="auto">
            <a:xfrm flipH="1">
              <a:off x="4596" y="2888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1" name="Rectangle 36"/>
            <p:cNvSpPr>
              <a:spLocks noChangeArrowheads="1"/>
            </p:cNvSpPr>
            <p:nvPr/>
          </p:nvSpPr>
          <p:spPr bwMode="auto">
            <a:xfrm>
              <a:off x="1328" y="2809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1500</a:t>
              </a:r>
            </a:p>
          </p:txBody>
        </p:sp>
        <p:sp>
          <p:nvSpPr>
            <p:cNvPr id="148522" name="Line 37"/>
            <p:cNvSpPr>
              <a:spLocks noChangeShapeType="1"/>
            </p:cNvSpPr>
            <p:nvPr/>
          </p:nvSpPr>
          <p:spPr bwMode="auto">
            <a:xfrm>
              <a:off x="1722" y="2512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3" name="Line 38"/>
            <p:cNvSpPr>
              <a:spLocks noChangeShapeType="1"/>
            </p:cNvSpPr>
            <p:nvPr/>
          </p:nvSpPr>
          <p:spPr bwMode="auto">
            <a:xfrm flipH="1">
              <a:off x="4596" y="2512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4" name="Rectangle 39"/>
            <p:cNvSpPr>
              <a:spLocks noChangeArrowheads="1"/>
            </p:cNvSpPr>
            <p:nvPr/>
          </p:nvSpPr>
          <p:spPr bwMode="auto">
            <a:xfrm>
              <a:off x="1328" y="2433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2000</a:t>
              </a:r>
            </a:p>
          </p:txBody>
        </p:sp>
        <p:sp>
          <p:nvSpPr>
            <p:cNvPr id="148525" name="Line 40"/>
            <p:cNvSpPr>
              <a:spLocks noChangeShapeType="1"/>
            </p:cNvSpPr>
            <p:nvPr/>
          </p:nvSpPr>
          <p:spPr bwMode="auto">
            <a:xfrm>
              <a:off x="1722" y="2129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6" name="Line 41"/>
            <p:cNvSpPr>
              <a:spLocks noChangeShapeType="1"/>
            </p:cNvSpPr>
            <p:nvPr/>
          </p:nvSpPr>
          <p:spPr bwMode="auto">
            <a:xfrm flipH="1">
              <a:off x="4596" y="2129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7" name="Rectangle 42"/>
            <p:cNvSpPr>
              <a:spLocks noChangeArrowheads="1"/>
            </p:cNvSpPr>
            <p:nvPr/>
          </p:nvSpPr>
          <p:spPr bwMode="auto">
            <a:xfrm>
              <a:off x="1328" y="2050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2500</a:t>
              </a:r>
            </a:p>
          </p:txBody>
        </p:sp>
        <p:sp>
          <p:nvSpPr>
            <p:cNvPr id="148528" name="Line 43"/>
            <p:cNvSpPr>
              <a:spLocks noChangeShapeType="1"/>
            </p:cNvSpPr>
            <p:nvPr/>
          </p:nvSpPr>
          <p:spPr bwMode="auto">
            <a:xfrm>
              <a:off x="1722" y="174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29" name="Line 44"/>
            <p:cNvSpPr>
              <a:spLocks noChangeShapeType="1"/>
            </p:cNvSpPr>
            <p:nvPr/>
          </p:nvSpPr>
          <p:spPr bwMode="auto">
            <a:xfrm flipH="1">
              <a:off x="4596" y="1746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0" name="Rectangle 45"/>
            <p:cNvSpPr>
              <a:spLocks noChangeArrowheads="1"/>
            </p:cNvSpPr>
            <p:nvPr/>
          </p:nvSpPr>
          <p:spPr bwMode="auto">
            <a:xfrm>
              <a:off x="1328" y="1667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3000</a:t>
              </a:r>
            </a:p>
          </p:txBody>
        </p:sp>
        <p:sp>
          <p:nvSpPr>
            <p:cNvPr id="148531" name="Line 46"/>
            <p:cNvSpPr>
              <a:spLocks noChangeShapeType="1"/>
            </p:cNvSpPr>
            <p:nvPr/>
          </p:nvSpPr>
          <p:spPr bwMode="auto">
            <a:xfrm>
              <a:off x="1722" y="1363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2" name="Line 47"/>
            <p:cNvSpPr>
              <a:spLocks noChangeShapeType="1"/>
            </p:cNvSpPr>
            <p:nvPr/>
          </p:nvSpPr>
          <p:spPr bwMode="auto">
            <a:xfrm flipH="1">
              <a:off x="4596" y="1363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3" name="Rectangle 48"/>
            <p:cNvSpPr>
              <a:spLocks noChangeArrowheads="1"/>
            </p:cNvSpPr>
            <p:nvPr/>
          </p:nvSpPr>
          <p:spPr bwMode="auto">
            <a:xfrm>
              <a:off x="1328" y="1285"/>
              <a:ext cx="47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3500</a:t>
              </a:r>
            </a:p>
          </p:txBody>
        </p:sp>
        <p:sp>
          <p:nvSpPr>
            <p:cNvPr id="148534" name="Line 49"/>
            <p:cNvSpPr>
              <a:spLocks noChangeShapeType="1"/>
            </p:cNvSpPr>
            <p:nvPr/>
          </p:nvSpPr>
          <p:spPr bwMode="auto">
            <a:xfrm>
              <a:off x="1722" y="3654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5" name="Line 50"/>
            <p:cNvSpPr>
              <a:spLocks noChangeShapeType="1"/>
            </p:cNvSpPr>
            <p:nvPr/>
          </p:nvSpPr>
          <p:spPr bwMode="auto">
            <a:xfrm>
              <a:off x="1722" y="1363"/>
              <a:ext cx="290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6" name="Line 51"/>
            <p:cNvSpPr>
              <a:spLocks noChangeShapeType="1"/>
            </p:cNvSpPr>
            <p:nvPr/>
          </p:nvSpPr>
          <p:spPr bwMode="auto">
            <a:xfrm flipV="1">
              <a:off x="1718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7" name="Line 52"/>
            <p:cNvSpPr>
              <a:spLocks noChangeShapeType="1"/>
            </p:cNvSpPr>
            <p:nvPr/>
          </p:nvSpPr>
          <p:spPr bwMode="auto">
            <a:xfrm flipV="1">
              <a:off x="4627" y="1359"/>
              <a:ext cx="0" cy="2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8" name="Line 53"/>
            <p:cNvSpPr>
              <a:spLocks noChangeShapeType="1"/>
            </p:cNvSpPr>
            <p:nvPr/>
          </p:nvSpPr>
          <p:spPr bwMode="auto">
            <a:xfrm>
              <a:off x="1718" y="365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39" name="Line 54"/>
            <p:cNvSpPr>
              <a:spLocks noChangeShapeType="1"/>
            </p:cNvSpPr>
            <p:nvPr/>
          </p:nvSpPr>
          <p:spPr bwMode="auto">
            <a:xfrm>
              <a:off x="4627" y="136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0" name="Oval 55"/>
            <p:cNvSpPr>
              <a:spLocks noChangeArrowheads="1"/>
            </p:cNvSpPr>
            <p:nvPr/>
          </p:nvSpPr>
          <p:spPr bwMode="auto">
            <a:xfrm>
              <a:off x="3432" y="3010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1" name="Oval 56"/>
            <p:cNvSpPr>
              <a:spLocks noChangeArrowheads="1"/>
            </p:cNvSpPr>
            <p:nvPr/>
          </p:nvSpPr>
          <p:spPr bwMode="auto">
            <a:xfrm>
              <a:off x="3573" y="2936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2" name="Oval 57"/>
            <p:cNvSpPr>
              <a:spLocks noChangeArrowheads="1"/>
            </p:cNvSpPr>
            <p:nvPr/>
          </p:nvSpPr>
          <p:spPr bwMode="auto">
            <a:xfrm>
              <a:off x="4009" y="2855"/>
              <a:ext cx="56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3" name="Oval 58"/>
            <p:cNvSpPr>
              <a:spLocks noChangeArrowheads="1"/>
            </p:cNvSpPr>
            <p:nvPr/>
          </p:nvSpPr>
          <p:spPr bwMode="auto">
            <a:xfrm>
              <a:off x="2270" y="3393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4" name="Oval 59"/>
            <p:cNvSpPr>
              <a:spLocks noChangeArrowheads="1"/>
            </p:cNvSpPr>
            <p:nvPr/>
          </p:nvSpPr>
          <p:spPr bwMode="auto">
            <a:xfrm>
              <a:off x="2485" y="3278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5" name="Oval 60"/>
            <p:cNvSpPr>
              <a:spLocks noChangeArrowheads="1"/>
            </p:cNvSpPr>
            <p:nvPr/>
          </p:nvSpPr>
          <p:spPr bwMode="auto">
            <a:xfrm>
              <a:off x="2122" y="3547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6" name="Oval 61"/>
            <p:cNvSpPr>
              <a:spLocks noChangeArrowheads="1"/>
            </p:cNvSpPr>
            <p:nvPr/>
          </p:nvSpPr>
          <p:spPr bwMode="auto">
            <a:xfrm>
              <a:off x="1685" y="1713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7" name="Oval 62"/>
            <p:cNvSpPr>
              <a:spLocks noChangeArrowheads="1"/>
            </p:cNvSpPr>
            <p:nvPr/>
          </p:nvSpPr>
          <p:spPr bwMode="auto">
            <a:xfrm>
              <a:off x="1759" y="2096"/>
              <a:ext cx="55" cy="56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8" name="Oval 63"/>
            <p:cNvSpPr>
              <a:spLocks noChangeArrowheads="1"/>
            </p:cNvSpPr>
            <p:nvPr/>
          </p:nvSpPr>
          <p:spPr bwMode="auto">
            <a:xfrm>
              <a:off x="1833" y="1331"/>
              <a:ext cx="55" cy="55"/>
            </a:xfrm>
            <a:prstGeom prst="ellipse">
              <a:avLst/>
            </a:prstGeom>
            <a:noFill/>
            <a:ln w="12700">
              <a:solidFill>
                <a:srgbClr val="0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49" name="Rectangle 64"/>
            <p:cNvSpPr>
              <a:spLocks noChangeArrowheads="1"/>
            </p:cNvSpPr>
            <p:nvPr/>
          </p:nvSpPr>
          <p:spPr bwMode="auto">
            <a:xfrm>
              <a:off x="2597" y="3844"/>
              <a:ext cx="13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Top speed [km/h]</a:t>
              </a:r>
            </a:p>
          </p:txBody>
        </p:sp>
        <p:sp>
          <p:nvSpPr>
            <p:cNvPr id="148550" name="Rectangle 65"/>
            <p:cNvSpPr>
              <a:spLocks noChangeArrowheads="1"/>
            </p:cNvSpPr>
            <p:nvPr/>
          </p:nvSpPr>
          <p:spPr bwMode="auto">
            <a:xfrm rot="-5400000">
              <a:off x="640" y="2547"/>
              <a:ext cx="8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Weight [kg]</a:t>
              </a:r>
            </a:p>
          </p:txBody>
        </p:sp>
        <p:sp>
          <p:nvSpPr>
            <p:cNvPr id="148551" name="Oval 66"/>
            <p:cNvSpPr>
              <a:spLocks noChangeArrowheads="1"/>
            </p:cNvSpPr>
            <p:nvPr/>
          </p:nvSpPr>
          <p:spPr bwMode="auto">
            <a:xfrm>
              <a:off x="3292" y="2644"/>
              <a:ext cx="921" cy="62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2" name="Rectangle 67"/>
            <p:cNvSpPr>
              <a:spLocks noChangeArrowheads="1"/>
            </p:cNvSpPr>
            <p:nvPr/>
          </p:nvSpPr>
          <p:spPr bwMode="auto">
            <a:xfrm>
              <a:off x="3443" y="2378"/>
              <a:ext cx="92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70C0"/>
                  </a:solidFill>
                </a:rPr>
                <a:t>Sports cars</a:t>
              </a:r>
            </a:p>
          </p:txBody>
        </p:sp>
        <p:sp>
          <p:nvSpPr>
            <p:cNvPr id="148553" name="Oval 68"/>
            <p:cNvSpPr>
              <a:spLocks noChangeArrowheads="1"/>
            </p:cNvSpPr>
            <p:nvPr/>
          </p:nvSpPr>
          <p:spPr bwMode="auto">
            <a:xfrm>
              <a:off x="1876" y="3124"/>
              <a:ext cx="904" cy="71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4" name="Rectangle 69"/>
            <p:cNvSpPr>
              <a:spLocks noChangeArrowheads="1"/>
            </p:cNvSpPr>
            <p:nvPr/>
          </p:nvSpPr>
          <p:spPr bwMode="auto">
            <a:xfrm>
              <a:off x="1725" y="2889"/>
              <a:ext cx="155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</a:rPr>
                <a:t>Medium market cars</a:t>
              </a:r>
            </a:p>
          </p:txBody>
        </p:sp>
        <p:sp>
          <p:nvSpPr>
            <p:cNvPr id="148555" name="Oval 70"/>
            <p:cNvSpPr>
              <a:spLocks noChangeArrowheads="1"/>
            </p:cNvSpPr>
            <p:nvPr/>
          </p:nvSpPr>
          <p:spPr bwMode="auto">
            <a:xfrm>
              <a:off x="1588" y="1252"/>
              <a:ext cx="520" cy="10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8556" name="Rectangle 71"/>
            <p:cNvSpPr>
              <a:spLocks noChangeArrowheads="1"/>
            </p:cNvSpPr>
            <p:nvPr/>
          </p:nvSpPr>
          <p:spPr bwMode="auto">
            <a:xfrm>
              <a:off x="2118" y="1658"/>
              <a:ext cx="60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Lorries</a:t>
              </a:r>
            </a:p>
          </p:txBody>
        </p:sp>
      </p:grpSp>
      <p:sp>
        <p:nvSpPr>
          <p:cNvPr id="150603" name="AutoShape 75"/>
          <p:cNvSpPr>
            <a:spLocks noChangeArrowheads="1"/>
          </p:cNvSpPr>
          <p:nvPr/>
        </p:nvSpPr>
        <p:spPr bwMode="auto">
          <a:xfrm>
            <a:off x="3402013" y="685800"/>
            <a:ext cx="2465387" cy="387350"/>
          </a:xfrm>
          <a:prstGeom prst="wedgeRectCallout">
            <a:avLst>
              <a:gd name="adj1" fmla="val -57000"/>
              <a:gd name="adj2" fmla="val 10951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Object or data point</a:t>
            </a:r>
            <a:endParaRPr lang="en-GB"/>
          </a:p>
        </p:txBody>
      </p:sp>
      <p:sp>
        <p:nvSpPr>
          <p:cNvPr id="150604" name="AutoShape 76"/>
          <p:cNvSpPr>
            <a:spLocks noChangeArrowheads="1"/>
          </p:cNvSpPr>
          <p:nvPr/>
        </p:nvSpPr>
        <p:spPr bwMode="auto">
          <a:xfrm>
            <a:off x="762000" y="4610100"/>
            <a:ext cx="990600" cy="342900"/>
          </a:xfrm>
          <a:prstGeom prst="wedgeRectCallout">
            <a:avLst>
              <a:gd name="adj1" fmla="val 83648"/>
              <a:gd name="adj2" fmla="val -15146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</a:t>
            </a:r>
            <a:endParaRPr lang="en-GB"/>
          </a:p>
        </p:txBody>
      </p:sp>
      <p:sp>
        <p:nvSpPr>
          <p:cNvPr id="150605" name="AutoShape 77"/>
          <p:cNvSpPr>
            <a:spLocks noChangeArrowheads="1"/>
          </p:cNvSpPr>
          <p:nvPr/>
        </p:nvSpPr>
        <p:spPr bwMode="auto">
          <a:xfrm>
            <a:off x="7354888" y="685800"/>
            <a:ext cx="1106487" cy="609600"/>
          </a:xfrm>
          <a:prstGeom prst="wedgeRectCallout">
            <a:avLst>
              <a:gd name="adj1" fmla="val -92458"/>
              <a:gd name="adj2" fmla="val 16111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 space</a:t>
            </a:r>
            <a:endParaRPr lang="en-GB"/>
          </a:p>
        </p:txBody>
      </p:sp>
      <p:sp>
        <p:nvSpPr>
          <p:cNvPr id="150606" name="AutoShape 78"/>
          <p:cNvSpPr>
            <a:spLocks noChangeArrowheads="1"/>
          </p:cNvSpPr>
          <p:nvPr/>
        </p:nvSpPr>
        <p:spPr bwMode="auto">
          <a:xfrm>
            <a:off x="7467600" y="4191000"/>
            <a:ext cx="914400" cy="381000"/>
          </a:xfrm>
          <a:prstGeom prst="wedgeRectCallout">
            <a:avLst>
              <a:gd name="adj1" fmla="val -168657"/>
              <a:gd name="adj2" fmla="val -6428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cluster</a:t>
            </a:r>
            <a:endParaRPr lang="en-GB"/>
          </a:p>
        </p:txBody>
      </p:sp>
      <p:sp>
        <p:nvSpPr>
          <p:cNvPr id="150607" name="AutoShape 79"/>
          <p:cNvSpPr>
            <a:spLocks noChangeArrowheads="1"/>
          </p:cNvSpPr>
          <p:nvPr/>
        </p:nvSpPr>
        <p:spPr bwMode="auto">
          <a:xfrm>
            <a:off x="3011488" y="6019800"/>
            <a:ext cx="965200" cy="381000"/>
          </a:xfrm>
          <a:prstGeom prst="wedgeRectCallout">
            <a:avLst>
              <a:gd name="adj1" fmla="val 91394"/>
              <a:gd name="adj2" fmla="val -16354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feature</a:t>
            </a:r>
            <a:endParaRPr lang="en-GB"/>
          </a:p>
        </p:txBody>
      </p:sp>
      <p:sp>
        <p:nvSpPr>
          <p:cNvPr id="150608" name="AutoShape 80"/>
          <p:cNvSpPr>
            <a:spLocks noChangeArrowheads="1"/>
          </p:cNvSpPr>
          <p:nvPr/>
        </p:nvSpPr>
        <p:spPr bwMode="auto">
          <a:xfrm>
            <a:off x="7483475" y="2590800"/>
            <a:ext cx="898525" cy="307975"/>
          </a:xfrm>
          <a:prstGeom prst="wedgeRectCallout">
            <a:avLst>
              <a:gd name="adj1" fmla="val -112819"/>
              <a:gd name="adj2" fmla="val 13761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/>
              <a:t>label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3" grpId="0" animBg="1"/>
      <p:bldP spid="150604" grpId="0" animBg="1"/>
      <p:bldP spid="150605" grpId="0" animBg="1"/>
      <p:bldP spid="150606" grpId="0" animBg="1"/>
      <p:bldP spid="150607" grpId="0" animBg="1"/>
      <p:bldP spid="150608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6: </a:t>
            </a:r>
            <a:r>
              <a:rPr lang="en-US" i="1" smtClean="0"/>
              <a:t>Tile Clustering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Tiles are made from clay moulded into the right shape, brushed, glazed, and baked. </a:t>
            </a:r>
          </a:p>
          <a:p>
            <a:r>
              <a:rPr lang="en-GB" sz="2800" smtClean="0">
                <a:solidFill>
                  <a:srgbClr val="C00000"/>
                </a:solidFill>
              </a:rPr>
              <a:t>Unfortunately, the baking may produce invisible cracks. </a:t>
            </a:r>
          </a:p>
          <a:p>
            <a:r>
              <a:rPr lang="en-GB" sz="2800" smtClean="0"/>
              <a:t>Operators can detect the cracks by hitting the tiles with a hammer, and in an automated system the response is recorded with a microphone, filtered, Fourier transformed, and normalised.</a:t>
            </a:r>
          </a:p>
          <a:p>
            <a:r>
              <a:rPr lang="en-GB" sz="2800" smtClean="0">
                <a:solidFill>
                  <a:srgbClr val="C00000"/>
                </a:solidFill>
              </a:rPr>
              <a:t>A small set of data is given in the TABLE below.</a:t>
            </a:r>
            <a:endParaRPr lang="id-ID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Kasus</a:t>
            </a:r>
            <a:r>
              <a:rPr lang="en-US" dirty="0" smtClean="0"/>
              <a:t> 6: </a:t>
            </a:r>
            <a:r>
              <a:rPr lang="en-US" i="1" dirty="0" smtClean="0"/>
              <a:t>Tile Clustering</a:t>
            </a:r>
            <a:endParaRPr lang="id-ID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133600"/>
          <a:ext cx="60960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475Hz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557Hz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Ok?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0.958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1.043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1.907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0.780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0.002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0.579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0.003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0.105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1.748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0.014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1.839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0.007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1.021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0.004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0.214</a:t>
                      </a:r>
                      <a:endParaRPr lang="id-ID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id-ID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0581" name="Rectangle 5"/>
          <p:cNvSpPr>
            <a:spLocks noChangeArrowheads="1"/>
          </p:cNvSpPr>
          <p:nvPr/>
        </p:nvSpPr>
        <p:spPr bwMode="auto">
          <a:xfrm>
            <a:off x="7818438" y="64881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[MIT, 1997]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2209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da-DK" sz="5400" dirty="0" smtClean="0"/>
              <a:t>Hard c-means (HCM)</a:t>
            </a:r>
            <a:br>
              <a:rPr lang="da-DK" sz="5400" dirty="0" smtClean="0"/>
            </a:br>
            <a:r>
              <a:rPr lang="da-DK" sz="4800" dirty="0" smtClean="0"/>
              <a:t>(biasa disebut </a:t>
            </a:r>
            <a:r>
              <a:rPr lang="da-DK" sz="4800" i="1" dirty="0" smtClean="0"/>
              <a:t>k-means</a:t>
            </a:r>
            <a:r>
              <a:rPr lang="da-DK" sz="4800" dirty="0" smtClean="0"/>
              <a:t>)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id-ID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Plot of tiles </a:t>
            </a:r>
            <a:r>
              <a:rPr lang="da-DK" sz="1600"/>
              <a:t>by</a:t>
            </a:r>
            <a:r>
              <a:rPr lang="en-GB" sz="1600"/>
              <a:t> frequencies  (logarithms). The </a:t>
            </a:r>
            <a:r>
              <a:rPr lang="da-DK" sz="1600"/>
              <a:t>whole tiles</a:t>
            </a:r>
            <a:r>
              <a:rPr lang="en-GB" sz="1600"/>
              <a:t> (o) seem well separated from the </a:t>
            </a:r>
            <a:r>
              <a:rPr lang="da-DK" sz="1600"/>
              <a:t>cracked</a:t>
            </a:r>
            <a:r>
              <a:rPr lang="en-GB" sz="1600"/>
              <a:t> </a:t>
            </a:r>
            <a:r>
              <a:rPr lang="da-DK" sz="1600"/>
              <a:t>tiles </a:t>
            </a:r>
            <a:r>
              <a:rPr lang="en-GB" sz="1600"/>
              <a:t>(*). The </a:t>
            </a:r>
            <a:r>
              <a:rPr lang="en-GB" sz="1600" b="1"/>
              <a:t>objective</a:t>
            </a:r>
            <a:r>
              <a:rPr lang="en-GB" sz="1600"/>
              <a:t> is to </a:t>
            </a:r>
            <a:r>
              <a:rPr lang="da-DK" sz="1600"/>
              <a:t>find the two clusters. </a:t>
            </a:r>
            <a:endParaRPr lang="en-GB" sz="160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1430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Place two cluster centres (x) at random.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Assign each data point (* and o) to the nearest cluster centre (x)</a:t>
            </a:r>
            <a:endParaRPr lang="en-GB" sz="160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698500"/>
            <a:ext cx="56721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Lima </a:t>
            </a:r>
            <a:r>
              <a:rPr lang="en-US" dirty="0" smtClean="0"/>
              <a:t>J</a:t>
            </a:r>
            <a:r>
              <a:rPr lang="id-ID" dirty="0" smtClean="0"/>
              <a:t>enis </a:t>
            </a:r>
            <a:r>
              <a:rPr lang="en-US" dirty="0" smtClean="0"/>
              <a:t>L</a:t>
            </a:r>
            <a:r>
              <a:rPr lang="id-ID" dirty="0" smtClean="0"/>
              <a:t>ogic</a:t>
            </a:r>
            <a:r>
              <a:rPr lang="en-US" dirty="0" smtClean="0"/>
              <a:t> </a:t>
            </a:r>
            <a:r>
              <a:rPr lang="en-US" sz="2400" dirty="0" smtClean="0"/>
              <a:t>[RUS95]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286000"/>
          <a:ext cx="8305800" cy="4038601"/>
        </p:xfrm>
        <a:graphic>
          <a:graphicData uri="http://schemas.openxmlformats.org/drawingml/2006/table">
            <a:tbl>
              <a:tblPr/>
              <a:tblGrid>
                <a:gridCol w="2279657"/>
                <a:gridCol w="2923276"/>
                <a:gridCol w="3102867"/>
              </a:tblGrid>
              <a:tr h="115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Jenis</a:t>
                      </a: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ada di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dunia nyata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dipercaya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Agent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tentang fakta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Propositional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First-o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rder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objek, relasi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Temporal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fakta, objek, relasi, waktu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Probability theory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kepercayaan [0,1]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Fuzzy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kebenaran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kepercayaan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[0,1]</a:t>
                      </a:r>
                      <a:endParaRPr lang="id-ID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Wumpus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Masalah dunia Wumpus dapat dirumuskan ke dalam tiga kelompok sbb: </a:t>
            </a:r>
          </a:p>
          <a:p>
            <a:pPr lvl="1"/>
            <a:r>
              <a:rPr lang="it-IT" i="1" dirty="0" smtClean="0"/>
              <a:t>Percept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sesuatu yang ditangkap oleh </a:t>
            </a:r>
            <a:r>
              <a:rPr lang="it-IT" i="1" dirty="0" smtClean="0"/>
              <a:t>Agent</a:t>
            </a:r>
          </a:p>
          <a:p>
            <a:pPr lvl="1"/>
            <a:r>
              <a:rPr lang="it-IT" i="1" dirty="0" smtClean="0"/>
              <a:t>Action</a:t>
            </a:r>
            <a:r>
              <a:rPr lang="it-IT" dirty="0" smtClean="0"/>
              <a:t>: </a:t>
            </a:r>
            <a:r>
              <a:rPr lang="id-ID" dirty="0" smtClean="0"/>
              <a:t>aksi yang dapat dilakukan oleh </a:t>
            </a:r>
            <a:r>
              <a:rPr lang="id-ID" i="1" dirty="0" smtClean="0"/>
              <a:t>Agent</a:t>
            </a:r>
            <a:endParaRPr lang="it-IT" i="1" dirty="0" smtClean="0"/>
          </a:p>
          <a:p>
            <a:pPr lvl="1"/>
            <a:r>
              <a:rPr lang="it-IT" i="1" dirty="0" smtClean="0"/>
              <a:t>Goal</a:t>
            </a:r>
            <a:r>
              <a:rPr lang="it-IT" dirty="0" smtClean="0"/>
              <a:t>: </a:t>
            </a:r>
            <a:r>
              <a:rPr lang="en-US" dirty="0" err="1" smtClean="0"/>
              <a:t>tujuan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Compute the new centre of each class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Move the crosses (x)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2</a:t>
            </a:r>
            <a:endParaRPr lang="en-GB" sz="1600" b="1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3</a:t>
            </a:r>
            <a:endParaRPr lang="en-GB" sz="1600" b="1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4 </a:t>
            </a:r>
            <a:r>
              <a:rPr lang="da-DK" sz="1600"/>
              <a:t>(then stop, because no visible change)</a:t>
            </a:r>
          </a:p>
          <a:p>
            <a:pPr marL="457200" indent="-457200" algn="ctr"/>
            <a:r>
              <a:rPr lang="da-DK" sz="1600"/>
              <a:t>Each data point belongs to the cluster defined by the nearest centre</a:t>
            </a:r>
            <a:endParaRPr lang="en-GB" sz="160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990600" y="57277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da-DK" sz="1600"/>
              <a:t>The membership matrix M: 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last five data points (rows) belong to the first cluster (column)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first five data points (rows) belong to the second cluster (column)</a:t>
            </a:r>
            <a:endParaRPr lang="en-GB" sz="16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286000" y="188913"/>
            <a:ext cx="457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M =</a:t>
            </a:r>
          </a:p>
          <a:p>
            <a:pPr>
              <a:spcBef>
                <a:spcPct val="50000"/>
              </a:spcBef>
            </a:pPr>
            <a:endParaRPr lang="en-GB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0.0000    1.0000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1.0000    0.0000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9144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805113" y="29718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295400"/>
          </a:xfrm>
        </p:spPr>
        <p:txBody>
          <a:bodyPr/>
          <a:lstStyle/>
          <a:p>
            <a:pPr algn="ctr">
              <a:defRPr/>
            </a:pPr>
            <a:r>
              <a:rPr lang="da-DK" sz="6000" dirty="0" smtClean="0"/>
              <a:t>Fuzzy c-means (FCM)</a:t>
            </a:r>
            <a:endParaRPr lang="id-ID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/>
              <a:t>Each data point belongs to two clusters to different degrees</a:t>
            </a:r>
            <a:endParaRPr lang="en-GB" sz="160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676400" y="5407025"/>
            <a:ext cx="6248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a-DK" sz="1600"/>
              <a:t>Place two cluster centres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a-DK" sz="1600"/>
              <a:t>Assign a fuzzy membership to each data point depending on distance</a:t>
            </a:r>
            <a:endParaRPr lang="en-GB" sz="160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a-DK" sz="1600"/>
              <a:t>Compute the new centre of each class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Move the crosses (x)</a:t>
            </a:r>
            <a:endParaRPr lang="en-GB" sz="1600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2</a:t>
            </a:r>
            <a:endParaRPr lang="en-GB" sz="1600" b="1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Percept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Percept</a:t>
            </a:r>
            <a:r>
              <a:rPr lang="en-US" dirty="0" smtClean="0"/>
              <a:t> : [</a:t>
            </a:r>
            <a:r>
              <a:rPr lang="en-US" i="1" dirty="0" smtClean="0"/>
              <a:t>stench , breeze, glitter, bump, scream</a:t>
            </a:r>
            <a:r>
              <a:rPr lang="en-US" dirty="0" smtClean="0"/>
              <a:t>]</a:t>
            </a:r>
            <a:endParaRPr lang="id-ID" dirty="0" smtClean="0"/>
          </a:p>
          <a:p>
            <a:pPr lvl="0"/>
            <a:r>
              <a:rPr lang="en-US" dirty="0" smtClean="0"/>
              <a:t>[</a:t>
            </a:r>
            <a:r>
              <a:rPr lang="en-US" i="1" dirty="0" smtClean="0"/>
              <a:t>stench , breeze, None, None, None</a:t>
            </a:r>
            <a:r>
              <a:rPr lang="en-US" dirty="0" smtClean="0"/>
              <a:t>] </a:t>
            </a:r>
          </a:p>
          <a:p>
            <a:pPr lvl="1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i="1" dirty="0" smtClean="0"/>
              <a:t>stench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breeze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i="1" dirty="0" smtClean="0"/>
              <a:t>glitter</a:t>
            </a:r>
            <a:r>
              <a:rPr lang="en-US" dirty="0" smtClean="0"/>
              <a:t>, </a:t>
            </a:r>
            <a:r>
              <a:rPr lang="en-US" i="1" dirty="0" smtClean="0"/>
              <a:t>bump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i="1" dirty="0" smtClean="0"/>
              <a:t>scream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026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5</a:t>
            </a:r>
            <a:endParaRPr lang="en-GB" sz="1600" b="1"/>
          </a:p>
        </p:txBody>
      </p:sp>
      <p:pic>
        <p:nvPicPr>
          <p:cNvPr id="16486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990600" y="5562600"/>
            <a:ext cx="716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10</a:t>
            </a:r>
            <a:endParaRPr lang="en-GB" sz="1600" b="1"/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990600" y="5440363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da-DK" sz="1600" b="1"/>
              <a:t>Iteration 13 </a:t>
            </a:r>
            <a:r>
              <a:rPr lang="da-DK" sz="1600"/>
              <a:t>(then stop, because no visible change)</a:t>
            </a:r>
          </a:p>
          <a:p>
            <a:pPr marL="457200" indent="-457200" algn="ctr"/>
            <a:r>
              <a:rPr lang="da-DK" sz="1600"/>
              <a:t>Each data point belongs to the two clusters to a degree</a:t>
            </a:r>
            <a:endParaRPr lang="en-GB" sz="160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96913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762000" y="5575300"/>
            <a:ext cx="762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da-DK" sz="1600"/>
              <a:t>The membership matrix M: 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last five data points (rows) belong mostly to the first cluster (column)</a:t>
            </a:r>
          </a:p>
          <a:p>
            <a:pPr marL="457200" indent="-457200">
              <a:buFontTx/>
              <a:buAutoNum type="arabicPeriod"/>
            </a:pPr>
            <a:r>
              <a:rPr lang="da-DK" sz="1600"/>
              <a:t>The first five data points (rows) belong mostly to the second cluster (column)</a:t>
            </a:r>
            <a:endParaRPr lang="en-GB" sz="160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286000" y="188913"/>
            <a:ext cx="4572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M =</a:t>
            </a:r>
          </a:p>
          <a:p>
            <a:pPr>
              <a:spcBef>
                <a:spcPct val="50000"/>
              </a:spcBef>
            </a:pPr>
            <a:endParaRPr lang="en-GB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0.0025    0.9975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0.0091    0.9909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0.0129    0.9871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0.0001    0.9999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0.0107    0.9893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0.9393    0.0607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0.9638    0.0362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0.9574    0.0426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0.9906    0.0094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urier New" pitchFamily="49" charset="0"/>
              </a:rPr>
              <a:t>    0.9807    0.0193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9144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2805113" y="2971800"/>
            <a:ext cx="1143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Kasus 7: Klasifikasi Sel Kanker</a:t>
            </a:r>
            <a:endParaRPr lang="en-GB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42900" y="2133600"/>
          <a:ext cx="372268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16" name="Photo Editor Photo" r:id="rId3" imgW="2286198" imgH="1684166" progId="">
                  <p:embed/>
                </p:oleObj>
              </mc:Choice>
              <mc:Fallback>
                <p:oleObj name="Photo Editor Photo" r:id="rId3" imgW="2286198" imgH="1684166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133600"/>
                        <a:ext cx="372268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4495800" y="2125663"/>
          <a:ext cx="3733800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17" name="Photo Editor Photo" r:id="rId5" imgW="2286198" imgH="1684166" progId="">
                  <p:embed/>
                </p:oleObj>
              </mc:Choice>
              <mc:Fallback>
                <p:oleObj name="Photo Editor Photo" r:id="rId5" imgW="2286198" imgH="1684166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25663"/>
                        <a:ext cx="3733800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447800" y="5486400"/>
            <a:ext cx="16335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Normal smear</a:t>
            </a:r>
            <a:endParaRPr lang="en-GB"/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4983163" y="5486400"/>
            <a:ext cx="286543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Severely dysplastic smear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Possible Features</a:t>
            </a:r>
            <a:endParaRPr lang="en-GB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Nucleus and cytoplasm area</a:t>
            </a:r>
          </a:p>
          <a:p>
            <a:pPr eaLnBrk="1" hangingPunct="1"/>
            <a:r>
              <a:rPr lang="da-DK" smtClean="0"/>
              <a:t>Nucleus and cyto brightness</a:t>
            </a:r>
          </a:p>
          <a:p>
            <a:pPr eaLnBrk="1" hangingPunct="1"/>
            <a:r>
              <a:rPr lang="da-DK" smtClean="0"/>
              <a:t>Nucleus shortest and longest diameter</a:t>
            </a:r>
          </a:p>
          <a:p>
            <a:pPr eaLnBrk="1" hangingPunct="1"/>
            <a:r>
              <a:rPr lang="da-DK" smtClean="0"/>
              <a:t>Cyto shortest and longest diameter</a:t>
            </a:r>
          </a:p>
          <a:p>
            <a:pPr eaLnBrk="1" hangingPunct="1"/>
            <a:r>
              <a:rPr lang="da-DK" smtClean="0"/>
              <a:t>Nucleus and cyto perimeter</a:t>
            </a:r>
          </a:p>
          <a:p>
            <a:pPr eaLnBrk="1" hangingPunct="1"/>
            <a:r>
              <a:rPr lang="da-DK" smtClean="0"/>
              <a:t>Nucleus and cyto no of maxima</a:t>
            </a:r>
          </a:p>
          <a:p>
            <a:pPr eaLnBrk="1" hangingPunct="1"/>
            <a:r>
              <a:rPr lang="da-DK" smtClean="0"/>
              <a:t>...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Classes are nonseparable</a:t>
            </a:r>
            <a:endParaRPr lang="en-GB" smtClean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752600" y="1600200"/>
          <a:ext cx="54102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17" name="Photo Editor Photo" r:id="rId3" imgW="4442845" imgH="3795089" progId="">
                  <p:embed/>
                </p:oleObj>
              </mc:Choice>
              <mc:Fallback>
                <p:oleObj name="Photo Editor Photo" r:id="rId3" imgW="4442845" imgH="379508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5410200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Hard Classifier (HCM)</a:t>
            </a:r>
            <a:endParaRPr lang="en-GB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4188" y="2171700"/>
            <a:ext cx="5599112" cy="4305300"/>
            <a:chOff x="330" y="1368"/>
            <a:chExt cx="3821" cy="2712"/>
          </a:xfrm>
        </p:grpSpPr>
        <p:graphicFrame>
          <p:nvGraphicFramePr>
            <p:cNvPr id="70658" name="Object 2"/>
            <p:cNvGraphicFramePr>
              <a:graphicFrameLocks noChangeAspect="1"/>
            </p:cNvGraphicFramePr>
            <p:nvPr/>
          </p:nvGraphicFramePr>
          <p:xfrm>
            <a:off x="330" y="1368"/>
            <a:ext cx="3821" cy="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641" name="Photo Editor Photo" r:id="rId3" imgW="6066046" imgH="4305673" progId="">
                    <p:embed/>
                  </p:oleObj>
                </mc:Choice>
                <mc:Fallback>
                  <p:oleObj name="Photo Editor Photo" r:id="rId3" imgW="6066046" imgH="4305673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" y="1368"/>
                          <a:ext cx="3821" cy="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858" y="1992"/>
              <a:ext cx="3146" cy="131"/>
              <a:chOff x="1296" y="1950"/>
              <a:chExt cx="3146" cy="131"/>
            </a:xfrm>
          </p:grpSpPr>
          <p:sp>
            <p:nvSpPr>
              <p:cNvPr id="70668" name="Line 4"/>
              <p:cNvSpPr>
                <a:spLocks noChangeShapeType="1"/>
              </p:cNvSpPr>
              <p:nvPr/>
            </p:nvSpPr>
            <p:spPr bwMode="auto">
              <a:xfrm>
                <a:off x="1306" y="2022"/>
                <a:ext cx="3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69" name="Line 5"/>
              <p:cNvSpPr>
                <a:spLocks noChangeShapeType="1"/>
              </p:cNvSpPr>
              <p:nvPr/>
            </p:nvSpPr>
            <p:spPr bwMode="auto">
              <a:xfrm>
                <a:off x="1296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0" name="Line 6"/>
              <p:cNvSpPr>
                <a:spLocks noChangeShapeType="1"/>
              </p:cNvSpPr>
              <p:nvPr/>
            </p:nvSpPr>
            <p:spPr bwMode="auto">
              <a:xfrm>
                <a:off x="162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1" name="Line 7"/>
              <p:cNvSpPr>
                <a:spLocks noChangeShapeType="1"/>
              </p:cNvSpPr>
              <p:nvPr/>
            </p:nvSpPr>
            <p:spPr bwMode="auto">
              <a:xfrm>
                <a:off x="2328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2" name="Line 8"/>
              <p:cNvSpPr>
                <a:spLocks noChangeShapeType="1"/>
              </p:cNvSpPr>
              <p:nvPr/>
            </p:nvSpPr>
            <p:spPr bwMode="auto">
              <a:xfrm>
                <a:off x="3042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3" name="Line 9"/>
              <p:cNvSpPr>
                <a:spLocks noChangeShapeType="1"/>
              </p:cNvSpPr>
              <p:nvPr/>
            </p:nvSpPr>
            <p:spPr bwMode="auto">
              <a:xfrm>
                <a:off x="375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674" name="Line 10"/>
              <p:cNvSpPr>
                <a:spLocks noChangeShapeType="1"/>
              </p:cNvSpPr>
              <p:nvPr/>
            </p:nvSpPr>
            <p:spPr bwMode="auto">
              <a:xfrm>
                <a:off x="444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70661" name="Text Box 19"/>
          <p:cNvSpPr txBox="1">
            <a:spLocks noChangeArrowheads="1"/>
          </p:cNvSpPr>
          <p:nvPr/>
        </p:nvSpPr>
        <p:spPr bwMode="auto">
          <a:xfrm>
            <a:off x="6248400" y="5562600"/>
            <a:ext cx="27432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A cell is either one </a:t>
            </a:r>
          </a:p>
          <a:p>
            <a:r>
              <a:rPr lang="da-DK"/>
              <a:t>or the other class </a:t>
            </a:r>
          </a:p>
          <a:p>
            <a:r>
              <a:rPr lang="da-DK"/>
              <a:t>defined by a colour.</a:t>
            </a:r>
            <a:endParaRPr lang="en-GB"/>
          </a:p>
        </p:txBody>
      </p:sp>
      <p:sp>
        <p:nvSpPr>
          <p:cNvPr id="70662" name="AutoShape 15"/>
          <p:cNvSpPr>
            <a:spLocks noChangeArrowheads="1"/>
          </p:cNvSpPr>
          <p:nvPr/>
        </p:nvSpPr>
        <p:spPr bwMode="auto">
          <a:xfrm>
            <a:off x="762000" y="1676400"/>
            <a:ext cx="685800" cy="382588"/>
          </a:xfrm>
          <a:prstGeom prst="wedgeRectCallout">
            <a:avLst>
              <a:gd name="adj1" fmla="val 53176"/>
              <a:gd name="adj2" fmla="val 31999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3" name="AutoShape 15"/>
          <p:cNvSpPr>
            <a:spLocks noChangeArrowheads="1"/>
          </p:cNvSpPr>
          <p:nvPr/>
        </p:nvSpPr>
        <p:spPr bwMode="auto">
          <a:xfrm>
            <a:off x="1828800" y="1676400"/>
            <a:ext cx="914400" cy="382588"/>
          </a:xfrm>
          <a:prstGeom prst="wedgeRectCallout">
            <a:avLst>
              <a:gd name="adj1" fmla="val -19843"/>
              <a:gd name="adj2" fmla="val 350343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light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4" name="AutoShape 15"/>
          <p:cNvSpPr>
            <a:spLocks noChangeArrowheads="1"/>
          </p:cNvSpPr>
          <p:nvPr/>
        </p:nvSpPr>
        <p:spPr bwMode="auto">
          <a:xfrm>
            <a:off x="3200400" y="1674813"/>
            <a:ext cx="1219200" cy="382587"/>
          </a:xfrm>
          <a:prstGeom prst="wedgeRectCallout">
            <a:avLst>
              <a:gd name="adj1" fmla="val -48412"/>
              <a:gd name="adj2" fmla="val 32378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moderate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5" name="AutoShape 16"/>
          <p:cNvSpPr>
            <a:spLocks noChangeArrowheads="1"/>
          </p:cNvSpPr>
          <p:nvPr/>
        </p:nvSpPr>
        <p:spPr bwMode="auto">
          <a:xfrm>
            <a:off x="4724400" y="1676400"/>
            <a:ext cx="7620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0666" name="AutoShape 16"/>
          <p:cNvSpPr>
            <a:spLocks noChangeArrowheads="1"/>
          </p:cNvSpPr>
          <p:nvPr/>
        </p:nvSpPr>
        <p:spPr bwMode="auto">
          <a:xfrm>
            <a:off x="5791200" y="1676400"/>
            <a:ext cx="9906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severe</a:t>
            </a:r>
            <a:endParaRPr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a-DK" smtClean="0"/>
              <a:t>Fuzzy Classifier (FCM)</a:t>
            </a:r>
            <a:endParaRPr lang="en-GB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888" y="2171700"/>
            <a:ext cx="5599112" cy="4305300"/>
            <a:chOff x="330" y="1328"/>
            <a:chExt cx="3821" cy="2712"/>
          </a:xfrm>
        </p:grpSpPr>
        <p:graphicFrame>
          <p:nvGraphicFramePr>
            <p:cNvPr id="71682" name="Object 2"/>
            <p:cNvGraphicFramePr>
              <a:graphicFrameLocks noChangeAspect="1"/>
            </p:cNvGraphicFramePr>
            <p:nvPr/>
          </p:nvGraphicFramePr>
          <p:xfrm>
            <a:off x="330" y="1328"/>
            <a:ext cx="3821" cy="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65" name="Photo Editor Photo" r:id="rId3" imgW="6066046" imgH="4305673" progId="">
                    <p:embed/>
                  </p:oleObj>
                </mc:Choice>
                <mc:Fallback>
                  <p:oleObj name="Photo Editor Photo" r:id="rId3" imgW="6066046" imgH="4305673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" y="1328"/>
                          <a:ext cx="3821" cy="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992"/>
              <a:ext cx="3146" cy="131"/>
              <a:chOff x="1296" y="1950"/>
              <a:chExt cx="3146" cy="131"/>
            </a:xfrm>
          </p:grpSpPr>
          <p:sp>
            <p:nvSpPr>
              <p:cNvPr id="71692" name="Line 5"/>
              <p:cNvSpPr>
                <a:spLocks noChangeShapeType="1"/>
              </p:cNvSpPr>
              <p:nvPr/>
            </p:nvSpPr>
            <p:spPr bwMode="auto">
              <a:xfrm>
                <a:off x="1306" y="2022"/>
                <a:ext cx="3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3" name="Line 6"/>
              <p:cNvSpPr>
                <a:spLocks noChangeShapeType="1"/>
              </p:cNvSpPr>
              <p:nvPr/>
            </p:nvSpPr>
            <p:spPr bwMode="auto">
              <a:xfrm>
                <a:off x="1296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4" name="Line 7"/>
              <p:cNvSpPr>
                <a:spLocks noChangeShapeType="1"/>
              </p:cNvSpPr>
              <p:nvPr/>
            </p:nvSpPr>
            <p:spPr bwMode="auto">
              <a:xfrm>
                <a:off x="162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5" name="Line 8"/>
              <p:cNvSpPr>
                <a:spLocks noChangeShapeType="1"/>
              </p:cNvSpPr>
              <p:nvPr/>
            </p:nvSpPr>
            <p:spPr bwMode="auto">
              <a:xfrm>
                <a:off x="2328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6" name="Line 9"/>
              <p:cNvSpPr>
                <a:spLocks noChangeShapeType="1"/>
              </p:cNvSpPr>
              <p:nvPr/>
            </p:nvSpPr>
            <p:spPr bwMode="auto">
              <a:xfrm>
                <a:off x="3042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7" name="Line 10"/>
              <p:cNvSpPr>
                <a:spLocks noChangeShapeType="1"/>
              </p:cNvSpPr>
              <p:nvPr/>
            </p:nvSpPr>
            <p:spPr bwMode="auto">
              <a:xfrm>
                <a:off x="375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698" name="Line 11"/>
              <p:cNvSpPr>
                <a:spLocks noChangeShapeType="1"/>
              </p:cNvSpPr>
              <p:nvPr/>
            </p:nvSpPr>
            <p:spPr bwMode="auto">
              <a:xfrm>
                <a:off x="4440" y="1950"/>
                <a:ext cx="0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6248400" y="5029200"/>
            <a:ext cx="2743200" cy="147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A cell can belong to  </a:t>
            </a:r>
          </a:p>
          <a:p>
            <a:r>
              <a:rPr lang="da-DK"/>
              <a:t>several classes to a</a:t>
            </a:r>
          </a:p>
          <a:p>
            <a:r>
              <a:rPr lang="da-DK"/>
              <a:t>Degree, i.e., one column</a:t>
            </a:r>
          </a:p>
          <a:p>
            <a:r>
              <a:rPr lang="da-DK"/>
              <a:t>may have several colours.</a:t>
            </a:r>
            <a:endParaRPr lang="en-GB"/>
          </a:p>
        </p:txBody>
      </p:sp>
      <p:sp>
        <p:nvSpPr>
          <p:cNvPr id="71686" name="AutoShape 15"/>
          <p:cNvSpPr>
            <a:spLocks noChangeArrowheads="1"/>
          </p:cNvSpPr>
          <p:nvPr/>
        </p:nvSpPr>
        <p:spPr bwMode="auto">
          <a:xfrm>
            <a:off x="762000" y="1676400"/>
            <a:ext cx="685800" cy="382588"/>
          </a:xfrm>
          <a:prstGeom prst="wedgeRectCallout">
            <a:avLst>
              <a:gd name="adj1" fmla="val 53176"/>
              <a:gd name="adj2" fmla="val 319995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828800" y="1676400"/>
            <a:ext cx="914400" cy="382588"/>
          </a:xfrm>
          <a:prstGeom prst="wedgeRectCallout">
            <a:avLst>
              <a:gd name="adj1" fmla="val -19843"/>
              <a:gd name="adj2" fmla="val 350343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light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8" name="AutoShape 15"/>
          <p:cNvSpPr>
            <a:spLocks noChangeArrowheads="1"/>
          </p:cNvSpPr>
          <p:nvPr/>
        </p:nvSpPr>
        <p:spPr bwMode="auto">
          <a:xfrm>
            <a:off x="3200400" y="1674813"/>
            <a:ext cx="1219200" cy="382587"/>
          </a:xfrm>
          <a:prstGeom prst="wedgeRectCallout">
            <a:avLst>
              <a:gd name="adj1" fmla="val -48412"/>
              <a:gd name="adj2" fmla="val 32378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moderate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89" name="AutoShape 16"/>
          <p:cNvSpPr>
            <a:spLocks noChangeArrowheads="1"/>
          </p:cNvSpPr>
          <p:nvPr/>
        </p:nvSpPr>
        <p:spPr bwMode="auto">
          <a:xfrm>
            <a:off x="4724400" y="1676400"/>
            <a:ext cx="7620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OK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71690" name="AutoShape 16"/>
          <p:cNvSpPr>
            <a:spLocks noChangeArrowheads="1"/>
          </p:cNvSpPr>
          <p:nvPr/>
        </p:nvSpPr>
        <p:spPr bwMode="auto">
          <a:xfrm>
            <a:off x="5791200" y="1676400"/>
            <a:ext cx="990600" cy="381000"/>
          </a:xfrm>
          <a:prstGeom prst="wedgeRectCallout">
            <a:avLst>
              <a:gd name="adj1" fmla="val -92162"/>
              <a:gd name="adj2" fmla="val 335222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>
                <a:solidFill>
                  <a:srgbClr val="C00000"/>
                </a:solidFill>
              </a:rPr>
              <a:t>severe</a:t>
            </a:r>
            <a:endParaRPr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8" name="Oval 67"/>
          <p:cNvSpPr>
            <a:spLocks noChangeArrowheads="1"/>
          </p:cNvSpPr>
          <p:nvPr/>
        </p:nvSpPr>
        <p:spPr bwMode="auto">
          <a:xfrm>
            <a:off x="66516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9" name="Oval 68"/>
          <p:cNvSpPr>
            <a:spLocks noChangeArrowheads="1"/>
          </p:cNvSpPr>
          <p:nvPr/>
        </p:nvSpPr>
        <p:spPr bwMode="auto">
          <a:xfrm>
            <a:off x="67056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0" name="Oval 69"/>
          <p:cNvSpPr>
            <a:spLocks noChangeArrowheads="1"/>
          </p:cNvSpPr>
          <p:nvPr/>
        </p:nvSpPr>
        <p:spPr bwMode="auto">
          <a:xfrm>
            <a:off x="71421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1" name="Oval 70"/>
          <p:cNvSpPr>
            <a:spLocks noChangeArrowheads="1"/>
          </p:cNvSpPr>
          <p:nvPr/>
        </p:nvSpPr>
        <p:spPr bwMode="auto">
          <a:xfrm>
            <a:off x="65008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2" name="Oval 71"/>
          <p:cNvSpPr>
            <a:spLocks noChangeArrowheads="1"/>
          </p:cNvSpPr>
          <p:nvPr/>
        </p:nvSpPr>
        <p:spPr bwMode="auto">
          <a:xfrm>
            <a:off x="62960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6" name="Line 75"/>
          <p:cNvSpPr>
            <a:spLocks noChangeShapeType="1"/>
          </p:cNvSpPr>
          <p:nvPr/>
        </p:nvSpPr>
        <p:spPr bwMode="auto">
          <a:xfrm>
            <a:off x="2554288" y="30257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7" name="Line 76"/>
          <p:cNvSpPr>
            <a:spLocks noChangeShapeType="1"/>
          </p:cNvSpPr>
          <p:nvPr/>
        </p:nvSpPr>
        <p:spPr bwMode="auto">
          <a:xfrm>
            <a:off x="2609850" y="297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8" name="Line 77"/>
          <p:cNvSpPr>
            <a:spLocks noChangeShapeType="1"/>
          </p:cNvSpPr>
          <p:nvPr/>
        </p:nvSpPr>
        <p:spPr bwMode="auto">
          <a:xfrm>
            <a:off x="1776413" y="14557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9" name="Line 78"/>
          <p:cNvSpPr>
            <a:spLocks noChangeShapeType="1"/>
          </p:cNvSpPr>
          <p:nvPr/>
        </p:nvSpPr>
        <p:spPr bwMode="auto">
          <a:xfrm>
            <a:off x="1831975" y="14017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0" name="Line 79"/>
          <p:cNvSpPr>
            <a:spLocks noChangeShapeType="1"/>
          </p:cNvSpPr>
          <p:nvPr/>
        </p:nvSpPr>
        <p:spPr bwMode="auto">
          <a:xfrm>
            <a:off x="3648075" y="14287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1" name="Line 80"/>
          <p:cNvSpPr>
            <a:spLocks noChangeShapeType="1"/>
          </p:cNvSpPr>
          <p:nvPr/>
        </p:nvSpPr>
        <p:spPr bwMode="auto">
          <a:xfrm>
            <a:off x="3702050" y="13747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2" name="Line 81"/>
          <p:cNvSpPr>
            <a:spLocks noChangeShapeType="1"/>
          </p:cNvSpPr>
          <p:nvPr/>
        </p:nvSpPr>
        <p:spPr bwMode="auto">
          <a:xfrm>
            <a:off x="3155950" y="17573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3" name="Line 82"/>
          <p:cNvSpPr>
            <a:spLocks noChangeShapeType="1"/>
          </p:cNvSpPr>
          <p:nvPr/>
        </p:nvSpPr>
        <p:spPr bwMode="auto">
          <a:xfrm>
            <a:off x="3209925" y="170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4" name="Line 83"/>
          <p:cNvSpPr>
            <a:spLocks noChangeShapeType="1"/>
          </p:cNvSpPr>
          <p:nvPr/>
        </p:nvSpPr>
        <p:spPr bwMode="auto">
          <a:xfrm>
            <a:off x="2759075" y="26304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5" name="Line 84"/>
          <p:cNvSpPr>
            <a:spLocks noChangeShapeType="1"/>
          </p:cNvSpPr>
          <p:nvPr/>
        </p:nvSpPr>
        <p:spPr bwMode="auto">
          <a:xfrm>
            <a:off x="2814638" y="25765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6" name="Line 85"/>
          <p:cNvSpPr>
            <a:spLocks noChangeShapeType="1"/>
          </p:cNvSpPr>
          <p:nvPr/>
        </p:nvSpPr>
        <p:spPr bwMode="auto">
          <a:xfrm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7" name="Line 86"/>
          <p:cNvSpPr>
            <a:spLocks noChangeShapeType="1"/>
          </p:cNvSpPr>
          <p:nvPr/>
        </p:nvSpPr>
        <p:spPr bwMode="auto">
          <a:xfrm flipH="1"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8" name="Line 87"/>
          <p:cNvSpPr>
            <a:spLocks noChangeShapeType="1"/>
          </p:cNvSpPr>
          <p:nvPr/>
        </p:nvSpPr>
        <p:spPr bwMode="auto">
          <a:xfrm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9" name="Line 88"/>
          <p:cNvSpPr>
            <a:spLocks noChangeShapeType="1"/>
          </p:cNvSpPr>
          <p:nvPr/>
        </p:nvSpPr>
        <p:spPr bwMode="auto">
          <a:xfrm flipH="1"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0" name="Line 89"/>
          <p:cNvSpPr>
            <a:spLocks noChangeShapeType="1"/>
          </p:cNvSpPr>
          <p:nvPr/>
        </p:nvSpPr>
        <p:spPr bwMode="auto">
          <a:xfrm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1" name="Line 90"/>
          <p:cNvSpPr>
            <a:spLocks noChangeShapeType="1"/>
          </p:cNvSpPr>
          <p:nvPr/>
        </p:nvSpPr>
        <p:spPr bwMode="auto">
          <a:xfrm flipH="1"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2" name="Line 91"/>
          <p:cNvSpPr>
            <a:spLocks noChangeShapeType="1"/>
          </p:cNvSpPr>
          <p:nvPr/>
        </p:nvSpPr>
        <p:spPr bwMode="auto">
          <a:xfrm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3" name="Line 92"/>
          <p:cNvSpPr>
            <a:spLocks noChangeShapeType="1"/>
          </p:cNvSpPr>
          <p:nvPr/>
        </p:nvSpPr>
        <p:spPr bwMode="auto">
          <a:xfrm flipH="1"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4" name="Line 93"/>
          <p:cNvSpPr>
            <a:spLocks noChangeShapeType="1"/>
          </p:cNvSpPr>
          <p:nvPr/>
        </p:nvSpPr>
        <p:spPr bwMode="auto">
          <a:xfrm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5" name="Line 94"/>
          <p:cNvSpPr>
            <a:spLocks noChangeShapeType="1"/>
          </p:cNvSpPr>
          <p:nvPr/>
        </p:nvSpPr>
        <p:spPr bwMode="auto">
          <a:xfrm flipH="1"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>
            <a:off x="2906713" y="29035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Line 78"/>
          <p:cNvSpPr>
            <a:spLocks noChangeShapeType="1"/>
          </p:cNvSpPr>
          <p:nvPr/>
        </p:nvSpPr>
        <p:spPr bwMode="auto">
          <a:xfrm>
            <a:off x="2962275" y="28495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Line 79"/>
          <p:cNvSpPr>
            <a:spLocks noChangeShapeType="1"/>
          </p:cNvSpPr>
          <p:nvPr/>
        </p:nvSpPr>
        <p:spPr bwMode="auto">
          <a:xfrm>
            <a:off x="4778375" y="28765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Line 80"/>
          <p:cNvSpPr>
            <a:spLocks noChangeShapeType="1"/>
          </p:cNvSpPr>
          <p:nvPr/>
        </p:nvSpPr>
        <p:spPr bwMode="auto">
          <a:xfrm>
            <a:off x="4832350" y="28225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>
            <a:off x="4286250" y="32051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Line 82"/>
          <p:cNvSpPr>
            <a:spLocks noChangeShapeType="1"/>
          </p:cNvSpPr>
          <p:nvPr/>
        </p:nvSpPr>
        <p:spPr bwMode="auto">
          <a:xfrm>
            <a:off x="4340225" y="31495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Line 88"/>
          <p:cNvSpPr>
            <a:spLocks noChangeShapeType="1"/>
          </p:cNvSpPr>
          <p:nvPr/>
        </p:nvSpPr>
        <p:spPr bwMode="auto">
          <a:xfrm flipH="1"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Line 89"/>
          <p:cNvSpPr>
            <a:spLocks noChangeShapeType="1"/>
          </p:cNvSpPr>
          <p:nvPr/>
        </p:nvSpPr>
        <p:spPr bwMode="auto">
          <a:xfrm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Line 90"/>
          <p:cNvSpPr>
            <a:spLocks noChangeShapeType="1"/>
          </p:cNvSpPr>
          <p:nvPr/>
        </p:nvSpPr>
        <p:spPr bwMode="auto">
          <a:xfrm flipH="1"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Line 92"/>
          <p:cNvSpPr>
            <a:spLocks noChangeShapeType="1"/>
          </p:cNvSpPr>
          <p:nvPr/>
        </p:nvSpPr>
        <p:spPr bwMode="auto">
          <a:xfrm flipH="1"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Oval 67"/>
          <p:cNvSpPr>
            <a:spLocks noChangeArrowheads="1"/>
          </p:cNvSpPr>
          <p:nvPr/>
        </p:nvSpPr>
        <p:spPr bwMode="auto">
          <a:xfrm>
            <a:off x="72437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Oval 68"/>
          <p:cNvSpPr>
            <a:spLocks noChangeArrowheads="1"/>
          </p:cNvSpPr>
          <p:nvPr/>
        </p:nvSpPr>
        <p:spPr bwMode="auto">
          <a:xfrm>
            <a:off x="72977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Oval 69"/>
          <p:cNvSpPr>
            <a:spLocks noChangeArrowheads="1"/>
          </p:cNvSpPr>
          <p:nvPr/>
        </p:nvSpPr>
        <p:spPr bwMode="auto">
          <a:xfrm>
            <a:off x="77343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Oval 70"/>
          <p:cNvSpPr>
            <a:spLocks noChangeArrowheads="1"/>
          </p:cNvSpPr>
          <p:nvPr/>
        </p:nvSpPr>
        <p:spPr bwMode="auto">
          <a:xfrm>
            <a:off x="70929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Oval 71"/>
          <p:cNvSpPr>
            <a:spLocks noChangeArrowheads="1"/>
          </p:cNvSpPr>
          <p:nvPr/>
        </p:nvSpPr>
        <p:spPr bwMode="auto">
          <a:xfrm>
            <a:off x="68881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Oval 67"/>
          <p:cNvSpPr>
            <a:spLocks noChangeArrowheads="1"/>
          </p:cNvSpPr>
          <p:nvPr/>
        </p:nvSpPr>
        <p:spPr bwMode="auto">
          <a:xfrm>
            <a:off x="5110162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Oval 68"/>
          <p:cNvSpPr>
            <a:spLocks noChangeArrowheads="1"/>
          </p:cNvSpPr>
          <p:nvPr/>
        </p:nvSpPr>
        <p:spPr bwMode="auto">
          <a:xfrm>
            <a:off x="5164137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Oval 69"/>
          <p:cNvSpPr>
            <a:spLocks noChangeArrowheads="1"/>
          </p:cNvSpPr>
          <p:nvPr/>
        </p:nvSpPr>
        <p:spPr bwMode="auto">
          <a:xfrm>
            <a:off x="5600700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Oval 70"/>
          <p:cNvSpPr>
            <a:spLocks noChangeArrowheads="1"/>
          </p:cNvSpPr>
          <p:nvPr/>
        </p:nvSpPr>
        <p:spPr bwMode="auto">
          <a:xfrm>
            <a:off x="4959350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Oval 71"/>
          <p:cNvSpPr>
            <a:spLocks noChangeArrowheads="1"/>
          </p:cNvSpPr>
          <p:nvPr/>
        </p:nvSpPr>
        <p:spPr bwMode="auto">
          <a:xfrm>
            <a:off x="4754562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Line 75"/>
          <p:cNvSpPr>
            <a:spLocks noChangeShapeType="1"/>
          </p:cNvSpPr>
          <p:nvPr/>
        </p:nvSpPr>
        <p:spPr bwMode="auto">
          <a:xfrm>
            <a:off x="3151188" y="31781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Line 76"/>
          <p:cNvSpPr>
            <a:spLocks noChangeShapeType="1"/>
          </p:cNvSpPr>
          <p:nvPr/>
        </p:nvSpPr>
        <p:spPr bwMode="auto">
          <a:xfrm>
            <a:off x="3206750" y="312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Line 77"/>
          <p:cNvSpPr>
            <a:spLocks noChangeShapeType="1"/>
          </p:cNvSpPr>
          <p:nvPr/>
        </p:nvSpPr>
        <p:spPr bwMode="auto">
          <a:xfrm>
            <a:off x="2373313" y="16081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Line 78"/>
          <p:cNvSpPr>
            <a:spLocks noChangeShapeType="1"/>
          </p:cNvSpPr>
          <p:nvPr/>
        </p:nvSpPr>
        <p:spPr bwMode="auto">
          <a:xfrm>
            <a:off x="2428875" y="15541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Line 79"/>
          <p:cNvSpPr>
            <a:spLocks noChangeShapeType="1"/>
          </p:cNvSpPr>
          <p:nvPr/>
        </p:nvSpPr>
        <p:spPr bwMode="auto">
          <a:xfrm>
            <a:off x="4244975" y="15811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Line 80"/>
          <p:cNvSpPr>
            <a:spLocks noChangeShapeType="1"/>
          </p:cNvSpPr>
          <p:nvPr/>
        </p:nvSpPr>
        <p:spPr bwMode="auto">
          <a:xfrm>
            <a:off x="4298950" y="15271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Line 81"/>
          <p:cNvSpPr>
            <a:spLocks noChangeShapeType="1"/>
          </p:cNvSpPr>
          <p:nvPr/>
        </p:nvSpPr>
        <p:spPr bwMode="auto">
          <a:xfrm>
            <a:off x="3752850" y="19097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Line 82"/>
          <p:cNvSpPr>
            <a:spLocks noChangeShapeType="1"/>
          </p:cNvSpPr>
          <p:nvPr/>
        </p:nvSpPr>
        <p:spPr bwMode="auto">
          <a:xfrm>
            <a:off x="3806825" y="185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Line 83"/>
          <p:cNvSpPr>
            <a:spLocks noChangeShapeType="1"/>
          </p:cNvSpPr>
          <p:nvPr/>
        </p:nvSpPr>
        <p:spPr bwMode="auto">
          <a:xfrm>
            <a:off x="3355975" y="27828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Line 84"/>
          <p:cNvSpPr>
            <a:spLocks noChangeShapeType="1"/>
          </p:cNvSpPr>
          <p:nvPr/>
        </p:nvSpPr>
        <p:spPr bwMode="auto">
          <a:xfrm>
            <a:off x="3411538" y="27289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Line 85"/>
          <p:cNvSpPr>
            <a:spLocks noChangeShapeType="1"/>
          </p:cNvSpPr>
          <p:nvPr/>
        </p:nvSpPr>
        <p:spPr bwMode="auto">
          <a:xfrm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Line 86"/>
          <p:cNvSpPr>
            <a:spLocks noChangeShapeType="1"/>
          </p:cNvSpPr>
          <p:nvPr/>
        </p:nvSpPr>
        <p:spPr bwMode="auto">
          <a:xfrm flipH="1"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Line 87"/>
          <p:cNvSpPr>
            <a:spLocks noChangeShapeType="1"/>
          </p:cNvSpPr>
          <p:nvPr/>
        </p:nvSpPr>
        <p:spPr bwMode="auto">
          <a:xfrm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Line 88"/>
          <p:cNvSpPr>
            <a:spLocks noChangeShapeType="1"/>
          </p:cNvSpPr>
          <p:nvPr/>
        </p:nvSpPr>
        <p:spPr bwMode="auto">
          <a:xfrm flipH="1"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Line 89"/>
          <p:cNvSpPr>
            <a:spLocks noChangeShapeType="1"/>
          </p:cNvSpPr>
          <p:nvPr/>
        </p:nvSpPr>
        <p:spPr bwMode="auto">
          <a:xfrm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Line 90"/>
          <p:cNvSpPr>
            <a:spLocks noChangeShapeType="1"/>
          </p:cNvSpPr>
          <p:nvPr/>
        </p:nvSpPr>
        <p:spPr bwMode="auto">
          <a:xfrm flipH="1"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Line 92"/>
          <p:cNvSpPr>
            <a:spLocks noChangeShapeType="1"/>
          </p:cNvSpPr>
          <p:nvPr/>
        </p:nvSpPr>
        <p:spPr bwMode="auto">
          <a:xfrm flipH="1"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Line 93"/>
          <p:cNvSpPr>
            <a:spLocks noChangeShapeType="1"/>
          </p:cNvSpPr>
          <p:nvPr/>
        </p:nvSpPr>
        <p:spPr bwMode="auto">
          <a:xfrm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Line 94"/>
          <p:cNvSpPr>
            <a:spLocks noChangeShapeType="1"/>
          </p:cNvSpPr>
          <p:nvPr/>
        </p:nvSpPr>
        <p:spPr bwMode="auto">
          <a:xfrm flipH="1"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Line 77"/>
          <p:cNvSpPr>
            <a:spLocks noChangeShapeType="1"/>
          </p:cNvSpPr>
          <p:nvPr/>
        </p:nvSpPr>
        <p:spPr bwMode="auto">
          <a:xfrm>
            <a:off x="3503613" y="30559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Line 78"/>
          <p:cNvSpPr>
            <a:spLocks noChangeShapeType="1"/>
          </p:cNvSpPr>
          <p:nvPr/>
        </p:nvSpPr>
        <p:spPr bwMode="auto">
          <a:xfrm>
            <a:off x="3559175" y="30019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Line 87"/>
          <p:cNvSpPr>
            <a:spLocks noChangeShapeType="1"/>
          </p:cNvSpPr>
          <p:nvPr/>
        </p:nvSpPr>
        <p:spPr bwMode="auto">
          <a:xfrm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H="1"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>
            <a:off x="3800475" y="22113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>
            <a:off x="3854450" y="21574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>
            <a:off x="3308350" y="25399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>
            <a:off x="3362325" y="24844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Line 89"/>
          <p:cNvSpPr>
            <a:spLocks noChangeShapeType="1"/>
          </p:cNvSpPr>
          <p:nvPr/>
        </p:nvSpPr>
        <p:spPr bwMode="auto">
          <a:xfrm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 flipH="1"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Line 91"/>
          <p:cNvSpPr>
            <a:spLocks noChangeShapeType="1"/>
          </p:cNvSpPr>
          <p:nvPr/>
        </p:nvSpPr>
        <p:spPr bwMode="auto">
          <a:xfrm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Line 92"/>
          <p:cNvSpPr>
            <a:spLocks noChangeShapeType="1"/>
          </p:cNvSpPr>
          <p:nvPr/>
        </p:nvSpPr>
        <p:spPr bwMode="auto">
          <a:xfrm flipH="1"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Line 79"/>
          <p:cNvSpPr>
            <a:spLocks noChangeShapeType="1"/>
          </p:cNvSpPr>
          <p:nvPr/>
        </p:nvSpPr>
        <p:spPr bwMode="auto">
          <a:xfrm>
            <a:off x="4397375" y="23637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Line 80"/>
          <p:cNvSpPr>
            <a:spLocks noChangeShapeType="1"/>
          </p:cNvSpPr>
          <p:nvPr/>
        </p:nvSpPr>
        <p:spPr bwMode="auto">
          <a:xfrm>
            <a:off x="4451350" y="23098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Line 81"/>
          <p:cNvSpPr>
            <a:spLocks noChangeShapeType="1"/>
          </p:cNvSpPr>
          <p:nvPr/>
        </p:nvSpPr>
        <p:spPr bwMode="auto">
          <a:xfrm>
            <a:off x="3905250" y="26923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Line 82"/>
          <p:cNvSpPr>
            <a:spLocks noChangeShapeType="1"/>
          </p:cNvSpPr>
          <p:nvPr/>
        </p:nvSpPr>
        <p:spPr bwMode="auto">
          <a:xfrm>
            <a:off x="3959225" y="26368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Line 89"/>
          <p:cNvSpPr>
            <a:spLocks noChangeShapeType="1"/>
          </p:cNvSpPr>
          <p:nvPr/>
        </p:nvSpPr>
        <p:spPr bwMode="auto">
          <a:xfrm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H="1"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Line 91"/>
          <p:cNvSpPr>
            <a:spLocks noChangeShapeType="1"/>
          </p:cNvSpPr>
          <p:nvPr/>
        </p:nvSpPr>
        <p:spPr bwMode="auto">
          <a:xfrm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Line 92"/>
          <p:cNvSpPr>
            <a:spLocks noChangeShapeType="1"/>
          </p:cNvSpPr>
          <p:nvPr/>
        </p:nvSpPr>
        <p:spPr bwMode="auto">
          <a:xfrm flipH="1"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Oval 67"/>
          <p:cNvSpPr>
            <a:spLocks noChangeArrowheads="1"/>
          </p:cNvSpPr>
          <p:nvPr/>
        </p:nvSpPr>
        <p:spPr bwMode="auto">
          <a:xfrm>
            <a:off x="6804025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Oval 68"/>
          <p:cNvSpPr>
            <a:spLocks noChangeArrowheads="1"/>
          </p:cNvSpPr>
          <p:nvPr/>
        </p:nvSpPr>
        <p:spPr bwMode="auto">
          <a:xfrm>
            <a:off x="6858000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Oval 69"/>
          <p:cNvSpPr>
            <a:spLocks noChangeArrowheads="1"/>
          </p:cNvSpPr>
          <p:nvPr/>
        </p:nvSpPr>
        <p:spPr bwMode="auto">
          <a:xfrm>
            <a:off x="7294563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Oval 70"/>
          <p:cNvSpPr>
            <a:spLocks noChangeArrowheads="1"/>
          </p:cNvSpPr>
          <p:nvPr/>
        </p:nvSpPr>
        <p:spPr bwMode="auto">
          <a:xfrm>
            <a:off x="6653213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Oval 67"/>
          <p:cNvSpPr>
            <a:spLocks noChangeArrowheads="1"/>
          </p:cNvSpPr>
          <p:nvPr/>
        </p:nvSpPr>
        <p:spPr bwMode="auto">
          <a:xfrm>
            <a:off x="7396162" y="3930647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Oval 69"/>
          <p:cNvSpPr>
            <a:spLocks noChangeArrowheads="1"/>
          </p:cNvSpPr>
          <p:nvPr/>
        </p:nvSpPr>
        <p:spPr bwMode="auto">
          <a:xfrm>
            <a:off x="7886700" y="3930647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Oval 70"/>
          <p:cNvSpPr>
            <a:spLocks noChangeArrowheads="1"/>
          </p:cNvSpPr>
          <p:nvPr/>
        </p:nvSpPr>
        <p:spPr bwMode="auto">
          <a:xfrm>
            <a:off x="7245350" y="41624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2065337" y="34321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211931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Oval 69"/>
          <p:cNvSpPr>
            <a:spLocks noChangeArrowheads="1"/>
          </p:cNvSpPr>
          <p:nvPr/>
        </p:nvSpPr>
        <p:spPr bwMode="auto">
          <a:xfrm>
            <a:off x="2555875" y="3432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Oval 70"/>
          <p:cNvSpPr>
            <a:spLocks noChangeArrowheads="1"/>
          </p:cNvSpPr>
          <p:nvPr/>
        </p:nvSpPr>
        <p:spPr bwMode="auto">
          <a:xfrm>
            <a:off x="1914525" y="366394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Oval 67"/>
          <p:cNvSpPr>
            <a:spLocks noChangeArrowheads="1"/>
          </p:cNvSpPr>
          <p:nvPr/>
        </p:nvSpPr>
        <p:spPr bwMode="auto">
          <a:xfrm>
            <a:off x="2657474" y="3752848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Oval 69"/>
          <p:cNvSpPr>
            <a:spLocks noChangeArrowheads="1"/>
          </p:cNvSpPr>
          <p:nvPr/>
        </p:nvSpPr>
        <p:spPr bwMode="auto">
          <a:xfrm>
            <a:off x="3148012" y="37528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Oval 70"/>
          <p:cNvSpPr>
            <a:spLocks noChangeArrowheads="1"/>
          </p:cNvSpPr>
          <p:nvPr/>
        </p:nvSpPr>
        <p:spPr bwMode="auto">
          <a:xfrm>
            <a:off x="2506662" y="36290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50133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0" name="Oval 68"/>
          <p:cNvSpPr>
            <a:spLocks noChangeArrowheads="1"/>
          </p:cNvSpPr>
          <p:nvPr/>
        </p:nvSpPr>
        <p:spPr bwMode="auto">
          <a:xfrm>
            <a:off x="50673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1" name="Oval 69"/>
          <p:cNvSpPr>
            <a:spLocks noChangeArrowheads="1"/>
          </p:cNvSpPr>
          <p:nvPr/>
        </p:nvSpPr>
        <p:spPr bwMode="auto">
          <a:xfrm>
            <a:off x="55038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2" name="Oval 70"/>
          <p:cNvSpPr>
            <a:spLocks noChangeArrowheads="1"/>
          </p:cNvSpPr>
          <p:nvPr/>
        </p:nvSpPr>
        <p:spPr bwMode="auto">
          <a:xfrm>
            <a:off x="48625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3" name="Oval 71"/>
          <p:cNvSpPr>
            <a:spLocks noChangeArrowheads="1"/>
          </p:cNvSpPr>
          <p:nvPr/>
        </p:nvSpPr>
        <p:spPr bwMode="auto">
          <a:xfrm>
            <a:off x="46577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4" name="Oval 67"/>
          <p:cNvSpPr>
            <a:spLocks noChangeArrowheads="1"/>
          </p:cNvSpPr>
          <p:nvPr/>
        </p:nvSpPr>
        <p:spPr bwMode="auto">
          <a:xfrm>
            <a:off x="56054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5" name="Oval 68"/>
          <p:cNvSpPr>
            <a:spLocks noChangeArrowheads="1"/>
          </p:cNvSpPr>
          <p:nvPr/>
        </p:nvSpPr>
        <p:spPr bwMode="auto">
          <a:xfrm>
            <a:off x="56594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6" name="Oval 69"/>
          <p:cNvSpPr>
            <a:spLocks noChangeArrowheads="1"/>
          </p:cNvSpPr>
          <p:nvPr/>
        </p:nvSpPr>
        <p:spPr bwMode="auto">
          <a:xfrm>
            <a:off x="60960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7" name="Oval 70"/>
          <p:cNvSpPr>
            <a:spLocks noChangeArrowheads="1"/>
          </p:cNvSpPr>
          <p:nvPr/>
        </p:nvSpPr>
        <p:spPr bwMode="auto">
          <a:xfrm>
            <a:off x="54546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8" name="Oval 71"/>
          <p:cNvSpPr>
            <a:spLocks noChangeArrowheads="1"/>
          </p:cNvSpPr>
          <p:nvPr/>
        </p:nvSpPr>
        <p:spPr bwMode="auto">
          <a:xfrm>
            <a:off x="52498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9" name="Oval 68"/>
          <p:cNvSpPr>
            <a:spLocks noChangeArrowheads="1"/>
          </p:cNvSpPr>
          <p:nvPr/>
        </p:nvSpPr>
        <p:spPr bwMode="auto">
          <a:xfrm>
            <a:off x="3590925" y="4513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Oval 68"/>
          <p:cNvSpPr>
            <a:spLocks noChangeArrowheads="1"/>
          </p:cNvSpPr>
          <p:nvPr/>
        </p:nvSpPr>
        <p:spPr bwMode="auto">
          <a:xfrm>
            <a:off x="4183062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1" name="Oval 70"/>
          <p:cNvSpPr>
            <a:spLocks noChangeArrowheads="1"/>
          </p:cNvSpPr>
          <p:nvPr/>
        </p:nvSpPr>
        <p:spPr bwMode="auto">
          <a:xfrm>
            <a:off x="3978275" y="4451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2" name="Oval 71"/>
          <p:cNvSpPr>
            <a:spLocks noChangeArrowheads="1"/>
          </p:cNvSpPr>
          <p:nvPr/>
        </p:nvSpPr>
        <p:spPr bwMode="auto">
          <a:xfrm>
            <a:off x="3773487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3" name="Oval 68"/>
          <p:cNvSpPr>
            <a:spLocks noChangeArrowheads="1"/>
          </p:cNvSpPr>
          <p:nvPr/>
        </p:nvSpPr>
        <p:spPr bwMode="auto">
          <a:xfrm>
            <a:off x="5770563" y="19700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4" name="Oval 68"/>
          <p:cNvSpPr>
            <a:spLocks noChangeArrowheads="1"/>
          </p:cNvSpPr>
          <p:nvPr/>
        </p:nvSpPr>
        <p:spPr bwMode="auto">
          <a:xfrm>
            <a:off x="6362700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5" name="Oval 70"/>
          <p:cNvSpPr>
            <a:spLocks noChangeArrowheads="1"/>
          </p:cNvSpPr>
          <p:nvPr/>
        </p:nvSpPr>
        <p:spPr bwMode="auto">
          <a:xfrm>
            <a:off x="6157913" y="1908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Oval 71"/>
          <p:cNvSpPr>
            <a:spLocks noChangeArrowheads="1"/>
          </p:cNvSpPr>
          <p:nvPr/>
        </p:nvSpPr>
        <p:spPr bwMode="auto">
          <a:xfrm>
            <a:off x="5953125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Oval 68"/>
          <p:cNvSpPr>
            <a:spLocks noChangeArrowheads="1"/>
          </p:cNvSpPr>
          <p:nvPr/>
        </p:nvSpPr>
        <p:spPr bwMode="auto">
          <a:xfrm>
            <a:off x="6486525" y="20462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8" name="Oval 68"/>
          <p:cNvSpPr>
            <a:spLocks noChangeArrowheads="1"/>
          </p:cNvSpPr>
          <p:nvPr/>
        </p:nvSpPr>
        <p:spPr bwMode="auto">
          <a:xfrm>
            <a:off x="7078662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6873875" y="19843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0" name="Oval 71"/>
          <p:cNvSpPr>
            <a:spLocks noChangeArrowheads="1"/>
          </p:cNvSpPr>
          <p:nvPr/>
        </p:nvSpPr>
        <p:spPr bwMode="auto">
          <a:xfrm>
            <a:off x="6669087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Oval 68"/>
          <p:cNvSpPr>
            <a:spLocks noChangeArrowheads="1"/>
          </p:cNvSpPr>
          <p:nvPr/>
        </p:nvSpPr>
        <p:spPr bwMode="auto">
          <a:xfrm>
            <a:off x="6410325" y="3370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Oval 68"/>
          <p:cNvSpPr>
            <a:spLocks noChangeArrowheads="1"/>
          </p:cNvSpPr>
          <p:nvPr/>
        </p:nvSpPr>
        <p:spPr bwMode="auto">
          <a:xfrm>
            <a:off x="700246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3" name="Oval 70"/>
          <p:cNvSpPr>
            <a:spLocks noChangeArrowheads="1"/>
          </p:cNvSpPr>
          <p:nvPr/>
        </p:nvSpPr>
        <p:spPr bwMode="auto">
          <a:xfrm>
            <a:off x="6797675" y="3308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" name="Oval 71"/>
          <p:cNvSpPr>
            <a:spLocks noChangeArrowheads="1"/>
          </p:cNvSpPr>
          <p:nvPr/>
        </p:nvSpPr>
        <p:spPr bwMode="auto">
          <a:xfrm>
            <a:off x="6592887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8" name="Oval 67"/>
          <p:cNvSpPr>
            <a:spLocks noChangeArrowheads="1"/>
          </p:cNvSpPr>
          <p:nvPr/>
        </p:nvSpPr>
        <p:spPr bwMode="auto">
          <a:xfrm>
            <a:off x="1571626" y="1676400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Oval 68"/>
          <p:cNvSpPr>
            <a:spLocks noChangeArrowheads="1"/>
          </p:cNvSpPr>
          <p:nvPr/>
        </p:nvSpPr>
        <p:spPr bwMode="auto">
          <a:xfrm>
            <a:off x="1625601" y="19351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0" name="Oval 69"/>
          <p:cNvSpPr>
            <a:spLocks noChangeArrowheads="1"/>
          </p:cNvSpPr>
          <p:nvPr/>
        </p:nvSpPr>
        <p:spPr bwMode="auto">
          <a:xfrm>
            <a:off x="2062164" y="1676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1" name="Oval 70"/>
          <p:cNvSpPr>
            <a:spLocks noChangeArrowheads="1"/>
          </p:cNvSpPr>
          <p:nvPr/>
        </p:nvSpPr>
        <p:spPr bwMode="auto">
          <a:xfrm>
            <a:off x="1420814" y="1908175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2" name="Oval 67"/>
          <p:cNvSpPr>
            <a:spLocks noChangeArrowheads="1"/>
          </p:cNvSpPr>
          <p:nvPr/>
        </p:nvSpPr>
        <p:spPr bwMode="auto">
          <a:xfrm>
            <a:off x="2163763" y="19970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3" name="Oval 70"/>
          <p:cNvSpPr>
            <a:spLocks noChangeArrowheads="1"/>
          </p:cNvSpPr>
          <p:nvPr/>
        </p:nvSpPr>
        <p:spPr bwMode="auto">
          <a:xfrm>
            <a:off x="2012951" y="18732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4" name="Oval 68"/>
          <p:cNvSpPr>
            <a:spLocks noChangeArrowheads="1"/>
          </p:cNvSpPr>
          <p:nvPr/>
        </p:nvSpPr>
        <p:spPr bwMode="auto">
          <a:xfrm>
            <a:off x="1981200" y="9001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5" name="Oval 68"/>
          <p:cNvSpPr>
            <a:spLocks noChangeArrowheads="1"/>
          </p:cNvSpPr>
          <p:nvPr/>
        </p:nvSpPr>
        <p:spPr bwMode="auto">
          <a:xfrm>
            <a:off x="2573337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6" name="Oval 70"/>
          <p:cNvSpPr>
            <a:spLocks noChangeArrowheads="1"/>
          </p:cNvSpPr>
          <p:nvPr/>
        </p:nvSpPr>
        <p:spPr bwMode="auto">
          <a:xfrm>
            <a:off x="2368550" y="8382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7" name="Oval 71"/>
          <p:cNvSpPr>
            <a:spLocks noChangeArrowheads="1"/>
          </p:cNvSpPr>
          <p:nvPr/>
        </p:nvSpPr>
        <p:spPr bwMode="auto">
          <a:xfrm>
            <a:off x="2163762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Oval 68"/>
          <p:cNvSpPr>
            <a:spLocks noChangeArrowheads="1"/>
          </p:cNvSpPr>
          <p:nvPr/>
        </p:nvSpPr>
        <p:spPr bwMode="auto">
          <a:xfrm>
            <a:off x="2697162" y="9763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" name="Oval 68"/>
          <p:cNvSpPr>
            <a:spLocks noChangeArrowheads="1"/>
          </p:cNvSpPr>
          <p:nvPr/>
        </p:nvSpPr>
        <p:spPr bwMode="auto">
          <a:xfrm>
            <a:off x="3289299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6" name="Oval 70"/>
          <p:cNvSpPr>
            <a:spLocks noChangeArrowheads="1"/>
          </p:cNvSpPr>
          <p:nvPr/>
        </p:nvSpPr>
        <p:spPr bwMode="auto">
          <a:xfrm>
            <a:off x="3084512" y="914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7" name="Oval 71"/>
          <p:cNvSpPr>
            <a:spLocks noChangeArrowheads="1"/>
          </p:cNvSpPr>
          <p:nvPr/>
        </p:nvSpPr>
        <p:spPr bwMode="auto">
          <a:xfrm>
            <a:off x="2879724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3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Action</a:t>
            </a:r>
            <a:endParaRPr lang="id-ID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Move</a:t>
            </a:r>
            <a:r>
              <a:rPr lang="id-ID" b="1" dirty="0" smtClean="0"/>
              <a:t>:</a:t>
            </a:r>
            <a:r>
              <a:rPr lang="id-ID" dirty="0" smtClean="0"/>
              <a:t> hadap kiri, hadap kanan, atau maju.</a:t>
            </a:r>
          </a:p>
          <a:p>
            <a:pPr lvl="0"/>
            <a:r>
              <a:rPr lang="id-ID" b="1" i="1" dirty="0" smtClean="0"/>
              <a:t>Grab</a:t>
            </a:r>
            <a:r>
              <a:rPr lang="id-ID" b="1" dirty="0" smtClean="0"/>
              <a:t>:</a:t>
            </a:r>
            <a:r>
              <a:rPr lang="id-ID" dirty="0" smtClean="0"/>
              <a:t> mengambil objek yang berada di kotak dimana </a:t>
            </a:r>
            <a:r>
              <a:rPr lang="id-ID" i="1" dirty="0" smtClean="0"/>
              <a:t>agent </a:t>
            </a:r>
            <a:r>
              <a:rPr lang="id-ID" dirty="0" smtClean="0"/>
              <a:t>berada.</a:t>
            </a:r>
          </a:p>
          <a:p>
            <a:pPr lvl="0"/>
            <a:r>
              <a:rPr lang="id-ID" b="1" i="1" dirty="0" smtClean="0"/>
              <a:t>Shoot</a:t>
            </a:r>
            <a:r>
              <a:rPr lang="id-ID" b="1" dirty="0" smtClean="0"/>
              <a:t>:</a:t>
            </a:r>
            <a:r>
              <a:rPr lang="id-ID" dirty="0" smtClean="0"/>
              <a:t> memanah dengan arah lurus sesuai dengan arah </a:t>
            </a:r>
            <a:r>
              <a:rPr lang="id-ID" i="1" dirty="0" smtClean="0"/>
              <a:t>Agent </a:t>
            </a:r>
            <a:r>
              <a:rPr lang="id-ID" dirty="0" smtClean="0"/>
              <a:t>menghadap. </a:t>
            </a:r>
          </a:p>
          <a:p>
            <a:pPr lvl="0"/>
            <a:r>
              <a:rPr lang="pt-BR" b="1" i="1" dirty="0" smtClean="0"/>
              <a:t>Climb</a:t>
            </a:r>
            <a:r>
              <a:rPr lang="pt-BR" b="1" dirty="0" smtClean="0"/>
              <a:t>:</a:t>
            </a:r>
            <a:r>
              <a:rPr lang="pt-BR" dirty="0" smtClean="0"/>
              <a:t> memanjat keluar dari gua.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8: </a:t>
            </a:r>
            <a:r>
              <a:rPr lang="en-US" i="1" smtClean="0"/>
              <a:t>Image Segmentation</a:t>
            </a:r>
            <a:endParaRPr lang="id-ID" i="1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image analysis</a:t>
            </a:r>
            <a:r>
              <a:rPr lang="en-US" dirty="0" smtClean="0"/>
              <a:t>, </a:t>
            </a:r>
            <a:r>
              <a:rPr lang="en-US" i="1" dirty="0" smtClean="0"/>
              <a:t>understanding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coding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objek2 </a:t>
            </a:r>
            <a:r>
              <a:rPr lang="en-US" dirty="0" err="1" smtClean="0"/>
              <a:t>lainnya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image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ambiguitas</a:t>
            </a:r>
            <a:endParaRPr lang="en-US" dirty="0" smtClean="0"/>
          </a:p>
          <a:p>
            <a:endParaRPr lang="id-ID" dirty="0" smtClean="0"/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0292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62600" y="1066800"/>
            <a:ext cx="33528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Original cow image,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 segmented reference image for (a).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pixel locations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pixel intensity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FCM with both features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Fuzzy Clustering Incorporating Spatial Information (FCSI).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id-ID" dirty="0">
                <a:latin typeface="Arial" pitchFamily="34" charset="0"/>
                <a:cs typeface="Arial" pitchFamily="34" charset="0"/>
              </a:rPr>
              <a:t>M. Ameer Ali, Gour C Karmakar and Laurence S Dooley</a:t>
            </a:r>
            <a:r>
              <a:rPr lang="en-US" dirty="0">
                <a:latin typeface="Arial" pitchFamily="34" charset="0"/>
                <a:cs typeface="Arial" pitchFamily="34" charset="0"/>
              </a:rPr>
              <a:t>, “Image Segmentation Using Fuzzy Clustering Incorporating Spatial Information, </a:t>
            </a:r>
            <a:r>
              <a:rPr lang="id-ID" dirty="0">
                <a:latin typeface="Arial" pitchFamily="34" charset="0"/>
                <a:cs typeface="Arial" pitchFamily="34" charset="0"/>
              </a:rPr>
              <a:t>Monash University, Australia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Kasus 9: </a:t>
            </a:r>
            <a:r>
              <a:rPr lang="en-US" i="1" smtClean="0"/>
              <a:t>Documents Clustering</a:t>
            </a:r>
            <a:endParaRPr lang="id-ID" i="1" smtClean="0"/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tabLst>
                <a:tab pos="363538" algn="l"/>
              </a:tabLst>
            </a:pPr>
            <a:r>
              <a:rPr lang="en-US" sz="3000" smtClean="0"/>
              <a:t>Text represented as an unordered collection of words</a:t>
            </a:r>
            <a:endParaRPr lang="en-US" sz="3000" smtClean="0">
              <a:latin typeface="Calibri" pitchFamily="34" charset="0"/>
            </a:endParaRPr>
          </a:p>
          <a:p>
            <a:pPr marL="363538" indent="-363538">
              <a:tabLst>
                <a:tab pos="363538" algn="l"/>
              </a:tabLst>
            </a:pPr>
            <a:r>
              <a:rPr lang="en-US" sz="3000" smtClean="0">
                <a:latin typeface="Calibri" pitchFamily="34" charset="0"/>
              </a:rPr>
              <a:t>Using </a:t>
            </a:r>
            <a:r>
              <a:rPr lang="sl-SI" sz="3000" smtClean="0"/>
              <a:t>tf</a:t>
            </a:r>
            <a:r>
              <a:rPr lang="en-GB" sz="3000" smtClean="0"/>
              <a:t>-</a:t>
            </a:r>
            <a:r>
              <a:rPr lang="sl-SI" sz="3000" smtClean="0"/>
              <a:t>idf</a:t>
            </a:r>
            <a:r>
              <a:rPr lang="en-GB" sz="3000" smtClean="0"/>
              <a:t> (</a:t>
            </a:r>
            <a:r>
              <a:rPr lang="sl-SI" sz="3000" smtClean="0"/>
              <a:t>term frequency–inverse document frequency</a:t>
            </a:r>
            <a:r>
              <a:rPr lang="en-GB" sz="3000" smtClean="0"/>
              <a:t>)</a:t>
            </a:r>
          </a:p>
          <a:p>
            <a:pPr marL="363538" indent="-363538">
              <a:tabLst>
                <a:tab pos="363538" algn="l"/>
              </a:tabLst>
            </a:pPr>
            <a:r>
              <a:rPr lang="en-GB" sz="3000" smtClean="0"/>
              <a:t>Document = one vector in high dimensional space</a:t>
            </a:r>
          </a:p>
          <a:p>
            <a:pPr marL="363538" indent="-363538">
              <a:tabLst>
                <a:tab pos="363538" algn="l"/>
              </a:tabLst>
            </a:pPr>
            <a:r>
              <a:rPr lang="en-GB" sz="3000" smtClean="0"/>
              <a:t>Similarity = cosine similarity between vectors</a:t>
            </a:r>
            <a:endParaRPr lang="id-ID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27"/>
          <p:cNvSpPr txBox="1"/>
          <p:nvPr/>
        </p:nvSpPr>
        <p:spPr>
          <a:xfrm>
            <a:off x="457200" y="838200"/>
            <a:ext cx="8215313" cy="1214438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Problem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Grouping conference papers with regard to their contents into predefined sessions schedule.</a:t>
            </a:r>
          </a:p>
          <a:p>
            <a:pPr>
              <a:tabLst>
                <a:tab pos="447675" algn="l"/>
              </a:tabLst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715000" y="264318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A </a:t>
            </a:r>
          </a:p>
          <a:p>
            <a:pPr algn="ctr">
              <a:defRPr/>
            </a:pPr>
            <a:r>
              <a:rPr lang="en-GB" dirty="0"/>
              <a:t>(3 papers)</a:t>
            </a:r>
            <a:endParaRPr lang="sl-SI" dirty="0"/>
          </a:p>
        </p:txBody>
      </p:sp>
      <p:sp>
        <p:nvSpPr>
          <p:cNvPr id="6" name="Flowchart: Process 5"/>
          <p:cNvSpPr/>
          <p:nvPr/>
        </p:nvSpPr>
        <p:spPr>
          <a:xfrm>
            <a:off x="5715000" y="32861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oljeZBesedilom 27"/>
          <p:cNvSpPr txBox="1"/>
          <p:nvPr/>
        </p:nvSpPr>
        <p:spPr>
          <a:xfrm>
            <a:off x="461963" y="2571750"/>
            <a:ext cx="1323975" cy="500063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Example</a:t>
            </a:r>
          </a:p>
          <a:p>
            <a:pPr>
              <a:tabLst>
                <a:tab pos="447675" algn="l"/>
              </a:tabLst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	</a:t>
            </a: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cap="small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  <a:p>
            <a:pPr marL="625475" indent="-625475">
              <a:tabLst>
                <a:tab pos="447675" algn="l"/>
              </a:tabLst>
              <a:defRPr/>
            </a:pP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15000" y="350043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B</a:t>
            </a:r>
          </a:p>
          <a:p>
            <a:pPr algn="ctr">
              <a:defRPr/>
            </a:pPr>
            <a:r>
              <a:rPr lang="en-GB" dirty="0"/>
              <a:t>(4 papers)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715000" y="414337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Lunch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715000" y="435768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C</a:t>
            </a:r>
          </a:p>
          <a:p>
            <a:pPr algn="ctr">
              <a:defRPr/>
            </a:pPr>
            <a:r>
              <a:rPr lang="en-GB" dirty="0"/>
              <a:t>(4 papers)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715000" y="5214938"/>
            <a:ext cx="1714500" cy="642937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Session D</a:t>
            </a:r>
          </a:p>
          <a:p>
            <a:pPr algn="ctr">
              <a:defRPr/>
            </a:pPr>
            <a:r>
              <a:rPr lang="en-GB" dirty="0"/>
              <a:t>(3 papers)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715000" y="50006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000250" y="3071813"/>
            <a:ext cx="836613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Papers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643563" y="2286000"/>
            <a:ext cx="1895475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Sessions schedule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2286000" y="350043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6" name="Flowchart: Document 15"/>
          <p:cNvSpPr/>
          <p:nvPr/>
        </p:nvSpPr>
        <p:spPr>
          <a:xfrm>
            <a:off x="2786063" y="378618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7" name="Flowchart: Document 16"/>
          <p:cNvSpPr/>
          <p:nvPr/>
        </p:nvSpPr>
        <p:spPr>
          <a:xfrm>
            <a:off x="2214563" y="407193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Flowchart: Document 17"/>
          <p:cNvSpPr/>
          <p:nvPr/>
        </p:nvSpPr>
        <p:spPr>
          <a:xfrm>
            <a:off x="1285875" y="4286250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Flowchart: Document 18"/>
          <p:cNvSpPr/>
          <p:nvPr/>
        </p:nvSpPr>
        <p:spPr>
          <a:xfrm>
            <a:off x="1571625" y="41433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Flowchart: Document 19"/>
          <p:cNvSpPr/>
          <p:nvPr/>
        </p:nvSpPr>
        <p:spPr>
          <a:xfrm>
            <a:off x="1143000" y="3786188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" name="Flowchart: Document 20"/>
          <p:cNvSpPr/>
          <p:nvPr/>
        </p:nvSpPr>
        <p:spPr>
          <a:xfrm>
            <a:off x="1928813" y="4572000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Flowchart: Document 21"/>
          <p:cNvSpPr/>
          <p:nvPr/>
        </p:nvSpPr>
        <p:spPr>
          <a:xfrm>
            <a:off x="2571750" y="4786313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3" name="Flowchart: Document 22"/>
          <p:cNvSpPr/>
          <p:nvPr/>
        </p:nvSpPr>
        <p:spPr>
          <a:xfrm>
            <a:off x="1428750" y="47148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Flowchart: Document 23"/>
          <p:cNvSpPr/>
          <p:nvPr/>
        </p:nvSpPr>
        <p:spPr>
          <a:xfrm>
            <a:off x="2786063" y="414337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Flowchart: Document 24"/>
          <p:cNvSpPr/>
          <p:nvPr/>
        </p:nvSpPr>
        <p:spPr>
          <a:xfrm>
            <a:off x="1428750" y="3643313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Flowchart: Document 25"/>
          <p:cNvSpPr/>
          <p:nvPr/>
        </p:nvSpPr>
        <p:spPr>
          <a:xfrm>
            <a:off x="1714500" y="38576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7" name="Flowchart: Document 26"/>
          <p:cNvSpPr/>
          <p:nvPr/>
        </p:nvSpPr>
        <p:spPr>
          <a:xfrm>
            <a:off x="2857500" y="44291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Flowchart: Document 27"/>
          <p:cNvSpPr/>
          <p:nvPr/>
        </p:nvSpPr>
        <p:spPr>
          <a:xfrm>
            <a:off x="1928813" y="5000625"/>
            <a:ext cx="914400" cy="612775"/>
          </a:xfrm>
          <a:prstGeom prst="flowChartDocumen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9" name="Flowchart: Process 28"/>
          <p:cNvSpPr/>
          <p:nvPr/>
        </p:nvSpPr>
        <p:spPr>
          <a:xfrm>
            <a:off x="3500438" y="2928938"/>
            <a:ext cx="1830387" cy="646112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1"/>
                </a:solidFill>
              </a:rPr>
              <a:t>Constraint-based</a:t>
            </a:r>
          </a:p>
          <a:p>
            <a:pPr algn="ctr">
              <a:defRPr/>
            </a:pPr>
            <a:r>
              <a:rPr lang="en-GB" b="1" dirty="0">
                <a:solidFill>
                  <a:schemeClr val="accent1"/>
                </a:solidFill>
              </a:rPr>
              <a:t>clustering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15000" y="2643188"/>
            <a:ext cx="1714500" cy="642937"/>
            <a:chOff x="5715008" y="2643182"/>
            <a:chExt cx="1714512" cy="642942"/>
          </a:xfrm>
        </p:grpSpPr>
        <p:sp>
          <p:nvSpPr>
            <p:cNvPr id="31" name="Flowchart: Process 30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A – Title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3" name="Flowchart: Document 32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4" name="Flowchart: Document 33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715000" y="3500438"/>
            <a:ext cx="1714500" cy="642937"/>
            <a:chOff x="5715008" y="3500438"/>
            <a:chExt cx="1714512" cy="642942"/>
          </a:xfrm>
        </p:grpSpPr>
        <p:sp>
          <p:nvSpPr>
            <p:cNvPr id="36" name="Flowchart: Process 35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B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8" name="Flowchart: Document 37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39" name="Flowchart: Document 38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5715000" y="4357688"/>
            <a:ext cx="1714500" cy="642937"/>
            <a:chOff x="5715008" y="3500438"/>
            <a:chExt cx="1714512" cy="642942"/>
          </a:xfrm>
        </p:grpSpPr>
        <p:sp>
          <p:nvSpPr>
            <p:cNvPr id="42" name="Flowchart: Process 41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C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43" name="Flowchart: Document 42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4" name="Flowchart: Document 43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5" name="Flowchart: Document 44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46" name="Flowchart: Document 45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5715000" y="5214938"/>
            <a:ext cx="1714500" cy="642937"/>
            <a:chOff x="5715008" y="2643182"/>
            <a:chExt cx="1714512" cy="642942"/>
          </a:xfrm>
        </p:grpSpPr>
        <p:sp>
          <p:nvSpPr>
            <p:cNvPr id="48" name="Flowchart: Process 47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D – </a:t>
              </a:r>
              <a:r>
                <a:rPr lang="en-GB" sz="1700" dirty="0"/>
                <a:t>Title</a:t>
              </a:r>
              <a:r>
                <a:rPr lang="en-GB" dirty="0"/>
                <a:t>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49" name="Flowchart: Document 48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0" name="Flowchart: Document 49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1" name="Flowchart: Document 50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604E-6 L 0.41215 -0.14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7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73022E-7 L 0.35017 -0.23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9792E-6 L 0.49896 -0.3155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2758E-6 L 0.34167 0.0185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9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5141E-7 L 0.40469 -0.0647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3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6576E-6 L 0.53768 -0.0960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04118E-6 L 0.46007 -0.168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8755E-6 L 0.57726 -0.0326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0967E-6 L 0.47465 0.1027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51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1971E-6 L 0.47534 -0.011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-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0967E-6 L 0.33437 0.1027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151E-6 L 0.4908 0.17654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88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151E-6 L 0.40521 0.18718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93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3063E-7 L 0.45122 0.24942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/>
      <p:bldP spid="29" grpId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Combining CBC &amp; Fuzzy Clustering</a:t>
            </a:r>
            <a:endParaRPr lang="id-ID" sz="44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Phase 1 Solution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constrained-based clustering  (CBC)</a:t>
            </a:r>
          </a:p>
          <a:p>
            <a:pPr>
              <a:tabLst>
                <a:tab pos="447675" algn="l"/>
              </a:tabLst>
              <a:defRPr/>
            </a:pPr>
            <a:endParaRPr lang="en-US" sz="2400" cap="small" dirty="0" smtClean="0">
              <a:latin typeface="Cambria" pitchFamily="18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Difficulties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CBC can get stuck in local minimum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often low quality </a:t>
            </a:r>
            <a:r>
              <a:rPr lang="en-US" sz="1800" dirty="0" smtClean="0"/>
              <a:t>result (created schedule)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user interaction needed to repair schedule</a:t>
            </a:r>
            <a:endParaRPr lang="en-US" sz="1800" dirty="0" smtClean="0"/>
          </a:p>
          <a:p>
            <a:pPr>
              <a:tabLst>
                <a:tab pos="447675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tabLst>
                <a:tab pos="447675" algn="l"/>
              </a:tabLst>
              <a:defRPr/>
            </a:pPr>
            <a:r>
              <a:rPr lang="en-US" sz="2400" b="1" cap="small" dirty="0" smtClean="0">
                <a:latin typeface="Cambria" pitchFamily="18" charset="0"/>
              </a:rPr>
              <a:t>Phase 2 Needed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run fuzzy clustering (FC) with initial clusters from CBC</a:t>
            </a:r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if output clusters of FC differ from CBC repeat everything</a:t>
            </a:r>
            <a:endParaRPr lang="en-US" sz="1800" dirty="0" smtClean="0"/>
          </a:p>
          <a:p>
            <a:pPr lvl="1">
              <a:tabLst>
                <a:tab pos="447675" algn="l"/>
              </a:tabLst>
              <a:defRPr/>
            </a:pPr>
            <a:r>
              <a:rPr lang="en-US" sz="1800" dirty="0" smtClean="0">
                <a:latin typeface="Calibri" pitchFamily="34" charset="0"/>
              </a:rPr>
              <a:t>if the clusters of FC equal to CBC show new info to user</a:t>
            </a:r>
            <a:endParaRPr lang="id-ID" sz="1800" dirty="0"/>
          </a:p>
        </p:txBody>
      </p:sp>
      <p:sp>
        <p:nvSpPr>
          <p:cNvPr id="5" name="Rectangle 4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7"/>
          <p:cNvSpPr txBox="1"/>
          <p:nvPr/>
        </p:nvSpPr>
        <p:spPr>
          <a:xfrm>
            <a:off x="458788" y="1285875"/>
            <a:ext cx="8215312" cy="1214438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Run Fuzzy Clustering on Phase 1 Results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- insight into result quality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	- identify problematic papers</a:t>
            </a:r>
            <a:endParaRPr lang="en-US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715000" y="32861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oljeZBesedilom 27"/>
          <p:cNvSpPr txBox="1"/>
          <p:nvPr/>
        </p:nvSpPr>
        <p:spPr>
          <a:xfrm>
            <a:off x="461963" y="2571750"/>
            <a:ext cx="1323975" cy="500063"/>
          </a:xfrm>
          <a:prstGeom prst="rect">
            <a:avLst/>
          </a:prstGeom>
          <a:noFill/>
        </p:spPr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400" cap="small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Example</a:t>
            </a:r>
            <a:endParaRPr lang="en-US" sz="28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715000" y="414337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Lunch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715000" y="5000625"/>
            <a:ext cx="1714500" cy="214313"/>
          </a:xfrm>
          <a:prstGeom prst="flowChartProcess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Coffee break</a:t>
            </a:r>
            <a:endParaRPr lang="sl-S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643563" y="2286000"/>
            <a:ext cx="1895475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Sessions schedule</a:t>
            </a:r>
            <a:endParaRPr lang="sl-SI" dirty="0">
              <a:solidFill>
                <a:schemeClr val="accent1"/>
              </a:solidFill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715000" y="2643188"/>
            <a:ext cx="1714500" cy="642937"/>
            <a:chOff x="5715008" y="2643182"/>
            <a:chExt cx="1714512" cy="642942"/>
          </a:xfrm>
        </p:grpSpPr>
        <p:sp>
          <p:nvSpPr>
            <p:cNvPr id="9" name="Flowchart: Process 8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A – Title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Flowchart: Document 9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1" name="Flowchart: Document 10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2" name="Flowchart: Document 11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715000" y="3500438"/>
            <a:ext cx="1714500" cy="642937"/>
            <a:chOff x="5715008" y="3500438"/>
            <a:chExt cx="1714512" cy="642942"/>
          </a:xfrm>
        </p:grpSpPr>
        <p:sp>
          <p:nvSpPr>
            <p:cNvPr id="14" name="Flowchart: Process 13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B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5715000" y="4357688"/>
            <a:ext cx="1714500" cy="642937"/>
            <a:chOff x="5715008" y="3500438"/>
            <a:chExt cx="1714512" cy="642942"/>
          </a:xfrm>
        </p:grpSpPr>
        <p:sp>
          <p:nvSpPr>
            <p:cNvPr id="20" name="Flowchart: Process 19"/>
            <p:cNvSpPr/>
            <p:nvPr/>
          </p:nvSpPr>
          <p:spPr>
            <a:xfrm>
              <a:off x="5715008" y="3500438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C – Title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21" name="Flowchart: Document 20"/>
            <p:cNvSpPr/>
            <p:nvPr/>
          </p:nvSpPr>
          <p:spPr>
            <a:xfrm>
              <a:off x="5786447" y="3857628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2" name="Flowchart: Document 21"/>
            <p:cNvSpPr/>
            <p:nvPr/>
          </p:nvSpPr>
          <p:spPr>
            <a:xfrm>
              <a:off x="6205549" y="3857628"/>
              <a:ext cx="342902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3" name="Flowchart: Document 22"/>
            <p:cNvSpPr/>
            <p:nvPr/>
          </p:nvSpPr>
          <p:spPr>
            <a:xfrm>
              <a:off x="6619889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4" name="Flowchart: Document 23"/>
            <p:cNvSpPr/>
            <p:nvPr/>
          </p:nvSpPr>
          <p:spPr>
            <a:xfrm>
              <a:off x="7016767" y="3857628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5715000" y="5214938"/>
            <a:ext cx="1714500" cy="642937"/>
            <a:chOff x="5715008" y="2643182"/>
            <a:chExt cx="1714512" cy="642942"/>
          </a:xfrm>
        </p:grpSpPr>
        <p:sp>
          <p:nvSpPr>
            <p:cNvPr id="26" name="Flowchart: Process 25"/>
            <p:cNvSpPr/>
            <p:nvPr/>
          </p:nvSpPr>
          <p:spPr>
            <a:xfrm>
              <a:off x="5715008" y="2643182"/>
              <a:ext cx="1714512" cy="642942"/>
            </a:xfrm>
            <a:prstGeom prst="flowChartProcess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Session D – </a:t>
              </a:r>
              <a:r>
                <a:rPr lang="en-GB" sz="1700" dirty="0"/>
                <a:t>Title</a:t>
              </a:r>
              <a:r>
                <a:rPr lang="en-GB" dirty="0"/>
                <a:t> </a:t>
              </a:r>
            </a:p>
            <a:p>
              <a:pPr algn="ctr">
                <a:defRPr/>
              </a:pPr>
              <a:endParaRPr lang="en-GB" dirty="0"/>
            </a:p>
          </p:txBody>
        </p:sp>
        <p:sp>
          <p:nvSpPr>
            <p:cNvPr id="27" name="Flowchart: Document 26"/>
            <p:cNvSpPr/>
            <p:nvPr/>
          </p:nvSpPr>
          <p:spPr>
            <a:xfrm>
              <a:off x="5857884" y="3000372"/>
              <a:ext cx="341315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6357951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6786579" y="3000372"/>
              <a:ext cx="341314" cy="214315"/>
            </a:xfrm>
            <a:prstGeom prst="flowChartDocumen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0800000" flipV="1">
            <a:off x="2500313" y="3286125"/>
            <a:ext cx="1785937" cy="642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857625" y="4214813"/>
            <a:ext cx="185896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286126" y="4572000"/>
            <a:ext cx="2214562" cy="714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5357813" y="4429125"/>
            <a:ext cx="1714500" cy="7143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500688" y="3571875"/>
            <a:ext cx="1143000" cy="857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 rot="20377341">
            <a:off x="3117850" y="3235325"/>
            <a:ext cx="592138" cy="368300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25%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3857625" y="4164013"/>
            <a:ext cx="573088" cy="368300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13%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4714875" y="3929063"/>
            <a:ext cx="608013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42%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 rot="2177840">
            <a:off x="5695950" y="3568700"/>
            <a:ext cx="592138" cy="369888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10%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 rot="20140360">
            <a:off x="5551488" y="4602163"/>
            <a:ext cx="574675" cy="369887"/>
          </a:xfrm>
          <a:prstGeom prst="flowChartProcess">
            <a:avLst/>
          </a:prstGeom>
          <a:noFill/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37%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98797E-6 L -0.18733 0.025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33287E-7 L -0.46285 0.0793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4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214E-6 L 0.07257 -0.0562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2392E-6 L -0.17934 0.0078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 animBg="1"/>
      <p:bldP spid="6" grpId="1" animBg="1"/>
      <p:bldP spid="7" grpId="0"/>
      <p:bldP spid="7" grpId="1"/>
      <p:bldP spid="35" grpId="0"/>
      <p:bldP spid="36" grpId="0"/>
      <p:bldP spid="37" grpId="0"/>
      <p:bldP spid="38" grpId="0"/>
      <p:bldP spid="39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Masalah Tugas Akhir IF</a:t>
            </a:r>
            <a:endParaRPr lang="id-ID" sz="44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7675" algn="l"/>
              </a:tabLst>
              <a:defRPr/>
            </a:pPr>
            <a:r>
              <a:rPr lang="en-US" sz="2800" dirty="0" smtClean="0"/>
              <a:t>Clustering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TA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KBK</a:t>
            </a:r>
          </a:p>
          <a:p>
            <a:pPr>
              <a:tabLst>
                <a:tab pos="447675" algn="l"/>
              </a:tabLst>
              <a:defRPr/>
            </a:pPr>
            <a:r>
              <a:rPr lang="en-US" sz="2800" dirty="0" smtClean="0"/>
              <a:t>Clustering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Keahliannya</a:t>
            </a:r>
            <a:endParaRPr lang="en-US" sz="2800" dirty="0" smtClean="0"/>
          </a:p>
          <a:p>
            <a:pPr>
              <a:tabLst>
                <a:tab pos="447675" algn="l"/>
              </a:tabLst>
              <a:defRPr/>
            </a:pP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Penguji</a:t>
            </a:r>
            <a:r>
              <a:rPr lang="en-US" sz="2800" dirty="0" smtClean="0"/>
              <a:t> </a:t>
            </a:r>
            <a:r>
              <a:rPr lang="en-US" sz="2800" dirty="0" err="1" smtClean="0"/>
              <a:t>Sidang</a:t>
            </a:r>
            <a:r>
              <a:rPr lang="en-US" sz="2800" dirty="0" smtClean="0"/>
              <a:t> TA</a:t>
            </a:r>
          </a:p>
          <a:p>
            <a:pPr>
              <a:tabLst>
                <a:tab pos="447675" algn="l"/>
              </a:tabLst>
              <a:defRPr/>
            </a:pPr>
            <a:endParaRPr lang="id-ID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38200" y="685800"/>
            <a:ext cx="7162800" cy="5638800"/>
            <a:chOff x="1142182" y="2715414"/>
            <a:chExt cx="1901481" cy="1643868"/>
          </a:xfrm>
        </p:grpSpPr>
        <p:sp>
          <p:nvSpPr>
            <p:cNvPr id="2" name="Oval 1"/>
            <p:cNvSpPr/>
            <p:nvPr/>
          </p:nvSpPr>
          <p:spPr bwMode="auto">
            <a:xfrm rot="4057201">
              <a:off x="1955919" y="3162780"/>
              <a:ext cx="712713" cy="1462775"/>
            </a:xfrm>
            <a:prstGeom prst="ellipse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 rot="19435635">
              <a:off x="1208768" y="2801958"/>
              <a:ext cx="1359525" cy="1028343"/>
            </a:xfrm>
            <a:prstGeom prst="ellipse">
              <a:avLst/>
            </a:prstGeom>
            <a:noFill/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7160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321439" y="3536157"/>
              <a:ext cx="164307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143025" y="4357894"/>
              <a:ext cx="1786010" cy="13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>
              <a:off x="1642838" y="3143042"/>
              <a:ext cx="143285" cy="1430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14715" y="3714601"/>
              <a:ext cx="142864" cy="14300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28987" y="4000612"/>
              <a:ext cx="142864" cy="14254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2000208" y="3000499"/>
              <a:ext cx="142864" cy="14254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500443" y="3714601"/>
              <a:ext cx="142864" cy="143005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357579" y="4000612"/>
              <a:ext cx="142864" cy="1425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57110" y="3286047"/>
              <a:ext cx="142864" cy="1430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14481" y="2857494"/>
              <a:ext cx="142864" cy="1430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28987" y="3714601"/>
              <a:ext cx="142864" cy="1430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</p:grpSp>
      <p:sp>
        <p:nvSpPr>
          <p:cNvPr id="177155" name="Text Box 19"/>
          <p:cNvSpPr txBox="1">
            <a:spLocks noChangeArrowheads="1"/>
          </p:cNvSpPr>
          <p:nvPr/>
        </p:nvSpPr>
        <p:spPr bwMode="auto">
          <a:xfrm>
            <a:off x="6019800" y="228600"/>
            <a:ext cx="2895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Hard Classifier</a:t>
            </a:r>
            <a:endParaRPr lang="en-GB" b="1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3200400"/>
            <a:ext cx="8610600" cy="127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 err="1">
                <a:solidFill>
                  <a:srgbClr val="FFFF00"/>
                </a:solidFill>
              </a:rPr>
              <a:t>Ketidakpastian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didekati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dengan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Kepastian</a:t>
            </a:r>
            <a:endParaRPr lang="en-GB" sz="3200" b="1" dirty="0">
              <a:solidFill>
                <a:srgbClr val="FFFF00"/>
              </a:solidFill>
            </a:endParaRPr>
          </a:p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GB" sz="3200" b="1" dirty="0" err="1">
                <a:solidFill>
                  <a:srgbClr val="FF0000"/>
                </a:solidFill>
                <a:sym typeface="Wingdings" pitchFamily="2" charset="2"/>
              </a:rPr>
              <a:t>Ketidakpastian</a:t>
            </a:r>
            <a:endParaRPr lang="en-GB" sz="32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38200" y="685800"/>
            <a:ext cx="7162800" cy="5638800"/>
            <a:chOff x="1142182" y="2715414"/>
            <a:chExt cx="1901481" cy="1643868"/>
          </a:xfrm>
        </p:grpSpPr>
        <p:sp>
          <p:nvSpPr>
            <p:cNvPr id="2" name="Oval 1"/>
            <p:cNvSpPr/>
            <p:nvPr/>
          </p:nvSpPr>
          <p:spPr bwMode="auto">
            <a:xfrm rot="4057201">
              <a:off x="1955792" y="3162762"/>
              <a:ext cx="712862" cy="146288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 rot="19435635">
              <a:off x="1208766" y="2802012"/>
              <a:ext cx="1359615" cy="1028250"/>
            </a:xfrm>
            <a:prstGeom prst="ellips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sl-SI" dirty="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78188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321439" y="3536157"/>
              <a:ext cx="164307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143025" y="4357894"/>
              <a:ext cx="1786010" cy="13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>
              <a:off x="1642838" y="3143042"/>
              <a:ext cx="143285" cy="14300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14715" y="3714601"/>
              <a:ext cx="142864" cy="14300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28987" y="4000612"/>
              <a:ext cx="142864" cy="14254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2000208" y="3000499"/>
              <a:ext cx="142864" cy="142543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500443" y="3714601"/>
              <a:ext cx="142864" cy="143005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357579" y="4000612"/>
              <a:ext cx="142864" cy="1425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57110" y="3286047"/>
              <a:ext cx="142864" cy="1430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14481" y="2857494"/>
              <a:ext cx="142864" cy="1430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928987" y="3714601"/>
              <a:ext cx="142864" cy="1430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l-SI" dirty="0">
                <a:cs typeface="Arial" pitchFamily="34" charset="0"/>
              </a:endParaRPr>
            </a:p>
          </p:txBody>
        </p:sp>
      </p:grpSp>
      <p:sp>
        <p:nvSpPr>
          <p:cNvPr id="178179" name="Text Box 19"/>
          <p:cNvSpPr txBox="1">
            <a:spLocks noChangeArrowheads="1"/>
          </p:cNvSpPr>
          <p:nvPr/>
        </p:nvSpPr>
        <p:spPr bwMode="auto">
          <a:xfrm>
            <a:off x="5867400" y="228600"/>
            <a:ext cx="3048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Fuzzy Classifier</a:t>
            </a:r>
            <a:endParaRPr lang="en-GB" b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800" y="3200400"/>
            <a:ext cx="8610600" cy="127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 err="1">
                <a:solidFill>
                  <a:schemeClr val="bg1"/>
                </a:solidFill>
              </a:rPr>
              <a:t>Ketidakpastian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didekati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dengan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Kesamaran</a:t>
            </a:r>
            <a:endParaRPr lang="en-GB" sz="3200" b="1" dirty="0">
              <a:solidFill>
                <a:schemeClr val="bg1"/>
              </a:solidFill>
            </a:endParaRPr>
          </a:p>
          <a:p>
            <a:pPr marL="609600" indent="-609600">
              <a:spcBef>
                <a:spcPts val="1200"/>
              </a:spcBef>
              <a:spcAft>
                <a:spcPts val="300"/>
              </a:spcAft>
            </a:pPr>
            <a:r>
              <a:rPr lang="en-GB" sz="32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sz="3200" b="1" dirty="0" smtClean="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en-GB" sz="3200" b="1" dirty="0" err="1">
                <a:solidFill>
                  <a:srgbClr val="00B0F0"/>
                </a:solidFill>
                <a:sym typeface="Wingdings" pitchFamily="2" charset="2"/>
              </a:rPr>
              <a:t>mendekati</a:t>
            </a:r>
            <a:r>
              <a:rPr lang="en-GB" sz="3200" b="1" dirty="0" smtClean="0">
                <a:solidFill>
                  <a:schemeClr val="bg1"/>
                </a:solidFill>
                <a:sym typeface="Wingdings" pitchFamily="2" charset="2"/>
              </a:rPr>
              <a:t>) </a:t>
            </a:r>
            <a:r>
              <a:rPr lang="en-GB" sz="3200" b="1" dirty="0" err="1" smtClean="0">
                <a:solidFill>
                  <a:srgbClr val="00B0F0"/>
                </a:solidFill>
                <a:sym typeface="Wingdings" pitchFamily="2" charset="2"/>
              </a:rPr>
              <a:t>Kepastian</a:t>
            </a:r>
            <a:endParaRPr lang="en-GB" sz="3200" b="1" dirty="0">
              <a:solidFill>
                <a:srgbClr val="00B0F0"/>
              </a:solidFill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6477000"/>
            <a:ext cx="4419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Matjaž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Juršič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Vid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Podpe</a:t>
            </a:r>
            <a:r>
              <a:rPr lang="sl-SI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čan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, Nada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Lavrač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Cambria" pitchFamily="18" charset="0"/>
                <a:cs typeface="Arial" pitchFamily="34" charset="0"/>
              </a:rPr>
              <a:t> ]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Procedure</a:t>
            </a:r>
            <a:r>
              <a:rPr lang="da-DK" smtClean="0">
                <a:solidFill>
                  <a:schemeClr val="tx1"/>
                </a:solidFill>
              </a:rPr>
              <a:t> to find a model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ts val="1200"/>
              </a:spcBef>
              <a:spcAft>
                <a:spcPts val="300"/>
              </a:spcAft>
              <a:buFont typeface="Monotype Sorts" pitchFamily="2" charset="2"/>
              <a:buAutoNum type="arabicPeriod"/>
            </a:pPr>
            <a:r>
              <a:rPr lang="en-GB" smtClean="0"/>
              <a:t>Acquire data</a:t>
            </a:r>
          </a:p>
          <a:p>
            <a:pPr marL="609600" indent="-609600">
              <a:spcBef>
                <a:spcPts val="1200"/>
              </a:spcBef>
              <a:spcAft>
                <a:spcPts val="300"/>
              </a:spcAft>
              <a:buFont typeface="Monotype Sorts" pitchFamily="2" charset="2"/>
              <a:buAutoNum type="arabicPeriod"/>
            </a:pPr>
            <a:r>
              <a:rPr lang="en-GB" smtClean="0"/>
              <a:t>Select structure</a:t>
            </a:r>
          </a:p>
          <a:p>
            <a:pPr marL="609600" indent="-609600">
              <a:spcBef>
                <a:spcPts val="1200"/>
              </a:spcBef>
              <a:spcAft>
                <a:spcPts val="300"/>
              </a:spcAft>
              <a:buFont typeface="Monotype Sorts" pitchFamily="2" charset="2"/>
              <a:buAutoNum type="arabicPeriod"/>
            </a:pPr>
            <a:r>
              <a:rPr lang="en-GB" smtClean="0"/>
              <a:t>Find clusters, generate model</a:t>
            </a:r>
          </a:p>
          <a:p>
            <a:pPr marL="609600" indent="-609600">
              <a:spcBef>
                <a:spcPts val="1200"/>
              </a:spcBef>
              <a:spcAft>
                <a:spcPts val="300"/>
              </a:spcAft>
              <a:buFont typeface="Monotype Sorts" pitchFamily="2" charset="2"/>
              <a:buAutoNum type="arabicPeriod"/>
            </a:pPr>
            <a:r>
              <a:rPr lang="en-GB" smtClean="0"/>
              <a:t>Validate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Goal</a:t>
            </a:r>
            <a:endParaRPr lang="id-ID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membawanya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start (1,1)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action </a:t>
            </a:r>
            <a:r>
              <a:rPr lang="en-US" dirty="0" smtClean="0"/>
              <a:t>yang </a:t>
            </a:r>
            <a:r>
              <a:rPr lang="en-US" dirty="0" err="1" smtClean="0"/>
              <a:t>seminimum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Poin</a:t>
            </a:r>
            <a:endParaRPr lang="en-US" dirty="0" smtClean="0"/>
          </a:p>
          <a:p>
            <a:pPr lvl="1"/>
            <a:r>
              <a:rPr lang="en-US" dirty="0" smtClean="0"/>
              <a:t>1.000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/>
              <a:t>agent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gua</a:t>
            </a:r>
            <a:r>
              <a:rPr lang="en-US" dirty="0" smtClean="0"/>
              <a:t> +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pPr lvl="1"/>
            <a:r>
              <a:rPr lang="en-US" dirty="0" smtClean="0"/>
              <a:t>–1         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-10.000  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agent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Kesulitan</a:t>
            </a:r>
            <a:r>
              <a:rPr lang="id-ID" smtClean="0"/>
              <a:t> </a:t>
            </a:r>
            <a:r>
              <a:rPr lang="id-ID" i="1" smtClean="0"/>
              <a:t>Fuzzy Systems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Mamdani atau Sugeno atau model lain?</a:t>
            </a:r>
          </a:p>
          <a:p>
            <a:pPr eaLnBrk="1" hangingPunct="1"/>
            <a:r>
              <a:rPr lang="en-US" smtClean="0"/>
              <a:t>Jumlah Nilai Linguistik untuk setiap variabel?</a:t>
            </a:r>
          </a:p>
          <a:p>
            <a:pPr eaLnBrk="1" hangingPunct="1"/>
            <a:r>
              <a:rPr lang="en-US" smtClean="0"/>
              <a:t>Fungsi Keanggotaan: Segitiga, trapesium, phi, …?</a:t>
            </a:r>
          </a:p>
          <a:p>
            <a:pPr eaLnBrk="1" hangingPunct="1"/>
            <a:r>
              <a:rPr lang="en-US" smtClean="0"/>
              <a:t>Batas-batas Nilai Linguistik?</a:t>
            </a:r>
          </a:p>
          <a:p>
            <a:pPr eaLnBrk="1" hangingPunct="1"/>
            <a:r>
              <a:rPr lang="en-US" i="1" smtClean="0"/>
              <a:t>Fuzzy rule </a:t>
            </a:r>
            <a:r>
              <a:rPr lang="en-US" smtClean="0"/>
              <a:t>yang tepat?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Solusi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Semua komponen</a:t>
            </a:r>
            <a:r>
              <a:rPr lang="id-ID" smtClean="0"/>
              <a:t> </a:t>
            </a:r>
            <a:r>
              <a:rPr lang="id-ID" i="1" smtClean="0"/>
              <a:t>fuzzy </a:t>
            </a:r>
            <a:r>
              <a:rPr lang="en-US" smtClean="0"/>
              <a:t>bisa di</a:t>
            </a:r>
            <a:r>
              <a:rPr lang="id-ID" smtClean="0"/>
              <a:t>definisi</a:t>
            </a:r>
            <a:r>
              <a:rPr lang="en-US" smtClean="0"/>
              <a:t>k</a:t>
            </a:r>
            <a:r>
              <a:rPr lang="id-ID" smtClean="0"/>
              <a:t>an secara otomatis </a:t>
            </a:r>
            <a:r>
              <a:rPr lang="en-US" smtClean="0"/>
              <a:t>menggunakan EA</a:t>
            </a:r>
            <a:r>
              <a:rPr lang="id-ID" smtClean="0"/>
              <a:t>s</a:t>
            </a:r>
            <a:r>
              <a:rPr lang="en-US" smtClean="0"/>
              <a:t> atau ANN.</a:t>
            </a:r>
          </a:p>
          <a:p>
            <a:pPr eaLnBrk="1" hangingPunct="1"/>
            <a:r>
              <a:rPr lang="id-ID" i="1" smtClean="0"/>
              <a:t>Evolving Fuzzy Systems</a:t>
            </a:r>
            <a:endParaRPr lang="en-US" smtClean="0"/>
          </a:p>
          <a:p>
            <a:pPr eaLnBrk="1" hangingPunct="1"/>
            <a:r>
              <a:rPr lang="id-ID" i="1" smtClean="0"/>
              <a:t>Neuro-Fuzzy</a:t>
            </a:r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Fuzzy Systems </a:t>
            </a:r>
            <a:r>
              <a:rPr lang="en-US" smtClean="0"/>
              <a:t>yang bisa </a:t>
            </a:r>
            <a:r>
              <a:rPr lang="en-US" i="1" smtClean="0">
                <a:solidFill>
                  <a:srgbClr val="FF0000"/>
                </a:solidFill>
              </a:rPr>
              <a:t>LEARNING</a:t>
            </a:r>
          </a:p>
          <a:p>
            <a:pPr eaLnBrk="1" hangingPunct="1"/>
            <a:r>
              <a:rPr lang="en-US" smtClean="0"/>
              <a:t>Perlu data latih yang </a:t>
            </a:r>
            <a:r>
              <a:rPr lang="en-US" smtClean="0">
                <a:solidFill>
                  <a:srgbClr val="FF0000"/>
                </a:solidFill>
              </a:rPr>
              <a:t>MEMADAI</a:t>
            </a:r>
            <a:endParaRPr lang="id-ID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Pemberian Beasiswa</a:t>
            </a:r>
          </a:p>
        </p:txBody>
      </p:sp>
      <p:graphicFrame>
        <p:nvGraphicFramePr>
          <p:cNvPr id="173422" name="Group 366"/>
          <p:cNvGraphicFramePr>
            <a:graphicFrameLocks noGrp="1"/>
          </p:cNvGraphicFramePr>
          <p:nvPr>
            <p:ph type="tbl" idx="1"/>
          </p:nvPr>
        </p:nvGraphicFramePr>
        <p:xfrm>
          <a:off x="457200" y="1793875"/>
          <a:ext cx="8001000" cy="4530728"/>
        </p:xfrm>
        <a:graphic>
          <a:graphicData uri="http://schemas.openxmlformats.org/drawingml/2006/table">
            <a:tbl>
              <a:tblPr/>
              <a:tblGrid>
                <a:gridCol w="1322083"/>
                <a:gridCol w="1205630"/>
                <a:gridCol w="3339687"/>
                <a:gridCol w="2133600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Ortu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rupiah)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Nilai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Kelayakan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070010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Sprinkler Control System</a:t>
            </a:r>
            <a:endParaRPr lang="en-US" smtClean="0"/>
          </a:p>
        </p:txBody>
      </p:sp>
      <p:graphicFrame>
        <p:nvGraphicFramePr>
          <p:cNvPr id="173422" name="Group 366"/>
          <p:cNvGraphicFramePr>
            <a:graphicFrameLocks noGrp="1"/>
          </p:cNvGraphicFramePr>
          <p:nvPr>
            <p:ph type="tbl" idx="1"/>
          </p:nvPr>
        </p:nvGraphicFramePr>
        <p:xfrm>
          <a:off x="228600" y="1905000"/>
          <a:ext cx="8686801" cy="4530728"/>
        </p:xfrm>
        <a:graphic>
          <a:graphicData uri="http://schemas.openxmlformats.org/drawingml/2006/table">
            <a:tbl>
              <a:tblPr/>
              <a:tblGrid>
                <a:gridCol w="1293636"/>
                <a:gridCol w="857956"/>
                <a:gridCol w="1179689"/>
                <a:gridCol w="2536119"/>
                <a:gridCol w="2819401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Tanggal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Waktu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Suhu (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Kelembaban Tanah (%)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Durasi Penyiraman (menit)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08:00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01-02-2006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07:00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02-02-2006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18,6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06:30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47,3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13:30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03-02-2006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16:00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i="1" smtClean="0"/>
              <a:t>Evolving Fuzzy Systems</a:t>
            </a:r>
            <a:endParaRPr lang="en-US" smtClean="0"/>
          </a:p>
        </p:txBody>
      </p:sp>
      <p:sp>
        <p:nvSpPr>
          <p:cNvPr id="133123" name="Rectangle 7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Individu?</a:t>
            </a:r>
          </a:p>
          <a:p>
            <a:pPr eaLnBrk="1" hangingPunct="1"/>
            <a:r>
              <a:rPr lang="en-US" smtClean="0"/>
              <a:t>Fungsi fitness-nya?</a:t>
            </a:r>
          </a:p>
          <a:p>
            <a:pPr eaLnBrk="1" hangingPunct="1"/>
            <a:r>
              <a:rPr lang="en-US" smtClean="0"/>
              <a:t>Algoritma EAs?</a:t>
            </a:r>
          </a:p>
          <a:p>
            <a:pPr eaLnBrk="1" hangingPunct="1"/>
            <a:r>
              <a:rPr lang="en-US" smtClean="0"/>
              <a:t>Operator-operator evolusi?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masalah dengan jumlah aturan yang sangat banyak, seperti permainan catur, teknik </a:t>
            </a:r>
            <a:r>
              <a:rPr lang="id-ID" i="1" dirty="0" smtClean="0"/>
              <a:t>Reasoning</a:t>
            </a:r>
            <a:r>
              <a:rPr lang="id-ID" dirty="0" smtClean="0"/>
              <a:t> lebih sesuai dibandingkan teknik </a:t>
            </a:r>
            <a:r>
              <a:rPr lang="id-ID" i="1" dirty="0" smtClean="0"/>
              <a:t>searching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Keuntungan dari teknik </a:t>
            </a:r>
            <a:r>
              <a:rPr lang="id-ID" i="1" dirty="0" smtClean="0"/>
              <a:t>Reasoning</a:t>
            </a:r>
            <a:r>
              <a:rPr lang="id-ID" dirty="0" smtClean="0"/>
              <a:t> adalah kemudahan dalam melakukan majemen pengetahuan.</a:t>
            </a:r>
          </a:p>
          <a:p>
            <a:r>
              <a:rPr lang="id-ID" i="1" dirty="0" smtClean="0"/>
              <a:t>Propositional logic </a:t>
            </a:r>
            <a:r>
              <a:rPr lang="id-ID" dirty="0" smtClean="0"/>
              <a:t>adalah </a:t>
            </a:r>
            <a:r>
              <a:rPr lang="id-ID" i="1" dirty="0" smtClean="0"/>
              <a:t>logic </a:t>
            </a:r>
            <a:r>
              <a:rPr lang="id-ID" dirty="0" smtClean="0"/>
              <a:t>paling sederhana yang terlalu lemah untuk digunakan dalam merepresentasikan pengetahuan, sehingga hampir tidak pernah  digunakan untuk penyelesaian masalah di dunia nyata.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First-Order Logic </a:t>
            </a:r>
            <a:r>
              <a:rPr lang="id-ID" dirty="0" smtClean="0"/>
              <a:t>cukup memadai untuk merepresentasikan pengetahuan, sehingga banyak digunakan untuk penyelesaian masalah dunia nyata. </a:t>
            </a:r>
          </a:p>
          <a:p>
            <a:r>
              <a:rPr lang="id-ID" dirty="0" smtClean="0"/>
              <a:t>Untuk membangun </a:t>
            </a:r>
            <a:r>
              <a:rPr lang="id-ID" i="1" dirty="0" smtClean="0"/>
              <a:t>knowledge-based agent</a:t>
            </a:r>
            <a:r>
              <a:rPr lang="id-ID" dirty="0" smtClean="0"/>
              <a:t>, pekerjaan paling berat adalah bagaimana membangun basis pengetahuan yang benar dan lengkap. </a:t>
            </a:r>
            <a:endParaRPr lang="en-US" dirty="0" smtClean="0"/>
          </a:p>
          <a:p>
            <a:r>
              <a:rPr lang="en-US" i="1" dirty="0" smtClean="0"/>
              <a:t>K</a:t>
            </a:r>
            <a:r>
              <a:rPr lang="id-ID" i="1" dirty="0" smtClean="0"/>
              <a:t>nowledge engineer</a:t>
            </a:r>
            <a:r>
              <a:rPr lang="id-ID" dirty="0" smtClean="0"/>
              <a:t> harus memiliki: </a:t>
            </a:r>
            <a:endParaRPr lang="en-US" dirty="0" smtClean="0"/>
          </a:p>
          <a:p>
            <a:pPr lvl="1"/>
            <a:r>
              <a:rPr lang="id-ID" dirty="0" smtClean="0"/>
              <a:t>Domain pertanyaan</a:t>
            </a:r>
            <a:endParaRPr lang="en-US" dirty="0" smtClean="0"/>
          </a:p>
          <a:p>
            <a:pPr lvl="1"/>
            <a:r>
              <a:rPr lang="id-ID" dirty="0" smtClean="0"/>
              <a:t>Bahasa representasi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id-ID" dirty="0" smtClean="0"/>
              <a:t>mplementasi prosedur inferensi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permasalahan yang mengandung ketidakpastian, </a:t>
            </a:r>
            <a:r>
              <a:rPr lang="id-ID" i="1" dirty="0" smtClean="0"/>
              <a:t>fuzzy logic </a:t>
            </a:r>
            <a:r>
              <a:rPr lang="id-ID" dirty="0" smtClean="0"/>
              <a:t>adalah pilihan yang tepat. </a:t>
            </a:r>
            <a:endParaRPr lang="en-US" dirty="0" smtClean="0"/>
          </a:p>
          <a:p>
            <a:r>
              <a:rPr lang="id-ID" i="1" dirty="0" smtClean="0"/>
              <a:t>Fuzzy logic </a:t>
            </a:r>
            <a:r>
              <a:rPr lang="id-ID" dirty="0" smtClean="0"/>
              <a:t>menunjukkan performansi yang bagus untuk berbagai masalah, khususnya optimasi dan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id-ID" dirty="0" smtClean="0"/>
              <a:t>kontrol.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[SUY</a:t>
            </a:r>
            <a:r>
              <a:rPr lang="id-ID" sz="2000" b="1" dirty="0"/>
              <a:t>14</a:t>
            </a:r>
            <a:r>
              <a:rPr lang="en-US" sz="2000" b="1" dirty="0"/>
              <a:t>]</a:t>
            </a:r>
            <a:r>
              <a:rPr lang="en-US" sz="2000" dirty="0"/>
              <a:t> </a:t>
            </a:r>
            <a:r>
              <a:rPr lang="id-ID" sz="2000" dirty="0"/>
              <a:t>Suyanto. 2007. Artificial Intelligence: Searching, Reasoning, Planning and Learning</a:t>
            </a:r>
            <a:r>
              <a:rPr lang="en-US" sz="2000" dirty="0"/>
              <a:t>.</a:t>
            </a:r>
            <a:r>
              <a:rPr lang="id-ID" sz="2000" dirty="0"/>
              <a:t> Informatika, Bandung Indonesia. ISBN: 978-602-1514-44-3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</a:t>
            </a:r>
            <a:r>
              <a:rPr lang="en-US" sz="2000" b="1" dirty="0" smtClean="0"/>
              <a:t>RUS95]</a:t>
            </a:r>
            <a:r>
              <a:rPr lang="en-US" sz="2000" dirty="0" smtClean="0"/>
              <a:t> </a:t>
            </a:r>
            <a:r>
              <a:rPr lang="id-ID" sz="2000" dirty="0" smtClean="0"/>
              <a:t>Russel, Stuart and Norvig, Peter. 1995. Artificial Intelligence: A Modern Approach. Prentice Hall International, Inc.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[SUY08b]</a:t>
            </a:r>
            <a:r>
              <a:rPr lang="en-US" sz="2000" dirty="0" smtClean="0"/>
              <a:t> </a:t>
            </a:r>
            <a:r>
              <a:rPr lang="id-ID" sz="2000" dirty="0" smtClean="0"/>
              <a:t>Suyanto. 2008. Soft Computing: Membangun Mesin Ber-IQ Tinggi</a:t>
            </a:r>
            <a:r>
              <a:rPr lang="en-US" sz="2000" dirty="0" smtClean="0"/>
              <a:t>.</a:t>
            </a:r>
            <a:r>
              <a:rPr lang="id-ID" sz="2000" dirty="0" smtClean="0"/>
              <a:t> Informatika, Bandung Indonesia. ISBN</a:t>
            </a:r>
            <a:r>
              <a:rPr lang="id-ID" sz="2000" smtClean="0"/>
              <a:t>: </a:t>
            </a:r>
            <a:r>
              <a:rPr lang="id-ID" sz="2000" smtClean="0"/>
              <a:t>978-979-1153-49-2</a:t>
            </a: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Wumpus</a:t>
            </a:r>
            <a:r>
              <a:rPr lang="en-US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id-ID" i="1" dirty="0" smtClean="0"/>
              <a:t>easoning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</a:t>
            </a:r>
            <a:r>
              <a:rPr lang="id-ID" i="1" dirty="0" smtClean="0"/>
              <a:t>easoning</a:t>
            </a:r>
            <a:r>
              <a:rPr lang="id-ID" dirty="0" smtClean="0"/>
              <a:t> mengunakan </a:t>
            </a:r>
            <a:r>
              <a:rPr lang="id-ID" i="1" dirty="0" smtClean="0"/>
              <a:t>propositional logic</a:t>
            </a:r>
            <a:endParaRPr lang="en-US" dirty="0" smtClean="0"/>
          </a:p>
          <a:p>
            <a:r>
              <a:rPr lang="id-ID" dirty="0" smtClean="0"/>
              <a:t>Pertama, kita harus merepresentasikan fakta atau keadaan ke dalam simbol-simbol </a:t>
            </a:r>
            <a:r>
              <a:rPr lang="id-ID" i="1" dirty="0" smtClean="0"/>
              <a:t>propositional logic</a:t>
            </a:r>
            <a:r>
              <a:rPr lang="id-ID" dirty="0" smtClean="0"/>
              <a:t>.</a:t>
            </a:r>
            <a:endParaRPr lang="en-US" dirty="0" smtClean="0"/>
          </a:p>
          <a:p>
            <a:pPr lvl="1"/>
            <a:r>
              <a:rPr lang="fi-FI" dirty="0" smtClean="0"/>
              <a:t>S</a:t>
            </a:r>
            <a:r>
              <a:rPr lang="fi-FI" baseline="-25000" dirty="0" smtClean="0"/>
              <a:t>1,2</a:t>
            </a:r>
            <a:r>
              <a:rPr lang="fi-FI" dirty="0" smtClean="0"/>
              <a:t>    : ada </a:t>
            </a:r>
            <a:r>
              <a:rPr lang="fi-FI" i="1" dirty="0" smtClean="0"/>
              <a:t>stench </a:t>
            </a:r>
            <a:r>
              <a:rPr lang="fi-FI" dirty="0" smtClean="0"/>
              <a:t>di kotak (1,2)</a:t>
            </a:r>
            <a:endParaRPr lang="id-ID" dirty="0" smtClean="0"/>
          </a:p>
          <a:p>
            <a:pPr lvl="1"/>
            <a:r>
              <a:rPr lang="id-ID" dirty="0" smtClean="0"/>
              <a:t>B</a:t>
            </a:r>
            <a:r>
              <a:rPr lang="id-ID" baseline="-25000" dirty="0" smtClean="0"/>
              <a:t>2,1</a:t>
            </a:r>
            <a:r>
              <a:rPr lang="id-ID" dirty="0" smtClean="0"/>
              <a:t> </a:t>
            </a:r>
            <a:r>
              <a:rPr lang="en-US" dirty="0" smtClean="0"/>
              <a:t>   :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id-ID" i="1" dirty="0" smtClean="0"/>
              <a:t>breeze</a:t>
            </a:r>
            <a:r>
              <a:rPr lang="id-ID" dirty="0" smtClean="0"/>
              <a:t> di kotak (2,1)</a:t>
            </a:r>
          </a:p>
          <a:p>
            <a:pPr lvl="1"/>
            <a:r>
              <a:rPr lang="fi-FI" dirty="0" smtClean="0"/>
              <a:t>G</a:t>
            </a:r>
            <a:r>
              <a:rPr lang="fi-FI" baseline="-25000" dirty="0" smtClean="0"/>
              <a:t>2,3</a:t>
            </a:r>
            <a:r>
              <a:rPr lang="fi-FI" dirty="0" smtClean="0"/>
              <a:t>   : ada </a:t>
            </a:r>
            <a:r>
              <a:rPr lang="fi-FI" i="1" dirty="0" smtClean="0"/>
              <a:t>glitter</a:t>
            </a:r>
            <a:r>
              <a:rPr lang="fi-FI" dirty="0" smtClean="0"/>
              <a:t> di kotak (2,3)</a:t>
            </a:r>
            <a:endParaRPr lang="id-ID" dirty="0" smtClean="0"/>
          </a:p>
          <a:p>
            <a:pPr lvl="1"/>
            <a:r>
              <a:rPr lang="fi-FI" dirty="0" smtClean="0"/>
              <a:t>M</a:t>
            </a:r>
            <a:r>
              <a:rPr lang="fi-FI" baseline="-25000" dirty="0" smtClean="0"/>
              <a:t>1,4</a:t>
            </a:r>
            <a:r>
              <a:rPr lang="fi-FI" dirty="0" smtClean="0"/>
              <a:t>   : </a:t>
            </a:r>
            <a:r>
              <a:rPr lang="fi-FI" i="1" dirty="0" smtClean="0"/>
              <a:t>bump</a:t>
            </a:r>
            <a:r>
              <a:rPr lang="fi-FI" dirty="0" smtClean="0"/>
              <a:t> di kotak (1,4)</a:t>
            </a:r>
            <a:endParaRPr lang="id-ID" dirty="0" smtClean="0"/>
          </a:p>
          <a:p>
            <a:pPr lvl="1"/>
            <a:r>
              <a:rPr lang="id-ID" dirty="0" smtClean="0"/>
              <a:t>C</a:t>
            </a:r>
            <a:r>
              <a:rPr lang="id-ID" baseline="-25000" dirty="0" smtClean="0"/>
              <a:t>1,3</a:t>
            </a:r>
            <a:r>
              <a:rPr lang="id-ID" dirty="0" smtClean="0"/>
              <a:t> </a:t>
            </a:r>
            <a:r>
              <a:rPr lang="en-US" dirty="0" smtClean="0"/>
              <a:t>   :</a:t>
            </a:r>
            <a:r>
              <a:rPr lang="id-ID" dirty="0" smtClean="0"/>
              <a:t> ada </a:t>
            </a:r>
            <a:r>
              <a:rPr lang="id-ID" i="1" dirty="0" smtClean="0"/>
              <a:t>scream</a:t>
            </a:r>
            <a:r>
              <a:rPr lang="id-ID" dirty="0" smtClean="0"/>
              <a:t> di kotak (1,3)</a:t>
            </a:r>
          </a:p>
          <a:p>
            <a:pPr lvl="1"/>
            <a:r>
              <a:rPr lang="fi-FI" dirty="0" smtClean="0"/>
              <a:t>W</a:t>
            </a:r>
            <a:r>
              <a:rPr lang="fi-FI" baseline="-25000" dirty="0" smtClean="0"/>
              <a:t>1,3</a:t>
            </a:r>
            <a:r>
              <a:rPr lang="fi-FI" dirty="0" smtClean="0"/>
              <a:t>   : ada </a:t>
            </a:r>
            <a:r>
              <a:rPr lang="fi-FI" i="1" dirty="0" smtClean="0"/>
              <a:t>Wumpus</a:t>
            </a:r>
            <a:r>
              <a:rPr lang="fi-FI" dirty="0" smtClean="0"/>
              <a:t> di kotak (1,3)</a:t>
            </a:r>
            <a:endParaRPr lang="id-ID" dirty="0" smtClean="0"/>
          </a:p>
          <a:p>
            <a:pPr lvl="1"/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1,1</a:t>
            </a:r>
            <a:r>
              <a:rPr lang="id-ID" dirty="0" smtClean="0"/>
              <a:t> </a:t>
            </a:r>
            <a:r>
              <a:rPr lang="en-US" dirty="0" smtClean="0"/>
              <a:t> :</a:t>
            </a:r>
            <a:r>
              <a:rPr lang="id-ID" dirty="0" smtClean="0"/>
              <a:t> tidak ada </a:t>
            </a:r>
            <a:r>
              <a:rPr lang="id-ID" i="1" dirty="0" smtClean="0"/>
              <a:t>stench </a:t>
            </a:r>
            <a:r>
              <a:rPr lang="id-ID" dirty="0" smtClean="0"/>
              <a:t>di posisi (1,1)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Knowledge-based System</a:t>
            </a:r>
            <a:r>
              <a:rPr lang="en-US" dirty="0" smtClean="0"/>
              <a:t> (KBS)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Agent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knowledge-based system </a:t>
            </a:r>
          </a:p>
          <a:p>
            <a:r>
              <a:rPr lang="en-US" i="1" dirty="0" smtClean="0"/>
              <a:t>Agent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i="1" dirty="0" smtClean="0"/>
              <a:t>percept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Knowledge Based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</a:p>
          <a:p>
            <a:r>
              <a:rPr lang="id-ID" dirty="0" smtClean="0"/>
              <a:t>Pada awal permainan, di dalam KB tidak ada fakta sama sekali karena </a:t>
            </a:r>
            <a:r>
              <a:rPr lang="id-ID" i="1" dirty="0" smtClean="0"/>
              <a:t>Agent </a:t>
            </a:r>
            <a:r>
              <a:rPr lang="id-ID" dirty="0" smtClean="0"/>
              <a:t>belum menerima </a:t>
            </a:r>
            <a:r>
              <a:rPr lang="id-ID" i="1" dirty="0" smtClean="0"/>
              <a:t>percept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KB hanya berisi beberapa aturan (</a:t>
            </a:r>
            <a:r>
              <a:rPr lang="id-ID" i="1" dirty="0" smtClean="0"/>
              <a:t>rule</a:t>
            </a:r>
            <a:r>
              <a:rPr lang="id-ID" dirty="0" smtClean="0"/>
              <a:t>) yang merupakan pengetahuan tentang </a:t>
            </a:r>
            <a:r>
              <a:rPr lang="id-ID" i="1" dirty="0" smtClean="0"/>
              <a:t>environment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1000" y="2286000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</a:t>
            </a:r>
            <a:r>
              <a:rPr lang="id-ID" sz="4400" dirty="0" smtClean="0"/>
              <a:t>engetahuan tentang </a:t>
            </a:r>
            <a:r>
              <a:rPr lang="id-ID" sz="4400" i="1" dirty="0" smtClean="0"/>
              <a:t>environment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Translation</a:t>
            </a:r>
            <a:endParaRPr lang="id-ID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95400" y="3352800"/>
            <a:ext cx="5791200" cy="175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East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North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Forward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Untuk melakukan aksi yang tepat, </a:t>
            </a:r>
            <a:r>
              <a:rPr lang="id-ID" sz="2400" i="1" dirty="0" smtClean="0"/>
              <a:t>agent</a:t>
            </a:r>
            <a:r>
              <a:rPr lang="id-ID" sz="2400" dirty="0" smtClean="0"/>
              <a:t> harus dibekali aturan untuk menerjemahkan pengetahuan menjadi aksi.</a:t>
            </a:r>
            <a:endParaRPr lang="id-ID" sz="2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5486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sv-SE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dibaca: ”Jika </a:t>
            </a:r>
            <a:r>
              <a:rPr kumimoji="0" lang="sv-S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agent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(2,1) dan menghadap ke Timur dan ada Pit di  (3,1), maka jangan melangkah maju (ke posisi (3,1))”. </a:t>
            </a:r>
            <a:endParaRPr kumimoji="0" lang="sv-S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5" grpId="0"/>
      <p:bldP spid="245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&amp; Reasoning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Inference	</a:t>
            </a:r>
            <a:r>
              <a:rPr lang="en-US" dirty="0" smtClean="0"/>
              <a:t>:  A process of drawing conclusion (solution) from set of facts.</a:t>
            </a:r>
            <a:endParaRPr lang="id-ID" dirty="0" smtClean="0"/>
          </a:p>
          <a:p>
            <a:r>
              <a:rPr lang="en-US" b="1" dirty="0" smtClean="0"/>
              <a:t>Reasoning</a:t>
            </a:r>
            <a:r>
              <a:rPr lang="en-US" dirty="0" smtClean="0"/>
              <a:t>:</a:t>
            </a:r>
            <a:r>
              <a:rPr lang="en-US" b="1" dirty="0" smtClean="0"/>
              <a:t>  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Process of deriving new knowledge from the exist knowledge.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id-ID" sz="2400" dirty="0" smtClean="0"/>
              <a:t>Wumpus berada di posisi (</a:t>
            </a:r>
            <a:r>
              <a:rPr lang="en-US" sz="2400" dirty="0" smtClean="0"/>
              <a:t>1,</a:t>
            </a:r>
            <a:r>
              <a:rPr lang="id-ID" sz="2400" dirty="0" smtClean="0"/>
              <a:t>3)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agaimana </a:t>
            </a:r>
            <a:r>
              <a:rPr lang="id-ID" sz="2400" i="1" dirty="0" smtClean="0"/>
              <a:t>reasoning</a:t>
            </a:r>
            <a:r>
              <a:rPr lang="id-ID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agaimana proses </a:t>
            </a:r>
            <a:r>
              <a:rPr lang="id-ID" sz="2400" i="1" dirty="0" smtClean="0"/>
              <a:t>reasoning</a:t>
            </a:r>
            <a:r>
              <a:rPr lang="id-ID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id-ID" sz="2400" i="1" dirty="0" smtClean="0"/>
              <a:t>agent</a:t>
            </a:r>
            <a:r>
              <a:rPr lang="en-US" sz="2400" dirty="0" smtClean="0"/>
              <a:t>?</a:t>
            </a:r>
            <a:endParaRPr lang="id-ID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-152400"/>
          <a:ext cx="6019799" cy="508619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81393"/>
                <a:gridCol w="1181242"/>
                <a:gridCol w="1328898"/>
                <a:gridCol w="1328898"/>
                <a:gridCol w="1328898"/>
                <a:gridCol w="270470"/>
              </a:tblGrid>
              <a:tr h="152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4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0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Propositional Logic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Logic</a:t>
            </a:r>
            <a:r>
              <a:rPr lang="en-US" dirty="0" smtClean="0"/>
              <a:t> yang paling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endParaRPr lang="en-US" dirty="0" smtClean="0"/>
          </a:p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i="1" dirty="0" smtClean="0"/>
              <a:t>reasoning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i="1" dirty="0" smtClean="0"/>
              <a:t>searching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Agent</a:t>
            </a:r>
            <a:r>
              <a:rPr lang="id-ID" dirty="0" smtClean="0"/>
              <a:t> berada di posisi (1,1)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, KB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Rule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id-ID" dirty="0" smtClean="0"/>
              <a:t>pengetahuan tentang </a:t>
            </a:r>
            <a:r>
              <a:rPr lang="id-ID" i="1" dirty="0" smtClean="0"/>
              <a:t>environment</a:t>
            </a:r>
            <a:r>
              <a:rPr lang="en-US" i="1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agent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id-ID" i="1" dirty="0" smtClean="0"/>
              <a:t>percept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i="1" dirty="0" smtClean="0"/>
              <a:t>Agent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id-ID" i="1" dirty="0" smtClean="0"/>
              <a:t>ercept </a:t>
            </a:r>
            <a:r>
              <a:rPr lang="id-ID" dirty="0" smtClean="0"/>
              <a:t>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id-ID" dirty="0" smtClean="0"/>
              <a:t>[</a:t>
            </a:r>
            <a:r>
              <a:rPr lang="id-ID" i="1" dirty="0" smtClean="0"/>
              <a:t>None, None, None, None, None</a:t>
            </a:r>
            <a:r>
              <a:rPr lang="id-ID" dirty="0" smtClean="0"/>
              <a:t>]</a:t>
            </a:r>
            <a:r>
              <a:rPr lang="id-ID" i="1" dirty="0" smtClean="0"/>
              <a:t> </a:t>
            </a:r>
            <a:endParaRPr lang="en-US" i="1" dirty="0" smtClean="0"/>
          </a:p>
          <a:p>
            <a:r>
              <a:rPr lang="en-US" dirty="0" smtClean="0"/>
              <a:t>T</a:t>
            </a:r>
            <a:r>
              <a:rPr lang="id-ID" dirty="0" smtClean="0"/>
              <a:t>idak ada </a:t>
            </a:r>
            <a:r>
              <a:rPr lang="id-ID" i="1" dirty="0" smtClean="0"/>
              <a:t>stench</a:t>
            </a:r>
            <a:r>
              <a:rPr lang="id-ID" dirty="0" smtClean="0"/>
              <a:t>, </a:t>
            </a:r>
            <a:r>
              <a:rPr lang="id-ID" i="1" dirty="0" smtClean="0"/>
              <a:t>breeze, glitter, bump, scream</a:t>
            </a:r>
            <a:endParaRPr lang="en-US" i="1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, Agent m</a:t>
            </a:r>
            <a:r>
              <a:rPr lang="id-ID" dirty="0" smtClean="0"/>
              <a:t>enggunakan aturan inferensi dan pengetahuan tentang </a:t>
            </a:r>
            <a:r>
              <a:rPr lang="id-ID" i="1" dirty="0" smtClean="0"/>
              <a:t>environment</a:t>
            </a:r>
            <a:r>
              <a:rPr lang="en-US" i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</a:t>
            </a:r>
            <a:r>
              <a:rPr lang="id-ID" dirty="0" smtClean="0"/>
              <a:t>lakukan proses inferensi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1000" y="2286000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</a:t>
            </a:r>
            <a:r>
              <a:rPr lang="id-ID" sz="4400" dirty="0" smtClean="0"/>
              <a:t>engetahuan tentang </a:t>
            </a:r>
            <a:r>
              <a:rPr lang="id-ID" sz="4400" i="1" dirty="0" smtClean="0"/>
              <a:t>environment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(1,1)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</a:t>
            </a:r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1,1</a:t>
            </a:r>
            <a:r>
              <a:rPr lang="id-ID" dirty="0" smtClean="0"/>
              <a:t> dan R</a:t>
            </a:r>
            <a:r>
              <a:rPr lang="id-ID" baseline="-25000" dirty="0" smtClean="0"/>
              <a:t>1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2,1</a:t>
            </a:r>
            <a:endParaRPr lang="id-ID" dirty="0" smtClean="0"/>
          </a:p>
          <a:p>
            <a:pPr lvl="0"/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W1,2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</a:t>
            </a:r>
            <a:endParaRPr lang="id-ID" dirty="0" smtClean="0"/>
          </a:p>
          <a:p>
            <a:pPr lvl="0"/>
            <a:r>
              <a:rPr lang="en-US" b="1" i="1" dirty="0" smtClean="0"/>
              <a:t>Modus Ponens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R</a:t>
            </a:r>
            <a:r>
              <a:rPr lang="en-US" baseline="-25000" dirty="0" smtClean="0"/>
              <a:t>33</a:t>
            </a:r>
            <a:endParaRPr lang="id-ID" baseline="-25000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P1,1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P1,2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P2,1</a:t>
            </a:r>
            <a:endParaRPr lang="id-ID" dirty="0" smtClean="0"/>
          </a:p>
          <a:p>
            <a:pPr lvl="0"/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P1,1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P1,2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P2,1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7200" y="5867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Inferensi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dilakukan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sampai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dihasilkan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kalimat</a:t>
            </a:r>
            <a:r>
              <a:rPr lang="en-US" sz="2400" dirty="0" smtClean="0">
                <a:solidFill>
                  <a:srgbClr val="C00000"/>
                </a:solidFill>
              </a:rPr>
              <a:t> yang paling </a:t>
            </a:r>
            <a:r>
              <a:rPr lang="en-US" sz="2400" dirty="0" err="1" smtClean="0">
                <a:solidFill>
                  <a:srgbClr val="C00000"/>
                </a:solidFill>
              </a:rPr>
              <a:t>sederhana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bahkan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atomik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id-ID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1932"/>
            <a:ext cx="8991600" cy="15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81000" y="1981200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Misalkan </a:t>
            </a:r>
            <a:r>
              <a:rPr lang="it-IT" i="1" dirty="0" smtClean="0"/>
              <a:t>Agent</a:t>
            </a:r>
            <a:r>
              <a:rPr lang="it-IT" dirty="0" smtClean="0"/>
              <a:t> ke posisi (2,1)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Percept </a:t>
            </a:r>
            <a:r>
              <a:rPr lang="it-IT" dirty="0" smtClean="0"/>
              <a:t>[</a:t>
            </a:r>
            <a:r>
              <a:rPr lang="it-IT" i="1" dirty="0" smtClean="0"/>
              <a:t>None, Breeze, None, None, None</a:t>
            </a:r>
            <a:r>
              <a:rPr lang="it-IT" dirty="0" smtClean="0"/>
              <a:t>]</a:t>
            </a:r>
            <a:r>
              <a:rPr lang="it-IT" i="1" dirty="0" smtClean="0"/>
              <a:t> </a:t>
            </a:r>
          </a:p>
          <a:p>
            <a:r>
              <a:rPr lang="it-IT" dirty="0" smtClean="0"/>
              <a:t>Ada </a:t>
            </a:r>
            <a:r>
              <a:rPr lang="it-IT" i="1" dirty="0" smtClean="0"/>
              <a:t>breeze, </a:t>
            </a:r>
            <a:r>
              <a:rPr lang="it-IT" dirty="0" smtClean="0"/>
              <a:t>tidak ada </a:t>
            </a:r>
            <a:r>
              <a:rPr lang="it-IT" i="1" dirty="0" smtClean="0"/>
              <a:t>stench</a:t>
            </a:r>
            <a:r>
              <a:rPr lang="it-IT" dirty="0" smtClean="0"/>
              <a:t>,</a:t>
            </a:r>
            <a:r>
              <a:rPr lang="it-IT" i="1" dirty="0" smtClean="0"/>
              <a:t> glitter, bump </a:t>
            </a:r>
            <a:r>
              <a:rPr lang="it-IT" dirty="0" smtClean="0"/>
              <a:t>dan </a:t>
            </a:r>
            <a:r>
              <a:rPr lang="it-IT" i="1" dirty="0" smtClean="0"/>
              <a:t>scream</a:t>
            </a:r>
            <a:endParaRPr lang="it-IT" dirty="0" smtClean="0"/>
          </a:p>
          <a:p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S</a:t>
            </a:r>
            <a:r>
              <a:rPr lang="it-IT" baseline="-25000" dirty="0" smtClean="0"/>
              <a:t>2,1</a:t>
            </a:r>
            <a:r>
              <a:rPr lang="it-IT" i="1" dirty="0" smtClean="0"/>
              <a:t>,</a:t>
            </a:r>
            <a:r>
              <a:rPr lang="it-IT" dirty="0" smtClean="0"/>
              <a:t> B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G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M</a:t>
            </a:r>
            <a:r>
              <a:rPr lang="it-IT" baseline="-25000" dirty="0" smtClean="0"/>
              <a:t>2,1</a:t>
            </a:r>
            <a:r>
              <a:rPr lang="it-IT" i="1" dirty="0" smtClean="0"/>
              <a:t>, </a:t>
            </a:r>
            <a:r>
              <a:rPr lang="it-IT" dirty="0" smtClean="0"/>
              <a:t>dan </a:t>
            </a:r>
            <a:r>
              <a:rPr lang="en-US" dirty="0" smtClean="0">
                <a:sym typeface="Symbol"/>
              </a:rPr>
              <a:t></a:t>
            </a:r>
            <a:r>
              <a:rPr lang="it-IT" dirty="0" smtClean="0"/>
              <a:t>C</a:t>
            </a:r>
            <a:r>
              <a:rPr lang="it-IT" baseline="-25000" dirty="0" smtClean="0"/>
              <a:t>2,1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(2,1)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</a:t>
            </a:r>
            <a:r>
              <a:rPr lang="en-US" dirty="0" smtClean="0">
                <a:sym typeface="Symbol"/>
              </a:rPr>
              <a:t></a:t>
            </a:r>
            <a:r>
              <a:rPr lang="id-ID" dirty="0" smtClean="0"/>
              <a:t>S</a:t>
            </a:r>
            <a:r>
              <a:rPr lang="id-ID" baseline="-25000" dirty="0" smtClean="0"/>
              <a:t>2,1</a:t>
            </a:r>
            <a:r>
              <a:rPr lang="id-ID" dirty="0" smtClean="0"/>
              <a:t> dan R</a:t>
            </a:r>
            <a:r>
              <a:rPr lang="id-ID" baseline="-25000" dirty="0" smtClean="0"/>
              <a:t>2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W2,2 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W3,1</a:t>
            </a:r>
            <a:endParaRPr lang="id-ID" dirty="0" smtClean="0"/>
          </a:p>
          <a:p>
            <a:r>
              <a:rPr lang="en-US" b="1" i="1" dirty="0" smtClean="0"/>
              <a:t>And-Elimination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id-ID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	</a:t>
            </a:r>
            <a:r>
              <a:rPr lang="en-US" dirty="0" smtClean="0"/>
              <a:t>W1,1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W2,1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W2,2    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W3,1</a:t>
            </a:r>
            <a:endParaRPr lang="id-ID" dirty="0" smtClean="0"/>
          </a:p>
          <a:p>
            <a:pPr lvl="0"/>
            <a:r>
              <a:rPr lang="en-US" b="1" i="1" dirty="0" smtClean="0"/>
              <a:t>Modus Ponens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B</a:t>
            </a:r>
            <a:r>
              <a:rPr lang="en-US" baseline="-25000" dirty="0" smtClean="0"/>
              <a:t>2,1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</a:t>
            </a:r>
            <a:r>
              <a:rPr lang="en-US" baseline="-25000" dirty="0" smtClean="0"/>
              <a:t>34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P1,1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P2,1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P2,2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P3,1</a:t>
            </a:r>
            <a:endParaRPr lang="id-ID" dirty="0" smtClean="0"/>
          </a:p>
          <a:p>
            <a:pPr lvl="0"/>
            <a:r>
              <a:rPr lang="en-US" b="1" i="1" dirty="0" smtClean="0"/>
              <a:t>Unit Resolution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1,1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2,1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P2,2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P3,1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52400"/>
            <a:ext cx="8991600" cy="6172200"/>
            <a:chOff x="381000" y="152400"/>
            <a:chExt cx="8991600" cy="617220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52400"/>
              <a:ext cx="89916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8382000" cy="4343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: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:  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3,1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3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:  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1,3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4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:     S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1,3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W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indent="228600" eaLnBrk="0" hangingPunct="0">
                <a:lnSpc>
                  <a:spcPct val="150000"/>
                </a:lnSpc>
                <a:tabLst>
                  <a:tab pos="914400" algn="l"/>
                </a:tabLst>
              </a:pPr>
              <a:r>
                <a:rPr lang="en-US" sz="2000" dirty="0" smtClean="0"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...</a:t>
              </a:r>
            </a:p>
            <a:p>
              <a:pPr marL="0" marR="0" lvl="0" indent="2286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33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:  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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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R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34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:  B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 	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1,1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2,2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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</a:t>
              </a:r>
              <a:r>
                <a:rPr kumimoji="0" lang="en-US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3,1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22860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</a:tabLs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Misalkan </a:t>
            </a:r>
            <a:r>
              <a:rPr lang="it-IT" i="1" dirty="0" smtClean="0"/>
              <a:t>Agent</a:t>
            </a:r>
            <a:r>
              <a:rPr lang="it-IT" dirty="0" smtClean="0"/>
              <a:t> ke posisi (1,2)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Percept </a:t>
            </a:r>
            <a:r>
              <a:rPr lang="fi-FI" dirty="0" smtClean="0"/>
              <a:t>[</a:t>
            </a:r>
            <a:r>
              <a:rPr lang="fi-FI" i="1" dirty="0" smtClean="0"/>
              <a:t>Stench, None, None, None, None</a:t>
            </a:r>
            <a:r>
              <a:rPr lang="fi-FI" dirty="0" smtClean="0"/>
              <a:t>]</a:t>
            </a:r>
            <a:r>
              <a:rPr lang="fi-FI" i="1" dirty="0" smtClean="0"/>
              <a:t> </a:t>
            </a:r>
          </a:p>
          <a:p>
            <a:r>
              <a:rPr lang="fi-FI" dirty="0" smtClean="0"/>
              <a:t>Ada </a:t>
            </a:r>
            <a:r>
              <a:rPr lang="fi-FI" i="1" dirty="0" smtClean="0"/>
              <a:t>stench, </a:t>
            </a:r>
            <a:r>
              <a:rPr lang="fi-FI" dirty="0" smtClean="0"/>
              <a:t>tidak ada </a:t>
            </a:r>
            <a:r>
              <a:rPr lang="fi-FI" i="1" dirty="0" smtClean="0"/>
              <a:t>breeze</a:t>
            </a:r>
            <a:r>
              <a:rPr lang="fi-FI" dirty="0" smtClean="0"/>
              <a:t>,</a:t>
            </a:r>
            <a:r>
              <a:rPr lang="fi-FI" i="1" dirty="0" smtClean="0"/>
              <a:t> glitter, bump </a:t>
            </a:r>
            <a:r>
              <a:rPr lang="fi-FI" dirty="0" smtClean="0"/>
              <a:t>dan</a:t>
            </a:r>
            <a:r>
              <a:rPr lang="fi-FI" i="1" dirty="0" smtClean="0"/>
              <a:t> scream</a:t>
            </a:r>
            <a:r>
              <a:rPr lang="fi-FI" dirty="0" smtClean="0"/>
              <a:t>.</a:t>
            </a:r>
          </a:p>
          <a:p>
            <a:r>
              <a:rPr lang="fi-FI" dirty="0" smtClean="0"/>
              <a:t>S</a:t>
            </a:r>
            <a:r>
              <a:rPr lang="fi-FI" baseline="-25000" dirty="0" smtClean="0"/>
              <a:t>1,2</a:t>
            </a:r>
            <a:r>
              <a:rPr lang="fi-FI" i="1" dirty="0" smtClean="0"/>
              <a:t>,</a:t>
            </a:r>
            <a:r>
              <a:rPr lang="fi-FI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B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G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M</a:t>
            </a:r>
            <a:r>
              <a:rPr lang="fi-FI" baseline="-25000" dirty="0" smtClean="0"/>
              <a:t>1,2</a:t>
            </a:r>
            <a:r>
              <a:rPr lang="fi-FI" i="1" dirty="0" smtClean="0"/>
              <a:t>, </a:t>
            </a:r>
            <a:r>
              <a:rPr lang="fi-FI" dirty="0" smtClean="0"/>
              <a:t>dan </a:t>
            </a:r>
            <a:r>
              <a:rPr lang="en-US" dirty="0" smtClean="0">
                <a:sym typeface="Symbol"/>
              </a:rPr>
              <a:t></a:t>
            </a:r>
            <a:r>
              <a:rPr lang="fi-FI" dirty="0" smtClean="0"/>
              <a:t>C</a:t>
            </a:r>
            <a:r>
              <a:rPr lang="fi-FI" baseline="-25000" dirty="0" smtClean="0"/>
              <a:t>1,2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</a:t>
            </a:r>
            <a:r>
              <a:rPr lang="en-US" dirty="0" smtClean="0"/>
              <a:t> </a:t>
            </a:r>
            <a:r>
              <a:rPr lang="id-ID" dirty="0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(1,2)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Modus Ponens</a:t>
            </a:r>
            <a:r>
              <a:rPr lang="id-ID" dirty="0" smtClean="0"/>
              <a:t> untuk S</a:t>
            </a:r>
            <a:r>
              <a:rPr lang="id-ID" baseline="-25000" dirty="0" smtClean="0"/>
              <a:t>1,2</a:t>
            </a:r>
            <a:r>
              <a:rPr lang="id-ID" dirty="0" smtClean="0"/>
              <a:t> dan R</a:t>
            </a:r>
            <a:r>
              <a:rPr lang="id-ID" baseline="-25000" dirty="0" smtClean="0"/>
              <a:t>4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W2,2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W1,1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W2,2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2,2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W1,3  </a:t>
            </a:r>
            <a:r>
              <a:rPr lang="en-US" dirty="0" smtClean="0">
                <a:sym typeface="Symbol"/>
              </a:rPr>
              <a:t></a:t>
            </a:r>
            <a:r>
              <a:rPr lang="en-US" dirty="0" smtClean="0"/>
              <a:t>  W1,2</a:t>
            </a:r>
            <a:endParaRPr lang="id-ID" dirty="0" smtClean="0"/>
          </a:p>
          <a:p>
            <a:pPr lvl="0"/>
            <a:r>
              <a:rPr lang="en-US" b="1" i="1" dirty="0" smtClean="0"/>
              <a:t>Unit Resolution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W1,3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5605264"/>
            <a:ext cx="8229600" cy="7760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B</a:t>
            </a:r>
            <a:r>
              <a:rPr lang="id-ID" sz="4800" dirty="0" smtClean="0"/>
              <a:t>isa diselesaikan menggunakan </a:t>
            </a:r>
            <a:r>
              <a:rPr lang="id-ID" sz="4800" i="1" dirty="0" smtClean="0"/>
              <a:t>Searching</a:t>
            </a:r>
            <a:r>
              <a:rPr lang="en-US" sz="4800" dirty="0" smtClean="0"/>
              <a:t>?</a:t>
            </a:r>
            <a:endParaRPr lang="id-ID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03020"/>
              </p:ext>
            </p:extLst>
          </p:nvPr>
        </p:nvGraphicFramePr>
        <p:xfrm>
          <a:off x="1475656" y="143004"/>
          <a:ext cx="6019799" cy="508619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81393"/>
                <a:gridCol w="1181242"/>
                <a:gridCol w="1328898"/>
                <a:gridCol w="1328898"/>
                <a:gridCol w="1328898"/>
                <a:gridCol w="270470"/>
              </a:tblGrid>
              <a:tr h="152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4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0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BNF </a:t>
            </a:r>
            <a:r>
              <a:rPr lang="en-US" sz="3200" dirty="0" smtClean="0"/>
              <a:t>(B</a:t>
            </a:r>
            <a:r>
              <a:rPr lang="id-ID" sz="3200" dirty="0" smtClean="0"/>
              <a:t>ackus-Naur Form</a:t>
            </a:r>
            <a:r>
              <a:rPr lang="en-US" sz="3200" dirty="0" smtClean="0"/>
              <a:t>)</a:t>
            </a:r>
            <a:endParaRPr lang="id-ID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1099746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id-ID" sz="2400" dirty="0" smtClean="0"/>
              <a:t>Wumpus berada di posisi (</a:t>
            </a:r>
            <a:r>
              <a:rPr lang="en-US" sz="2400" dirty="0" smtClean="0"/>
              <a:t>1,</a:t>
            </a:r>
            <a:r>
              <a:rPr lang="id-ID" sz="2400" dirty="0" smtClean="0"/>
              <a:t>3)</a:t>
            </a:r>
            <a:r>
              <a:rPr lang="en-US" sz="2400" dirty="0" smtClean="0"/>
              <a:t>?</a:t>
            </a:r>
          </a:p>
          <a:p>
            <a:r>
              <a:rPr lang="id-ID" sz="2400" dirty="0" smtClean="0"/>
              <a:t>Bagaimana proses </a:t>
            </a:r>
            <a:r>
              <a:rPr lang="id-ID" sz="2400" i="1" dirty="0" smtClean="0"/>
              <a:t>reasoning</a:t>
            </a:r>
            <a:r>
              <a:rPr lang="id-ID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id-ID" sz="2400" i="1" dirty="0" smtClean="0"/>
              <a:t>agent</a:t>
            </a:r>
            <a:r>
              <a:rPr lang="en-US" sz="2400" dirty="0" smtClean="0"/>
              <a:t>?</a:t>
            </a:r>
            <a:endParaRPr lang="id-ID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-152400"/>
          <a:ext cx="6019799" cy="508619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81393"/>
                <a:gridCol w="1181242"/>
                <a:gridCol w="1328898"/>
                <a:gridCol w="1328898"/>
                <a:gridCol w="1328898"/>
                <a:gridCol w="270470"/>
              </a:tblGrid>
              <a:tr h="152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1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0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Wumpus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 ,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Gold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glitter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id-ID" sz="1400" b="1" i="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0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Stench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START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B0F0"/>
                          </a:solidFill>
                          <a:latin typeface="Arial"/>
                          <a:ea typeface="Times New Roman"/>
                          <a:cs typeface="Arial"/>
                        </a:rPr>
                        <a:t>Agent</a:t>
                      </a: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 →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Arial"/>
                        </a:rPr>
                        <a:t>Pit</a:t>
                      </a:r>
                      <a:endParaRPr lang="id-ID" sz="1400" b="1" dirty="0">
                        <a:solidFill>
                          <a:srgbClr val="FFC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Arial"/>
                        </a:rPr>
                        <a:t>Breeze</a:t>
                      </a: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12160" y="11663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Knowledge-based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159" y="548680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Reasoning-based </a:t>
            </a:r>
            <a:r>
              <a:rPr lang="id-ID" b="1" dirty="0">
                <a:solidFill>
                  <a:srgbClr val="FF0000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2067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73713"/>
            <a:ext cx="6096000" cy="67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88893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id-ID" sz="2800" dirty="0" smtClean="0">
                <a:solidFill>
                  <a:srgbClr val="FF0000"/>
                </a:solidFill>
              </a:rPr>
              <a:t>turan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id-ID" sz="2800" dirty="0" smtClean="0">
                <a:solidFill>
                  <a:srgbClr val="FF0000"/>
                </a:solidFill>
              </a:rPr>
              <a:t>nferensi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id-ID" sz="2800" dirty="0" smtClean="0">
                <a:solidFill>
                  <a:srgbClr val="FF0000"/>
                </a:solidFill>
              </a:rPr>
              <a:t>ropositional logic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95288" y="332656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4797152"/>
            <a:ext cx="8392344" cy="151157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9132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95288" y="332656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36" y="4797152"/>
            <a:ext cx="8991600" cy="15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2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95288" y="332656"/>
            <a:ext cx="83820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   S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1,3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228600" eaLnBrk="0" hangingPunct="0">
              <a:lnSpc>
                <a:spcPct val="150000"/>
              </a:lnSpc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 B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	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2,2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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3,1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...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36368"/>
            <a:ext cx="899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2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First-Order Logic </a:t>
            </a:r>
            <a:r>
              <a:rPr lang="en-US" dirty="0" smtClean="0"/>
              <a:t>(FOL)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Objects: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individual (</a:t>
            </a:r>
            <a:r>
              <a:rPr lang="en-US" i="1" dirty="0" smtClean="0"/>
              <a:t>people, houses, colors</a:t>
            </a:r>
            <a:r>
              <a:rPr lang="en-US" dirty="0" smtClean="0"/>
              <a:t>, …)</a:t>
            </a:r>
            <a:endParaRPr lang="id-ID" dirty="0" smtClean="0"/>
          </a:p>
          <a:p>
            <a:pPr lvl="0"/>
            <a:r>
              <a:rPr lang="en-US" b="1" dirty="0" smtClean="0"/>
              <a:t>Properties: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membedakannya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object yang lain (</a:t>
            </a:r>
            <a:r>
              <a:rPr lang="en-US" i="1" dirty="0" smtClean="0"/>
              <a:t>red, circle</a:t>
            </a:r>
            <a:r>
              <a:rPr lang="en-US" dirty="0" smtClean="0"/>
              <a:t>, …)</a:t>
            </a:r>
            <a:endParaRPr lang="id-ID" dirty="0" smtClean="0"/>
          </a:p>
          <a:p>
            <a:pPr lvl="0"/>
            <a:r>
              <a:rPr lang="en-US" b="1" dirty="0" smtClean="0"/>
              <a:t>Relations: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object (</a:t>
            </a:r>
            <a:r>
              <a:rPr lang="en-US" i="1" dirty="0" smtClean="0"/>
              <a:t>brother of, bigger than, part of</a:t>
            </a:r>
            <a:r>
              <a:rPr lang="en-US" dirty="0" smtClean="0"/>
              <a:t>, ...)</a:t>
            </a:r>
            <a:endParaRPr lang="id-ID" dirty="0" smtClean="0"/>
          </a:p>
          <a:p>
            <a:pPr lvl="0"/>
            <a:r>
              <a:rPr lang="en-US" b="1" dirty="0" smtClean="0"/>
              <a:t>Functions: </a:t>
            </a:r>
            <a:r>
              <a:rPr lang="en-US" dirty="0" smtClean="0"/>
              <a:t>relation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</a:t>
            </a:r>
            <a:r>
              <a:rPr lang="en-US" i="1" dirty="0" smtClean="0"/>
              <a:t>father of, best friend</a:t>
            </a:r>
            <a:r>
              <a:rPr lang="en-US" dirty="0" smtClean="0"/>
              <a:t>, …)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8202311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Atomic</a:t>
            </a:r>
            <a:r>
              <a:rPr lang="en-US" dirty="0" smtClean="0"/>
              <a:t> </a:t>
            </a:r>
            <a:r>
              <a:rPr lang="en-US" i="1" dirty="0" smtClean="0"/>
              <a:t>sentences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Predicate</a:t>
            </a:r>
            <a:r>
              <a:rPr lang="en-US" dirty="0" smtClean="0"/>
              <a:t>(</a:t>
            </a:r>
            <a:r>
              <a:rPr lang="en-US" i="1" dirty="0" smtClean="0"/>
              <a:t>Term</a:t>
            </a:r>
            <a:r>
              <a:rPr lang="en-US" dirty="0" smtClean="0"/>
              <a:t>, ...)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Term</a:t>
            </a:r>
            <a:r>
              <a:rPr lang="en-US" dirty="0" smtClean="0"/>
              <a:t> = </a:t>
            </a:r>
            <a:r>
              <a:rPr lang="en-US" i="1" dirty="0" smtClean="0"/>
              <a:t>Term</a:t>
            </a:r>
            <a:endParaRPr lang="en-US" dirty="0" smtClean="0"/>
          </a:p>
          <a:p>
            <a:pPr lvl="1"/>
            <a:r>
              <a:rPr lang="id-ID" i="1" dirty="0" smtClean="0"/>
              <a:t>Sepatu</a:t>
            </a:r>
            <a:r>
              <a:rPr lang="id-ID" dirty="0" smtClean="0"/>
              <a:t>(</a:t>
            </a:r>
            <a:r>
              <a:rPr lang="id-ID" i="1" dirty="0" smtClean="0"/>
              <a:t>Budi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Memberi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,</a:t>
            </a:r>
            <a:r>
              <a:rPr lang="id-ID" i="1" dirty="0" smtClean="0"/>
              <a:t>KueCoklat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) = </a:t>
            </a:r>
            <a:r>
              <a:rPr lang="id-ID" i="1" dirty="0" smtClean="0"/>
              <a:t>Budi</a:t>
            </a:r>
            <a:r>
              <a:rPr lang="id-ID" dirty="0" smtClean="0"/>
              <a:t>, dan sebagainya.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Complex sentences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Sentence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connective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id-ID" i="1" dirty="0" smtClean="0"/>
              <a:t>Saudara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id-ID" i="1" dirty="0" smtClean="0"/>
              <a:t>emberi</a:t>
            </a:r>
            <a:r>
              <a:rPr lang="id-ID" dirty="0" smtClean="0"/>
              <a:t>(</a:t>
            </a:r>
            <a:r>
              <a:rPr lang="id-ID" i="1" dirty="0" smtClean="0"/>
              <a:t>Andi</a:t>
            </a:r>
            <a:r>
              <a:rPr lang="id-ID" dirty="0" smtClean="0"/>
              <a:t>,</a:t>
            </a:r>
            <a:r>
              <a:rPr lang="id-ID" i="1" dirty="0" smtClean="0"/>
              <a:t>Budi</a:t>
            </a:r>
            <a:r>
              <a:rPr lang="id-ID" dirty="0" smtClean="0"/>
              <a:t>,</a:t>
            </a:r>
            <a:r>
              <a:rPr lang="id-ID" i="1" dirty="0" smtClean="0"/>
              <a:t>Kue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Universal quantifiers (</a:t>
            </a:r>
            <a:r>
              <a:rPr lang="en-US" i="1" dirty="0" smtClean="0">
                <a:sym typeface="Symbol"/>
              </a:rPr>
              <a:t></a:t>
            </a:r>
            <a:r>
              <a:rPr lang="id-ID" i="1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Menyatakan</a:t>
            </a:r>
            <a:r>
              <a:rPr lang="en-US" dirty="0" smtClean="0"/>
              <a:t> </a:t>
            </a:r>
            <a:r>
              <a:rPr lang="id-ID" dirty="0" smtClean="0"/>
              <a:t>sesuatu yang bersifat umum</a:t>
            </a:r>
            <a:endParaRPr lang="en-US" dirty="0" smtClean="0"/>
          </a:p>
          <a:p>
            <a:pPr lvl="0"/>
            <a:r>
              <a:rPr lang="id-ID" dirty="0" smtClean="0"/>
              <a:t>Simbol </a:t>
            </a:r>
            <a:r>
              <a:rPr lang="en-US" dirty="0" smtClean="0">
                <a:sym typeface="Symbol"/>
              </a:rPr>
              <a:t></a:t>
            </a:r>
            <a:r>
              <a:rPr lang="id-ID" dirty="0" smtClean="0"/>
              <a:t> (huruf A terbalik) dibaca ’</a:t>
            </a:r>
            <a:r>
              <a:rPr lang="id-ID" i="1" dirty="0" smtClean="0"/>
              <a:t>For</a:t>
            </a:r>
            <a:r>
              <a:rPr lang="id-ID" dirty="0" smtClean="0"/>
              <a:t> </a:t>
            </a:r>
            <a:r>
              <a:rPr lang="id-ID" b="1" i="1" dirty="0" smtClean="0"/>
              <a:t>A</a:t>
            </a:r>
            <a:r>
              <a:rPr lang="id-ID" i="1" dirty="0" smtClean="0"/>
              <a:t>ll</a:t>
            </a:r>
            <a:r>
              <a:rPr lang="id-ID" dirty="0" smtClean="0"/>
              <a:t>’</a:t>
            </a:r>
            <a:endParaRPr lang="en-US" dirty="0" smtClean="0"/>
          </a:p>
          <a:p>
            <a:pPr lvl="0"/>
            <a:r>
              <a:rPr lang="en-US" dirty="0" smtClean="0">
                <a:sym typeface="Symbol"/>
              </a:rPr>
              <a:t></a:t>
            </a:r>
            <a:r>
              <a:rPr lang="id-ID" i="1" dirty="0" smtClean="0"/>
              <a:t>x</a:t>
            </a:r>
            <a:r>
              <a:rPr lang="id-ID" dirty="0" smtClean="0"/>
              <a:t> </a:t>
            </a:r>
            <a:r>
              <a:rPr lang="id-ID" i="1" dirty="0" smtClean="0"/>
              <a:t>AnakKecil</a:t>
            </a:r>
            <a:r>
              <a:rPr lang="id-ID" dirty="0" smtClean="0"/>
              <a:t>(</a:t>
            </a:r>
            <a:r>
              <a:rPr lang="id-ID" i="1" dirty="0" smtClean="0"/>
              <a:t>x</a:t>
            </a:r>
            <a:r>
              <a:rPr lang="id-ID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d-ID" i="1" dirty="0" smtClean="0"/>
              <a:t>Suka</a:t>
            </a:r>
            <a:r>
              <a:rPr lang="id-ID" dirty="0" smtClean="0"/>
              <a:t>(</a:t>
            </a:r>
            <a:r>
              <a:rPr lang="id-ID" i="1" dirty="0" smtClean="0"/>
              <a:t>x</a:t>
            </a:r>
            <a:r>
              <a:rPr lang="id-ID" dirty="0" smtClean="0"/>
              <a:t>,</a:t>
            </a:r>
            <a:r>
              <a:rPr lang="id-ID" i="1" dirty="0" smtClean="0"/>
              <a:t>Permen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id-ID" dirty="0" smtClean="0"/>
              <a:t>Kalimat </a:t>
            </a:r>
            <a:r>
              <a:rPr lang="en-US" dirty="0" err="1" smtClean="0"/>
              <a:t>tersebut</a:t>
            </a:r>
            <a:r>
              <a:rPr lang="id-ID" dirty="0" smtClean="0"/>
              <a:t> benar jika dan hanya jika </a:t>
            </a:r>
            <a:r>
              <a:rPr lang="id-ID" b="1" dirty="0" smtClean="0"/>
              <a:t>semua </a:t>
            </a:r>
            <a:r>
              <a:rPr lang="id-ID" dirty="0" smtClean="0"/>
              <a:t>kalimat di bawah ini benar</a:t>
            </a:r>
            <a:endParaRPr lang="en-US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it-IT" dirty="0" smtClean="0"/>
              <a:t>...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667000"/>
          <a:ext cx="8229601" cy="3200400"/>
        </p:xfrm>
        <a:graphic>
          <a:graphicData uri="http://schemas.openxmlformats.org/drawingml/2006/table">
            <a:tbl>
              <a:tblPr/>
              <a:tblGrid>
                <a:gridCol w="1129068"/>
                <a:gridCol w="1134955"/>
                <a:gridCol w="1137310"/>
                <a:gridCol w="1131423"/>
                <a:gridCol w="1224433"/>
                <a:gridCol w="1166743"/>
                <a:gridCol w="1305669"/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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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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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sym typeface="Symbol"/>
                        </a:rPr>
                        <a:t>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Q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False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True</a:t>
                      </a:r>
                      <a:endParaRPr lang="id-ID" sz="18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Tabel </a:t>
            </a:r>
            <a:r>
              <a:rPr lang="en-US" dirty="0" smtClean="0"/>
              <a:t>K</a:t>
            </a:r>
            <a:r>
              <a:rPr lang="id-ID" dirty="0" smtClean="0"/>
              <a:t>ebenaran </a:t>
            </a:r>
            <a:r>
              <a:rPr lang="en-US" i="1" dirty="0" smtClean="0"/>
              <a:t>5 </a:t>
            </a:r>
            <a:r>
              <a:rPr lang="id-ID" i="1" dirty="0" smtClean="0"/>
              <a:t>connective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Existential quantifiers (</a:t>
            </a:r>
            <a:r>
              <a:rPr lang="en-US" i="1" dirty="0" smtClean="0">
                <a:sym typeface="Symbol"/>
              </a:rPr>
              <a:t></a:t>
            </a:r>
            <a:r>
              <a:rPr lang="it-IT" i="1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Menyatakan sesuatu yang berlaku sebagian. </a:t>
            </a:r>
          </a:p>
          <a:p>
            <a:r>
              <a:rPr lang="it-IT" dirty="0" smtClean="0"/>
              <a:t>Simbol </a:t>
            </a:r>
            <a:r>
              <a:rPr lang="en-US" dirty="0" smtClean="0">
                <a:sym typeface="Symbol"/>
              </a:rPr>
              <a:t></a:t>
            </a:r>
            <a:r>
              <a:rPr lang="it-IT" dirty="0" smtClean="0"/>
              <a:t> (huruf E menghadap ke kiri) dibaca ’</a:t>
            </a:r>
            <a:r>
              <a:rPr lang="it-IT" i="1" dirty="0" smtClean="0"/>
              <a:t>There </a:t>
            </a:r>
            <a:r>
              <a:rPr lang="it-IT" b="1" i="1" dirty="0" smtClean="0"/>
              <a:t>E</a:t>
            </a:r>
            <a:r>
              <a:rPr lang="it-IT" i="1" dirty="0" smtClean="0"/>
              <a:t>xist</a:t>
            </a:r>
            <a:r>
              <a:rPr lang="it-IT" dirty="0" smtClean="0"/>
              <a:t>’ (ada satu atau beberapa). </a:t>
            </a:r>
          </a:p>
          <a:p>
            <a:r>
              <a:rPr lang="en-US" dirty="0" smtClean="0">
                <a:sym typeface="Symbol"/>
              </a:rPr>
              <a:t></a:t>
            </a:r>
            <a:r>
              <a:rPr lang="it-IT" i="1" dirty="0" smtClean="0"/>
              <a:t>x</a:t>
            </a:r>
            <a:r>
              <a:rPr lang="it-IT" dirty="0" smtClean="0"/>
              <a:t> </a:t>
            </a:r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x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x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). </a:t>
            </a:r>
          </a:p>
          <a:p>
            <a:r>
              <a:rPr lang="it-IT" dirty="0" smtClean="0"/>
              <a:t>Kalimat ini adalah benar jika dan hanya jika </a:t>
            </a:r>
            <a:r>
              <a:rPr lang="it-IT" b="1" dirty="0" smtClean="0"/>
              <a:t>ada </a:t>
            </a:r>
            <a:r>
              <a:rPr lang="it-IT" dirty="0" smtClean="0"/>
              <a:t>kalimat di bawah ini yang bernilai benar.</a:t>
            </a:r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Anto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endParaRPr lang="id-ID" dirty="0" smtClean="0"/>
          </a:p>
          <a:p>
            <a:pPr lvl="1"/>
            <a:r>
              <a:rPr lang="it-IT" i="1" dirty="0" smtClean="0"/>
              <a:t>AnakKecil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Suka</a:t>
            </a:r>
            <a:r>
              <a:rPr lang="it-IT" dirty="0" smtClean="0"/>
              <a:t>(</a:t>
            </a:r>
            <a:r>
              <a:rPr lang="it-IT" i="1" dirty="0" smtClean="0"/>
              <a:t>Budi</a:t>
            </a:r>
            <a:r>
              <a:rPr lang="it-IT" dirty="0" smtClean="0"/>
              <a:t>,</a:t>
            </a:r>
            <a:r>
              <a:rPr lang="it-IT" i="1" dirty="0" smtClean="0"/>
              <a:t>Permen</a:t>
            </a:r>
            <a:r>
              <a:rPr lang="it-IT" dirty="0" smtClean="0"/>
              <a:t>) </a:t>
            </a:r>
            <a:r>
              <a:rPr lang="en-US" b="1" dirty="0" smtClean="0">
                <a:sym typeface="Symbol"/>
              </a:rPr>
              <a:t>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it-IT" dirty="0" smtClean="0"/>
              <a:t>...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Inferensi pada </a:t>
            </a:r>
            <a:r>
              <a:rPr lang="id-ID" i="1" dirty="0" smtClean="0"/>
              <a:t>First-Order Logic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FOL </a:t>
            </a:r>
            <a:r>
              <a:rPr lang="en-US" dirty="0" err="1" smtClean="0"/>
              <a:t>menggunakan</a:t>
            </a:r>
            <a:r>
              <a:rPr lang="en-US" dirty="0" smtClean="0"/>
              <a:t> 7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id-ID" i="1" dirty="0" smtClean="0"/>
              <a:t>propositional logic</a:t>
            </a:r>
            <a:endParaRPr lang="en-US" dirty="0" smtClean="0"/>
          </a:p>
          <a:p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id-ID" dirty="0" smtClean="0"/>
              <a:t>tiga aturan tambahan yang lebih kompleks (berhubungan dengan </a:t>
            </a:r>
            <a:r>
              <a:rPr lang="id-ID" i="1" dirty="0" smtClean="0"/>
              <a:t>quantifier</a:t>
            </a:r>
            <a:r>
              <a:rPr lang="id-ID" dirty="0" smtClean="0"/>
              <a:t>), yaitu:</a:t>
            </a:r>
            <a:endParaRPr lang="en-US" dirty="0" smtClean="0"/>
          </a:p>
          <a:p>
            <a:pPr lvl="1"/>
            <a:r>
              <a:rPr lang="id-ID" i="1" dirty="0" smtClean="0"/>
              <a:t>Universal Elimination</a:t>
            </a:r>
            <a:endParaRPr lang="en-US" i="1" dirty="0" smtClean="0"/>
          </a:p>
          <a:p>
            <a:pPr lvl="1"/>
            <a:r>
              <a:rPr lang="en-US" i="1" dirty="0" smtClean="0"/>
              <a:t>Existential Elimination</a:t>
            </a:r>
          </a:p>
          <a:p>
            <a:pPr lvl="1"/>
            <a:r>
              <a:rPr lang="id-ID" i="1" dirty="0" smtClean="0"/>
              <a:t>Existential Introduction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713"/>
            <a:ext cx="6096000" cy="67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Masalah: Hukum Pernikahan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Hukum pernikahan menyatakan bahwa suatu pernikahan adalah </a:t>
            </a:r>
            <a:r>
              <a:rPr lang="id-ID" b="1" dirty="0" smtClean="0"/>
              <a:t>tidak sah </a:t>
            </a:r>
            <a:r>
              <a:rPr lang="id-ID" dirty="0" smtClean="0"/>
              <a:t>jika kedua mempelai memiliki </a:t>
            </a:r>
            <a:r>
              <a:rPr lang="id-ID" b="1" dirty="0" smtClean="0"/>
              <a:t>hubungan keponakan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Wati menikah dengan Andi. </a:t>
            </a:r>
            <a:endParaRPr lang="en-US" dirty="0" smtClean="0"/>
          </a:p>
          <a:p>
            <a:r>
              <a:rPr lang="id-ID" dirty="0" smtClean="0"/>
              <a:t>Wati adalah anak kandung Budi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id-ID" dirty="0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id-ID" dirty="0" smtClean="0"/>
              <a:t> saudara kembar </a:t>
            </a:r>
            <a:r>
              <a:rPr lang="en-US" dirty="0" smtClean="0"/>
              <a:t>Budi</a:t>
            </a:r>
            <a:r>
              <a:rPr lang="id-ID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FOL, b</a:t>
            </a:r>
            <a:r>
              <a:rPr lang="id-ID" dirty="0" smtClean="0"/>
              <a:t>uktikan bahwa pernikahan Andi dan Wati </a:t>
            </a:r>
            <a:r>
              <a:rPr lang="id-ID" b="1" dirty="0" smtClean="0">
                <a:solidFill>
                  <a:srgbClr val="FF0000"/>
                </a:solidFill>
              </a:rPr>
              <a:t>tidak sah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pertama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i-FI" sz="2000" dirty="0" smtClean="0">
                <a:latin typeface="Arial Narrow" pitchFamily="34" charset="0"/>
              </a:rPr>
              <a:t>x,y </a:t>
            </a:r>
            <a:r>
              <a:rPr lang="fi-FI" sz="2000" i="1" dirty="0" smtClean="0">
                <a:latin typeface="Arial Narrow" pitchFamily="34" charset="0"/>
              </a:rPr>
              <a:t>Keponakan(x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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fi-FI" sz="2000" i="1" dirty="0" smtClean="0">
                <a:latin typeface="Arial Narrow" pitchFamily="34" charset="0"/>
              </a:rPr>
              <a:t>Menikah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</a:t>
            </a:r>
            <a:r>
              <a:rPr lang="fi-FI" sz="2000" i="1" dirty="0" smtClean="0">
                <a:latin typeface="Arial Narrow" pitchFamily="34" charset="0"/>
              </a:rPr>
              <a:t>Sah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Menikah</a:t>
            </a:r>
            <a:r>
              <a:rPr lang="fi-FI" sz="2000" dirty="0" smtClean="0">
                <a:latin typeface="Arial Narrow" pitchFamily="34" charset="0"/>
              </a:rPr>
              <a:t>(</a:t>
            </a:r>
            <a:r>
              <a:rPr lang="fi-FI" sz="2000" i="1" dirty="0" smtClean="0">
                <a:latin typeface="Arial Narrow" pitchFamily="34" charset="0"/>
              </a:rPr>
              <a:t>x</a:t>
            </a:r>
            <a:r>
              <a:rPr lang="fi-FI" sz="2000" dirty="0" smtClean="0">
                <a:latin typeface="Arial Narrow" pitchFamily="34" charset="0"/>
              </a:rPr>
              <a:t>,</a:t>
            </a:r>
            <a:r>
              <a:rPr lang="fi-FI" sz="2000" i="1" dirty="0" smtClean="0">
                <a:latin typeface="Arial Narrow" pitchFamily="34" charset="0"/>
              </a:rPr>
              <a:t>y</a:t>
            </a:r>
            <a:r>
              <a:rPr lang="fi-FI" sz="2000" dirty="0" smtClean="0">
                <a:latin typeface="Arial Narrow" pitchFamily="34" charset="0"/>
              </a:rPr>
              <a:t>))		(3.1)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Menikah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Wati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Andi</a:t>
            </a:r>
            <a:r>
              <a:rPr lang="it-IT" sz="2000" dirty="0" smtClean="0">
                <a:latin typeface="Arial Narrow" pitchFamily="34" charset="0"/>
              </a:rPr>
              <a:t>)						(3.2)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AnakKandung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Wati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Budi</a:t>
            </a:r>
            <a:r>
              <a:rPr lang="it-IT" sz="2000" dirty="0" smtClean="0">
                <a:latin typeface="Arial Narrow" pitchFamily="34" charset="0"/>
              </a:rPr>
              <a:t>)						(3.3)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i="1" dirty="0" smtClean="0">
                <a:latin typeface="Arial Narrow" pitchFamily="34" charset="0"/>
              </a:rPr>
              <a:t>SaudaraKembar</a:t>
            </a:r>
            <a:r>
              <a:rPr lang="it-IT" sz="2000" dirty="0" smtClean="0">
                <a:latin typeface="Arial Narrow" pitchFamily="34" charset="0"/>
              </a:rPr>
              <a:t>(</a:t>
            </a:r>
            <a:r>
              <a:rPr lang="it-IT" sz="2000" i="1" dirty="0" smtClean="0">
                <a:latin typeface="Arial Narrow" pitchFamily="34" charset="0"/>
              </a:rPr>
              <a:t>Budi</a:t>
            </a:r>
            <a:r>
              <a:rPr lang="it-IT" sz="2000" dirty="0" smtClean="0">
                <a:latin typeface="Arial Narrow" pitchFamily="34" charset="0"/>
              </a:rPr>
              <a:t>,</a:t>
            </a:r>
            <a:r>
              <a:rPr lang="it-IT" sz="2000" i="1" dirty="0" smtClean="0">
                <a:latin typeface="Arial Narrow" pitchFamily="34" charset="0"/>
              </a:rPr>
              <a:t>Andi</a:t>
            </a:r>
            <a:r>
              <a:rPr lang="it-IT" sz="2000" dirty="0" smtClean="0">
                <a:latin typeface="Arial Narrow" pitchFamily="34" charset="0"/>
              </a:rPr>
              <a:t>)					(3.4)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SaudaraKembar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 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fr-FR" sz="2000" dirty="0" smtClean="0">
                <a:latin typeface="Arial Narrow" pitchFamily="34" charset="0"/>
              </a:rPr>
              <a:t>  </a:t>
            </a:r>
            <a:r>
              <a:rPr lang="fr-FR" sz="2000" i="1" dirty="0" err="1" smtClean="0">
                <a:latin typeface="Arial Narrow" pitchFamily="34" charset="0"/>
              </a:rPr>
              <a:t>SaudaraKandung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			(3.5)</a:t>
            </a:r>
            <a:endParaRPr lang="id-ID" sz="20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  <a:sym typeface="Symbol"/>
              </a:rPr>
              <a:t>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i="1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AnakKandung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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fr-FR" sz="2000" i="1" dirty="0" err="1" smtClean="0">
                <a:latin typeface="Arial Narrow" pitchFamily="34" charset="0"/>
              </a:rPr>
              <a:t>SaudaraKandung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y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dirty="0" smtClean="0">
                <a:latin typeface="Arial Narrow" pitchFamily="34" charset="0"/>
              </a:rPr>
              <a:t>) </a:t>
            </a:r>
            <a:r>
              <a:rPr lang="en-US" sz="2000" dirty="0" smtClean="0">
                <a:latin typeface="Arial Narrow" pitchFamily="34" charset="0"/>
                <a:sym typeface="Symbol"/>
              </a:rPr>
              <a:t></a:t>
            </a:r>
            <a:r>
              <a:rPr lang="fr-FR" sz="2000" dirty="0" smtClean="0">
                <a:latin typeface="Arial Narrow" pitchFamily="34" charset="0"/>
              </a:rPr>
              <a:t>  </a:t>
            </a:r>
            <a:r>
              <a:rPr lang="fr-FR" sz="2000" i="1" dirty="0" err="1" smtClean="0">
                <a:latin typeface="Arial Narrow" pitchFamily="34" charset="0"/>
              </a:rPr>
              <a:t>Keponakan</a:t>
            </a: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i="1" dirty="0" err="1" smtClean="0">
                <a:latin typeface="Arial Narrow" pitchFamily="34" charset="0"/>
              </a:rPr>
              <a:t>x</a:t>
            </a:r>
            <a:r>
              <a:rPr lang="fr-FR" sz="2000" dirty="0" err="1" smtClean="0">
                <a:latin typeface="Arial Narrow" pitchFamily="34" charset="0"/>
              </a:rPr>
              <a:t>,</a:t>
            </a:r>
            <a:r>
              <a:rPr lang="fr-FR" sz="2000" i="1" dirty="0" err="1" smtClean="0">
                <a:latin typeface="Arial Narrow" pitchFamily="34" charset="0"/>
              </a:rPr>
              <a:t>z</a:t>
            </a:r>
            <a:r>
              <a:rPr lang="fr-FR" sz="2000" dirty="0" smtClean="0">
                <a:latin typeface="Arial Narrow" pitchFamily="34" charset="0"/>
              </a:rPr>
              <a:t>)	(3.6)</a:t>
            </a:r>
            <a:endParaRPr lang="id-ID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Langkah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dua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(3.5)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id-ID" sz="1800" i="1" dirty="0" smtClean="0">
                <a:latin typeface="Arial Narrow" pitchFamily="34" charset="0"/>
              </a:rPr>
              <a:t>SaudaraKembar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 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id-ID" sz="1800" dirty="0" smtClean="0">
                <a:latin typeface="Arial Narrow" pitchFamily="34" charset="0"/>
              </a:rPr>
              <a:t>  </a:t>
            </a:r>
            <a:r>
              <a:rPr lang="id-ID" sz="1800" i="1" dirty="0" smtClean="0">
                <a:latin typeface="Arial Narrow" pitchFamily="34" charset="0"/>
              </a:rPr>
              <a:t>SaudaraKandung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	</a:t>
            </a:r>
            <a:r>
              <a:rPr lang="en-US" sz="1800" dirty="0" smtClean="0">
                <a:latin typeface="Arial Narrow" pitchFamily="34" charset="0"/>
              </a:rPr>
              <a:t>		      </a:t>
            </a:r>
            <a:r>
              <a:rPr lang="id-ID" sz="1800" dirty="0" smtClean="0">
                <a:latin typeface="Arial Narrow" pitchFamily="34" charset="0"/>
              </a:rPr>
              <a:t>(3.7)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(3.4), (3.7),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id-ID" sz="1800" i="1" dirty="0" smtClean="0">
                <a:latin typeface="Arial Narrow" pitchFamily="34" charset="0"/>
              </a:rPr>
              <a:t>SaudaraKandung</a:t>
            </a:r>
            <a:r>
              <a:rPr lang="id-ID" sz="1800" dirty="0" smtClean="0">
                <a:latin typeface="Arial Narrow" pitchFamily="34" charset="0"/>
              </a:rPr>
              <a:t>(</a:t>
            </a:r>
            <a:r>
              <a:rPr lang="id-ID" sz="1800" i="1" dirty="0" smtClean="0">
                <a:latin typeface="Arial Narrow" pitchFamily="34" charset="0"/>
              </a:rPr>
              <a:t>Budi</a:t>
            </a:r>
            <a:r>
              <a:rPr lang="id-ID" sz="1800" dirty="0" smtClean="0">
                <a:latin typeface="Arial Narrow" pitchFamily="34" charset="0"/>
              </a:rPr>
              <a:t>,</a:t>
            </a:r>
            <a:r>
              <a:rPr lang="id-ID" sz="1800" i="1" dirty="0" smtClean="0">
                <a:latin typeface="Arial Narrow" pitchFamily="34" charset="0"/>
              </a:rPr>
              <a:t>Andi</a:t>
            </a:r>
            <a:r>
              <a:rPr lang="id-ID" sz="1800" dirty="0" smtClean="0">
                <a:latin typeface="Arial Narrow" pitchFamily="34" charset="0"/>
              </a:rPr>
              <a:t>)</a:t>
            </a:r>
            <a:r>
              <a:rPr lang="en-US" sz="1800" dirty="0" smtClean="0">
                <a:latin typeface="Arial Narrow" pitchFamily="34" charset="0"/>
              </a:rPr>
              <a:t>						      (3.8)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(3.6)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AnakKandung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err="1" smtClean="0">
                <a:latin typeface="Arial Narrow" pitchFamily="34" charset="0"/>
              </a:rPr>
              <a:t>SaudaraKandung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en-US" sz="1800" dirty="0" smtClean="0">
                <a:latin typeface="Arial Narrow" pitchFamily="34" charset="0"/>
              </a:rPr>
              <a:t>  </a:t>
            </a:r>
            <a:r>
              <a:rPr lang="en-US" sz="1800" i="1" dirty="0" err="1" smtClean="0">
                <a:latin typeface="Arial Narrow" pitchFamily="34" charset="0"/>
              </a:rPr>
              <a:t>Keponakan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      (3.9)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(3.3), (3.8),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And-</a:t>
            </a:r>
            <a:r>
              <a:rPr lang="en-US" sz="1800" i="1" dirty="0" err="1" smtClean="0">
                <a:latin typeface="Arial Narrow" pitchFamily="34" charset="0"/>
              </a:rPr>
              <a:t>Intoduction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AnakKandung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err="1" smtClean="0">
                <a:latin typeface="Arial Narrow" pitchFamily="34" charset="0"/>
              </a:rPr>
              <a:t>SaudaraKandung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Budi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		    (3.10)</a:t>
            </a:r>
            <a:endParaRPr lang="id-ID" sz="1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Langkah</a:t>
            </a:r>
            <a:r>
              <a:rPr lang="fr-FR" dirty="0" smtClean="0"/>
              <a:t> </a:t>
            </a:r>
            <a:r>
              <a:rPr lang="fr-FR" dirty="0" err="1" smtClean="0"/>
              <a:t>ke</a:t>
            </a:r>
            <a:r>
              <a:rPr lang="fr-FR" dirty="0" smtClean="0"/>
              <a:t> </a:t>
            </a:r>
            <a:r>
              <a:rPr lang="fr-FR" dirty="0" err="1" smtClean="0"/>
              <a:t>dua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(3.9), (3.10),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i="1" dirty="0" smtClean="0">
                <a:latin typeface="Arial Narrow" pitchFamily="34" charset="0"/>
              </a:rPr>
              <a:t>	</a:t>
            </a:r>
            <a:r>
              <a:rPr lang="en-US" sz="1800" i="1" dirty="0" err="1" smtClean="0">
                <a:latin typeface="Arial Narrow" pitchFamily="34" charset="0"/>
              </a:rPr>
              <a:t>Keponakan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						    (3.11)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Universal Elimination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i="1" dirty="0" smtClean="0">
                <a:latin typeface="Arial Narrow" pitchFamily="34" charset="0"/>
              </a:rPr>
              <a:t>	Keponakan(Wati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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</a:t>
            </a:r>
            <a:r>
              <a:rPr lang="it-IT" sz="1800" i="1" dirty="0" smtClean="0">
                <a:latin typeface="Arial Narrow" pitchFamily="34" charset="0"/>
              </a:rPr>
              <a:t>Sah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))	    (3.12)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(3.11), (3.2)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And-</a:t>
            </a:r>
            <a:r>
              <a:rPr lang="en-US" sz="1800" i="1" dirty="0" err="1" smtClean="0">
                <a:latin typeface="Arial Narrow" pitchFamily="34" charset="0"/>
              </a:rPr>
              <a:t>Intoduction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i="1" dirty="0" smtClean="0">
                <a:latin typeface="Arial Narrow" pitchFamily="34" charset="0"/>
              </a:rPr>
              <a:t>	Keponakan(Wati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 </a:t>
            </a:r>
            <a:r>
              <a:rPr lang="en-US" sz="1800" dirty="0" smtClean="0">
                <a:latin typeface="Arial Narrow" pitchFamily="34" charset="0"/>
                <a:sym typeface="Symbol"/>
              </a:rPr>
              <a:t>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it-IT" sz="1800" i="1" dirty="0" smtClean="0">
                <a:latin typeface="Arial Narrow" pitchFamily="34" charset="0"/>
              </a:rPr>
              <a:t>Menikah</a:t>
            </a:r>
            <a:r>
              <a:rPr lang="it-IT" sz="1800" dirty="0" smtClean="0">
                <a:latin typeface="Arial Narrow" pitchFamily="34" charset="0"/>
              </a:rPr>
              <a:t>(</a:t>
            </a:r>
            <a:r>
              <a:rPr lang="it-IT" sz="1800" i="1" dirty="0" smtClean="0">
                <a:latin typeface="Arial Narrow" pitchFamily="34" charset="0"/>
              </a:rPr>
              <a:t>Wati</a:t>
            </a:r>
            <a:r>
              <a:rPr lang="it-IT" sz="1800" dirty="0" smtClean="0">
                <a:latin typeface="Arial Narrow" pitchFamily="34" charset="0"/>
              </a:rPr>
              <a:t>,</a:t>
            </a:r>
            <a:r>
              <a:rPr lang="it-IT" sz="1800" i="1" dirty="0" smtClean="0">
                <a:latin typeface="Arial Narrow" pitchFamily="34" charset="0"/>
              </a:rPr>
              <a:t>Andi</a:t>
            </a:r>
            <a:r>
              <a:rPr lang="it-IT" sz="1800" dirty="0" smtClean="0">
                <a:latin typeface="Arial Narrow" pitchFamily="34" charset="0"/>
              </a:rPr>
              <a:t>)				    (3.13)</a:t>
            </a:r>
            <a:endParaRPr lang="id-ID" sz="18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Arial Narrow" pitchFamily="34" charset="0"/>
              </a:rPr>
              <a:t>Dari (3.12), (3.13), </a:t>
            </a:r>
            <a:r>
              <a:rPr lang="en-US" sz="1800" dirty="0" err="1" smtClean="0">
                <a:latin typeface="Arial Narrow" pitchFamily="34" charset="0"/>
              </a:rPr>
              <a:t>dan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i="1" dirty="0" smtClean="0">
                <a:latin typeface="Arial Narrow" pitchFamily="34" charset="0"/>
              </a:rPr>
              <a:t>Modus Ponens</a:t>
            </a:r>
            <a:r>
              <a:rPr lang="en-US" sz="1800" dirty="0" smtClean="0">
                <a:latin typeface="Arial Narrow" pitchFamily="34" charset="0"/>
              </a:rPr>
              <a:t>:</a:t>
            </a:r>
            <a:endParaRPr lang="id-ID" sz="18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Arial Narrow" pitchFamily="34" charset="0"/>
                <a:sym typeface="Symbol"/>
              </a:rPr>
              <a:t>	</a:t>
            </a:r>
            <a:r>
              <a:rPr lang="en-US" sz="1800" i="1" dirty="0" err="1" smtClean="0">
                <a:latin typeface="Arial Narrow" pitchFamily="34" charset="0"/>
              </a:rPr>
              <a:t>Sah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Menikah</a:t>
            </a:r>
            <a:r>
              <a:rPr lang="en-US" sz="1800" dirty="0" smtClean="0">
                <a:latin typeface="Arial Narrow" pitchFamily="34" charset="0"/>
              </a:rPr>
              <a:t>(</a:t>
            </a:r>
            <a:r>
              <a:rPr lang="en-US" sz="1800" i="1" dirty="0" err="1" smtClean="0">
                <a:latin typeface="Arial Narrow" pitchFamily="34" charset="0"/>
              </a:rPr>
              <a:t>Wati</a:t>
            </a:r>
            <a:r>
              <a:rPr lang="en-US" sz="1800" dirty="0" err="1" smtClean="0">
                <a:latin typeface="Arial Narrow" pitchFamily="34" charset="0"/>
              </a:rPr>
              <a:t>,</a:t>
            </a:r>
            <a:r>
              <a:rPr lang="en-US" sz="1800" i="1" dirty="0" err="1" smtClean="0">
                <a:latin typeface="Arial Narrow" pitchFamily="34" charset="0"/>
              </a:rPr>
              <a:t>Andi</a:t>
            </a:r>
            <a:r>
              <a:rPr lang="en-US" sz="1800" dirty="0" smtClean="0">
                <a:latin typeface="Arial Narrow" pitchFamily="34" charset="0"/>
              </a:rPr>
              <a:t>))						    (3.14)</a:t>
            </a:r>
            <a:endParaRPr lang="id-ID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Dunia</a:t>
            </a:r>
            <a:r>
              <a:rPr lang="it-IT" i="1" dirty="0" smtClean="0"/>
              <a:t> Wumpus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Representasi</a:t>
            </a:r>
            <a:r>
              <a:rPr lang="en-US" dirty="0" smtClean="0"/>
              <a:t> FOL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Proporsitional</a:t>
            </a:r>
            <a:r>
              <a:rPr lang="en-US" dirty="0" smtClean="0"/>
              <a:t> Logic.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it-IT" i="1" dirty="0" smtClean="0"/>
              <a:t>s</a:t>
            </a:r>
            <a:r>
              <a:rPr lang="it-IT" dirty="0" smtClean="0"/>
              <a:t>,</a:t>
            </a:r>
            <a:r>
              <a:rPr lang="it-IT" i="1" dirty="0" smtClean="0"/>
              <a:t>b</a:t>
            </a:r>
            <a:r>
              <a:rPr lang="it-IT" dirty="0" smtClean="0"/>
              <a:t>,</a:t>
            </a:r>
            <a:r>
              <a:rPr lang="it-IT" i="1" dirty="0" smtClean="0"/>
              <a:t>u</a:t>
            </a:r>
            <a:r>
              <a:rPr lang="it-IT" dirty="0" smtClean="0"/>
              <a:t>,</a:t>
            </a:r>
            <a:r>
              <a:rPr lang="it-IT" i="1" dirty="0" smtClean="0"/>
              <a:t>c</a:t>
            </a:r>
            <a:r>
              <a:rPr lang="it-IT" dirty="0" smtClean="0"/>
              <a:t>,</a:t>
            </a:r>
            <a:r>
              <a:rPr lang="it-IT" i="1" dirty="0" smtClean="0"/>
              <a:t>t  Percept</a:t>
            </a:r>
            <a:r>
              <a:rPr lang="it-IT" dirty="0" smtClean="0"/>
              <a:t>([</a:t>
            </a:r>
            <a:r>
              <a:rPr lang="it-IT" i="1" dirty="0" smtClean="0"/>
              <a:t>s</a:t>
            </a:r>
            <a:r>
              <a:rPr lang="it-IT" dirty="0" smtClean="0"/>
              <a:t>,</a:t>
            </a:r>
            <a:r>
              <a:rPr lang="it-IT" i="1" dirty="0" smtClean="0"/>
              <a:t>b</a:t>
            </a:r>
            <a:r>
              <a:rPr lang="it-IT" dirty="0" smtClean="0"/>
              <a:t>,</a:t>
            </a:r>
            <a:r>
              <a:rPr lang="it-IT" i="1" dirty="0" smtClean="0"/>
              <a:t>Glitter</a:t>
            </a:r>
            <a:r>
              <a:rPr lang="it-IT" dirty="0" smtClean="0"/>
              <a:t>,u,</a:t>
            </a:r>
            <a:r>
              <a:rPr lang="it-IT" i="1" dirty="0" smtClean="0"/>
              <a:t>c</a:t>
            </a:r>
            <a:r>
              <a:rPr lang="it-IT" dirty="0" smtClean="0"/>
              <a:t>],</a:t>
            </a:r>
            <a:r>
              <a:rPr lang="it-IT" i="1" dirty="0" smtClean="0"/>
              <a:t>t</a:t>
            </a:r>
            <a:r>
              <a:rPr lang="it-IT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it-IT" i="1" dirty="0" smtClean="0"/>
              <a:t>Action</a:t>
            </a:r>
            <a:r>
              <a:rPr lang="it-IT" dirty="0" smtClean="0"/>
              <a:t>(</a:t>
            </a:r>
            <a:r>
              <a:rPr lang="it-IT" i="1" dirty="0" smtClean="0"/>
              <a:t>Grab</a:t>
            </a:r>
            <a:r>
              <a:rPr lang="it-IT" dirty="0" smtClean="0"/>
              <a:t>,</a:t>
            </a:r>
            <a:r>
              <a:rPr lang="it-IT" i="1" dirty="0" smtClean="0"/>
              <a:t>t</a:t>
            </a:r>
            <a:r>
              <a:rPr lang="it-IT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fr-FR" i="1" dirty="0" err="1" smtClean="0"/>
              <a:t>b</a:t>
            </a:r>
            <a:r>
              <a:rPr lang="fr-FR" dirty="0" err="1" smtClean="0"/>
              <a:t>,</a:t>
            </a:r>
            <a:r>
              <a:rPr lang="fr-FR" i="1" dirty="0" err="1" smtClean="0"/>
              <a:t>g</a:t>
            </a:r>
            <a:r>
              <a:rPr lang="fr-FR" dirty="0" err="1" smtClean="0"/>
              <a:t>,</a:t>
            </a:r>
            <a:r>
              <a:rPr lang="fr-FR" i="1" dirty="0" err="1" smtClean="0"/>
              <a:t>u</a:t>
            </a:r>
            <a:r>
              <a:rPr lang="fr-FR" dirty="0" err="1" smtClean="0"/>
              <a:t>,</a:t>
            </a:r>
            <a:r>
              <a:rPr lang="fr-FR" i="1" dirty="0" err="1" smtClean="0"/>
              <a:t>c</a:t>
            </a:r>
            <a:r>
              <a:rPr lang="fr-FR" dirty="0" err="1" smtClean="0"/>
              <a:t>,</a:t>
            </a:r>
            <a:r>
              <a:rPr lang="fr-FR" i="1" dirty="0" err="1" smtClean="0"/>
              <a:t>t</a:t>
            </a:r>
            <a:r>
              <a:rPr lang="fr-FR" i="1" dirty="0" smtClean="0"/>
              <a:t>  Percept</a:t>
            </a:r>
            <a:r>
              <a:rPr lang="fr-FR" dirty="0" smtClean="0"/>
              <a:t>([</a:t>
            </a:r>
            <a:r>
              <a:rPr lang="fr-FR" i="1" dirty="0" err="1" smtClean="0"/>
              <a:t>Stench</a:t>
            </a:r>
            <a:r>
              <a:rPr lang="fr-FR" dirty="0" err="1" smtClean="0"/>
              <a:t>,</a:t>
            </a:r>
            <a:r>
              <a:rPr lang="fr-FR" i="1" dirty="0" err="1" smtClean="0"/>
              <a:t>b</a:t>
            </a:r>
            <a:r>
              <a:rPr lang="fr-FR" dirty="0" err="1" smtClean="0"/>
              <a:t>,</a:t>
            </a:r>
            <a:r>
              <a:rPr lang="fr-FR" i="1" dirty="0" err="1" smtClean="0"/>
              <a:t>g</a:t>
            </a:r>
            <a:r>
              <a:rPr lang="fr-FR" dirty="0" err="1" smtClean="0"/>
              <a:t>,u,</a:t>
            </a:r>
            <a:r>
              <a:rPr lang="fr-FR" i="1" dirty="0" err="1" smtClean="0"/>
              <a:t>c</a:t>
            </a:r>
            <a:r>
              <a:rPr lang="fr-FR" dirty="0" smtClean="0"/>
              <a:t>],</a:t>
            </a:r>
            <a:r>
              <a:rPr lang="fr-FR" i="1" dirty="0" smtClean="0"/>
              <a:t>t</a:t>
            </a:r>
            <a:r>
              <a:rPr lang="fr-FR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fr-FR" i="1" dirty="0" err="1" smtClean="0"/>
              <a:t>Stench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g</a:t>
            </a:r>
            <a:r>
              <a:rPr lang="nl-NL" dirty="0" smtClean="0"/>
              <a:t>,</a:t>
            </a:r>
            <a:r>
              <a:rPr lang="nl-NL" i="1" dirty="0" smtClean="0"/>
              <a:t>u</a:t>
            </a:r>
            <a:r>
              <a:rPr lang="nl-NL" dirty="0" smtClean="0"/>
              <a:t>,</a:t>
            </a:r>
            <a:r>
              <a:rPr lang="nl-NL" i="1" dirty="0" smtClean="0"/>
              <a:t>c</a:t>
            </a:r>
            <a:r>
              <a:rPr lang="nl-NL" dirty="0" smtClean="0"/>
              <a:t>,</a:t>
            </a:r>
            <a:r>
              <a:rPr lang="nl-NL" i="1" dirty="0" smtClean="0"/>
              <a:t>t  Percept</a:t>
            </a:r>
            <a:r>
              <a:rPr lang="nl-NL" dirty="0" smtClean="0"/>
              <a:t>([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Breeze</a:t>
            </a:r>
            <a:r>
              <a:rPr lang="nl-NL" dirty="0" smtClean="0"/>
              <a:t>,</a:t>
            </a:r>
            <a:r>
              <a:rPr lang="nl-NL" i="1" dirty="0" smtClean="0"/>
              <a:t>g</a:t>
            </a:r>
            <a:r>
              <a:rPr lang="nl-NL" dirty="0" smtClean="0"/>
              <a:t>,u,</a:t>
            </a:r>
            <a:r>
              <a:rPr lang="nl-NL" i="1" dirty="0" smtClean="0"/>
              <a:t>c</a:t>
            </a:r>
            <a:r>
              <a:rPr lang="nl-NL" dirty="0" smtClean="0"/>
              <a:t>],</a:t>
            </a:r>
            <a:r>
              <a:rPr lang="nl-NL" i="1" dirty="0" smtClean="0"/>
              <a:t>t</a:t>
            </a:r>
            <a:r>
              <a:rPr lang="nl-NL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nl-NL" i="1" dirty="0" smtClean="0"/>
              <a:t>Breeze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</a:t>
            </a:r>
            <a:r>
              <a:rPr lang="nl-NL" dirty="0" smtClean="0"/>
              <a:t>,</a:t>
            </a:r>
            <a:r>
              <a:rPr lang="nl-NL" i="1" dirty="0" smtClean="0"/>
              <a:t>u</a:t>
            </a:r>
            <a:r>
              <a:rPr lang="nl-NL" dirty="0" smtClean="0"/>
              <a:t>,</a:t>
            </a:r>
            <a:r>
              <a:rPr lang="nl-NL" i="1" dirty="0" smtClean="0"/>
              <a:t>c</a:t>
            </a:r>
            <a:r>
              <a:rPr lang="nl-NL" dirty="0" smtClean="0"/>
              <a:t>,</a:t>
            </a:r>
            <a:r>
              <a:rPr lang="nl-NL" i="1" dirty="0" smtClean="0"/>
              <a:t>t  Percept</a:t>
            </a:r>
            <a:r>
              <a:rPr lang="nl-NL" dirty="0" smtClean="0"/>
              <a:t>([</a:t>
            </a:r>
            <a:r>
              <a:rPr lang="nl-NL" i="1" dirty="0" smtClean="0"/>
              <a:t>s</a:t>
            </a:r>
            <a:r>
              <a:rPr lang="nl-NL" dirty="0" smtClean="0"/>
              <a:t>,</a:t>
            </a:r>
            <a:r>
              <a:rPr lang="nl-NL" i="1" dirty="0" smtClean="0"/>
              <a:t>b</a:t>
            </a:r>
            <a:r>
              <a:rPr lang="nl-NL" dirty="0" smtClean="0"/>
              <a:t>,</a:t>
            </a:r>
            <a:r>
              <a:rPr lang="nl-NL" i="1" dirty="0" smtClean="0"/>
              <a:t>Glitter</a:t>
            </a:r>
            <a:r>
              <a:rPr lang="nl-NL" dirty="0" smtClean="0"/>
              <a:t>,u,</a:t>
            </a:r>
            <a:r>
              <a:rPr lang="nl-NL" i="1" dirty="0" smtClean="0"/>
              <a:t>c</a:t>
            </a:r>
            <a:r>
              <a:rPr lang="nl-NL" dirty="0" smtClean="0"/>
              <a:t>],</a:t>
            </a:r>
            <a:r>
              <a:rPr lang="nl-NL" i="1" dirty="0" smtClean="0"/>
              <a:t>t</a:t>
            </a:r>
            <a:r>
              <a:rPr lang="nl-NL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nl-NL" i="1" dirty="0" smtClean="0"/>
              <a:t>AtGold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</a:t>
            </a:r>
            <a:r>
              <a:rPr lang="fr-FR" i="1" dirty="0" smtClean="0"/>
              <a:t>t </a:t>
            </a:r>
            <a:r>
              <a:rPr lang="fr-FR" i="1" dirty="0" err="1" smtClean="0"/>
              <a:t>AtGold</a:t>
            </a:r>
            <a:r>
              <a:rPr lang="fr-FR" dirty="0" smtClean="0"/>
              <a:t>(</a:t>
            </a:r>
            <a:r>
              <a:rPr lang="fr-FR" i="1" dirty="0" smtClean="0"/>
              <a:t>t</a:t>
            </a:r>
            <a:r>
              <a:rPr lang="fr-FR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fr-FR" i="1" dirty="0" smtClean="0"/>
              <a:t>Action</a:t>
            </a:r>
            <a:r>
              <a:rPr lang="fr-FR" dirty="0" smtClean="0"/>
              <a:t>(</a:t>
            </a:r>
            <a:r>
              <a:rPr lang="fr-FR" i="1" dirty="0" err="1" smtClean="0"/>
              <a:t>Grab</a:t>
            </a:r>
            <a:r>
              <a:rPr lang="fr-FR" dirty="0" err="1" smtClean="0"/>
              <a:t>,</a:t>
            </a:r>
            <a:r>
              <a:rPr lang="fr-FR" i="1" dirty="0" err="1" smtClean="0"/>
              <a:t>t</a:t>
            </a:r>
            <a:r>
              <a:rPr lang="fr-FR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id-ID" dirty="0" smtClean="0"/>
              <a:t>ermainan </a:t>
            </a:r>
            <a:r>
              <a:rPr lang="en-US" dirty="0" smtClean="0"/>
              <a:t>C</a:t>
            </a:r>
            <a:r>
              <a:rPr lang="id-ID" dirty="0" smtClean="0"/>
              <a:t>atur</a:t>
            </a:r>
            <a:endParaRPr lang="id-ID" dirty="0"/>
          </a:p>
        </p:txBody>
      </p:sp>
      <p:pic>
        <p:nvPicPr>
          <p:cNvPr id="81922" name="Picture 2" descr="Chess%20-%20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1481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Awalnya</a:t>
            </a:r>
            <a:r>
              <a:rPr lang="en-US" dirty="0" smtClean="0"/>
              <a:t>,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Putih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1.  a2(PP)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(PP,a2,a3)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2.  a2(PP)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(a4)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(PP,a2,a4)</a:t>
            </a:r>
            <a:endParaRPr lang="id-ID" sz="24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 	…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b="1" dirty="0" smtClean="0">
                <a:latin typeface="Arial Narrow" pitchFamily="34" charset="0"/>
              </a:rPr>
              <a:t>6.  </a:t>
            </a:r>
            <a:r>
              <a:rPr lang="id-ID" sz="2400" b="1" dirty="0" smtClean="0">
                <a:latin typeface="Arial Narrow" pitchFamily="34" charset="0"/>
              </a:rPr>
              <a:t>c2(PP)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b="1" dirty="0" smtClean="0">
                <a:latin typeface="Arial Narrow" pitchFamily="34" charset="0"/>
              </a:rPr>
              <a:t> Kosong(c3)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b="1" dirty="0" smtClean="0">
                <a:latin typeface="Arial Narrow" pitchFamily="34" charset="0"/>
              </a:rPr>
              <a:t> Kosong(c4)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</a:t>
            </a:r>
            <a:r>
              <a:rPr lang="id-ID" sz="2400" b="1" dirty="0" smtClean="0">
                <a:latin typeface="Arial Narrow" pitchFamily="34" charset="0"/>
              </a:rPr>
              <a:t> Gerakkan(PP,c2,c4)</a:t>
            </a:r>
            <a:endParaRPr lang="id-ID" sz="24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	…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19.  g1(KP)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Kosong</a:t>
            </a:r>
            <a:r>
              <a:rPr lang="en-US" sz="2400" dirty="0" smtClean="0">
                <a:latin typeface="Arial Narrow" pitchFamily="34" charset="0"/>
              </a:rPr>
              <a:t>(f3)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Gerakkan</a:t>
            </a:r>
            <a:r>
              <a:rPr lang="en-US" sz="2400" dirty="0" smtClean="0">
                <a:latin typeface="Arial Narrow" pitchFamily="34" charset="0"/>
              </a:rPr>
              <a:t>(KP,g1,f3)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20.  </a:t>
            </a:r>
            <a:r>
              <a:rPr lang="id-ID" sz="2400" dirty="0" smtClean="0">
                <a:latin typeface="Arial Narrow" pitchFamily="34" charset="0"/>
              </a:rPr>
              <a:t>g1(KP)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</a:t>
            </a:r>
            <a:r>
              <a:rPr lang="id-ID" sz="2400" dirty="0" smtClean="0">
                <a:latin typeface="Arial Narrow" pitchFamily="34" charset="0"/>
              </a:rPr>
              <a:t> Kosong(h3) </a:t>
            </a:r>
            <a:r>
              <a:rPr lang="en-US" sz="2400" dirty="0" smtClean="0">
                <a:latin typeface="Arial Narrow" pitchFamily="34" charset="0"/>
                <a:sym typeface="Symbol"/>
              </a:rPr>
              <a:t></a:t>
            </a:r>
            <a:r>
              <a:rPr lang="id-ID" sz="2400" dirty="0" smtClean="0">
                <a:latin typeface="Arial Narrow" pitchFamily="34" charset="0"/>
              </a:rPr>
              <a:t> Gerakkan(KP,g1,h3)</a:t>
            </a:r>
            <a:endParaRPr lang="id-ID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73713"/>
            <a:ext cx="6096000" cy="67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88893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r>
              <a:rPr lang="id-ID" sz="2800" dirty="0" smtClean="0">
                <a:solidFill>
                  <a:srgbClr val="C00000"/>
                </a:solidFill>
              </a:rPr>
              <a:t>turan</a:t>
            </a:r>
            <a:r>
              <a:rPr lang="id-ID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I</a:t>
            </a:r>
            <a:r>
              <a:rPr lang="id-ID" sz="2800" dirty="0" smtClean="0">
                <a:solidFill>
                  <a:srgbClr val="C00000"/>
                </a:solidFill>
              </a:rPr>
              <a:t>nferensi</a:t>
            </a:r>
            <a:r>
              <a:rPr lang="id-ID" sz="2800" dirty="0" smtClean="0"/>
              <a:t> </a:t>
            </a:r>
            <a:r>
              <a:rPr lang="en-US" sz="2800" dirty="0" smtClean="0"/>
              <a:t>P</a:t>
            </a:r>
            <a:r>
              <a:rPr lang="id-ID" sz="2800" dirty="0" smtClean="0"/>
              <a:t>roposi</a:t>
            </a:r>
            <a:r>
              <a:rPr lang="en-US" sz="2800" dirty="0" err="1" smtClean="0"/>
              <a:t>tional</a:t>
            </a:r>
            <a:r>
              <a:rPr lang="id-ID" sz="2800" dirty="0" smtClean="0"/>
              <a:t> logic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Searching</a:t>
            </a:r>
            <a:endParaRPr lang="id-ID" i="1" dirty="0"/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56" y="1978456"/>
            <a:ext cx="4373289" cy="463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Logical Programming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Bahasa pemrograman logis yang paling populer adalah PROLOG (PROgramming in </a:t>
            </a:r>
            <a:r>
              <a:rPr lang="id-ID" i="1" dirty="0" smtClean="0"/>
              <a:t>Logic</a:t>
            </a:r>
            <a:r>
              <a:rPr lang="id-ID" dirty="0" smtClean="0"/>
              <a:t>). </a:t>
            </a:r>
            <a:endParaRPr lang="en-US" dirty="0" smtClean="0"/>
          </a:p>
          <a:p>
            <a:r>
              <a:rPr lang="id-ID" dirty="0" smtClean="0"/>
              <a:t>Di dalam PROLOG, suatu program dituliskan sebagai kumpulan kalimat dalam </a:t>
            </a:r>
            <a:r>
              <a:rPr lang="id-ID" i="1" dirty="0" smtClean="0"/>
              <a:t>Horn clause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</a:t>
            </a:r>
            <a:r>
              <a:rPr lang="id-ID" dirty="0" smtClean="0"/>
              <a:t>ekerjaan kita hanyalah membangun </a:t>
            </a:r>
            <a:r>
              <a:rPr lang="id-ID" i="1" dirty="0" smtClean="0"/>
              <a:t>knowledge base </a:t>
            </a:r>
            <a:r>
              <a:rPr lang="id-ID" dirty="0" smtClean="0"/>
              <a:t>yang sesuai dan lengkap untuk suatu masalah. </a:t>
            </a:r>
            <a:endParaRPr lang="en-US" dirty="0" smtClean="0"/>
          </a:p>
          <a:p>
            <a:r>
              <a:rPr lang="id-ID" dirty="0" smtClean="0"/>
              <a:t>Proses </a:t>
            </a:r>
            <a:r>
              <a:rPr lang="id-ID" i="1" dirty="0" smtClean="0"/>
              <a:t>reasoning </a:t>
            </a:r>
            <a:r>
              <a:rPr lang="id-ID" dirty="0" smtClean="0"/>
              <a:t>sampai dihasilkan suatu kesimpulan ditangani oleh PROLOG.</a:t>
            </a:r>
            <a:endParaRPr lang="en-US" dirty="0" smtClean="0"/>
          </a:p>
          <a:p>
            <a:r>
              <a:rPr lang="id-ID" dirty="0" smtClean="0"/>
              <a:t>Tetapi, membangun </a:t>
            </a:r>
            <a:r>
              <a:rPr lang="id-ID" i="1" dirty="0" smtClean="0"/>
              <a:t>knowledge base</a:t>
            </a:r>
            <a:r>
              <a:rPr lang="id-ID" dirty="0" smtClean="0"/>
              <a:t> yang benar dan lengkap bukanlah hal yang mudah.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rial Narrow" pitchFamily="34" charset="0"/>
              </a:rPr>
              <a:t>FOL </a:t>
            </a:r>
            <a:r>
              <a:rPr lang="en-US" sz="5400" dirty="0" err="1" smtClean="0">
                <a:latin typeface="Arial Narrow" pitchFamily="34" charset="0"/>
              </a:rPr>
              <a:t>dan</a:t>
            </a:r>
            <a:r>
              <a:rPr lang="en-US" sz="5400" dirty="0" smtClean="0">
                <a:latin typeface="Arial Narrow" pitchFamily="34" charset="0"/>
              </a:rPr>
              <a:t> </a:t>
            </a:r>
            <a:r>
              <a:rPr lang="en-US" sz="5400" dirty="0" smtClean="0"/>
              <a:t>PROLOG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latin typeface="Arial Narrow" pitchFamily="34" charset="0"/>
              </a:rPr>
              <a:t>FOL</a:t>
            </a:r>
          </a:p>
          <a:p>
            <a:pPr>
              <a:buNone/>
            </a:pPr>
            <a:r>
              <a:rPr lang="en-US" sz="2200" i="1" dirty="0" smtClean="0">
                <a:latin typeface="Arial Narrow" pitchFamily="34" charset="0"/>
              </a:rPr>
              <a:t>	</a:t>
            </a:r>
            <a:r>
              <a:rPr lang="id-ID" sz="2200" i="1" dirty="0" smtClean="0">
                <a:latin typeface="Arial Narrow" pitchFamily="34" charset="0"/>
              </a:rPr>
              <a:t>Menikah</a:t>
            </a:r>
            <a:r>
              <a:rPr lang="id-ID" sz="2200" dirty="0" smtClean="0">
                <a:latin typeface="Arial Narrow" pitchFamily="34" charset="0"/>
              </a:rPr>
              <a:t>(</a:t>
            </a:r>
            <a:r>
              <a:rPr lang="id-ID" sz="2200" i="1" dirty="0" smtClean="0">
                <a:latin typeface="Arial Narrow" pitchFamily="34" charset="0"/>
              </a:rPr>
              <a:t>Wati</a:t>
            </a:r>
            <a:r>
              <a:rPr lang="id-ID" sz="2200" dirty="0" smtClean="0">
                <a:latin typeface="Arial Narrow" pitchFamily="34" charset="0"/>
              </a:rPr>
              <a:t>,</a:t>
            </a:r>
            <a:r>
              <a:rPr lang="id-ID" sz="2200" i="1" dirty="0" smtClean="0">
                <a:latin typeface="Arial Narrow" pitchFamily="34" charset="0"/>
              </a:rPr>
              <a:t>Andi</a:t>
            </a:r>
            <a:r>
              <a:rPr lang="id-ID" sz="2200" dirty="0" smtClean="0">
                <a:latin typeface="Arial Narrow" pitchFamily="34" charset="0"/>
              </a:rPr>
              <a:t>)	</a:t>
            </a:r>
          </a:p>
          <a:p>
            <a:pPr>
              <a:buNone/>
            </a:pPr>
            <a:r>
              <a:rPr lang="en-US" sz="2200" dirty="0" smtClean="0">
                <a:latin typeface="Arial Narrow" pitchFamily="34" charset="0"/>
                <a:sym typeface="Symbol"/>
              </a:rPr>
              <a:t>	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SaudaraKembar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 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</a:t>
            </a:r>
            <a:r>
              <a:rPr lang="fr-FR" sz="2200" dirty="0" smtClean="0">
                <a:latin typeface="Arial Narrow" pitchFamily="34" charset="0"/>
              </a:rPr>
              <a:t>  </a:t>
            </a:r>
            <a:r>
              <a:rPr lang="fr-FR" sz="2200" i="1" dirty="0" err="1" smtClean="0">
                <a:latin typeface="Arial Narrow" pitchFamily="34" charset="0"/>
              </a:rPr>
              <a:t>SaudaraKandung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Arial Narrow" pitchFamily="34" charset="0"/>
                <a:sym typeface="Symbol"/>
              </a:rPr>
              <a:t>	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i="1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AnakKandung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smtClean="0">
                <a:latin typeface="Arial Narrow" pitchFamily="34" charset="0"/>
              </a:rPr>
              <a:t>)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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fr-FR" sz="2200" i="1" dirty="0" err="1" smtClean="0">
                <a:latin typeface="Arial Narrow" pitchFamily="34" charset="0"/>
              </a:rPr>
              <a:t>SaudaraKandung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y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dirty="0" smtClean="0">
                <a:latin typeface="Arial Narrow" pitchFamily="34" charset="0"/>
              </a:rPr>
              <a:t>) </a:t>
            </a:r>
            <a:r>
              <a:rPr lang="en-US" sz="2200" dirty="0" smtClean="0">
                <a:latin typeface="Arial Narrow" pitchFamily="34" charset="0"/>
                <a:sym typeface="Symbol"/>
              </a:rPr>
              <a:t></a:t>
            </a:r>
            <a:r>
              <a:rPr lang="fr-FR" sz="2200" dirty="0" smtClean="0">
                <a:latin typeface="Arial Narrow" pitchFamily="34" charset="0"/>
              </a:rPr>
              <a:t>  </a:t>
            </a:r>
            <a:r>
              <a:rPr lang="fr-FR" sz="2200" i="1" dirty="0" err="1" smtClean="0">
                <a:latin typeface="Arial Narrow" pitchFamily="34" charset="0"/>
              </a:rPr>
              <a:t>Keponakan</a:t>
            </a:r>
            <a:r>
              <a:rPr lang="fr-FR" sz="2200" dirty="0" smtClean="0">
                <a:latin typeface="Arial Narrow" pitchFamily="34" charset="0"/>
              </a:rPr>
              <a:t>(</a:t>
            </a:r>
            <a:r>
              <a:rPr lang="fr-FR" sz="2200" i="1" dirty="0" err="1" smtClean="0">
                <a:latin typeface="Arial Narrow" pitchFamily="34" charset="0"/>
              </a:rPr>
              <a:t>x</a:t>
            </a:r>
            <a:r>
              <a:rPr lang="fr-FR" sz="2200" dirty="0" err="1" smtClean="0">
                <a:latin typeface="Arial Narrow" pitchFamily="34" charset="0"/>
              </a:rPr>
              <a:t>,</a:t>
            </a:r>
            <a:r>
              <a:rPr lang="fr-FR" sz="2200" i="1" dirty="0" err="1" smtClean="0">
                <a:latin typeface="Arial Narrow" pitchFamily="34" charset="0"/>
              </a:rPr>
              <a:t>z</a:t>
            </a:r>
            <a:r>
              <a:rPr lang="fr-FR" sz="2200" dirty="0" smtClean="0">
                <a:latin typeface="Arial Narrow" pitchFamily="34" charset="0"/>
              </a:rPr>
              <a:t>)</a:t>
            </a:r>
            <a:endParaRPr lang="id-ID" sz="2200" dirty="0" smtClean="0">
              <a:latin typeface="Arial Narrow" pitchFamily="34" charset="0"/>
            </a:endParaRPr>
          </a:p>
          <a:p>
            <a:endParaRPr lang="en-US" sz="2200" dirty="0" smtClean="0"/>
          </a:p>
          <a:p>
            <a:r>
              <a:rPr lang="en-US" sz="2200" b="1" dirty="0" smtClean="0"/>
              <a:t>PROLOG</a:t>
            </a: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Menikah(wati,andi).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SaudaraKandung(X,Y) :- SaudaraKembar(X,Y).</a:t>
            </a:r>
            <a:endParaRPr lang="id-ID" sz="2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it-IT" sz="2200" dirty="0" smtClean="0">
                <a:latin typeface="Arial Narrow" pitchFamily="34" charset="0"/>
              </a:rPr>
              <a:t>	Keponakan(X,Z) :- AnakKandung(X,Y), SaudaraKandung(Y,Z).</a:t>
            </a:r>
            <a:endParaRPr lang="id-ID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Traffic Light Controller</a:t>
            </a:r>
            <a:endParaRPr lang="id-ID" i="1" dirty="0" smtClean="0"/>
          </a:p>
        </p:txBody>
      </p:sp>
      <p:pic>
        <p:nvPicPr>
          <p:cNvPr id="684034" name="Picture 2" descr="C:\02 IT Telkom\001 Kuliah 2009\CS4773 SC\Traffic Light Controller\Fuzzy Traffic Light Controller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343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36" name="Picture 4" descr="C:\02 IT Telkom\001 Kuliah 2009\CS4773 SC\Traffic Light Controller\Fuzzy Traffic Light Controller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205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id-ID" i="1" dirty="0" smtClean="0"/>
              <a:t>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dirty="0" smtClean="0"/>
              <a:t>Ide dasar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systems</a:t>
            </a:r>
            <a:r>
              <a:rPr lang="id-ID" sz="2200" dirty="0" smtClean="0"/>
              <a:t> adalah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sets</a:t>
            </a:r>
            <a:r>
              <a:rPr lang="id-ID" sz="2200" dirty="0" smtClean="0"/>
              <a:t> dan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sudah lama dipikirkan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id-ID" sz="2200" dirty="0" smtClean="0"/>
              <a:t>para filsuf Yunani kuno.</a:t>
            </a:r>
            <a:endParaRPr lang="en-US" sz="2200" dirty="0" smtClean="0"/>
          </a:p>
          <a:p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filsuf pertama yang meletakkan fondasi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</a:t>
            </a:r>
            <a:r>
              <a:rPr lang="en-US" sz="2200" dirty="0" smtClean="0"/>
              <a:t>“T</a:t>
            </a:r>
            <a:r>
              <a:rPr lang="id-ID" sz="2200" dirty="0" smtClean="0"/>
              <a:t>erdapat area ketiga selain Benar dan Salah</a:t>
            </a:r>
            <a:r>
              <a:rPr lang="en-US" sz="2200" dirty="0" smtClean="0"/>
              <a:t>”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menghilang selama 2 milenium</a:t>
            </a:r>
            <a:endParaRPr lang="en-US" sz="2200" dirty="0" smtClean="0"/>
          </a:p>
          <a:p>
            <a:r>
              <a:rPr lang="en-US" sz="2200" dirty="0" smtClean="0"/>
              <a:t>M</a:t>
            </a:r>
            <a:r>
              <a:rPr lang="id-ID" sz="2200" dirty="0" smtClean="0"/>
              <a:t>uncul kembali pada era 1960-an.</a:t>
            </a:r>
            <a:endParaRPr lang="en-US" sz="2200" dirty="0" smtClean="0"/>
          </a:p>
          <a:p>
            <a:r>
              <a:rPr lang="id-ID" sz="2000" dirty="0" smtClean="0"/>
              <a:t>Konsep </a:t>
            </a:r>
            <a:r>
              <a:rPr lang="id-ID" sz="2000" i="1" dirty="0" smtClean="0"/>
              <a:t>fuzzy</a:t>
            </a:r>
            <a:r>
              <a:rPr lang="id-ID" sz="2000" dirty="0" smtClean="0"/>
              <a:t> </a:t>
            </a:r>
            <a:r>
              <a:rPr lang="id-ID" sz="2000" i="1" dirty="0" smtClean="0"/>
              <a:t>logic</a:t>
            </a:r>
            <a:r>
              <a:rPr lang="id-ID" sz="2000" dirty="0" smtClean="0"/>
              <a:t> yang sangat sistematis pertama kali diusulkan oleh Lotfi A. Zadeh, the University of California, Berkeley, Amerika Serikat.</a:t>
            </a:r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id-ID" i="1" dirty="0" smtClean="0"/>
              <a:t>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dirty="0" smtClean="0"/>
              <a:t>Juni tahun 1965</a:t>
            </a:r>
            <a:r>
              <a:rPr lang="en-US" sz="2200" dirty="0" smtClean="0"/>
              <a:t>: P</a:t>
            </a:r>
            <a:r>
              <a:rPr lang="id-ID" sz="2200" dirty="0" smtClean="0"/>
              <a:t>rofesor Zadeh mempublikasikan paper pertama “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Sets</a:t>
            </a:r>
            <a:r>
              <a:rPr lang="id-ID" sz="2200" dirty="0" smtClean="0"/>
              <a:t>” pada jurnal </a:t>
            </a:r>
            <a:r>
              <a:rPr lang="id-ID" sz="2200" i="1" dirty="0" smtClean="0"/>
              <a:t>Information and Control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r>
              <a:rPr lang="id-ID" sz="2200" dirty="0" smtClean="0"/>
              <a:t>1970-an</a:t>
            </a:r>
            <a:r>
              <a:rPr lang="en-US" sz="2200" dirty="0" smtClean="0"/>
              <a:t>: </a:t>
            </a:r>
            <a:r>
              <a:rPr lang="id-ID" sz="2200" dirty="0" smtClean="0"/>
              <a:t>para ilmuwan Jepang berhasil mengaplikasikan konsep </a:t>
            </a:r>
            <a:r>
              <a:rPr lang="id-ID" sz="2200" i="1" dirty="0" smtClean="0"/>
              <a:t>fuzzy</a:t>
            </a:r>
            <a:r>
              <a:rPr lang="id-ID" sz="2200" dirty="0" smtClean="0"/>
              <a:t> ke dalam berbagai peralatan elektronik maupun proses produksi dalam industri. 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sudah diterapkan pada beragam sistem kontrol</a:t>
            </a:r>
            <a:endParaRPr lang="en-US" sz="2200" dirty="0" smtClean="0"/>
          </a:p>
          <a:p>
            <a:pPr lvl="1"/>
            <a:r>
              <a:rPr lang="id-ID" sz="2000" i="1" dirty="0" smtClean="0"/>
              <a:t>Air Conditioning</a:t>
            </a:r>
            <a:r>
              <a:rPr lang="id-ID" sz="2000" dirty="0" smtClean="0"/>
              <a:t> (AC)</a:t>
            </a:r>
            <a:endParaRPr lang="en-US" sz="2000" dirty="0" smtClean="0"/>
          </a:p>
          <a:p>
            <a:pPr lvl="1"/>
            <a:r>
              <a:rPr lang="en-US" sz="2000" dirty="0" smtClean="0"/>
              <a:t>O</a:t>
            </a:r>
            <a:r>
              <a:rPr lang="id-ID" sz="2000" dirty="0" smtClean="0"/>
              <a:t>tomotif</a:t>
            </a:r>
            <a:endParaRPr lang="en-US" sz="2000" dirty="0" smtClean="0"/>
          </a:p>
          <a:p>
            <a:pPr lvl="1"/>
            <a:r>
              <a:rPr lang="en-US" sz="2000" dirty="0" smtClean="0"/>
              <a:t>R</a:t>
            </a:r>
            <a:r>
              <a:rPr lang="id-ID" sz="2000" dirty="0" smtClean="0"/>
              <a:t>obot</a:t>
            </a:r>
            <a:endParaRPr lang="en-US" sz="2000" dirty="0" smtClean="0"/>
          </a:p>
          <a:p>
            <a:pPr lvl="1"/>
            <a:r>
              <a:rPr lang="en-US" sz="2000" dirty="0" err="1" smtClean="0"/>
              <a:t>Dsb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Classical</a:t>
            </a:r>
            <a:r>
              <a:rPr lang="en-US" dirty="0" smtClean="0"/>
              <a:t> </a:t>
            </a:r>
            <a:r>
              <a:rPr lang="en-US" i="1" dirty="0" smtClean="0"/>
              <a:t>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</a:t>
            </a:r>
            <a:r>
              <a:rPr lang="id-ID" sz="2400" dirty="0" smtClean="0"/>
              <a:t>eori himpunan klasik</a:t>
            </a:r>
            <a:r>
              <a:rPr lang="en-US" sz="2400" dirty="0" smtClean="0"/>
              <a:t>:</a:t>
            </a:r>
            <a:r>
              <a:rPr lang="id-ID" sz="2400" dirty="0" smtClean="0"/>
              <a:t> suatu himpunan secara intuitif adalah setiap kumpulan elemen-elemen. </a:t>
            </a:r>
            <a:endParaRPr lang="en-US" sz="2400" dirty="0" smtClean="0"/>
          </a:p>
          <a:p>
            <a:r>
              <a:rPr lang="id-ID" sz="2400" dirty="0" smtClean="0"/>
              <a:t>Himpunan klasik dikenal juga sebagai </a:t>
            </a:r>
            <a:r>
              <a:rPr lang="id-ID" sz="2400" b="1" i="1" dirty="0" smtClean="0"/>
              <a:t>crisp set</a:t>
            </a:r>
            <a:r>
              <a:rPr lang="id-ID" sz="2400" dirty="0" smtClean="0"/>
              <a:t>.</a:t>
            </a:r>
            <a:r>
              <a:rPr lang="id-ID" sz="2400" b="1" dirty="0" smtClean="0"/>
              <a:t> </a:t>
            </a:r>
            <a:endParaRPr lang="en-US" sz="2400" b="1" dirty="0" smtClean="0"/>
          </a:p>
          <a:p>
            <a:r>
              <a:rPr lang="en-US" sz="2400" i="1" dirty="0" smtClean="0"/>
              <a:t>C</a:t>
            </a:r>
            <a:r>
              <a:rPr lang="id-ID" sz="2400" i="1" dirty="0" smtClean="0"/>
              <a:t>risp</a:t>
            </a:r>
            <a:r>
              <a:rPr lang="id-ID" sz="2400" dirty="0" smtClean="0"/>
              <a:t> </a:t>
            </a:r>
            <a:r>
              <a:rPr lang="en-US" sz="2400" dirty="0" smtClean="0"/>
              <a:t>=</a:t>
            </a:r>
            <a:r>
              <a:rPr lang="id-ID" sz="2400" dirty="0" smtClean="0"/>
              <a:t> </a:t>
            </a:r>
            <a:r>
              <a:rPr lang="id-ID" sz="2400" i="1" dirty="0" smtClean="0"/>
              <a:t>clear and distinct </a:t>
            </a:r>
            <a:r>
              <a:rPr lang="id-ID" sz="2400" dirty="0" smtClean="0"/>
              <a:t>[OXF95].</a:t>
            </a:r>
            <a:endParaRPr lang="en-US" sz="2400" dirty="0" smtClean="0"/>
          </a:p>
          <a:p>
            <a:r>
              <a:rPr lang="en-US" sz="2400" i="1" dirty="0" smtClean="0"/>
              <a:t>C</a:t>
            </a:r>
            <a:r>
              <a:rPr lang="id-ID" sz="2400" i="1" dirty="0" smtClean="0"/>
              <a:t>risp set</a:t>
            </a:r>
            <a:r>
              <a:rPr lang="id-ID" sz="2400" dirty="0" smtClean="0"/>
              <a:t> </a:t>
            </a:r>
            <a:r>
              <a:rPr lang="en-US" sz="2400" dirty="0" smtClean="0"/>
              <a:t>:</a:t>
            </a:r>
            <a:r>
              <a:rPr lang="id-ID" sz="2400" dirty="0" smtClean="0"/>
              <a:t> himpunan yang membedakan anggota dan non anggotanya dengan batasan yang jelas. </a:t>
            </a:r>
            <a:endParaRPr lang="en-US" sz="2400" dirty="0" smtClean="0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914400" y="4800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id-ID" sz="2400" dirty="0" smtClean="0"/>
              <a:t>nggota himpunan </a:t>
            </a:r>
            <a:r>
              <a:rPr lang="id-ID" sz="2400" i="1" dirty="0" smtClean="0"/>
              <a:t>A</a:t>
            </a:r>
            <a:r>
              <a:rPr lang="id-ID" sz="2400" dirty="0" smtClean="0"/>
              <a:t> adalah 7, 8, 9, </a:t>
            </a:r>
            <a:r>
              <a:rPr lang="en-US" sz="2400" dirty="0" smtClean="0"/>
              <a:t>..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id-ID" sz="2400" dirty="0" smtClean="0"/>
              <a:t>ukan anggota </a:t>
            </a:r>
            <a:r>
              <a:rPr lang="id-ID" sz="2400" i="1" dirty="0" smtClean="0"/>
              <a:t>A</a:t>
            </a:r>
            <a:r>
              <a:rPr lang="id-ID" sz="2400" dirty="0" smtClean="0"/>
              <a:t> adalah 6, 5, 4, </a:t>
            </a:r>
            <a:r>
              <a:rPr lang="en-US" sz="2400" dirty="0" smtClean="0"/>
              <a:t>..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941402" y="2895600"/>
          <a:ext cx="72881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41" name="Equation" r:id="rId3" imgW="1916868" imgH="203112" progId="Equation.3">
                  <p:embed/>
                </p:oleObj>
              </mc:Choice>
              <mc:Fallback>
                <p:oleObj name="Equation" r:id="rId3" imgW="1916868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02" y="2895600"/>
                        <a:ext cx="728819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i="1" dirty="0" smtClean="0"/>
              <a:t>Intersection</a:t>
            </a:r>
            <a:r>
              <a:rPr lang="en-US" sz="3600" dirty="0" smtClean="0"/>
              <a:t>, </a:t>
            </a:r>
            <a:r>
              <a:rPr lang="en-US" sz="3600" i="1" dirty="0" smtClean="0"/>
              <a:t>union</a:t>
            </a:r>
            <a:r>
              <a:rPr lang="en-US" sz="3600" dirty="0" smtClean="0"/>
              <a:t>, </a:t>
            </a:r>
            <a:r>
              <a:rPr lang="en-US" sz="3600" i="1" dirty="0" smtClean="0"/>
              <a:t>complement</a:t>
            </a:r>
            <a:r>
              <a:rPr lang="en-US" sz="3600" dirty="0" smtClean="0"/>
              <a:t>, </a:t>
            </a:r>
            <a:r>
              <a:rPr lang="en-US" sz="3600" i="1" dirty="0" smtClean="0"/>
              <a:t>difference</a:t>
            </a:r>
            <a:endParaRPr lang="id-ID" sz="36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6477000" cy="467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Excluded Middle Laws</a:t>
            </a:r>
            <a:endParaRPr lang="id-ID" dirty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2057400" y="2895600"/>
          <a:ext cx="49117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65"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9117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Modus Ponens </a:t>
            </a:r>
            <a:r>
              <a:rPr lang="en-US" sz="3600" b="1" dirty="0" smtClean="0"/>
              <a:t>(</a:t>
            </a:r>
            <a:r>
              <a:rPr lang="en-US" sz="3600" b="1" i="1" dirty="0" smtClean="0"/>
              <a:t>Implication-Elimination</a:t>
            </a:r>
            <a:r>
              <a:rPr lang="en-US" sz="3600" b="1" dirty="0" smtClean="0"/>
              <a:t>)</a:t>
            </a:r>
            <a:endParaRPr lang="id-ID" sz="3600" b="1" dirty="0"/>
          </a:p>
        </p:txBody>
      </p:sp>
      <p:graphicFrame>
        <p:nvGraphicFramePr>
          <p:cNvPr id="286721" name="Object 1"/>
          <p:cNvGraphicFramePr>
            <a:graphicFrameLocks noChangeAspect="1"/>
          </p:cNvGraphicFramePr>
          <p:nvPr/>
        </p:nvGraphicFramePr>
        <p:xfrm>
          <a:off x="2362200" y="2971800"/>
          <a:ext cx="413385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4" name="Equation" r:id="rId3" imgW="736600" imgH="419100" progId="Equation.3">
                  <p:embed/>
                </p:oleObj>
              </mc:Choice>
              <mc:Fallback>
                <p:oleObj name="Equation" r:id="rId3" imgW="736600" imgH="419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4133851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</a:t>
            </a:r>
            <a:r>
              <a:rPr lang="id-ID" i="1" dirty="0" smtClean="0"/>
              <a:t>aw of </a:t>
            </a:r>
            <a:r>
              <a:rPr lang="en-US" i="1" dirty="0" smtClean="0"/>
              <a:t>C</a:t>
            </a:r>
            <a:r>
              <a:rPr lang="id-ID" i="1" dirty="0" smtClean="0"/>
              <a:t>ontradiction</a:t>
            </a:r>
            <a:endParaRPr lang="id-ID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5409" name="Object 1"/>
          <p:cNvGraphicFramePr>
            <a:graphicFrameLocks noChangeAspect="1"/>
          </p:cNvGraphicFramePr>
          <p:nvPr/>
        </p:nvGraphicFramePr>
        <p:xfrm>
          <a:off x="1828800" y="2667000"/>
          <a:ext cx="530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89" name="Equation" r:id="rId3" imgW="660400" imgH="228600" progId="Equation.3">
                  <p:embed/>
                </p:oleObj>
              </mc:Choice>
              <mc:Fallback>
                <p:oleObj name="Equation" r:id="rId3" imgW="660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5305425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id-ID" dirty="0" smtClean="0"/>
              <a:t>ogika Aristotelian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Kedua hukum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id-ID" sz="2400" dirty="0" smtClean="0"/>
              <a:t> dasar dari logika Aristotelian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ahasa Latin “</a:t>
            </a:r>
            <a:r>
              <a:rPr lang="id-ID" sz="2400" i="1" dirty="0" smtClean="0"/>
              <a:t>tertium non datur” </a:t>
            </a:r>
            <a:r>
              <a:rPr lang="id-ID" sz="2400" dirty="0" smtClean="0"/>
              <a:t>yang</a:t>
            </a:r>
            <a:r>
              <a:rPr lang="id-ID" sz="2400" i="1" dirty="0" smtClean="0"/>
              <a:t> </a:t>
            </a:r>
            <a:r>
              <a:rPr lang="id-ID" sz="2400" dirty="0" smtClean="0"/>
              <a:t>dalam bahasa Inggris berarti</a:t>
            </a:r>
            <a:r>
              <a:rPr lang="id-ID" sz="2400" i="1" dirty="0" smtClean="0"/>
              <a:t> </a:t>
            </a:r>
            <a:r>
              <a:rPr lang="id-ID" sz="2400" dirty="0" smtClean="0"/>
              <a:t>“</a:t>
            </a:r>
            <a:r>
              <a:rPr lang="id-ID" sz="2400" i="1" dirty="0" smtClean="0"/>
              <a:t>a third posibility = ruled out”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id-ID" sz="2400" dirty="0" smtClean="0"/>
              <a:t>Artinya, tidak ada tempat untuk kemungkinan ke tiga. </a:t>
            </a:r>
            <a:endParaRPr lang="en-US" sz="2400" dirty="0" smtClean="0"/>
          </a:p>
          <a:p>
            <a:r>
              <a:rPr lang="en-US" sz="2400" dirty="0" smtClean="0"/>
              <a:t>S</a:t>
            </a:r>
            <a:r>
              <a:rPr lang="id-ID" sz="2400" dirty="0" smtClean="0"/>
              <a:t>uatu elemen harus termasuk ke dalam </a:t>
            </a:r>
            <a:r>
              <a:rPr lang="id-ID" sz="2400" i="1" dirty="0" smtClean="0"/>
              <a:t>A</a:t>
            </a:r>
            <a:r>
              <a:rPr lang="id-ID" sz="2400" dirty="0" smtClean="0"/>
              <a:t> atau </a:t>
            </a:r>
            <a:r>
              <a:rPr lang="en-US" sz="2400" dirty="0" smtClean="0"/>
              <a:t>      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7010400" y="3657600"/>
          <a:ext cx="381000" cy="3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3" name="Equation" r:id="rId3" imgW="164957" imgH="190335" progId="Equation.3">
                  <p:embed/>
                </p:oleObj>
              </mc:Choice>
              <mc:Fallback>
                <p:oleObj name="Equation" r:id="rId3" imgW="164957" imgH="19033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657600"/>
                        <a:ext cx="381000" cy="342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8583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259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Lima </a:t>
            </a:r>
            <a:r>
              <a:rPr lang="en-US" dirty="0" smtClean="0"/>
              <a:t>J</a:t>
            </a:r>
            <a:r>
              <a:rPr lang="id-ID" dirty="0" smtClean="0"/>
              <a:t>enis </a:t>
            </a:r>
            <a:r>
              <a:rPr lang="en-US" dirty="0" smtClean="0"/>
              <a:t>L</a:t>
            </a:r>
            <a:r>
              <a:rPr lang="id-ID" dirty="0" smtClean="0"/>
              <a:t>ogic</a:t>
            </a:r>
            <a:r>
              <a:rPr lang="en-US" dirty="0" smtClean="0"/>
              <a:t> </a:t>
            </a:r>
            <a:r>
              <a:rPr lang="en-US" sz="2400" dirty="0" smtClean="0"/>
              <a:t>[RUS95]</a:t>
            </a:r>
            <a:endParaRPr lang="id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286000"/>
          <a:ext cx="8305800" cy="4038601"/>
        </p:xfrm>
        <a:graphic>
          <a:graphicData uri="http://schemas.openxmlformats.org/drawingml/2006/table">
            <a:tbl>
              <a:tblPr/>
              <a:tblGrid>
                <a:gridCol w="2279657"/>
                <a:gridCol w="2923276"/>
                <a:gridCol w="3102867"/>
              </a:tblGrid>
              <a:tr h="115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Jenis</a:t>
                      </a: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ada di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dunia nyata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dipercaya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Agent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tentang fakta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Propositional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First-o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rder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objek, relasi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Temporal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fakta, objek, relasi, waktu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Probability theory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kepercayaan [0,1]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Fuzzy logic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kebenaran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kepercayaan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[0,1]</a:t>
                      </a:r>
                      <a:endParaRPr lang="id-ID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Fuzziness &amp; Probability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Banyak peneliti berbeda pendapat tentang </a:t>
            </a:r>
            <a:r>
              <a:rPr lang="sv-SE" smtClean="0">
                <a:solidFill>
                  <a:srgbClr val="FF0000"/>
                </a:solidFill>
              </a:rPr>
              <a:t>teori </a:t>
            </a:r>
            <a:r>
              <a:rPr lang="sv-SE" i="1" smtClean="0">
                <a:solidFill>
                  <a:srgbClr val="FF0000"/>
                </a:solidFill>
              </a:rPr>
              <a:t>fuzzy </a:t>
            </a:r>
            <a:r>
              <a:rPr lang="sv-SE" smtClean="0"/>
              <a:t>dan </a:t>
            </a:r>
            <a:r>
              <a:rPr lang="sv-SE" smtClean="0">
                <a:solidFill>
                  <a:srgbClr val="FF0000"/>
                </a:solidFill>
              </a:rPr>
              <a:t>teori probabilitas</a:t>
            </a:r>
            <a:r>
              <a:rPr lang="sv-SE" smtClean="0"/>
              <a:t>. </a:t>
            </a:r>
          </a:p>
          <a:p>
            <a:pPr eaLnBrk="1" hangingPunct="1"/>
            <a:r>
              <a:rPr lang="sv-SE" smtClean="0"/>
              <a:t>Sebenarnya, kedua teori tersebut memang sama-sama untuk menangani masalah ketidakpastian. </a:t>
            </a:r>
          </a:p>
          <a:p>
            <a:pPr eaLnBrk="1" hangingPunct="1"/>
            <a:r>
              <a:rPr lang="sv-SE" smtClean="0"/>
              <a:t>Tetapi, perbedaannya adalah pada </a:t>
            </a:r>
            <a:r>
              <a:rPr lang="sv-SE" smtClean="0">
                <a:solidFill>
                  <a:srgbClr val="FF0000"/>
                </a:solidFill>
              </a:rPr>
              <a:t>jenis ketidakpastian </a:t>
            </a:r>
            <a:r>
              <a:rPr lang="sv-SE" smtClean="0"/>
              <a:t>yang ditangani.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Fuzziness &amp; Probability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Profesor FAUZI berada di padang pasir yang gersang</a:t>
            </a:r>
          </a:p>
          <a:p>
            <a:pPr eaLnBrk="1" hangingPunct="1"/>
            <a:r>
              <a:rPr lang="sv-SE" smtClean="0"/>
              <a:t>Dia hampir mati karena sangat kehausan</a:t>
            </a:r>
          </a:p>
          <a:p>
            <a:pPr eaLnBrk="1" hangingPunct="1"/>
            <a:r>
              <a:rPr lang="sv-SE" smtClean="0"/>
              <a:t>Tiba-tiba dia menemukan dua kotak berisi minuman</a:t>
            </a:r>
          </a:p>
          <a:p>
            <a:pPr eaLnBrk="1" hangingPunct="1"/>
            <a:r>
              <a:rPr lang="sv-SE" smtClean="0"/>
              <a:t>Dia sangat senang dan segera mendekati kotak tsb.</a:t>
            </a:r>
          </a:p>
          <a:p>
            <a:pPr eaLnBrk="1" hangingPunct="1"/>
            <a:r>
              <a:rPr lang="sv-SE" smtClean="0"/>
              <a:t>Sesaat kemudian, dia bingung bukan kepalang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>
                <a:solidFill>
                  <a:srgbClr val="C00000"/>
                </a:solidFill>
              </a:rPr>
              <a:t>Prof: ”Saya harus minum dari kotak yang mana?”</a:t>
            </a:r>
          </a:p>
          <a:p>
            <a:pPr eaLnBrk="1" hangingPunct="1"/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457200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895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>
                <a:solidFill>
                  <a:srgbClr val="FF0000"/>
                </a:solidFill>
              </a:rPr>
              <a:t>Peringatan</a:t>
            </a:r>
            <a:r>
              <a:rPr lang="it-IT" sz="2000">
                <a:solidFill>
                  <a:srgbClr val="FF0000"/>
                </a:solidFill>
              </a:rPr>
              <a:t>:</a:t>
            </a:r>
          </a:p>
          <a:p>
            <a:pPr algn="just"/>
            <a:endParaRPr lang="it-IT" sz="2000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000000"/>
                </a:solidFill>
              </a:rPr>
              <a:t>1 dari 50 botol ini berisi cairan kimia mematikan yang warna dan rasanya sama dengan air mineral. Anda akan mati seketika jika meminumnya.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4854575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4854575" y="1600200"/>
            <a:ext cx="2917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>
                <a:solidFill>
                  <a:srgbClr val="FF0000"/>
                </a:solidFill>
              </a:rPr>
              <a:t>Peringatan:</a:t>
            </a:r>
          </a:p>
          <a:p>
            <a:endParaRPr lang="it-IT" sz="2000" b="1" u="sng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000000"/>
                </a:solidFill>
              </a:rPr>
              <a:t>Satu plastik cairan kimia mematikan dicampurkan ke dalam 50 botol ini secara tidak merata. Anda tidak akan mati jika cuma minum satu botol, </a:t>
            </a:r>
            <a:r>
              <a:rPr lang="sv-SE" sz="2000">
                <a:solidFill>
                  <a:srgbClr val="000000"/>
                </a:solidFill>
              </a:rPr>
              <a:t>tetapi anda akan menderita pusing ringan/berat.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1</a:t>
            </a:r>
            <a:endParaRPr lang="en-US" sz="3600" b="1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8768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2</a:t>
            </a:r>
            <a:endParaRPr lang="en-US" sz="3600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Probability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48225" y="501015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Fuzziness</a:t>
            </a:r>
            <a:endParaRPr lang="en-US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/>
      <p:bldP spid="188421" grpId="0" animBg="1"/>
      <p:bldP spid="188422" grpId="0"/>
      <p:bldP spid="188423" grpId="0"/>
      <p:bldP spid="188424" grpId="0"/>
      <p:bldP spid="11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Karakteristik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Fungsi karakteristik dari himpunan A adalah suatu pemetaan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sedemikian hingga, untuk semua </a:t>
            </a:r>
            <a:r>
              <a:rPr lang="id-ID" i="1" dirty="0" smtClean="0"/>
              <a:t>x</a:t>
            </a:r>
            <a:r>
              <a:rPr lang="id-ID" dirty="0" smtClean="0"/>
              <a:t>,</a:t>
            </a:r>
            <a:endParaRPr lang="id-ID" dirty="0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2590800" y="2971800"/>
          <a:ext cx="3200400" cy="76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4" name="Equation" r:id="rId3" imgW="914003" imgH="215806" progId="Equation.3">
                  <p:embed/>
                </p:oleObj>
              </mc:Choice>
              <mc:Fallback>
                <p:oleObj name="Equation" r:id="rId3" imgW="914003" imgH="21580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200400" cy="766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752600" y="5128846"/>
          <a:ext cx="5181600" cy="119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5" name="Equation" r:id="rId5" imgW="1981200" imgH="457200" progId="Equation.3">
                  <p:embed/>
                </p:oleObj>
              </mc:Choice>
              <mc:Fallback>
                <p:oleObj name="Equation" r:id="rId5" imgW="1981200" imgH="45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28846"/>
                        <a:ext cx="5181600" cy="1195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04800" y="2057400"/>
          <a:ext cx="842443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5" name="Visio" r:id="rId3" imgW="3585311" imgH="1514543" progId="Visio.Drawing.11">
                  <p:embed/>
                </p:oleObj>
              </mc:Choice>
              <mc:Fallback>
                <p:oleObj name="Visio" r:id="rId3" imgW="3585311" imgH="1514543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42443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i="1" dirty="0" smtClean="0"/>
              <a:t>Classical Set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=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bulat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4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 </a:t>
            </a:r>
            <a:r>
              <a:rPr lang="en-US" sz="2400" dirty="0" err="1" smtClean="0"/>
              <a:t>atau</a:t>
            </a:r>
            <a:r>
              <a:rPr lang="en-US" sz="2400" dirty="0" smtClean="0"/>
              <a:t> {5, 6, …, 9}.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And-Elimination</a:t>
            </a:r>
            <a:endParaRPr lang="id-ID" sz="5400" b="1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1143000" y="2667000"/>
          <a:ext cx="6614809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02" name="Equation" r:id="rId3" imgW="1143000" imgH="444500" progId="Equation.3">
                  <p:embed/>
                </p:oleObj>
              </mc:Choice>
              <mc:Fallback>
                <p:oleObj name="Equation" r:id="rId3" imgW="11430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6614809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/>
        </p:nvGraphicFramePr>
        <p:xfrm>
          <a:off x="1266217" y="152400"/>
          <a:ext cx="658238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9" name="Visio" r:id="rId3" imgW="4139076" imgH="4027251" progId="Visio.Drawing.11">
                  <p:embed/>
                </p:oleObj>
              </mc:Choice>
              <mc:Fallback>
                <p:oleObj name="Visio" r:id="rId3" imgW="4139076" imgH="4027251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217" y="152400"/>
                        <a:ext cx="6582383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Kasus</a:t>
            </a:r>
            <a:r>
              <a:rPr lang="en-US" sz="4400" dirty="0" smtClean="0"/>
              <a:t> 1</a:t>
            </a:r>
            <a:r>
              <a:rPr lang="id-ID" sz="4400" dirty="0" smtClean="0"/>
              <a:t>: Pemberian Beasiswa</a:t>
            </a:r>
            <a:endParaRPr lang="id-ID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</a:t>
            </a:r>
            <a:r>
              <a:rPr lang="id-ID" dirty="0" smtClean="0"/>
              <a:t>ogika </a:t>
            </a:r>
            <a:r>
              <a:rPr lang="en-US" dirty="0" smtClean="0"/>
              <a:t>B</a:t>
            </a:r>
            <a:r>
              <a:rPr lang="id-ID" dirty="0" smtClean="0"/>
              <a:t>iner (</a:t>
            </a:r>
            <a:r>
              <a:rPr lang="id-ID" i="1" dirty="0" smtClean="0"/>
              <a:t>classical sets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371600" y="2514600"/>
          <a:ext cx="6553200" cy="1543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3" name="Equation" r:id="rId3" imgW="1803400" imgH="431800" progId="Equation.3">
                  <p:embed/>
                </p:oleObj>
              </mc:Choice>
              <mc:Fallback>
                <p:oleObj name="Equation" r:id="rId3" imgW="18034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553200" cy="1543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70493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layak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adil</a:t>
            </a:r>
            <a:r>
              <a:rPr lang="en-US" sz="2800" dirty="0" smtClean="0"/>
              <a:t> (</a:t>
            </a:r>
            <a:r>
              <a:rPr lang="en-US" sz="2800" dirty="0" err="1" smtClean="0"/>
              <a:t>manusiawi</a:t>
            </a:r>
            <a:r>
              <a:rPr lang="en-US" sz="2800" dirty="0" smtClean="0"/>
              <a:t>).</a:t>
            </a:r>
            <a:endParaRPr lang="id-ID" sz="2800" dirty="0"/>
          </a:p>
        </p:txBody>
      </p:sp>
      <p:sp>
        <p:nvSpPr>
          <p:cNvPr id="7" name="Down Arrow 6"/>
          <p:cNvSpPr/>
          <p:nvPr/>
        </p:nvSpPr>
        <p:spPr>
          <a:xfrm>
            <a:off x="4114800" y="4419600"/>
            <a:ext cx="1066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en-US" i="1" dirty="0" smtClean="0"/>
              <a:t>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id-ID" dirty="0" smtClean="0"/>
              <a:t>igunakan untuk penalaran yang lebih manusiawi. </a:t>
            </a:r>
            <a:endParaRPr lang="en-US" dirty="0" smtClean="0"/>
          </a:p>
          <a:p>
            <a:r>
              <a:rPr lang="id-ID" dirty="0" smtClean="0"/>
              <a:t>Misalkan </a:t>
            </a:r>
            <a:r>
              <a:rPr lang="id-ID" i="1" dirty="0" smtClean="0"/>
              <a:t>U</a:t>
            </a:r>
            <a:r>
              <a:rPr lang="id-ID" dirty="0" smtClean="0"/>
              <a:t> adalah </a:t>
            </a:r>
            <a:r>
              <a:rPr lang="id-ID" i="1" dirty="0" smtClean="0"/>
              <a:t>universe of discourse</a:t>
            </a:r>
            <a:r>
              <a:rPr lang="id-ID" dirty="0" smtClean="0"/>
              <a:t> (semesta pembicaraan) dan </a:t>
            </a:r>
            <a:r>
              <a:rPr lang="id-ID" i="1" dirty="0" smtClean="0"/>
              <a:t>x</a:t>
            </a:r>
            <a:r>
              <a:rPr lang="id-ID" dirty="0" smtClean="0"/>
              <a:t> adalah anggota </a:t>
            </a:r>
            <a:r>
              <a:rPr lang="id-ID" i="1" dirty="0" smtClean="0"/>
              <a:t>U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Suatu </a:t>
            </a:r>
            <a:r>
              <a:rPr lang="id-ID" i="1" dirty="0" smtClean="0"/>
              <a:t>fuzzy set</a:t>
            </a:r>
            <a:r>
              <a:rPr lang="id-ID" dirty="0" smtClean="0"/>
              <a:t> </a:t>
            </a:r>
            <a:r>
              <a:rPr lang="id-ID" i="1" dirty="0" smtClean="0"/>
              <a:t>A</a:t>
            </a:r>
            <a:r>
              <a:rPr lang="id-ID" dirty="0" smtClean="0"/>
              <a:t> di dalam </a:t>
            </a:r>
            <a:r>
              <a:rPr lang="id-ID" i="1" dirty="0" smtClean="0"/>
              <a:t>U</a:t>
            </a:r>
            <a:r>
              <a:rPr lang="id-ID" dirty="0" smtClean="0"/>
              <a:t> didefinisikan sebagai suatu </a:t>
            </a:r>
            <a:r>
              <a:rPr lang="id-ID" i="1" dirty="0" smtClean="0"/>
              <a:t>membership function</a:t>
            </a:r>
            <a:r>
              <a:rPr lang="id-ID" dirty="0" smtClean="0"/>
              <a:t> atau fungsi keanggotaan, yang memetakan setiap objek di </a:t>
            </a:r>
            <a:r>
              <a:rPr lang="id-ID" i="1" dirty="0" smtClean="0"/>
              <a:t>U</a:t>
            </a:r>
            <a:r>
              <a:rPr lang="id-ID" dirty="0" smtClean="0"/>
              <a:t> menjadi suatu nilai real dalam interval [0, 1]. </a:t>
            </a:r>
            <a:endParaRPr lang="en-US" dirty="0" smtClean="0"/>
          </a:p>
          <a:p>
            <a:r>
              <a:rPr lang="id-ID" dirty="0" smtClean="0"/>
              <a:t>Nilai-nilai </a:t>
            </a:r>
            <a:r>
              <a:rPr lang="en-US" dirty="0" smtClean="0"/>
              <a:t> </a:t>
            </a:r>
            <a:r>
              <a:rPr lang="id-ID" dirty="0" smtClean="0"/>
              <a:t>menyatakan derajat keanggotaan </a:t>
            </a:r>
            <a:r>
              <a:rPr lang="id-ID" i="1" dirty="0" smtClean="0"/>
              <a:t>x</a:t>
            </a:r>
            <a:r>
              <a:rPr lang="id-ID" dirty="0" smtClean="0"/>
              <a:t> di dalam </a:t>
            </a:r>
            <a:r>
              <a:rPr lang="id-ID" i="1" dirty="0" smtClean="0"/>
              <a:t>A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371600"/>
          <a:ext cx="8077200" cy="4267202"/>
        </p:xfrm>
        <a:graphic>
          <a:graphicData uri="http://schemas.openxmlformats.org/drawingml/2006/table">
            <a:tbl>
              <a:tblPr/>
              <a:tblGrid>
                <a:gridCol w="2651712"/>
                <a:gridCol w="1875953"/>
                <a:gridCol w="1830982"/>
                <a:gridCol w="1718553"/>
              </a:tblGrid>
              <a:tr h="8850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Suhu (</a:t>
                      </a:r>
                      <a:r>
                        <a:rPr lang="id-ID" sz="2800" b="1" spc="-30" baseline="30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 C)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Dingin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Hangat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Panas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</a:t>
            </a:r>
            <a:r>
              <a:rPr lang="id-ID" i="1" dirty="0" smtClean="0"/>
              <a:t>uzzy </a:t>
            </a:r>
            <a:r>
              <a:rPr lang="en-US" i="1" dirty="0" smtClean="0"/>
              <a:t>S</a:t>
            </a:r>
            <a:r>
              <a:rPr lang="id-ID" i="1" dirty="0" smtClean="0"/>
              <a:t>et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Dingin = {5, 15, 25, 35} dan derajat keanggotaannya dinyatakan oleh </a:t>
            </a:r>
            <a:r>
              <a:rPr lang="id-ID" i="1" dirty="0" smtClean="0"/>
              <a:t>µ</a:t>
            </a:r>
            <a:r>
              <a:rPr lang="id-ID" i="1" baseline="-25000" dirty="0" smtClean="0"/>
              <a:t>Dingin</a:t>
            </a:r>
            <a:r>
              <a:rPr lang="id-ID" dirty="0" smtClean="0"/>
              <a:t> = {1; 0,9; 0,5; 0,1}</a:t>
            </a:r>
          </a:p>
          <a:p>
            <a:pPr lvl="0"/>
            <a:r>
              <a:rPr lang="id-ID" dirty="0" smtClean="0"/>
              <a:t>Hangat = {5, 15, 25, 35, 45} dan derajat keanggotaannya dinyatakan oleh</a:t>
            </a:r>
            <a:r>
              <a:rPr lang="id-ID" i="1" dirty="0" smtClean="0"/>
              <a:t> µ</a:t>
            </a:r>
            <a:r>
              <a:rPr lang="id-ID" i="1" baseline="-25000" dirty="0" smtClean="0"/>
              <a:t>Hangat</a:t>
            </a:r>
            <a:r>
              <a:rPr lang="id-ID" dirty="0" smtClean="0"/>
              <a:t> = {0,1; 0,8; 1; 0,6; 0,2}</a:t>
            </a:r>
          </a:p>
          <a:p>
            <a:pPr lvl="0"/>
            <a:r>
              <a:rPr lang="id-ID" dirty="0" smtClean="0"/>
              <a:t>Panas = {25, 35, 45} dan derajat keanggotaannya dinyatakan oleh</a:t>
            </a:r>
            <a:r>
              <a:rPr lang="id-ID" i="1" dirty="0" smtClean="0"/>
              <a:t> µ</a:t>
            </a:r>
            <a:r>
              <a:rPr lang="id-ID" i="1" baseline="-25000" dirty="0" smtClean="0"/>
              <a:t>Panas</a:t>
            </a:r>
            <a:r>
              <a:rPr lang="id-ID" dirty="0" smtClean="0"/>
              <a:t> = {0,6; 0,9; 1}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1219200" y="304800"/>
          <a:ext cx="7239000" cy="480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29" name="Visio" r:id="rId3" imgW="2853521" imgH="2055509" progId="Visio.Drawing.11">
                  <p:embed/>
                </p:oleObj>
              </mc:Choice>
              <mc:Fallback>
                <p:oleObj name="Visio" r:id="rId3" imgW="2853521" imgH="205550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"/>
                        <a:ext cx="7239000" cy="4809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4102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Bentuk Fungsi Keanggotaan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id-ID" dirty="0" smtClean="0"/>
              <a:t>Linier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Sigmoid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id-ID" i="1" dirty="0" smtClean="0"/>
              <a:t>Bell</a:t>
            </a:r>
            <a:r>
              <a:rPr lang="en-US" dirty="0" smtClean="0"/>
              <a:t>:</a:t>
            </a:r>
          </a:p>
          <a:p>
            <a:pPr lvl="1"/>
            <a:r>
              <a:rPr lang="id-ID" i="1" dirty="0" smtClean="0"/>
              <a:t>Phi</a:t>
            </a:r>
            <a:endParaRPr lang="en-US" i="1" dirty="0" smtClean="0"/>
          </a:p>
          <a:p>
            <a:pPr lvl="1"/>
            <a:r>
              <a:rPr lang="id-ID" i="1" dirty="0" smtClean="0"/>
              <a:t>Beta</a:t>
            </a:r>
            <a:r>
              <a:rPr lang="id-ID" dirty="0" smtClean="0"/>
              <a:t> </a:t>
            </a:r>
            <a:endParaRPr lang="en-US" dirty="0" smtClean="0"/>
          </a:p>
          <a:p>
            <a:pPr lvl="1"/>
            <a:r>
              <a:rPr lang="id-ID" i="1" dirty="0" smtClean="0"/>
              <a:t>Gauss</a:t>
            </a: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304800" y="0"/>
          <a:ext cx="8305800" cy="675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53" name="Visio" r:id="rId3" imgW="6258650" imgH="5086755" progId="Visio.Drawing.11">
                  <p:embed/>
                </p:oleObj>
              </mc:Choice>
              <mc:Fallback>
                <p:oleObj name="Visio" r:id="rId3" imgW="6258650" imgH="5086755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305800" cy="6756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04800" y="-1"/>
          <a:ext cx="7772400" cy="676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77" name="Visio" r:id="rId3" imgW="6048796" imgH="5266987" progId="Visio.Drawing.11">
                  <p:embed/>
                </p:oleObj>
              </mc:Choice>
              <mc:Fallback>
                <p:oleObj name="Visio" r:id="rId3" imgW="6048796" imgH="5266987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1"/>
                        <a:ext cx="7772400" cy="6767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dirty="0" smtClean="0"/>
              <a:t>And-Introduction</a:t>
            </a:r>
            <a:endParaRPr lang="id-ID" sz="5400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990600" y="2590800"/>
          <a:ext cx="707727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0" name="Equation" r:id="rId3" imgW="1168400" imgH="469900" progId="Equation.3">
                  <p:embed/>
                </p:oleObj>
              </mc:Choice>
              <mc:Fallback>
                <p:oleObj name="Equation" r:id="rId3" imgW="1168400" imgH="469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07727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193531" y="1752600"/>
          <a:ext cx="872186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1" name="Visio" r:id="rId3" imgW="4024439" imgH="1791511" progId="Visio.Drawing.11">
                  <p:embed/>
                </p:oleObj>
              </mc:Choice>
              <mc:Fallback>
                <p:oleObj name="Visio" r:id="rId3" imgW="4024439" imgH="1791511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31" y="1752600"/>
                        <a:ext cx="8721869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143274" y="1143000"/>
          <a:ext cx="884832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5" name="Visio" r:id="rId3" imgW="4350818" imgH="1791511" progId="Visio.Drawing.11">
                  <p:embed/>
                </p:oleObj>
              </mc:Choice>
              <mc:Fallback>
                <p:oleObj name="Visio" r:id="rId3" imgW="4350818" imgH="1791511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74" y="1143000"/>
                        <a:ext cx="884832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373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667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599"/>
            <a:ext cx="7848600" cy="49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sz="6000" b="1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43000" y="0"/>
          <a:ext cx="70199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93" name="Visio" r:id="rId3" imgW="4122892" imgH="4027251" progId="Visio.Drawing.11">
                  <p:embed/>
                </p:oleObj>
              </mc:Choice>
              <mc:Fallback>
                <p:oleObj name="Visio" r:id="rId3" imgW="4122892" imgH="4027251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70199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249363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Fuzzy Set</a:t>
            </a:r>
            <a:endParaRPr lang="id-ID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66825" y="152400"/>
          <a:ext cx="65817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17" name="Visio" r:id="rId3" imgW="4139076" imgH="4027251" progId="Visio.Drawing.11">
                  <p:embed/>
                </p:oleObj>
              </mc:Choice>
              <mc:Fallback>
                <p:oleObj name="Visio" r:id="rId3" imgW="4139076" imgH="4027251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52400"/>
                        <a:ext cx="658177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249363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Classical Set</a:t>
            </a:r>
            <a:endParaRPr lang="id-ID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Logical connectives &amp; Implication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bahasa manusia, banyak percakapan yang menggunakan kalimat yang tidak pasti kebenarannya</a:t>
            </a:r>
            <a:endParaRPr lang="en-US" dirty="0" smtClean="0"/>
          </a:p>
          <a:p>
            <a:pPr lvl="1"/>
            <a:r>
              <a:rPr lang="id-ID" dirty="0" smtClean="0"/>
              <a:t>’</a:t>
            </a:r>
            <a:r>
              <a:rPr lang="id-ID" b="1" dirty="0" smtClean="0"/>
              <a:t>Hampir semua </a:t>
            </a:r>
            <a:r>
              <a:rPr lang="id-ID" dirty="0" smtClean="0"/>
              <a:t>orang suka permen’</a:t>
            </a:r>
            <a:endParaRPr lang="en-US" dirty="0" smtClean="0"/>
          </a:p>
          <a:p>
            <a:pPr lvl="1"/>
            <a:r>
              <a:rPr lang="id-ID" dirty="0" smtClean="0"/>
              <a:t>’</a:t>
            </a:r>
            <a:r>
              <a:rPr lang="id-ID" b="1" dirty="0" smtClean="0"/>
              <a:t>Sepertinya</a:t>
            </a:r>
            <a:r>
              <a:rPr lang="id-ID" dirty="0" smtClean="0"/>
              <a:t> dia anak yang pintar’</a:t>
            </a:r>
            <a:endParaRPr lang="en-US" dirty="0" smtClean="0"/>
          </a:p>
          <a:p>
            <a:r>
              <a:rPr lang="id-ID" dirty="0" smtClean="0"/>
              <a:t>Misalkan </a:t>
            </a:r>
            <a:r>
              <a:rPr lang="id-ID" i="1" dirty="0" smtClean="0"/>
              <a:t>P</a:t>
            </a:r>
            <a:r>
              <a:rPr lang="id-ID" dirty="0" smtClean="0"/>
              <a:t> adalah suatu </a:t>
            </a:r>
            <a:r>
              <a:rPr lang="id-ID" i="1" dirty="0" smtClean="0"/>
              <a:t>fuzzy logic proposition</a:t>
            </a:r>
            <a:endParaRPr lang="en-US" i="1" dirty="0" smtClean="0"/>
          </a:p>
          <a:p>
            <a:r>
              <a:rPr lang="en-US" dirty="0" smtClean="0"/>
              <a:t>N</a:t>
            </a:r>
            <a:r>
              <a:rPr lang="id-ID" dirty="0" smtClean="0"/>
              <a:t>ilai kebenaran </a:t>
            </a:r>
            <a:r>
              <a:rPr lang="id-ID" i="1" dirty="0" smtClean="0"/>
              <a:t>P </a:t>
            </a:r>
            <a:r>
              <a:rPr lang="id-ID" dirty="0" smtClean="0"/>
              <a:t>adalah [0, 1].</a:t>
            </a:r>
            <a:endParaRPr lang="en-US" dirty="0" smtClean="0"/>
          </a:p>
          <a:p>
            <a:pPr lvl="1"/>
            <a:r>
              <a:rPr lang="id-ID" dirty="0" smtClean="0"/>
              <a:t>Nilai 0 menyatakan bahwa </a:t>
            </a:r>
            <a:r>
              <a:rPr lang="id-ID" i="1" dirty="0" smtClean="0"/>
              <a:t>P</a:t>
            </a:r>
            <a:r>
              <a:rPr lang="id-ID" dirty="0" smtClean="0"/>
              <a:t> adalah salah 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id-ID" dirty="0" smtClean="0"/>
              <a:t>ilai 1 menyatakan bahwa P adalah benar</a:t>
            </a:r>
            <a:endParaRPr lang="id-ID" dirty="0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Logical connectives &amp; Implication</a:t>
            </a:r>
            <a:endParaRPr lang="id-ID" sz="4400" dirty="0"/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 smtClean="0"/>
              <a:t>T</a:t>
            </a:r>
            <a:r>
              <a:rPr lang="id-ID" sz="2400" dirty="0" smtClean="0"/>
              <a:t> adalah fungsi kebenaran yang memetakan </a:t>
            </a:r>
            <a:r>
              <a:rPr lang="id-ID" sz="2400" i="1" dirty="0" smtClean="0"/>
              <a:t>P</a:t>
            </a:r>
            <a:r>
              <a:rPr lang="id-ID" sz="2400" dirty="0" smtClean="0"/>
              <a:t> ke suatu nilai dalam interval [0, 1]. </a:t>
            </a:r>
            <a:endParaRPr lang="id-ID" sz="2400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438400" y="2971800"/>
          <a:ext cx="43308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3" name="Equation" r:id="rId3" imgW="812447" imgH="203112" progId="Equation.3">
                  <p:embed/>
                </p:oleObj>
              </mc:Choice>
              <mc:Fallback>
                <p:oleObj name="Equation" r:id="rId3" imgW="812447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33089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Logical Connectives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id-ID" sz="2400" i="1" dirty="0" smtClean="0"/>
              <a:t>Negation</a:t>
            </a:r>
            <a:endParaRPr lang="en-US" i="1" dirty="0" smtClean="0"/>
          </a:p>
          <a:p>
            <a:endParaRPr lang="en-US" dirty="0" smtClean="0"/>
          </a:p>
          <a:p>
            <a:endParaRPr lang="id-ID" dirty="0" smtClean="0"/>
          </a:p>
          <a:p>
            <a:r>
              <a:rPr lang="en-US" i="1" dirty="0" smtClean="0"/>
              <a:t>Disjunction</a:t>
            </a:r>
          </a:p>
          <a:p>
            <a:endParaRPr lang="en-US" i="1" dirty="0" smtClean="0"/>
          </a:p>
          <a:p>
            <a:endParaRPr lang="id-ID" dirty="0" smtClean="0"/>
          </a:p>
          <a:p>
            <a:r>
              <a:rPr lang="id-ID" i="1" dirty="0" smtClean="0"/>
              <a:t>Conjunction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2819400" y="2362200"/>
          <a:ext cx="2971800" cy="53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43" name="Equation" r:id="rId3" imgW="1104900" imgH="203200" progId="Equation.3">
                  <p:embed/>
                </p:oleObj>
              </mc:Choice>
              <mc:Fallback>
                <p:oleObj name="Equation" r:id="rId3" imgW="1104900" imgH="203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971800" cy="537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2819400" y="3810000"/>
          <a:ext cx="438315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44" name="Equation" r:id="rId5" imgW="1803400" imgH="215900" progId="Equation.3">
                  <p:embed/>
                </p:oleObj>
              </mc:Choice>
              <mc:Fallback>
                <p:oleObj name="Equation" r:id="rId5" imgW="1803400" imgH="2159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438315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2819400" y="5257800"/>
          <a:ext cx="43599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45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435996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14830</TotalTime>
  <Words>5479</Words>
  <Application>Microsoft Office PowerPoint</Application>
  <PresentationFormat>On-screen Show (4:3)</PresentationFormat>
  <Paragraphs>1314</Paragraphs>
  <Slides>238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238</vt:i4>
      </vt:variant>
    </vt:vector>
  </HeadingPairs>
  <TitlesOfParts>
    <vt:vector size="247" baseType="lpstr">
      <vt:lpstr>Flow</vt:lpstr>
      <vt:lpstr>Office Theme</vt:lpstr>
      <vt:lpstr>1_Office Theme</vt:lpstr>
      <vt:lpstr>Equation</vt:lpstr>
      <vt:lpstr>Visio</vt:lpstr>
      <vt:lpstr>Package</vt:lpstr>
      <vt:lpstr>Bitmap Image</vt:lpstr>
      <vt:lpstr>Document</vt:lpstr>
      <vt:lpstr>Photo Editor Photo</vt:lpstr>
      <vt:lpstr>Reasoning CCH3F3 Kecerdasan Buatan </vt:lpstr>
      <vt:lpstr>Lima Jenis Logic [RUS95]</vt:lpstr>
      <vt:lpstr>Propositional Logic</vt:lpstr>
      <vt:lpstr>BNF (Backus-Naur Form)</vt:lpstr>
      <vt:lpstr>Tabel Kebenaran 5 connective</vt:lpstr>
      <vt:lpstr>PowerPoint Presentation</vt:lpstr>
      <vt:lpstr>Modus Ponens (Implication-Elimination)</vt:lpstr>
      <vt:lpstr>And-Elimination</vt:lpstr>
      <vt:lpstr>And-Introduction</vt:lpstr>
      <vt:lpstr>Or-Introduction</vt:lpstr>
      <vt:lpstr>Double-Negation-Elimination</vt:lpstr>
      <vt:lpstr>Unit Resolution</vt:lpstr>
      <vt:lpstr>Resolution</vt:lpstr>
      <vt:lpstr>Game</vt:lpstr>
      <vt:lpstr>PowerPoint Presentation</vt:lpstr>
      <vt:lpstr>Wumpus</vt:lpstr>
      <vt:lpstr>Agent</vt:lpstr>
      <vt:lpstr>Aturan Main</vt:lpstr>
      <vt:lpstr>PowerPoint Presentation</vt:lpstr>
      <vt:lpstr>Dunia Wumpus</vt:lpstr>
      <vt:lpstr>Percept</vt:lpstr>
      <vt:lpstr>Action</vt:lpstr>
      <vt:lpstr>Goal</vt:lpstr>
      <vt:lpstr>Wumpus dengan Reasoning</vt:lpstr>
      <vt:lpstr>Knowledge-based System (KBS)</vt:lpstr>
      <vt:lpstr>Pengetahuan tentang environment</vt:lpstr>
      <vt:lpstr>Translation</vt:lpstr>
      <vt:lpstr>Inference &amp; Reasoning</vt:lpstr>
      <vt:lpstr>PowerPoint Presentation</vt:lpstr>
      <vt:lpstr>Agent berada di posisi (1,1)</vt:lpstr>
      <vt:lpstr>Pengetahuan tentang environment</vt:lpstr>
      <vt:lpstr>Proses inferensi di (1,1)</vt:lpstr>
      <vt:lpstr>PowerPoint Presentation</vt:lpstr>
      <vt:lpstr>Misalkan Agent ke posisi (2,1)</vt:lpstr>
      <vt:lpstr>Proses inferensi di (2,1)</vt:lpstr>
      <vt:lpstr>PowerPoint Presentation</vt:lpstr>
      <vt:lpstr>Misalkan Agent ke posisi (1,2)</vt:lpstr>
      <vt:lpstr>Proses inferensi di (1,2)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First-Order Logic (FOL)</vt:lpstr>
      <vt:lpstr>PowerPoint Presentation</vt:lpstr>
      <vt:lpstr>Atomic sentences</vt:lpstr>
      <vt:lpstr>Complex sentences</vt:lpstr>
      <vt:lpstr>Universal quantifiers ()</vt:lpstr>
      <vt:lpstr>Existential quantifiers ()</vt:lpstr>
      <vt:lpstr>Inferensi pada First-Order Logic</vt:lpstr>
      <vt:lpstr>PowerPoint Presentation</vt:lpstr>
      <vt:lpstr>Masalah: Hukum Pernikahan</vt:lpstr>
      <vt:lpstr>Langkah pertama</vt:lpstr>
      <vt:lpstr>Langkah ke dua</vt:lpstr>
      <vt:lpstr>Langkah ke dua</vt:lpstr>
      <vt:lpstr>Dunia Wumpus</vt:lpstr>
      <vt:lpstr>Permainan Catur</vt:lpstr>
      <vt:lpstr>Awalnya, langkah untuk Putih</vt:lpstr>
      <vt:lpstr>Searching</vt:lpstr>
      <vt:lpstr>Logical Programming</vt:lpstr>
      <vt:lpstr>FOL dan PROLOG</vt:lpstr>
      <vt:lpstr>Traffic Light Controller</vt:lpstr>
      <vt:lpstr>Fuzzy Systems</vt:lpstr>
      <vt:lpstr>Fuzzy Systems</vt:lpstr>
      <vt:lpstr>Classical Sets</vt:lpstr>
      <vt:lpstr>Contoh</vt:lpstr>
      <vt:lpstr>Intersection, union, complement, difference</vt:lpstr>
      <vt:lpstr>Excluded Middle Laws</vt:lpstr>
      <vt:lpstr>Law of Contradiction</vt:lpstr>
      <vt:lpstr>Logika Aristotelian</vt:lpstr>
      <vt:lpstr>PowerPoint Presentation</vt:lpstr>
      <vt:lpstr>PowerPoint Presentation</vt:lpstr>
      <vt:lpstr>Lima Jenis Logic [RUS95]</vt:lpstr>
      <vt:lpstr>Fuzziness &amp; Probability</vt:lpstr>
      <vt:lpstr>Fuzziness &amp; Probability</vt:lpstr>
      <vt:lpstr>PowerPoint Presentation</vt:lpstr>
      <vt:lpstr>Fungsi Karakteristik</vt:lpstr>
      <vt:lpstr>Fungsi Karakteristik Classical Set</vt:lpstr>
      <vt:lpstr>PowerPoint Presentation</vt:lpstr>
      <vt:lpstr>Kasus 1: Pemberian Beasiswa</vt:lpstr>
      <vt:lpstr>Logika Biner (classical sets)</vt:lpstr>
      <vt:lpstr>Fuzzy Sets</vt:lpstr>
      <vt:lpstr>PowerPoint Presentation</vt:lpstr>
      <vt:lpstr>Fuzzy Set</vt:lpstr>
      <vt:lpstr>PowerPoint Presentation</vt:lpstr>
      <vt:lpstr>Bentuk Fungsi Keanggotaan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connectives &amp; Implication</vt:lpstr>
      <vt:lpstr>Logical connectives &amp; Implication</vt:lpstr>
      <vt:lpstr>Logical Connectives</vt:lpstr>
      <vt:lpstr>Approximate Reasoning</vt:lpstr>
      <vt:lpstr>Approximate Reasoning</vt:lpstr>
      <vt:lpstr>Reasoning yang Pasti </vt:lpstr>
      <vt:lpstr>Sistem Berbasis Aturan Fuzzy</vt:lpstr>
      <vt:lpstr>PowerPoint Presentation</vt:lpstr>
      <vt:lpstr>Model Inferensi</vt:lpstr>
      <vt:lpstr>Masalah: Pemberian Beasiswa</vt:lpstr>
      <vt:lpstr>FK untuk IPK</vt:lpstr>
      <vt:lpstr>IPK mahasiswa A</vt:lpstr>
      <vt:lpstr>FK Gaji Orangtua</vt:lpstr>
      <vt:lpstr>Gaji Ortu mhs A</vt:lpstr>
      <vt:lpstr>Fuzzification untuk mhs A</vt:lpstr>
      <vt:lpstr>Fungsi Keanggotaan Nilai Kelayakan</vt:lpstr>
      <vt:lpstr>Aturan Fuzzy untuk Nilai Kelayakan</vt:lpstr>
      <vt:lpstr>PowerPoint Presentation</vt:lpstr>
      <vt:lpstr>Inferensi pada model Mamdani: Clipping dan Scaling</vt:lpstr>
      <vt:lpstr>Aturan fuzzy yang diaplikasikan</vt:lpstr>
      <vt:lpstr>Nilai fuzzy untuk mhs A</vt:lpstr>
      <vt:lpstr>Conjunction () &amp; Disjunction () </vt:lpstr>
      <vt:lpstr>PowerPoint Presentation</vt:lpstr>
      <vt:lpstr>PowerPoint Presentation</vt:lpstr>
      <vt:lpstr>IPK mahasiswa B</vt:lpstr>
      <vt:lpstr>Gaji Orangtua mhs B</vt:lpstr>
      <vt:lpstr>Conjunction () &amp; Disjunction () </vt:lpstr>
      <vt:lpstr>PowerPoint Presentation</vt:lpstr>
      <vt:lpstr>Keputusan Model Mamdani</vt:lpstr>
      <vt:lpstr>PowerPoint Presentation</vt:lpstr>
      <vt:lpstr>Model Sugeno</vt:lpstr>
      <vt:lpstr>Kasus 1: Pemberian Beasiswa</vt:lpstr>
      <vt:lpstr>PowerPoint Presentation</vt:lpstr>
      <vt:lpstr>Fuzzification &amp; Rule Evaluation</vt:lpstr>
      <vt:lpstr>Mahasiswa A</vt:lpstr>
      <vt:lpstr>FK singleton untuk Nilai Kelayakan</vt:lpstr>
      <vt:lpstr>Untuk mahasiswa A</vt:lpstr>
      <vt:lpstr>Proses Composition</vt:lpstr>
      <vt:lpstr>Defuzzyfication: Weighted Average</vt:lpstr>
      <vt:lpstr>Mahasiswa B</vt:lpstr>
      <vt:lpstr>Untuk Mahasiswa B</vt:lpstr>
      <vt:lpstr>Defuzzyfication: Weighted Average</vt:lpstr>
      <vt:lpstr>Keputusan Model Sugeno</vt:lpstr>
      <vt:lpstr>PowerPoint Presentation</vt:lpstr>
      <vt:lpstr>PowerPoint Presentation</vt:lpstr>
      <vt:lpstr>Nilai Kelayakan mahasiswa A &amp; B</vt:lpstr>
      <vt:lpstr>Sistem Berbasis Crisp Sets dan FOL</vt:lpstr>
      <vt:lpstr>Aturan FOL untuk proses inference</vt:lpstr>
      <vt:lpstr>Aturan FOL untuk proses inference</vt:lpstr>
      <vt:lpstr>Kelemahan</vt:lpstr>
      <vt:lpstr>Sistem yang Linier</vt:lpstr>
      <vt:lpstr>W1 = 50 dan W2 = 50</vt:lpstr>
      <vt:lpstr>W1 = 80 dan W2 = 20</vt:lpstr>
      <vt:lpstr>Kelebihan Fuzzy Systems</vt:lpstr>
      <vt:lpstr>Kasus 1: Pemberian Beasiswa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 2: Sprinkle 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fuzzification</vt:lpstr>
      <vt:lpstr>Proses inferensi</vt:lpstr>
      <vt:lpstr>Proses inference</vt:lpstr>
      <vt:lpstr>Inference: Model Sugeno</vt:lpstr>
      <vt:lpstr>Defuzzyfication: Weighted Average</vt:lpstr>
      <vt:lpstr>Kasus 2: Sprinkle CS</vt:lpstr>
      <vt:lpstr>Kasus 2: Sprinkle CS</vt:lpstr>
      <vt:lpstr>Kasus 3: Traffic Light Controller</vt:lpstr>
      <vt:lpstr>Kasus 3: Traffic Light Controller</vt:lpstr>
      <vt:lpstr>Kasus 3: Traffic Light Controller</vt:lpstr>
      <vt:lpstr>Kasus 4: Akreditasi Prodi</vt:lpstr>
      <vt:lpstr>Kasus 4: Akreditasi Prodi</vt:lpstr>
      <vt:lpstr>Kasus 5: University Rankings</vt:lpstr>
      <vt:lpstr>Kasus 5: University Rankings</vt:lpstr>
      <vt:lpstr>Kasus 5: University Rankings</vt:lpstr>
      <vt:lpstr>Fuzzy Clustering</vt:lpstr>
      <vt:lpstr>Cluster</vt:lpstr>
      <vt:lpstr>Cluster Analysis</vt:lpstr>
      <vt:lpstr>Vehicle</vt:lpstr>
      <vt:lpstr>PowerPoint Presentation</vt:lpstr>
      <vt:lpstr>Kasus 6: Tile Clustering</vt:lpstr>
      <vt:lpstr>Kasus 6: Tile Clustering</vt:lpstr>
      <vt:lpstr>Hard c-means (HCM) (biasa disebut k-means)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Fuzzy c-means (FCM)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Kasus 7: Klasifikasi Sel Kanker</vt:lpstr>
      <vt:lpstr>Possible Features</vt:lpstr>
      <vt:lpstr>Classes are nonseparable</vt:lpstr>
      <vt:lpstr>Hard Classifier (HCM)</vt:lpstr>
      <vt:lpstr>Fuzzy Classifier (FCM)</vt:lpstr>
      <vt:lpstr>PowerPoint Presentation</vt:lpstr>
      <vt:lpstr>Kasus 8: Image Segmentation</vt:lpstr>
      <vt:lpstr>PowerPoint Presentation</vt:lpstr>
      <vt:lpstr>Kasus 9: Documents Clustering</vt:lpstr>
      <vt:lpstr>PowerPoint Presentation</vt:lpstr>
      <vt:lpstr>Combining CBC &amp; Fuzzy Clustering</vt:lpstr>
      <vt:lpstr>PowerPoint Presentation</vt:lpstr>
      <vt:lpstr>Masalah Tugas Akhir IF</vt:lpstr>
      <vt:lpstr>PowerPoint Presentation</vt:lpstr>
      <vt:lpstr>PowerPoint Presentation</vt:lpstr>
      <vt:lpstr>Procedure to find a model</vt:lpstr>
      <vt:lpstr>Kesulitan Fuzzy Systems</vt:lpstr>
      <vt:lpstr>Solusi</vt:lpstr>
      <vt:lpstr>Pemberian Beasiswa</vt:lpstr>
      <vt:lpstr>Sprinkler Control System</vt:lpstr>
      <vt:lpstr>Evolving Fuzzy Systems</vt:lpstr>
      <vt:lpstr>Kesimpulan</vt:lpstr>
      <vt:lpstr>Kesimpulan</vt:lpstr>
      <vt:lpstr>Kesimpulan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421</cp:revision>
  <dcterms:created xsi:type="dcterms:W3CDTF">2006-08-16T00:00:00Z</dcterms:created>
  <dcterms:modified xsi:type="dcterms:W3CDTF">2017-05-21T04:50:53Z</dcterms:modified>
</cp:coreProperties>
</file>