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158"/>
  </p:notesMasterIdLst>
  <p:sldIdLst>
    <p:sldId id="587" r:id="rId3"/>
    <p:sldId id="257" r:id="rId4"/>
    <p:sldId id="313" r:id="rId5"/>
    <p:sldId id="326" r:id="rId6"/>
    <p:sldId id="316" r:id="rId7"/>
    <p:sldId id="325" r:id="rId8"/>
    <p:sldId id="319" r:id="rId9"/>
    <p:sldId id="318" r:id="rId10"/>
    <p:sldId id="320" r:id="rId11"/>
    <p:sldId id="499" r:id="rId12"/>
    <p:sldId id="500" r:id="rId13"/>
    <p:sldId id="507" r:id="rId14"/>
    <p:sldId id="360" r:id="rId15"/>
    <p:sldId id="434" r:id="rId16"/>
    <p:sldId id="365" r:id="rId17"/>
    <p:sldId id="367" r:id="rId18"/>
    <p:sldId id="327" r:id="rId19"/>
    <p:sldId id="328" r:id="rId20"/>
    <p:sldId id="329" r:id="rId21"/>
    <p:sldId id="330" r:id="rId22"/>
    <p:sldId id="331" r:id="rId23"/>
    <p:sldId id="332" r:id="rId24"/>
    <p:sldId id="335" r:id="rId25"/>
    <p:sldId id="334" r:id="rId26"/>
    <p:sldId id="333" r:id="rId27"/>
    <p:sldId id="503" r:id="rId28"/>
    <p:sldId id="337" r:id="rId29"/>
    <p:sldId id="336" r:id="rId30"/>
    <p:sldId id="505" r:id="rId31"/>
    <p:sldId id="338" r:id="rId32"/>
    <p:sldId id="339" r:id="rId33"/>
    <p:sldId id="340" r:id="rId34"/>
    <p:sldId id="341" r:id="rId35"/>
    <p:sldId id="506" r:id="rId36"/>
    <p:sldId id="351" r:id="rId37"/>
    <p:sldId id="352" r:id="rId38"/>
    <p:sldId id="364" r:id="rId39"/>
    <p:sldId id="346" r:id="rId40"/>
    <p:sldId id="347" r:id="rId41"/>
    <p:sldId id="348" r:id="rId42"/>
    <p:sldId id="349" r:id="rId43"/>
    <p:sldId id="350" r:id="rId44"/>
    <p:sldId id="361" r:id="rId45"/>
    <p:sldId id="353" r:id="rId46"/>
    <p:sldId id="362" r:id="rId47"/>
    <p:sldId id="366" r:id="rId48"/>
    <p:sldId id="363" r:id="rId49"/>
    <p:sldId id="358" r:id="rId50"/>
    <p:sldId id="431" r:id="rId51"/>
    <p:sldId id="464" r:id="rId52"/>
    <p:sldId id="467" r:id="rId53"/>
    <p:sldId id="466" r:id="rId54"/>
    <p:sldId id="468" r:id="rId55"/>
    <p:sldId id="469" r:id="rId56"/>
    <p:sldId id="437" r:id="rId57"/>
    <p:sldId id="442" r:id="rId58"/>
    <p:sldId id="439" r:id="rId59"/>
    <p:sldId id="440" r:id="rId60"/>
    <p:sldId id="441" r:id="rId61"/>
    <p:sldId id="438" r:id="rId62"/>
    <p:sldId id="462" r:id="rId63"/>
    <p:sldId id="463" r:id="rId64"/>
    <p:sldId id="443" r:id="rId65"/>
    <p:sldId id="444" r:id="rId66"/>
    <p:sldId id="445" r:id="rId67"/>
    <p:sldId id="447" r:id="rId68"/>
    <p:sldId id="448" r:id="rId69"/>
    <p:sldId id="446" r:id="rId70"/>
    <p:sldId id="449" r:id="rId71"/>
    <p:sldId id="450" r:id="rId72"/>
    <p:sldId id="458" r:id="rId73"/>
    <p:sldId id="460" r:id="rId74"/>
    <p:sldId id="453" r:id="rId75"/>
    <p:sldId id="459" r:id="rId76"/>
    <p:sldId id="461" r:id="rId77"/>
    <p:sldId id="455" r:id="rId78"/>
    <p:sldId id="456" r:id="rId79"/>
    <p:sldId id="457" r:id="rId80"/>
    <p:sldId id="473" r:id="rId81"/>
    <p:sldId id="478" r:id="rId82"/>
    <p:sldId id="479" r:id="rId83"/>
    <p:sldId id="480" r:id="rId84"/>
    <p:sldId id="474" r:id="rId85"/>
    <p:sldId id="475" r:id="rId86"/>
    <p:sldId id="477" r:id="rId87"/>
    <p:sldId id="583" r:id="rId88"/>
    <p:sldId id="584" r:id="rId89"/>
    <p:sldId id="585" r:id="rId90"/>
    <p:sldId id="481" r:id="rId91"/>
    <p:sldId id="470" r:id="rId92"/>
    <p:sldId id="471" r:id="rId93"/>
    <p:sldId id="472" r:id="rId94"/>
    <p:sldId id="482" r:id="rId95"/>
    <p:sldId id="483" r:id="rId96"/>
    <p:sldId id="484" r:id="rId97"/>
    <p:sldId id="485" r:id="rId98"/>
    <p:sldId id="636" r:id="rId99"/>
    <p:sldId id="645" r:id="rId100"/>
    <p:sldId id="648" r:id="rId101"/>
    <p:sldId id="647" r:id="rId102"/>
    <p:sldId id="649" r:id="rId103"/>
    <p:sldId id="642" r:id="rId104"/>
    <p:sldId id="644" r:id="rId105"/>
    <p:sldId id="643" r:id="rId106"/>
    <p:sldId id="646" r:id="rId107"/>
    <p:sldId id="637" r:id="rId108"/>
    <p:sldId id="590" r:id="rId109"/>
    <p:sldId id="591" r:id="rId110"/>
    <p:sldId id="592" r:id="rId111"/>
    <p:sldId id="593" r:id="rId112"/>
    <p:sldId id="594" r:id="rId113"/>
    <p:sldId id="595" r:id="rId114"/>
    <p:sldId id="596" r:id="rId115"/>
    <p:sldId id="597" r:id="rId116"/>
    <p:sldId id="598" r:id="rId117"/>
    <p:sldId id="599" r:id="rId118"/>
    <p:sldId id="600" r:id="rId119"/>
    <p:sldId id="601" r:id="rId120"/>
    <p:sldId id="602" r:id="rId121"/>
    <p:sldId id="603" r:id="rId122"/>
    <p:sldId id="604" r:id="rId123"/>
    <p:sldId id="605" r:id="rId124"/>
    <p:sldId id="606" r:id="rId125"/>
    <p:sldId id="607" r:id="rId126"/>
    <p:sldId id="608" r:id="rId127"/>
    <p:sldId id="609" r:id="rId128"/>
    <p:sldId id="610" r:id="rId129"/>
    <p:sldId id="611" r:id="rId130"/>
    <p:sldId id="612" r:id="rId131"/>
    <p:sldId id="613" r:id="rId132"/>
    <p:sldId id="614" r:id="rId133"/>
    <p:sldId id="615" r:id="rId134"/>
    <p:sldId id="616" r:id="rId135"/>
    <p:sldId id="617" r:id="rId136"/>
    <p:sldId id="618" r:id="rId137"/>
    <p:sldId id="619" r:id="rId138"/>
    <p:sldId id="620" r:id="rId139"/>
    <p:sldId id="621" r:id="rId140"/>
    <p:sldId id="622" r:id="rId141"/>
    <p:sldId id="623" r:id="rId142"/>
    <p:sldId id="624" r:id="rId143"/>
    <p:sldId id="625" r:id="rId144"/>
    <p:sldId id="626" r:id="rId145"/>
    <p:sldId id="627" r:id="rId146"/>
    <p:sldId id="628" r:id="rId147"/>
    <p:sldId id="629" r:id="rId148"/>
    <p:sldId id="630" r:id="rId149"/>
    <p:sldId id="631" r:id="rId150"/>
    <p:sldId id="632" r:id="rId151"/>
    <p:sldId id="633" r:id="rId152"/>
    <p:sldId id="634" r:id="rId153"/>
    <p:sldId id="635" r:id="rId154"/>
    <p:sldId id="638" r:id="rId155"/>
    <p:sldId id="639" r:id="rId156"/>
    <p:sldId id="641" r:id="rId15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3" autoAdjust="0"/>
    <p:restoredTop sz="94645" autoAdjust="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61.emf"/><Relationship Id="rId4" Type="http://schemas.openxmlformats.org/officeDocument/2006/relationships/image" Target="../media/image6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30D2-45C9-4A9F-A012-4108F0A2C801}" type="datetimeFigureOut">
              <a:rPr lang="id-ID" smtClean="0"/>
              <a:pPr/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D223-4535-4C48-BD6A-A225481535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79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9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8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8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0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2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1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9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70.e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go2.wordpress.com/?id=725X1342&amp;site=shisymbolinternational.wordpress.com&amp;url=http://www.shisymbol.com/" TargetMode="External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5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5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5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3.jpe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4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Learning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1952625"/>
          </a:xfrm>
        </p:spPr>
        <p:txBody>
          <a:bodyPr/>
          <a:lstStyle/>
          <a:p>
            <a:pPr marR="0"/>
            <a:r>
              <a:rPr lang="id-ID" dirty="0"/>
              <a:t>Dr. </a:t>
            </a:r>
            <a:r>
              <a:rPr lang="en-GB" dirty="0" err="1"/>
              <a:t>Suyanto</a:t>
            </a:r>
            <a:r>
              <a:rPr lang="en-GB" dirty="0"/>
              <a:t>, S</a:t>
            </a:r>
            <a:r>
              <a:rPr lang="id-ID" dirty="0"/>
              <a:t>.</a:t>
            </a:r>
            <a:r>
              <a:rPr lang="en-GB" dirty="0"/>
              <a:t>T</a:t>
            </a:r>
            <a:r>
              <a:rPr lang="id-ID" dirty="0"/>
              <a:t>.</a:t>
            </a:r>
            <a:r>
              <a:rPr lang="en-GB" dirty="0"/>
              <a:t>, M</a:t>
            </a:r>
            <a:r>
              <a:rPr lang="id-ID" dirty="0"/>
              <a:t>.</a:t>
            </a:r>
            <a:r>
              <a:rPr lang="en-GB" dirty="0"/>
              <a:t>Sc.</a:t>
            </a:r>
            <a:endParaRPr lang="id-ID" dirty="0"/>
          </a:p>
          <a:p>
            <a:pPr marR="0"/>
            <a:r>
              <a:rPr lang="id-ID" dirty="0"/>
              <a:t>HP/WA: 0812 845 12345</a:t>
            </a:r>
          </a:p>
          <a:p>
            <a:pPr marR="0"/>
            <a:endParaRPr lang="en-US" dirty="0"/>
          </a:p>
          <a:p>
            <a:pPr marR="0"/>
            <a:r>
              <a:rPr lang="id-ID" dirty="0"/>
              <a:t>Intelligence Computing Multimedia (ICM)</a:t>
            </a:r>
          </a:p>
          <a:p>
            <a:pPr marR="0"/>
            <a:r>
              <a:rPr lang="id-ID" dirty="0"/>
              <a:t>Informatics faculty  – Telkom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Bagaimana</a:t>
            </a:r>
            <a:r>
              <a:rPr lang="en-US" sz="4800" dirty="0" smtClean="0"/>
              <a:t> </a:t>
            </a:r>
            <a:r>
              <a:rPr lang="en-US" sz="4800" dirty="0" err="1" smtClean="0"/>
              <a:t>menemukan</a:t>
            </a:r>
            <a:r>
              <a:rPr lang="en-US" sz="4800" dirty="0" smtClean="0"/>
              <a:t> </a:t>
            </a:r>
            <a:r>
              <a:rPr lang="en-US" sz="4800" dirty="0" err="1" smtClean="0"/>
              <a:t>aturan</a:t>
            </a:r>
            <a:r>
              <a:rPr lang="en-US" sz="4800" dirty="0" smtClean="0"/>
              <a:t>?</a:t>
            </a:r>
            <a:endParaRPr lang="id-ID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23622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81000" y="51054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76800" y="23622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876800" y="37338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876800" y="51054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kNN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Untuk setiap pola dari data latih &lt;</a:t>
            </a:r>
            <a:r>
              <a:rPr lang="id-ID" i="1" dirty="0" smtClean="0"/>
              <a:t>x</a:t>
            </a:r>
            <a:r>
              <a:rPr lang="id-ID" dirty="0" smtClean="0"/>
              <a:t>,</a:t>
            </a:r>
            <a:r>
              <a:rPr lang="id-ID" i="1" dirty="0" smtClean="0"/>
              <a:t>f</a:t>
            </a:r>
            <a:r>
              <a:rPr lang="id-ID" dirty="0" smtClean="0"/>
              <a:t>(</a:t>
            </a:r>
            <a:r>
              <a:rPr lang="id-ID" i="1" dirty="0" smtClean="0"/>
              <a:t>x</a:t>
            </a:r>
            <a:r>
              <a:rPr lang="id-ID" dirty="0" smtClean="0"/>
              <a:t>)&gt;, tambahkan pola tersebut ke dalam </a:t>
            </a:r>
            <a:r>
              <a:rPr lang="id-ID" b="1" dirty="0" smtClean="0"/>
              <a:t>Daftar Pola Latih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Untuk sebuah pola masukan yang diberikan </a:t>
            </a:r>
            <a:r>
              <a:rPr lang="id-ID" i="1" dirty="0" smtClean="0"/>
              <a:t>x</a:t>
            </a:r>
            <a:r>
              <a:rPr lang="id-ID" i="1" baseline="-25000" dirty="0" smtClean="0"/>
              <a:t>q</a:t>
            </a:r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Misalkan </a:t>
            </a:r>
            <a:r>
              <a:rPr lang="id-ID" i="1" dirty="0" smtClean="0"/>
              <a:t>x</a:t>
            </a:r>
            <a:r>
              <a:rPr lang="id-ID" baseline="-25000" dirty="0" smtClean="0"/>
              <a:t>1</a:t>
            </a:r>
            <a:r>
              <a:rPr lang="id-ID" dirty="0" smtClean="0"/>
              <a:t>, </a:t>
            </a:r>
            <a:r>
              <a:rPr lang="id-ID" i="1" dirty="0" smtClean="0"/>
              <a:t>x</a:t>
            </a:r>
            <a:r>
              <a:rPr lang="id-ID" baseline="-25000" dirty="0" smtClean="0"/>
              <a:t>2</a:t>
            </a:r>
            <a:r>
              <a:rPr lang="id-ID" dirty="0" smtClean="0"/>
              <a:t>, ..., </a:t>
            </a:r>
            <a:r>
              <a:rPr lang="id-ID" i="1" dirty="0" smtClean="0"/>
              <a:t>x</a:t>
            </a:r>
            <a:r>
              <a:rPr lang="id-ID" i="1" baseline="-25000" dirty="0" smtClean="0"/>
              <a:t>k</a:t>
            </a:r>
            <a:r>
              <a:rPr lang="id-ID" i="1" dirty="0" smtClean="0"/>
              <a:t> </a:t>
            </a:r>
            <a:r>
              <a:rPr lang="id-ID" dirty="0" smtClean="0"/>
              <a:t>adalah </a:t>
            </a:r>
            <a:r>
              <a:rPr lang="id-ID" i="1" dirty="0" smtClean="0"/>
              <a:t>k</a:t>
            </a:r>
            <a:r>
              <a:rPr lang="id-ID" dirty="0" smtClean="0"/>
              <a:t> pola yang jaraknya paling dekat (tetangga) dengan </a:t>
            </a:r>
            <a:r>
              <a:rPr lang="id-ID" i="1" dirty="0" smtClean="0"/>
              <a:t>x</a:t>
            </a:r>
            <a:r>
              <a:rPr lang="id-ID" i="1" baseline="-25000" dirty="0" smtClean="0"/>
              <a:t>q</a:t>
            </a:r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Kembalikan kelas yang memiliki jumlah pola paling banyak di antara </a:t>
            </a:r>
            <a:r>
              <a:rPr lang="id-ID" i="1" dirty="0" smtClean="0"/>
              <a:t>k</a:t>
            </a:r>
            <a:r>
              <a:rPr lang="id-ID" dirty="0" smtClean="0"/>
              <a:t> pola tersebut</a:t>
            </a:r>
          </a:p>
        </p:txBody>
      </p:sp>
    </p:spTree>
    <p:extLst>
      <p:ext uri="{BB962C8B-B14F-4D97-AF65-F5344CB8AC3E}">
        <p14:creationId xmlns:p14="http://schemas.microsoft.com/office/powerpoint/2010/main" val="15585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Berapa </a:t>
            </a:r>
            <a:r>
              <a:rPr lang="id-ID" i="1" dirty="0" smtClean="0"/>
              <a:t>k</a:t>
            </a:r>
            <a:r>
              <a:rPr lang="id-ID" dirty="0" smtClean="0"/>
              <a:t> yang optimal</a:t>
            </a:r>
            <a:r>
              <a:rPr lang="id-ID" i="1" dirty="0" smtClean="0"/>
              <a:t>?</a:t>
            </a:r>
            <a:endParaRPr lang="id-ID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Ada strategi menemukan </a:t>
            </a:r>
            <a:r>
              <a:rPr lang="id-ID" i="1" dirty="0" smtClean="0"/>
              <a:t>k</a:t>
            </a:r>
            <a:r>
              <a:rPr lang="id-ID" dirty="0" smtClean="0"/>
              <a:t> optimal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Pahami data latih dengan baik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Gunakan data latih dan data validasi untuk menghindari </a:t>
            </a:r>
            <a:r>
              <a:rPr lang="id-ID" i="1" dirty="0" smtClean="0"/>
              <a:t>overfit</a:t>
            </a:r>
          </a:p>
        </p:txBody>
      </p:sp>
    </p:spTree>
    <p:extLst>
      <p:ext uri="{BB962C8B-B14F-4D97-AF65-F5344CB8AC3E}">
        <p14:creationId xmlns:p14="http://schemas.microsoft.com/office/powerpoint/2010/main" val="2517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kNN  untuk dua kelas</a:t>
            </a:r>
            <a:endParaRPr lang="id-ID" dirty="0"/>
          </a:p>
        </p:txBody>
      </p:sp>
      <p:pic>
        <p:nvPicPr>
          <p:cNvPr id="68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37" y="2057400"/>
            <a:ext cx="40491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431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kNN  untuk dua kelas</a:t>
            </a:r>
          </a:p>
        </p:txBody>
      </p:sp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46" y="2057400"/>
            <a:ext cx="404910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50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kNN  untuk dua kelas</a:t>
            </a:r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46" y="2057400"/>
            <a:ext cx="404910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500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kNN untuk empat kelas</a:t>
            </a:r>
            <a:endParaRPr lang="id-ID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0" y="2057400"/>
          <a:ext cx="4191000" cy="28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Pola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  <a:endParaRPr lang="id-ID" sz="18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O5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057400"/>
            <a:ext cx="3733800" cy="43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00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k-Nearest Neighbour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/>
              <a:t>Algoritma Genetika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Kesimpulan</a:t>
            </a:r>
            <a:endParaRPr lang="id-ID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02 IT Telkom\001 Kuliah 2009\CS4763 EC\Herds of sheep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0" y="6088063"/>
            <a:ext cx="571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Jumlah kambing = ?</a:t>
            </a:r>
            <a:endParaRPr lang="id-ID" sz="4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7400" y="6088063"/>
            <a:ext cx="3276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7 x 5 = 35</a:t>
            </a:r>
            <a:endParaRPr lang="id-ID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02 IT Telkom\001 Kuliah 2009\CS4763 EC\herd_of_sheep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088063"/>
            <a:ext cx="571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Jumlah kambing = ?</a:t>
            </a:r>
            <a:endParaRPr lang="id-ID" sz="4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Pilih presisi atau kecepatan?</a:t>
            </a:r>
            <a:endParaRPr lang="id-ID" sz="4400" b="1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1242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Presisi dan cepat !!!</a:t>
            </a:r>
            <a:endParaRPr lang="id-ID" sz="44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6088063"/>
            <a:ext cx="3276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Sulit?</a:t>
            </a:r>
            <a:endParaRPr lang="id-ID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43200" y="3429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0480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352800" y="3962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8862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75312" y="6324600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Blind &amp;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7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2743200" y="2514600"/>
            <a:ext cx="3352800" cy="1828800"/>
            <a:chOff x="2743200" y="2667000"/>
            <a:chExt cx="3352800" cy="1828800"/>
          </a:xfrm>
        </p:grpSpPr>
        <p:sp>
          <p:nvSpPr>
            <p:cNvPr id="4" name="Oval 3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4267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2895600" y="2971800"/>
            <a:ext cx="3352800" cy="1600200"/>
            <a:chOff x="2743200" y="2667000"/>
            <a:chExt cx="3352800" cy="1600200"/>
          </a:xfrm>
        </p:grpSpPr>
        <p:sp>
          <p:nvSpPr>
            <p:cNvPr id="22" name="Oval 21"/>
            <p:cNvSpPr/>
            <p:nvPr/>
          </p:nvSpPr>
          <p:spPr>
            <a:xfrm>
              <a:off x="2743200" y="3429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3" name="Oval 22"/>
            <p:cNvSpPr/>
            <p:nvPr/>
          </p:nvSpPr>
          <p:spPr>
            <a:xfrm>
              <a:off x="3733800" y="2971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4" name="Oval 23"/>
            <p:cNvSpPr/>
            <p:nvPr/>
          </p:nvSpPr>
          <p:spPr>
            <a:xfrm>
              <a:off x="4876800" y="3124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5" name="Oval 24"/>
            <p:cNvSpPr/>
            <p:nvPr/>
          </p:nvSpPr>
          <p:spPr>
            <a:xfrm>
              <a:off x="58674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6" name="Oval 25"/>
            <p:cNvSpPr/>
            <p:nvPr/>
          </p:nvSpPr>
          <p:spPr>
            <a:xfrm>
              <a:off x="4191000" y="3733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9" name="Oval 28"/>
            <p:cNvSpPr/>
            <p:nvPr/>
          </p:nvSpPr>
          <p:spPr>
            <a:xfrm>
              <a:off x="4572000" y="4038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" name="Oval 29"/>
            <p:cNvSpPr/>
            <p:nvPr/>
          </p:nvSpPr>
          <p:spPr>
            <a:xfrm>
              <a:off x="4876800" y="2667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1" name="Oval 30"/>
            <p:cNvSpPr/>
            <p:nvPr/>
          </p:nvSpPr>
          <p:spPr>
            <a:xfrm>
              <a:off x="34290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114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788"/>
            <a:ext cx="8458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597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3810000" y="3810000"/>
            <a:ext cx="1981200" cy="1295400"/>
            <a:chOff x="1295400" y="4876800"/>
            <a:chExt cx="1981200" cy="1295400"/>
          </a:xfrm>
        </p:grpSpPr>
        <p:sp>
          <p:nvSpPr>
            <p:cNvPr id="33" name="Oval 32"/>
            <p:cNvSpPr/>
            <p:nvPr/>
          </p:nvSpPr>
          <p:spPr>
            <a:xfrm>
              <a:off x="1447800" y="4953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1828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6" name="Oval 35"/>
            <p:cNvSpPr/>
            <p:nvPr/>
          </p:nvSpPr>
          <p:spPr>
            <a:xfrm>
              <a:off x="3048000" y="5410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8" name="Oval 37"/>
            <p:cNvSpPr/>
            <p:nvPr/>
          </p:nvSpPr>
          <p:spPr>
            <a:xfrm>
              <a:off x="2667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9" name="Oval 38"/>
            <p:cNvSpPr/>
            <p:nvPr/>
          </p:nvSpPr>
          <p:spPr>
            <a:xfrm>
              <a:off x="2971800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0" name="Oval 39"/>
            <p:cNvSpPr/>
            <p:nvPr/>
          </p:nvSpPr>
          <p:spPr>
            <a:xfrm>
              <a:off x="2133600" y="5943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1" name="Oval 40"/>
            <p:cNvSpPr/>
            <p:nvPr/>
          </p:nvSpPr>
          <p:spPr>
            <a:xfrm>
              <a:off x="2590800" y="5181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2" name="Oval 41"/>
            <p:cNvSpPr/>
            <p:nvPr/>
          </p:nvSpPr>
          <p:spPr>
            <a:xfrm>
              <a:off x="1295400" y="5334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312" y="5943600"/>
            <a:ext cx="371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Evolutionary Computation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Meta Heuristic Search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16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Generational Replacement</a:t>
            </a:r>
            <a:r>
              <a:rPr lang="en-US" i="1" dirty="0" smtClean="0"/>
              <a:t> </a:t>
            </a:r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867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7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Studi kasus: Minimasi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id-ID" dirty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2988"/>
            <a:ext cx="5410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5145088"/>
            <a:ext cx="50307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Box 5"/>
          <p:cNvSpPr txBox="1">
            <a:spLocks noChangeArrowheads="1"/>
          </p:cNvSpPr>
          <p:nvPr/>
        </p:nvSpPr>
        <p:spPr bwMode="auto">
          <a:xfrm>
            <a:off x="533400" y="24384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Nilai minimum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h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  <a:endParaRPr lang="id-ID" sz="36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Kromosom</a:t>
            </a:r>
            <a:endParaRPr lang="id-ID" dirty="0"/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971800"/>
            <a:ext cx="8850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9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dirty="0" smtClean="0"/>
              <a:t>Fitness</a:t>
            </a:r>
            <a:endParaRPr lang="id-ID" i="1" dirty="0"/>
          </a:p>
        </p:txBody>
      </p:sp>
      <p:pic>
        <p:nvPicPr>
          <p:cNvPr id="1433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749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Box 3"/>
          <p:cNvSpPr txBox="1">
            <a:spLocks noChangeArrowheads="1"/>
          </p:cNvSpPr>
          <p:nvPr/>
        </p:nvSpPr>
        <p:spPr bwMode="auto">
          <a:xfrm>
            <a:off x="457200" y="5486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Jika nilai minimum = 0, nilai maks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f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</a:p>
          <a:p>
            <a:endParaRPr lang="id-ID" sz="36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7943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28" name="Equation" r:id="rId4" imgW="2781000" imgH="622080" progId="Equation.3">
                  <p:embed/>
                </p:oleObj>
              </mc:Choice>
              <mc:Fallback>
                <p:oleObj name="Equation" r:id="rId4" imgW="27810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838200"/>
                        <a:ext cx="53086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0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9754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7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836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2" name="Equation" r:id="rId4" imgW="2781000" imgH="622080" progId="Equation.3">
                  <p:embed/>
                </p:oleObj>
              </mc:Choice>
              <mc:Fallback>
                <p:oleObj name="Equation" r:id="rId4" imgW="27810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838200"/>
                        <a:ext cx="53086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z="4800" dirty="0" err="1" smtClean="0"/>
              <a:t>Bagaimana</a:t>
            </a:r>
            <a:r>
              <a:rPr lang="en-US" sz="4800" dirty="0" smtClean="0"/>
              <a:t> </a:t>
            </a:r>
            <a:r>
              <a:rPr lang="en-US" sz="4800" dirty="0" err="1" smtClean="0"/>
              <a:t>menemukan</a:t>
            </a:r>
            <a:r>
              <a:rPr lang="en-US" sz="4800" dirty="0" smtClean="0"/>
              <a:t> </a:t>
            </a:r>
            <a:r>
              <a:rPr lang="en-US" sz="4800" dirty="0" err="1" smtClean="0"/>
              <a:t>aturan</a:t>
            </a:r>
            <a:r>
              <a:rPr lang="en-US" sz="4800" dirty="0" smtClean="0"/>
              <a:t>?</a:t>
            </a:r>
            <a:endParaRPr lang="id-ID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7086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57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91356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6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8" descr="img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6096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696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57912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Untuk presisi 10</a:t>
            </a:r>
            <a:r>
              <a:rPr lang="en-US" sz="2400" baseline="30000">
                <a:latin typeface="Calibri" pitchFamily="34" charset="0"/>
              </a:rPr>
              <a:t>-9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 Berapa bit?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sym typeface="Wingdings" pitchFamily="2" charset="2"/>
              </a:rPr>
              <a:t> Bisa menggunakan kromosom Real?</a:t>
            </a:r>
          </a:p>
        </p:txBody>
      </p:sp>
    </p:spTree>
    <p:extLst>
      <p:ext uri="{BB962C8B-B14F-4D97-AF65-F5344CB8AC3E}">
        <p14:creationId xmlns:p14="http://schemas.microsoft.com/office/powerpoint/2010/main" val="8038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AG untuk </a:t>
            </a:r>
            <a:r>
              <a:rPr lang="en-US" i="1" smtClean="0"/>
              <a:t>L</a:t>
            </a:r>
            <a:r>
              <a:rPr lang="id-ID" i="1" smtClean="0"/>
              <a:t>earning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 bisa untuk </a:t>
            </a:r>
            <a:r>
              <a:rPr lang="en-US" i="1" smtClean="0"/>
              <a:t>learning</a:t>
            </a:r>
            <a:r>
              <a:rPr lang="en-US" smtClean="0"/>
              <a:t>?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Representasi Kromosom?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Fungsi Fitness?</a:t>
            </a:r>
          </a:p>
          <a:p>
            <a:pPr eaLnBrk="1" hangingPunct="1"/>
            <a:r>
              <a:rPr lang="en-US" smtClean="0"/>
              <a:t>Kunci: “</a:t>
            </a:r>
            <a:r>
              <a:rPr lang="en-US" b="1" smtClean="0"/>
              <a:t>S</a:t>
            </a:r>
            <a:r>
              <a:rPr lang="id-ID" b="1" smtClean="0"/>
              <a:t>atu individu menyatakan satu solusi</a:t>
            </a:r>
            <a:r>
              <a:rPr lang="en-US" smtClean="0"/>
              <a:t>”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8824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Bagaimana menemukan aturan?</a:t>
            </a:r>
            <a:endParaRPr lang="id-ID" sz="48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131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3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6858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1430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14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2860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00400" y="2743200"/>
            <a:ext cx="4845050" cy="3124200"/>
            <a:chOff x="3200400" y="2743200"/>
            <a:chExt cx="4844844" cy="3124200"/>
          </a:xfrm>
        </p:grpSpPr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 rot="5400000">
              <a:off x="4057589" y="23431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8362" y="3124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Tinggi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1" idx="2"/>
            </p:cNvCxnSpPr>
            <p:nvPr/>
          </p:nvCxnSpPr>
          <p:spPr>
            <a:xfrm rot="5400000">
              <a:off x="5029892" y="3315494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92661" y="31353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Sedang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4800532" y="3886200"/>
              <a:ext cx="1600132" cy="45720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IPK</a:t>
              </a:r>
              <a:endParaRPr lang="id-ID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rot="5400000">
              <a:off x="4057589" y="39433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08362" y="4724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Bagus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036242" y="4914106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24410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Cukup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135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21235" y="43434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26096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Kurang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43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6948" y="27432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81648" y="3124200"/>
              <a:ext cx="121914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Rendah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86435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76200" y="7143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ID3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" y="506888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Cepat !</a:t>
            </a:r>
            <a:endParaRPr lang="id-ID" sz="360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5250" y="5791200"/>
            <a:ext cx="379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Akurasinya ???</a:t>
            </a:r>
            <a:endParaRPr lang="id-ID" sz="3600"/>
          </a:p>
        </p:txBody>
      </p:sp>
    </p:spTree>
    <p:extLst>
      <p:ext uri="{BB962C8B-B14F-4D97-AF65-F5344CB8AC3E}">
        <p14:creationId xmlns:p14="http://schemas.microsoft.com/office/powerpoint/2010/main" val="29480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31" grpId="0"/>
      <p:bldP spid="3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endParaRPr lang="id-ID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6" name="Equation" r:id="rId3" imgW="4292280" imgH="888840" progId="Equation.3">
                  <p:embed/>
                </p:oleObj>
              </mc:Choice>
              <mc:Fallback>
                <p:oleObj name="Equation" r:id="rId3" imgW="429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3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id-ID" dirty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533400" y="2438400"/>
          <a:ext cx="5681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20" name="Equation" r:id="rId3" imgW="2489200" imgH="203200" progId="Equation.3">
                  <p:embed/>
                </p:oleObj>
              </mc:Choice>
              <mc:Fallback>
                <p:oleObj name="Equation" r:id="rId3" imgW="2489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56816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493713" y="3733800"/>
          <a:ext cx="8215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21" name="Equation" r:id="rId5" imgW="4203360" imgH="431640" progId="Equation.3">
                  <p:embed/>
                </p:oleObj>
              </mc:Choice>
              <mc:Fallback>
                <p:oleObj name="Equation" r:id="rId5" imgW="420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733800"/>
                        <a:ext cx="82153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93713" y="5334000"/>
          <a:ext cx="8215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22" name="Equation" r:id="rId7" imgW="4203360" imgH="431640" progId="Equation.3">
                  <p:embed/>
                </p:oleObj>
              </mc:Choice>
              <mc:Fallback>
                <p:oleObj name="Equation" r:id="rId7" imgW="420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334000"/>
                        <a:ext cx="82153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0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Konversi</a:t>
            </a:r>
            <a:r>
              <a:rPr lang="en-US" dirty="0" smtClean="0"/>
              <a:t> 3 </a:t>
            </a:r>
            <a:r>
              <a:rPr lang="en-US" dirty="0" err="1" smtClean="0"/>
              <a:t>aturan</a:t>
            </a:r>
            <a:endParaRPr lang="id-ID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>
              <a:spcAft>
                <a:spcPts val="1000"/>
              </a:spcAft>
            </a:pPr>
            <a:r>
              <a:rPr lang="sv-S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IPK    Psikologi    Wawancara     Diterima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111      111            10            1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100      010            01            1</a:t>
            </a:r>
          </a:p>
          <a:p>
            <a:pPr algn="just">
              <a:spcAft>
                <a:spcPts val="1000"/>
              </a:spcAft>
            </a:pPr>
            <a:r>
              <a:rPr lang="sv-SE" sz="2400" b="1" dirty="0">
                <a:latin typeface="Courier New" pitchFamily="49" charset="0"/>
                <a:cs typeface="Courier New" pitchFamily="49" charset="0"/>
              </a:rPr>
              <a:t>010      010            01            1</a:t>
            </a:r>
            <a:endParaRPr lang="id-ID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9530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T</a:t>
            </a:r>
            <a:r>
              <a:rPr lang="id-ID" sz="2400" dirty="0">
                <a:latin typeface="Arial Narrow" pitchFamily="34" charset="0"/>
              </a:rPr>
              <a:t>iga bit pada </a:t>
            </a:r>
            <a:r>
              <a:rPr lang="id-ID" sz="2400" i="1" dirty="0">
                <a:latin typeface="Arial Narrow" pitchFamily="34" charset="0"/>
              </a:rPr>
              <a:t>IPK </a:t>
            </a:r>
            <a:r>
              <a:rPr lang="id-ID" sz="2400" dirty="0">
                <a:latin typeface="Arial Narrow" pitchFamily="34" charset="0"/>
              </a:rPr>
              <a:t>menyatakan tiga buah nilai: ’Bagus’, ’Cukup’, ’Kurang’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id-ID" sz="2400" dirty="0">
                <a:latin typeface="Arial Narrow" pitchFamily="34" charset="0"/>
              </a:rPr>
              <a:t>Tiga bit pada </a:t>
            </a:r>
            <a:r>
              <a:rPr lang="id-ID" sz="2400" i="1" dirty="0">
                <a:latin typeface="Arial Narrow" pitchFamily="34" charset="0"/>
              </a:rPr>
              <a:t>Psikologi </a:t>
            </a:r>
            <a:r>
              <a:rPr lang="id-ID" sz="2400" dirty="0">
                <a:latin typeface="Arial Narrow" pitchFamily="34" charset="0"/>
              </a:rPr>
              <a:t>menyatakan ’Tinggi’, ’Sedang’, ’Rendah’ </a:t>
            </a:r>
            <a:endParaRPr lang="en-US" sz="2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 Narrow" pitchFamily="34" charset="0"/>
              </a:rPr>
              <a:t> D</a:t>
            </a:r>
            <a:r>
              <a:rPr lang="id-ID" sz="2400" dirty="0">
                <a:latin typeface="Arial Narrow" pitchFamily="34" charset="0"/>
              </a:rPr>
              <a:t>ua bit pada </a:t>
            </a:r>
            <a:r>
              <a:rPr lang="id-ID" sz="2400" i="1" dirty="0">
                <a:latin typeface="Arial Narrow" pitchFamily="34" charset="0"/>
              </a:rPr>
              <a:t>Wawancara </a:t>
            </a:r>
            <a:r>
              <a:rPr lang="id-ID" sz="2400" dirty="0">
                <a:latin typeface="Arial Narrow" pitchFamily="34" charset="0"/>
              </a:rPr>
              <a:t>menyatakan ’Baik’ dan ’Buruk’.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391400" y="121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2667000"/>
            <a:ext cx="8767763" cy="609600"/>
            <a:chOff x="228600" y="2667000"/>
            <a:chExt cx="8767557" cy="609600"/>
          </a:xfrm>
        </p:grpSpPr>
        <p:sp>
          <p:nvSpPr>
            <p:cNvPr id="7" name="Oval 6"/>
            <p:cNvSpPr/>
            <p:nvPr/>
          </p:nvSpPr>
          <p:spPr>
            <a:xfrm>
              <a:off x="228600" y="2667000"/>
              <a:ext cx="7848416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8229600" y="27432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3505200" y="4419600"/>
          <a:ext cx="5072063" cy="40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24" name="Equation" r:id="rId3" imgW="2489200" imgH="203200" progId="Equation.3">
                  <p:embed/>
                </p:oleObj>
              </mc:Choice>
              <mc:Fallback>
                <p:oleObj name="Equation" r:id="rId3" imgW="2489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5072063" cy="408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H="1">
            <a:off x="6057900" y="3425535"/>
            <a:ext cx="1066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Kromosom</a:t>
            </a:r>
            <a:endParaRPr lang="id-ID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57200" y="2743200"/>
          <a:ext cx="82788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78" name="Visio" r:id="rId3" imgW="6206750" imgH="1025478" progId="Visio.Drawing.11">
                  <p:embed/>
                </p:oleObj>
              </mc:Choice>
              <mc:Fallback>
                <p:oleObj name="Visio" r:id="rId3" imgW="6206750" imgH="10254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82788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" y="2057400"/>
            <a:ext cx="2819400" cy="1219200"/>
            <a:chOff x="381000" y="2133600"/>
            <a:chExt cx="2819400" cy="1219200"/>
          </a:xfrm>
        </p:grpSpPr>
        <p:sp>
          <p:nvSpPr>
            <p:cNvPr id="6" name="Oval 5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7" name="TextBox 6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00400" y="2057400"/>
            <a:ext cx="2819400" cy="1219200"/>
            <a:chOff x="381000" y="2133600"/>
            <a:chExt cx="2819400" cy="1219200"/>
          </a:xfrm>
        </p:grpSpPr>
        <p:sp>
          <p:nvSpPr>
            <p:cNvPr id="9" name="Oval 8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5" name="TextBox 9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943600" y="2057400"/>
            <a:ext cx="2819400" cy="1219200"/>
            <a:chOff x="381000" y="2133600"/>
            <a:chExt cx="2819400" cy="1219200"/>
          </a:xfrm>
        </p:grpSpPr>
        <p:sp>
          <p:nvSpPr>
            <p:cNvPr id="12" name="Oval 11"/>
            <p:cNvSpPr/>
            <p:nvPr/>
          </p:nvSpPr>
          <p:spPr>
            <a:xfrm>
              <a:off x="381000" y="2667000"/>
              <a:ext cx="28194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083" name="TextBox 12"/>
            <p:cNvSpPr txBox="1">
              <a:spLocks noChangeArrowheads="1"/>
            </p:cNvSpPr>
            <p:nvPr/>
          </p:nvSpPr>
          <p:spPr bwMode="auto">
            <a:xfrm>
              <a:off x="1371600" y="2133600"/>
              <a:ext cx="7665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9 bit</a:t>
              </a:r>
              <a:endParaRPr lang="id-ID" sz="24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533401" y="4267200"/>
          <a:ext cx="5334000" cy="42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79" name="Equation" r:id="rId5" imgW="2489200" imgH="203200" progId="Equation.3">
                  <p:embed/>
                </p:oleObj>
              </mc:Choice>
              <mc:Fallback>
                <p:oleObj name="Equation" r:id="rId5" imgW="2489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4267200"/>
                        <a:ext cx="5334000" cy="429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547688" y="4876800"/>
          <a:ext cx="7758112" cy="79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80" name="Equation" r:id="rId7" imgW="4203360" imgH="431640" progId="Equation.3">
                  <p:embed/>
                </p:oleObj>
              </mc:Choice>
              <mc:Fallback>
                <p:oleObj name="Equation" r:id="rId7" imgW="420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4876800"/>
                        <a:ext cx="7758112" cy="791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533400" y="5867400"/>
          <a:ext cx="7924800" cy="80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81" name="Equation" r:id="rId9" imgW="4203360" imgH="431640" progId="Equation.3">
                  <p:embed/>
                </p:oleObj>
              </mc:Choice>
              <mc:Fallback>
                <p:oleObj name="Equation" r:id="rId9" imgW="420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67400"/>
                        <a:ext cx="7924800" cy="808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9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4057650" y="24955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766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5029200" y="34671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2096" y="3288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800600" y="40386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4057650" y="4095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66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036138" y="50665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24052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04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621592" y="4495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26044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606844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81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Tujuan </a:t>
            </a:r>
            <a:r>
              <a:rPr lang="id-ID" i="1" dirty="0" smtClean="0"/>
              <a:t>learning</a:t>
            </a:r>
            <a:r>
              <a:rPr lang="en-US" dirty="0" smtClean="0"/>
              <a:t>? </a:t>
            </a:r>
          </a:p>
          <a:p>
            <a:pPr eaLnBrk="1" hangingPunct="1"/>
            <a:r>
              <a:rPr lang="id-ID" dirty="0" smtClean="0"/>
              <a:t>Aturan</a:t>
            </a:r>
            <a:r>
              <a:rPr lang="en-US" dirty="0" smtClean="0"/>
              <a:t> yang</a:t>
            </a:r>
            <a:r>
              <a:rPr lang="id-ID" dirty="0" smtClean="0"/>
              <a:t> akurasi</a:t>
            </a:r>
            <a:r>
              <a:rPr lang="en-US" dirty="0" err="1" smtClean="0"/>
              <a:t>nya</a:t>
            </a:r>
            <a:r>
              <a:rPr lang="id-ID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b="1" dirty="0" smtClean="0">
                <a:solidFill>
                  <a:srgbClr val="FF0000"/>
                </a:solidFill>
              </a:rPr>
              <a:t>Maksimasi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11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i="1" dirty="0" smtClean="0"/>
              <a:t>f</a:t>
            </a:r>
            <a:r>
              <a:rPr lang="en-US" sz="4000" b="1" dirty="0" smtClean="0"/>
              <a:t> = </a:t>
            </a:r>
            <a:r>
              <a:rPr lang="en-US" sz="4000" b="1" dirty="0" err="1" smtClean="0"/>
              <a:t>akurasi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aturan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33990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Operator </a:t>
            </a:r>
            <a:r>
              <a:rPr lang="en-US" dirty="0" err="1" smtClean="0"/>
              <a:t>Evolusi</a:t>
            </a:r>
            <a:endParaRPr lang="id-ID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orangtua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i="1" dirty="0" smtClean="0"/>
              <a:t>Crossover</a:t>
            </a:r>
          </a:p>
          <a:p>
            <a:pPr eaLnBrk="1" hangingPunct="1"/>
            <a:r>
              <a:rPr lang="en-US" dirty="0" err="1" smtClean="0"/>
              <a:t>Mutasi</a:t>
            </a:r>
            <a:endParaRPr lang="en-US" dirty="0" smtClean="0"/>
          </a:p>
          <a:p>
            <a:pPr eaLnBrk="1" hangingPunct="1"/>
            <a:r>
              <a:rPr lang="en-US" i="1" dirty="0" smtClean="0"/>
              <a:t>Replacement</a:t>
            </a:r>
          </a:p>
          <a:p>
            <a:pPr eaLnBrk="1" hangingPunct="1"/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Berapa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panjang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kromosom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yg</a:t>
            </a:r>
            <a:r>
              <a:rPr lang="en-US" sz="3600" dirty="0" smtClean="0">
                <a:solidFill>
                  <a:srgbClr val="C00000"/>
                </a:solidFill>
              </a:rPr>
              <a:t> optimal?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Tidak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bisa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diketahui</a:t>
            </a:r>
            <a:endParaRPr lang="en-US" sz="36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Operator </a:t>
            </a:r>
            <a:r>
              <a:rPr lang="en-US" sz="3600" dirty="0" err="1" smtClean="0">
                <a:solidFill>
                  <a:srgbClr val="00B050"/>
                </a:solidFill>
              </a:rPr>
              <a:t>evolusi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3600" dirty="0" err="1" smtClean="0">
                <a:solidFill>
                  <a:srgbClr val="00B050"/>
                </a:solidFill>
              </a:rPr>
              <a:t>kromosom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dinamis</a:t>
            </a:r>
            <a:endParaRPr lang="id-ID" dirty="0" smtClean="0">
              <a:solidFill>
                <a:srgbClr val="00B05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20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Crossover </a:t>
            </a:r>
            <a:r>
              <a:rPr lang="en-US" dirty="0" smtClean="0"/>
              <a:t>(</a:t>
            </a:r>
            <a:r>
              <a:rPr lang="en-US" dirty="0" err="1" smtClean="0"/>
              <a:t>contoh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457200" y="2057400"/>
          <a:ext cx="66294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72" name="Visio" r:id="rId3" imgW="7121209" imgH="4940054" progId="Visio.Drawing.11">
                  <p:embed/>
                </p:oleObj>
              </mc:Choice>
              <mc:Fallback>
                <p:oleObj name="Visio" r:id="rId3" imgW="7121209" imgH="494005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6629400" cy="459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48006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Modulo jumlah bit per aturan (9)</a:t>
            </a:r>
            <a:endParaRPr lang="id-ID" sz="20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62600" y="2339975"/>
            <a:ext cx="3581400" cy="708025"/>
            <a:chOff x="5638800" y="2340114"/>
            <a:chExt cx="3352801" cy="707886"/>
          </a:xfrm>
        </p:grpSpPr>
        <p:sp>
          <p:nvSpPr>
            <p:cNvPr id="4106" name="TextBox 5"/>
            <p:cNvSpPr txBox="1">
              <a:spLocks noChangeArrowheads="1"/>
            </p:cNvSpPr>
            <p:nvPr/>
          </p:nvSpPr>
          <p:spPr bwMode="auto">
            <a:xfrm>
              <a:off x="6780180" y="2340114"/>
              <a:ext cx="221142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Posisi Sembarang</a:t>
              </a:r>
            </a:p>
            <a:p>
              <a:r>
                <a:rPr lang="en-US" sz="2000">
                  <a:solidFill>
                    <a:srgbClr val="00B050"/>
                  </a:solidFill>
                </a:rPr>
                <a:t>{1,12}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638800" y="2667075"/>
              <a:ext cx="106707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600" y="3429000"/>
            <a:ext cx="3352800" cy="1323975"/>
            <a:chOff x="5562600" y="3457039"/>
            <a:chExt cx="3352800" cy="1323439"/>
          </a:xfrm>
        </p:grpSpPr>
        <p:sp>
          <p:nvSpPr>
            <p:cNvPr id="4104" name="TextBox 11"/>
            <p:cNvSpPr txBox="1">
              <a:spLocks noChangeArrowheads="1"/>
            </p:cNvSpPr>
            <p:nvPr/>
          </p:nvSpPr>
          <p:spPr bwMode="auto">
            <a:xfrm>
              <a:off x="6858000" y="3457039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Terbatas pada: </a:t>
              </a:r>
            </a:p>
            <a:p>
              <a:r>
                <a:rPr lang="en-US" sz="2000">
                  <a:solidFill>
                    <a:srgbClr val="0070C0"/>
                  </a:solidFill>
                </a:rPr>
                <a:t>{1,3}</a:t>
              </a:r>
            </a:p>
            <a:p>
              <a:r>
                <a:rPr lang="en-US" sz="2000">
                  <a:solidFill>
                    <a:srgbClr val="C00000"/>
                  </a:solidFill>
                </a:rPr>
                <a:t>{1,12}</a:t>
              </a:r>
            </a:p>
            <a:p>
              <a:r>
                <a:rPr lang="en-US" sz="2000">
                  <a:solidFill>
                    <a:srgbClr val="C00000"/>
                  </a:solidFill>
                </a:rPr>
                <a:t>{10,12} </a:t>
              </a:r>
              <a:endParaRPr lang="id-ID" sz="200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562600" y="3914054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18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Generational Replacement</a:t>
            </a:r>
            <a:r>
              <a:rPr lang="en-US" i="1" dirty="0" smtClean="0"/>
              <a:t> </a:t>
            </a:r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867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2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Generasi</a:t>
            </a:r>
            <a:r>
              <a:rPr lang="en-US" sz="4000" dirty="0" smtClean="0"/>
              <a:t> 1 (</a:t>
            </a:r>
            <a:r>
              <a:rPr lang="en-US" sz="4000" dirty="0" smtClean="0">
                <a:solidFill>
                  <a:srgbClr val="C00000"/>
                </a:solidFill>
              </a:rPr>
              <a:t>random</a:t>
            </a:r>
            <a:r>
              <a:rPr lang="en-US" sz="4000" dirty="0" smtClean="0"/>
              <a:t>: </a:t>
            </a:r>
            <a:r>
              <a:rPr lang="en-US" sz="4000" dirty="0" err="1" smtClean="0"/>
              <a:t>populasi</a:t>
            </a:r>
            <a:r>
              <a:rPr lang="en-US" sz="4000" dirty="0" smtClean="0"/>
              <a:t> 8 </a:t>
            </a:r>
            <a:r>
              <a:rPr lang="en-US" sz="4000" dirty="0" err="1" smtClean="0"/>
              <a:t>krom</a:t>
            </a:r>
            <a:r>
              <a:rPr lang="en-US" sz="4000" dirty="0" smtClean="0"/>
              <a:t>)</a:t>
            </a:r>
            <a:endParaRPr lang="id-ID" sz="4000" dirty="0"/>
          </a:p>
        </p:txBody>
      </p:sp>
      <p:pic>
        <p:nvPicPr>
          <p:cNvPr id="2253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662238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1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048000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2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527675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8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470275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3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886200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4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303713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5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705350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6</a:t>
            </a:r>
            <a:endParaRPr lang="id-ID" sz="22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121275"/>
            <a:ext cx="53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7</a:t>
            </a:r>
            <a:endParaRPr lang="id-ID" sz="2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011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1</a:t>
            </a:r>
            <a:endParaRPr lang="id-ID" sz="32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1524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2</a:t>
            </a:r>
            <a:endParaRPr lang="id-ID" sz="3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3</a:t>
            </a:r>
            <a:endParaRPr lang="id-ID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33528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8</a:t>
            </a:r>
            <a:endParaRPr lang="id-ID" sz="32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. . .</a:t>
            </a:r>
            <a:endParaRPr lang="id-ID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Generasi</a:t>
            </a:r>
            <a:r>
              <a:rPr lang="en-US" sz="4000" dirty="0" smtClean="0"/>
              <a:t> 1 (</a:t>
            </a:r>
            <a:r>
              <a:rPr lang="en-US" sz="4000" dirty="0" smtClean="0">
                <a:solidFill>
                  <a:srgbClr val="C00000"/>
                </a:solidFill>
              </a:rPr>
              <a:t>random</a:t>
            </a:r>
            <a:r>
              <a:rPr lang="en-US" sz="4000" dirty="0" smtClean="0"/>
              <a:t>: </a:t>
            </a:r>
            <a:r>
              <a:rPr lang="en-US" sz="4000" dirty="0" err="1" smtClean="0"/>
              <a:t>populasi</a:t>
            </a:r>
            <a:r>
              <a:rPr lang="en-US" sz="4000" dirty="0" smtClean="0"/>
              <a:t> 8 </a:t>
            </a:r>
            <a:r>
              <a:rPr lang="en-US" sz="4000" dirty="0" err="1" smtClean="0"/>
              <a:t>krom</a:t>
            </a:r>
            <a:r>
              <a:rPr lang="en-US" sz="4000" dirty="0" smtClean="0"/>
              <a:t>)</a:t>
            </a:r>
            <a:endParaRPr lang="id-ID" sz="4000" dirty="0" smtClean="0"/>
          </a:p>
        </p:txBody>
      </p:sp>
      <p:pic>
        <p:nvPicPr>
          <p:cNvPr id="2457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0" y="5511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0" y="4694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0" y="51355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2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560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10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662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Generasi</a:t>
            </a:r>
            <a:r>
              <a:rPr lang="en-US" dirty="0" smtClean="0"/>
              <a:t> 50 (</a:t>
            </a:r>
            <a:r>
              <a:rPr lang="en-US" dirty="0" err="1" smtClean="0"/>
              <a:t>Populasi</a:t>
            </a:r>
            <a:r>
              <a:rPr lang="en-US" dirty="0" smtClean="0"/>
              <a:t> 8 </a:t>
            </a:r>
            <a:r>
              <a:rPr lang="en-US" dirty="0" err="1" smtClean="0"/>
              <a:t>krom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6058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4876800"/>
            <a:ext cx="9155113" cy="685800"/>
            <a:chOff x="0" y="4876800"/>
            <a:chExt cx="9155310" cy="685800"/>
          </a:xfrm>
        </p:grpSpPr>
        <p:sp>
          <p:nvSpPr>
            <p:cNvPr id="7" name="Oval 6"/>
            <p:cNvSpPr/>
            <p:nvPr/>
          </p:nvSpPr>
          <p:spPr>
            <a:xfrm>
              <a:off x="0" y="5105400"/>
              <a:ext cx="7696366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6705600" y="4876800"/>
              <a:ext cx="24497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Kromosom terbaik</a:t>
              </a:r>
              <a:endParaRPr lang="id-ID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0" y="2662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0" y="3048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0" y="55276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0" y="347027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0" y="430371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0" y="4719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0" y="512127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7</a:t>
            </a:r>
            <a:endParaRPr lang="id-ID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</a:t>
            </a:r>
            <a:endParaRPr lang="id-ID" dirty="0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" name="Equation" r:id="rId3" imgW="4292280" imgH="888840" progId="Equation.3">
                  <p:embed/>
                </p:oleObj>
              </mc:Choice>
              <mc:Fallback>
                <p:oleObj name="Equation" r:id="rId3" imgW="42922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id-ID" dirty="0"/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228600" y="37338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996" name="Equation" r:id="rId4" imgW="4292280" imgH="888840" progId="Equation.3">
                  <p:embed/>
                </p:oleObj>
              </mc:Choice>
              <mc:Fallback>
                <p:oleObj name="Equation" r:id="rId4" imgW="429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6172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Akurasi untuk data yang lain???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71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Akurasi = 100% untuk training set</a:t>
            </a:r>
            <a:endParaRPr lang="id-ID" sz="240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3048000"/>
            <a:ext cx="4572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22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0" name="Visio" r:id="rId3" imgW="4726849" imgH="2566798" progId="Visio.Drawing.11">
                  <p:embed/>
                </p:oleObj>
              </mc:Choice>
              <mc:Fallback>
                <p:oleObj name="Visio" r:id="rId3" imgW="4726849" imgH="25667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001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3429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Untuk JST PB</a:t>
            </a:r>
            <a:endParaRPr lang="id-ID" sz="2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3236913"/>
            <a:ext cx="350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Untuk GA, grafiknya bagaimana?</a:t>
            </a:r>
            <a:endParaRPr lang="id-ID" sz="2800">
              <a:solidFill>
                <a:srgbClr val="00B05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25875" y="4724400"/>
            <a:ext cx="1295400" cy="1055688"/>
            <a:chOff x="5044440" y="2678668"/>
            <a:chExt cx="1295400" cy="1055132"/>
          </a:xfrm>
        </p:grpSpPr>
        <p:sp>
          <p:nvSpPr>
            <p:cNvPr id="8" name="Oval 7"/>
            <p:cNvSpPr/>
            <p:nvPr/>
          </p:nvSpPr>
          <p:spPr>
            <a:xfrm>
              <a:off x="5485765" y="3200681"/>
              <a:ext cx="381000" cy="53311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153" name="TextBox 8"/>
            <p:cNvSpPr txBox="1">
              <a:spLocks noChangeArrowheads="1"/>
            </p:cNvSpPr>
            <p:nvPr/>
          </p:nvSpPr>
          <p:spPr bwMode="auto">
            <a:xfrm>
              <a:off x="5044440" y="2678668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Berhenti !</a:t>
              </a:r>
              <a:endParaRPr lang="id-ID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0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GA</a:t>
            </a:r>
            <a:endParaRPr lang="id-ID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44" name="Visio" r:id="rId3" imgW="4726849" imgH="2566798" progId="Visio.Drawing.11">
                  <p:embed/>
                </p:oleObj>
              </mc:Choice>
              <mc:Fallback>
                <p:oleObj name="Visio" r:id="rId3" imgW="4726849" imgH="25667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001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59363" y="2759075"/>
            <a:ext cx="1295400" cy="1054100"/>
            <a:chOff x="5059680" y="2678668"/>
            <a:chExt cx="1295400" cy="1055132"/>
          </a:xfrm>
        </p:grpSpPr>
        <p:sp>
          <p:nvSpPr>
            <p:cNvPr id="7" name="Oval 6"/>
            <p:cNvSpPr/>
            <p:nvPr/>
          </p:nvSpPr>
          <p:spPr>
            <a:xfrm>
              <a:off x="5516880" y="3199878"/>
              <a:ext cx="381000" cy="53392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59680" y="2678668"/>
              <a:ext cx="1295400" cy="368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accent4">
                      <a:lumMod val="75000"/>
                    </a:schemeClr>
                  </a:solidFill>
                </a:rPr>
                <a:t>Berhenti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</a:rPr>
                <a:t> !</a:t>
              </a:r>
              <a:endParaRPr lang="id-ID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2209800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Akurasi Total = (450+800)/1500 = 0.833</a:t>
            </a:r>
            <a:endParaRPr lang="id-ID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Perhatian !!!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Fitness </a:t>
            </a:r>
            <a:r>
              <a:rPr lang="en-US" smtClean="0">
                <a:sym typeface="Wingdings" pitchFamily="2" charset="2"/>
              </a:rPr>
              <a:t>dihitung dengan </a:t>
            </a:r>
            <a:r>
              <a:rPr lang="en-US" i="1" smtClean="0">
                <a:solidFill>
                  <a:srgbClr val="C00000"/>
                </a:solidFill>
              </a:rPr>
              <a:t>training set </a:t>
            </a:r>
            <a:r>
              <a:rPr lang="en-US" smtClean="0">
                <a:solidFill>
                  <a:srgbClr val="C00000"/>
                </a:solidFill>
              </a:rPr>
              <a:t>saja</a:t>
            </a:r>
            <a:endParaRPr lang="en-US" smtClean="0"/>
          </a:p>
          <a:p>
            <a:pPr eaLnBrk="1" hangingPunct="1"/>
            <a:r>
              <a:rPr lang="en-US" i="1" smtClean="0"/>
              <a:t>Validation set </a:t>
            </a:r>
            <a:r>
              <a:rPr lang="en-US" smtClean="0"/>
              <a:t>hanya untuk </a:t>
            </a:r>
            <a:r>
              <a:rPr lang="en-US" smtClean="0">
                <a:solidFill>
                  <a:srgbClr val="C00000"/>
                </a:solidFill>
              </a:rPr>
              <a:t>mem-validasi aturan</a:t>
            </a:r>
          </a:p>
          <a:p>
            <a:pPr eaLnBrk="1" hangingPunct="1"/>
            <a:r>
              <a:rPr lang="en-US" smtClean="0"/>
              <a:t>Akurasi total dihitung berdasarkan </a:t>
            </a:r>
            <a:r>
              <a:rPr lang="en-US" smtClean="0">
                <a:solidFill>
                  <a:srgbClr val="C00000"/>
                </a:solidFill>
              </a:rPr>
              <a:t>porsi data </a:t>
            </a:r>
            <a:r>
              <a:rPr lang="en-US" smtClean="0"/>
              <a:t>pada </a:t>
            </a:r>
            <a:r>
              <a:rPr lang="en-US" i="1" smtClean="0"/>
              <a:t>training set dan validation set 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6335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1776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19558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073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Diskusi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ID3?</a:t>
            </a:r>
          </a:p>
          <a:p>
            <a:pPr eaLnBrk="1" hangingPunct="1"/>
            <a:r>
              <a:rPr lang="en-US" dirty="0" smtClean="0"/>
              <a:t>ID3 </a:t>
            </a:r>
            <a:r>
              <a:rPr lang="en-US" dirty="0" err="1" smtClean="0"/>
              <a:t>sekuensial</a:t>
            </a:r>
            <a:endParaRPr lang="en-US" dirty="0" smtClean="0"/>
          </a:p>
          <a:p>
            <a:pPr eaLnBrk="1" hangingPunct="1"/>
            <a:r>
              <a:rPr lang="en-US" dirty="0" smtClean="0"/>
              <a:t>GA </a:t>
            </a:r>
            <a:r>
              <a:rPr lang="en-US" dirty="0" err="1" smtClean="0"/>
              <a:t>paralel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829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6858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1430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622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14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371600"/>
            <a:ext cx="91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2860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00400" y="2743200"/>
            <a:ext cx="4845050" cy="3124200"/>
            <a:chOff x="3200400" y="2743200"/>
            <a:chExt cx="4844844" cy="3124200"/>
          </a:xfrm>
        </p:grpSpPr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 rot="5400000">
              <a:off x="4057589" y="23431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08362" y="3124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Tinggi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1" idx="2"/>
            </p:cNvCxnSpPr>
            <p:nvPr/>
          </p:nvCxnSpPr>
          <p:spPr>
            <a:xfrm rot="5400000">
              <a:off x="5029892" y="3315494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92661" y="31353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Sedang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4800532" y="3886200"/>
              <a:ext cx="1600132" cy="457200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IPK</a:t>
              </a:r>
              <a:endParaRPr lang="id-ID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rot="5400000">
              <a:off x="4057589" y="3943391"/>
              <a:ext cx="1143000" cy="194301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08362" y="4724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Bagus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036242" y="4914106"/>
              <a:ext cx="11430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24410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Cukup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135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Ya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21235" y="43434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26096" y="4735513"/>
              <a:ext cx="121914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Kurang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435" y="54864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6948" y="2743200"/>
              <a:ext cx="1943017" cy="11430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81648" y="3124200"/>
              <a:ext cx="121914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Rendah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86435" y="3886200"/>
              <a:ext cx="914361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Tidak</a:t>
              </a:r>
              <a:endParaRPr lang="id-ID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76200" y="71438"/>
            <a:ext cx="106680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ID3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6211669"/>
            <a:ext cx="67818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Apakah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ini</a:t>
            </a:r>
            <a:r>
              <a:rPr lang="en-US" sz="3600" dirty="0" smtClean="0">
                <a:solidFill>
                  <a:srgbClr val="FFFF00"/>
                </a:solidFill>
              </a:rPr>
              <a:t> yang </a:t>
            </a:r>
            <a:r>
              <a:rPr lang="en-US" sz="3600" dirty="0" err="1" smtClean="0">
                <a:solidFill>
                  <a:srgbClr val="FFFF00"/>
                </a:solidFill>
              </a:rPr>
              <a:t>terbaik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211669"/>
            <a:ext cx="7467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011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1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152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2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3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33528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8</a:t>
            </a:r>
            <a:endParaRPr lang="id-ID" sz="48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. . .</a:t>
            </a:r>
            <a:endParaRPr lang="id-ID" sz="2400" b="1">
              <a:solidFill>
                <a:srgbClr val="0070C0"/>
              </a:solidFill>
            </a:endParaRP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76200" y="71438"/>
            <a:ext cx="91440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GA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11669"/>
            <a:ext cx="7467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pohon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28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6211669"/>
            <a:ext cx="82296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Berapa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jumlah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kromosom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mungkin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524000" y="5638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1905000" y="5105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22860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2667000" y="3810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ID3</a:t>
            </a:r>
            <a:endParaRPr lang="id-ID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lvl="1"/>
            <a:r>
              <a:rPr lang="en-US" dirty="0" smtClean="0"/>
              <a:t>IPK : 3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err="1" smtClean="0"/>
              <a:t>Psikologi</a:t>
            </a:r>
            <a:r>
              <a:rPr lang="en-US" dirty="0" smtClean="0"/>
              <a:t>: 3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err="1" smtClean="0"/>
              <a:t>Wawancara</a:t>
            </a:r>
            <a:r>
              <a:rPr lang="en-US" dirty="0" smtClean="0"/>
              <a:t>: 2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lengkap</a:t>
            </a:r>
            <a:r>
              <a:rPr lang="en-US" dirty="0" smtClean="0"/>
              <a:t> = 3 x 3 x 2 = 18 records</a:t>
            </a:r>
          </a:p>
          <a:p>
            <a:r>
              <a:rPr lang="en-US" dirty="0" err="1" smtClean="0"/>
              <a:t>Aturan</a:t>
            </a:r>
            <a:r>
              <a:rPr lang="en-US" dirty="0" smtClean="0"/>
              <a:t> yang men-</a:t>
            </a:r>
            <a:r>
              <a:rPr lang="en-US" dirty="0" err="1" smtClean="0"/>
              <a:t>generalisasi</a:t>
            </a:r>
            <a:r>
              <a:rPr lang="en-US" dirty="0" smtClean="0"/>
              <a:t>  </a:t>
            </a:r>
            <a:r>
              <a:rPr lang="en-US" i="1" dirty="0" smtClean="0"/>
              <a:t>unseen data</a:t>
            </a:r>
            <a:r>
              <a:rPr lang="en-US" dirty="0" smtClean="0"/>
              <a:t>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5410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28956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495800" y="5486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410200" y="5867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429000" y="5715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657600" y="46482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5257800" y="5029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191000" y="5867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6482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667000" y="5486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6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33600" y="5105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800600" y="4876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867400" y="5410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962400" y="40386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572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038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4958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819400" y="4572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657600" y="4648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0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Love and those Single needles in haystack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1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15044" y="6096000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Iterasi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53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Akurasi</a:t>
            </a:r>
            <a:endParaRPr lang="id-ID" sz="1400" baseline="-25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825" y="6400800"/>
            <a:ext cx="7165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2169319" y="3845719"/>
            <a:ext cx="5106988" cy="63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228600"/>
            <a:ext cx="152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GA</a:t>
            </a:r>
            <a:endParaRPr lang="id-ID" sz="48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3429000" y="3352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343400" y="35814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5638800" y="4419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3962400" y="4038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24" name="Oval 23"/>
          <p:cNvSpPr/>
          <p:nvPr/>
        </p:nvSpPr>
        <p:spPr>
          <a:xfrm>
            <a:off x="5334000" y="38100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46482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114800" y="2819400"/>
            <a:ext cx="228600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i="1" dirty="0" smtClean="0"/>
              <a:t>Decision tree learning </a:t>
            </a:r>
            <a:r>
              <a:rPr lang="id-ID" dirty="0" smtClean="0"/>
              <a:t>sangat sesuai untuk permasalahan yang bernilai diskrit. </a:t>
            </a:r>
            <a:endParaRPr lang="en-US" dirty="0" smtClean="0"/>
          </a:p>
          <a:p>
            <a:pPr eaLnBrk="1" hangingPunct="1"/>
            <a:r>
              <a:rPr lang="id-ID" dirty="0" smtClean="0"/>
              <a:t>Jika kita memaksakan diri untuk menyelesaikan permasalahan bernilai kontinyu dengan </a:t>
            </a:r>
            <a:r>
              <a:rPr lang="id-ID" i="1" dirty="0" smtClean="0"/>
              <a:t>decision tree learning</a:t>
            </a:r>
            <a:r>
              <a:rPr lang="id-ID" dirty="0" smtClean="0"/>
              <a:t>, maka kita harus mengubah nilai-nilai kontinyu tersebut menjadi nilai-nilai diskrit. </a:t>
            </a:r>
            <a:endParaRPr lang="en-US" dirty="0" smtClean="0"/>
          </a:p>
          <a:p>
            <a:pPr eaLnBrk="1" hangingPunct="1"/>
            <a:r>
              <a:rPr lang="id-ID" dirty="0" smtClean="0"/>
              <a:t>Hal ini, tentu saja, akan menghilangkan sebagian informasi penting.</a:t>
            </a:r>
          </a:p>
        </p:txBody>
      </p:sp>
    </p:spTree>
    <p:extLst>
      <p:ext uri="{BB962C8B-B14F-4D97-AF65-F5344CB8AC3E}">
        <p14:creationId xmlns:p14="http://schemas.microsoft.com/office/powerpoint/2010/main" val="21540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kNN bisa digunakan untuk permasalahan yang bernilai diskrit, kontinyu, maupun vektor</a:t>
            </a:r>
            <a:endParaRPr lang="en-US" dirty="0" smtClean="0"/>
          </a:p>
          <a:p>
            <a:pPr eaLnBrk="1" hangingPunct="1"/>
            <a:r>
              <a:rPr lang="id-ID" dirty="0"/>
              <a:t>kNN </a:t>
            </a:r>
            <a:r>
              <a:rPr lang="id-ID" dirty="0" smtClean="0"/>
              <a:t>merupakan metode </a:t>
            </a:r>
            <a:r>
              <a:rPr lang="id-ID" i="1" dirty="0" smtClean="0"/>
              <a:t>learning </a:t>
            </a:r>
            <a:r>
              <a:rPr lang="id-ID" dirty="0" smtClean="0"/>
              <a:t>yang sangat mudah diimplementasikan</a:t>
            </a:r>
          </a:p>
          <a:p>
            <a:pPr eaLnBrk="1" hangingPunct="1"/>
            <a:r>
              <a:rPr lang="id-ID" dirty="0"/>
              <a:t>Metode </a:t>
            </a:r>
            <a:r>
              <a:rPr lang="id-ID" i="1" dirty="0"/>
              <a:t>learning </a:t>
            </a:r>
            <a:r>
              <a:rPr lang="id-ID" dirty="0"/>
              <a:t>lain yang juga mudah diimplementasikan adalah GA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7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Daftar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[SUY07]</a:t>
            </a:r>
            <a:r>
              <a:rPr lang="en-US" sz="2000" dirty="0" smtClean="0"/>
              <a:t> </a:t>
            </a:r>
            <a:r>
              <a:rPr lang="id-ID" sz="2000" dirty="0" smtClean="0"/>
              <a:t>Suyanto. 2007. Artificial Intelligence: Searching, Reasoning, Planning and Learning</a:t>
            </a:r>
            <a:r>
              <a:rPr lang="en-US" sz="2000" dirty="0" smtClean="0"/>
              <a:t>.</a:t>
            </a:r>
            <a:r>
              <a:rPr lang="id-ID" sz="2000" dirty="0" smtClean="0"/>
              <a:t> Informatika, Bandung Indonesia. ISBN: 979-1153-05-1.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[SUY08a]</a:t>
            </a:r>
            <a:r>
              <a:rPr lang="en-US" sz="2000" dirty="0" smtClean="0"/>
              <a:t> </a:t>
            </a:r>
            <a:r>
              <a:rPr lang="id-ID" sz="2000" dirty="0" smtClean="0"/>
              <a:t>Suyanto. 2008. Evolutionary Computation: Komputasi Berbasis “Evolusi” dan “Genetika”</a:t>
            </a:r>
            <a:r>
              <a:rPr lang="en-US" sz="2000" dirty="0" smtClean="0"/>
              <a:t>. </a:t>
            </a:r>
            <a:r>
              <a:rPr lang="id-ID" sz="2000" dirty="0" smtClean="0"/>
              <a:t>Informatika, Bandung Indonesia. ISBN: 978-979-1153 38-6.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[SUY08b]</a:t>
            </a:r>
            <a:r>
              <a:rPr lang="en-US" sz="2000" dirty="0" smtClean="0"/>
              <a:t> </a:t>
            </a:r>
            <a:r>
              <a:rPr lang="id-ID" sz="2000" dirty="0" smtClean="0"/>
              <a:t>Suyanto. 2008. Soft Computing: Membangun Mesin Ber-IQ Tinggi</a:t>
            </a:r>
            <a:r>
              <a:rPr lang="en-US" sz="2000" dirty="0" smtClean="0"/>
              <a:t>.</a:t>
            </a:r>
            <a:r>
              <a:rPr lang="id-ID" sz="2000" dirty="0" smtClean="0"/>
              <a:t> Informatika, Bandung Indonesia. ISBN: 978-979-1153-49-2.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[MIT97]</a:t>
            </a:r>
            <a:r>
              <a:rPr lang="en-US" sz="2000" dirty="0" smtClean="0"/>
              <a:t> </a:t>
            </a:r>
            <a:r>
              <a:rPr lang="id-ID" sz="2000" dirty="0" smtClean="0"/>
              <a:t>Mitchell M. Tom. 1997. Machine Learning. McGraw-Hill International Editions. Printed in Singapore.</a:t>
            </a: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[SUY05]</a:t>
            </a:r>
            <a:r>
              <a:rPr lang="en-US" sz="2000" dirty="0" smtClean="0"/>
              <a:t> </a:t>
            </a:r>
            <a:r>
              <a:rPr lang="id-ID" sz="2000" dirty="0" smtClean="0"/>
              <a:t>Suyanto. 2005. Algoritma Genetika dalam MATLAB</a:t>
            </a:r>
            <a:r>
              <a:rPr lang="en-US" sz="2000" dirty="0" smtClean="0"/>
              <a:t>.</a:t>
            </a:r>
            <a:r>
              <a:rPr lang="id-ID" sz="2000" dirty="0" smtClean="0"/>
              <a:t> Andi Publisher, Yogyakarta, Indonesia. ISBN: 979-731-727-7.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92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03 Privates\Foto\Siap Cetak\DSC01826.JP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Menangis</a:t>
            </a:r>
            <a:r>
              <a:rPr lang="en-US" sz="2800" dirty="0" smtClean="0">
                <a:solidFill>
                  <a:srgbClr val="FFFF00"/>
                </a:solidFill>
              </a:rPr>
              <a:t> 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994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Tertawa</a:t>
            </a:r>
            <a:r>
              <a:rPr lang="en-US" sz="2800" dirty="0" smtClean="0">
                <a:solidFill>
                  <a:srgbClr val="FFFF00"/>
                </a:solidFill>
              </a:rPr>
              <a:t> 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0566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Menentukan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arah</a:t>
            </a:r>
            <a:r>
              <a:rPr lang="en-US" sz="2800" dirty="0" smtClean="0">
                <a:solidFill>
                  <a:srgbClr val="FFFF00"/>
                </a:solidFill>
              </a:rPr>
              <a:t> ???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900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Berbicara</a:t>
            </a:r>
            <a:r>
              <a:rPr lang="en-US" sz="2800" dirty="0" smtClean="0">
                <a:solidFill>
                  <a:srgbClr val="FFFF00"/>
                </a:solidFill>
              </a:rPr>
              <a:t> ???? 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57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Argumentasi</a:t>
            </a:r>
            <a:r>
              <a:rPr lang="en-US" sz="2800" dirty="0" smtClean="0">
                <a:solidFill>
                  <a:srgbClr val="FFFF00"/>
                </a:solidFill>
              </a:rPr>
              <a:t> ?????</a:t>
            </a:r>
            <a:endParaRPr lang="id-ID" sz="28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590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Membedakan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kemiripan</a:t>
            </a:r>
            <a:r>
              <a:rPr lang="en-US" sz="2800" dirty="0" smtClean="0">
                <a:solidFill>
                  <a:srgbClr val="FFFF00"/>
                </a:solidFill>
              </a:rPr>
              <a:t> ??????</a:t>
            </a:r>
            <a:endParaRPr lang="id-ID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Aturan</a:t>
            </a:r>
            <a:r>
              <a:rPr lang="en-US" dirty="0" smtClean="0"/>
              <a:t> yang general </a:t>
            </a:r>
            <a:r>
              <a:rPr lang="en-US" dirty="0" err="1" smtClean="0"/>
              <a:t>untuk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Learning</a:t>
            </a:r>
            <a:endParaRPr lang="id-ID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Decision tree learning</a:t>
            </a:r>
            <a:endParaRPr lang="en-US" i="1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r>
              <a:rPr lang="en-US" sz="2000" dirty="0" smtClean="0"/>
              <a:t> (integer)</a:t>
            </a:r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menangani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id-ID" i="1" dirty="0"/>
              <a:t>k-Nearest Neighbour</a:t>
            </a:r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Vektor</a:t>
            </a:r>
            <a:endParaRPr lang="id-ID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Algoritma Genetika</a:t>
            </a:r>
            <a:endParaRPr lang="en-US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Diskrit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Kontinyu</a:t>
            </a:r>
            <a:endParaRPr lang="en-US" sz="2000" dirty="0" smtClean="0"/>
          </a:p>
          <a:p>
            <a:pPr marL="709613" lvl="1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err="1" smtClean="0"/>
              <a:t>Vektor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Decision </a:t>
            </a:r>
            <a:r>
              <a:rPr lang="en-US" i="1" dirty="0" smtClean="0"/>
              <a:t>T</a:t>
            </a:r>
            <a:r>
              <a:rPr lang="id-ID" i="1" dirty="0" smtClean="0"/>
              <a:t>ree </a:t>
            </a:r>
            <a:r>
              <a:rPr lang="en-US" i="1" dirty="0" smtClean="0"/>
              <a:t>L</a:t>
            </a:r>
            <a:r>
              <a:rPr lang="id-ID" i="1" dirty="0" smtClean="0"/>
              <a:t>earning</a:t>
            </a:r>
            <a:r>
              <a:rPr lang="en-US" i="1" dirty="0" smtClean="0"/>
              <a:t> </a:t>
            </a:r>
            <a:r>
              <a:rPr lang="en-US" dirty="0" smtClean="0"/>
              <a:t>(DTL)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id-ID" dirty="0" smtClean="0"/>
              <a:t>erusaha menemukan fungsi-fungsi pendekatan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id-ID" dirty="0" smtClean="0"/>
              <a:t>bernilai </a:t>
            </a:r>
            <a:r>
              <a:rPr lang="id-ID" b="1" dirty="0" smtClean="0"/>
              <a:t>diskrit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id-ID" dirty="0" smtClean="0"/>
              <a:t>ahan terhadap data-data yang terdapat kesalahan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id-ID" dirty="0" smtClean="0"/>
              <a:t>ampu mempelajari ekspresi-skspresi </a:t>
            </a:r>
            <a:r>
              <a:rPr lang="id-ID" i="1" dirty="0" smtClean="0"/>
              <a:t>disjunctive</a:t>
            </a:r>
            <a:r>
              <a:rPr lang="id-ID" dirty="0" smtClean="0"/>
              <a:t> (ekspresi OR). 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DTL:</a:t>
            </a:r>
          </a:p>
          <a:p>
            <a:pPr lvl="1"/>
            <a:r>
              <a:rPr lang="id-ID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id-ID" i="1" dirty="0" smtClean="0">
                <a:solidFill>
                  <a:srgbClr val="C00000"/>
                </a:solidFill>
              </a:rPr>
              <a:t>tera</a:t>
            </a:r>
            <a:r>
              <a:rPr lang="en-US" i="1" dirty="0" smtClean="0">
                <a:solidFill>
                  <a:srgbClr val="C00000"/>
                </a:solidFill>
              </a:rPr>
              <a:t>c</a:t>
            </a:r>
            <a:r>
              <a:rPr lang="id-ID" i="1" dirty="0" smtClean="0">
                <a:solidFill>
                  <a:srgbClr val="C00000"/>
                </a:solidFill>
              </a:rPr>
              <a:t>tive Dychotomizer version 3 </a:t>
            </a:r>
            <a:r>
              <a:rPr lang="id-ID" dirty="0" smtClean="0">
                <a:solidFill>
                  <a:srgbClr val="C00000"/>
                </a:solidFill>
              </a:rPr>
              <a:t>(ID3)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id-ID" dirty="0" smtClean="0"/>
              <a:t>ASSISTANT </a:t>
            </a:r>
            <a:endParaRPr lang="en-US" dirty="0" smtClean="0"/>
          </a:p>
          <a:p>
            <a:pPr lvl="1"/>
            <a:r>
              <a:rPr lang="id-ID" dirty="0" smtClean="0"/>
              <a:t>C4.5</a:t>
            </a:r>
            <a:endParaRPr lang="en-US" dirty="0" smtClean="0"/>
          </a:p>
          <a:p>
            <a:pPr lvl="1"/>
            <a:r>
              <a:rPr lang="en-US" dirty="0" smtClean="0"/>
              <a:t>C5.0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Decision tree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k-Nearest Neighbour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>
                <a:solidFill>
                  <a:schemeClr val="bg1">
                    <a:lumMod val="65000"/>
                  </a:schemeClr>
                </a:solidFill>
              </a:rPr>
              <a:t>Algoritma Genetika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Kesimpulan</a:t>
            </a:r>
            <a:endParaRPr lang="id-ID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Entropy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parameter untuk mengukur heterogenitas (keberagaman) dari kumpulan sampel data. </a:t>
            </a:r>
            <a:endParaRPr lang="en-US" dirty="0" smtClean="0"/>
          </a:p>
          <a:p>
            <a:r>
              <a:rPr lang="id-ID" dirty="0" smtClean="0"/>
              <a:t>Jika kumpulan sampel data semakin heterogen, maka nilai </a:t>
            </a:r>
            <a:r>
              <a:rPr lang="id-ID" i="1" dirty="0" smtClean="0"/>
              <a:t>entropy</a:t>
            </a:r>
            <a:r>
              <a:rPr lang="id-ID" dirty="0" smtClean="0"/>
              <a:t>-nya semakin besar.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Entropy</a:t>
            </a:r>
            <a:endParaRPr lang="id-ID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1752600" y="2743200"/>
          <a:ext cx="552704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Equation" r:id="rId3" imgW="1828800" imgH="431800" progId="Equation.3">
                  <p:embed/>
                </p:oleObj>
              </mc:Choice>
              <mc:Fallback>
                <p:oleObj name="Equation" r:id="rId3" imgW="1828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552704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029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i="1" dirty="0" smtClean="0"/>
              <a:t>c</a:t>
            </a:r>
            <a:r>
              <a:rPr lang="en-US" sz="2000" i="1" dirty="0" smtClean="0"/>
              <a:t>   </a:t>
            </a:r>
            <a:r>
              <a:rPr lang="en-US" sz="2000" dirty="0" smtClean="0"/>
              <a:t>:</a:t>
            </a:r>
            <a:r>
              <a:rPr lang="id-ID" sz="2000" dirty="0" smtClean="0"/>
              <a:t> jumlah nilai yang ada pada atribut target (jumlah kelas klasifikasi). </a:t>
            </a:r>
            <a:endParaRPr lang="en-US" sz="2000" dirty="0" smtClean="0"/>
          </a:p>
          <a:p>
            <a:r>
              <a:rPr lang="id-ID" sz="2000" i="1" dirty="0" smtClean="0"/>
              <a:t>p</a:t>
            </a:r>
            <a:r>
              <a:rPr lang="id-ID" sz="2000" i="1" baseline="-25000" dirty="0" smtClean="0"/>
              <a:t>i</a:t>
            </a:r>
            <a:r>
              <a:rPr lang="id-ID" sz="2000" dirty="0" smtClean="0"/>
              <a:t> </a:t>
            </a:r>
            <a:r>
              <a:rPr lang="en-US" sz="2000" dirty="0" smtClean="0"/>
              <a:t> :</a:t>
            </a:r>
            <a:r>
              <a:rPr lang="id-ID" sz="2000" dirty="0" smtClean="0"/>
              <a:t> </a:t>
            </a:r>
            <a:r>
              <a:rPr lang="en-US" sz="2000" dirty="0" err="1" smtClean="0"/>
              <a:t>porsi</a:t>
            </a:r>
            <a:r>
              <a:rPr lang="id-ID" sz="2000" dirty="0" smtClean="0"/>
              <a:t> sampel untuk kelas </a:t>
            </a:r>
            <a:r>
              <a:rPr lang="id-ID" sz="2000" i="1" dirty="0" smtClean="0"/>
              <a:t>i</a:t>
            </a:r>
            <a:r>
              <a:rPr lang="id-ID" sz="2000" dirty="0" smtClean="0"/>
              <a:t>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267200" cy="47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28600" y="990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Untuk kumpulan data </a:t>
            </a:r>
            <a:r>
              <a:rPr lang="en-US" sz="2400" dirty="0" err="1" smtClean="0"/>
              <a:t>dengan</a:t>
            </a:r>
            <a:r>
              <a:rPr lang="id-ID" sz="2400" dirty="0" smtClean="0"/>
              <a:t> 2 kelas (</a:t>
            </a:r>
            <a:r>
              <a:rPr lang="id-ID" sz="2400" i="1" dirty="0" smtClean="0"/>
              <a:t>c </a:t>
            </a:r>
            <a:r>
              <a:rPr lang="id-ID" sz="2400" dirty="0" smtClean="0"/>
              <a:t>= 2)</a:t>
            </a:r>
            <a:endParaRPr lang="id-ID" sz="2400" dirty="0"/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4876800" y="3124200"/>
          <a:ext cx="4038600" cy="9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2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4038600" cy="94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228600" y="990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Untuk kumpulan data </a:t>
            </a:r>
            <a:r>
              <a:rPr lang="en-US" sz="2400" dirty="0" err="1" smtClean="0"/>
              <a:t>dengan</a:t>
            </a:r>
            <a:r>
              <a:rPr lang="id-ID" sz="2400" dirty="0" smtClean="0"/>
              <a:t> </a:t>
            </a:r>
            <a:r>
              <a:rPr lang="en-US" sz="2400" dirty="0" smtClean="0"/>
              <a:t>4</a:t>
            </a:r>
            <a:r>
              <a:rPr lang="id-ID" sz="2400" dirty="0" smtClean="0"/>
              <a:t> kelas (</a:t>
            </a:r>
            <a:r>
              <a:rPr lang="id-ID" sz="2400" i="1" dirty="0" smtClean="0"/>
              <a:t>c </a:t>
            </a:r>
            <a:r>
              <a:rPr lang="id-ID" sz="2400" dirty="0" smtClean="0"/>
              <a:t>= </a:t>
            </a:r>
            <a:r>
              <a:rPr lang="en-US" sz="2400" dirty="0" smtClean="0"/>
              <a:t>4</a:t>
            </a:r>
            <a:r>
              <a:rPr lang="id-ID" sz="2400" dirty="0" smtClean="0"/>
              <a:t>)</a:t>
            </a:r>
            <a:endParaRPr lang="id-ID" sz="24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676401"/>
            <a:ext cx="433825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4876800" y="3124200"/>
          <a:ext cx="4038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40386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457200" y="2667000"/>
          <a:ext cx="821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2153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37719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Efektivitas</a:t>
            </a:r>
            <a:r>
              <a:rPr lang="en-US" dirty="0" smtClean="0"/>
              <a:t> </a:t>
            </a:r>
            <a:r>
              <a:rPr lang="id-ID" dirty="0" smtClean="0"/>
              <a:t>atribut dalam mengklasifikasikan data</a:t>
            </a:r>
            <a:endParaRPr lang="en-US" dirty="0" smtClean="0"/>
          </a:p>
          <a:p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entropy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A	            :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	            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400" dirty="0" err="1" smtClean="0">
                <a:latin typeface="Arial Narrow" pitchFamily="34" charset="0"/>
              </a:rPr>
              <a:t>menyatakan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Values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</a:rPr>
              <a:t>)     : </a:t>
            </a:r>
            <a:r>
              <a:rPr lang="en-US" sz="2400" dirty="0" err="1" smtClean="0">
                <a:latin typeface="Arial Narrow" pitchFamily="34" charset="0"/>
              </a:rPr>
              <a:t>himpunan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nilai-nilai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sampel untuk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seluruh sampel data</a:t>
            </a:r>
          </a:p>
          <a:p>
            <a:r>
              <a:rPr lang="id-ID" sz="2400" dirty="0" smtClean="0">
                <a:latin typeface="Arial Narrow" pitchFamily="34" charset="0"/>
              </a:rPr>
              <a:t>Entropy(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)</a:t>
            </a: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id-ID" sz="2400" dirty="0" smtClean="0">
                <a:latin typeface="Arial Narrow" pitchFamily="34" charset="0"/>
              </a:rPr>
              <a:t>: </a:t>
            </a:r>
            <a:r>
              <a:rPr lang="id-ID" sz="2400" i="1" dirty="0" smtClean="0">
                <a:latin typeface="Arial Narrow" pitchFamily="34" charset="0"/>
              </a:rPr>
              <a:t>entropy </a:t>
            </a:r>
            <a:r>
              <a:rPr lang="id-ID" sz="2400" dirty="0" smtClean="0">
                <a:latin typeface="Arial Narrow" pitchFamily="34" charset="0"/>
              </a:rPr>
              <a:t>untuk sampel-sampel yang memiliki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066800" y="2362200"/>
          <a:ext cx="67011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Equation" r:id="rId3" imgW="3289300" imgH="482600" progId="Equation.3">
                  <p:embed/>
                </p:oleObj>
              </mc:Choice>
              <mc:Fallback>
                <p:oleObj name="Equation" r:id="rId3" imgW="32893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70111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57200" y="2286000"/>
          <a:ext cx="816979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Visio" r:id="rId3" imgW="3606620" imgH="1718283" progId="Visio.Drawing.11">
                  <p:embed/>
                </p:oleObj>
              </mc:Choice>
              <mc:Fallback>
                <p:oleObj name="Visio" r:id="rId3" imgW="3606620" imgH="171828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169792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Searching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atribut Diterima = ’Ya’ dikatakan sebagai sampel positif (+), dan atribut Diterima = ’Tidak’ dikatakan sebagai sampel negatif (-). </a:t>
            </a:r>
            <a:endParaRPr lang="en-US" dirty="0" smtClean="0"/>
          </a:p>
          <a:p>
            <a:pPr lvl="0"/>
            <a:r>
              <a:rPr lang="en-US" i="1" dirty="0" smtClean="0"/>
              <a:t>Values</a:t>
            </a:r>
            <a:r>
              <a:rPr lang="en-US" dirty="0" smtClean="0"/>
              <a:t>(IPK) =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 = [2+,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| = 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19087" y="762000"/>
          <a:ext cx="821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9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" y="762000"/>
                        <a:ext cx="82153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71462" y="2286000"/>
          <a:ext cx="82629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0" name="Equation" r:id="rId5" imgW="3302000" imgH="457200" progId="Equation.3">
                  <p:embed/>
                </p:oleObj>
              </mc:Choice>
              <mc:Fallback>
                <p:oleObj name="Equation" r:id="rId5" imgW="3302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" y="2286000"/>
                        <a:ext cx="82629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28600" y="3807372"/>
          <a:ext cx="8305800" cy="114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1" name="Equation" r:id="rId7" imgW="3314700" imgH="457200" progId="Equation.3">
                  <p:embed/>
                </p:oleObj>
              </mc:Choice>
              <mc:Fallback>
                <p:oleObj name="Equation" r:id="rId7" imgW="33147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07372"/>
                        <a:ext cx="8305800" cy="1145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28600" y="5334000"/>
          <a:ext cx="83581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2" name="Equation" r:id="rId9" imgW="3340100" imgH="457200" progId="Equation.3">
                  <p:embed/>
                </p:oleObj>
              </mc:Choice>
              <mc:Fallback>
                <p:oleObj name="Equation" r:id="rId9" imgW="33401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83581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51895" y="2895600"/>
          <a:ext cx="876350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Equation" r:id="rId3" imgW="4356100" imgH="1435100" progId="Equation.3">
                  <p:embed/>
                </p:oleObj>
              </mc:Choice>
              <mc:Fallback>
                <p:oleObj name="Equation" r:id="rId3" imgW="4356100" imgH="1435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5" y="2895600"/>
                        <a:ext cx="876350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IPK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ID3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Decision Tree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Entropy </a:t>
            </a:r>
            <a:r>
              <a:rPr lang="en-US" dirty="0" err="1" smtClean="0"/>
              <a:t>dan</a:t>
            </a:r>
            <a:r>
              <a:rPr lang="en-US" dirty="0" smtClean="0"/>
              <a:t> IG </a:t>
            </a:r>
          </a:p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Iteratif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0 iterasi ke-1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Memanggil fungsi ID3 dengan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i="1" dirty="0" smtClean="0"/>
              <a:t>KumpulanSampel</a:t>
            </a:r>
            <a:r>
              <a:rPr lang="id-ID" dirty="0" smtClean="0"/>
              <a:t>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id-ID" dirty="0" smtClean="0"/>
              <a:t>semua sampel data [8+,3-]</a:t>
            </a:r>
            <a:endParaRPr lang="en-US" dirty="0" smtClean="0"/>
          </a:p>
          <a:p>
            <a:pPr lvl="1"/>
            <a:r>
              <a:rPr lang="id-ID" dirty="0" smtClean="0"/>
              <a:t> </a:t>
            </a:r>
            <a:r>
              <a:rPr lang="id-ID" i="1" dirty="0" smtClean="0"/>
              <a:t>AtributTarget </a:t>
            </a:r>
            <a:r>
              <a:rPr lang="id-ID" dirty="0" smtClean="0"/>
              <a:t>= ’Diterima’ 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Psikologi, Wawancara}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51895" y="2895600"/>
          <a:ext cx="876350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5" name="Equation" r:id="rId3" imgW="4356100" imgH="1435100" progId="Equation.3">
                  <p:embed/>
                </p:oleObj>
              </mc:Choice>
              <mc:Fallback>
                <p:oleObj name="Equation" r:id="rId3" imgW="4356100" imgH="143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5" y="2895600"/>
                        <a:ext cx="8763505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IPK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Values</a:t>
            </a:r>
            <a:r>
              <a:rPr lang="id-ID" dirty="0" smtClean="0"/>
              <a:t>(Psikologi) = Tinggi, Sedang, Rendah</a:t>
            </a:r>
          </a:p>
          <a:p>
            <a:r>
              <a:rPr lang="id-ID" i="1" dirty="0" smtClean="0"/>
              <a:t>S</a:t>
            </a:r>
            <a:r>
              <a:rPr lang="id-ID" dirty="0" smtClean="0"/>
              <a:t> = [8+, 3-], |</a:t>
            </a:r>
            <a:r>
              <a:rPr lang="id-ID" i="1" dirty="0" smtClean="0"/>
              <a:t>S</a:t>
            </a:r>
            <a:r>
              <a:rPr lang="id-ID" dirty="0" smtClean="0"/>
              <a:t>| = 11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Tinggi </a:t>
            </a:r>
            <a:r>
              <a:rPr lang="id-ID" dirty="0" smtClean="0"/>
              <a:t>= [3+, 0-], |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) = 0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 = [4+, 1-], |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| = 5,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) = 0, 7219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 = [1+, 2-], |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) = 0,9183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533400" y="2362200"/>
          <a:ext cx="826593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Equation" r:id="rId3" imgW="4330700" imgH="1435100" progId="Equation.3">
                  <p:embed/>
                </p:oleObj>
              </mc:Choice>
              <mc:Fallback>
                <p:oleObj name="Equation" r:id="rId3" imgW="4330700" imgH="1435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8265934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01456" y="1219200"/>
          <a:ext cx="8713944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Visio" r:id="rId3" imgW="7959596" imgH="3906196" progId="Visio.Drawing.11">
                  <p:embed/>
                </p:oleObj>
              </mc:Choice>
              <mc:Fallback>
                <p:oleObj name="Visio" r:id="rId3" imgW="7959596" imgH="390619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6" y="1219200"/>
                        <a:ext cx="8713944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Values</a:t>
            </a:r>
            <a:r>
              <a:rPr lang="en-US" dirty="0" smtClean="0"/>
              <a:t>(</a:t>
            </a:r>
            <a:r>
              <a:rPr lang="en-US" dirty="0" err="1" smtClean="0"/>
              <a:t>Wawancara</a:t>
            </a:r>
            <a:r>
              <a:rPr lang="en-US" dirty="0" smtClean="0"/>
              <a:t>) =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Buruk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baseline="-25000" dirty="0" smtClean="0"/>
              <a:t> </a:t>
            </a:r>
            <a:r>
              <a:rPr lang="en-US" dirty="0" smtClean="0"/>
              <a:t>= [6+, 0-],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| = 6,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) = 0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 = [2+, 3-],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| = 5,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) = 0,9710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33400" y="2438400"/>
          <a:ext cx="823680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3" imgW="4013200" imgH="1409700" progId="Equation.3">
                  <p:embed/>
                </p:oleObj>
              </mc:Choice>
              <mc:Fallback>
                <p:oleObj name="Equation" r:id="rId3" imgW="4013200" imgH="1409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236808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Best Classifier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smtClean="0"/>
              <a:t>IPK</a:t>
            </a:r>
            <a:r>
              <a:rPr lang="id-ID" dirty="0" smtClean="0"/>
              <a:t>)</a:t>
            </a:r>
            <a:r>
              <a:rPr lang="en-US" dirty="0" smtClean="0"/>
              <a:t> = 0,0049</a:t>
            </a:r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err="1" smtClean="0"/>
              <a:t>Psikologi</a:t>
            </a:r>
            <a:r>
              <a:rPr lang="id-ID" dirty="0" smtClean="0"/>
              <a:t>)</a:t>
            </a:r>
            <a:r>
              <a:rPr lang="en-US" dirty="0" smtClean="0"/>
              <a:t> = 0,2668</a:t>
            </a:r>
            <a:endParaRPr lang="en-US" i="1" dirty="0" smtClean="0"/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id-ID" i="1" dirty="0" smtClean="0"/>
              <a:t>Wawancara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1 iterasi ke-1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Memanggil fungsi ID3 dengan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KumpulanSampel berupa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Baik</a:t>
            </a:r>
            <a:r>
              <a:rPr lang="id-ID" dirty="0" smtClean="0"/>
              <a:t> = [6+,0-]</a:t>
            </a:r>
            <a:endParaRPr lang="en-US" dirty="0" smtClean="0"/>
          </a:p>
          <a:p>
            <a:pPr lvl="1"/>
            <a:r>
              <a:rPr lang="id-ID" dirty="0" smtClean="0"/>
              <a:t> </a:t>
            </a:r>
            <a:r>
              <a:rPr lang="id-ID" i="1" dirty="0" smtClean="0"/>
              <a:t>AtributTarget </a:t>
            </a:r>
            <a:r>
              <a:rPr lang="id-ID" dirty="0" smtClean="0"/>
              <a:t>= ’Diterima’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Psikologi}. </a:t>
            </a:r>
            <a:endParaRPr lang="en-US" dirty="0" smtClean="0"/>
          </a:p>
          <a:p>
            <a:r>
              <a:rPr lang="id-ID" dirty="0" smtClean="0"/>
              <a:t>Karena semua sampel pada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Baik</a:t>
            </a:r>
            <a:r>
              <a:rPr lang="id-ID" dirty="0" smtClean="0"/>
              <a:t> termasuk dalam kelas ’Ya’, maka fungsi ini akan berhenti dan mengembalikan</a:t>
            </a:r>
            <a:r>
              <a:rPr lang="id-ID" b="1" dirty="0" smtClean="0"/>
              <a:t> </a:t>
            </a:r>
            <a:r>
              <a:rPr lang="id-ID" dirty="0" smtClean="0"/>
              <a:t>satu simpul tunggal </a:t>
            </a:r>
            <a:r>
              <a:rPr lang="id-ID" i="1" dirty="0" smtClean="0"/>
              <a:t>Root </a:t>
            </a:r>
            <a:r>
              <a:rPr lang="id-ID" dirty="0" smtClean="0"/>
              <a:t>dengan label ’Ya’.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</a:t>
            </a:r>
            <a:r>
              <a:rPr lang="en-US" dirty="0" smtClean="0"/>
              <a:t>0</a:t>
            </a:r>
            <a:r>
              <a:rPr lang="id-ID" dirty="0" smtClean="0"/>
              <a:t> iterasi ke-</a:t>
            </a:r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id-ID" dirty="0" smtClean="0"/>
              <a:t>akukan pengecekan untuk atribut ’Wawancara’ dengan nilai ’Buruk’. </a:t>
            </a:r>
            <a:endParaRPr lang="en-US" dirty="0" smtClean="0"/>
          </a:p>
          <a:p>
            <a:r>
              <a:rPr lang="id-ID" dirty="0" smtClean="0"/>
              <a:t>Untuk nilai ’Buruk’, terdapat 5 sampel, berarti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Buruk</a:t>
            </a:r>
            <a:r>
              <a:rPr lang="id-ID" dirty="0" smtClean="0"/>
              <a:t> tidak kosong. </a:t>
            </a:r>
            <a:endParaRPr lang="en-US" dirty="0" smtClean="0"/>
          </a:p>
          <a:p>
            <a:r>
              <a:rPr lang="id-ID" dirty="0" smtClean="0"/>
              <a:t>Sehingga, perlu memanggil fungsi ID3 dengan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KumpulanSampel berupa </a:t>
            </a:r>
            <a:r>
              <a:rPr lang="id-ID" i="1" dirty="0" smtClean="0"/>
              <a:t>Sample</a:t>
            </a:r>
            <a:r>
              <a:rPr lang="id-ID" i="1" baseline="-25000" dirty="0" smtClean="0"/>
              <a:t>Buruk</a:t>
            </a:r>
            <a:r>
              <a:rPr lang="id-ID" dirty="0" smtClean="0"/>
              <a:t> = [2+,3-]</a:t>
            </a:r>
            <a:endParaRPr lang="en-US" dirty="0" smtClean="0"/>
          </a:p>
          <a:p>
            <a:pPr lvl="1"/>
            <a:r>
              <a:rPr lang="id-ID" i="1" dirty="0" smtClean="0"/>
              <a:t>AtributTarget </a:t>
            </a:r>
            <a:r>
              <a:rPr lang="id-ID" dirty="0" smtClean="0"/>
              <a:t>= ’Diterima’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Psikologi}.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>
            <a:endCxn id="38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7" grpId="0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00600" y="24384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4057650" y="24955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7660" y="3276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5029200" y="34671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2096" y="3288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800600" y="40386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4057650" y="4095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66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036138" y="50665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24052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04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621592" y="4495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26044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606844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81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</a:t>
            </a:r>
            <a:endParaRPr lang="id-ID" dirty="0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03238" y="2743200"/>
          <a:ext cx="81248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Equation" r:id="rId3" imgW="4292280" imgH="888840" progId="Equation.3">
                  <p:embed/>
                </p:oleObj>
              </mc:Choice>
              <mc:Fallback>
                <p:oleObj name="Equation" r:id="rId3" imgW="429228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43200"/>
                        <a:ext cx="81248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Searching</a:t>
            </a:r>
            <a:endParaRPr lang="id-ID" dirty="0">
              <a:solidFill>
                <a:srgbClr val="FF0000"/>
              </a:solidFill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81000" y="3429000"/>
          <a:ext cx="83137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Visio" r:id="rId3" imgW="6526766" imgH="1666943" progId="Visio.Drawing.11">
                  <p:embed/>
                </p:oleObj>
              </mc:Choice>
              <mc:Fallback>
                <p:oleObj name="Visio" r:id="rId3" imgW="6526766" imgH="1666943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831373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IG yang </a:t>
            </a:r>
            <a:r>
              <a:rPr lang="en-US" dirty="0" err="1" smtClean="0"/>
              <a:t>sama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data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kelasnya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learning data </a:t>
            </a:r>
            <a:r>
              <a:rPr lang="en-US" dirty="0" smtClean="0"/>
              <a:t>minimum?</a:t>
            </a:r>
          </a:p>
          <a:p>
            <a:r>
              <a:rPr lang="en-US" dirty="0" smtClean="0"/>
              <a:t>Imbalance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IG </a:t>
            </a:r>
            <a:r>
              <a:rPr lang="en-US" dirty="0" err="1" smtClean="0"/>
              <a:t>sama</a:t>
            </a:r>
            <a:r>
              <a:rPr lang="en-US" i="1" dirty="0" smtClean="0"/>
              <a:t> 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smtClean="0"/>
              <a:t>IPK</a:t>
            </a:r>
            <a:r>
              <a:rPr lang="id-ID" dirty="0" smtClean="0"/>
              <a:t>)</a:t>
            </a:r>
            <a:r>
              <a:rPr lang="en-US" dirty="0" smtClean="0"/>
              <a:t> = 0,0049</a:t>
            </a:r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err="1" smtClean="0"/>
              <a:t>Psikologi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en-US" i="1" dirty="0" smtClean="0"/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id-ID" i="1" dirty="0" smtClean="0"/>
              <a:t>Wawancara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kelasnya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learning data 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Email Spam Filtering</a:t>
            </a:r>
          </a:p>
          <a:p>
            <a:r>
              <a:rPr lang="en-US" dirty="0" smtClean="0"/>
              <a:t>200.000 </a:t>
            </a:r>
            <a:r>
              <a:rPr lang="en-US" dirty="0" err="1" smtClean="0"/>
              <a:t>kata</a:t>
            </a:r>
            <a:endParaRPr lang="en-US" dirty="0" smtClean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0 – 100 kali</a:t>
            </a:r>
          </a:p>
          <a:p>
            <a:r>
              <a:rPr lang="en-US" dirty="0" smtClean="0"/>
              <a:t>Training data: 10.000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Imbalance Class?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Fraud Detection</a:t>
            </a:r>
            <a:endParaRPr lang="id-ID" i="1" dirty="0" smtClean="0"/>
          </a:p>
          <a:p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Fixed Phone </a:t>
            </a:r>
            <a:r>
              <a:rPr lang="en-US" dirty="0" err="1" smtClean="0"/>
              <a:t>di</a:t>
            </a:r>
            <a:r>
              <a:rPr lang="en-US" dirty="0" smtClean="0"/>
              <a:t> PT Telkom</a:t>
            </a:r>
          </a:p>
          <a:p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Bank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</a:t>
            </a:r>
            <a:r>
              <a:rPr lang="en-US" dirty="0" smtClean="0"/>
              <a:t> 2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5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A	            :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	            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400" dirty="0" err="1" smtClean="0">
                <a:latin typeface="Arial Narrow" pitchFamily="34" charset="0"/>
              </a:rPr>
              <a:t>menyatakan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en-US" sz="2400" i="1" dirty="0" smtClean="0">
                <a:latin typeface="Arial Narrow" pitchFamily="34" charset="0"/>
              </a:rPr>
              <a:t>Values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</a:rPr>
              <a:t>)     : </a:t>
            </a:r>
            <a:r>
              <a:rPr lang="en-US" sz="2400" dirty="0" err="1" smtClean="0">
                <a:latin typeface="Arial Narrow" pitchFamily="34" charset="0"/>
              </a:rPr>
              <a:t>himpunan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nilai-nilai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mungkin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untuk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atribut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A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sampel untuk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  <a:p>
            <a:r>
              <a:rPr lang="id-ID" sz="2400" dirty="0" smtClean="0">
                <a:latin typeface="Arial Narrow" pitchFamily="34" charset="0"/>
              </a:rPr>
              <a:t>|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dirty="0" smtClean="0">
                <a:latin typeface="Arial Narrow" pitchFamily="34" charset="0"/>
              </a:rPr>
              <a:t>|	</a:t>
            </a:r>
            <a:r>
              <a:rPr lang="en-US" sz="2400" dirty="0" smtClean="0">
                <a:latin typeface="Arial Narrow" pitchFamily="34" charset="0"/>
              </a:rPr>
              <a:t>            </a:t>
            </a:r>
            <a:r>
              <a:rPr lang="id-ID" sz="2400" dirty="0" smtClean="0">
                <a:latin typeface="Arial Narrow" pitchFamily="34" charset="0"/>
              </a:rPr>
              <a:t>: jumlah seluruh sampel data</a:t>
            </a:r>
          </a:p>
          <a:p>
            <a:r>
              <a:rPr lang="id-ID" sz="2400" dirty="0" smtClean="0">
                <a:latin typeface="Arial Narrow" pitchFamily="34" charset="0"/>
              </a:rPr>
              <a:t>Entropy(</a:t>
            </a:r>
            <a:r>
              <a:rPr lang="id-ID" sz="2400" i="1" dirty="0" smtClean="0">
                <a:latin typeface="Arial Narrow" pitchFamily="34" charset="0"/>
              </a:rPr>
              <a:t>S</a:t>
            </a:r>
            <a:r>
              <a:rPr lang="id-ID" sz="2400" i="1" baseline="-25000" dirty="0" smtClean="0">
                <a:latin typeface="Arial Narrow" pitchFamily="34" charset="0"/>
              </a:rPr>
              <a:t>v</a:t>
            </a:r>
            <a:r>
              <a:rPr lang="id-ID" sz="2400" dirty="0" smtClean="0">
                <a:latin typeface="Arial Narrow" pitchFamily="34" charset="0"/>
              </a:rPr>
              <a:t>)</a:t>
            </a: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id-ID" sz="2400" dirty="0" smtClean="0">
                <a:latin typeface="Arial Narrow" pitchFamily="34" charset="0"/>
              </a:rPr>
              <a:t>: </a:t>
            </a:r>
            <a:r>
              <a:rPr lang="id-ID" sz="2400" i="1" dirty="0" smtClean="0">
                <a:latin typeface="Arial Narrow" pitchFamily="34" charset="0"/>
              </a:rPr>
              <a:t>entropy </a:t>
            </a:r>
            <a:r>
              <a:rPr lang="id-ID" sz="2400" dirty="0" smtClean="0">
                <a:latin typeface="Arial Narrow" pitchFamily="34" charset="0"/>
              </a:rPr>
              <a:t>untuk sampel-sampel yang memiliki nilai </a:t>
            </a:r>
            <a:r>
              <a:rPr lang="id-ID" sz="2400" i="1" dirty="0" smtClean="0">
                <a:latin typeface="Arial Narrow" pitchFamily="34" charset="0"/>
              </a:rPr>
              <a:t>v</a:t>
            </a:r>
            <a:endParaRPr lang="id-ID" sz="2400" dirty="0" smtClean="0">
              <a:latin typeface="Arial Narrow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066800" y="2362200"/>
          <a:ext cx="67011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7" name="Equation" r:id="rId3" imgW="3289300" imgH="482600" progId="Equation.3">
                  <p:embed/>
                </p:oleObj>
              </mc:Choice>
              <mc:Fallback>
                <p:oleObj name="Equation" r:id="rId3" imgW="32893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70111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71500" y="2451100"/>
          <a:ext cx="815975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1" name="Equation" r:id="rId3" imgW="3974760" imgH="1396800" progId="Equation.3">
                  <p:embed/>
                </p:oleObj>
              </mc:Choice>
              <mc:Fallback>
                <p:oleObj name="Equation" r:id="rId3" imgW="39747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451100"/>
                        <a:ext cx="815975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28600" y="76200"/>
          <a:ext cx="8534400" cy="669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Visio" r:id="rId3" imgW="11271666" imgH="7775372" progId="Visio.Drawing.11">
                  <p:embed/>
                </p:oleObj>
              </mc:Choice>
              <mc:Fallback>
                <p:oleObj name="Visio" r:id="rId3" imgW="11271666" imgH="777537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8534400" cy="669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3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1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6/6 = 100%</a:t>
            </a:r>
            <a:endParaRPr lang="id-ID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2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3/6 = 50%</a:t>
            </a:r>
            <a:endParaRPr lang="id-ID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427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Kombinasi</a:t>
            </a:r>
            <a:r>
              <a:rPr lang="en-US" sz="4800" b="1" dirty="0" smtClean="0">
                <a:solidFill>
                  <a:srgbClr val="FF0000"/>
                </a:solidFill>
              </a:rPr>
              <a:t> = 3 x 3 x 4 = 36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Terdapat</a:t>
            </a:r>
            <a:r>
              <a:rPr lang="en-US" sz="4800" b="1" dirty="0" smtClean="0">
                <a:solidFill>
                  <a:srgbClr val="FF0000"/>
                </a:solidFill>
              </a:rPr>
              <a:t> 22 data yang lain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4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73427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2060"/>
                </a:solidFill>
              </a:rPr>
              <a:t>Overfit</a:t>
            </a:r>
            <a:endParaRPr lang="id-ID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Terlalu</a:t>
            </a:r>
            <a:r>
              <a:rPr lang="en-US" dirty="0" smtClean="0"/>
              <a:t> pas (</a:t>
            </a:r>
            <a:r>
              <a:rPr lang="en-US" dirty="0" err="1" smtClean="0"/>
              <a:t>ngepres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Sangat</a:t>
            </a:r>
            <a:r>
              <a:rPr lang="en-US" dirty="0" smtClean="0"/>
              <a:t> a</a:t>
            </a:r>
            <a:r>
              <a:rPr lang="id-ID" dirty="0" smtClean="0"/>
              <a:t>kurat untuk data latih</a:t>
            </a:r>
            <a:endParaRPr lang="en-US" dirty="0" smtClean="0"/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id-ID" dirty="0" smtClean="0"/>
              <a:t> untuk data uji (</a:t>
            </a:r>
            <a:r>
              <a:rPr lang="id-ID" i="1" dirty="0" smtClean="0"/>
              <a:t>unseen data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341437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Latih</a:t>
            </a:r>
            <a:r>
              <a:rPr lang="en-US" dirty="0" smtClean="0"/>
              <a:t>: 10.000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Uji</a:t>
            </a:r>
            <a:r>
              <a:rPr lang="en-US" dirty="0" smtClean="0"/>
              <a:t>: 1.000.000</a:t>
            </a:r>
          </a:p>
          <a:p>
            <a:pPr lvl="1"/>
            <a:endParaRPr lang="en-US" dirty="0" smtClean="0"/>
          </a:p>
          <a:p>
            <a:pPr lvl="1"/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581400"/>
          <a:ext cx="513819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424"/>
                <a:gridCol w="1797368"/>
                <a:gridCol w="1589405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Ukuran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pohon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Latih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Uji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60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100%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70%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95%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90%</a:t>
                      </a:r>
                      <a:endParaRPr lang="id-ID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68234" y="3581400"/>
          <a:ext cx="284236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6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Narrow" pitchFamily="34" charset="0"/>
                          <a:cs typeface="Arial" pitchFamily="34" charset="0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 Total</a:t>
                      </a:r>
                      <a:endParaRPr lang="id-ID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710.000/1.010.000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70,29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909.500/1.010.000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90,04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1057" name="Object 1"/>
          <p:cNvGraphicFramePr>
            <a:graphicFrameLocks/>
          </p:cNvGraphicFramePr>
          <p:nvPr/>
        </p:nvGraphicFramePr>
        <p:xfrm>
          <a:off x="381000" y="228600"/>
          <a:ext cx="84582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2" name="Visio" r:id="rId3" imgW="4567238" imgH="3105150" progId="Visio.Drawing.11">
                  <p:embed/>
                </p:oleObj>
              </mc:Choice>
              <mc:Fallback>
                <p:oleObj name="Visio" r:id="rId3" imgW="4567238" imgH="3105150" progId="Visio.Drawing.11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4582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Overfit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Reduced Error Pruning </a:t>
            </a:r>
            <a:r>
              <a:rPr lang="en-US" dirty="0" smtClean="0"/>
              <a:t>(REP)</a:t>
            </a:r>
          </a:p>
          <a:p>
            <a:r>
              <a:rPr lang="id-ID" i="1" dirty="0" smtClean="0"/>
              <a:t>Rule Post-Pruning </a:t>
            </a:r>
            <a:r>
              <a:rPr lang="id-ID" dirty="0" smtClean="0"/>
              <a:t>(RPP)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bagian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Latih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membangun</a:t>
            </a:r>
            <a:r>
              <a:rPr lang="en-US" dirty="0" smtClean="0">
                <a:sym typeface="Wingdings" pitchFamily="2" charset="2"/>
              </a:rPr>
              <a:t> DT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validasi</a:t>
            </a:r>
            <a:r>
              <a:rPr lang="en-US" dirty="0" smtClean="0">
                <a:sym typeface="Wingdings" pitchFamily="2" charset="2"/>
              </a:rPr>
              <a:t> DT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Uji</a:t>
            </a:r>
            <a:endParaRPr lang="en-US" dirty="0" smtClean="0"/>
          </a:p>
          <a:p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data?</a:t>
            </a:r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: 30%, 20%,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endParaRPr lang="id-ID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34964"/>
          <a:ext cx="7010399" cy="4623037"/>
        </p:xfrm>
        <a:graphic>
          <a:graphicData uri="http://schemas.openxmlformats.org/drawingml/2006/table">
            <a:tbl>
              <a:tblPr/>
              <a:tblGrid>
                <a:gridCol w="708917"/>
                <a:gridCol w="1440339"/>
                <a:gridCol w="1620381"/>
                <a:gridCol w="1620381"/>
                <a:gridCol w="1620381"/>
              </a:tblGrid>
              <a:tr h="1005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Gold (glitter)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Agent →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2081" name="Object 1"/>
          <p:cNvGraphicFramePr>
            <a:graphicFrameLocks/>
          </p:cNvGraphicFramePr>
          <p:nvPr/>
        </p:nvGraphicFramePr>
        <p:xfrm>
          <a:off x="228600" y="1447800"/>
          <a:ext cx="8458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6" name="Visio" r:id="rId3" imgW="4567238" imgH="3105150" progId="Visio.Drawing.11">
                  <p:embed/>
                </p:oleObj>
              </mc:Choice>
              <mc:Fallback>
                <p:oleObj name="Visio" r:id="rId3" imgW="4567238" imgH="3105150" progId="Visio.Drawing.11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4582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04800"/>
            <a:ext cx="449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Reduced Error Pruning </a:t>
            </a:r>
            <a:r>
              <a:rPr lang="en-US" sz="2400" b="1" dirty="0" smtClean="0"/>
              <a:t>(REP)</a:t>
            </a:r>
            <a:endParaRPr lang="id-ID" sz="2400" b="1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222274" y="3733006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950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97%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Validation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97%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Test  95 %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Tree size: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40</a:t>
            </a:r>
            <a:endParaRPr lang="id-ID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Rule Post-Pruning </a:t>
            </a:r>
            <a:r>
              <a:rPr lang="id-ID" dirty="0" smtClean="0"/>
              <a:t>(RPP)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400" dirty="0" smtClean="0"/>
              <a:t>Dengan menggunakan sampel-sampel data pada </a:t>
            </a:r>
            <a:r>
              <a:rPr lang="id-ID" sz="2400" i="1" dirty="0" smtClean="0"/>
              <a:t>training set</a:t>
            </a:r>
            <a:r>
              <a:rPr lang="id-ID" sz="2400" dirty="0" smtClean="0"/>
              <a:t>, bangun pohon keputusan. Biarkan </a:t>
            </a:r>
            <a:r>
              <a:rPr lang="id-ID" sz="2400" i="1" dirty="0" smtClean="0"/>
              <a:t>overfitting </a:t>
            </a:r>
            <a:r>
              <a:rPr lang="id-ID" sz="2400" dirty="0" smtClean="0"/>
              <a:t>terjadi.</a:t>
            </a:r>
          </a:p>
          <a:p>
            <a:pPr lvl="0"/>
            <a:r>
              <a:rPr lang="id-ID" sz="2400" dirty="0" smtClean="0"/>
              <a:t>Ubah pohon keputusan yang dihasilkan menjadi sekumpulan aturan.</a:t>
            </a:r>
          </a:p>
          <a:p>
            <a:pPr lvl="0"/>
            <a:r>
              <a:rPr lang="id-ID" sz="2400" dirty="0" smtClean="0"/>
              <a:t>Pangkas setiap aturan dengan cara menghilangkan setiap prekondisi yang membuat akurasi perkiraan dari aturan tersebut menjadi lebih baik.</a:t>
            </a:r>
          </a:p>
          <a:p>
            <a:pPr lvl="0"/>
            <a:r>
              <a:rPr lang="id-ID" sz="2400" dirty="0" smtClean="0"/>
              <a:t>Urutkan aturan-aturan hasil pemangkasan berdasarkan akurasi perkiraannya. Pilih aturan-aturan hasil pemangkasan berdasarkan urutan tersebut.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1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Bagus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Cukup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SangatBuruk</a:t>
            </a:r>
            <a:r>
              <a:rPr lang="en-US" sz="1800" dirty="0" smtClean="0">
                <a:sym typeface="Symbol"/>
              </a:rPr>
              <a:t>’)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Ya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Baik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Tinggi</a:t>
            </a:r>
            <a:r>
              <a:rPr lang="en-US" sz="1800" dirty="0" smtClean="0">
                <a:sym typeface="Symbol"/>
              </a:rPr>
              <a:t>’)  (</a:t>
            </a:r>
            <a:r>
              <a:rPr lang="en-US" sz="1800" dirty="0" err="1" smtClean="0">
                <a:sym typeface="Symbol"/>
              </a:rPr>
              <a:t>Wawancara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SangatBuruk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Sedang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</a:p>
          <a:p>
            <a:pPr marL="274638" indent="-274638">
              <a:buFont typeface="+mj-lt"/>
              <a:buAutoNum type="arabicPeriod"/>
            </a:pPr>
            <a:r>
              <a:rPr lang="en-US" sz="1800" dirty="0" smtClean="0"/>
              <a:t>(IPK=‘</a:t>
            </a:r>
            <a:r>
              <a:rPr lang="en-US" sz="1800" dirty="0" err="1" smtClean="0"/>
              <a:t>Kurang</a:t>
            </a:r>
            <a:r>
              <a:rPr lang="en-US" sz="1800" dirty="0" smtClean="0"/>
              <a:t>’) </a:t>
            </a:r>
            <a:r>
              <a:rPr lang="en-US" sz="1800" dirty="0" smtClean="0">
                <a:sym typeface="Symbol"/>
              </a:rPr>
              <a:t> (</a:t>
            </a:r>
            <a:r>
              <a:rPr lang="en-US" sz="1800" dirty="0" err="1" smtClean="0">
                <a:sym typeface="Symbol"/>
              </a:rPr>
              <a:t>Psikologi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Rendah</a:t>
            </a:r>
            <a:r>
              <a:rPr lang="en-US" sz="1800" dirty="0" smtClean="0">
                <a:sym typeface="Symbol"/>
              </a:rPr>
              <a:t>’)  </a:t>
            </a:r>
            <a:r>
              <a:rPr lang="en-US" sz="1800" dirty="0" err="1" smtClean="0">
                <a:sym typeface="Symbol"/>
              </a:rPr>
              <a:t>Diterima</a:t>
            </a:r>
            <a:r>
              <a:rPr lang="en-US" sz="1800" dirty="0" smtClean="0">
                <a:sym typeface="Symbol"/>
              </a:rPr>
              <a:t>=‘</a:t>
            </a:r>
            <a:r>
              <a:rPr lang="en-US" sz="1800" dirty="0" err="1" smtClean="0">
                <a:sym typeface="Symbol"/>
              </a:rPr>
              <a:t>Tidak</a:t>
            </a:r>
            <a:r>
              <a:rPr lang="en-US" sz="1800" dirty="0" smtClean="0">
                <a:sym typeface="Symbol"/>
              </a:rPr>
              <a:t>’</a:t>
            </a:r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1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14/14 = 100%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29/36 = 81%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9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13/14 = 93%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18/22 = 82%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31/36 = 86%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3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</a:rPr>
              <a:t>Akurasi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Latih</a:t>
            </a:r>
            <a:r>
              <a:rPr lang="en-US" sz="4400" b="1" dirty="0" smtClean="0">
                <a:solidFill>
                  <a:srgbClr val="0070C0"/>
                </a:solidFill>
              </a:rPr>
              <a:t> = 12/14 = 86%</a:t>
            </a:r>
          </a:p>
          <a:p>
            <a:pPr algn="just"/>
            <a:r>
              <a:rPr lang="en-US" sz="4400" b="1" dirty="0" err="1" smtClean="0">
                <a:solidFill>
                  <a:srgbClr val="FF0000"/>
                </a:solidFill>
              </a:rPr>
              <a:t>Akurasi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400" b="1" dirty="0" smtClean="0">
                <a:solidFill>
                  <a:srgbClr val="FF0000"/>
                </a:solidFill>
              </a:rPr>
              <a:t> = 20/22 = 92%</a:t>
            </a:r>
          </a:p>
          <a:p>
            <a:pPr algn="just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Total = 32/36 = 89%</a:t>
            </a:r>
            <a:endParaRPr lang="id-ID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7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70C0"/>
                </a:solidFill>
              </a:rPr>
              <a:t>Akurasi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Latih</a:t>
            </a:r>
            <a:r>
              <a:rPr lang="en-US" sz="4000" b="1" dirty="0" smtClean="0">
                <a:solidFill>
                  <a:srgbClr val="0070C0"/>
                </a:solidFill>
              </a:rPr>
              <a:t> = 11/14 = 78%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Validasi</a:t>
            </a:r>
            <a:r>
              <a:rPr lang="en-US" sz="4000" b="1" dirty="0" smtClean="0">
                <a:solidFill>
                  <a:srgbClr val="FF0000"/>
                </a:solidFill>
              </a:rPr>
              <a:t> = 22/22 = 100%</a:t>
            </a:r>
          </a:p>
          <a:p>
            <a:pPr algn="just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Total = 33/36 = 92%</a:t>
            </a:r>
            <a:endParaRPr lang="id-ID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id-ID" i="1" dirty="0" smtClean="0"/>
              <a:t> (Underfit)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1"/>
            <a:ext cx="1775956" cy="4267199"/>
          </a:xfrm>
          <a:prstGeom prst="rect">
            <a:avLst/>
          </a:prstGeom>
          <a:noFill/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1955204" cy="4284000"/>
          </a:xfrm>
          <a:prstGeom prst="rect">
            <a:avLst/>
          </a:prstGeom>
          <a:noFill/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072863" cy="241935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endParaRPr lang="id-ID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143000" y="2133600"/>
          <a:ext cx="67056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Visio" r:id="rId3" imgW="5467149" imgH="3743979" progId="Visio.Drawing.11">
                  <p:embed/>
                </p:oleObj>
              </mc:Choice>
              <mc:Fallback>
                <p:oleObj name="Visio" r:id="rId3" imgW="5467149" imgH="374397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6705600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427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Kombinasi</a:t>
            </a:r>
            <a:r>
              <a:rPr lang="en-US" sz="4800" b="1" dirty="0" smtClean="0">
                <a:solidFill>
                  <a:srgbClr val="FF0000"/>
                </a:solidFill>
              </a:rPr>
              <a:t> = 3 x 3 x 4 = 36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Terdapat</a:t>
            </a:r>
            <a:r>
              <a:rPr lang="en-US" sz="4800" b="1" dirty="0" smtClean="0">
                <a:solidFill>
                  <a:srgbClr val="FF0000"/>
                </a:solidFill>
              </a:rPr>
              <a:t> 22 data yang lain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7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914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70C0"/>
                </a:solidFill>
              </a:rPr>
              <a:t>Overfit</a:t>
            </a:r>
            <a:endParaRPr lang="id-ID" sz="6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1395394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86200" y="55626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</a:t>
            </a:r>
            <a:r>
              <a:rPr lang="en-US" dirty="0" smtClean="0"/>
              <a:t> 2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2895600" y="8382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914400" y="4495800"/>
          <a:ext cx="4724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3" name="Equation" r:id="rId3" imgW="2476440" imgH="203040" progId="Equation.3">
                  <p:embed/>
                </p:oleObj>
              </mc:Choice>
              <mc:Fallback>
                <p:oleObj name="Equation" r:id="rId3" imgW="2476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724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</a:t>
            </a:r>
            <a:r>
              <a:rPr lang="id-ID" dirty="0" smtClean="0"/>
              <a:t>Data</a:t>
            </a:r>
            <a:r>
              <a:rPr lang="en-US" dirty="0" smtClean="0"/>
              <a:t> 2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24003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0711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</a:rPr>
              <a:t>Akurasi</a:t>
            </a:r>
            <a:r>
              <a:rPr lang="en-US" sz="4000" b="1" dirty="0" smtClean="0">
                <a:solidFill>
                  <a:srgbClr val="FF0000"/>
                </a:solidFill>
              </a:rPr>
              <a:t> = 3/6 = 50%</a:t>
            </a: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</a:rPr>
              <a:t>Oversize (</a:t>
            </a:r>
            <a:r>
              <a:rPr lang="id-ID" sz="4000" b="1" dirty="0" smtClean="0">
                <a:solidFill>
                  <a:srgbClr val="0070C0"/>
                </a:solidFill>
              </a:rPr>
              <a:t>Underfit</a:t>
            </a:r>
            <a:r>
              <a:rPr lang="en-US" sz="4000" b="1" dirty="0" smtClean="0">
                <a:solidFill>
                  <a:srgbClr val="0070C0"/>
                </a:solidFill>
              </a:rPr>
              <a:t>)</a:t>
            </a:r>
            <a:endParaRPr lang="id-ID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0"/>
            <a:ext cx="1955204" cy="4284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858000" y="52578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Data 3 </a:t>
            </a:r>
            <a:r>
              <a:rPr lang="en-US" dirty="0" smtClean="0">
                <a:sym typeface="Wingdings" pitchFamily="2" charset="2"/>
              </a:rPr>
              <a:t> Decision Tree ???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1752600"/>
          <a:ext cx="8229598" cy="4648200"/>
        </p:xfrm>
        <a:graphic>
          <a:graphicData uri="http://schemas.openxmlformats.org/drawingml/2006/table">
            <a:tbl>
              <a:tblPr/>
              <a:tblGrid>
                <a:gridCol w="1433301"/>
                <a:gridCol w="1270524"/>
                <a:gridCol w="1683949"/>
                <a:gridCol w="2218376"/>
                <a:gridCol w="1623448"/>
              </a:tblGrid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G14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9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3427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Untuk</a:t>
            </a:r>
            <a:r>
              <a:rPr lang="en-US" sz="5400" b="1" dirty="0" smtClean="0">
                <a:solidFill>
                  <a:srgbClr val="FF0000"/>
                </a:solidFill>
              </a:rPr>
              <a:t> Data </a:t>
            </a:r>
            <a:r>
              <a:rPr lang="en-US" sz="5400" b="1" dirty="0" err="1" smtClean="0">
                <a:solidFill>
                  <a:srgbClr val="FF0000"/>
                </a:solidFill>
              </a:rPr>
              <a:t>Latih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5400" b="1" dirty="0" err="1" smtClean="0">
                <a:solidFill>
                  <a:srgbClr val="FF0000"/>
                </a:solidFill>
              </a:rPr>
              <a:t>Akurasi</a:t>
            </a:r>
            <a:r>
              <a:rPr lang="en-US" sz="5400" b="1" dirty="0" smtClean="0">
                <a:solidFill>
                  <a:srgbClr val="FF0000"/>
                </a:solidFill>
              </a:rPr>
              <a:t> = 14/14 = 100%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05800" cy="6309360"/>
        </p:xfrm>
        <a:graphic>
          <a:graphicData uri="http://schemas.openxmlformats.org/drawingml/2006/table">
            <a:tbl>
              <a:tblPr/>
              <a:tblGrid>
                <a:gridCol w="1446574"/>
                <a:gridCol w="1282288"/>
                <a:gridCol w="1699541"/>
                <a:gridCol w="2238917"/>
                <a:gridCol w="1638480"/>
              </a:tblGrid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G19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G27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G28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G29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G30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G31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G32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G33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Buruk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G34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Sangat Baik 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G35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G36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914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Untuk</a:t>
            </a:r>
            <a:r>
              <a:rPr lang="en-US" sz="6000" b="1" dirty="0" smtClean="0">
                <a:solidFill>
                  <a:srgbClr val="FF0000"/>
                </a:solidFill>
              </a:rPr>
              <a:t> Data </a:t>
            </a:r>
            <a:r>
              <a:rPr lang="en-US" sz="6000" b="1" dirty="0" err="1" smtClean="0">
                <a:solidFill>
                  <a:srgbClr val="FF0000"/>
                </a:solidFill>
              </a:rPr>
              <a:t>Uji</a:t>
            </a:r>
            <a:r>
              <a:rPr lang="en-US" sz="6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Akurasi</a:t>
            </a:r>
            <a:r>
              <a:rPr lang="en-US" sz="6000" b="1" dirty="0" smtClean="0">
                <a:solidFill>
                  <a:srgbClr val="FF0000"/>
                </a:solidFill>
              </a:rPr>
              <a:t> = 15/22 = 68%</a:t>
            </a:r>
          </a:p>
          <a:p>
            <a:pPr algn="just"/>
            <a:r>
              <a:rPr lang="en-US" sz="6000" b="1" dirty="0" err="1" smtClean="0">
                <a:solidFill>
                  <a:srgbClr val="0070C0"/>
                </a:solidFill>
              </a:rPr>
              <a:t>Overfit</a:t>
            </a:r>
            <a:endParaRPr lang="id-ID" sz="6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1395394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86200" y="55626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73367" y="381000"/>
          <a:ext cx="899443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1" name="Visio" r:id="rId3" imgW="9019513" imgH="3698090" progId="Visio.Drawing.11">
                  <p:embed/>
                </p:oleObj>
              </mc:Choice>
              <mc:Fallback>
                <p:oleObj name="Visio" r:id="rId3" imgW="9019513" imgH="369809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" y="381000"/>
                        <a:ext cx="899443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Tree (ID3)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10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</a:rPr>
              <a:t>Akurasi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Latih</a:t>
            </a:r>
            <a:r>
              <a:rPr lang="en-US" sz="3200" b="1" dirty="0" smtClean="0">
                <a:solidFill>
                  <a:srgbClr val="0070C0"/>
                </a:solidFill>
              </a:rPr>
              <a:t> = 11/14 = 78%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Akurasi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Validasi</a:t>
            </a:r>
            <a:r>
              <a:rPr lang="en-US" sz="3200" b="1" dirty="0" smtClean="0">
                <a:solidFill>
                  <a:srgbClr val="FF0000"/>
                </a:solidFill>
              </a:rPr>
              <a:t> = 22/22 = 100%</a:t>
            </a:r>
          </a:p>
          <a:p>
            <a:pPr algn="just"/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Akurasi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Total = 33/36 = 92%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</a:rPr>
              <a:t>Flexible (</a:t>
            </a:r>
            <a:r>
              <a:rPr lang="en-US" sz="3200" b="1" dirty="0" err="1" smtClean="0">
                <a:solidFill>
                  <a:srgbClr val="00B050"/>
                </a:solidFill>
              </a:rPr>
              <a:t>Latih</a:t>
            </a:r>
            <a:r>
              <a:rPr lang="en-US" sz="3200" b="1" dirty="0" smtClean="0">
                <a:solidFill>
                  <a:srgbClr val="00B050"/>
                </a:solidFill>
              </a:rPr>
              <a:t> &amp; </a:t>
            </a:r>
            <a:r>
              <a:rPr lang="en-US" sz="3200" b="1" dirty="0" err="1" smtClean="0">
                <a:solidFill>
                  <a:srgbClr val="00B050"/>
                </a:solidFill>
              </a:rPr>
              <a:t>Validasi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id-ID" sz="3200" b="1" dirty="0">
              <a:solidFill>
                <a:srgbClr val="00B050"/>
              </a:solidFill>
            </a:endParaRPr>
          </a:p>
        </p:txBody>
      </p:sp>
      <p:pic>
        <p:nvPicPr>
          <p:cNvPr id="7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33400"/>
            <a:ext cx="6477000" cy="384744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733800" y="1219200"/>
            <a:ext cx="2133600" cy="2209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R, P, L? </a:t>
            </a:r>
            <a:r>
              <a:rPr lang="en-US" dirty="0" smtClean="0">
                <a:solidFill>
                  <a:srgbClr val="FF0000"/>
                </a:solidFill>
              </a:rPr>
              <a:t>Planning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928768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Kontinyu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398" y="2057400"/>
          <a:ext cx="8153401" cy="4343400"/>
        </p:xfrm>
        <a:graphic>
          <a:graphicData uri="http://schemas.openxmlformats.org/drawingml/2006/table">
            <a:tbl>
              <a:tblPr/>
              <a:tblGrid>
                <a:gridCol w="1460947"/>
                <a:gridCol w="1295029"/>
                <a:gridCol w="1716428"/>
                <a:gridCol w="2026237"/>
                <a:gridCol w="1654760"/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Pelamar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</a:rPr>
                        <a:t>Diterima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3,75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3,25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3,93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3,12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2,85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2,79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2,98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2,83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2,21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2,63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Tidak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2,50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69665" name="Object 1"/>
          <p:cNvGraphicFramePr>
            <a:graphicFrameLocks noChangeAspect="1"/>
          </p:cNvGraphicFramePr>
          <p:nvPr/>
        </p:nvGraphicFramePr>
        <p:xfrm>
          <a:off x="380999" y="1524000"/>
          <a:ext cx="8264769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0" name="Visio" r:id="rId3" imgW="4712970" imgH="892254" progId="Visio.Drawing.11">
                  <p:embed/>
                </p:oleObj>
              </mc:Choice>
              <mc:Fallback>
                <p:oleObj name="Visio" r:id="rId3" imgW="4712970" imgH="89225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1524000"/>
                        <a:ext cx="8264769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3733800" cy="4389437"/>
          </a:xfrm>
        </p:spPr>
        <p:txBody>
          <a:bodyPr/>
          <a:lstStyle/>
          <a:p>
            <a:r>
              <a:rPr lang="en-US" dirty="0" smtClean="0"/>
              <a:t>ID3?</a:t>
            </a:r>
          </a:p>
          <a:p>
            <a:r>
              <a:rPr lang="en-US" dirty="0" smtClean="0"/>
              <a:t>ANN</a:t>
            </a:r>
          </a:p>
          <a:p>
            <a:r>
              <a:rPr lang="en-US" dirty="0" smtClean="0"/>
              <a:t>GA</a:t>
            </a:r>
            <a:endParaRPr lang="id-ID" dirty="0"/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067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91200" y="23622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114800" y="37338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3213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772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362200"/>
          <a:ext cx="2667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581400" y="3733800"/>
            <a:ext cx="8382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76800" y="23622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05400" y="32385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029200" y="2514600"/>
            <a:ext cx="2590800" cy="838200"/>
            <a:chOff x="5029200" y="2514600"/>
            <a:chExt cx="2590800" cy="838200"/>
          </a:xfrm>
        </p:grpSpPr>
        <p:cxnSp>
          <p:nvCxnSpPr>
            <p:cNvPr id="26" name="Curved Connector 25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76800" y="20574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05400" y="29718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6000" marR="36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257800" y="3352800"/>
            <a:ext cx="2590800" cy="838200"/>
            <a:chOff x="5029200" y="2514600"/>
            <a:chExt cx="2590800" cy="838200"/>
          </a:xfrm>
        </p:grpSpPr>
        <p:cxnSp>
          <p:nvCxnSpPr>
            <p:cNvPr id="41" name="Curved Connector 40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562600" y="5600700"/>
          <a:ext cx="2667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562600" y="5334000"/>
          <a:ext cx="2664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  <a:gridCol w="2664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91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92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93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94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95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96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97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98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99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100</a:t>
                      </a:r>
                      <a:endParaRPr lang="id-ID" sz="1200" b="1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486400" y="4876800"/>
            <a:ext cx="2590800" cy="838200"/>
            <a:chOff x="5029200" y="2514600"/>
            <a:chExt cx="2590800" cy="838200"/>
          </a:xfrm>
        </p:grpSpPr>
        <p:cxnSp>
          <p:nvCxnSpPr>
            <p:cNvPr id="46" name="Curved Connector 45"/>
            <p:cNvCxnSpPr/>
            <p:nvPr/>
          </p:nvCxnSpPr>
          <p:spPr>
            <a:xfrm rot="10800000" flipV="1">
              <a:off x="5029200" y="2819400"/>
              <a:ext cx="2590800" cy="533400"/>
            </a:xfrm>
            <a:prstGeom prst="curvedConnector3">
              <a:avLst>
                <a:gd name="adj1" fmla="val 11213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16200000" flipH="1">
              <a:off x="7429500" y="2628900"/>
              <a:ext cx="304800" cy="76200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3340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Diskrit</a:t>
            </a:r>
            <a:endParaRPr lang="id-ID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0" y="2057400"/>
          <a:ext cx="4191000" cy="28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Pola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  <a:endParaRPr lang="id-ID" sz="18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Pix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id-ID" sz="1800" dirty="0"/>
                    </a:p>
                  </a:txBody>
                  <a:tcPr marL="0" marR="0" marT="46800" marB="468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 marL="0" marR="0" marT="46800" marB="468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O5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id-ID" sz="18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id-ID" sz="18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057400"/>
            <a:ext cx="3733800" cy="43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495800" y="533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ID3 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Decision Tree?</a:t>
            </a:r>
            <a:endParaRPr lang="id-ID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3185160" y="838200"/>
            <a:ext cx="9906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48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1676400" y="12954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1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0" y="12954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152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074920" y="2438400"/>
            <a:ext cx="990600" cy="457200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20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581400" y="28956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2895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048000" y="4038600"/>
            <a:ext cx="9906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85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010400" y="4038600"/>
            <a:ext cx="990600" cy="4572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Pix 12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2286000" y="4495800"/>
            <a:ext cx="1188720" cy="9906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7100" y="4495800"/>
            <a:ext cx="1181100" cy="1066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477000" y="4495800"/>
            <a:ext cx="1074420" cy="9144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4495800"/>
            <a:ext cx="1143000" cy="1066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7" grpId="0"/>
      <p:bldP spid="10" grpId="0" animBg="1"/>
      <p:bldP spid="14" grpId="0"/>
      <p:bldP spid="15" grpId="0"/>
      <p:bldP spid="16" grpId="0" animBg="1"/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k-Nearest Neighbour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>
                <a:solidFill>
                  <a:schemeClr val="bg1">
                    <a:lumMod val="65000"/>
                  </a:schemeClr>
                </a:solidFill>
              </a:rPr>
              <a:t>Algoritma </a:t>
            </a: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Genetika</a:t>
            </a:r>
            <a:endParaRPr lang="id-ID" dirty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Kesimpulan</a:t>
            </a:r>
            <a:endParaRPr lang="id-ID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k-Nearest </a:t>
            </a:r>
            <a:r>
              <a:rPr lang="id-ID" i="1" dirty="0" smtClean="0"/>
              <a:t>Neighbour </a:t>
            </a:r>
            <a:r>
              <a:rPr lang="id-ID" dirty="0" smtClean="0"/>
              <a:t>(kNN)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/>
              <a:t>Lazy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Jika ada pola masukan, pilih sejumlah </a:t>
            </a:r>
            <a:r>
              <a:rPr lang="id-ID" i="1" dirty="0" smtClean="0"/>
              <a:t>k</a:t>
            </a:r>
            <a:r>
              <a:rPr lang="id-ID" dirty="0" smtClean="0"/>
              <a:t> pola </a:t>
            </a:r>
            <a:r>
              <a:rPr lang="id-ID" dirty="0"/>
              <a:t>dari data latih yang </a:t>
            </a:r>
            <a:r>
              <a:rPr lang="id-ID" dirty="0" smtClean="0"/>
              <a:t>jaraknya paling dekat (tetangga) dengan pola masukan tersebut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smtClean="0"/>
              <a:t>Jarak dihitung </a:t>
            </a:r>
            <a:r>
              <a:rPr lang="id-ID" dirty="0" smtClean="0"/>
              <a:t>menggunakan </a:t>
            </a:r>
            <a:r>
              <a:rPr lang="id-ID" i="1" dirty="0" smtClean="0"/>
              <a:t>Euclidean distance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id-ID" i="1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id-ID" dirty="0" smtClean="0"/>
          </a:p>
        </p:txBody>
      </p:sp>
      <p:pic>
        <p:nvPicPr>
          <p:cNvPr id="68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80047"/>
            <a:ext cx="3886200" cy="15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k-Nearest </a:t>
            </a:r>
            <a:r>
              <a:rPr lang="id-ID" i="1" dirty="0" smtClean="0"/>
              <a:t>Neighbour </a:t>
            </a:r>
            <a:r>
              <a:rPr lang="id-ID" dirty="0" smtClean="0"/>
              <a:t>(kNN)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kNN bisa untuk data Disktrit atau Kontinu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kNN kurang sesuai jika terdapat data pencilan?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id-ID" dirty="0" smtClean="0"/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009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6819</TotalTime>
  <Words>4517</Words>
  <Application>Microsoft Office PowerPoint</Application>
  <PresentationFormat>On-screen Show (4:3)</PresentationFormat>
  <Paragraphs>2358</Paragraphs>
  <Slides>155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155</vt:i4>
      </vt:variant>
    </vt:vector>
  </HeadingPairs>
  <TitlesOfParts>
    <vt:vector size="159" baseType="lpstr">
      <vt:lpstr>Flow</vt:lpstr>
      <vt:lpstr>Office Theme</vt:lpstr>
      <vt:lpstr>Visio</vt:lpstr>
      <vt:lpstr>Equation</vt:lpstr>
      <vt:lpstr>Learning </vt:lpstr>
      <vt:lpstr>Outline</vt:lpstr>
      <vt:lpstr>S, R, P, L? Searching</vt:lpstr>
      <vt:lpstr>PowerPoint Presentation</vt:lpstr>
      <vt:lpstr>S, R, P, L? Searching</vt:lpstr>
      <vt:lpstr>PowerPoint Presentation</vt:lpstr>
      <vt:lpstr>S, R, P, L? Reasoning</vt:lpstr>
      <vt:lpstr>S, R, P, L? Reasoning</vt:lpstr>
      <vt:lpstr>S, R, P, L? Planning</vt:lpstr>
      <vt:lpstr>Bagaimana menemukan aturan?</vt:lpstr>
      <vt:lpstr>PowerPoint Presentation</vt:lpstr>
      <vt:lpstr>Bagaimana menemukan aturan?</vt:lpstr>
      <vt:lpstr>PowerPoint Presentation</vt:lpstr>
      <vt:lpstr>Rule</vt:lpstr>
      <vt:lpstr>Masalah</vt:lpstr>
      <vt:lpstr>PowerPoint Presentation</vt:lpstr>
      <vt:lpstr>Learning</vt:lpstr>
      <vt:lpstr>Metode Learning</vt:lpstr>
      <vt:lpstr>Decision Tree Learning (DTL)</vt:lpstr>
      <vt:lpstr>Entropy</vt:lpstr>
      <vt:lpstr>Entropy</vt:lpstr>
      <vt:lpstr>PowerPoint Presentation</vt:lpstr>
      <vt:lpstr>PowerPoint Presentation</vt:lpstr>
      <vt:lpstr>Data Penerimaan Pegawai</vt:lpstr>
      <vt:lpstr>PowerPoint Presentation</vt:lpstr>
      <vt:lpstr>Data Penerimaan Pegawai</vt:lpstr>
      <vt:lpstr>Information Gain (IG)</vt:lpstr>
      <vt:lpstr>Information Gain (IG)</vt:lpstr>
      <vt:lpstr>Data Penerimaan Pegawai</vt:lpstr>
      <vt:lpstr>Information Gain (IG)</vt:lpstr>
      <vt:lpstr>PowerPoint Presentation</vt:lpstr>
      <vt:lpstr>IG untuk IPK</vt:lpstr>
      <vt:lpstr>PowerPoint Presentation</vt:lpstr>
      <vt:lpstr>Data Penerimaan Pegawai</vt:lpstr>
      <vt:lpstr>Metode ID3</vt:lpstr>
      <vt:lpstr>Rekursi level 0 iterasi ke-1</vt:lpstr>
      <vt:lpstr>IG untuk IPK</vt:lpstr>
      <vt:lpstr>IG untuk Psikologi</vt:lpstr>
      <vt:lpstr>IG untuk Psikologi</vt:lpstr>
      <vt:lpstr>IG untuk Wawancara</vt:lpstr>
      <vt:lpstr>IG untuk Wawancara</vt:lpstr>
      <vt:lpstr>The Best Classifier </vt:lpstr>
      <vt:lpstr>PowerPoint Presentation</vt:lpstr>
      <vt:lpstr>Rekursi level 1 iterasi ke-1</vt:lpstr>
      <vt:lpstr>PowerPoint Presentation</vt:lpstr>
      <vt:lpstr>Rekursi level 0 iterasi ke-2</vt:lpstr>
      <vt:lpstr>PowerPoint Presentation</vt:lpstr>
      <vt:lpstr>PowerPoint Presentation</vt:lpstr>
      <vt:lpstr>Rule</vt:lpstr>
      <vt:lpstr>Diskusi</vt:lpstr>
      <vt:lpstr>Dua atribut dengan IG sama ?</vt:lpstr>
      <vt:lpstr>Data sama, kelasnya beda?</vt:lpstr>
      <vt:lpstr>Jumlah learning data ?</vt:lpstr>
      <vt:lpstr>Imbalance Class?</vt:lpstr>
      <vt:lpstr>Data 2  Decision Tree ???</vt:lpstr>
      <vt:lpstr>PowerPoint Presentation</vt:lpstr>
      <vt:lpstr>Information Gain (IG)</vt:lpstr>
      <vt:lpstr>IG untuk Wawancara</vt:lpstr>
      <vt:lpstr>PowerPoint Presentation</vt:lpstr>
      <vt:lpstr>PowerPoint Presentation</vt:lpstr>
      <vt:lpstr>Unseen Data 1</vt:lpstr>
      <vt:lpstr>Unseen Data 2</vt:lpstr>
      <vt:lpstr>Data 3  Decision Tree ???</vt:lpstr>
      <vt:lpstr>PowerPoint Presentation</vt:lpstr>
      <vt:lpstr>PowerPoint Presentation</vt:lpstr>
      <vt:lpstr>Overfit</vt:lpstr>
      <vt:lpstr>Overfit</vt:lpstr>
      <vt:lpstr>PowerPoint Presentation</vt:lpstr>
      <vt:lpstr>Mengatasi Overfit</vt:lpstr>
      <vt:lpstr>PowerPoint Presentation</vt:lpstr>
      <vt:lpstr>Rule Post-Pruning (RPP)</vt:lpstr>
      <vt:lpstr>Data 3  Decision Tree 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Overfit, Oversize (Underfit), Flexible</vt:lpstr>
      <vt:lpstr>Data 3  Decision Tree ???</vt:lpstr>
      <vt:lpstr>PowerPoint Presentation</vt:lpstr>
      <vt:lpstr>PowerPoint Presentation</vt:lpstr>
      <vt:lpstr>Data 2  Decision Tree ???</vt:lpstr>
      <vt:lpstr>PowerPoint Presentation</vt:lpstr>
      <vt:lpstr>Unseen Data 2</vt:lpstr>
      <vt:lpstr>Data 3  Decision Tree ???</vt:lpstr>
      <vt:lpstr>PowerPoint Presentation</vt:lpstr>
      <vt:lpstr>PowerPoint Presentation</vt:lpstr>
      <vt:lpstr>PowerPoint Presentation</vt:lpstr>
      <vt:lpstr>Data Kontinyu</vt:lpstr>
      <vt:lpstr>PowerPoint Presentation</vt:lpstr>
      <vt:lpstr>Data Vektor</vt:lpstr>
      <vt:lpstr>Vektor  Diskrit</vt:lpstr>
      <vt:lpstr>Vektor  Diskrit</vt:lpstr>
      <vt:lpstr>Vektor  Diskrit</vt:lpstr>
      <vt:lpstr>PowerPoint Presentation</vt:lpstr>
      <vt:lpstr>Outline</vt:lpstr>
      <vt:lpstr>k-Nearest Neighbour (kNN)</vt:lpstr>
      <vt:lpstr>k-Nearest Neighbour (kNN)</vt:lpstr>
      <vt:lpstr>Algoritma kNN</vt:lpstr>
      <vt:lpstr>Berapa k yang optimal?</vt:lpstr>
      <vt:lpstr>kNN  untuk dua kelas</vt:lpstr>
      <vt:lpstr>kNN  untuk dua kelas</vt:lpstr>
      <vt:lpstr>kNN  untuk dua kelas</vt:lpstr>
      <vt:lpstr>kNN untuk empat kelas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Generational Replacement GA</vt:lpstr>
      <vt:lpstr>Studi kasus: Minimasi fungsi</vt:lpstr>
      <vt:lpstr>Kromosom</vt:lpstr>
      <vt:lpstr>Fitness</vt:lpstr>
      <vt:lpstr>Generasi 1</vt:lpstr>
      <vt:lpstr>Generasi 1</vt:lpstr>
      <vt:lpstr>Generasi 10</vt:lpstr>
      <vt:lpstr>Generasi 10</vt:lpstr>
      <vt:lpstr>Generasi 100</vt:lpstr>
      <vt:lpstr>PowerPoint Presentation</vt:lpstr>
      <vt:lpstr>AG untuk Learning</vt:lpstr>
      <vt:lpstr>Bagaimana menemukan aturan?</vt:lpstr>
      <vt:lpstr>PowerPoint Presentation</vt:lpstr>
      <vt:lpstr>Aturan yang dihasilkan</vt:lpstr>
      <vt:lpstr>Pemisahan Aturan</vt:lpstr>
      <vt:lpstr>Konversi 3 aturan</vt:lpstr>
      <vt:lpstr>Kromosom</vt:lpstr>
      <vt:lpstr>Fungsi Fitness</vt:lpstr>
      <vt:lpstr>Operator Evolusi</vt:lpstr>
      <vt:lpstr>Crossover (contoh)</vt:lpstr>
      <vt:lpstr>Generational Replacement GA</vt:lpstr>
      <vt:lpstr>Generasi 1 (random: populasi 8 krom)</vt:lpstr>
      <vt:lpstr>PowerPoint Presentation</vt:lpstr>
      <vt:lpstr>Generasi 1 (random: populasi 8 krom)</vt:lpstr>
      <vt:lpstr>Generasi 2 (Populasi 8 krom)</vt:lpstr>
      <vt:lpstr>Generasi 10 (Populasi 8 krom)</vt:lpstr>
      <vt:lpstr>Generasi 50 (Populasi 8 krom)</vt:lpstr>
      <vt:lpstr>Kromosom terbaik</vt:lpstr>
      <vt:lpstr>Kapan Menghentikan Learning?</vt:lpstr>
      <vt:lpstr>Menghentikan evolusi GA</vt:lpstr>
      <vt:lpstr>Perhatian !!!</vt:lpstr>
      <vt:lpstr>Overfit, Oversize, Flexible</vt:lpstr>
      <vt:lpstr>Diskusi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Kesimpulan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496</cp:revision>
  <dcterms:created xsi:type="dcterms:W3CDTF">2006-08-16T00:00:00Z</dcterms:created>
  <dcterms:modified xsi:type="dcterms:W3CDTF">2017-05-21T04:57:00Z</dcterms:modified>
</cp:coreProperties>
</file>