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2" r:id="rId2"/>
  </p:sldMasterIdLst>
  <p:notesMasterIdLst>
    <p:notesMasterId r:id="rId38"/>
  </p:notesMasterIdLst>
  <p:sldIdLst>
    <p:sldId id="256" r:id="rId3"/>
    <p:sldId id="376" r:id="rId4"/>
    <p:sldId id="257" r:id="rId5"/>
    <p:sldId id="314" r:id="rId6"/>
    <p:sldId id="313" r:id="rId7"/>
    <p:sldId id="315" r:id="rId8"/>
    <p:sldId id="320" r:id="rId9"/>
    <p:sldId id="316" r:id="rId10"/>
    <p:sldId id="317" r:id="rId11"/>
    <p:sldId id="354" r:id="rId12"/>
    <p:sldId id="394" r:id="rId13"/>
    <p:sldId id="367" r:id="rId14"/>
    <p:sldId id="361" r:id="rId15"/>
    <p:sldId id="362" r:id="rId16"/>
    <p:sldId id="409" r:id="rId17"/>
    <p:sldId id="319" r:id="rId18"/>
    <p:sldId id="318" r:id="rId19"/>
    <p:sldId id="378" r:id="rId20"/>
    <p:sldId id="377" r:id="rId21"/>
    <p:sldId id="379" r:id="rId22"/>
    <p:sldId id="321" r:id="rId23"/>
    <p:sldId id="395" r:id="rId24"/>
    <p:sldId id="396" r:id="rId25"/>
    <p:sldId id="335" r:id="rId26"/>
    <p:sldId id="334" r:id="rId27"/>
    <p:sldId id="339" r:id="rId28"/>
    <p:sldId id="348" r:id="rId29"/>
    <p:sldId id="400" r:id="rId30"/>
    <p:sldId id="407" r:id="rId31"/>
    <p:sldId id="403" r:id="rId32"/>
    <p:sldId id="401" r:id="rId33"/>
    <p:sldId id="402" r:id="rId34"/>
    <p:sldId id="404" r:id="rId35"/>
    <p:sldId id="413" r:id="rId36"/>
    <p:sldId id="414" r:id="rId37"/>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99"/>
    <a:srgbClr val="FF0000"/>
    <a:srgbClr val="990000"/>
    <a:srgbClr val="FFFF99"/>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94" autoAdjust="0"/>
  </p:normalViewPr>
  <p:slideViewPr>
    <p:cSldViewPr>
      <p:cViewPr varScale="1">
        <p:scale>
          <a:sx n="66" d="100"/>
          <a:sy n="66" d="100"/>
        </p:scale>
        <p:origin x="-1392" y="-96"/>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DE9B8-EC84-4E6F-B39F-E6477B453AC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id-ID"/>
        </a:p>
      </dgm:t>
    </dgm:pt>
    <dgm:pt modelId="{E9097C23-36B6-481B-B262-C413D2A10469}">
      <dgm:prSet/>
      <dgm:spPr/>
      <dgm:t>
        <a:bodyPr/>
        <a:lstStyle/>
        <a:p>
          <a:pPr rtl="0"/>
          <a:r>
            <a:rPr lang="en-US" b="1" i="1" dirty="0" smtClean="0"/>
            <a:t>Searching</a:t>
          </a:r>
          <a:endParaRPr lang="id-ID" b="1" dirty="0"/>
        </a:p>
      </dgm:t>
    </dgm:pt>
    <dgm:pt modelId="{0EC21F6E-7200-4531-94B4-F9CA25D6213D}" type="parTrans" cxnId="{7703C51C-F805-4D79-AC8F-B0AE4558F5A1}">
      <dgm:prSet/>
      <dgm:spPr/>
      <dgm:t>
        <a:bodyPr/>
        <a:lstStyle/>
        <a:p>
          <a:endParaRPr lang="id-ID"/>
        </a:p>
      </dgm:t>
    </dgm:pt>
    <dgm:pt modelId="{AC4C976B-35F7-4BA7-BCBE-D3300889C4F2}" type="sibTrans" cxnId="{7703C51C-F805-4D79-AC8F-B0AE4558F5A1}">
      <dgm:prSet/>
      <dgm:spPr/>
      <dgm:t>
        <a:bodyPr/>
        <a:lstStyle/>
        <a:p>
          <a:endParaRPr lang="id-ID"/>
        </a:p>
      </dgm:t>
    </dgm:pt>
    <dgm:pt modelId="{8CEC0EB4-3059-4690-9882-7A345F6A0A37}">
      <dgm:prSet/>
      <dgm:spPr/>
      <dgm:t>
        <a:bodyPr/>
        <a:lstStyle/>
        <a:p>
          <a:pPr rtl="0"/>
          <a:r>
            <a:rPr lang="en-US" b="1" i="1" dirty="0" smtClean="0"/>
            <a:t>Reasoning</a:t>
          </a:r>
          <a:endParaRPr lang="id-ID" b="1" dirty="0"/>
        </a:p>
      </dgm:t>
    </dgm:pt>
    <dgm:pt modelId="{462C2CFE-F3C6-4C38-A692-DF98F59A2CB3}" type="parTrans" cxnId="{D08D4291-A566-426B-8180-661603B5B2F1}">
      <dgm:prSet/>
      <dgm:spPr/>
      <dgm:t>
        <a:bodyPr/>
        <a:lstStyle/>
        <a:p>
          <a:endParaRPr lang="id-ID"/>
        </a:p>
      </dgm:t>
    </dgm:pt>
    <dgm:pt modelId="{4F63F7CB-71B0-4D9D-B153-BD6E19BC8C04}" type="sibTrans" cxnId="{D08D4291-A566-426B-8180-661603B5B2F1}">
      <dgm:prSet/>
      <dgm:spPr/>
      <dgm:t>
        <a:bodyPr/>
        <a:lstStyle/>
        <a:p>
          <a:endParaRPr lang="id-ID"/>
        </a:p>
      </dgm:t>
    </dgm:pt>
    <dgm:pt modelId="{0112BE2D-C8EB-441F-8BC5-9BF1E0A24502}">
      <dgm:prSet/>
      <dgm:spPr/>
      <dgm:t>
        <a:bodyPr/>
        <a:lstStyle/>
        <a:p>
          <a:pPr rtl="0"/>
          <a:r>
            <a:rPr lang="en-US" b="1" i="1" dirty="0" smtClean="0"/>
            <a:t>Planning</a:t>
          </a:r>
          <a:endParaRPr lang="id-ID" b="1" dirty="0"/>
        </a:p>
      </dgm:t>
    </dgm:pt>
    <dgm:pt modelId="{BCB55D5D-0059-45D5-A86B-FB3D585195C7}" type="parTrans" cxnId="{A2E570D5-3FC1-481B-B4D9-14A07715FA68}">
      <dgm:prSet/>
      <dgm:spPr/>
      <dgm:t>
        <a:bodyPr/>
        <a:lstStyle/>
        <a:p>
          <a:endParaRPr lang="id-ID"/>
        </a:p>
      </dgm:t>
    </dgm:pt>
    <dgm:pt modelId="{7B6CEE17-4637-4020-A367-93D701A43F62}" type="sibTrans" cxnId="{A2E570D5-3FC1-481B-B4D9-14A07715FA68}">
      <dgm:prSet/>
      <dgm:spPr/>
      <dgm:t>
        <a:bodyPr/>
        <a:lstStyle/>
        <a:p>
          <a:endParaRPr lang="id-ID"/>
        </a:p>
      </dgm:t>
    </dgm:pt>
    <dgm:pt modelId="{18C94ABC-E280-457B-A798-1F88D05F1379}">
      <dgm:prSet/>
      <dgm:spPr/>
      <dgm:t>
        <a:bodyPr/>
        <a:lstStyle/>
        <a:p>
          <a:pPr rtl="0"/>
          <a:r>
            <a:rPr lang="en-US" b="1" i="1" dirty="0" smtClean="0"/>
            <a:t>Learning</a:t>
          </a:r>
          <a:endParaRPr lang="en-US" b="1" dirty="0"/>
        </a:p>
      </dgm:t>
    </dgm:pt>
    <dgm:pt modelId="{39B275A5-A196-4E80-B36D-E5F7D9995968}" type="parTrans" cxnId="{0B952557-5A7F-4F47-9C0D-17F1E68905C6}">
      <dgm:prSet/>
      <dgm:spPr/>
      <dgm:t>
        <a:bodyPr/>
        <a:lstStyle/>
        <a:p>
          <a:endParaRPr lang="id-ID"/>
        </a:p>
      </dgm:t>
    </dgm:pt>
    <dgm:pt modelId="{B24BB698-5C68-4803-81A8-36603598CAEB}" type="sibTrans" cxnId="{0B952557-5A7F-4F47-9C0D-17F1E68905C6}">
      <dgm:prSet/>
      <dgm:spPr/>
      <dgm:t>
        <a:bodyPr/>
        <a:lstStyle/>
        <a:p>
          <a:endParaRPr lang="id-ID"/>
        </a:p>
      </dgm:t>
    </dgm:pt>
    <dgm:pt modelId="{4387CFA4-BA5A-4611-BE96-BFB36C906DDA}" type="pres">
      <dgm:prSet presAssocID="{4CFDE9B8-EC84-4E6F-B39F-E6477B453AC7}" presName="compositeShape" presStyleCnt="0">
        <dgm:presLayoutVars>
          <dgm:chMax val="7"/>
          <dgm:dir/>
          <dgm:resizeHandles val="exact"/>
        </dgm:presLayoutVars>
      </dgm:prSet>
      <dgm:spPr/>
      <dgm:t>
        <a:bodyPr/>
        <a:lstStyle/>
        <a:p>
          <a:endParaRPr lang="id-ID"/>
        </a:p>
      </dgm:t>
    </dgm:pt>
    <dgm:pt modelId="{78DFC9D8-D231-4119-B19E-4A9E6C27EB9D}" type="pres">
      <dgm:prSet presAssocID="{E9097C23-36B6-481B-B262-C413D2A10469}" presName="circ1" presStyleLbl="vennNode1" presStyleIdx="0" presStyleCnt="4"/>
      <dgm:spPr/>
      <dgm:t>
        <a:bodyPr/>
        <a:lstStyle/>
        <a:p>
          <a:endParaRPr lang="id-ID"/>
        </a:p>
      </dgm:t>
    </dgm:pt>
    <dgm:pt modelId="{DEB871F3-46E5-45B6-882B-1E06F1E995DB}" type="pres">
      <dgm:prSet presAssocID="{E9097C23-36B6-481B-B262-C413D2A10469}" presName="circ1Tx" presStyleLbl="revTx" presStyleIdx="0" presStyleCnt="0">
        <dgm:presLayoutVars>
          <dgm:chMax val="0"/>
          <dgm:chPref val="0"/>
          <dgm:bulletEnabled val="1"/>
        </dgm:presLayoutVars>
      </dgm:prSet>
      <dgm:spPr/>
      <dgm:t>
        <a:bodyPr/>
        <a:lstStyle/>
        <a:p>
          <a:endParaRPr lang="id-ID"/>
        </a:p>
      </dgm:t>
    </dgm:pt>
    <dgm:pt modelId="{9E20A2E7-2CCA-4B16-BC12-92656EDC876C}" type="pres">
      <dgm:prSet presAssocID="{8CEC0EB4-3059-4690-9882-7A345F6A0A37}" presName="circ2" presStyleLbl="vennNode1" presStyleIdx="1" presStyleCnt="4"/>
      <dgm:spPr/>
      <dgm:t>
        <a:bodyPr/>
        <a:lstStyle/>
        <a:p>
          <a:endParaRPr lang="id-ID"/>
        </a:p>
      </dgm:t>
    </dgm:pt>
    <dgm:pt modelId="{476B87EF-EC63-4548-92E1-AD14D447F14B}" type="pres">
      <dgm:prSet presAssocID="{8CEC0EB4-3059-4690-9882-7A345F6A0A37}" presName="circ2Tx" presStyleLbl="revTx" presStyleIdx="0" presStyleCnt="0">
        <dgm:presLayoutVars>
          <dgm:chMax val="0"/>
          <dgm:chPref val="0"/>
          <dgm:bulletEnabled val="1"/>
        </dgm:presLayoutVars>
      </dgm:prSet>
      <dgm:spPr/>
      <dgm:t>
        <a:bodyPr/>
        <a:lstStyle/>
        <a:p>
          <a:endParaRPr lang="id-ID"/>
        </a:p>
      </dgm:t>
    </dgm:pt>
    <dgm:pt modelId="{B8F485E6-B455-4036-B877-915CF2179C8A}" type="pres">
      <dgm:prSet presAssocID="{0112BE2D-C8EB-441F-8BC5-9BF1E0A24502}" presName="circ3" presStyleLbl="vennNode1" presStyleIdx="2" presStyleCnt="4"/>
      <dgm:spPr/>
      <dgm:t>
        <a:bodyPr/>
        <a:lstStyle/>
        <a:p>
          <a:endParaRPr lang="id-ID"/>
        </a:p>
      </dgm:t>
    </dgm:pt>
    <dgm:pt modelId="{48C698C8-6A63-4478-9C6B-9EFEF2232747}" type="pres">
      <dgm:prSet presAssocID="{0112BE2D-C8EB-441F-8BC5-9BF1E0A24502}" presName="circ3Tx" presStyleLbl="revTx" presStyleIdx="0" presStyleCnt="0">
        <dgm:presLayoutVars>
          <dgm:chMax val="0"/>
          <dgm:chPref val="0"/>
          <dgm:bulletEnabled val="1"/>
        </dgm:presLayoutVars>
      </dgm:prSet>
      <dgm:spPr/>
      <dgm:t>
        <a:bodyPr/>
        <a:lstStyle/>
        <a:p>
          <a:endParaRPr lang="id-ID"/>
        </a:p>
      </dgm:t>
    </dgm:pt>
    <dgm:pt modelId="{AED91956-C5EE-48B8-99B3-52C691322233}" type="pres">
      <dgm:prSet presAssocID="{18C94ABC-E280-457B-A798-1F88D05F1379}" presName="circ4" presStyleLbl="vennNode1" presStyleIdx="3" presStyleCnt="4"/>
      <dgm:spPr/>
      <dgm:t>
        <a:bodyPr/>
        <a:lstStyle/>
        <a:p>
          <a:endParaRPr lang="id-ID"/>
        </a:p>
      </dgm:t>
    </dgm:pt>
    <dgm:pt modelId="{8C79D7B5-32F9-4A35-8858-AB9A5F20CFE6}" type="pres">
      <dgm:prSet presAssocID="{18C94ABC-E280-457B-A798-1F88D05F1379}" presName="circ4Tx" presStyleLbl="revTx" presStyleIdx="0" presStyleCnt="0">
        <dgm:presLayoutVars>
          <dgm:chMax val="0"/>
          <dgm:chPref val="0"/>
          <dgm:bulletEnabled val="1"/>
        </dgm:presLayoutVars>
      </dgm:prSet>
      <dgm:spPr/>
      <dgm:t>
        <a:bodyPr/>
        <a:lstStyle/>
        <a:p>
          <a:endParaRPr lang="id-ID"/>
        </a:p>
      </dgm:t>
    </dgm:pt>
  </dgm:ptLst>
  <dgm:cxnLst>
    <dgm:cxn modelId="{07FD04D6-3E62-4C44-834A-4F9FBD602951}" type="presOf" srcId="{18C94ABC-E280-457B-A798-1F88D05F1379}" destId="{AED91956-C5EE-48B8-99B3-52C691322233}" srcOrd="0" destOrd="0" presId="urn:microsoft.com/office/officeart/2005/8/layout/venn1"/>
    <dgm:cxn modelId="{74FC4513-3225-46F6-8EB5-7EABE27C5D4A}" type="presOf" srcId="{0112BE2D-C8EB-441F-8BC5-9BF1E0A24502}" destId="{B8F485E6-B455-4036-B877-915CF2179C8A}" srcOrd="0" destOrd="0" presId="urn:microsoft.com/office/officeart/2005/8/layout/venn1"/>
    <dgm:cxn modelId="{0B952557-5A7F-4F47-9C0D-17F1E68905C6}" srcId="{4CFDE9B8-EC84-4E6F-B39F-E6477B453AC7}" destId="{18C94ABC-E280-457B-A798-1F88D05F1379}" srcOrd="3" destOrd="0" parTransId="{39B275A5-A196-4E80-B36D-E5F7D9995968}" sibTransId="{B24BB698-5C68-4803-81A8-36603598CAEB}"/>
    <dgm:cxn modelId="{01BBFAC9-03AE-4DFD-9737-360B41ADCA70}" type="presOf" srcId="{E9097C23-36B6-481B-B262-C413D2A10469}" destId="{78DFC9D8-D231-4119-B19E-4A9E6C27EB9D}" srcOrd="0" destOrd="0" presId="urn:microsoft.com/office/officeart/2005/8/layout/venn1"/>
    <dgm:cxn modelId="{9B8FB060-A91B-414A-B2A8-033EF767AD95}" type="presOf" srcId="{0112BE2D-C8EB-441F-8BC5-9BF1E0A24502}" destId="{48C698C8-6A63-4478-9C6B-9EFEF2232747}" srcOrd="1" destOrd="0" presId="urn:microsoft.com/office/officeart/2005/8/layout/venn1"/>
    <dgm:cxn modelId="{14A3415A-E12C-45AE-B2E9-8DF1EA3AC786}" type="presOf" srcId="{8CEC0EB4-3059-4690-9882-7A345F6A0A37}" destId="{476B87EF-EC63-4548-92E1-AD14D447F14B}" srcOrd="1" destOrd="0" presId="urn:microsoft.com/office/officeart/2005/8/layout/venn1"/>
    <dgm:cxn modelId="{4FD15420-17CE-48C6-BE97-B82F84450CF5}" type="presOf" srcId="{E9097C23-36B6-481B-B262-C413D2A10469}" destId="{DEB871F3-46E5-45B6-882B-1E06F1E995DB}" srcOrd="1" destOrd="0" presId="urn:microsoft.com/office/officeart/2005/8/layout/venn1"/>
    <dgm:cxn modelId="{7703C51C-F805-4D79-AC8F-B0AE4558F5A1}" srcId="{4CFDE9B8-EC84-4E6F-B39F-E6477B453AC7}" destId="{E9097C23-36B6-481B-B262-C413D2A10469}" srcOrd="0" destOrd="0" parTransId="{0EC21F6E-7200-4531-94B4-F9CA25D6213D}" sibTransId="{AC4C976B-35F7-4BA7-BCBE-D3300889C4F2}"/>
    <dgm:cxn modelId="{D08D4291-A566-426B-8180-661603B5B2F1}" srcId="{4CFDE9B8-EC84-4E6F-B39F-E6477B453AC7}" destId="{8CEC0EB4-3059-4690-9882-7A345F6A0A37}" srcOrd="1" destOrd="0" parTransId="{462C2CFE-F3C6-4C38-A692-DF98F59A2CB3}" sibTransId="{4F63F7CB-71B0-4D9D-B153-BD6E19BC8C04}"/>
    <dgm:cxn modelId="{0537E912-3D85-475E-8F8D-41AF456BBF62}" type="presOf" srcId="{8CEC0EB4-3059-4690-9882-7A345F6A0A37}" destId="{9E20A2E7-2CCA-4B16-BC12-92656EDC876C}" srcOrd="0" destOrd="0" presId="urn:microsoft.com/office/officeart/2005/8/layout/venn1"/>
    <dgm:cxn modelId="{5950055F-E2E4-409E-940A-1AE0C0335F40}" type="presOf" srcId="{18C94ABC-E280-457B-A798-1F88D05F1379}" destId="{8C79D7B5-32F9-4A35-8858-AB9A5F20CFE6}" srcOrd="1" destOrd="0" presId="urn:microsoft.com/office/officeart/2005/8/layout/venn1"/>
    <dgm:cxn modelId="{A2E570D5-3FC1-481B-B4D9-14A07715FA68}" srcId="{4CFDE9B8-EC84-4E6F-B39F-E6477B453AC7}" destId="{0112BE2D-C8EB-441F-8BC5-9BF1E0A24502}" srcOrd="2" destOrd="0" parTransId="{BCB55D5D-0059-45D5-A86B-FB3D585195C7}" sibTransId="{7B6CEE17-4637-4020-A367-93D701A43F62}"/>
    <dgm:cxn modelId="{07780A6D-E890-4E4E-BE99-3BA630CF4C9F}" type="presOf" srcId="{4CFDE9B8-EC84-4E6F-B39F-E6477B453AC7}" destId="{4387CFA4-BA5A-4611-BE96-BFB36C906DDA}" srcOrd="0" destOrd="0" presId="urn:microsoft.com/office/officeart/2005/8/layout/venn1"/>
    <dgm:cxn modelId="{9C95A915-B0C2-4DD5-BDD1-C53403873199}" type="presParOf" srcId="{4387CFA4-BA5A-4611-BE96-BFB36C906DDA}" destId="{78DFC9D8-D231-4119-B19E-4A9E6C27EB9D}" srcOrd="0" destOrd="0" presId="urn:microsoft.com/office/officeart/2005/8/layout/venn1"/>
    <dgm:cxn modelId="{3443B0D1-97E4-4528-BA5A-E73BB5591140}" type="presParOf" srcId="{4387CFA4-BA5A-4611-BE96-BFB36C906DDA}" destId="{DEB871F3-46E5-45B6-882B-1E06F1E995DB}" srcOrd="1" destOrd="0" presId="urn:microsoft.com/office/officeart/2005/8/layout/venn1"/>
    <dgm:cxn modelId="{02DE0FF5-10E3-4011-B5B4-E1DED4F98D1F}" type="presParOf" srcId="{4387CFA4-BA5A-4611-BE96-BFB36C906DDA}" destId="{9E20A2E7-2CCA-4B16-BC12-92656EDC876C}" srcOrd="2" destOrd="0" presId="urn:microsoft.com/office/officeart/2005/8/layout/venn1"/>
    <dgm:cxn modelId="{C0B993E8-A006-4175-B0CD-D0C828EFB143}" type="presParOf" srcId="{4387CFA4-BA5A-4611-BE96-BFB36C906DDA}" destId="{476B87EF-EC63-4548-92E1-AD14D447F14B}" srcOrd="3" destOrd="0" presId="urn:microsoft.com/office/officeart/2005/8/layout/venn1"/>
    <dgm:cxn modelId="{9C19E611-D5EC-4F73-BA57-9F3FA16852F4}" type="presParOf" srcId="{4387CFA4-BA5A-4611-BE96-BFB36C906DDA}" destId="{B8F485E6-B455-4036-B877-915CF2179C8A}" srcOrd="4" destOrd="0" presId="urn:microsoft.com/office/officeart/2005/8/layout/venn1"/>
    <dgm:cxn modelId="{97E8B0C9-94DC-4B99-9ADF-784E8C17FE3C}" type="presParOf" srcId="{4387CFA4-BA5A-4611-BE96-BFB36C906DDA}" destId="{48C698C8-6A63-4478-9C6B-9EFEF2232747}" srcOrd="5" destOrd="0" presId="urn:microsoft.com/office/officeart/2005/8/layout/venn1"/>
    <dgm:cxn modelId="{30BB5BE0-CC2D-434E-87AF-5A66D76D4B29}" type="presParOf" srcId="{4387CFA4-BA5A-4611-BE96-BFB36C906DDA}" destId="{AED91956-C5EE-48B8-99B3-52C691322233}" srcOrd="6" destOrd="0" presId="urn:microsoft.com/office/officeart/2005/8/layout/venn1"/>
    <dgm:cxn modelId="{F0635A1F-C67F-40A3-9854-41952B43DB1B}" type="presParOf" srcId="{4387CFA4-BA5A-4611-BE96-BFB36C906DDA}" destId="{8C79D7B5-32F9-4A35-8858-AB9A5F20CFE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DE9B8-EC84-4E6F-B39F-E6477B453AC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id-ID"/>
        </a:p>
      </dgm:t>
    </dgm:pt>
    <dgm:pt modelId="{E9097C23-36B6-481B-B262-C413D2A10469}">
      <dgm:prSet/>
      <dgm:spPr/>
      <dgm:t>
        <a:bodyPr/>
        <a:lstStyle/>
        <a:p>
          <a:pPr rtl="0"/>
          <a:r>
            <a:rPr lang="en-US" b="1" i="1" dirty="0" smtClean="0"/>
            <a:t>Searching</a:t>
          </a:r>
          <a:endParaRPr lang="id-ID" b="1" dirty="0"/>
        </a:p>
      </dgm:t>
    </dgm:pt>
    <dgm:pt modelId="{0EC21F6E-7200-4531-94B4-F9CA25D6213D}" type="parTrans" cxnId="{7703C51C-F805-4D79-AC8F-B0AE4558F5A1}">
      <dgm:prSet/>
      <dgm:spPr/>
      <dgm:t>
        <a:bodyPr/>
        <a:lstStyle/>
        <a:p>
          <a:endParaRPr lang="id-ID"/>
        </a:p>
      </dgm:t>
    </dgm:pt>
    <dgm:pt modelId="{AC4C976B-35F7-4BA7-BCBE-D3300889C4F2}" type="sibTrans" cxnId="{7703C51C-F805-4D79-AC8F-B0AE4558F5A1}">
      <dgm:prSet/>
      <dgm:spPr/>
      <dgm:t>
        <a:bodyPr/>
        <a:lstStyle/>
        <a:p>
          <a:endParaRPr lang="id-ID"/>
        </a:p>
      </dgm:t>
    </dgm:pt>
    <dgm:pt modelId="{8CEC0EB4-3059-4690-9882-7A345F6A0A37}">
      <dgm:prSet/>
      <dgm:spPr/>
      <dgm:t>
        <a:bodyPr/>
        <a:lstStyle/>
        <a:p>
          <a:pPr rtl="0"/>
          <a:r>
            <a:rPr lang="en-US" b="1" i="1" dirty="0" smtClean="0"/>
            <a:t>Reasoning</a:t>
          </a:r>
          <a:endParaRPr lang="id-ID" b="1" dirty="0"/>
        </a:p>
      </dgm:t>
    </dgm:pt>
    <dgm:pt modelId="{462C2CFE-F3C6-4C38-A692-DF98F59A2CB3}" type="parTrans" cxnId="{D08D4291-A566-426B-8180-661603B5B2F1}">
      <dgm:prSet/>
      <dgm:spPr/>
      <dgm:t>
        <a:bodyPr/>
        <a:lstStyle/>
        <a:p>
          <a:endParaRPr lang="id-ID"/>
        </a:p>
      </dgm:t>
    </dgm:pt>
    <dgm:pt modelId="{4F63F7CB-71B0-4D9D-B153-BD6E19BC8C04}" type="sibTrans" cxnId="{D08D4291-A566-426B-8180-661603B5B2F1}">
      <dgm:prSet/>
      <dgm:spPr/>
      <dgm:t>
        <a:bodyPr/>
        <a:lstStyle/>
        <a:p>
          <a:endParaRPr lang="id-ID"/>
        </a:p>
      </dgm:t>
    </dgm:pt>
    <dgm:pt modelId="{0112BE2D-C8EB-441F-8BC5-9BF1E0A24502}">
      <dgm:prSet/>
      <dgm:spPr/>
      <dgm:t>
        <a:bodyPr/>
        <a:lstStyle/>
        <a:p>
          <a:pPr rtl="0"/>
          <a:r>
            <a:rPr lang="en-US" b="1" i="1" dirty="0" smtClean="0"/>
            <a:t>Planning</a:t>
          </a:r>
          <a:endParaRPr lang="id-ID" b="1" dirty="0"/>
        </a:p>
      </dgm:t>
    </dgm:pt>
    <dgm:pt modelId="{BCB55D5D-0059-45D5-A86B-FB3D585195C7}" type="parTrans" cxnId="{A2E570D5-3FC1-481B-B4D9-14A07715FA68}">
      <dgm:prSet/>
      <dgm:spPr/>
      <dgm:t>
        <a:bodyPr/>
        <a:lstStyle/>
        <a:p>
          <a:endParaRPr lang="id-ID"/>
        </a:p>
      </dgm:t>
    </dgm:pt>
    <dgm:pt modelId="{7B6CEE17-4637-4020-A367-93D701A43F62}" type="sibTrans" cxnId="{A2E570D5-3FC1-481B-B4D9-14A07715FA68}">
      <dgm:prSet/>
      <dgm:spPr/>
      <dgm:t>
        <a:bodyPr/>
        <a:lstStyle/>
        <a:p>
          <a:endParaRPr lang="id-ID"/>
        </a:p>
      </dgm:t>
    </dgm:pt>
    <dgm:pt modelId="{18C94ABC-E280-457B-A798-1F88D05F1379}">
      <dgm:prSet/>
      <dgm:spPr/>
      <dgm:t>
        <a:bodyPr/>
        <a:lstStyle/>
        <a:p>
          <a:pPr rtl="0"/>
          <a:r>
            <a:rPr lang="en-US" b="1" i="1" dirty="0" smtClean="0"/>
            <a:t>Learning</a:t>
          </a:r>
          <a:endParaRPr lang="en-US" b="1" dirty="0"/>
        </a:p>
      </dgm:t>
    </dgm:pt>
    <dgm:pt modelId="{39B275A5-A196-4E80-B36D-E5F7D9995968}" type="parTrans" cxnId="{0B952557-5A7F-4F47-9C0D-17F1E68905C6}">
      <dgm:prSet/>
      <dgm:spPr/>
      <dgm:t>
        <a:bodyPr/>
        <a:lstStyle/>
        <a:p>
          <a:endParaRPr lang="id-ID"/>
        </a:p>
      </dgm:t>
    </dgm:pt>
    <dgm:pt modelId="{B24BB698-5C68-4803-81A8-36603598CAEB}" type="sibTrans" cxnId="{0B952557-5A7F-4F47-9C0D-17F1E68905C6}">
      <dgm:prSet/>
      <dgm:spPr/>
      <dgm:t>
        <a:bodyPr/>
        <a:lstStyle/>
        <a:p>
          <a:endParaRPr lang="id-ID"/>
        </a:p>
      </dgm:t>
    </dgm:pt>
    <dgm:pt modelId="{4387CFA4-BA5A-4611-BE96-BFB36C906DDA}" type="pres">
      <dgm:prSet presAssocID="{4CFDE9B8-EC84-4E6F-B39F-E6477B453AC7}" presName="compositeShape" presStyleCnt="0">
        <dgm:presLayoutVars>
          <dgm:chMax val="7"/>
          <dgm:dir/>
          <dgm:resizeHandles val="exact"/>
        </dgm:presLayoutVars>
      </dgm:prSet>
      <dgm:spPr/>
      <dgm:t>
        <a:bodyPr/>
        <a:lstStyle/>
        <a:p>
          <a:endParaRPr lang="id-ID"/>
        </a:p>
      </dgm:t>
    </dgm:pt>
    <dgm:pt modelId="{78DFC9D8-D231-4119-B19E-4A9E6C27EB9D}" type="pres">
      <dgm:prSet presAssocID="{E9097C23-36B6-481B-B262-C413D2A10469}" presName="circ1" presStyleLbl="vennNode1" presStyleIdx="0" presStyleCnt="4"/>
      <dgm:spPr/>
      <dgm:t>
        <a:bodyPr/>
        <a:lstStyle/>
        <a:p>
          <a:endParaRPr lang="id-ID"/>
        </a:p>
      </dgm:t>
    </dgm:pt>
    <dgm:pt modelId="{DEB871F3-46E5-45B6-882B-1E06F1E995DB}" type="pres">
      <dgm:prSet presAssocID="{E9097C23-36B6-481B-B262-C413D2A10469}" presName="circ1Tx" presStyleLbl="revTx" presStyleIdx="0" presStyleCnt="0">
        <dgm:presLayoutVars>
          <dgm:chMax val="0"/>
          <dgm:chPref val="0"/>
          <dgm:bulletEnabled val="1"/>
        </dgm:presLayoutVars>
      </dgm:prSet>
      <dgm:spPr/>
      <dgm:t>
        <a:bodyPr/>
        <a:lstStyle/>
        <a:p>
          <a:endParaRPr lang="id-ID"/>
        </a:p>
      </dgm:t>
    </dgm:pt>
    <dgm:pt modelId="{9E20A2E7-2CCA-4B16-BC12-92656EDC876C}" type="pres">
      <dgm:prSet presAssocID="{8CEC0EB4-3059-4690-9882-7A345F6A0A37}" presName="circ2" presStyleLbl="vennNode1" presStyleIdx="1" presStyleCnt="4"/>
      <dgm:spPr/>
      <dgm:t>
        <a:bodyPr/>
        <a:lstStyle/>
        <a:p>
          <a:endParaRPr lang="id-ID"/>
        </a:p>
      </dgm:t>
    </dgm:pt>
    <dgm:pt modelId="{476B87EF-EC63-4548-92E1-AD14D447F14B}" type="pres">
      <dgm:prSet presAssocID="{8CEC0EB4-3059-4690-9882-7A345F6A0A37}" presName="circ2Tx" presStyleLbl="revTx" presStyleIdx="0" presStyleCnt="0">
        <dgm:presLayoutVars>
          <dgm:chMax val="0"/>
          <dgm:chPref val="0"/>
          <dgm:bulletEnabled val="1"/>
        </dgm:presLayoutVars>
      </dgm:prSet>
      <dgm:spPr/>
      <dgm:t>
        <a:bodyPr/>
        <a:lstStyle/>
        <a:p>
          <a:endParaRPr lang="id-ID"/>
        </a:p>
      </dgm:t>
    </dgm:pt>
    <dgm:pt modelId="{B8F485E6-B455-4036-B877-915CF2179C8A}" type="pres">
      <dgm:prSet presAssocID="{0112BE2D-C8EB-441F-8BC5-9BF1E0A24502}" presName="circ3" presStyleLbl="vennNode1" presStyleIdx="2" presStyleCnt="4"/>
      <dgm:spPr/>
      <dgm:t>
        <a:bodyPr/>
        <a:lstStyle/>
        <a:p>
          <a:endParaRPr lang="id-ID"/>
        </a:p>
      </dgm:t>
    </dgm:pt>
    <dgm:pt modelId="{48C698C8-6A63-4478-9C6B-9EFEF2232747}" type="pres">
      <dgm:prSet presAssocID="{0112BE2D-C8EB-441F-8BC5-9BF1E0A24502}" presName="circ3Tx" presStyleLbl="revTx" presStyleIdx="0" presStyleCnt="0">
        <dgm:presLayoutVars>
          <dgm:chMax val="0"/>
          <dgm:chPref val="0"/>
          <dgm:bulletEnabled val="1"/>
        </dgm:presLayoutVars>
      </dgm:prSet>
      <dgm:spPr/>
      <dgm:t>
        <a:bodyPr/>
        <a:lstStyle/>
        <a:p>
          <a:endParaRPr lang="id-ID"/>
        </a:p>
      </dgm:t>
    </dgm:pt>
    <dgm:pt modelId="{AED91956-C5EE-48B8-99B3-52C691322233}" type="pres">
      <dgm:prSet presAssocID="{18C94ABC-E280-457B-A798-1F88D05F1379}" presName="circ4" presStyleLbl="vennNode1" presStyleIdx="3" presStyleCnt="4"/>
      <dgm:spPr/>
      <dgm:t>
        <a:bodyPr/>
        <a:lstStyle/>
        <a:p>
          <a:endParaRPr lang="id-ID"/>
        </a:p>
      </dgm:t>
    </dgm:pt>
    <dgm:pt modelId="{8C79D7B5-32F9-4A35-8858-AB9A5F20CFE6}" type="pres">
      <dgm:prSet presAssocID="{18C94ABC-E280-457B-A798-1F88D05F1379}" presName="circ4Tx" presStyleLbl="revTx" presStyleIdx="0" presStyleCnt="0">
        <dgm:presLayoutVars>
          <dgm:chMax val="0"/>
          <dgm:chPref val="0"/>
          <dgm:bulletEnabled val="1"/>
        </dgm:presLayoutVars>
      </dgm:prSet>
      <dgm:spPr/>
      <dgm:t>
        <a:bodyPr/>
        <a:lstStyle/>
        <a:p>
          <a:endParaRPr lang="id-ID"/>
        </a:p>
      </dgm:t>
    </dgm:pt>
  </dgm:ptLst>
  <dgm:cxnLst>
    <dgm:cxn modelId="{3AA71D1A-FF3A-4DDC-980B-6E8B82555BE5}" type="presOf" srcId="{8CEC0EB4-3059-4690-9882-7A345F6A0A37}" destId="{9E20A2E7-2CCA-4B16-BC12-92656EDC876C}" srcOrd="0" destOrd="0" presId="urn:microsoft.com/office/officeart/2005/8/layout/venn1"/>
    <dgm:cxn modelId="{68B239EB-3465-466B-A3BA-A1BB564E9C0E}" type="presOf" srcId="{8CEC0EB4-3059-4690-9882-7A345F6A0A37}" destId="{476B87EF-EC63-4548-92E1-AD14D447F14B}" srcOrd="1" destOrd="0" presId="urn:microsoft.com/office/officeart/2005/8/layout/venn1"/>
    <dgm:cxn modelId="{BDDE3659-BAB6-45B6-9136-1B8A96D15FF7}" type="presOf" srcId="{0112BE2D-C8EB-441F-8BC5-9BF1E0A24502}" destId="{B8F485E6-B455-4036-B877-915CF2179C8A}" srcOrd="0" destOrd="0" presId="urn:microsoft.com/office/officeart/2005/8/layout/venn1"/>
    <dgm:cxn modelId="{09D70124-D037-4DD4-80F1-00629AA8AFED}" type="presOf" srcId="{4CFDE9B8-EC84-4E6F-B39F-E6477B453AC7}" destId="{4387CFA4-BA5A-4611-BE96-BFB36C906DDA}" srcOrd="0" destOrd="0" presId="urn:microsoft.com/office/officeart/2005/8/layout/venn1"/>
    <dgm:cxn modelId="{0B952557-5A7F-4F47-9C0D-17F1E68905C6}" srcId="{4CFDE9B8-EC84-4E6F-B39F-E6477B453AC7}" destId="{18C94ABC-E280-457B-A798-1F88D05F1379}" srcOrd="3" destOrd="0" parTransId="{39B275A5-A196-4E80-B36D-E5F7D9995968}" sibTransId="{B24BB698-5C68-4803-81A8-36603598CAEB}"/>
    <dgm:cxn modelId="{F7B7FDFC-3E54-476C-98C4-34A5F40F2E4A}" type="presOf" srcId="{E9097C23-36B6-481B-B262-C413D2A10469}" destId="{78DFC9D8-D231-4119-B19E-4A9E6C27EB9D}" srcOrd="0" destOrd="0" presId="urn:microsoft.com/office/officeart/2005/8/layout/venn1"/>
    <dgm:cxn modelId="{A6EDBCFA-42F2-44FD-BF33-51B71A274BC7}" type="presOf" srcId="{E9097C23-36B6-481B-B262-C413D2A10469}" destId="{DEB871F3-46E5-45B6-882B-1E06F1E995DB}" srcOrd="1" destOrd="0" presId="urn:microsoft.com/office/officeart/2005/8/layout/venn1"/>
    <dgm:cxn modelId="{41E3DAE9-EFD3-473D-863E-203A5F17EA29}" type="presOf" srcId="{18C94ABC-E280-457B-A798-1F88D05F1379}" destId="{8C79D7B5-32F9-4A35-8858-AB9A5F20CFE6}" srcOrd="1" destOrd="0" presId="urn:microsoft.com/office/officeart/2005/8/layout/venn1"/>
    <dgm:cxn modelId="{7703C51C-F805-4D79-AC8F-B0AE4558F5A1}" srcId="{4CFDE9B8-EC84-4E6F-B39F-E6477B453AC7}" destId="{E9097C23-36B6-481B-B262-C413D2A10469}" srcOrd="0" destOrd="0" parTransId="{0EC21F6E-7200-4531-94B4-F9CA25D6213D}" sibTransId="{AC4C976B-35F7-4BA7-BCBE-D3300889C4F2}"/>
    <dgm:cxn modelId="{F7C12B74-C3C1-43BD-945A-9269334AD848}" type="presOf" srcId="{18C94ABC-E280-457B-A798-1F88D05F1379}" destId="{AED91956-C5EE-48B8-99B3-52C691322233}" srcOrd="0" destOrd="0" presId="urn:microsoft.com/office/officeart/2005/8/layout/venn1"/>
    <dgm:cxn modelId="{D08D4291-A566-426B-8180-661603B5B2F1}" srcId="{4CFDE9B8-EC84-4E6F-B39F-E6477B453AC7}" destId="{8CEC0EB4-3059-4690-9882-7A345F6A0A37}" srcOrd="1" destOrd="0" parTransId="{462C2CFE-F3C6-4C38-A692-DF98F59A2CB3}" sibTransId="{4F63F7CB-71B0-4D9D-B153-BD6E19BC8C04}"/>
    <dgm:cxn modelId="{F91E1FFC-34AF-4CF1-B464-D1115BED6444}" type="presOf" srcId="{0112BE2D-C8EB-441F-8BC5-9BF1E0A24502}" destId="{48C698C8-6A63-4478-9C6B-9EFEF2232747}" srcOrd="1" destOrd="0" presId="urn:microsoft.com/office/officeart/2005/8/layout/venn1"/>
    <dgm:cxn modelId="{A2E570D5-3FC1-481B-B4D9-14A07715FA68}" srcId="{4CFDE9B8-EC84-4E6F-B39F-E6477B453AC7}" destId="{0112BE2D-C8EB-441F-8BC5-9BF1E0A24502}" srcOrd="2" destOrd="0" parTransId="{BCB55D5D-0059-45D5-A86B-FB3D585195C7}" sibTransId="{7B6CEE17-4637-4020-A367-93D701A43F62}"/>
    <dgm:cxn modelId="{6BD347D5-E971-469B-918C-C1B92A724875}" type="presParOf" srcId="{4387CFA4-BA5A-4611-BE96-BFB36C906DDA}" destId="{78DFC9D8-D231-4119-B19E-4A9E6C27EB9D}" srcOrd="0" destOrd="0" presId="urn:microsoft.com/office/officeart/2005/8/layout/venn1"/>
    <dgm:cxn modelId="{7FF925E3-8E6E-42EF-93E3-5E7B59A626E0}" type="presParOf" srcId="{4387CFA4-BA5A-4611-BE96-BFB36C906DDA}" destId="{DEB871F3-46E5-45B6-882B-1E06F1E995DB}" srcOrd="1" destOrd="0" presId="urn:microsoft.com/office/officeart/2005/8/layout/venn1"/>
    <dgm:cxn modelId="{CB602A65-E654-4442-8BEC-F7C0C6B82FA2}" type="presParOf" srcId="{4387CFA4-BA5A-4611-BE96-BFB36C906DDA}" destId="{9E20A2E7-2CCA-4B16-BC12-92656EDC876C}" srcOrd="2" destOrd="0" presId="urn:microsoft.com/office/officeart/2005/8/layout/venn1"/>
    <dgm:cxn modelId="{58F1C59B-613B-488B-830B-CE56AE246E9D}" type="presParOf" srcId="{4387CFA4-BA5A-4611-BE96-BFB36C906DDA}" destId="{476B87EF-EC63-4548-92E1-AD14D447F14B}" srcOrd="3" destOrd="0" presId="urn:microsoft.com/office/officeart/2005/8/layout/venn1"/>
    <dgm:cxn modelId="{CB7949E1-734C-43F5-9F7B-936816A01627}" type="presParOf" srcId="{4387CFA4-BA5A-4611-BE96-BFB36C906DDA}" destId="{B8F485E6-B455-4036-B877-915CF2179C8A}" srcOrd="4" destOrd="0" presId="urn:microsoft.com/office/officeart/2005/8/layout/venn1"/>
    <dgm:cxn modelId="{64F1AF78-F907-49F1-95E6-9D2615D35421}" type="presParOf" srcId="{4387CFA4-BA5A-4611-BE96-BFB36C906DDA}" destId="{48C698C8-6A63-4478-9C6B-9EFEF2232747}" srcOrd="5" destOrd="0" presId="urn:microsoft.com/office/officeart/2005/8/layout/venn1"/>
    <dgm:cxn modelId="{0C8B452B-24E0-44F9-86DC-E8BF70837557}" type="presParOf" srcId="{4387CFA4-BA5A-4611-BE96-BFB36C906DDA}" destId="{AED91956-C5EE-48B8-99B3-52C691322233}" srcOrd="6" destOrd="0" presId="urn:microsoft.com/office/officeart/2005/8/layout/venn1"/>
    <dgm:cxn modelId="{5C1232F0-F44F-40D4-9247-B11E0F87F708}" type="presParOf" srcId="{4387CFA4-BA5A-4611-BE96-BFB36C906DDA}" destId="{8C79D7B5-32F9-4A35-8858-AB9A5F20CFE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C9D8-D231-4119-B19E-4A9E6C27EB9D}">
      <dsp:nvSpPr>
        <dsp:cNvPr id="0" name=""/>
        <dsp:cNvSpPr/>
      </dsp:nvSpPr>
      <dsp:spPr>
        <a:xfrm>
          <a:off x="2391155" y="66293"/>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Searching</a:t>
          </a:r>
          <a:endParaRPr lang="id-ID" sz="2400" b="1" kern="1200" dirty="0"/>
        </a:p>
      </dsp:txBody>
      <dsp:txXfrm>
        <a:off x="2788919" y="530351"/>
        <a:ext cx="2651760" cy="1093851"/>
      </dsp:txXfrm>
    </dsp:sp>
    <dsp:sp modelId="{9E20A2E7-2CCA-4B16-BC12-92656EDC876C}">
      <dsp:nvSpPr>
        <dsp:cNvPr id="0" name=""/>
        <dsp:cNvSpPr/>
      </dsp:nvSpPr>
      <dsp:spPr>
        <a:xfrm>
          <a:off x="3915918" y="1591055"/>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Reasoning</a:t>
          </a:r>
          <a:endParaRPr lang="id-ID" sz="2400" b="1" kern="1200" dirty="0"/>
        </a:p>
      </dsp:txBody>
      <dsp:txXfrm>
        <a:off x="5772149" y="1988819"/>
        <a:ext cx="1325880" cy="2651760"/>
      </dsp:txXfrm>
    </dsp:sp>
    <dsp:sp modelId="{B8F485E6-B455-4036-B877-915CF2179C8A}">
      <dsp:nvSpPr>
        <dsp:cNvPr id="0" name=""/>
        <dsp:cNvSpPr/>
      </dsp:nvSpPr>
      <dsp:spPr>
        <a:xfrm>
          <a:off x="2391155" y="3115818"/>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Planning</a:t>
          </a:r>
          <a:endParaRPr lang="id-ID" sz="2400" b="1" kern="1200" dirty="0"/>
        </a:p>
      </dsp:txBody>
      <dsp:txXfrm>
        <a:off x="2788919" y="5005196"/>
        <a:ext cx="2651760" cy="1093851"/>
      </dsp:txXfrm>
    </dsp:sp>
    <dsp:sp modelId="{AED91956-C5EE-48B8-99B3-52C691322233}">
      <dsp:nvSpPr>
        <dsp:cNvPr id="0" name=""/>
        <dsp:cNvSpPr/>
      </dsp:nvSpPr>
      <dsp:spPr>
        <a:xfrm>
          <a:off x="866393" y="1591055"/>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Learning</a:t>
          </a:r>
          <a:endParaRPr lang="en-US" sz="2400" b="1" kern="1200" dirty="0"/>
        </a:p>
      </dsp:txBody>
      <dsp:txXfrm>
        <a:off x="1131569" y="1988819"/>
        <a:ext cx="1325880" cy="265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FC9D8-D231-4119-B19E-4A9E6C27EB9D}">
      <dsp:nvSpPr>
        <dsp:cNvPr id="0" name=""/>
        <dsp:cNvSpPr/>
      </dsp:nvSpPr>
      <dsp:spPr>
        <a:xfrm>
          <a:off x="2391155" y="66293"/>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Searching</a:t>
          </a:r>
          <a:endParaRPr lang="id-ID" sz="2400" b="1" kern="1200" dirty="0"/>
        </a:p>
      </dsp:txBody>
      <dsp:txXfrm>
        <a:off x="2788919" y="530351"/>
        <a:ext cx="2651760" cy="1093851"/>
      </dsp:txXfrm>
    </dsp:sp>
    <dsp:sp modelId="{9E20A2E7-2CCA-4B16-BC12-92656EDC876C}">
      <dsp:nvSpPr>
        <dsp:cNvPr id="0" name=""/>
        <dsp:cNvSpPr/>
      </dsp:nvSpPr>
      <dsp:spPr>
        <a:xfrm>
          <a:off x="3915918" y="1591055"/>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Reasoning</a:t>
          </a:r>
          <a:endParaRPr lang="id-ID" sz="2400" b="1" kern="1200" dirty="0"/>
        </a:p>
      </dsp:txBody>
      <dsp:txXfrm>
        <a:off x="5772149" y="1988819"/>
        <a:ext cx="1325880" cy="2651760"/>
      </dsp:txXfrm>
    </dsp:sp>
    <dsp:sp modelId="{B8F485E6-B455-4036-B877-915CF2179C8A}">
      <dsp:nvSpPr>
        <dsp:cNvPr id="0" name=""/>
        <dsp:cNvSpPr/>
      </dsp:nvSpPr>
      <dsp:spPr>
        <a:xfrm>
          <a:off x="2391155" y="3115818"/>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Planning</a:t>
          </a:r>
          <a:endParaRPr lang="id-ID" sz="2400" b="1" kern="1200" dirty="0"/>
        </a:p>
      </dsp:txBody>
      <dsp:txXfrm>
        <a:off x="2788919" y="5005196"/>
        <a:ext cx="2651760" cy="1093851"/>
      </dsp:txXfrm>
    </dsp:sp>
    <dsp:sp modelId="{AED91956-C5EE-48B8-99B3-52C691322233}">
      <dsp:nvSpPr>
        <dsp:cNvPr id="0" name=""/>
        <dsp:cNvSpPr/>
      </dsp:nvSpPr>
      <dsp:spPr>
        <a:xfrm>
          <a:off x="866393" y="1591055"/>
          <a:ext cx="3447288" cy="34472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i="1" kern="1200" dirty="0" smtClean="0"/>
            <a:t>Learning</a:t>
          </a:r>
          <a:endParaRPr lang="en-US" sz="2400" b="1" kern="1200" dirty="0"/>
        </a:p>
      </dsp:txBody>
      <dsp:txXfrm>
        <a:off x="1131569" y="1988819"/>
        <a:ext cx="1325880" cy="2651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3FA30D2-45C9-4A9F-A012-4108F0A2C801}" type="datetimeFigureOut">
              <a:rPr lang="id-ID" smtClean="0"/>
              <a:pPr/>
              <a:t>21/05/2017</a:t>
            </a:fld>
            <a:endParaRPr lang="id-ID"/>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589D223-4535-4C48-BD6A-A22548153573}" type="slidenum">
              <a:rPr lang="id-ID" smtClean="0"/>
              <a:pPr/>
              <a:t>‹#›</a:t>
            </a:fld>
            <a:endParaRPr lang="id-ID"/>
          </a:p>
        </p:txBody>
      </p:sp>
    </p:spTree>
    <p:extLst>
      <p:ext uri="{BB962C8B-B14F-4D97-AF65-F5344CB8AC3E}">
        <p14:creationId xmlns:p14="http://schemas.microsoft.com/office/powerpoint/2010/main" val="318901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2589D223-4535-4C48-BD6A-A22548153573}" type="slidenum">
              <a:rPr lang="id-ID" smtClean="0"/>
              <a:pPr/>
              <a:t>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B13DFDA-9F5C-4934-AC79-1C4879DC1BB1}" type="datetimeFigureOut">
              <a:rPr lang="en-US"/>
              <a:pPr>
                <a:defRPr/>
              </a:pPr>
              <a:t>5/21/2017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D95C644-29D2-4325-9687-42080E15E81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6B2B955-F00E-4810-AC01-C7E5BE2AB22D}"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0206658-2488-4A26-8DE4-A83D37A309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F355C23-DEC0-4B82-864E-6191946D98B1}"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DD21A00-107F-4C42-AC10-8EAE8F3260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pPr>
              <a:defRPr/>
            </a:pPr>
            <a:fld id="{3B13DFDA-9F5C-4934-AC79-1C4879DC1BB1}"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95C644-29D2-4325-9687-42080E15E81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D5B30C8B-E2BC-4EE6-A21C-4F8D6D3FC934}"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2A94E5-A39D-46B1-A8BE-601D3A7105D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D182F7D-754D-4171-9B91-7D6C4219D907}"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915D47-9FB9-4C3D-8312-C6300706880C}"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pPr>
              <a:defRPr/>
            </a:pPr>
            <a:fld id="{01F0D34A-5595-44C6-A053-3F23BF473D72}"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84FCC0-BDEE-435B-8273-B96F551D18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pPr>
              <a:defRPr/>
            </a:pPr>
            <a:fld id="{9226ADA3-E908-46B9-9CE4-4A965B4A6BBB}" type="datetimeFigureOut">
              <a:rPr lang="en-US" smtClean="0"/>
              <a:pPr>
                <a:defRPr/>
              </a:pPr>
              <a:t>5/21/2017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52CDE2-B0F5-40DA-983F-AE541AE1B832}"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pPr>
              <a:defRPr/>
            </a:pPr>
            <a:fld id="{F663B73A-DE8D-4E8C-A61E-943A03C47CAA}" type="datetimeFigureOut">
              <a:rPr lang="en-US" smtClean="0"/>
              <a:pPr>
                <a:defRPr/>
              </a:pPr>
              <a:t>5/21/2017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B721A5-36D8-4C2F-A2B5-96132FA7B928}"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4B67236-B60D-4E51-979D-F9BDCD12FB71}" type="datetimeFigureOut">
              <a:rPr lang="en-US" smtClean="0"/>
              <a:pPr>
                <a:defRPr/>
              </a:pPr>
              <a:t>5/21/2017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8510C0-C023-46DB-8927-270F0F88F706}"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59DE7D0-4DCB-44DB-9A72-A2C815AD9CD5}"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489344-A47A-47E0-8248-6433CD4F27F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5B30C8B-E2BC-4EE6-A21C-4F8D6D3FC934}"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2A94E5-A39D-46B1-A8BE-601D3A7105D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268A71F-7E78-40CC-AEC4-BF59AF3D049B}" type="datetimeFigureOut">
              <a:rPr lang="en-US" smtClean="0"/>
              <a:pPr>
                <a:defRPr/>
              </a:pPr>
              <a:t>5/21/2017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71C99E4-6C66-43B3-8DED-FDFED141EBFC}"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56B2B955-F00E-4810-AC01-C7E5BE2AB22D}"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206658-2488-4A26-8DE4-A83D37A3090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DF355C23-DEC0-4B82-864E-6191946D98B1}" type="datetimeFigureOut">
              <a:rPr lang="en-US" smtClean="0"/>
              <a:pPr>
                <a:defRPr/>
              </a:pPr>
              <a:t>5/21/2017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D21A00-107F-4C42-AC10-8EAE8F3260B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182F7D-754D-4171-9B91-7D6C4219D907}"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915D47-9FB9-4C3D-8312-C6300706880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1F0D34A-5595-44C6-A053-3F23BF473D72}"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084FCC0-BDEE-435B-8273-B96F551D189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226ADA3-E908-46B9-9CE4-4A965B4A6BBB}" type="datetimeFigureOut">
              <a:rPr lang="en-US"/>
              <a:pPr>
                <a:defRPr/>
              </a:pPr>
              <a:t>5/21/2017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952CDE2-B0F5-40DA-983F-AE541AE1B8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663B73A-DE8D-4E8C-A61E-943A03C47CAA}" type="datetimeFigureOut">
              <a:rPr lang="en-US"/>
              <a:pPr>
                <a:defRPr/>
              </a:pPr>
              <a:t>5/21/2017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9B721A5-36D8-4C2F-A2B5-96132FA7B9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4B67236-B60D-4E51-979D-F9BDCD12FB71}" type="datetimeFigureOut">
              <a:rPr lang="en-US"/>
              <a:pPr>
                <a:defRPr/>
              </a:pPr>
              <a:t>5/21/2017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18510C0-C023-46DB-8927-270F0F88F70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59DE7D0-4DCB-44DB-9A72-A2C815AD9CD5}"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489344-A47A-47E0-8248-6433CD4F27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268A71F-7E78-40CC-AEC4-BF59AF3D049B}" type="datetimeFigureOut">
              <a:rPr lang="en-US"/>
              <a:pPr>
                <a:defRPr/>
              </a:pPr>
              <a:t>5/21/2017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71C99E4-6C66-43B3-8DED-FDFED141EB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A2A00199-8C32-4841-8028-348DD1CE0462}" type="datetimeFigureOut">
              <a:rPr lang="en-US"/>
              <a:pPr>
                <a:defRPr/>
              </a:pPr>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397348C-2278-4979-91F5-76EB2E301FB5}"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9" r:id="rId1"/>
    <p:sldLayoutId id="2147483711" r:id="rId2"/>
    <p:sldLayoutId id="2147483720" r:id="rId3"/>
    <p:sldLayoutId id="2147483712" r:id="rId4"/>
    <p:sldLayoutId id="2147483713" r:id="rId5"/>
    <p:sldLayoutId id="2147483714" r:id="rId6"/>
    <p:sldLayoutId id="2147483715" r:id="rId7"/>
    <p:sldLayoutId id="2147483716" r:id="rId8"/>
    <p:sldLayoutId id="2147483721" r:id="rId9"/>
    <p:sldLayoutId id="2147483717" r:id="rId10"/>
    <p:sldLayoutId id="214748371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2A00199-8C32-4841-8028-348DD1CE0462}" type="datetimeFigureOut">
              <a:rPr lang="en-US" smtClean="0"/>
              <a:pPr>
                <a:defRPr/>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97348C-2278-4979-91F5-76EB2E301FB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err="1" smtClean="0"/>
              <a:t>Studi</a:t>
            </a:r>
            <a:r>
              <a:rPr lang="en-US" dirty="0" smtClean="0"/>
              <a:t> </a:t>
            </a:r>
            <a:r>
              <a:rPr lang="en-US" dirty="0" err="1" smtClean="0"/>
              <a:t>Kasus</a:t>
            </a:r>
            <a:r>
              <a:rPr lang="id-ID" dirty="0" smtClean="0"/>
              <a:t/>
            </a:r>
            <a:br>
              <a:rPr lang="id-ID" dirty="0" smtClean="0"/>
            </a:br>
            <a:endParaRPr lang="id-ID" dirty="0"/>
          </a:p>
        </p:txBody>
      </p:sp>
      <p:sp>
        <p:nvSpPr>
          <p:cNvPr id="6147" name="Subtitle 2"/>
          <p:cNvSpPr>
            <a:spLocks noGrp="1"/>
          </p:cNvSpPr>
          <p:nvPr>
            <p:ph type="subTitle" idx="1"/>
          </p:nvPr>
        </p:nvSpPr>
        <p:spPr>
          <a:xfrm>
            <a:off x="533400" y="3228974"/>
            <a:ext cx="7854950" cy="1952625"/>
          </a:xfrm>
        </p:spPr>
        <p:txBody>
          <a:bodyPr/>
          <a:lstStyle/>
          <a:p>
            <a:pPr marR="0"/>
            <a:r>
              <a:rPr lang="id-ID" dirty="0"/>
              <a:t>Dr. </a:t>
            </a:r>
            <a:r>
              <a:rPr lang="en-GB" dirty="0" err="1"/>
              <a:t>Suyanto</a:t>
            </a:r>
            <a:r>
              <a:rPr lang="en-GB" dirty="0"/>
              <a:t>, S</a:t>
            </a:r>
            <a:r>
              <a:rPr lang="id-ID" dirty="0"/>
              <a:t>.</a:t>
            </a:r>
            <a:r>
              <a:rPr lang="en-GB" dirty="0"/>
              <a:t>T</a:t>
            </a:r>
            <a:r>
              <a:rPr lang="id-ID" dirty="0"/>
              <a:t>.</a:t>
            </a:r>
            <a:r>
              <a:rPr lang="en-GB" dirty="0"/>
              <a:t>, M</a:t>
            </a:r>
            <a:r>
              <a:rPr lang="id-ID" dirty="0"/>
              <a:t>.</a:t>
            </a:r>
            <a:r>
              <a:rPr lang="en-GB" dirty="0"/>
              <a:t>Sc.</a:t>
            </a:r>
            <a:endParaRPr lang="id-ID" dirty="0"/>
          </a:p>
          <a:p>
            <a:pPr marR="0"/>
            <a:r>
              <a:rPr lang="id-ID" dirty="0"/>
              <a:t>HP/WA: 0812 845 12345</a:t>
            </a:r>
          </a:p>
          <a:p>
            <a:pPr marR="0"/>
            <a:endParaRPr lang="en-US" dirty="0"/>
          </a:p>
          <a:p>
            <a:pPr marR="0"/>
            <a:r>
              <a:rPr lang="id-ID" dirty="0"/>
              <a:t>Intelligence Computing Multimedia (ICM)</a:t>
            </a:r>
          </a:p>
          <a:p>
            <a:pPr marR="0"/>
            <a:r>
              <a:rPr lang="id-ID" dirty="0"/>
              <a:t>Informatics faculty  – Telkom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Pengembangan</a:t>
            </a:r>
            <a:endParaRPr lang="id-ID" dirty="0"/>
          </a:p>
        </p:txBody>
      </p:sp>
      <p:sp>
        <p:nvSpPr>
          <p:cNvPr id="3" name="Content Placeholder 2"/>
          <p:cNvSpPr>
            <a:spLocks noGrp="1"/>
          </p:cNvSpPr>
          <p:nvPr>
            <p:ph idx="1"/>
          </p:nvPr>
        </p:nvSpPr>
        <p:spPr/>
        <p:txBody>
          <a:bodyPr/>
          <a:lstStyle/>
          <a:p>
            <a:pPr lvl="0"/>
            <a:r>
              <a:rPr lang="en-US" dirty="0" smtClean="0"/>
              <a:t>Text-to-speech </a:t>
            </a:r>
            <a:r>
              <a:rPr lang="en-US" dirty="0" smtClean="0">
                <a:sym typeface="Wingdings" pitchFamily="2" charset="2"/>
              </a:rPr>
              <a:t> </a:t>
            </a:r>
            <a:r>
              <a:rPr lang="en-US" dirty="0" err="1" smtClean="0">
                <a:sym typeface="Wingdings" pitchFamily="2" charset="2"/>
              </a:rPr>
              <a:t>i</a:t>
            </a:r>
            <a:r>
              <a:rPr lang="en-US" dirty="0" smtClean="0">
                <a:sym typeface="Wingdings" pitchFamily="2" charset="2"/>
              </a:rPr>
              <a:t>-mode (DOCOMO)</a:t>
            </a:r>
            <a:endParaRPr lang="en-US" dirty="0" smtClean="0"/>
          </a:p>
          <a:p>
            <a:pPr lvl="0"/>
            <a:r>
              <a:rPr lang="en-US" dirty="0" smtClean="0"/>
              <a:t> Real-time traffic </a:t>
            </a:r>
            <a:r>
              <a:rPr lang="en-US" dirty="0" smtClean="0">
                <a:sym typeface="Wingdings" pitchFamily="2" charset="2"/>
              </a:rPr>
              <a:t> </a:t>
            </a:r>
            <a:r>
              <a:rPr lang="en-US" dirty="0" smtClean="0">
                <a:solidFill>
                  <a:srgbClr val="FF0000"/>
                </a:solidFill>
                <a:sym typeface="Wingdings" pitchFamily="2" charset="2"/>
              </a:rPr>
              <a:t>detouring</a:t>
            </a:r>
            <a:endParaRPr lang="en-US" dirty="0" smtClean="0">
              <a:solidFill>
                <a:srgbClr val="FF0000"/>
              </a:solidFill>
            </a:endParaRPr>
          </a:p>
          <a:p>
            <a:pPr lvl="0"/>
            <a:r>
              <a:rPr lang="en-US" dirty="0" smtClean="0"/>
              <a:t> Real-time weather reports</a:t>
            </a:r>
          </a:p>
          <a:p>
            <a:pPr lvl="0"/>
            <a:r>
              <a:rPr lang="en-US" dirty="0" smtClean="0"/>
              <a:t> Alternative routes</a:t>
            </a:r>
            <a:endParaRPr lang="id-ID" dirty="0" smtClean="0"/>
          </a:p>
          <a:p>
            <a:r>
              <a:rPr lang="en-US" dirty="0" smtClean="0"/>
              <a:t>Vehicle Routing Problems (VRP)</a:t>
            </a:r>
          </a:p>
          <a:p>
            <a:pPr lvl="1"/>
            <a:r>
              <a:rPr lang="en-US" dirty="0" err="1" smtClean="0"/>
              <a:t>Optimasi</a:t>
            </a:r>
            <a:r>
              <a:rPr lang="en-US" dirty="0" smtClean="0"/>
              <a:t> </a:t>
            </a:r>
            <a:r>
              <a:rPr lang="en-US" dirty="0" err="1" smtClean="0"/>
              <a:t>pendistribusian</a:t>
            </a:r>
            <a:r>
              <a:rPr lang="en-US" dirty="0" smtClean="0"/>
              <a:t> </a:t>
            </a:r>
            <a:r>
              <a:rPr lang="en-US" dirty="0" err="1" smtClean="0"/>
              <a:t>barang</a:t>
            </a:r>
            <a:endParaRPr lang="en-US" dirty="0" smtClean="0"/>
          </a:p>
          <a:p>
            <a:pPr lvl="1"/>
            <a:r>
              <a:rPr lang="en-US" dirty="0" smtClean="0">
                <a:solidFill>
                  <a:srgbClr val="FF0000"/>
                </a:solidFill>
              </a:rPr>
              <a:t>Zero warehousing</a:t>
            </a:r>
          </a:p>
          <a:p>
            <a:r>
              <a:rPr lang="en-US" dirty="0" smtClean="0"/>
              <a:t>Tour Guide</a:t>
            </a:r>
          </a:p>
          <a:p>
            <a:pPr lvl="1"/>
            <a:r>
              <a:rPr lang="en-US" dirty="0" err="1" smtClean="0"/>
              <a:t>Optimasi</a:t>
            </a:r>
            <a:r>
              <a:rPr lang="en-US" dirty="0" smtClean="0"/>
              <a:t> </a:t>
            </a:r>
            <a:r>
              <a:rPr lang="en-US" dirty="0" err="1" smtClean="0"/>
              <a:t>rute</a:t>
            </a:r>
            <a:r>
              <a:rPr lang="en-US" dirty="0" smtClean="0"/>
              <a:t> </a:t>
            </a:r>
            <a:r>
              <a:rPr lang="en-US" dirty="0" err="1" smtClean="0"/>
              <a:t>kunjungan</a:t>
            </a:r>
            <a:endParaRPr lang="en-US" dirty="0" smtClean="0"/>
          </a:p>
          <a:p>
            <a:pPr lvl="1"/>
            <a:r>
              <a:rPr lang="en-US" dirty="0" err="1" smtClean="0"/>
              <a:t>Pembuatan</a:t>
            </a:r>
            <a:r>
              <a:rPr lang="en-US" dirty="0" smtClean="0"/>
              <a:t> </a:t>
            </a:r>
            <a:r>
              <a:rPr lang="en-US" dirty="0" err="1" smtClean="0"/>
              <a:t>jadwal</a:t>
            </a:r>
            <a:r>
              <a:rPr lang="en-US" dirty="0" smtClean="0"/>
              <a:t> </a:t>
            </a:r>
            <a:r>
              <a:rPr lang="en-US" dirty="0" err="1" smtClean="0"/>
              <a:t>kunjungan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t>
            </a:r>
            <a:r>
              <a:rPr lang="en-US" dirty="0" smtClean="0">
                <a:sym typeface="Wingdings" pitchFamily="2" charset="2"/>
              </a:rPr>
              <a:t>&amp; </a:t>
            </a:r>
            <a:r>
              <a:rPr lang="en-US" dirty="0" err="1" smtClean="0"/>
              <a:t>Optimasi</a:t>
            </a:r>
            <a:endParaRPr lang="id-ID" dirty="0"/>
          </a:p>
        </p:txBody>
      </p:sp>
      <p:sp>
        <p:nvSpPr>
          <p:cNvPr id="3" name="Content Placeholder 2"/>
          <p:cNvSpPr>
            <a:spLocks noGrp="1"/>
          </p:cNvSpPr>
          <p:nvPr>
            <p:ph idx="1"/>
          </p:nvPr>
        </p:nvSpPr>
        <p:spPr/>
        <p:txBody>
          <a:bodyPr/>
          <a:lstStyle/>
          <a:p>
            <a:r>
              <a:rPr lang="en-US" dirty="0" smtClean="0"/>
              <a:t>Matrix Chain-Products</a:t>
            </a:r>
          </a:p>
          <a:p>
            <a:r>
              <a:rPr lang="en-US" dirty="0" smtClean="0"/>
              <a:t>Sequence Alignment</a:t>
            </a:r>
          </a:p>
          <a:p>
            <a:r>
              <a:rPr lang="id-ID" dirty="0" smtClean="0"/>
              <a:t>Minimum Spanning Tree</a:t>
            </a:r>
            <a:endParaRPr lang="en-US" dirty="0" smtClean="0"/>
          </a:p>
          <a:p>
            <a:r>
              <a:rPr lang="en-US" dirty="0" smtClean="0"/>
              <a:t>Traveling Salesman Problem</a:t>
            </a:r>
          </a:p>
          <a:p>
            <a:r>
              <a:rPr lang="en-US" dirty="0" smtClean="0"/>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Chain-Products</a:t>
            </a:r>
            <a:endParaRPr lang="id-ID" dirty="0"/>
          </a:p>
        </p:txBody>
      </p:sp>
      <p:sp>
        <p:nvSpPr>
          <p:cNvPr id="3" name="Content Placeholder 2"/>
          <p:cNvSpPr>
            <a:spLocks noGrp="1"/>
          </p:cNvSpPr>
          <p:nvPr>
            <p:ph idx="1"/>
          </p:nvPr>
        </p:nvSpPr>
        <p:spPr/>
        <p:txBody>
          <a:bodyPr/>
          <a:lstStyle/>
          <a:p>
            <a:pPr lvl="0"/>
            <a:r>
              <a:rPr lang="en-US" dirty="0" smtClean="0"/>
              <a:t>A </a:t>
            </a:r>
            <a:r>
              <a:rPr lang="en-US" dirty="0" smtClean="0">
                <a:sym typeface="Wingdings" pitchFamily="2" charset="2"/>
              </a:rPr>
              <a:t> </a:t>
            </a:r>
            <a:r>
              <a:rPr lang="en-US" dirty="0" smtClean="0"/>
              <a:t>5 x 1000</a:t>
            </a:r>
            <a:endParaRPr lang="id-ID" dirty="0" smtClean="0"/>
          </a:p>
          <a:p>
            <a:pPr lvl="0"/>
            <a:r>
              <a:rPr lang="en-US" dirty="0" smtClean="0"/>
              <a:t>B </a:t>
            </a:r>
            <a:r>
              <a:rPr lang="en-US" dirty="0" smtClean="0">
                <a:sym typeface="Wingdings" pitchFamily="2" charset="2"/>
              </a:rPr>
              <a:t></a:t>
            </a:r>
            <a:r>
              <a:rPr lang="en-US" dirty="0" smtClean="0"/>
              <a:t> 1000 x 9</a:t>
            </a:r>
            <a:endParaRPr lang="id-ID" dirty="0" smtClean="0"/>
          </a:p>
          <a:p>
            <a:pPr lvl="0"/>
            <a:r>
              <a:rPr lang="en-US" dirty="0" smtClean="0"/>
              <a:t>C </a:t>
            </a:r>
            <a:r>
              <a:rPr lang="en-US" dirty="0" smtClean="0">
                <a:sym typeface="Wingdings" pitchFamily="2" charset="2"/>
              </a:rPr>
              <a:t></a:t>
            </a:r>
            <a:r>
              <a:rPr lang="en-US" dirty="0" smtClean="0"/>
              <a:t> 9 x 9</a:t>
            </a:r>
          </a:p>
          <a:p>
            <a:pPr lvl="0"/>
            <a:endParaRPr lang="en-US" b="1" dirty="0" smtClean="0"/>
          </a:p>
          <a:p>
            <a:pPr lvl="0"/>
            <a:r>
              <a:rPr lang="en-US" b="1" dirty="0" smtClean="0"/>
              <a:t>A * (B * C) </a:t>
            </a:r>
            <a:r>
              <a:rPr lang="en-US" b="1" dirty="0" err="1" smtClean="0"/>
              <a:t>atau</a:t>
            </a:r>
            <a:r>
              <a:rPr lang="en-US" b="1" dirty="0" smtClean="0"/>
              <a:t> (A * B) * C ?</a:t>
            </a:r>
          </a:p>
          <a:p>
            <a:r>
              <a:rPr lang="en-US" b="1" dirty="0" smtClean="0"/>
              <a:t>A * (B * C) </a:t>
            </a:r>
            <a:r>
              <a:rPr lang="en-US" b="1" dirty="0" smtClean="0">
                <a:solidFill>
                  <a:srgbClr val="FF0000"/>
                </a:solidFill>
                <a:sym typeface="Wingdings" pitchFamily="2" charset="2"/>
              </a:rPr>
              <a:t> </a:t>
            </a:r>
            <a:r>
              <a:rPr lang="en-US" dirty="0" smtClean="0">
                <a:solidFill>
                  <a:srgbClr val="FF0000"/>
                </a:solidFill>
              </a:rPr>
              <a:t>81.000 + 45.000 = </a:t>
            </a:r>
            <a:r>
              <a:rPr lang="en-US" b="1" dirty="0" smtClean="0">
                <a:solidFill>
                  <a:srgbClr val="FF0000"/>
                </a:solidFill>
              </a:rPr>
              <a:t>126.000 </a:t>
            </a:r>
            <a:r>
              <a:rPr lang="en-US" b="1" dirty="0" err="1" smtClean="0">
                <a:solidFill>
                  <a:srgbClr val="FF0000"/>
                </a:solidFill>
              </a:rPr>
              <a:t>operasi</a:t>
            </a:r>
            <a:endParaRPr lang="id-ID" dirty="0" smtClean="0">
              <a:solidFill>
                <a:srgbClr val="FF0000"/>
              </a:solidFill>
            </a:endParaRPr>
          </a:p>
          <a:p>
            <a:pPr lvl="0"/>
            <a:r>
              <a:rPr lang="en-US" b="1" dirty="0" smtClean="0"/>
              <a:t>(A * B) * C </a:t>
            </a:r>
            <a:r>
              <a:rPr lang="en-US" b="1" dirty="0" smtClean="0">
                <a:solidFill>
                  <a:srgbClr val="00B050"/>
                </a:solidFill>
                <a:sym typeface="Wingdings" pitchFamily="2" charset="2"/>
              </a:rPr>
              <a:t></a:t>
            </a:r>
            <a:r>
              <a:rPr lang="en-US" b="1" dirty="0" smtClean="0">
                <a:sym typeface="Wingdings" pitchFamily="2" charset="2"/>
              </a:rPr>
              <a:t> </a:t>
            </a:r>
            <a:r>
              <a:rPr lang="en-US" dirty="0" smtClean="0">
                <a:solidFill>
                  <a:srgbClr val="00B050"/>
                </a:solidFill>
              </a:rPr>
              <a:t>45.000 + 405 = </a:t>
            </a:r>
            <a:r>
              <a:rPr lang="en-US" b="1" dirty="0" smtClean="0">
                <a:solidFill>
                  <a:srgbClr val="00B050"/>
                </a:solidFill>
              </a:rPr>
              <a:t>45.405 </a:t>
            </a:r>
            <a:r>
              <a:rPr lang="en-US" b="1" dirty="0" err="1" smtClean="0">
                <a:solidFill>
                  <a:srgbClr val="00B050"/>
                </a:solidFill>
              </a:rPr>
              <a:t>operasi</a:t>
            </a:r>
            <a:endParaRPr lang="en-US" b="1" dirty="0" smtClean="0">
              <a:solidFill>
                <a:srgbClr val="00B050"/>
              </a:solidFill>
            </a:endParaRPr>
          </a:p>
          <a:p>
            <a:pPr lvl="0"/>
            <a:endParaRPr lang="en-US" b="1" dirty="0" smtClean="0">
              <a:solidFill>
                <a:srgbClr val="00B050"/>
              </a:solidFill>
            </a:endParaRPr>
          </a:p>
          <a:p>
            <a:pPr lvl="0"/>
            <a:r>
              <a:rPr lang="en-US" dirty="0" err="1" smtClean="0"/>
              <a:t>Untuk</a:t>
            </a:r>
            <a:r>
              <a:rPr lang="en-US" dirty="0" smtClean="0"/>
              <a:t> </a:t>
            </a:r>
            <a:r>
              <a:rPr lang="en-US" dirty="0" err="1" smtClean="0"/>
              <a:t>ratusan</a:t>
            </a:r>
            <a:r>
              <a:rPr lang="en-US" dirty="0" smtClean="0"/>
              <a:t> </a:t>
            </a:r>
            <a:r>
              <a:rPr lang="en-US" dirty="0" err="1" smtClean="0"/>
              <a:t>atau</a:t>
            </a:r>
            <a:r>
              <a:rPr lang="en-US" dirty="0" smtClean="0"/>
              <a:t> </a:t>
            </a:r>
            <a:r>
              <a:rPr lang="en-US" dirty="0" err="1" smtClean="0"/>
              <a:t>bahkan</a:t>
            </a:r>
            <a:r>
              <a:rPr lang="en-US" dirty="0" smtClean="0"/>
              <a:t> </a:t>
            </a:r>
            <a:r>
              <a:rPr lang="en-US" dirty="0" err="1" smtClean="0"/>
              <a:t>ribuan</a:t>
            </a:r>
            <a:r>
              <a:rPr lang="en-US" dirty="0" smtClean="0"/>
              <a:t> </a:t>
            </a:r>
            <a:r>
              <a:rPr lang="en-US" dirty="0" err="1" smtClean="0"/>
              <a:t>matriks</a:t>
            </a:r>
            <a:r>
              <a:rPr lang="en-US" dirty="0" smtClean="0"/>
              <a:t>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Sequence</a:t>
            </a:r>
            <a:r>
              <a:rPr lang="en-US" dirty="0" smtClean="0"/>
              <a:t> </a:t>
            </a:r>
            <a:r>
              <a:rPr lang="en-US" i="1" dirty="0" smtClean="0"/>
              <a:t>Alignment</a:t>
            </a:r>
            <a:endParaRPr lang="id-ID" dirty="0"/>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14689" name="Object 1"/>
          <p:cNvGraphicFramePr>
            <a:graphicFrameLocks noChangeAspect="1"/>
          </p:cNvGraphicFramePr>
          <p:nvPr/>
        </p:nvGraphicFramePr>
        <p:xfrm>
          <a:off x="457200" y="2057400"/>
          <a:ext cx="4114800" cy="4590288"/>
        </p:xfrm>
        <a:graphic>
          <a:graphicData uri="http://schemas.openxmlformats.org/presentationml/2006/ole">
            <mc:AlternateContent xmlns:mc="http://schemas.openxmlformats.org/markup-compatibility/2006">
              <mc:Choice xmlns:v="urn:schemas-microsoft-com:vml" Requires="v">
                <p:oleObj spid="_x0000_s114698" name="Visio" r:id="rId3" imgW="3106832" imgH="3640864" progId="Visio.Drawing.11">
                  <p:embed/>
                </p:oleObj>
              </mc:Choice>
              <mc:Fallback>
                <p:oleObj name="Visio" r:id="rId3" imgW="3106832" imgH="3640864"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4114800" cy="459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2"/>
          <p:cNvSpPr txBox="1">
            <a:spLocks/>
          </p:cNvSpPr>
          <p:nvPr/>
        </p:nvSpPr>
        <p:spPr>
          <a:xfrm>
            <a:off x="5105400" y="1935163"/>
            <a:ext cx="3810000" cy="4389437"/>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600" b="0" u="none" strike="noStrike" kern="1200" cap="none" spc="0" normalizeH="0" baseline="0" noProof="0" dirty="0" smtClean="0">
                <a:ln>
                  <a:noFill/>
                </a:ln>
                <a:solidFill>
                  <a:schemeClr val="tx1"/>
                </a:solidFill>
                <a:effectLst/>
                <a:uLnTx/>
                <a:uFillTx/>
                <a:latin typeface="+mn-lt"/>
                <a:ea typeface="+mn-ea"/>
                <a:cs typeface="+mn-cs"/>
              </a:rPr>
              <a:t>DNA Alignment</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Speech recognition</a:t>
            </a:r>
          </a:p>
          <a:p>
            <a:pPr marL="273050" lvl="0" indent="-273050">
              <a:spcBef>
                <a:spcPct val="20000"/>
              </a:spcBef>
              <a:buClr>
                <a:srgbClr val="0BD0D9"/>
              </a:buClr>
              <a:buSzPct val="95000"/>
              <a:buFont typeface="Wingdings 2" pitchFamily="18" charset="2"/>
              <a:buChar char=""/>
            </a:pPr>
            <a:r>
              <a:rPr lang="en-US" sz="2600" dirty="0" err="1" smtClean="0">
                <a:latin typeface="+mn-lt"/>
                <a:cs typeface="+mn-cs"/>
              </a:rPr>
              <a:t>Pengenalan</a:t>
            </a:r>
            <a:r>
              <a:rPr lang="en-US" sz="2600" dirty="0" smtClean="0">
                <a:latin typeface="+mn-lt"/>
                <a:cs typeface="+mn-cs"/>
              </a:rPr>
              <a:t> </a:t>
            </a:r>
            <a:r>
              <a:rPr lang="en-US" sz="2600" dirty="0" err="1" smtClean="0"/>
              <a:t>pola</a:t>
            </a:r>
            <a:r>
              <a:rPr lang="en-US" sz="2600" dirty="0" smtClean="0"/>
              <a:t>: </a:t>
            </a:r>
            <a:r>
              <a:rPr lang="en-US" sz="2600" dirty="0" err="1" smtClean="0">
                <a:latin typeface="+mn-lt"/>
                <a:cs typeface="+mn-cs"/>
              </a:rPr>
              <a:t>tulisan</a:t>
            </a:r>
            <a:r>
              <a:rPr lang="en-US" sz="2600" dirty="0" smtClean="0">
                <a:latin typeface="+mn-lt"/>
                <a:cs typeface="+mn-cs"/>
              </a:rPr>
              <a:t> </a:t>
            </a:r>
            <a:r>
              <a:rPr lang="en-US" sz="2600" dirty="0" err="1" smtClean="0">
                <a:latin typeface="+mn-lt"/>
                <a:cs typeface="+mn-cs"/>
              </a:rPr>
              <a:t>tangan</a:t>
            </a:r>
            <a:r>
              <a:rPr lang="en-US" sz="2600" dirty="0" smtClean="0">
                <a:latin typeface="+mn-lt"/>
                <a:cs typeface="+mn-cs"/>
              </a:rPr>
              <a:t> </a:t>
            </a:r>
            <a:r>
              <a:rPr lang="en-US" sz="2600" dirty="0" err="1" smtClean="0">
                <a:latin typeface="+mn-lt"/>
                <a:cs typeface="+mn-cs"/>
              </a:rPr>
              <a:t>dengan</a:t>
            </a:r>
            <a:r>
              <a:rPr lang="en-US" sz="2600" dirty="0" smtClean="0">
                <a:latin typeface="+mn-lt"/>
                <a:cs typeface="+mn-cs"/>
              </a:rPr>
              <a:t> </a:t>
            </a:r>
            <a:r>
              <a:rPr lang="en-US" sz="2600" dirty="0" err="1" smtClean="0">
                <a:latin typeface="+mn-lt"/>
                <a:cs typeface="+mn-cs"/>
              </a:rPr>
              <a:t>urutan</a:t>
            </a:r>
            <a:r>
              <a:rPr lang="en-US" sz="2600" dirty="0" smtClean="0">
                <a:latin typeface="+mn-lt"/>
                <a:cs typeface="+mn-cs"/>
              </a:rPr>
              <a:t> </a:t>
            </a:r>
            <a:r>
              <a:rPr lang="en-US" sz="2600" dirty="0" err="1" smtClean="0">
                <a:latin typeface="+mn-lt"/>
                <a:cs typeface="+mn-cs"/>
              </a:rPr>
              <a:t>goresan</a:t>
            </a:r>
            <a:endParaRPr kumimoji="0" lang="id-ID"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Minimum Spanning Tree</a:t>
            </a:r>
            <a:endParaRPr lang="id-ID" dirty="0"/>
          </a:p>
        </p:txBody>
      </p:sp>
      <p:sp>
        <p:nvSpPr>
          <p:cNvPr id="158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58721" name="Object 1"/>
          <p:cNvGraphicFramePr>
            <a:graphicFrameLocks noChangeAspect="1"/>
          </p:cNvGraphicFramePr>
          <p:nvPr/>
        </p:nvGraphicFramePr>
        <p:xfrm>
          <a:off x="457200" y="2057400"/>
          <a:ext cx="3759200" cy="2819400"/>
        </p:xfrm>
        <a:graphic>
          <a:graphicData uri="http://schemas.openxmlformats.org/presentationml/2006/ole">
            <mc:AlternateContent xmlns:mc="http://schemas.openxmlformats.org/markup-compatibility/2006">
              <mc:Choice xmlns:v="urn:schemas-microsoft-com:vml" Requires="v">
                <p:oleObj spid="_x0000_s158730" name="Visio" r:id="rId3" imgW="2914732" imgH="2194560" progId="Visio.Drawing.11">
                  <p:embed/>
                </p:oleObj>
              </mc:Choice>
              <mc:Fallback>
                <p:oleObj name="Visio" r:id="rId3" imgW="2914732" imgH="2194560"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37592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8724" name="Picture 4"/>
          <p:cNvPicPr>
            <a:picLocks noChangeAspect="1" noChangeArrowheads="1"/>
          </p:cNvPicPr>
          <p:nvPr/>
        </p:nvPicPr>
        <p:blipFill>
          <a:blip r:embed="rId5"/>
          <a:srcRect/>
          <a:stretch>
            <a:fillRect/>
          </a:stretch>
        </p:blipFill>
        <p:spPr bwMode="auto">
          <a:xfrm>
            <a:off x="4876800" y="1981200"/>
            <a:ext cx="3848100" cy="2895600"/>
          </a:xfrm>
          <a:prstGeom prst="rect">
            <a:avLst/>
          </a:prstGeom>
          <a:noFill/>
          <a:ln w="9525">
            <a:noFill/>
            <a:miter lim="800000"/>
            <a:headEnd/>
            <a:tailEnd/>
          </a:ln>
          <a:effectLst/>
        </p:spPr>
      </p:pic>
      <p:sp>
        <p:nvSpPr>
          <p:cNvPr id="7" name="Content Placeholder 2"/>
          <p:cNvSpPr txBox="1">
            <a:spLocks/>
          </p:cNvSpPr>
          <p:nvPr/>
        </p:nvSpPr>
        <p:spPr>
          <a:xfrm>
            <a:off x="457200" y="5486400"/>
            <a:ext cx="6248400" cy="1112837"/>
          </a:xfrm>
          <a:prstGeom prst="rect">
            <a:avLst/>
          </a:prstGeom>
        </p:spPr>
        <p:txBody>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u="none" strike="noStrike" kern="1200" cap="none" spc="0" normalizeH="0" baseline="0" noProof="0" dirty="0" err="1" smtClean="0">
                <a:ln>
                  <a:noFill/>
                </a:ln>
                <a:solidFill>
                  <a:schemeClr val="tx1"/>
                </a:solidFill>
                <a:effectLst/>
                <a:uLnTx/>
                <a:uFillTx/>
                <a:latin typeface="+mn-lt"/>
                <a:ea typeface="+mn-ea"/>
                <a:cs typeface="+mn-cs"/>
              </a:rPr>
              <a:t>Optimasi</a:t>
            </a:r>
            <a:r>
              <a:rPr kumimoji="0" lang="en-US" sz="2400" b="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u="none" strike="noStrike" kern="1200" cap="none" spc="0" normalizeH="0" baseline="0" noProof="0" dirty="0" err="1" smtClean="0">
                <a:ln>
                  <a:noFill/>
                </a:ln>
                <a:solidFill>
                  <a:schemeClr val="tx1"/>
                </a:solidFill>
                <a:effectLst/>
                <a:uLnTx/>
                <a:uFillTx/>
                <a:latin typeface="+mn-lt"/>
                <a:ea typeface="+mn-ea"/>
                <a:cs typeface="+mn-cs"/>
              </a:rPr>
              <a:t>Jaringan</a:t>
            </a:r>
            <a:r>
              <a:rPr kumimoji="0" lang="en-US" sz="2400" b="0" u="none" strike="noStrike" kern="1200" cap="none" spc="0" normalizeH="0" baseline="0" noProof="0" dirty="0" smtClean="0">
                <a:ln>
                  <a:noFill/>
                </a:ln>
                <a:solidFill>
                  <a:schemeClr val="tx1"/>
                </a:solidFill>
                <a:effectLst/>
                <a:uLnTx/>
                <a:uFillTx/>
                <a:latin typeface="+mn-lt"/>
                <a:ea typeface="+mn-ea"/>
                <a:cs typeface="+mn-cs"/>
              </a:rPr>
              <a:t> Telekomunikasi</a:t>
            </a:r>
          </a:p>
          <a:p>
            <a:pPr marL="273050" lvl="0" indent="-273050">
              <a:spcBef>
                <a:spcPct val="20000"/>
              </a:spcBef>
              <a:buClr>
                <a:srgbClr val="0BD0D9"/>
              </a:buClr>
              <a:buSzPct val="95000"/>
              <a:buFont typeface="Wingdings 2" pitchFamily="18" charset="2"/>
              <a:buChar char=""/>
            </a:pPr>
            <a:r>
              <a:rPr lang="en-US" sz="2400" dirty="0" err="1" smtClean="0"/>
              <a:t>Optimasi</a:t>
            </a:r>
            <a:r>
              <a:rPr lang="en-US" sz="2400" dirty="0" smtClean="0"/>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Jaringan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Air</a:t>
            </a:r>
            <a:endParaRPr kumimoji="0" lang="id-ID"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21"/>
                                        </p:tgtEl>
                                        <p:attrNameLst>
                                          <p:attrName>style.visibility</p:attrName>
                                        </p:attrNameLst>
                                      </p:cBhvr>
                                      <p:to>
                                        <p:strVal val="visible"/>
                                      </p:to>
                                    </p:set>
                                    <p:animEffect transition="in" filter="blinds(horizontal)">
                                      <p:cBhvr>
                                        <p:cTn id="7" dur="500"/>
                                        <p:tgtEl>
                                          <p:spTgt spid="1587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8724"/>
                                        </p:tgtEl>
                                        <p:attrNameLst>
                                          <p:attrName>style.visibility</p:attrName>
                                        </p:attrNameLst>
                                      </p:cBhvr>
                                      <p:to>
                                        <p:strVal val="visible"/>
                                      </p:to>
                                    </p:set>
                                    <p:animEffect transition="in" filter="blinds(horizontal)">
                                      <p:cBhvr>
                                        <p:cTn id="12" dur="500"/>
                                        <p:tgtEl>
                                          <p:spTgt spid="1587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alibri" pitchFamily="34" charset="0"/>
            </a:endParaRPr>
          </a:p>
        </p:txBody>
      </p:sp>
      <p:graphicFrame>
        <p:nvGraphicFramePr>
          <p:cNvPr id="4098" name="Object 2"/>
          <p:cNvGraphicFramePr>
            <a:graphicFrameLocks noChangeAspect="1"/>
          </p:cNvGraphicFramePr>
          <p:nvPr/>
        </p:nvGraphicFramePr>
        <p:xfrm>
          <a:off x="1905000" y="152400"/>
          <a:ext cx="5656263" cy="6629400"/>
        </p:xfrm>
        <a:graphic>
          <a:graphicData uri="http://schemas.openxmlformats.org/presentationml/2006/ole">
            <mc:AlternateContent xmlns:mc="http://schemas.openxmlformats.org/markup-compatibility/2006">
              <mc:Choice xmlns:v="urn:schemas-microsoft-com:vml" Requires="v">
                <p:oleObj spid="_x0000_s230411" name="Visio" r:id="rId3" imgW="5254786" imgH="6154756" progId="Visio.Drawing.11">
                  <p:embed/>
                </p:oleObj>
              </mc:Choice>
              <mc:Fallback>
                <p:oleObj name="Visio" r:id="rId3" imgW="5254786" imgH="6154756"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52400"/>
                        <a:ext cx="5656263" cy="662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2667000" y="838200"/>
            <a:ext cx="2209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Oval 5"/>
          <p:cNvSpPr/>
          <p:nvPr/>
        </p:nvSpPr>
        <p:spPr>
          <a:xfrm rot="3662925">
            <a:off x="2171700" y="3813175"/>
            <a:ext cx="4406900" cy="20193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Oval 6"/>
          <p:cNvSpPr/>
          <p:nvPr/>
        </p:nvSpPr>
        <p:spPr>
          <a:xfrm rot="3890218">
            <a:off x="4233863" y="2371725"/>
            <a:ext cx="4213225" cy="270192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a:t>
            </a:r>
            <a:endParaRPr lang="id-ID" dirty="0"/>
          </a:p>
        </p:txBody>
      </p:sp>
      <p:sp>
        <p:nvSpPr>
          <p:cNvPr id="8" name="Oval 7"/>
          <p:cNvSpPr/>
          <p:nvPr/>
        </p:nvSpPr>
        <p:spPr>
          <a:xfrm>
            <a:off x="2986088" y="152400"/>
            <a:ext cx="1524000" cy="6096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104" name="TextBox 8"/>
          <p:cNvSpPr txBox="1">
            <a:spLocks noChangeArrowheads="1"/>
          </p:cNvSpPr>
          <p:nvPr/>
        </p:nvSpPr>
        <p:spPr bwMode="auto">
          <a:xfrm>
            <a:off x="76200" y="122238"/>
            <a:ext cx="1828800" cy="708025"/>
          </a:xfrm>
          <a:prstGeom prst="rect">
            <a:avLst/>
          </a:prstGeom>
          <a:noFill/>
          <a:ln w="9525">
            <a:noFill/>
            <a:miter lim="800000"/>
            <a:headEnd/>
            <a:tailEnd/>
          </a:ln>
        </p:spPr>
        <p:txBody>
          <a:bodyPr>
            <a:spAutoFit/>
          </a:bodyPr>
          <a:lstStyle/>
          <a:p>
            <a:r>
              <a:rPr lang="en-US" sz="2000">
                <a:latin typeface="Calibri" pitchFamily="34" charset="0"/>
              </a:rPr>
              <a:t>Optimization Algorithms</a:t>
            </a:r>
            <a:endParaRPr lang="id-ID" sz="2000">
              <a:latin typeface="Calibri" pitchFamily="34" charset="0"/>
            </a:endParaRPr>
          </a:p>
        </p:txBody>
      </p:sp>
      <p:cxnSp>
        <p:nvCxnSpPr>
          <p:cNvPr id="11" name="Straight Connector 10"/>
          <p:cNvCxnSpPr/>
          <p:nvPr/>
        </p:nvCxnSpPr>
        <p:spPr>
          <a:xfrm>
            <a:off x="1935163" y="441325"/>
            <a:ext cx="990600" cy="1588"/>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35163" y="1036638"/>
            <a:ext cx="990600" cy="158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4907280" y="838200"/>
            <a:ext cx="2590800" cy="584775"/>
          </a:xfrm>
          <a:prstGeom prst="rect">
            <a:avLst/>
          </a:prstGeom>
          <a:solidFill>
            <a:schemeClr val="tx1"/>
          </a:solidFill>
          <a:ln w="9525">
            <a:noFill/>
            <a:miter lim="800000"/>
            <a:headEnd/>
            <a:tailEnd/>
          </a:ln>
        </p:spPr>
        <p:txBody>
          <a:bodyPr wrap="square">
            <a:spAutoFit/>
          </a:bodyPr>
          <a:lstStyle/>
          <a:p>
            <a:r>
              <a:rPr lang="en-US" sz="3200" b="1" dirty="0" err="1" smtClean="0">
                <a:solidFill>
                  <a:schemeClr val="bg1"/>
                </a:solidFill>
                <a:latin typeface="Calibri" pitchFamily="34" charset="0"/>
              </a:rPr>
              <a:t>Dunia</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Hitam</a:t>
            </a:r>
            <a:r>
              <a:rPr lang="en-US" sz="3200" b="1" dirty="0" smtClean="0">
                <a:solidFill>
                  <a:schemeClr val="bg1"/>
                </a:solidFill>
                <a:latin typeface="Calibri" pitchFamily="34" charset="0"/>
              </a:rPr>
              <a:t>?</a:t>
            </a:r>
            <a:endParaRPr lang="id-ID" b="1" dirty="0">
              <a:solidFill>
                <a:schemeClr val="bg1"/>
              </a:solidFill>
              <a:latin typeface="Calibri" pitchFamily="34" charset="0"/>
            </a:endParaRPr>
          </a:p>
        </p:txBody>
      </p:sp>
      <p:sp>
        <p:nvSpPr>
          <p:cNvPr id="13" name="Oval 12"/>
          <p:cNvSpPr/>
          <p:nvPr/>
        </p:nvSpPr>
        <p:spPr>
          <a:xfrm rot="5400000">
            <a:off x="819944" y="2309019"/>
            <a:ext cx="3470275" cy="129063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5" name="Oval 14"/>
          <p:cNvSpPr/>
          <p:nvPr/>
        </p:nvSpPr>
        <p:spPr>
          <a:xfrm>
            <a:off x="4495800" y="152400"/>
            <a:ext cx="1524000" cy="6096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Oval 17"/>
          <p:cNvSpPr/>
          <p:nvPr/>
        </p:nvSpPr>
        <p:spPr>
          <a:xfrm>
            <a:off x="6019800" y="152400"/>
            <a:ext cx="1524000" cy="609600"/>
          </a:xfrm>
          <a:prstGeom prst="ellipse">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6" grpId="0" animBg="1"/>
      <p:bldP spid="13" grpId="0" animBg="1"/>
      <p:bldP spid="1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dirty="0" smtClean="0"/>
              <a:t>Electronic Medical Records</a:t>
            </a:r>
          </a:p>
        </p:txBody>
      </p:sp>
      <p:sp>
        <p:nvSpPr>
          <p:cNvPr id="7171" name="Content Placeholder 2"/>
          <p:cNvSpPr>
            <a:spLocks noGrp="1"/>
          </p:cNvSpPr>
          <p:nvPr>
            <p:ph idx="1"/>
          </p:nvPr>
        </p:nvSpPr>
        <p:spPr/>
        <p:txBody>
          <a:bodyPr/>
          <a:lstStyle/>
          <a:p>
            <a:r>
              <a:rPr lang="en-US" dirty="0" err="1" smtClean="0"/>
              <a:t>Sistem</a:t>
            </a:r>
            <a:r>
              <a:rPr lang="en-US" dirty="0" smtClean="0"/>
              <a:t> </a:t>
            </a:r>
            <a:r>
              <a:rPr lang="en-US" dirty="0" err="1" smtClean="0"/>
              <a:t>Informasi</a:t>
            </a:r>
            <a:endParaRPr lang="en-US" dirty="0" smtClean="0"/>
          </a:p>
          <a:p>
            <a:pPr lvl="1"/>
            <a:r>
              <a:rPr lang="en-US" dirty="0" err="1" smtClean="0"/>
              <a:t>Kemudahan</a:t>
            </a:r>
            <a:r>
              <a:rPr lang="en-US" dirty="0" smtClean="0"/>
              <a:t> </a:t>
            </a:r>
            <a:r>
              <a:rPr lang="en-US" dirty="0" err="1" smtClean="0"/>
              <a:t>interaksi</a:t>
            </a:r>
            <a:r>
              <a:rPr lang="en-US" dirty="0" smtClean="0"/>
              <a:t> </a:t>
            </a:r>
            <a:r>
              <a:rPr lang="en-US" dirty="0" err="1" smtClean="0"/>
              <a:t>antar</a:t>
            </a:r>
            <a:r>
              <a:rPr lang="en-US" dirty="0" smtClean="0"/>
              <a:t> </a:t>
            </a:r>
            <a:r>
              <a:rPr lang="en-US" dirty="0" err="1" smtClean="0"/>
              <a:t>entitas</a:t>
            </a:r>
            <a:endParaRPr lang="en-US" dirty="0" smtClean="0"/>
          </a:p>
          <a:p>
            <a:pPr lvl="1"/>
            <a:r>
              <a:rPr lang="en-US" dirty="0" err="1" smtClean="0"/>
              <a:t>Riwayat</a:t>
            </a:r>
            <a:r>
              <a:rPr lang="en-US" dirty="0" smtClean="0"/>
              <a:t> </a:t>
            </a:r>
            <a:r>
              <a:rPr lang="en-US" dirty="0" err="1" smtClean="0"/>
              <a:t>medis</a:t>
            </a:r>
            <a:r>
              <a:rPr lang="en-US" dirty="0" smtClean="0"/>
              <a:t> </a:t>
            </a:r>
            <a:r>
              <a:rPr lang="en-US" dirty="0" err="1" smtClean="0"/>
              <a:t>pasien</a:t>
            </a:r>
            <a:endParaRPr lang="en-US" dirty="0" smtClean="0"/>
          </a:p>
          <a:p>
            <a:pPr lvl="1"/>
            <a:r>
              <a:rPr lang="en-US" dirty="0" smtClean="0"/>
              <a:t>Reminder</a:t>
            </a:r>
          </a:p>
          <a:p>
            <a:pPr lvl="1"/>
            <a:r>
              <a:rPr lang="en-US" dirty="0" err="1" smtClean="0"/>
              <a:t>Jadwal</a:t>
            </a:r>
            <a:endParaRPr lang="id-ID" dirty="0" smtClean="0"/>
          </a:p>
          <a:p>
            <a:r>
              <a:rPr lang="en-US" dirty="0" err="1" smtClean="0"/>
              <a:t>Sistem</a:t>
            </a:r>
            <a:r>
              <a:rPr lang="en-US" dirty="0" smtClean="0"/>
              <a:t> </a:t>
            </a:r>
            <a:r>
              <a:rPr lang="en-US" dirty="0" err="1" smtClean="0"/>
              <a:t>Cerdas</a:t>
            </a:r>
            <a:endParaRPr lang="en-US" dirty="0" smtClean="0"/>
          </a:p>
          <a:p>
            <a:pPr lvl="1"/>
            <a:r>
              <a:rPr lang="en-US" dirty="0" err="1" smtClean="0"/>
              <a:t>Persamaan</a:t>
            </a:r>
            <a:r>
              <a:rPr lang="en-US" dirty="0" smtClean="0"/>
              <a:t> </a:t>
            </a:r>
            <a:r>
              <a:rPr lang="en-US" dirty="0" err="1" smtClean="0"/>
              <a:t>hak</a:t>
            </a:r>
            <a:r>
              <a:rPr lang="en-US" dirty="0" smtClean="0"/>
              <a:t> </a:t>
            </a:r>
            <a:r>
              <a:rPr lang="en-US" dirty="0" err="1" smtClean="0"/>
              <a:t>dan</a:t>
            </a:r>
            <a:r>
              <a:rPr lang="en-US" dirty="0" smtClean="0"/>
              <a:t> </a:t>
            </a:r>
            <a:r>
              <a:rPr lang="en-US" dirty="0" err="1" smtClean="0"/>
              <a:t>kewajiban</a:t>
            </a:r>
            <a:r>
              <a:rPr lang="en-US" dirty="0" smtClean="0"/>
              <a:t> (</a:t>
            </a:r>
            <a:r>
              <a:rPr lang="en-US" dirty="0" err="1" smtClean="0"/>
              <a:t>setiap</a:t>
            </a:r>
            <a:r>
              <a:rPr lang="en-US" dirty="0" smtClean="0"/>
              <a:t> </a:t>
            </a:r>
            <a:r>
              <a:rPr lang="en-US" dirty="0" err="1" smtClean="0"/>
              <a:t>entitas</a:t>
            </a:r>
            <a:r>
              <a:rPr lang="en-US" dirty="0" smtClean="0"/>
              <a:t>)</a:t>
            </a:r>
          </a:p>
          <a:p>
            <a:pPr lvl="1"/>
            <a:r>
              <a:rPr lang="en-US" dirty="0" err="1" smtClean="0">
                <a:solidFill>
                  <a:srgbClr val="C00000"/>
                </a:solidFill>
              </a:rPr>
              <a:t>Cek</a:t>
            </a:r>
            <a:r>
              <a:rPr lang="en-US" dirty="0" smtClean="0">
                <a:solidFill>
                  <a:srgbClr val="C00000"/>
                </a:solidFill>
              </a:rPr>
              <a:t> </a:t>
            </a:r>
            <a:r>
              <a:rPr lang="en-US" dirty="0" err="1" smtClean="0">
                <a:solidFill>
                  <a:srgbClr val="C00000"/>
                </a:solidFill>
              </a:rPr>
              <a:t>alergi</a:t>
            </a:r>
            <a:r>
              <a:rPr lang="en-US" dirty="0" smtClean="0">
                <a:solidFill>
                  <a:srgbClr val="C00000"/>
                </a:solidFill>
              </a:rPr>
              <a:t> </a:t>
            </a:r>
            <a:r>
              <a:rPr lang="en-US" dirty="0" err="1" smtClean="0">
                <a:solidFill>
                  <a:srgbClr val="C00000"/>
                </a:solidFill>
              </a:rPr>
              <a:t>obat</a:t>
            </a:r>
            <a:r>
              <a:rPr lang="en-US" dirty="0" smtClean="0">
                <a:solidFill>
                  <a:srgbClr val="C00000"/>
                </a:solidFill>
              </a:rPr>
              <a:t> </a:t>
            </a:r>
          </a:p>
          <a:p>
            <a:pPr lvl="1"/>
            <a:r>
              <a:rPr lang="en-US" dirty="0" err="1" smtClean="0">
                <a:solidFill>
                  <a:srgbClr val="C00000"/>
                </a:solidFill>
              </a:rPr>
              <a:t>Cek</a:t>
            </a:r>
            <a:r>
              <a:rPr lang="en-US" dirty="0" smtClean="0">
                <a:solidFill>
                  <a:srgbClr val="C00000"/>
                </a:solidFill>
              </a:rPr>
              <a:t> </a:t>
            </a:r>
            <a:r>
              <a:rPr lang="en-US" dirty="0" err="1" smtClean="0">
                <a:solidFill>
                  <a:srgbClr val="C00000"/>
                </a:solidFill>
              </a:rPr>
              <a:t>interaksi</a:t>
            </a:r>
            <a:r>
              <a:rPr lang="en-US" dirty="0" smtClean="0">
                <a:solidFill>
                  <a:srgbClr val="C00000"/>
                </a:solidFill>
              </a:rPr>
              <a:t> </a:t>
            </a:r>
            <a:r>
              <a:rPr lang="en-US" dirty="0" err="1" smtClean="0">
                <a:solidFill>
                  <a:srgbClr val="C00000"/>
                </a:solidFill>
              </a:rPr>
              <a:t>obat</a:t>
            </a:r>
            <a:endParaRPr lang="en-US" dirty="0" smtClean="0">
              <a:solidFill>
                <a:srgbClr val="C00000"/>
              </a:solidFill>
            </a:endParaRPr>
          </a:p>
          <a:p>
            <a:pPr lvl="1"/>
            <a:r>
              <a:rPr lang="en-US" dirty="0" err="1" smtClean="0">
                <a:solidFill>
                  <a:srgbClr val="C00000"/>
                </a:solidFill>
              </a:rPr>
              <a:t>Cari</a:t>
            </a:r>
            <a:r>
              <a:rPr lang="en-US" dirty="0" smtClean="0">
                <a:solidFill>
                  <a:srgbClr val="C00000"/>
                </a:solidFill>
              </a:rPr>
              <a:t> </a:t>
            </a:r>
            <a:r>
              <a:rPr lang="en-US" dirty="0" err="1" smtClean="0">
                <a:solidFill>
                  <a:srgbClr val="C00000"/>
                </a:solidFill>
              </a:rPr>
              <a:t>harga</a:t>
            </a:r>
            <a:r>
              <a:rPr lang="en-US" dirty="0" smtClean="0">
                <a:solidFill>
                  <a:srgbClr val="C00000"/>
                </a:solidFill>
              </a:rPr>
              <a:t> </a:t>
            </a:r>
            <a:r>
              <a:rPr lang="en-US" dirty="0" err="1" smtClean="0">
                <a:solidFill>
                  <a:srgbClr val="C00000"/>
                </a:solidFill>
              </a:rPr>
              <a:t>obat</a:t>
            </a:r>
            <a:r>
              <a:rPr lang="en-US" dirty="0" smtClean="0">
                <a:solidFill>
                  <a:srgbClr val="C00000"/>
                </a:solidFill>
              </a:rPr>
              <a:t> yang paling optimal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08545" name="Object 1"/>
          <p:cNvGraphicFramePr>
            <a:graphicFrameLocks noChangeAspect="1"/>
          </p:cNvGraphicFramePr>
          <p:nvPr>
            <p:extLst>
              <p:ext uri="{D42A27DB-BD31-4B8C-83A1-F6EECF244321}">
                <p14:modId xmlns:p14="http://schemas.microsoft.com/office/powerpoint/2010/main" val="3330244757"/>
              </p:ext>
            </p:extLst>
          </p:nvPr>
        </p:nvGraphicFramePr>
        <p:xfrm>
          <a:off x="76200" y="76200"/>
          <a:ext cx="9019429" cy="6781800"/>
        </p:xfrm>
        <a:graphic>
          <a:graphicData uri="http://schemas.openxmlformats.org/presentationml/2006/ole">
            <mc:AlternateContent xmlns:mc="http://schemas.openxmlformats.org/markup-compatibility/2006">
              <mc:Choice xmlns:v="urn:schemas-microsoft-com:vml" Requires="v">
                <p:oleObj spid="_x0000_s108554" name="Visio" r:id="rId3" imgW="5926822" imgH="4151039" progId="Visio.Drawing.11">
                  <p:embed/>
                </p:oleObj>
              </mc:Choice>
              <mc:Fallback>
                <p:oleObj name="Visio" r:id="rId3" imgW="5926822" imgH="4151039" progId="Visio.Drawing.11">
                  <p:embed/>
                  <p:pic>
                    <p:nvPicPr>
                      <p:cNvPr id="0" name="Picture 1"/>
                      <p:cNvPicPr>
                        <a:picLocks noChangeAspect="1" noChangeArrowheads="1"/>
                      </p:cNvPicPr>
                      <p:nvPr/>
                    </p:nvPicPr>
                    <p:blipFill>
                      <a:blip r:embed="rId4">
                        <a:grayscl/>
                      </a:blip>
                      <a:srcRect/>
                      <a:stretch>
                        <a:fillRect/>
                      </a:stretch>
                    </p:blipFill>
                    <p:spPr bwMode="auto">
                      <a:xfrm>
                        <a:off x="76200" y="76200"/>
                        <a:ext cx="9019429" cy="678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ounded Rectangle 3"/>
          <p:cNvSpPr/>
          <p:nvPr/>
        </p:nvSpPr>
        <p:spPr>
          <a:xfrm>
            <a:off x="76200" y="533400"/>
            <a:ext cx="1600200" cy="58674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3886200" y="0"/>
            <a:ext cx="2819400" cy="1219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7924800" y="2209800"/>
            <a:ext cx="1219200" cy="2286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3886200" y="5349240"/>
            <a:ext cx="2819400" cy="1447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2235200" y="3365500"/>
            <a:ext cx="1981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Cek</a:t>
            </a:r>
            <a:r>
              <a:rPr lang="en-US" dirty="0" smtClean="0"/>
              <a:t> </a:t>
            </a:r>
            <a:r>
              <a:rPr lang="en-US" dirty="0" err="1" smtClean="0"/>
              <a:t>Alergi</a:t>
            </a:r>
            <a:r>
              <a:rPr lang="en-US" dirty="0" smtClean="0"/>
              <a:t> </a:t>
            </a:r>
            <a:r>
              <a:rPr lang="en-US" dirty="0" err="1" smtClean="0"/>
              <a:t>Obat</a:t>
            </a:r>
            <a:endParaRPr lang="en-US" dirty="0" smtClean="0"/>
          </a:p>
        </p:txBody>
      </p:sp>
      <p:sp>
        <p:nvSpPr>
          <p:cNvPr id="7171" name="Content Placeholder 2"/>
          <p:cNvSpPr>
            <a:spLocks noGrp="1"/>
          </p:cNvSpPr>
          <p:nvPr>
            <p:ph idx="1"/>
          </p:nvPr>
        </p:nvSpPr>
        <p:spPr/>
        <p:txBody>
          <a:bodyPr/>
          <a:lstStyle/>
          <a:p>
            <a:r>
              <a:rPr lang="en-US" dirty="0" err="1" smtClean="0"/>
              <a:t>Fakta</a:t>
            </a:r>
            <a:r>
              <a:rPr lang="en-US" dirty="0" smtClean="0"/>
              <a:t>: </a:t>
            </a:r>
          </a:p>
          <a:p>
            <a:pPr lvl="1"/>
            <a:r>
              <a:rPr lang="en-US" dirty="0" err="1" smtClean="0"/>
              <a:t>Pasien</a:t>
            </a:r>
            <a:r>
              <a:rPr lang="en-US" dirty="0" smtClean="0"/>
              <a:t> A </a:t>
            </a:r>
            <a:r>
              <a:rPr lang="en-US" dirty="0" err="1" smtClean="0"/>
              <a:t>sakit</a:t>
            </a:r>
            <a:r>
              <a:rPr lang="en-US" dirty="0" smtClean="0"/>
              <a:t> </a:t>
            </a:r>
            <a:r>
              <a:rPr lang="en-US" dirty="0" err="1" smtClean="0"/>
              <a:t>Maag</a:t>
            </a:r>
            <a:r>
              <a:rPr lang="en-US" dirty="0" smtClean="0"/>
              <a:t>, Hepatitis, Diabetes</a:t>
            </a:r>
          </a:p>
          <a:p>
            <a:pPr lvl="1"/>
            <a:r>
              <a:rPr lang="en-US" dirty="0" err="1" smtClean="0"/>
              <a:t>Pasien</a:t>
            </a:r>
            <a:r>
              <a:rPr lang="en-US" dirty="0" smtClean="0"/>
              <a:t> B </a:t>
            </a:r>
            <a:r>
              <a:rPr lang="en-US" dirty="0" err="1" smtClean="0"/>
              <a:t>sakit</a:t>
            </a:r>
            <a:r>
              <a:rPr lang="en-US" dirty="0" smtClean="0"/>
              <a:t> </a:t>
            </a:r>
            <a:r>
              <a:rPr lang="en-US" dirty="0" err="1" smtClean="0"/>
              <a:t>Jantung</a:t>
            </a:r>
            <a:endParaRPr lang="en-US" dirty="0" smtClean="0"/>
          </a:p>
          <a:p>
            <a:r>
              <a:rPr lang="en-US" dirty="0" err="1" smtClean="0"/>
              <a:t>Aturan</a:t>
            </a:r>
            <a:r>
              <a:rPr lang="en-US" dirty="0" smtClean="0"/>
              <a:t>:</a:t>
            </a:r>
          </a:p>
          <a:p>
            <a:pPr lvl="1"/>
            <a:r>
              <a:rPr lang="en-US" b="1" dirty="0" smtClean="0"/>
              <a:t>IF </a:t>
            </a:r>
            <a:r>
              <a:rPr lang="en-US" dirty="0" err="1" smtClean="0"/>
              <a:t>sakit</a:t>
            </a:r>
            <a:r>
              <a:rPr lang="en-US" dirty="0" smtClean="0"/>
              <a:t> </a:t>
            </a:r>
            <a:r>
              <a:rPr lang="en-US" dirty="0" err="1" smtClean="0"/>
              <a:t>Maag</a:t>
            </a:r>
            <a:r>
              <a:rPr lang="en-US" dirty="0" smtClean="0"/>
              <a:t> </a:t>
            </a:r>
            <a:r>
              <a:rPr lang="en-US" b="1" dirty="0" smtClean="0"/>
              <a:t>THEN </a:t>
            </a:r>
            <a:r>
              <a:rPr lang="en-US" dirty="0" err="1" smtClean="0"/>
              <a:t>hindari</a:t>
            </a:r>
            <a:r>
              <a:rPr lang="en-US" dirty="0" smtClean="0"/>
              <a:t> </a:t>
            </a:r>
            <a:r>
              <a:rPr lang="en-US" dirty="0" err="1" smtClean="0"/>
              <a:t>obat</a:t>
            </a:r>
            <a:r>
              <a:rPr lang="en-US" dirty="0" smtClean="0"/>
              <a:t> </a:t>
            </a:r>
            <a:r>
              <a:rPr lang="en-US" dirty="0" err="1" smtClean="0"/>
              <a:t>mengandung</a:t>
            </a:r>
            <a:r>
              <a:rPr lang="en-US" dirty="0" smtClean="0"/>
              <a:t> x2</a:t>
            </a:r>
          </a:p>
          <a:p>
            <a:pPr lvl="1"/>
            <a:r>
              <a:rPr lang="en-US" b="1" dirty="0" smtClean="0"/>
              <a:t>IF </a:t>
            </a:r>
            <a:r>
              <a:rPr lang="en-US" dirty="0" err="1" smtClean="0"/>
              <a:t>sakit</a:t>
            </a:r>
            <a:r>
              <a:rPr lang="en-US" dirty="0" smtClean="0"/>
              <a:t> </a:t>
            </a:r>
            <a:r>
              <a:rPr lang="en-US" dirty="0" err="1" smtClean="0"/>
              <a:t>Jantung</a:t>
            </a:r>
            <a:r>
              <a:rPr lang="en-US" dirty="0" smtClean="0"/>
              <a:t> </a:t>
            </a:r>
            <a:r>
              <a:rPr lang="en-US" b="1" dirty="0" smtClean="0"/>
              <a:t>THEN </a:t>
            </a:r>
            <a:r>
              <a:rPr lang="en-US" dirty="0" err="1" smtClean="0"/>
              <a:t>hindari</a:t>
            </a:r>
            <a:r>
              <a:rPr lang="en-US" dirty="0" smtClean="0"/>
              <a:t> </a:t>
            </a:r>
            <a:r>
              <a:rPr lang="en-US" dirty="0" err="1" smtClean="0"/>
              <a:t>obat</a:t>
            </a:r>
            <a:r>
              <a:rPr lang="en-US" dirty="0" smtClean="0"/>
              <a:t> </a:t>
            </a:r>
            <a:r>
              <a:rPr lang="en-US" dirty="0" err="1" smtClean="0"/>
              <a:t>mengandung</a:t>
            </a:r>
            <a:r>
              <a:rPr lang="en-US" dirty="0" smtClean="0"/>
              <a:t> y2</a:t>
            </a:r>
          </a:p>
          <a:p>
            <a:r>
              <a:rPr lang="en-US" dirty="0" smtClean="0"/>
              <a:t>Knowledge Base</a:t>
            </a:r>
          </a:p>
          <a:p>
            <a:pPr lvl="1"/>
            <a:r>
              <a:rPr lang="en-US" dirty="0" err="1" smtClean="0"/>
              <a:t>Pengelompokkan</a:t>
            </a:r>
            <a:r>
              <a:rPr lang="en-US" dirty="0" smtClean="0"/>
              <a:t> </a:t>
            </a:r>
            <a:r>
              <a:rPr lang="en-US" dirty="0" err="1" smtClean="0"/>
              <a:t>jenis</a:t>
            </a:r>
            <a:r>
              <a:rPr lang="en-US" dirty="0" smtClean="0"/>
              <a:t> </a:t>
            </a:r>
            <a:r>
              <a:rPr lang="en-US" dirty="0" err="1" smtClean="0"/>
              <a:t>penyakit</a:t>
            </a:r>
            <a:endParaRPr lang="en-US" dirty="0" smtClean="0"/>
          </a:p>
          <a:p>
            <a:pPr lvl="1"/>
            <a:r>
              <a:rPr lang="en-US" dirty="0" smtClean="0"/>
              <a:t>First Order Logic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wipe(down)">
                                      <p:cBhvr>
                                        <p:cTn id="13" dur="5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wipe(down)">
                                      <p:cBhvr>
                                        <p:cTn id="18" dur="500"/>
                                        <p:tgtEl>
                                          <p:spTgt spid="7171">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wipe(down)">
                                      <p:cBhvr>
                                        <p:cTn id="21" dur="500"/>
                                        <p:tgtEl>
                                          <p:spTgt spid="7171">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wipe(down)">
                                      <p:cBhvr>
                                        <p:cTn id="24" dur="500"/>
                                        <p:tgtEl>
                                          <p:spTgt spid="717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wipe(down)">
                                      <p:cBhvr>
                                        <p:cTn id="29" dur="500"/>
                                        <p:tgtEl>
                                          <p:spTgt spid="7171">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wipe(down)">
                                      <p:cBhvr>
                                        <p:cTn id="32" dur="500"/>
                                        <p:tgtEl>
                                          <p:spTgt spid="7171">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animEffect transition="in" filter="wipe(down)">
                                      <p:cBhvr>
                                        <p:cTn id="35"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Cek</a:t>
            </a:r>
            <a:r>
              <a:rPr lang="en-US" dirty="0" smtClean="0"/>
              <a:t> </a:t>
            </a:r>
            <a:r>
              <a:rPr lang="en-US" dirty="0" err="1" smtClean="0"/>
              <a:t>interaksi</a:t>
            </a:r>
            <a:r>
              <a:rPr lang="en-US" dirty="0" smtClean="0"/>
              <a:t> </a:t>
            </a:r>
            <a:r>
              <a:rPr lang="en-US" dirty="0" err="1" smtClean="0"/>
              <a:t>obat</a:t>
            </a:r>
            <a:endParaRPr lang="en-US" dirty="0" smtClean="0"/>
          </a:p>
        </p:txBody>
      </p:sp>
      <p:sp>
        <p:nvSpPr>
          <p:cNvPr id="7171" name="Content Placeholder 2"/>
          <p:cNvSpPr>
            <a:spLocks noGrp="1"/>
          </p:cNvSpPr>
          <p:nvPr>
            <p:ph idx="1"/>
          </p:nvPr>
        </p:nvSpPr>
        <p:spPr/>
        <p:txBody>
          <a:bodyPr/>
          <a:lstStyle/>
          <a:p>
            <a:r>
              <a:rPr lang="en-US" dirty="0" err="1" smtClean="0"/>
              <a:t>Fakta</a:t>
            </a:r>
            <a:r>
              <a:rPr lang="en-US" dirty="0" smtClean="0"/>
              <a:t>: </a:t>
            </a:r>
          </a:p>
          <a:p>
            <a:pPr lvl="1"/>
            <a:r>
              <a:rPr lang="en-US" dirty="0" err="1" smtClean="0"/>
              <a:t>Obat</a:t>
            </a:r>
            <a:r>
              <a:rPr lang="en-US" dirty="0" smtClean="0"/>
              <a:t> ABC </a:t>
            </a:r>
            <a:r>
              <a:rPr lang="en-US" dirty="0" err="1" smtClean="0"/>
              <a:t>mengandung</a:t>
            </a:r>
            <a:r>
              <a:rPr lang="en-US" dirty="0" smtClean="0"/>
              <a:t> </a:t>
            </a:r>
            <a:r>
              <a:rPr lang="en-US" dirty="0" smtClean="0">
                <a:solidFill>
                  <a:srgbClr val="0070C0"/>
                </a:solidFill>
              </a:rPr>
              <a:t>100 mg </a:t>
            </a:r>
            <a:r>
              <a:rPr lang="en-US" i="1" dirty="0" smtClean="0">
                <a:solidFill>
                  <a:srgbClr val="0070C0"/>
                </a:solidFill>
              </a:rPr>
              <a:t>x</a:t>
            </a:r>
            <a:r>
              <a:rPr lang="en-US" dirty="0" smtClean="0">
                <a:solidFill>
                  <a:srgbClr val="0070C0"/>
                </a:solidFill>
              </a:rPr>
              <a:t>1</a:t>
            </a:r>
            <a:r>
              <a:rPr lang="en-US" dirty="0" smtClean="0"/>
              <a:t>, </a:t>
            </a:r>
            <a:r>
              <a:rPr lang="en-US" dirty="0" smtClean="0">
                <a:solidFill>
                  <a:srgbClr val="C00000"/>
                </a:solidFill>
              </a:rPr>
              <a:t>150 mg </a:t>
            </a:r>
            <a:r>
              <a:rPr lang="en-US" i="1" dirty="0" smtClean="0">
                <a:solidFill>
                  <a:srgbClr val="C00000"/>
                </a:solidFill>
              </a:rPr>
              <a:t>x</a:t>
            </a:r>
            <a:r>
              <a:rPr lang="en-US" dirty="0" smtClean="0">
                <a:solidFill>
                  <a:srgbClr val="C00000"/>
                </a:solidFill>
              </a:rPr>
              <a:t>2</a:t>
            </a:r>
          </a:p>
          <a:p>
            <a:pPr lvl="1"/>
            <a:r>
              <a:rPr lang="en-US" dirty="0" err="1" smtClean="0"/>
              <a:t>Obat</a:t>
            </a:r>
            <a:r>
              <a:rPr lang="en-US" dirty="0" smtClean="0"/>
              <a:t> XYZ </a:t>
            </a:r>
            <a:r>
              <a:rPr lang="en-US" dirty="0" err="1" smtClean="0"/>
              <a:t>mengandung</a:t>
            </a:r>
            <a:r>
              <a:rPr lang="en-US" dirty="0" smtClean="0"/>
              <a:t> </a:t>
            </a:r>
            <a:r>
              <a:rPr lang="en-US" dirty="0" smtClean="0">
                <a:solidFill>
                  <a:srgbClr val="0070C0"/>
                </a:solidFill>
              </a:rPr>
              <a:t>100 mg </a:t>
            </a:r>
            <a:r>
              <a:rPr lang="en-US" i="1" dirty="0" smtClean="0">
                <a:solidFill>
                  <a:srgbClr val="0070C0"/>
                </a:solidFill>
              </a:rPr>
              <a:t>y</a:t>
            </a:r>
            <a:r>
              <a:rPr lang="en-US" dirty="0" smtClean="0">
                <a:solidFill>
                  <a:srgbClr val="0070C0"/>
                </a:solidFill>
              </a:rPr>
              <a:t>1</a:t>
            </a:r>
            <a:r>
              <a:rPr lang="en-US" dirty="0" smtClean="0"/>
              <a:t>, </a:t>
            </a:r>
            <a:r>
              <a:rPr lang="en-US" dirty="0" smtClean="0">
                <a:solidFill>
                  <a:srgbClr val="C00000"/>
                </a:solidFill>
              </a:rPr>
              <a:t>150 mg </a:t>
            </a:r>
            <a:r>
              <a:rPr lang="en-US" i="1" dirty="0" smtClean="0">
                <a:solidFill>
                  <a:srgbClr val="C00000"/>
                </a:solidFill>
              </a:rPr>
              <a:t>y</a:t>
            </a:r>
            <a:r>
              <a:rPr lang="en-US" dirty="0" smtClean="0">
                <a:solidFill>
                  <a:srgbClr val="C00000"/>
                </a:solidFill>
              </a:rPr>
              <a:t>2</a:t>
            </a:r>
          </a:p>
          <a:p>
            <a:r>
              <a:rPr lang="en-US" dirty="0" err="1" smtClean="0"/>
              <a:t>Aturan</a:t>
            </a:r>
            <a:r>
              <a:rPr lang="en-US" dirty="0" smtClean="0"/>
              <a:t>: </a:t>
            </a:r>
          </a:p>
          <a:p>
            <a:pPr lvl="1"/>
            <a:r>
              <a:rPr lang="en-US" b="1" dirty="0" smtClean="0"/>
              <a:t>IF </a:t>
            </a:r>
            <a:r>
              <a:rPr lang="en-US" dirty="0" smtClean="0"/>
              <a:t>x1 </a:t>
            </a:r>
            <a:r>
              <a:rPr lang="en-US" dirty="0" err="1" smtClean="0"/>
              <a:t>bercampur</a:t>
            </a:r>
            <a:r>
              <a:rPr lang="en-US" dirty="0" smtClean="0"/>
              <a:t> </a:t>
            </a:r>
            <a:r>
              <a:rPr lang="en-US" dirty="0" err="1" smtClean="0"/>
              <a:t>dengan</a:t>
            </a:r>
            <a:r>
              <a:rPr lang="en-US" dirty="0" smtClean="0"/>
              <a:t> y1 </a:t>
            </a:r>
            <a:r>
              <a:rPr lang="en-US" b="1" dirty="0" smtClean="0"/>
              <a:t>THEN </a:t>
            </a:r>
            <a:r>
              <a:rPr lang="en-US" dirty="0" err="1" smtClean="0">
                <a:solidFill>
                  <a:srgbClr val="0070C0"/>
                </a:solidFill>
              </a:rPr>
              <a:t>interaksi</a:t>
            </a:r>
            <a:r>
              <a:rPr lang="en-US" dirty="0" smtClean="0">
                <a:solidFill>
                  <a:srgbClr val="0070C0"/>
                </a:solidFill>
              </a:rPr>
              <a:t> </a:t>
            </a:r>
            <a:r>
              <a:rPr lang="en-US" dirty="0" err="1" smtClean="0">
                <a:solidFill>
                  <a:srgbClr val="0070C0"/>
                </a:solidFill>
              </a:rPr>
              <a:t>ringan</a:t>
            </a:r>
            <a:endParaRPr lang="en-US" dirty="0" smtClean="0">
              <a:solidFill>
                <a:srgbClr val="0070C0"/>
              </a:solidFill>
            </a:endParaRPr>
          </a:p>
          <a:p>
            <a:pPr lvl="1"/>
            <a:r>
              <a:rPr lang="en-US" b="1" dirty="0" smtClean="0"/>
              <a:t>IF </a:t>
            </a:r>
            <a:r>
              <a:rPr lang="en-US" dirty="0" smtClean="0"/>
              <a:t>x2 </a:t>
            </a:r>
            <a:r>
              <a:rPr lang="en-US" dirty="0" err="1" smtClean="0"/>
              <a:t>bercampur</a:t>
            </a:r>
            <a:r>
              <a:rPr lang="en-US" dirty="0" smtClean="0"/>
              <a:t> </a:t>
            </a:r>
            <a:r>
              <a:rPr lang="en-US" dirty="0" err="1" smtClean="0"/>
              <a:t>dengan</a:t>
            </a:r>
            <a:r>
              <a:rPr lang="en-US" dirty="0" smtClean="0"/>
              <a:t> y2 </a:t>
            </a:r>
            <a:r>
              <a:rPr lang="en-US" b="1" dirty="0" smtClean="0"/>
              <a:t>THEN </a:t>
            </a:r>
            <a:r>
              <a:rPr lang="en-US" dirty="0" err="1" smtClean="0">
                <a:solidFill>
                  <a:srgbClr val="FF0000"/>
                </a:solidFill>
              </a:rPr>
              <a:t>interaksi</a:t>
            </a:r>
            <a:r>
              <a:rPr lang="en-US" dirty="0" smtClean="0">
                <a:solidFill>
                  <a:srgbClr val="FF0000"/>
                </a:solidFill>
              </a:rPr>
              <a:t> </a:t>
            </a:r>
            <a:r>
              <a:rPr lang="en-US" dirty="0" err="1" smtClean="0">
                <a:solidFill>
                  <a:srgbClr val="FF0000"/>
                </a:solidFill>
              </a:rPr>
              <a:t>berat</a:t>
            </a:r>
            <a:endParaRPr lang="en-US" dirty="0" smtClean="0">
              <a:solidFill>
                <a:srgbClr val="FF0000"/>
              </a:solidFill>
            </a:endParaRPr>
          </a:p>
          <a:p>
            <a:r>
              <a:rPr lang="en-US" dirty="0" smtClean="0"/>
              <a:t>Knowledge Base</a:t>
            </a:r>
          </a:p>
          <a:p>
            <a:pPr lvl="1"/>
            <a:r>
              <a:rPr lang="en-US" dirty="0" err="1" smtClean="0"/>
              <a:t>Pengelompokkan</a:t>
            </a:r>
            <a:r>
              <a:rPr lang="en-US" dirty="0" smtClean="0"/>
              <a:t> </a:t>
            </a:r>
            <a:r>
              <a:rPr lang="en-US" dirty="0" err="1" smtClean="0"/>
              <a:t>obat</a:t>
            </a:r>
            <a:endParaRPr lang="en-US" dirty="0" smtClean="0"/>
          </a:p>
          <a:p>
            <a:pPr lvl="1"/>
            <a:r>
              <a:rPr lang="en-US" dirty="0" smtClean="0"/>
              <a:t>First Order Logic</a:t>
            </a:r>
          </a:p>
        </p:txBody>
      </p:sp>
      <p:sp>
        <p:nvSpPr>
          <p:cNvPr id="4" name="Rounded Rectangle 3"/>
          <p:cNvSpPr/>
          <p:nvPr/>
        </p:nvSpPr>
        <p:spPr>
          <a:xfrm>
            <a:off x="838200" y="3733800"/>
            <a:ext cx="70866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762000" y="3657600"/>
            <a:ext cx="8382000" cy="1015663"/>
          </a:xfrm>
          <a:prstGeom prst="rect">
            <a:avLst/>
          </a:prstGeom>
          <a:solidFill>
            <a:schemeClr val="bg1"/>
          </a:solidFill>
        </p:spPr>
        <p:txBody>
          <a:bodyPr wrap="square" rtlCol="0">
            <a:spAutoFit/>
          </a:bodyPr>
          <a:lstStyle/>
          <a:p>
            <a:pPr>
              <a:lnSpc>
                <a:spcPct val="150000"/>
              </a:lnSpc>
            </a:pPr>
            <a:r>
              <a:rPr lang="en-US" sz="2000" b="1" dirty="0" smtClean="0">
                <a:solidFill>
                  <a:srgbClr val="0070C0"/>
                </a:solidFill>
              </a:rPr>
              <a:t>IF </a:t>
            </a:r>
            <a:r>
              <a:rPr lang="en-US" sz="2000" dirty="0" smtClean="0">
                <a:solidFill>
                  <a:srgbClr val="0070C0"/>
                </a:solidFill>
              </a:rPr>
              <a:t>x1 &lt; 100mg </a:t>
            </a:r>
            <a:r>
              <a:rPr lang="en-US" sz="2000" dirty="0" err="1" smtClean="0">
                <a:solidFill>
                  <a:srgbClr val="0070C0"/>
                </a:solidFill>
              </a:rPr>
              <a:t>bercampur</a:t>
            </a:r>
            <a:r>
              <a:rPr lang="en-US" sz="2000" dirty="0" smtClean="0">
                <a:solidFill>
                  <a:srgbClr val="0070C0"/>
                </a:solidFill>
              </a:rPr>
              <a:t> </a:t>
            </a:r>
            <a:r>
              <a:rPr lang="en-US" sz="2000" dirty="0" err="1" smtClean="0">
                <a:solidFill>
                  <a:srgbClr val="0070C0"/>
                </a:solidFill>
              </a:rPr>
              <a:t>dengan</a:t>
            </a:r>
            <a:r>
              <a:rPr lang="en-US" sz="2000" dirty="0" smtClean="0">
                <a:solidFill>
                  <a:srgbClr val="0070C0"/>
                </a:solidFill>
              </a:rPr>
              <a:t> y1 &lt; 100mg </a:t>
            </a:r>
            <a:r>
              <a:rPr lang="en-US" sz="2000" b="1" dirty="0" smtClean="0">
                <a:solidFill>
                  <a:srgbClr val="0070C0"/>
                </a:solidFill>
              </a:rPr>
              <a:t>THEN</a:t>
            </a:r>
            <a:r>
              <a:rPr lang="en-US" sz="2000" b="1" dirty="0" smtClean="0">
                <a:solidFill>
                  <a:srgbClr val="FF0000"/>
                </a:solidFill>
              </a:rPr>
              <a:t> </a:t>
            </a:r>
            <a:r>
              <a:rPr lang="en-US" sz="2000" b="1" dirty="0" err="1" smtClean="0">
                <a:solidFill>
                  <a:srgbClr val="00B050"/>
                </a:solidFill>
              </a:rPr>
              <a:t>interaksi</a:t>
            </a:r>
            <a:r>
              <a:rPr lang="en-US" sz="2000" b="1" dirty="0" smtClean="0">
                <a:solidFill>
                  <a:srgbClr val="00B050"/>
                </a:solidFill>
              </a:rPr>
              <a:t> </a:t>
            </a:r>
            <a:r>
              <a:rPr lang="en-US" sz="2000" b="1" dirty="0" err="1" smtClean="0">
                <a:solidFill>
                  <a:srgbClr val="00B050"/>
                </a:solidFill>
              </a:rPr>
              <a:t>ringan</a:t>
            </a:r>
            <a:endParaRPr lang="en-US" sz="2000" b="1" dirty="0" smtClean="0">
              <a:solidFill>
                <a:srgbClr val="00B050"/>
              </a:solidFill>
            </a:endParaRPr>
          </a:p>
          <a:p>
            <a:pPr>
              <a:lnSpc>
                <a:spcPct val="150000"/>
              </a:lnSpc>
            </a:pPr>
            <a:r>
              <a:rPr lang="en-US" sz="2000" b="1" dirty="0" smtClean="0">
                <a:solidFill>
                  <a:srgbClr val="0070C0"/>
                </a:solidFill>
              </a:rPr>
              <a:t>IF </a:t>
            </a:r>
            <a:r>
              <a:rPr lang="en-US" sz="2000" dirty="0" smtClean="0">
                <a:solidFill>
                  <a:srgbClr val="0070C0"/>
                </a:solidFill>
              </a:rPr>
              <a:t>x1 &gt; 100mg </a:t>
            </a:r>
            <a:r>
              <a:rPr lang="en-US" sz="2000" dirty="0" err="1" smtClean="0">
                <a:solidFill>
                  <a:srgbClr val="0070C0"/>
                </a:solidFill>
              </a:rPr>
              <a:t>bercampur</a:t>
            </a:r>
            <a:r>
              <a:rPr lang="en-US" sz="2000" dirty="0" smtClean="0">
                <a:solidFill>
                  <a:srgbClr val="0070C0"/>
                </a:solidFill>
              </a:rPr>
              <a:t> </a:t>
            </a:r>
            <a:r>
              <a:rPr lang="en-US" sz="2000" dirty="0" err="1" smtClean="0">
                <a:solidFill>
                  <a:srgbClr val="0070C0"/>
                </a:solidFill>
              </a:rPr>
              <a:t>dengan</a:t>
            </a:r>
            <a:r>
              <a:rPr lang="en-US" sz="2000" dirty="0" smtClean="0">
                <a:solidFill>
                  <a:srgbClr val="0070C0"/>
                </a:solidFill>
              </a:rPr>
              <a:t> y1 &gt; 100mg </a:t>
            </a:r>
            <a:r>
              <a:rPr lang="en-US" sz="2000" b="1" dirty="0" smtClean="0">
                <a:solidFill>
                  <a:srgbClr val="0070C0"/>
                </a:solidFill>
              </a:rPr>
              <a:t>THEN</a:t>
            </a:r>
            <a:r>
              <a:rPr lang="en-US" sz="2000" b="1" dirty="0" smtClean="0">
                <a:solidFill>
                  <a:srgbClr val="FF0000"/>
                </a:solidFill>
              </a:rPr>
              <a:t> </a:t>
            </a:r>
            <a:r>
              <a:rPr lang="en-US" sz="2000" b="1" dirty="0" err="1" smtClean="0">
                <a:solidFill>
                  <a:srgbClr val="FF0000"/>
                </a:solidFill>
              </a:rPr>
              <a:t>interaksi</a:t>
            </a:r>
            <a:r>
              <a:rPr lang="en-US" sz="2000" b="1" dirty="0" smtClean="0">
                <a:solidFill>
                  <a:srgbClr val="FF0000"/>
                </a:solidFill>
              </a:rPr>
              <a:t> </a:t>
            </a:r>
            <a:r>
              <a:rPr lang="en-US" sz="2000" b="1" dirty="0" err="1" smtClean="0">
                <a:solidFill>
                  <a:srgbClr val="FF0000"/>
                </a:solidFill>
              </a:rPr>
              <a:t>berat</a:t>
            </a:r>
            <a:endParaRPr lang="en-US" sz="20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0" dur="500"/>
                                        <p:tgtEl>
                                          <p:spTgt spid="71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3" dur="5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8" dur="500"/>
                                        <p:tgtEl>
                                          <p:spTgt spid="7171">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1" dur="500"/>
                                        <p:tgtEl>
                                          <p:spTgt spid="7171">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4" dur="500"/>
                                        <p:tgtEl>
                                          <p:spTgt spid="717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9" dur="500"/>
                                        <p:tgtEl>
                                          <p:spTgt spid="7171">
                                            <p:txEl>
                                              <p:pRg st="6" end="6"/>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blinds(horizontal)">
                                      <p:cBhvr>
                                        <p:cTn id="42" dur="500"/>
                                        <p:tgtEl>
                                          <p:spTgt spid="7171">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Effect transition="in" filter="blinds(horizontal)">
                                      <p:cBhvr>
                                        <p:cTn id="45"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
          <a:ext cx="8229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86200" y="282714"/>
            <a:ext cx="1524000" cy="707886"/>
          </a:xfrm>
          <a:prstGeom prst="rect">
            <a:avLst/>
          </a:prstGeom>
          <a:noFill/>
        </p:spPr>
        <p:txBody>
          <a:bodyPr wrap="square" rtlCol="0">
            <a:spAutoFit/>
          </a:bodyPr>
          <a:lstStyle/>
          <a:p>
            <a:r>
              <a:rPr lang="en-US" sz="2000" b="1" dirty="0" smtClean="0">
                <a:solidFill>
                  <a:srgbClr val="C00000"/>
                </a:solidFill>
              </a:rPr>
              <a:t>- States</a:t>
            </a:r>
          </a:p>
          <a:p>
            <a:r>
              <a:rPr lang="en-US" sz="2000" b="1" dirty="0" smtClean="0">
                <a:solidFill>
                  <a:srgbClr val="C00000"/>
                </a:solidFill>
              </a:rPr>
              <a:t>- Operator</a:t>
            </a:r>
            <a:endParaRPr lang="id-ID" sz="2000" b="1" dirty="0">
              <a:solidFill>
                <a:srgbClr val="C00000"/>
              </a:solidFill>
            </a:endParaRPr>
          </a:p>
        </p:txBody>
      </p:sp>
      <p:sp>
        <p:nvSpPr>
          <p:cNvPr id="4" name="TextBox 3"/>
          <p:cNvSpPr txBox="1"/>
          <p:nvPr/>
        </p:nvSpPr>
        <p:spPr>
          <a:xfrm>
            <a:off x="6172200" y="2416314"/>
            <a:ext cx="2362200" cy="707886"/>
          </a:xfrm>
          <a:prstGeom prst="rect">
            <a:avLst/>
          </a:prstGeom>
          <a:noFill/>
        </p:spPr>
        <p:txBody>
          <a:bodyPr wrap="square" rtlCol="0">
            <a:spAutoFit/>
          </a:bodyPr>
          <a:lstStyle/>
          <a:p>
            <a:r>
              <a:rPr lang="en-US" sz="2000" b="1" dirty="0" smtClean="0">
                <a:solidFill>
                  <a:srgbClr val="990000"/>
                </a:solidFill>
              </a:rPr>
              <a:t>- Knowledge base</a:t>
            </a:r>
          </a:p>
          <a:p>
            <a:r>
              <a:rPr lang="en-US" sz="2000" b="1" dirty="0" smtClean="0">
                <a:solidFill>
                  <a:srgbClr val="990000"/>
                </a:solidFill>
              </a:rPr>
              <a:t>- Inference</a:t>
            </a:r>
            <a:endParaRPr lang="id-ID" sz="2000" b="1" dirty="0">
              <a:solidFill>
                <a:srgbClr val="990000"/>
              </a:solidFill>
            </a:endParaRPr>
          </a:p>
        </p:txBody>
      </p:sp>
      <p:sp>
        <p:nvSpPr>
          <p:cNvPr id="6" name="TextBox 5"/>
          <p:cNvSpPr txBox="1"/>
          <p:nvPr/>
        </p:nvSpPr>
        <p:spPr>
          <a:xfrm>
            <a:off x="3886200" y="5921514"/>
            <a:ext cx="2362200" cy="707886"/>
          </a:xfrm>
          <a:prstGeom prst="rect">
            <a:avLst/>
          </a:prstGeom>
          <a:noFill/>
        </p:spPr>
        <p:txBody>
          <a:bodyPr wrap="square" rtlCol="0">
            <a:spAutoFit/>
          </a:bodyPr>
          <a:lstStyle/>
          <a:p>
            <a:r>
              <a:rPr lang="en-US" sz="2000" b="1" dirty="0" smtClean="0">
                <a:solidFill>
                  <a:srgbClr val="002060"/>
                </a:solidFill>
              </a:rPr>
              <a:t>- Decomposable</a:t>
            </a:r>
          </a:p>
          <a:p>
            <a:r>
              <a:rPr lang="en-US" sz="2000" b="1" dirty="0" smtClean="0">
                <a:solidFill>
                  <a:srgbClr val="002060"/>
                </a:solidFill>
              </a:rPr>
              <a:t>- PAD</a:t>
            </a:r>
            <a:endParaRPr lang="id-ID" sz="2000" b="1" dirty="0">
              <a:solidFill>
                <a:srgbClr val="002060"/>
              </a:solidFill>
            </a:endParaRPr>
          </a:p>
        </p:txBody>
      </p:sp>
      <p:sp>
        <p:nvSpPr>
          <p:cNvPr id="7" name="TextBox 6"/>
          <p:cNvSpPr txBox="1"/>
          <p:nvPr/>
        </p:nvSpPr>
        <p:spPr>
          <a:xfrm>
            <a:off x="457200" y="2438400"/>
            <a:ext cx="2362200" cy="707886"/>
          </a:xfrm>
          <a:prstGeom prst="rect">
            <a:avLst/>
          </a:prstGeom>
          <a:noFill/>
        </p:spPr>
        <p:txBody>
          <a:bodyPr wrap="square" rtlCol="0">
            <a:spAutoFit/>
          </a:bodyPr>
          <a:lstStyle/>
          <a:p>
            <a:pPr algn="r"/>
            <a:r>
              <a:rPr lang="en-US" sz="2000" b="1" dirty="0" smtClean="0">
                <a:solidFill>
                  <a:srgbClr val="7030A0"/>
                </a:solidFill>
              </a:rPr>
              <a:t>- Rule Generator</a:t>
            </a:r>
          </a:p>
          <a:p>
            <a:pPr algn="r"/>
            <a:r>
              <a:rPr lang="en-US" sz="2000" b="1" dirty="0" smtClean="0">
                <a:solidFill>
                  <a:srgbClr val="7030A0"/>
                </a:solidFill>
              </a:rPr>
              <a:t>- Data driven</a:t>
            </a:r>
            <a:endParaRPr lang="id-ID" sz="2000" b="1" dirty="0">
              <a:solidFill>
                <a:srgbClr val="7030A0"/>
              </a:solidFill>
            </a:endParaRPr>
          </a:p>
        </p:txBody>
      </p:sp>
      <p:sp>
        <p:nvSpPr>
          <p:cNvPr id="8" name="TextBox 7"/>
          <p:cNvSpPr txBox="1"/>
          <p:nvPr/>
        </p:nvSpPr>
        <p:spPr>
          <a:xfrm>
            <a:off x="76200" y="5715000"/>
            <a:ext cx="2895600" cy="1015663"/>
          </a:xfrm>
          <a:prstGeom prst="rect">
            <a:avLst/>
          </a:prstGeom>
          <a:noFill/>
        </p:spPr>
        <p:txBody>
          <a:bodyPr wrap="square" rtlCol="0">
            <a:spAutoFit/>
          </a:bodyPr>
          <a:lstStyle/>
          <a:p>
            <a:pPr algn="just"/>
            <a:r>
              <a:rPr lang="en-US" sz="2000" b="1" dirty="0" err="1" smtClean="0">
                <a:solidFill>
                  <a:srgbClr val="00B050"/>
                </a:solidFill>
              </a:rPr>
              <a:t>Satu</a:t>
            </a:r>
            <a:r>
              <a:rPr lang="en-US" sz="2000" b="1" dirty="0" smtClean="0">
                <a:solidFill>
                  <a:srgbClr val="00B050"/>
                </a:solidFill>
              </a:rPr>
              <a:t> </a:t>
            </a:r>
            <a:r>
              <a:rPr lang="en-US" sz="2000" b="1" dirty="0" err="1" smtClean="0">
                <a:solidFill>
                  <a:srgbClr val="00B050"/>
                </a:solidFill>
              </a:rPr>
              <a:t>aplikasi</a:t>
            </a:r>
            <a:r>
              <a:rPr lang="en-US" sz="2000" b="1" dirty="0" smtClean="0">
                <a:solidFill>
                  <a:srgbClr val="00B050"/>
                </a:solidFill>
              </a:rPr>
              <a:t> </a:t>
            </a:r>
            <a:r>
              <a:rPr lang="en-US" sz="2000" b="1" dirty="0" err="1" smtClean="0">
                <a:solidFill>
                  <a:srgbClr val="00B050"/>
                </a:solidFill>
              </a:rPr>
              <a:t>mungkin</a:t>
            </a:r>
            <a:r>
              <a:rPr lang="en-US" sz="2000" b="1" dirty="0" smtClean="0">
                <a:solidFill>
                  <a:srgbClr val="00B050"/>
                </a:solidFill>
              </a:rPr>
              <a:t> </a:t>
            </a:r>
            <a:r>
              <a:rPr lang="en-US" sz="2000" b="1" dirty="0" err="1" smtClean="0">
                <a:solidFill>
                  <a:srgbClr val="00B050"/>
                </a:solidFill>
              </a:rPr>
              <a:t>memerlukan</a:t>
            </a:r>
            <a:r>
              <a:rPr lang="en-US" sz="2000" b="1" dirty="0" smtClean="0">
                <a:solidFill>
                  <a:srgbClr val="00B050"/>
                </a:solidFill>
              </a:rPr>
              <a:t> </a:t>
            </a:r>
            <a:r>
              <a:rPr lang="en-US" sz="2000" b="1" dirty="0" err="1" smtClean="0">
                <a:solidFill>
                  <a:srgbClr val="00B050"/>
                </a:solidFill>
              </a:rPr>
              <a:t>beberapa</a:t>
            </a:r>
            <a:r>
              <a:rPr lang="en-US" sz="2000" b="1" dirty="0" smtClean="0">
                <a:solidFill>
                  <a:srgbClr val="00B050"/>
                </a:solidFill>
              </a:rPr>
              <a:t> </a:t>
            </a:r>
            <a:r>
              <a:rPr lang="en-US" sz="2000" b="1" dirty="0" err="1" smtClean="0">
                <a:solidFill>
                  <a:srgbClr val="00B050"/>
                </a:solidFill>
              </a:rPr>
              <a:t>teknik</a:t>
            </a:r>
            <a:r>
              <a:rPr lang="en-US" sz="2000" b="1" dirty="0" smtClean="0">
                <a:solidFill>
                  <a:srgbClr val="00B050"/>
                </a:solidFill>
              </a:rPr>
              <a:t> !!!</a:t>
            </a:r>
            <a:endParaRPr lang="id-ID" sz="2000" b="1" dirty="0">
              <a:solidFill>
                <a:srgbClr val="00B050"/>
              </a:solidFill>
            </a:endParaRPr>
          </a:p>
        </p:txBody>
      </p:sp>
      <p:sp>
        <p:nvSpPr>
          <p:cNvPr id="9" name="TextBox 8"/>
          <p:cNvSpPr txBox="1"/>
          <p:nvPr/>
        </p:nvSpPr>
        <p:spPr>
          <a:xfrm>
            <a:off x="76200" y="133290"/>
            <a:ext cx="3581400" cy="400110"/>
          </a:xfrm>
          <a:prstGeom prst="rect">
            <a:avLst/>
          </a:prstGeom>
          <a:noFill/>
        </p:spPr>
        <p:txBody>
          <a:bodyPr wrap="square" rtlCol="0">
            <a:spAutoFit/>
          </a:bodyPr>
          <a:lstStyle/>
          <a:p>
            <a:pPr algn="just"/>
            <a:r>
              <a:rPr lang="en-US" sz="2000" b="1" dirty="0" err="1" smtClean="0"/>
              <a:t>Perbedaan</a:t>
            </a:r>
            <a:r>
              <a:rPr lang="en-US" sz="2000" b="1" dirty="0" smtClean="0"/>
              <a:t> </a:t>
            </a:r>
            <a:r>
              <a:rPr lang="en-US" sz="2000" b="1" dirty="0" err="1" smtClean="0"/>
              <a:t>keempat</a:t>
            </a:r>
            <a:r>
              <a:rPr lang="en-US" sz="2000" b="1" dirty="0" smtClean="0"/>
              <a:t> </a:t>
            </a:r>
            <a:r>
              <a:rPr lang="en-US" sz="2000" b="1" dirty="0" err="1" smtClean="0"/>
              <a:t>teknik</a:t>
            </a:r>
            <a:r>
              <a:rPr lang="en-US" sz="2000" b="1" dirty="0" smtClean="0"/>
              <a:t>?</a:t>
            </a:r>
            <a:endParaRPr lang="id-ID" sz="2000" b="1" dirty="0"/>
          </a:p>
        </p:txBody>
      </p:sp>
      <p:sp>
        <p:nvSpPr>
          <p:cNvPr id="10" name="TextBox 9"/>
          <p:cNvSpPr txBox="1"/>
          <p:nvPr/>
        </p:nvSpPr>
        <p:spPr>
          <a:xfrm>
            <a:off x="5638800" y="304800"/>
            <a:ext cx="1524000" cy="707886"/>
          </a:xfrm>
          <a:prstGeom prst="rect">
            <a:avLst/>
          </a:prstGeom>
          <a:noFill/>
        </p:spPr>
        <p:txBody>
          <a:bodyPr wrap="square" rtlCol="0">
            <a:spAutoFit/>
          </a:bodyPr>
          <a:lstStyle/>
          <a:p>
            <a:r>
              <a:rPr lang="en-US" sz="2000" b="1" dirty="0" smtClean="0">
                <a:solidFill>
                  <a:srgbClr val="FF0000"/>
                </a:solidFill>
              </a:rPr>
              <a:t>8-Puzzle</a:t>
            </a:r>
          </a:p>
          <a:p>
            <a:r>
              <a:rPr lang="en-US" sz="2000" b="1" dirty="0" smtClean="0">
                <a:solidFill>
                  <a:srgbClr val="FF0000"/>
                </a:solidFill>
              </a:rPr>
              <a:t>Knapsack</a:t>
            </a:r>
            <a:endParaRPr lang="id-ID" sz="2000" b="1" dirty="0">
              <a:solidFill>
                <a:srgbClr val="FF0000"/>
              </a:solidFill>
            </a:endParaRPr>
          </a:p>
        </p:txBody>
      </p:sp>
      <p:sp>
        <p:nvSpPr>
          <p:cNvPr id="12" name="TextBox 11"/>
          <p:cNvSpPr txBox="1"/>
          <p:nvPr/>
        </p:nvSpPr>
        <p:spPr>
          <a:xfrm>
            <a:off x="6858000" y="3886200"/>
            <a:ext cx="1524000" cy="707886"/>
          </a:xfrm>
          <a:prstGeom prst="rect">
            <a:avLst/>
          </a:prstGeom>
          <a:noFill/>
        </p:spPr>
        <p:txBody>
          <a:bodyPr wrap="square" rtlCol="0">
            <a:spAutoFit/>
          </a:bodyPr>
          <a:lstStyle/>
          <a:p>
            <a:r>
              <a:rPr lang="en-US" sz="2000" b="1" dirty="0" err="1" smtClean="0">
                <a:solidFill>
                  <a:srgbClr val="FF0000"/>
                </a:solidFill>
              </a:rPr>
              <a:t>Wumpus</a:t>
            </a:r>
            <a:r>
              <a:rPr lang="en-US" sz="2000" b="1" dirty="0" smtClean="0">
                <a:solidFill>
                  <a:srgbClr val="FF0000"/>
                </a:solidFill>
              </a:rPr>
              <a:t> </a:t>
            </a:r>
            <a:r>
              <a:rPr lang="en-US" sz="2000" b="1" dirty="0" err="1" smtClean="0">
                <a:solidFill>
                  <a:srgbClr val="FF0000"/>
                </a:solidFill>
              </a:rPr>
              <a:t>Catur</a:t>
            </a:r>
            <a:endParaRPr lang="en-US" sz="2000" b="1" dirty="0" smtClean="0">
              <a:solidFill>
                <a:srgbClr val="FF0000"/>
              </a:solidFill>
            </a:endParaRPr>
          </a:p>
        </p:txBody>
      </p:sp>
      <p:sp>
        <p:nvSpPr>
          <p:cNvPr id="13" name="TextBox 12"/>
          <p:cNvSpPr txBox="1"/>
          <p:nvPr/>
        </p:nvSpPr>
        <p:spPr>
          <a:xfrm>
            <a:off x="6096000" y="5943600"/>
            <a:ext cx="1752600" cy="707886"/>
          </a:xfrm>
          <a:prstGeom prst="rect">
            <a:avLst/>
          </a:prstGeom>
          <a:noFill/>
        </p:spPr>
        <p:txBody>
          <a:bodyPr wrap="square" rtlCol="0">
            <a:spAutoFit/>
          </a:bodyPr>
          <a:lstStyle/>
          <a:p>
            <a:r>
              <a:rPr lang="en-US" sz="2000" b="1" dirty="0" smtClean="0">
                <a:solidFill>
                  <a:srgbClr val="FF0000"/>
                </a:solidFill>
              </a:rPr>
              <a:t>Manufacture Elevator CS</a:t>
            </a:r>
          </a:p>
        </p:txBody>
      </p:sp>
      <p:sp>
        <p:nvSpPr>
          <p:cNvPr id="14" name="TextBox 13"/>
          <p:cNvSpPr txBox="1"/>
          <p:nvPr/>
        </p:nvSpPr>
        <p:spPr>
          <a:xfrm>
            <a:off x="381000" y="3810000"/>
            <a:ext cx="2667000" cy="1015663"/>
          </a:xfrm>
          <a:prstGeom prst="rect">
            <a:avLst/>
          </a:prstGeom>
          <a:noFill/>
        </p:spPr>
        <p:txBody>
          <a:bodyPr wrap="square" rtlCol="0">
            <a:spAutoFit/>
          </a:bodyPr>
          <a:lstStyle/>
          <a:p>
            <a:r>
              <a:rPr lang="en-US" sz="2000" b="1" dirty="0" smtClean="0">
                <a:solidFill>
                  <a:srgbClr val="FF0000"/>
                </a:solidFill>
              </a:rPr>
              <a:t>Pattern Recognition </a:t>
            </a:r>
            <a:r>
              <a:rPr lang="en-US" sz="2000" b="1" dirty="0" err="1" smtClean="0">
                <a:solidFill>
                  <a:srgbClr val="FF0000"/>
                </a:solidFill>
              </a:rPr>
              <a:t>Klasifikasi</a:t>
            </a:r>
            <a:r>
              <a:rPr lang="en-US" sz="2000" b="1" dirty="0" smtClean="0">
                <a:solidFill>
                  <a:srgbClr val="FF0000"/>
                </a:solidFill>
              </a:rPr>
              <a:t> </a:t>
            </a:r>
            <a:r>
              <a:rPr lang="en-US" sz="2000" b="1" dirty="0" err="1" smtClean="0">
                <a:solidFill>
                  <a:srgbClr val="FF0000"/>
                </a:solidFill>
              </a:rPr>
              <a:t>Klastering</a:t>
            </a:r>
            <a:endParaRPr lang="en-US" sz="20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Cari</a:t>
            </a:r>
            <a:r>
              <a:rPr lang="en-US" dirty="0" smtClean="0"/>
              <a:t> </a:t>
            </a:r>
            <a:r>
              <a:rPr lang="en-US" dirty="0" err="1" smtClean="0"/>
              <a:t>Harga</a:t>
            </a:r>
            <a:r>
              <a:rPr lang="en-US" dirty="0" smtClean="0"/>
              <a:t> </a:t>
            </a:r>
            <a:r>
              <a:rPr lang="en-US" dirty="0" err="1" smtClean="0"/>
              <a:t>Obat</a:t>
            </a:r>
            <a:r>
              <a:rPr lang="en-US" dirty="0" smtClean="0"/>
              <a:t> Optimal</a:t>
            </a:r>
          </a:p>
        </p:txBody>
      </p:sp>
      <p:sp>
        <p:nvSpPr>
          <p:cNvPr id="7171" name="Content Placeholder 2"/>
          <p:cNvSpPr>
            <a:spLocks noGrp="1"/>
          </p:cNvSpPr>
          <p:nvPr>
            <p:ph idx="1"/>
          </p:nvPr>
        </p:nvSpPr>
        <p:spPr/>
        <p:txBody>
          <a:bodyPr/>
          <a:lstStyle/>
          <a:p>
            <a:r>
              <a:rPr lang="en-US" dirty="0" err="1" smtClean="0"/>
              <a:t>Fakta</a:t>
            </a:r>
            <a:r>
              <a:rPr lang="en-US" dirty="0" smtClean="0"/>
              <a:t>: </a:t>
            </a:r>
          </a:p>
          <a:p>
            <a:pPr lvl="1"/>
            <a:r>
              <a:rPr lang="en-US" dirty="0" err="1" smtClean="0"/>
              <a:t>Kemampuan</a:t>
            </a:r>
            <a:r>
              <a:rPr lang="en-US" dirty="0" smtClean="0"/>
              <a:t> </a:t>
            </a:r>
            <a:r>
              <a:rPr lang="en-US" dirty="0" err="1" smtClean="0"/>
              <a:t>finansial</a:t>
            </a:r>
            <a:r>
              <a:rPr lang="en-US" dirty="0" smtClean="0"/>
              <a:t> </a:t>
            </a:r>
            <a:r>
              <a:rPr lang="en-US" dirty="0" err="1" smtClean="0"/>
              <a:t>pasien</a:t>
            </a:r>
            <a:endParaRPr lang="en-US" dirty="0" smtClean="0"/>
          </a:p>
          <a:p>
            <a:pPr lvl="1"/>
            <a:r>
              <a:rPr lang="en-US" dirty="0" err="1" smtClean="0"/>
              <a:t>Kandungan</a:t>
            </a:r>
            <a:r>
              <a:rPr lang="en-US" dirty="0" smtClean="0"/>
              <a:t> </a:t>
            </a:r>
            <a:r>
              <a:rPr lang="en-US" dirty="0" err="1" smtClean="0"/>
              <a:t>dan</a:t>
            </a:r>
            <a:r>
              <a:rPr lang="en-US" dirty="0" smtClean="0"/>
              <a:t> </a:t>
            </a:r>
            <a:r>
              <a:rPr lang="en-US" dirty="0" err="1" smtClean="0"/>
              <a:t>harga</a:t>
            </a:r>
            <a:r>
              <a:rPr lang="en-US" dirty="0" smtClean="0"/>
              <a:t> </a:t>
            </a:r>
            <a:r>
              <a:rPr lang="en-US" dirty="0" err="1" smtClean="0"/>
              <a:t>obat</a:t>
            </a:r>
            <a:endParaRPr lang="en-US" dirty="0" smtClean="0"/>
          </a:p>
          <a:p>
            <a:r>
              <a:rPr lang="en-US" dirty="0" err="1" smtClean="0"/>
              <a:t>Tujuan</a:t>
            </a:r>
            <a:r>
              <a:rPr lang="en-US" dirty="0" smtClean="0"/>
              <a:t>: </a:t>
            </a:r>
          </a:p>
          <a:p>
            <a:pPr lvl="1"/>
            <a:r>
              <a:rPr lang="en-US" dirty="0" err="1" smtClean="0"/>
              <a:t>Cari</a:t>
            </a:r>
            <a:r>
              <a:rPr lang="en-US" dirty="0" smtClean="0"/>
              <a:t> </a:t>
            </a:r>
            <a:r>
              <a:rPr lang="en-US" dirty="0" err="1" smtClean="0"/>
              <a:t>obat</a:t>
            </a:r>
            <a:r>
              <a:rPr lang="en-US" dirty="0" smtClean="0"/>
              <a:t> </a:t>
            </a:r>
            <a:r>
              <a:rPr lang="en-US" dirty="0" err="1" smtClean="0"/>
              <a:t>dengan</a:t>
            </a:r>
            <a:r>
              <a:rPr lang="en-US" dirty="0" smtClean="0"/>
              <a:t> </a:t>
            </a:r>
            <a:r>
              <a:rPr lang="en-US" dirty="0" err="1" smtClean="0"/>
              <a:t>harga</a:t>
            </a:r>
            <a:r>
              <a:rPr lang="en-US" dirty="0" smtClean="0"/>
              <a:t> yang paling optimal </a:t>
            </a:r>
            <a:r>
              <a:rPr lang="en-US" dirty="0" err="1" smtClean="0"/>
              <a:t>dengan</a:t>
            </a:r>
            <a:r>
              <a:rPr lang="en-US" dirty="0" smtClean="0"/>
              <a:t> </a:t>
            </a:r>
            <a:r>
              <a:rPr lang="en-US" dirty="0" err="1" smtClean="0"/>
              <a:t>tetap</a:t>
            </a:r>
            <a:r>
              <a:rPr lang="en-US" dirty="0" smtClean="0"/>
              <a:t> </a:t>
            </a:r>
            <a:r>
              <a:rPr lang="en-US" dirty="0" err="1" smtClean="0"/>
              <a:t>melihat</a:t>
            </a:r>
            <a:r>
              <a:rPr lang="en-US" dirty="0" smtClean="0"/>
              <a:t> </a:t>
            </a:r>
            <a:r>
              <a:rPr lang="en-US" dirty="0" err="1" smtClean="0"/>
              <a:t>interaksi</a:t>
            </a:r>
            <a:r>
              <a:rPr lang="en-US" dirty="0" smtClean="0"/>
              <a:t> </a:t>
            </a:r>
            <a:r>
              <a:rPr lang="en-US" dirty="0" err="1" smtClean="0"/>
              <a:t>dan</a:t>
            </a:r>
            <a:r>
              <a:rPr lang="en-US" dirty="0" smtClean="0"/>
              <a:t> </a:t>
            </a:r>
            <a:r>
              <a:rPr lang="en-US" dirty="0" err="1" smtClean="0"/>
              <a:t>alerginya</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wipe(down)">
                                      <p:cBhvr>
                                        <p:cTn id="13" dur="5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wipe(down)">
                                      <p:cBhvr>
                                        <p:cTn id="18" dur="500"/>
                                        <p:tgtEl>
                                          <p:spTgt spid="7171">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wipe(down)">
                                      <p:cBhvr>
                                        <p:cTn id="21"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AI</a:t>
            </a:r>
            <a:endParaRPr lang="id-ID" dirty="0"/>
          </a:p>
        </p:txBody>
      </p:sp>
      <p:sp>
        <p:nvSpPr>
          <p:cNvPr id="3" name="Content Placeholder 2"/>
          <p:cNvSpPr>
            <a:spLocks noGrp="1"/>
          </p:cNvSpPr>
          <p:nvPr>
            <p:ph idx="1"/>
          </p:nvPr>
        </p:nvSpPr>
        <p:spPr/>
        <p:txBody>
          <a:bodyPr/>
          <a:lstStyle/>
          <a:p>
            <a:r>
              <a:rPr lang="en-US" sz="3600" dirty="0" smtClean="0"/>
              <a:t>Searching?</a:t>
            </a:r>
          </a:p>
          <a:p>
            <a:r>
              <a:rPr lang="en-US" sz="3600" dirty="0" smtClean="0"/>
              <a:t>Reasoning?</a:t>
            </a:r>
          </a:p>
          <a:p>
            <a:r>
              <a:rPr lang="en-US" sz="3600" dirty="0" smtClean="0"/>
              <a:t>Planning?</a:t>
            </a:r>
          </a:p>
          <a:p>
            <a:r>
              <a:rPr lang="en-US" sz="3600" dirty="0" smtClean="0"/>
              <a:t>Learning?</a:t>
            </a:r>
          </a:p>
          <a:p>
            <a:endParaRPr lang="en-US" sz="3600" dirty="0" smtClean="0"/>
          </a:p>
          <a:p>
            <a:pPr>
              <a:buNone/>
            </a:pPr>
            <a:r>
              <a:rPr lang="en-US" sz="3600" b="1" dirty="0" smtClean="0">
                <a:solidFill>
                  <a:srgbClr val="C00000"/>
                </a:solidFill>
              </a:rPr>
              <a:t>   Reasoning, Learning, Searching</a:t>
            </a:r>
            <a:endParaRPr lang="id-ID"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Representation</a:t>
            </a:r>
            <a:endParaRPr lang="id-ID" dirty="0"/>
          </a:p>
        </p:txBody>
      </p:sp>
      <p:sp>
        <p:nvSpPr>
          <p:cNvPr id="3" name="Content Placeholder 2"/>
          <p:cNvSpPr>
            <a:spLocks noGrp="1"/>
          </p:cNvSpPr>
          <p:nvPr>
            <p:ph idx="1"/>
          </p:nvPr>
        </p:nvSpPr>
        <p:spPr/>
        <p:txBody>
          <a:bodyPr/>
          <a:lstStyle/>
          <a:p>
            <a:pPr lvl="0"/>
            <a:r>
              <a:rPr lang="en-US" sz="2400" dirty="0" smtClean="0"/>
              <a:t>First Order Logic</a:t>
            </a:r>
            <a:endParaRPr lang="id-ID" sz="2400" dirty="0" smtClean="0"/>
          </a:p>
          <a:p>
            <a:pPr lvl="0"/>
            <a:r>
              <a:rPr lang="en-US" sz="2400" dirty="0" smtClean="0"/>
              <a:t>Production Rules</a:t>
            </a:r>
            <a:endParaRPr lang="id-ID" sz="2400" dirty="0" smtClean="0"/>
          </a:p>
          <a:p>
            <a:pPr lvl="0"/>
            <a:r>
              <a:rPr lang="en-US" sz="2400" dirty="0" smtClean="0"/>
              <a:t>Non-monotonic Systems</a:t>
            </a:r>
            <a:endParaRPr lang="id-ID" sz="2400" dirty="0" smtClean="0"/>
          </a:p>
          <a:p>
            <a:pPr lvl="0"/>
            <a:r>
              <a:rPr lang="en-US" sz="2400" dirty="0" smtClean="0"/>
              <a:t>Statistical Reasoning Systems</a:t>
            </a:r>
            <a:endParaRPr lang="id-ID" sz="2400" dirty="0" smtClean="0"/>
          </a:p>
          <a:p>
            <a:r>
              <a:rPr lang="en-US" sz="2400" dirty="0" smtClean="0"/>
              <a:t>Weak Slot-and-Filler Structures</a:t>
            </a:r>
            <a:endParaRPr lang="id-ID" sz="2400" dirty="0" smtClean="0"/>
          </a:p>
          <a:p>
            <a:pPr lvl="1"/>
            <a:r>
              <a:rPr lang="en-US" sz="2200" dirty="0" smtClean="0"/>
              <a:t>Semantic Nets</a:t>
            </a:r>
          </a:p>
          <a:p>
            <a:pPr lvl="1"/>
            <a:r>
              <a:rPr lang="en-US" sz="2200" dirty="0" smtClean="0">
                <a:solidFill>
                  <a:srgbClr val="C00000"/>
                </a:solidFill>
              </a:rPr>
              <a:t>Frames System</a:t>
            </a:r>
            <a:endParaRPr lang="id-ID" sz="2200" dirty="0" smtClean="0">
              <a:solidFill>
                <a:srgbClr val="C00000"/>
              </a:solidFill>
            </a:endParaRPr>
          </a:p>
          <a:p>
            <a:r>
              <a:rPr lang="en-US" sz="2400" dirty="0" smtClean="0"/>
              <a:t>Strong Slot-and-Filler Structures</a:t>
            </a:r>
            <a:endParaRPr lang="id-ID" sz="2400" dirty="0" smtClean="0"/>
          </a:p>
          <a:p>
            <a:pPr lvl="1"/>
            <a:r>
              <a:rPr lang="en-US" sz="2200" dirty="0" smtClean="0"/>
              <a:t>Conceptual Dependency</a:t>
            </a:r>
            <a:r>
              <a:rPr lang="id-ID" sz="2200" dirty="0" smtClean="0"/>
              <a:t> </a:t>
            </a:r>
            <a:r>
              <a:rPr lang="en-US" sz="2200" dirty="0" smtClean="0"/>
              <a:t>Scripts</a:t>
            </a:r>
            <a:endParaRPr lang="id-ID" sz="2200" dirty="0" smtClean="0"/>
          </a:p>
          <a:p>
            <a:pPr lvl="1"/>
            <a:r>
              <a:rPr lang="en-US" sz="2200" dirty="0" smtClean="0"/>
              <a:t>CYC</a:t>
            </a:r>
            <a:endParaRPr lang="id-ID"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p:cNvPicPr>
            <a:picLocks noChangeAspect="1" noChangeArrowheads="1"/>
          </p:cNvPicPr>
          <p:nvPr/>
        </p:nvPicPr>
        <p:blipFill>
          <a:blip r:embed="rId2"/>
          <a:srcRect/>
          <a:stretch>
            <a:fillRect/>
          </a:stretch>
        </p:blipFill>
        <p:spPr bwMode="auto">
          <a:xfrm>
            <a:off x="1981200" y="0"/>
            <a:ext cx="548383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Spam Filtering</a:t>
            </a:r>
            <a:endParaRPr lang="id-ID" dirty="0"/>
          </a:p>
        </p:txBody>
      </p:sp>
      <p:sp>
        <p:nvSpPr>
          <p:cNvPr id="6" name="Content Placeholder 5"/>
          <p:cNvSpPr>
            <a:spLocks noGrp="1"/>
          </p:cNvSpPr>
          <p:nvPr>
            <p:ph idx="1"/>
          </p:nvPr>
        </p:nvSpPr>
        <p:spPr/>
        <p:txBody>
          <a:bodyPr/>
          <a:lstStyle/>
          <a:p>
            <a:r>
              <a:rPr lang="en-US" sz="2800" b="1" i="1" dirty="0" smtClean="0"/>
              <a:t>E</a:t>
            </a:r>
            <a:r>
              <a:rPr lang="id-ID" sz="2800" b="1" i="1" dirty="0" smtClean="0"/>
              <a:t>mail spam</a:t>
            </a:r>
            <a:endParaRPr lang="en-US" sz="2800" b="1" i="1" dirty="0" smtClean="0"/>
          </a:p>
          <a:p>
            <a:pPr lvl="1"/>
            <a:r>
              <a:rPr lang="fi-FI" dirty="0" smtClean="0"/>
              <a:t>Email sampah atau email yang tidak diperlukan </a:t>
            </a:r>
            <a:r>
              <a:rPr lang="fi-FI" i="1" dirty="0" smtClean="0"/>
              <a:t>user</a:t>
            </a:r>
            <a:endParaRPr lang="en-US" i="1" dirty="0" smtClean="0"/>
          </a:p>
          <a:p>
            <a:pPr lvl="1"/>
            <a:r>
              <a:rPr lang="fi-FI" dirty="0" smtClean="0"/>
              <a:t>Contoh:</a:t>
            </a:r>
          </a:p>
          <a:p>
            <a:pPr lvl="2"/>
            <a:r>
              <a:rPr lang="fi-FI" i="1" dirty="0" smtClean="0"/>
              <a:t>Instant messaging spam</a:t>
            </a:r>
          </a:p>
          <a:p>
            <a:pPr lvl="2"/>
            <a:r>
              <a:rPr lang="fi-FI" i="1" dirty="0" smtClean="0"/>
              <a:t>Web search engine spam</a:t>
            </a:r>
            <a:endParaRPr lang="fi-FI" dirty="0" smtClean="0"/>
          </a:p>
          <a:p>
            <a:pPr lvl="2"/>
            <a:r>
              <a:rPr lang="fi-FI" i="1" dirty="0" smtClean="0"/>
              <a:t>Blogs spam</a:t>
            </a:r>
          </a:p>
          <a:p>
            <a:pPr lvl="2"/>
            <a:r>
              <a:rPr lang="fi-FI" i="1" dirty="0" smtClean="0"/>
              <a:t>Mobile phone messaging</a:t>
            </a:r>
            <a:r>
              <a:rPr lang="fi-FI" dirty="0" smtClean="0"/>
              <a:t> </a:t>
            </a:r>
            <a:r>
              <a:rPr lang="fi-FI" i="1" dirty="0" smtClean="0"/>
              <a:t>spam</a:t>
            </a:r>
            <a:r>
              <a:rPr lang="fi-FI" dirty="0" smtClean="0"/>
              <a:t>, dsb.</a:t>
            </a:r>
          </a:p>
          <a:p>
            <a:pPr lvl="1"/>
            <a:r>
              <a:rPr lang="en-US" dirty="0" err="1" smtClean="0"/>
              <a:t>Jumlahnya</a:t>
            </a:r>
            <a:r>
              <a:rPr lang="en-US" dirty="0" smtClean="0"/>
              <a:t> </a:t>
            </a:r>
            <a:r>
              <a:rPr lang="en-US" dirty="0" err="1" smtClean="0"/>
              <a:t>mencapai</a:t>
            </a:r>
            <a:r>
              <a:rPr lang="en-US" dirty="0" smtClean="0"/>
              <a:t> </a:t>
            </a:r>
            <a:r>
              <a:rPr lang="id-ID" dirty="0" smtClean="0"/>
              <a:t>90</a:t>
            </a:r>
            <a:r>
              <a:rPr lang="en-US" dirty="0" smtClean="0"/>
              <a:t> </a:t>
            </a:r>
            <a:r>
              <a:rPr lang="en-US" dirty="0" err="1" smtClean="0"/>
              <a:t>milyar</a:t>
            </a:r>
            <a:r>
              <a:rPr lang="en-US" dirty="0" smtClean="0"/>
              <a:t> per </a:t>
            </a:r>
            <a:r>
              <a:rPr lang="id-ID" dirty="0" smtClean="0"/>
              <a:t>hari</a:t>
            </a:r>
            <a:endParaRPr lang="en-US" dirty="0" smtClean="0"/>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486400"/>
          </a:xfrm>
        </p:spPr>
        <p:txBody>
          <a:bodyPr>
            <a:normAutofit lnSpcReduction="10000"/>
          </a:bodyPr>
          <a:lstStyle/>
          <a:p>
            <a:pPr>
              <a:buNone/>
            </a:pPr>
            <a:r>
              <a:rPr lang="en-US" sz="1400" dirty="0" smtClean="0"/>
              <a:t>From: DOUGLAS M ROBIN douglas_markrobin@yahoo.co.uk</a:t>
            </a:r>
            <a:endParaRPr lang="id-ID" sz="1400" dirty="0" smtClean="0"/>
          </a:p>
          <a:p>
            <a:pPr>
              <a:buNone/>
            </a:pPr>
            <a:r>
              <a:rPr lang="en-US" sz="1400" dirty="0" smtClean="0"/>
              <a:t>Subject: COMPLETE THE FORM WITH YOUR PASSPORT PHOTO ATTACHED</a:t>
            </a:r>
            <a:endParaRPr lang="id-ID" sz="1400" dirty="0" smtClean="0"/>
          </a:p>
          <a:p>
            <a:pPr>
              <a:buNone/>
            </a:pPr>
            <a:r>
              <a:rPr lang="en-US" sz="1400" dirty="0" smtClean="0"/>
              <a:t>The National Lottery</a:t>
            </a:r>
            <a:endParaRPr lang="id-ID" sz="1400" dirty="0" smtClean="0"/>
          </a:p>
          <a:p>
            <a:pPr>
              <a:buNone/>
            </a:pPr>
            <a:r>
              <a:rPr lang="en-US" sz="1400" dirty="0" smtClean="0"/>
              <a:t>PAYMENT/PROCESSING OFFICE, LONDON, UK.</a:t>
            </a:r>
            <a:endParaRPr lang="id-ID" sz="1400" dirty="0" smtClean="0"/>
          </a:p>
          <a:p>
            <a:pPr>
              <a:buNone/>
            </a:pPr>
            <a:r>
              <a:rPr lang="en-US" sz="1400" dirty="0" smtClean="0"/>
              <a:t>3240 RIDGE-WAY,LONDON NW71RN. 00447040112422</a:t>
            </a:r>
            <a:endParaRPr lang="id-ID" sz="1400" dirty="0" smtClean="0"/>
          </a:p>
          <a:p>
            <a:pPr>
              <a:buNone/>
            </a:pPr>
            <a:r>
              <a:rPr lang="en-US" sz="1400" dirty="0" smtClean="0"/>
              <a:t> </a:t>
            </a:r>
          </a:p>
          <a:p>
            <a:pPr>
              <a:buNone/>
            </a:pPr>
            <a:r>
              <a:rPr lang="en-US" sz="1400" dirty="0" smtClean="0"/>
              <a:t>Batch/074/05/ZY3</a:t>
            </a:r>
            <a:endParaRPr lang="id-ID" sz="1400" dirty="0" smtClean="0"/>
          </a:p>
          <a:p>
            <a:pPr>
              <a:buNone/>
            </a:pPr>
            <a:r>
              <a:rPr lang="en-US" sz="1400" dirty="0" smtClean="0"/>
              <a:t>Ticket/ 5647600545188</a:t>
            </a:r>
            <a:endParaRPr lang="id-ID" sz="1400" dirty="0" smtClean="0"/>
          </a:p>
          <a:p>
            <a:pPr>
              <a:buNone/>
            </a:pPr>
            <a:r>
              <a:rPr lang="en-US" sz="1400" dirty="0" smtClean="0"/>
              <a:t>Serial No /5073-11</a:t>
            </a:r>
            <a:endParaRPr lang="id-ID" sz="1400" dirty="0" smtClean="0"/>
          </a:p>
          <a:p>
            <a:pPr>
              <a:buNone/>
            </a:pPr>
            <a:r>
              <a:rPr lang="en-US" sz="1400" dirty="0" smtClean="0"/>
              <a:t> </a:t>
            </a:r>
            <a:endParaRPr lang="id-ID" sz="1400" dirty="0" smtClean="0"/>
          </a:p>
          <a:p>
            <a:pPr>
              <a:buNone/>
            </a:pPr>
            <a:r>
              <a:rPr lang="en-US" sz="1400" dirty="0" smtClean="0"/>
              <a:t>Dear (),</a:t>
            </a:r>
            <a:endParaRPr lang="id-ID" sz="1400" dirty="0" smtClean="0"/>
          </a:p>
          <a:p>
            <a:pPr>
              <a:buNone/>
            </a:pPr>
            <a:r>
              <a:rPr lang="en-US" sz="1400" dirty="0" smtClean="0"/>
              <a:t> </a:t>
            </a:r>
            <a:endParaRPr lang="id-ID" sz="1400" dirty="0" smtClean="0"/>
          </a:p>
          <a:p>
            <a:pPr>
              <a:buNone/>
            </a:pPr>
            <a:r>
              <a:rPr lang="en-US" sz="1400" dirty="0" smtClean="0"/>
              <a:t>l acknowledge the receipt of your mail, as regard your request the reason is that over the years we have had cases of double claim of winnings and with the help of the verification form its earlier to detect the winners in various category.</a:t>
            </a:r>
            <a:endParaRPr lang="id-ID" sz="1400" dirty="0" smtClean="0"/>
          </a:p>
          <a:p>
            <a:pPr>
              <a:buNone/>
            </a:pPr>
            <a:r>
              <a:rPr lang="en-US" sz="1400" dirty="0" smtClean="0"/>
              <a:t>Your information is need to process other vital document before your cash prize can be release to you for claim. </a:t>
            </a:r>
            <a:endParaRPr lang="id-ID" sz="1400" dirty="0" smtClean="0"/>
          </a:p>
          <a:p>
            <a:pPr>
              <a:buNone/>
            </a:pPr>
            <a:r>
              <a:rPr lang="en-US" sz="1400" dirty="0" smtClean="0"/>
              <a:t>l need those vital information alongside passport photo to proceed with the processing of your winnings. l need urgent response in 24 hrs because you have less 2 weeks . </a:t>
            </a:r>
            <a:endParaRPr lang="id-ID" sz="1400" dirty="0" smtClean="0"/>
          </a:p>
          <a:p>
            <a:pPr>
              <a:buNone/>
            </a:pPr>
            <a:endParaRPr lang="en-US" sz="1400" dirty="0" smtClean="0"/>
          </a:p>
          <a:p>
            <a:pPr>
              <a:buNone/>
            </a:pPr>
            <a:r>
              <a:rPr lang="en-US" sz="1400" dirty="0" smtClean="0"/>
              <a:t>Regards,</a:t>
            </a:r>
            <a:endParaRPr lang="id-ID" sz="1400" dirty="0" smtClean="0"/>
          </a:p>
          <a:p>
            <a:pPr>
              <a:buNone/>
            </a:pPr>
            <a:r>
              <a:rPr lang="en-US" sz="1400" dirty="0" smtClean="0"/>
              <a:t>Douglas Robin.</a:t>
            </a:r>
            <a:endParaRPr lang="id-ID" sz="1400" dirty="0" smtClean="0"/>
          </a:p>
          <a:p>
            <a:pPr>
              <a:buNone/>
            </a:pPr>
            <a:r>
              <a:rPr lang="en-US" sz="1400" dirty="0" smtClean="0"/>
              <a:t>(FIDUCIARY OFFICER)</a:t>
            </a:r>
            <a:endParaRPr lang="id-ID" sz="1400" dirty="0" smtClean="0"/>
          </a:p>
        </p:txBody>
      </p:sp>
      <p:sp>
        <p:nvSpPr>
          <p:cNvPr id="4" name="Oval 3"/>
          <p:cNvSpPr/>
          <p:nvPr/>
        </p:nvSpPr>
        <p:spPr>
          <a:xfrm>
            <a:off x="76200" y="2133600"/>
            <a:ext cx="2438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Strategi</a:t>
            </a:r>
            <a:r>
              <a:rPr lang="en-US" dirty="0" smtClean="0"/>
              <a:t> </a:t>
            </a:r>
            <a:r>
              <a:rPr lang="en-US" i="1" dirty="0" smtClean="0"/>
              <a:t>Spammer</a:t>
            </a:r>
            <a:r>
              <a:rPr lang="en-US" dirty="0" smtClean="0"/>
              <a:t> </a:t>
            </a:r>
            <a:endParaRPr lang="id-ID" dirty="0"/>
          </a:p>
        </p:txBody>
      </p:sp>
      <p:sp>
        <p:nvSpPr>
          <p:cNvPr id="3" name="Content Placeholder 2"/>
          <p:cNvSpPr>
            <a:spLocks noGrp="1"/>
          </p:cNvSpPr>
          <p:nvPr>
            <p:ph idx="1"/>
          </p:nvPr>
        </p:nvSpPr>
        <p:spPr/>
        <p:txBody>
          <a:bodyPr/>
          <a:lstStyle/>
          <a:p>
            <a:pPr lvl="0"/>
            <a:r>
              <a:rPr lang="en-US" sz="3200" dirty="0" smtClean="0">
                <a:latin typeface="Courier New" pitchFamily="49" charset="0"/>
                <a:cs typeface="Courier New" pitchFamily="49" charset="0"/>
              </a:rPr>
              <a:t>l0ttery</a:t>
            </a:r>
            <a:endParaRPr lang="id-ID" sz="3200" dirty="0" smtClean="0">
              <a:latin typeface="Courier New" pitchFamily="49" charset="0"/>
              <a:cs typeface="Courier New" pitchFamily="49" charset="0"/>
            </a:endParaRPr>
          </a:p>
          <a:p>
            <a:pPr lvl="0"/>
            <a:r>
              <a:rPr lang="en-US" sz="3200" dirty="0" smtClean="0">
                <a:latin typeface="Courier New" pitchFamily="49" charset="0"/>
                <a:cs typeface="Courier New" pitchFamily="49" charset="0"/>
              </a:rPr>
              <a:t>l o t </a:t>
            </a:r>
            <a:r>
              <a:rPr lang="en-US" sz="3200" dirty="0" err="1" smtClean="0">
                <a:latin typeface="Courier New" pitchFamily="49" charset="0"/>
                <a:cs typeface="Courier New" pitchFamily="49" charset="0"/>
              </a:rPr>
              <a:t>t</a:t>
            </a:r>
            <a:r>
              <a:rPr lang="en-US" sz="3200" dirty="0" smtClean="0">
                <a:latin typeface="Courier New" pitchFamily="49" charset="0"/>
                <a:cs typeface="Courier New" pitchFamily="49" charset="0"/>
              </a:rPr>
              <a:t> e r y</a:t>
            </a:r>
            <a:endParaRPr lang="id-ID" sz="3200" dirty="0" smtClean="0">
              <a:latin typeface="Courier New" pitchFamily="49" charset="0"/>
              <a:cs typeface="Courier New" pitchFamily="49" charset="0"/>
            </a:endParaRPr>
          </a:p>
          <a:p>
            <a:pPr lvl="0"/>
            <a:r>
              <a:rPr lang="en-US" sz="3200" dirty="0" smtClean="0">
                <a:latin typeface="Courier New" pitchFamily="49" charset="0"/>
                <a:cs typeface="Courier New" pitchFamily="49" charset="0"/>
              </a:rPr>
              <a:t>l-o-t-t-e-r-y</a:t>
            </a:r>
            <a:endParaRPr lang="id-ID" sz="3200" dirty="0" smtClean="0">
              <a:latin typeface="Courier New" pitchFamily="49" charset="0"/>
              <a:cs typeface="Courier New" pitchFamily="49" charset="0"/>
            </a:endParaRPr>
          </a:p>
          <a:p>
            <a:pPr lvl="0"/>
            <a:r>
              <a:rPr lang="en-US" sz="3200" dirty="0" err="1" smtClean="0">
                <a:latin typeface="Courier New" pitchFamily="49" charset="0"/>
                <a:cs typeface="Courier New" pitchFamily="49" charset="0"/>
              </a:rPr>
              <a:t>liottery</a:t>
            </a:r>
            <a:endParaRPr lang="id-ID" sz="3200" dirty="0" smtClean="0">
              <a:latin typeface="Courier New" pitchFamily="49" charset="0"/>
              <a:cs typeface="Courier New" pitchFamily="49" charset="0"/>
            </a:endParaRPr>
          </a:p>
          <a:p>
            <a:pPr lvl="0"/>
            <a:r>
              <a:rPr lang="en-US" sz="3200" dirty="0" smtClean="0">
                <a:latin typeface="Courier New" pitchFamily="49" charset="0"/>
                <a:cs typeface="Courier New" pitchFamily="49" charset="0"/>
              </a:rPr>
              <a:t>l-</a:t>
            </a:r>
            <a:r>
              <a:rPr lang="en-US" sz="3200" dirty="0" err="1" smtClean="0">
                <a:latin typeface="Courier New" pitchFamily="49" charset="0"/>
                <a:cs typeface="Courier New" pitchFamily="49" charset="0"/>
              </a:rPr>
              <a:t>ottery</a:t>
            </a:r>
            <a:endParaRPr lang="id-ID" sz="3200" dirty="0" smtClean="0">
              <a:latin typeface="Courier New" pitchFamily="49" charset="0"/>
              <a:cs typeface="Courier New" pitchFamily="49" charset="0"/>
            </a:endParaRPr>
          </a:p>
          <a:p>
            <a:r>
              <a:rPr lang="en-US" sz="3200" dirty="0" err="1" smtClean="0">
                <a:latin typeface="Courier New" pitchFamily="49" charset="0"/>
                <a:cs typeface="Courier New" pitchFamily="49" charset="0"/>
              </a:rPr>
              <a:t>lotte’ry</a:t>
            </a:r>
            <a:endParaRPr lang="id-ID" sz="32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57" name="Picture 65"/>
          <p:cNvPicPr>
            <a:picLocks noChangeAspect="1" noChangeArrowheads="1"/>
          </p:cNvPicPr>
          <p:nvPr/>
        </p:nvPicPr>
        <p:blipFill>
          <a:blip r:embed="rId2"/>
          <a:srcRect/>
          <a:stretch>
            <a:fillRect/>
          </a:stretch>
        </p:blipFill>
        <p:spPr bwMode="auto">
          <a:xfrm>
            <a:off x="2362200" y="381000"/>
            <a:ext cx="4495800" cy="6257668"/>
          </a:xfrm>
          <a:prstGeom prst="rect">
            <a:avLst/>
          </a:prstGeom>
          <a:noFill/>
          <a:ln w="9525">
            <a:noFill/>
            <a:miter lim="800000"/>
            <a:headEnd/>
            <a:tailEnd/>
          </a:ln>
          <a:effectLst/>
        </p:spPr>
      </p:pic>
      <p:grpSp>
        <p:nvGrpSpPr>
          <p:cNvPr id="5" name="Group 4"/>
          <p:cNvGrpSpPr/>
          <p:nvPr/>
        </p:nvGrpSpPr>
        <p:grpSpPr>
          <a:xfrm>
            <a:off x="3048000" y="1676400"/>
            <a:ext cx="5791200" cy="3352800"/>
            <a:chOff x="3048000" y="1676400"/>
            <a:chExt cx="5791200" cy="3352800"/>
          </a:xfrm>
        </p:grpSpPr>
        <p:sp>
          <p:nvSpPr>
            <p:cNvPr id="3" name="Rounded Rectangle 2"/>
            <p:cNvSpPr/>
            <p:nvPr/>
          </p:nvSpPr>
          <p:spPr>
            <a:xfrm>
              <a:off x="3048000" y="1676400"/>
              <a:ext cx="3048000" cy="3352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6248400" y="2562761"/>
              <a:ext cx="2590800" cy="1323439"/>
            </a:xfrm>
            <a:prstGeom prst="rect">
              <a:avLst/>
            </a:prstGeom>
            <a:noFill/>
          </p:spPr>
          <p:txBody>
            <a:bodyPr wrap="square" rtlCol="0">
              <a:spAutoFit/>
            </a:bodyPr>
            <a:lstStyle/>
            <a:p>
              <a:r>
                <a:rPr lang="en-US" sz="2000" dirty="0" err="1" smtClean="0">
                  <a:solidFill>
                    <a:srgbClr val="C00000"/>
                  </a:solidFill>
                </a:rPr>
                <a:t>Misal</a:t>
              </a:r>
              <a:r>
                <a:rPr lang="en-US" sz="2000" dirty="0" smtClean="0">
                  <a:solidFill>
                    <a:srgbClr val="C00000"/>
                  </a:solidFill>
                </a:rPr>
                <a:t>: </a:t>
              </a:r>
              <a:r>
                <a:rPr lang="en-US" sz="2000" dirty="0" err="1" smtClean="0">
                  <a:solidFill>
                    <a:srgbClr val="C00000"/>
                  </a:solidFill>
                </a:rPr>
                <a:t>dari</a:t>
              </a:r>
              <a:r>
                <a:rPr lang="en-US" sz="2000" dirty="0" smtClean="0">
                  <a:solidFill>
                    <a:srgbClr val="C00000"/>
                  </a:solidFill>
                </a:rPr>
                <a:t> </a:t>
              </a:r>
              <a:r>
                <a:rPr lang="en-US" sz="2000" dirty="0" err="1" smtClean="0">
                  <a:solidFill>
                    <a:srgbClr val="C00000"/>
                  </a:solidFill>
                </a:rPr>
                <a:t>observasi</a:t>
              </a:r>
              <a:r>
                <a:rPr lang="en-US" sz="2000" dirty="0" smtClean="0">
                  <a:solidFill>
                    <a:srgbClr val="C00000"/>
                  </a:solidFill>
                </a:rPr>
                <a:t> </a:t>
              </a:r>
              <a:r>
                <a:rPr lang="en-US" sz="2000" dirty="0" err="1" smtClean="0">
                  <a:solidFill>
                    <a:srgbClr val="C00000"/>
                  </a:solidFill>
                </a:rPr>
                <a:t>diperoleh</a:t>
              </a:r>
              <a:r>
                <a:rPr lang="en-US" sz="2000" dirty="0" smtClean="0">
                  <a:solidFill>
                    <a:srgbClr val="C00000"/>
                  </a:solidFill>
                </a:rPr>
                <a:t> </a:t>
              </a:r>
              <a:r>
                <a:rPr lang="en-US" sz="2000" dirty="0" err="1" smtClean="0">
                  <a:solidFill>
                    <a:srgbClr val="C00000"/>
                  </a:solidFill>
                </a:rPr>
                <a:t>jumlah</a:t>
              </a:r>
              <a:r>
                <a:rPr lang="en-US" sz="2000" dirty="0" smtClean="0">
                  <a:solidFill>
                    <a:srgbClr val="C00000"/>
                  </a:solidFill>
                </a:rPr>
                <a:t> </a:t>
              </a:r>
              <a:r>
                <a:rPr lang="en-US" sz="2000" dirty="0" err="1" smtClean="0">
                  <a:solidFill>
                    <a:srgbClr val="C00000"/>
                  </a:solidFill>
                </a:rPr>
                <a:t>kata</a:t>
              </a:r>
              <a:r>
                <a:rPr lang="en-US" sz="2000" dirty="0" smtClean="0">
                  <a:solidFill>
                    <a:srgbClr val="C00000"/>
                  </a:solidFill>
                </a:rPr>
                <a:t> yang optimum </a:t>
              </a:r>
              <a:r>
                <a:rPr lang="en-US" sz="2000" dirty="0" err="1" smtClean="0">
                  <a:solidFill>
                    <a:srgbClr val="C00000"/>
                  </a:solidFill>
                </a:rPr>
                <a:t>adalah</a:t>
              </a:r>
              <a:r>
                <a:rPr lang="en-US" sz="2000" dirty="0" smtClean="0">
                  <a:solidFill>
                    <a:srgbClr val="C00000"/>
                  </a:solidFill>
                </a:rPr>
                <a:t> </a:t>
              </a:r>
              <a:r>
                <a:rPr lang="en-US" sz="2000" b="1" dirty="0" smtClean="0">
                  <a:solidFill>
                    <a:srgbClr val="C00000"/>
                  </a:solidFill>
                </a:rPr>
                <a:t>60</a:t>
              </a:r>
              <a:endParaRPr lang="id-ID" sz="2000" b="1"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t>GRAPHEME-TO-PHONEME </a:t>
            </a:r>
            <a:r>
              <a:rPr lang="en-US" sz="4800" dirty="0" smtClean="0"/>
              <a:t>(G2P)</a:t>
            </a:r>
            <a:endParaRPr lang="id-ID" sz="4800" dirty="0"/>
          </a:p>
        </p:txBody>
      </p:sp>
      <p:sp>
        <p:nvSpPr>
          <p:cNvPr id="3" name="Content Placeholder 2"/>
          <p:cNvSpPr>
            <a:spLocks noGrp="1"/>
          </p:cNvSpPr>
          <p:nvPr>
            <p:ph idx="1"/>
          </p:nvPr>
        </p:nvSpPr>
        <p:spPr/>
        <p:txBody>
          <a:bodyPr/>
          <a:lstStyle/>
          <a:p>
            <a:r>
              <a:rPr lang="en-US" dirty="0" smtClean="0"/>
              <a:t>Grapheme:</a:t>
            </a:r>
            <a:r>
              <a:rPr lang="en-US" dirty="0" smtClean="0">
                <a:sym typeface="Wingdings" pitchFamily="2" charset="2"/>
              </a:rPr>
              <a:t> </a:t>
            </a:r>
            <a:r>
              <a:rPr lang="en-US" dirty="0" err="1" smtClean="0">
                <a:sym typeface="Wingdings" pitchFamily="2" charset="2"/>
              </a:rPr>
              <a:t>simbol</a:t>
            </a:r>
            <a:r>
              <a:rPr lang="en-US" dirty="0" smtClean="0">
                <a:sym typeface="Wingdings" pitchFamily="2" charset="2"/>
              </a:rPr>
              <a:t> string</a:t>
            </a:r>
          </a:p>
          <a:p>
            <a:r>
              <a:rPr lang="en-US" dirty="0" smtClean="0">
                <a:sym typeface="Wingdings" pitchFamily="2" charset="2"/>
              </a:rPr>
              <a:t>Phoneme: </a:t>
            </a:r>
            <a:r>
              <a:rPr lang="en-US" dirty="0" err="1" smtClean="0">
                <a:sym typeface="Wingdings" pitchFamily="2" charset="2"/>
              </a:rPr>
              <a:t>simbol</a:t>
            </a:r>
            <a:r>
              <a:rPr lang="en-US" dirty="0" smtClean="0">
                <a:sym typeface="Wingdings" pitchFamily="2" charset="2"/>
              </a:rPr>
              <a:t> </a:t>
            </a:r>
            <a:r>
              <a:rPr lang="en-US" dirty="0" err="1" smtClean="0">
                <a:sym typeface="Wingdings" pitchFamily="2" charset="2"/>
              </a:rPr>
              <a:t>pengucapan</a:t>
            </a:r>
            <a:endParaRPr lang="en-US" dirty="0" smtClean="0"/>
          </a:p>
          <a:p>
            <a:r>
              <a:rPr lang="en-US" dirty="0" err="1" smtClean="0"/>
              <a:t>Bagaimana</a:t>
            </a:r>
            <a:r>
              <a:rPr lang="en-US" dirty="0" smtClean="0"/>
              <a:t> </a:t>
            </a:r>
            <a:r>
              <a:rPr lang="en-US" dirty="0" err="1" smtClean="0"/>
              <a:t>mengubah</a:t>
            </a:r>
            <a:r>
              <a:rPr lang="en-US" dirty="0" smtClean="0"/>
              <a:t> grapheme </a:t>
            </a:r>
            <a:r>
              <a:rPr lang="en-US" dirty="0" err="1" smtClean="0"/>
              <a:t>ke</a:t>
            </a:r>
            <a:r>
              <a:rPr lang="en-US" dirty="0" smtClean="0"/>
              <a:t> phoneme ?</a:t>
            </a:r>
          </a:p>
          <a:p>
            <a:r>
              <a:rPr lang="en-US" dirty="0" err="1" smtClean="0"/>
              <a:t>Bagaimana</a:t>
            </a:r>
            <a:r>
              <a:rPr lang="en-US" dirty="0" smtClean="0"/>
              <a:t> </a:t>
            </a:r>
            <a:r>
              <a:rPr lang="en-US" dirty="0" err="1" smtClean="0"/>
              <a:t>menemukan</a:t>
            </a:r>
            <a:r>
              <a:rPr lang="en-US" dirty="0" smtClean="0"/>
              <a:t> rule </a:t>
            </a:r>
            <a:r>
              <a:rPr lang="en-US" dirty="0" err="1" smtClean="0"/>
              <a:t>untuk</a:t>
            </a:r>
            <a:r>
              <a:rPr lang="en-US" dirty="0" smtClean="0"/>
              <a:t> </a:t>
            </a:r>
            <a:r>
              <a:rPr lang="en-US" dirty="0" err="1" smtClean="0"/>
              <a:t>konversi</a:t>
            </a:r>
            <a:r>
              <a:rPr lang="en-US" dirty="0" smtClean="0"/>
              <a:t> ?</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5181600"/>
          </a:xfrm>
        </p:spPr>
        <p:txBody>
          <a:bodyPr/>
          <a:lstStyle/>
          <a:p>
            <a:pPr algn="ctr">
              <a:buNone/>
            </a:pPr>
            <a:r>
              <a:rPr lang="en-US" sz="7200" dirty="0" err="1" smtClean="0">
                <a:solidFill>
                  <a:srgbClr val="FF3399"/>
                </a:solidFill>
              </a:rPr>
              <a:t>Apel</a:t>
            </a:r>
            <a:endParaRPr lang="en-US" sz="3200" dirty="0" smtClean="0">
              <a:solidFill>
                <a:srgbClr val="FF3399"/>
              </a:solidFill>
            </a:endParaRPr>
          </a:p>
          <a:p>
            <a:endParaRPr lang="en-US" sz="3200" dirty="0" smtClean="0"/>
          </a:p>
          <a:p>
            <a:r>
              <a:rPr lang="en-US" sz="3200" dirty="0" err="1" smtClean="0"/>
              <a:t>Ap</a:t>
            </a:r>
            <a:r>
              <a:rPr lang="en-US" sz="3200" dirty="0" err="1" smtClean="0">
                <a:solidFill>
                  <a:srgbClr val="C00000"/>
                </a:solidFill>
              </a:rPr>
              <a:t>e</a:t>
            </a:r>
            <a:r>
              <a:rPr lang="en-US" sz="3200" dirty="0" err="1" smtClean="0"/>
              <a:t>l</a:t>
            </a:r>
            <a:r>
              <a:rPr lang="en-US" sz="3200" dirty="0" smtClean="0"/>
              <a:t> </a:t>
            </a:r>
            <a:r>
              <a:rPr lang="en-US" sz="3200" dirty="0" err="1" smtClean="0"/>
              <a:t>pagi</a:t>
            </a:r>
            <a:endParaRPr lang="en-US" sz="3200" dirty="0" smtClean="0"/>
          </a:p>
          <a:p>
            <a:r>
              <a:rPr lang="en-US" sz="3200" dirty="0" err="1" smtClean="0"/>
              <a:t>Ap</a:t>
            </a:r>
            <a:r>
              <a:rPr lang="en-US" sz="3200" dirty="0" err="1" smtClean="0">
                <a:solidFill>
                  <a:srgbClr val="0070C0"/>
                </a:solidFill>
              </a:rPr>
              <a:t>e</a:t>
            </a:r>
            <a:r>
              <a:rPr lang="en-US" sz="3200" dirty="0" err="1" smtClean="0"/>
              <a:t>l</a:t>
            </a:r>
            <a:r>
              <a:rPr lang="en-US" sz="3200" dirty="0" smtClean="0"/>
              <a:t> Malang</a:t>
            </a:r>
          </a:p>
          <a:p>
            <a:r>
              <a:rPr lang="en-US" sz="3200" i="1" dirty="0" smtClean="0"/>
              <a:t>Context Dependent</a:t>
            </a:r>
          </a:p>
          <a:p>
            <a:r>
              <a:rPr lang="en-US" sz="3200" dirty="0" smtClean="0"/>
              <a:t>Natural pronunciation???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d-ID" dirty="0" smtClean="0"/>
              <a:t>Outline</a:t>
            </a:r>
          </a:p>
        </p:txBody>
      </p:sp>
      <p:sp>
        <p:nvSpPr>
          <p:cNvPr id="7171" name="Content Placeholder 2"/>
          <p:cNvSpPr>
            <a:spLocks noGrp="1"/>
          </p:cNvSpPr>
          <p:nvPr>
            <p:ph idx="1"/>
          </p:nvPr>
        </p:nvSpPr>
        <p:spPr/>
        <p:txBody>
          <a:bodyPr/>
          <a:lstStyle/>
          <a:p>
            <a:r>
              <a:rPr lang="fi-FI" sz="2000" i="1" dirty="0" smtClean="0">
                <a:solidFill>
                  <a:srgbClr val="C00000"/>
                </a:solidFill>
              </a:rPr>
              <a:t>Searching</a:t>
            </a:r>
          </a:p>
          <a:p>
            <a:pPr lvl="1"/>
            <a:r>
              <a:rPr lang="fi-FI" sz="2000" i="1" dirty="0" smtClean="0"/>
              <a:t>Mobile Navigation</a:t>
            </a:r>
            <a:r>
              <a:rPr lang="fi-FI" sz="2000" dirty="0" smtClean="0"/>
              <a:t> </a:t>
            </a:r>
            <a:r>
              <a:rPr lang="fi-FI" sz="2000" i="1" dirty="0" smtClean="0"/>
              <a:t>System</a:t>
            </a:r>
          </a:p>
          <a:p>
            <a:pPr lvl="1"/>
            <a:r>
              <a:rPr lang="fi-FI" sz="2000" dirty="0" smtClean="0"/>
              <a:t>Optimization</a:t>
            </a:r>
          </a:p>
          <a:p>
            <a:r>
              <a:rPr lang="en-US" sz="2000" i="1" dirty="0" smtClean="0">
                <a:solidFill>
                  <a:srgbClr val="990000"/>
                </a:solidFill>
              </a:rPr>
              <a:t>Reasoning</a:t>
            </a:r>
          </a:p>
          <a:p>
            <a:pPr lvl="1"/>
            <a:r>
              <a:rPr lang="id-ID" sz="2000" i="1" dirty="0" smtClean="0"/>
              <a:t>Electronic Medical</a:t>
            </a:r>
            <a:r>
              <a:rPr lang="id-ID" sz="2000" dirty="0" smtClean="0"/>
              <a:t> </a:t>
            </a:r>
            <a:r>
              <a:rPr lang="id-ID" sz="2000" i="1" dirty="0" smtClean="0"/>
              <a:t>Records</a:t>
            </a:r>
            <a:endParaRPr lang="en-US" sz="2000" i="1" dirty="0" smtClean="0"/>
          </a:p>
          <a:p>
            <a:r>
              <a:rPr lang="en-US" sz="2000" i="1" dirty="0" smtClean="0">
                <a:solidFill>
                  <a:srgbClr val="0070C0"/>
                </a:solidFill>
              </a:rPr>
              <a:t>Planning</a:t>
            </a:r>
          </a:p>
          <a:p>
            <a:pPr lvl="1"/>
            <a:r>
              <a:rPr lang="id-ID" sz="2000" i="1" dirty="0" smtClean="0"/>
              <a:t>Elevator</a:t>
            </a:r>
            <a:r>
              <a:rPr lang="id-ID" sz="2000" dirty="0" smtClean="0"/>
              <a:t> </a:t>
            </a:r>
            <a:r>
              <a:rPr lang="id-ID" sz="2000" i="1" dirty="0" smtClean="0"/>
              <a:t>Co</a:t>
            </a:r>
            <a:r>
              <a:rPr lang="fi-FI" sz="2000" i="1" dirty="0" smtClean="0"/>
              <a:t>ntrol System</a:t>
            </a:r>
          </a:p>
          <a:p>
            <a:r>
              <a:rPr lang="fi-FI" sz="2000" i="1" dirty="0" smtClean="0">
                <a:solidFill>
                  <a:srgbClr val="7030A0"/>
                </a:solidFill>
              </a:rPr>
              <a:t>Learning</a:t>
            </a:r>
          </a:p>
          <a:p>
            <a:pPr lvl="1"/>
            <a:r>
              <a:rPr lang="fi-FI" sz="2000" i="1" dirty="0" smtClean="0"/>
              <a:t>Email</a:t>
            </a:r>
            <a:r>
              <a:rPr lang="fi-FI" sz="2000" dirty="0" smtClean="0"/>
              <a:t> </a:t>
            </a:r>
            <a:r>
              <a:rPr lang="fi-FI" sz="2000" i="1" dirty="0" smtClean="0"/>
              <a:t>Spam Filtering</a:t>
            </a:r>
          </a:p>
          <a:p>
            <a:pPr lvl="1"/>
            <a:r>
              <a:rPr lang="fi-FI" sz="2000" i="1" dirty="0" smtClean="0"/>
              <a:t>Graphem to Phoneme Converter </a:t>
            </a:r>
            <a:r>
              <a:rPr lang="fi-FI" sz="2000" dirty="0" smtClean="0"/>
              <a:t>(G2P)</a:t>
            </a:r>
            <a:endParaRPr lang="en-US" sz="2000" dirty="0" smtClean="0"/>
          </a:p>
          <a:p>
            <a:r>
              <a:rPr lang="en-US" sz="2000" dirty="0" err="1" smtClean="0">
                <a:solidFill>
                  <a:srgbClr val="002060"/>
                </a:solidFill>
              </a:rPr>
              <a:t>Kesimpulan</a:t>
            </a:r>
            <a:endParaRPr lang="id-ID" sz="20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wipe(down)">
                                      <p:cBhvr>
                                        <p:cTn id="10" dur="500"/>
                                        <p:tgtEl>
                                          <p:spTgt spid="717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wipe(down)">
                                      <p:cBhvr>
                                        <p:cTn id="13" dur="5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wipe(down)">
                                      <p:cBhvr>
                                        <p:cTn id="18" dur="500"/>
                                        <p:tgtEl>
                                          <p:spTgt spid="7171">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wipe(down)">
                                      <p:cBhvr>
                                        <p:cTn id="21" dur="500"/>
                                        <p:tgtEl>
                                          <p:spTgt spid="717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wipe(down)">
                                      <p:cBhvr>
                                        <p:cTn id="26" dur="500"/>
                                        <p:tgtEl>
                                          <p:spTgt spid="7171">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wipe(down)">
                                      <p:cBhvr>
                                        <p:cTn id="29" dur="500"/>
                                        <p:tgtEl>
                                          <p:spTgt spid="717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171">
                                            <p:txEl>
                                              <p:pRg st="7" end="7"/>
                                            </p:txEl>
                                          </p:spTgt>
                                        </p:tgtEl>
                                        <p:attrNameLst>
                                          <p:attrName>style.visibility</p:attrName>
                                        </p:attrNameLst>
                                      </p:cBhvr>
                                      <p:to>
                                        <p:strVal val="visible"/>
                                      </p:to>
                                    </p:set>
                                    <p:animEffect transition="in" filter="wipe(down)">
                                      <p:cBhvr>
                                        <p:cTn id="34" dur="500"/>
                                        <p:tgtEl>
                                          <p:spTgt spid="7171">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171">
                                            <p:txEl>
                                              <p:pRg st="8" end="8"/>
                                            </p:txEl>
                                          </p:spTgt>
                                        </p:tgtEl>
                                        <p:attrNameLst>
                                          <p:attrName>style.visibility</p:attrName>
                                        </p:attrNameLst>
                                      </p:cBhvr>
                                      <p:to>
                                        <p:strVal val="visible"/>
                                      </p:to>
                                    </p:set>
                                    <p:animEffect transition="in" filter="wipe(down)">
                                      <p:cBhvr>
                                        <p:cTn id="37" dur="500"/>
                                        <p:tgtEl>
                                          <p:spTgt spid="7171">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171">
                                            <p:txEl>
                                              <p:pRg st="9" end="9"/>
                                            </p:txEl>
                                          </p:spTgt>
                                        </p:tgtEl>
                                        <p:attrNameLst>
                                          <p:attrName>style.visibility</p:attrName>
                                        </p:attrNameLst>
                                      </p:cBhvr>
                                      <p:to>
                                        <p:strVal val="visible"/>
                                      </p:to>
                                    </p:set>
                                    <p:animEffect transition="in" filter="wipe(down)">
                                      <p:cBhvr>
                                        <p:cTn id="40" dur="500"/>
                                        <p:tgtEl>
                                          <p:spTgt spid="717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171">
                                            <p:txEl>
                                              <p:pRg st="10" end="10"/>
                                            </p:txEl>
                                          </p:spTgt>
                                        </p:tgtEl>
                                        <p:attrNameLst>
                                          <p:attrName>style.visibility</p:attrName>
                                        </p:attrNameLst>
                                      </p:cBhvr>
                                      <p:to>
                                        <p:strVal val="visible"/>
                                      </p:to>
                                    </p:set>
                                    <p:animEffect transition="in" filter="wipe(down)">
                                      <p:cBhvr>
                                        <p:cTn id="45"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2"/>
          <a:srcRect/>
          <a:stretch>
            <a:fillRect/>
          </a:stretch>
        </p:blipFill>
        <p:spPr bwMode="auto">
          <a:xfrm>
            <a:off x="1371600" y="228600"/>
            <a:ext cx="6768123" cy="6096000"/>
          </a:xfrm>
          <a:prstGeom prst="rect">
            <a:avLst/>
          </a:prstGeom>
          <a:noFill/>
          <a:ln w="9525">
            <a:noFill/>
            <a:miter lim="800000"/>
            <a:headEnd/>
            <a:tailEnd/>
          </a:ln>
          <a:effectLst/>
        </p:spPr>
      </p:pic>
      <p:sp>
        <p:nvSpPr>
          <p:cNvPr id="3" name="Oval 2"/>
          <p:cNvSpPr/>
          <p:nvPr/>
        </p:nvSpPr>
        <p:spPr>
          <a:xfrm>
            <a:off x="2407920" y="1143000"/>
            <a:ext cx="9906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p:cNvSpPr/>
          <p:nvPr/>
        </p:nvSpPr>
        <p:spPr>
          <a:xfrm>
            <a:off x="2438400" y="5562600"/>
            <a:ext cx="990600" cy="838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p:cNvSpPr txBox="1"/>
          <p:nvPr/>
        </p:nvSpPr>
        <p:spPr>
          <a:xfrm>
            <a:off x="1371600" y="6412468"/>
            <a:ext cx="3276600" cy="369332"/>
          </a:xfrm>
          <a:prstGeom prst="rect">
            <a:avLst/>
          </a:prstGeom>
          <a:noFill/>
        </p:spPr>
        <p:txBody>
          <a:bodyPr wrap="square" rtlCol="0">
            <a:spAutoFit/>
          </a:bodyPr>
          <a:lstStyle/>
          <a:p>
            <a:r>
              <a:rPr lang="en-US" dirty="0" smtClean="0">
                <a:solidFill>
                  <a:srgbClr val="0070C0"/>
                </a:solidFill>
              </a:rPr>
              <a:t>Dan </a:t>
            </a:r>
            <a:r>
              <a:rPr lang="en-US" dirty="0" err="1" smtClean="0">
                <a:solidFill>
                  <a:srgbClr val="0070C0"/>
                </a:solidFill>
              </a:rPr>
              <a:t>konsonan</a:t>
            </a:r>
            <a:r>
              <a:rPr lang="en-US" dirty="0" smtClean="0">
                <a:solidFill>
                  <a:srgbClr val="0070C0"/>
                </a:solidFill>
              </a:rPr>
              <a:t> </a:t>
            </a:r>
            <a:r>
              <a:rPr lang="en-US" dirty="0" err="1" smtClean="0">
                <a:solidFill>
                  <a:srgbClr val="0070C0"/>
                </a:solidFill>
              </a:rPr>
              <a:t>lainnya</a:t>
            </a:r>
            <a:r>
              <a:rPr lang="en-US" dirty="0" smtClean="0">
                <a:solidFill>
                  <a:srgbClr val="0070C0"/>
                </a:solidFill>
              </a:rPr>
              <a:t> …</a:t>
            </a:r>
            <a:endParaRPr lang="id-ID"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68" name="Picture 20"/>
          <p:cNvPicPr>
            <a:picLocks noChangeAspect="1" noChangeArrowheads="1"/>
          </p:cNvPicPr>
          <p:nvPr/>
        </p:nvPicPr>
        <p:blipFill>
          <a:blip r:embed="rId2"/>
          <a:srcRect/>
          <a:stretch>
            <a:fillRect/>
          </a:stretch>
        </p:blipFill>
        <p:spPr bwMode="auto">
          <a:xfrm>
            <a:off x="457200" y="42726"/>
            <a:ext cx="6477000" cy="6662874"/>
          </a:xfrm>
          <a:prstGeom prst="rect">
            <a:avLst/>
          </a:prstGeom>
          <a:noFill/>
          <a:ln w="9525">
            <a:noFill/>
            <a:miter lim="800000"/>
            <a:headEnd/>
            <a:tailEnd/>
          </a:ln>
          <a:effectLst/>
        </p:spPr>
      </p:pic>
      <p:sp>
        <p:nvSpPr>
          <p:cNvPr id="22" name="Oval 21"/>
          <p:cNvSpPr/>
          <p:nvPr/>
        </p:nvSpPr>
        <p:spPr>
          <a:xfrm>
            <a:off x="2438400" y="5638800"/>
            <a:ext cx="2590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2469" name="Rectangle 21"/>
          <p:cNvSpPr>
            <a:spLocks noChangeArrowheads="1"/>
          </p:cNvSpPr>
          <p:nvPr/>
        </p:nvSpPr>
        <p:spPr bwMode="auto">
          <a:xfrm>
            <a:off x="6096000" y="0"/>
            <a:ext cx="3048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err="1" smtClean="0">
                <a:solidFill>
                  <a:srgbClr val="C00000"/>
                </a:solidFill>
              </a:rPr>
              <a:t>Sumber</a:t>
            </a:r>
            <a:r>
              <a:rPr lang="en-US" sz="1100" b="1" dirty="0" smtClean="0">
                <a:solidFill>
                  <a:srgbClr val="C00000"/>
                </a:solidFill>
              </a:rPr>
              <a:t>:</a:t>
            </a:r>
            <a:r>
              <a:rPr lang="en-US" sz="1100" b="1" i="1" dirty="0" smtClean="0">
                <a:solidFill>
                  <a:srgbClr val="C00000"/>
                </a:solidFill>
              </a:rPr>
              <a:t> INDONESIAN GRAPHEME-TO-PHONEME </a:t>
            </a:r>
            <a:r>
              <a:rPr lang="en-US" sz="1100" b="1" dirty="0" smtClean="0">
                <a:solidFill>
                  <a:srgbClr val="C00000"/>
                </a:solidFill>
              </a:rPr>
              <a:t>(</a:t>
            </a:r>
            <a:r>
              <a:rPr lang="en-US" sz="1100" b="1" i="1" dirty="0" smtClean="0">
                <a:solidFill>
                  <a:srgbClr val="C00000"/>
                </a:solidFill>
              </a:rPr>
              <a:t>G2P</a:t>
            </a:r>
            <a:r>
              <a:rPr lang="en-US" sz="1100" b="1" dirty="0" smtClean="0">
                <a:solidFill>
                  <a:srgbClr val="C00000"/>
                </a:solidFill>
              </a:rPr>
              <a:t>) MENGGUNAKAN MODEL </a:t>
            </a:r>
            <a:r>
              <a:rPr lang="en-US" sz="1100" b="1" i="1" dirty="0" smtClean="0">
                <a:solidFill>
                  <a:srgbClr val="C00000"/>
                </a:solidFill>
              </a:rPr>
              <a:t>IG-TREE</a:t>
            </a:r>
            <a:r>
              <a:rPr lang="en-US" sz="1100" b="1" dirty="0" smtClean="0">
                <a:solidFill>
                  <a:srgbClr val="C00000"/>
                </a:solidFill>
              </a:rPr>
              <a:t> + STRATEGI TEBAKAN TERBAIK </a:t>
            </a:r>
          </a:p>
          <a:p>
            <a:r>
              <a:rPr kumimoji="0" lang="sv-SE" sz="11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Tugas Akhir  AGUS HARTOYO 113040329</a:t>
            </a:r>
            <a:endParaRPr kumimoji="0" lang="sv-SE" sz="11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2"/>
          <a:srcRect/>
          <a:stretch>
            <a:fillRect/>
          </a:stretch>
        </p:blipFill>
        <p:spPr bwMode="auto">
          <a:xfrm>
            <a:off x="1295400" y="76200"/>
            <a:ext cx="6456923" cy="6781800"/>
          </a:xfrm>
          <a:prstGeom prst="rect">
            <a:avLst/>
          </a:prstGeom>
          <a:noFill/>
          <a:ln w="9525">
            <a:noFill/>
            <a:miter lim="800000"/>
            <a:headEnd/>
            <a:tailEnd/>
          </a:ln>
          <a:effectLst/>
        </p:spPr>
      </p:pic>
      <p:sp>
        <p:nvSpPr>
          <p:cNvPr id="4" name="Rounded Rectangle 3"/>
          <p:cNvSpPr/>
          <p:nvPr/>
        </p:nvSpPr>
        <p:spPr>
          <a:xfrm>
            <a:off x="1143000" y="2346960"/>
            <a:ext cx="67056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143000" y="3840480"/>
            <a:ext cx="6705600" cy="14478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43000" y="5318760"/>
            <a:ext cx="6705600" cy="14478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ed Rectangle 6"/>
          <p:cNvSpPr/>
          <p:nvPr/>
        </p:nvSpPr>
        <p:spPr>
          <a:xfrm>
            <a:off x="3886200" y="1828800"/>
            <a:ext cx="381000" cy="50292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341120" y="2057400"/>
            <a:ext cx="5715000" cy="3048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7086600" y="2057400"/>
            <a:ext cx="6096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Learning?</a:t>
            </a:r>
            <a:endParaRPr lang="id-ID" dirty="0"/>
          </a:p>
        </p:txBody>
      </p:sp>
      <p:sp>
        <p:nvSpPr>
          <p:cNvPr id="3" name="Content Placeholder 2"/>
          <p:cNvSpPr>
            <a:spLocks noGrp="1"/>
          </p:cNvSpPr>
          <p:nvPr>
            <p:ph idx="1"/>
          </p:nvPr>
        </p:nvSpPr>
        <p:spPr/>
        <p:txBody>
          <a:bodyPr/>
          <a:lstStyle/>
          <a:p>
            <a:r>
              <a:rPr lang="it-IT" dirty="0" smtClean="0"/>
              <a:t>ID3</a:t>
            </a:r>
          </a:p>
          <a:p>
            <a:r>
              <a:rPr lang="it-IT" i="1" dirty="0" smtClean="0"/>
              <a:t>Multi Layer Perceptron</a:t>
            </a:r>
            <a:r>
              <a:rPr lang="it-IT" dirty="0" smtClean="0"/>
              <a:t> (MLP)</a:t>
            </a:r>
          </a:p>
          <a:p>
            <a:r>
              <a:rPr lang="it-IT" dirty="0" smtClean="0"/>
              <a:t>JST Probabilisik</a:t>
            </a:r>
          </a:p>
          <a:p>
            <a:r>
              <a:rPr lang="it-IT" dirty="0" smtClean="0"/>
              <a:t>Algoritma Genetika</a:t>
            </a:r>
          </a:p>
          <a:p>
            <a:r>
              <a:rPr lang="it-IT" dirty="0" smtClean="0"/>
              <a:t>Gabungan???</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
          <a:ext cx="8229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886200" y="282714"/>
            <a:ext cx="1524000" cy="707886"/>
          </a:xfrm>
          <a:prstGeom prst="rect">
            <a:avLst/>
          </a:prstGeom>
          <a:noFill/>
        </p:spPr>
        <p:txBody>
          <a:bodyPr wrap="square" rtlCol="0">
            <a:spAutoFit/>
          </a:bodyPr>
          <a:lstStyle/>
          <a:p>
            <a:r>
              <a:rPr lang="en-US" sz="2000" b="1" dirty="0" smtClean="0">
                <a:solidFill>
                  <a:srgbClr val="C00000"/>
                </a:solidFill>
              </a:rPr>
              <a:t>- States</a:t>
            </a:r>
          </a:p>
          <a:p>
            <a:r>
              <a:rPr lang="en-US" sz="2000" b="1" dirty="0" smtClean="0">
                <a:solidFill>
                  <a:srgbClr val="C00000"/>
                </a:solidFill>
              </a:rPr>
              <a:t>- Operator</a:t>
            </a:r>
            <a:endParaRPr lang="id-ID" sz="2000" b="1" dirty="0">
              <a:solidFill>
                <a:srgbClr val="C00000"/>
              </a:solidFill>
            </a:endParaRPr>
          </a:p>
        </p:txBody>
      </p:sp>
      <p:sp>
        <p:nvSpPr>
          <p:cNvPr id="4" name="TextBox 3"/>
          <p:cNvSpPr txBox="1"/>
          <p:nvPr/>
        </p:nvSpPr>
        <p:spPr>
          <a:xfrm>
            <a:off x="6172200" y="2416314"/>
            <a:ext cx="2362200" cy="707886"/>
          </a:xfrm>
          <a:prstGeom prst="rect">
            <a:avLst/>
          </a:prstGeom>
          <a:noFill/>
        </p:spPr>
        <p:txBody>
          <a:bodyPr wrap="square" rtlCol="0">
            <a:spAutoFit/>
          </a:bodyPr>
          <a:lstStyle/>
          <a:p>
            <a:r>
              <a:rPr lang="en-US" sz="2000" b="1" dirty="0" smtClean="0">
                <a:solidFill>
                  <a:srgbClr val="990000"/>
                </a:solidFill>
              </a:rPr>
              <a:t>- Knowledge base</a:t>
            </a:r>
          </a:p>
          <a:p>
            <a:r>
              <a:rPr lang="en-US" sz="2000" b="1" dirty="0" smtClean="0">
                <a:solidFill>
                  <a:srgbClr val="990000"/>
                </a:solidFill>
              </a:rPr>
              <a:t>- Inference</a:t>
            </a:r>
            <a:endParaRPr lang="id-ID" sz="2000" b="1" dirty="0">
              <a:solidFill>
                <a:srgbClr val="990000"/>
              </a:solidFill>
            </a:endParaRPr>
          </a:p>
        </p:txBody>
      </p:sp>
      <p:sp>
        <p:nvSpPr>
          <p:cNvPr id="6" name="TextBox 5"/>
          <p:cNvSpPr txBox="1"/>
          <p:nvPr/>
        </p:nvSpPr>
        <p:spPr>
          <a:xfrm>
            <a:off x="3886200" y="5921514"/>
            <a:ext cx="2362200" cy="707886"/>
          </a:xfrm>
          <a:prstGeom prst="rect">
            <a:avLst/>
          </a:prstGeom>
          <a:noFill/>
        </p:spPr>
        <p:txBody>
          <a:bodyPr wrap="square" rtlCol="0">
            <a:spAutoFit/>
          </a:bodyPr>
          <a:lstStyle/>
          <a:p>
            <a:r>
              <a:rPr lang="en-US" sz="2000" b="1" dirty="0" smtClean="0">
                <a:solidFill>
                  <a:srgbClr val="002060"/>
                </a:solidFill>
              </a:rPr>
              <a:t>- Decomposable</a:t>
            </a:r>
          </a:p>
          <a:p>
            <a:r>
              <a:rPr lang="en-US" sz="2000" b="1" dirty="0" smtClean="0">
                <a:solidFill>
                  <a:srgbClr val="002060"/>
                </a:solidFill>
              </a:rPr>
              <a:t>- PAD</a:t>
            </a:r>
            <a:endParaRPr lang="id-ID" sz="2000" b="1" dirty="0">
              <a:solidFill>
                <a:srgbClr val="002060"/>
              </a:solidFill>
            </a:endParaRPr>
          </a:p>
        </p:txBody>
      </p:sp>
      <p:sp>
        <p:nvSpPr>
          <p:cNvPr id="7" name="TextBox 6"/>
          <p:cNvSpPr txBox="1"/>
          <p:nvPr/>
        </p:nvSpPr>
        <p:spPr>
          <a:xfrm>
            <a:off x="457200" y="2438400"/>
            <a:ext cx="2362200" cy="707886"/>
          </a:xfrm>
          <a:prstGeom prst="rect">
            <a:avLst/>
          </a:prstGeom>
          <a:noFill/>
        </p:spPr>
        <p:txBody>
          <a:bodyPr wrap="square" rtlCol="0">
            <a:spAutoFit/>
          </a:bodyPr>
          <a:lstStyle/>
          <a:p>
            <a:pPr algn="r"/>
            <a:r>
              <a:rPr lang="en-US" sz="2000" b="1" dirty="0" smtClean="0">
                <a:solidFill>
                  <a:srgbClr val="7030A0"/>
                </a:solidFill>
              </a:rPr>
              <a:t>- Rule Generator</a:t>
            </a:r>
          </a:p>
          <a:p>
            <a:pPr algn="r"/>
            <a:r>
              <a:rPr lang="en-US" sz="2000" b="1" dirty="0" smtClean="0">
                <a:solidFill>
                  <a:srgbClr val="7030A0"/>
                </a:solidFill>
              </a:rPr>
              <a:t>- Data driven</a:t>
            </a:r>
            <a:endParaRPr lang="id-ID" sz="2000" b="1" dirty="0">
              <a:solidFill>
                <a:srgbClr val="7030A0"/>
              </a:solidFill>
            </a:endParaRPr>
          </a:p>
        </p:txBody>
      </p:sp>
      <p:sp>
        <p:nvSpPr>
          <p:cNvPr id="8" name="TextBox 7"/>
          <p:cNvSpPr txBox="1"/>
          <p:nvPr/>
        </p:nvSpPr>
        <p:spPr>
          <a:xfrm>
            <a:off x="76200" y="5715000"/>
            <a:ext cx="2895600" cy="1015663"/>
          </a:xfrm>
          <a:prstGeom prst="rect">
            <a:avLst/>
          </a:prstGeom>
          <a:noFill/>
        </p:spPr>
        <p:txBody>
          <a:bodyPr wrap="square" rtlCol="0">
            <a:spAutoFit/>
          </a:bodyPr>
          <a:lstStyle/>
          <a:p>
            <a:pPr algn="just"/>
            <a:r>
              <a:rPr lang="en-US" sz="2000" b="1" dirty="0" err="1" smtClean="0">
                <a:solidFill>
                  <a:srgbClr val="00B050"/>
                </a:solidFill>
              </a:rPr>
              <a:t>Satu</a:t>
            </a:r>
            <a:r>
              <a:rPr lang="en-US" sz="2000" b="1" dirty="0" smtClean="0">
                <a:solidFill>
                  <a:srgbClr val="00B050"/>
                </a:solidFill>
              </a:rPr>
              <a:t> </a:t>
            </a:r>
            <a:r>
              <a:rPr lang="en-US" sz="2000" b="1" dirty="0" err="1" smtClean="0">
                <a:solidFill>
                  <a:srgbClr val="00B050"/>
                </a:solidFill>
              </a:rPr>
              <a:t>aplikasi</a:t>
            </a:r>
            <a:r>
              <a:rPr lang="en-US" sz="2000" b="1" dirty="0" smtClean="0">
                <a:solidFill>
                  <a:srgbClr val="00B050"/>
                </a:solidFill>
              </a:rPr>
              <a:t> </a:t>
            </a:r>
            <a:r>
              <a:rPr lang="en-US" sz="2000" b="1" dirty="0" err="1" smtClean="0">
                <a:solidFill>
                  <a:srgbClr val="00B050"/>
                </a:solidFill>
              </a:rPr>
              <a:t>mungkin</a:t>
            </a:r>
            <a:r>
              <a:rPr lang="en-US" sz="2000" b="1" dirty="0" smtClean="0">
                <a:solidFill>
                  <a:srgbClr val="00B050"/>
                </a:solidFill>
              </a:rPr>
              <a:t> </a:t>
            </a:r>
            <a:r>
              <a:rPr lang="en-US" sz="2000" b="1" dirty="0" err="1" smtClean="0">
                <a:solidFill>
                  <a:srgbClr val="00B050"/>
                </a:solidFill>
              </a:rPr>
              <a:t>memerlukan</a:t>
            </a:r>
            <a:r>
              <a:rPr lang="en-US" sz="2000" b="1" dirty="0" smtClean="0">
                <a:solidFill>
                  <a:srgbClr val="00B050"/>
                </a:solidFill>
              </a:rPr>
              <a:t> </a:t>
            </a:r>
            <a:r>
              <a:rPr lang="en-US" sz="2000" b="1" dirty="0" err="1" smtClean="0">
                <a:solidFill>
                  <a:srgbClr val="00B050"/>
                </a:solidFill>
              </a:rPr>
              <a:t>beberapa</a:t>
            </a:r>
            <a:r>
              <a:rPr lang="en-US" sz="2000" b="1" dirty="0" smtClean="0">
                <a:solidFill>
                  <a:srgbClr val="00B050"/>
                </a:solidFill>
              </a:rPr>
              <a:t> </a:t>
            </a:r>
            <a:r>
              <a:rPr lang="en-US" sz="2000" b="1" dirty="0" err="1" smtClean="0">
                <a:solidFill>
                  <a:srgbClr val="00B050"/>
                </a:solidFill>
              </a:rPr>
              <a:t>teknik</a:t>
            </a:r>
            <a:r>
              <a:rPr lang="en-US" sz="2000" b="1" dirty="0" smtClean="0">
                <a:solidFill>
                  <a:srgbClr val="00B050"/>
                </a:solidFill>
              </a:rPr>
              <a:t> !!!</a:t>
            </a:r>
            <a:endParaRPr lang="id-ID" sz="2000" b="1" dirty="0">
              <a:solidFill>
                <a:srgbClr val="00B050"/>
              </a:solidFill>
            </a:endParaRPr>
          </a:p>
        </p:txBody>
      </p:sp>
      <p:sp>
        <p:nvSpPr>
          <p:cNvPr id="9" name="TextBox 8"/>
          <p:cNvSpPr txBox="1"/>
          <p:nvPr/>
        </p:nvSpPr>
        <p:spPr>
          <a:xfrm>
            <a:off x="76200" y="133290"/>
            <a:ext cx="3581400" cy="400110"/>
          </a:xfrm>
          <a:prstGeom prst="rect">
            <a:avLst/>
          </a:prstGeom>
          <a:noFill/>
        </p:spPr>
        <p:txBody>
          <a:bodyPr wrap="square" rtlCol="0">
            <a:spAutoFit/>
          </a:bodyPr>
          <a:lstStyle/>
          <a:p>
            <a:pPr algn="just"/>
            <a:r>
              <a:rPr lang="en-US" sz="2000" b="1" dirty="0" err="1" smtClean="0"/>
              <a:t>Perbedaan</a:t>
            </a:r>
            <a:r>
              <a:rPr lang="en-US" sz="2000" b="1" dirty="0" smtClean="0"/>
              <a:t> </a:t>
            </a:r>
            <a:r>
              <a:rPr lang="en-US" sz="2000" b="1" dirty="0" err="1" smtClean="0"/>
              <a:t>keempat</a:t>
            </a:r>
            <a:r>
              <a:rPr lang="en-US" sz="2000" b="1" dirty="0" smtClean="0"/>
              <a:t> </a:t>
            </a:r>
            <a:r>
              <a:rPr lang="en-US" sz="2000" b="1" dirty="0" err="1" smtClean="0"/>
              <a:t>teknik</a:t>
            </a:r>
            <a:r>
              <a:rPr lang="en-US" sz="2000" b="1" dirty="0" smtClean="0"/>
              <a:t>?</a:t>
            </a:r>
            <a:endParaRPr lang="id-ID" sz="2000" b="1" dirty="0"/>
          </a:p>
        </p:txBody>
      </p:sp>
      <p:sp>
        <p:nvSpPr>
          <p:cNvPr id="10" name="TextBox 9"/>
          <p:cNvSpPr txBox="1"/>
          <p:nvPr/>
        </p:nvSpPr>
        <p:spPr>
          <a:xfrm>
            <a:off x="5638800" y="304800"/>
            <a:ext cx="1524000" cy="707886"/>
          </a:xfrm>
          <a:prstGeom prst="rect">
            <a:avLst/>
          </a:prstGeom>
          <a:noFill/>
        </p:spPr>
        <p:txBody>
          <a:bodyPr wrap="square" rtlCol="0">
            <a:spAutoFit/>
          </a:bodyPr>
          <a:lstStyle/>
          <a:p>
            <a:r>
              <a:rPr lang="en-US" sz="2000" b="1" dirty="0" smtClean="0">
                <a:solidFill>
                  <a:srgbClr val="FF0000"/>
                </a:solidFill>
              </a:rPr>
              <a:t>8-Puzzle</a:t>
            </a:r>
          </a:p>
          <a:p>
            <a:r>
              <a:rPr lang="en-US" sz="2000" b="1" dirty="0" smtClean="0">
                <a:solidFill>
                  <a:srgbClr val="FF0000"/>
                </a:solidFill>
              </a:rPr>
              <a:t>Knapsack</a:t>
            </a:r>
            <a:endParaRPr lang="id-ID" sz="2000" b="1" dirty="0">
              <a:solidFill>
                <a:srgbClr val="FF0000"/>
              </a:solidFill>
            </a:endParaRPr>
          </a:p>
        </p:txBody>
      </p:sp>
      <p:sp>
        <p:nvSpPr>
          <p:cNvPr id="12" name="TextBox 11"/>
          <p:cNvSpPr txBox="1"/>
          <p:nvPr/>
        </p:nvSpPr>
        <p:spPr>
          <a:xfrm>
            <a:off x="6858000" y="3886200"/>
            <a:ext cx="1524000" cy="707886"/>
          </a:xfrm>
          <a:prstGeom prst="rect">
            <a:avLst/>
          </a:prstGeom>
          <a:noFill/>
        </p:spPr>
        <p:txBody>
          <a:bodyPr wrap="square" rtlCol="0">
            <a:spAutoFit/>
          </a:bodyPr>
          <a:lstStyle/>
          <a:p>
            <a:r>
              <a:rPr lang="en-US" sz="2000" b="1" dirty="0" err="1" smtClean="0">
                <a:solidFill>
                  <a:srgbClr val="FF0000"/>
                </a:solidFill>
              </a:rPr>
              <a:t>Wumpus</a:t>
            </a:r>
            <a:r>
              <a:rPr lang="en-US" sz="2000" b="1" dirty="0" smtClean="0">
                <a:solidFill>
                  <a:srgbClr val="FF0000"/>
                </a:solidFill>
              </a:rPr>
              <a:t> </a:t>
            </a:r>
            <a:r>
              <a:rPr lang="en-US" sz="2000" b="1" dirty="0" err="1" smtClean="0">
                <a:solidFill>
                  <a:srgbClr val="FF0000"/>
                </a:solidFill>
              </a:rPr>
              <a:t>Catur</a:t>
            </a:r>
            <a:endParaRPr lang="en-US" sz="2000" b="1" dirty="0" smtClean="0">
              <a:solidFill>
                <a:srgbClr val="FF0000"/>
              </a:solidFill>
            </a:endParaRPr>
          </a:p>
        </p:txBody>
      </p:sp>
      <p:sp>
        <p:nvSpPr>
          <p:cNvPr id="13" name="TextBox 12"/>
          <p:cNvSpPr txBox="1"/>
          <p:nvPr/>
        </p:nvSpPr>
        <p:spPr>
          <a:xfrm>
            <a:off x="6096000" y="5943600"/>
            <a:ext cx="1752600" cy="707886"/>
          </a:xfrm>
          <a:prstGeom prst="rect">
            <a:avLst/>
          </a:prstGeom>
          <a:noFill/>
        </p:spPr>
        <p:txBody>
          <a:bodyPr wrap="square" rtlCol="0">
            <a:spAutoFit/>
          </a:bodyPr>
          <a:lstStyle/>
          <a:p>
            <a:r>
              <a:rPr lang="en-US" sz="2000" b="1" dirty="0" smtClean="0">
                <a:solidFill>
                  <a:srgbClr val="FF0000"/>
                </a:solidFill>
              </a:rPr>
              <a:t>Manufacture Elevator CS</a:t>
            </a:r>
          </a:p>
        </p:txBody>
      </p:sp>
      <p:sp>
        <p:nvSpPr>
          <p:cNvPr id="14" name="TextBox 13"/>
          <p:cNvSpPr txBox="1"/>
          <p:nvPr/>
        </p:nvSpPr>
        <p:spPr>
          <a:xfrm>
            <a:off x="381000" y="3810000"/>
            <a:ext cx="2667000" cy="1015663"/>
          </a:xfrm>
          <a:prstGeom prst="rect">
            <a:avLst/>
          </a:prstGeom>
          <a:noFill/>
        </p:spPr>
        <p:txBody>
          <a:bodyPr wrap="square" rtlCol="0">
            <a:spAutoFit/>
          </a:bodyPr>
          <a:lstStyle/>
          <a:p>
            <a:r>
              <a:rPr lang="en-US" sz="2000" b="1" dirty="0" smtClean="0">
                <a:solidFill>
                  <a:srgbClr val="FF0000"/>
                </a:solidFill>
              </a:rPr>
              <a:t>Pattern Recognition </a:t>
            </a:r>
            <a:r>
              <a:rPr lang="en-US" sz="2000" b="1" dirty="0" err="1" smtClean="0">
                <a:solidFill>
                  <a:srgbClr val="FF0000"/>
                </a:solidFill>
              </a:rPr>
              <a:t>Klasifikasi</a:t>
            </a:r>
            <a:r>
              <a:rPr lang="en-US" sz="2000" b="1" dirty="0" smtClean="0">
                <a:solidFill>
                  <a:srgbClr val="FF0000"/>
                </a:solidFill>
              </a:rPr>
              <a:t> </a:t>
            </a:r>
            <a:r>
              <a:rPr lang="en-US" sz="2000" b="1" dirty="0" err="1" smtClean="0">
                <a:solidFill>
                  <a:srgbClr val="FF0000"/>
                </a:solidFill>
              </a:rPr>
              <a:t>Klastering</a:t>
            </a:r>
            <a:endParaRPr lang="en-US" sz="20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03 Privates\Foto\Foto in NTU\DSC00997.JPG"/>
          <p:cNvPicPr>
            <a:picLocks noChangeAspect="1" noChangeArrowheads="1"/>
          </p:cNvPicPr>
          <p:nvPr/>
        </p:nvPicPr>
        <p:blipFill>
          <a:blip r:embed="rId2" cstate="print"/>
          <a:srcRect/>
          <a:stretch>
            <a:fillRect/>
          </a:stretch>
        </p:blipFill>
        <p:spPr bwMode="auto">
          <a:xfrm>
            <a:off x="98425" y="74613"/>
            <a:ext cx="8945563" cy="6708775"/>
          </a:xfrm>
          <a:prstGeom prst="rect">
            <a:avLst/>
          </a:prstGeom>
          <a:noFill/>
        </p:spPr>
      </p:pic>
      <p:sp>
        <p:nvSpPr>
          <p:cNvPr id="2" name="Rectangle 1"/>
          <p:cNvSpPr/>
          <p:nvPr/>
        </p:nvSpPr>
        <p:spPr>
          <a:xfrm>
            <a:off x="533400" y="1828800"/>
            <a:ext cx="4972964" cy="1446550"/>
          </a:xfrm>
          <a:prstGeom prst="rect">
            <a:avLst/>
          </a:prstGeom>
        </p:spPr>
        <p:txBody>
          <a:bodyPr wrap="none">
            <a:spAutoFit/>
          </a:bodyPr>
          <a:lstStyle/>
          <a:p>
            <a:r>
              <a:rPr lang="en-US" sz="8800" b="1" dirty="0" smtClean="0">
                <a:solidFill>
                  <a:srgbClr val="C00000"/>
                </a:solidFill>
              </a:rPr>
              <a:t>Question?</a:t>
            </a:r>
            <a:endParaRPr lang="id-ID" sz="88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i-FI" i="1" dirty="0" smtClean="0">
                <a:solidFill>
                  <a:srgbClr val="002060"/>
                </a:solidFill>
              </a:rPr>
              <a:t>Mobile Navigation</a:t>
            </a:r>
            <a:r>
              <a:rPr lang="fi-FI" dirty="0" smtClean="0">
                <a:solidFill>
                  <a:srgbClr val="002060"/>
                </a:solidFill>
              </a:rPr>
              <a:t> </a:t>
            </a:r>
            <a:r>
              <a:rPr lang="fi-FI" i="1" dirty="0" smtClean="0">
                <a:solidFill>
                  <a:srgbClr val="002060"/>
                </a:solidFill>
              </a:rPr>
              <a:t>System</a:t>
            </a:r>
            <a:endParaRPr lang="id-ID" dirty="0" smtClean="0">
              <a:solidFill>
                <a:srgbClr val="002060"/>
              </a:solidFill>
            </a:endParaRPr>
          </a:p>
        </p:txBody>
      </p:sp>
      <p:sp>
        <p:nvSpPr>
          <p:cNvPr id="7171" name="Content Placeholder 2"/>
          <p:cNvSpPr>
            <a:spLocks noGrp="1"/>
          </p:cNvSpPr>
          <p:nvPr>
            <p:ph idx="1"/>
          </p:nvPr>
        </p:nvSpPr>
        <p:spPr/>
        <p:txBody>
          <a:bodyPr/>
          <a:lstStyle/>
          <a:p>
            <a:r>
              <a:rPr lang="en-US" dirty="0" smtClean="0"/>
              <a:t>Tom </a:t>
            </a:r>
            <a:r>
              <a:rPr lang="en-US" dirty="0" err="1" smtClean="0"/>
              <a:t>Tom</a:t>
            </a:r>
            <a:endParaRPr lang="en-US" dirty="0" smtClean="0"/>
          </a:p>
          <a:p>
            <a:r>
              <a:rPr lang="en-US" dirty="0" smtClean="0"/>
              <a:t>Garmin</a:t>
            </a:r>
          </a:p>
          <a:p>
            <a:r>
              <a:rPr lang="en-US" dirty="0" err="1" smtClean="0"/>
              <a:t>Bagaimana</a:t>
            </a:r>
            <a:r>
              <a:rPr lang="en-US" dirty="0" smtClean="0"/>
              <a:t> </a:t>
            </a:r>
            <a:r>
              <a:rPr lang="en-US" dirty="0" err="1" smtClean="0"/>
              <a:t>implementasinya</a:t>
            </a:r>
            <a:r>
              <a:rPr lang="en-US" dirty="0" smtClean="0"/>
              <a:t>?</a:t>
            </a:r>
          </a:p>
          <a:p>
            <a:r>
              <a:rPr lang="en-US" dirty="0" err="1" smtClean="0"/>
              <a:t>Pengembangan</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dow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dow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down)">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0960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75777" name="Object 1"/>
          <p:cNvGraphicFramePr>
            <a:graphicFrameLocks noChangeAspect="1"/>
          </p:cNvGraphicFramePr>
          <p:nvPr/>
        </p:nvGraphicFramePr>
        <p:xfrm>
          <a:off x="2404567" y="152400"/>
          <a:ext cx="6587033" cy="6705600"/>
        </p:xfrm>
        <a:graphic>
          <a:graphicData uri="http://schemas.openxmlformats.org/presentationml/2006/ole">
            <mc:AlternateContent xmlns:mc="http://schemas.openxmlformats.org/markup-compatibility/2006">
              <mc:Choice xmlns:v="urn:schemas-microsoft-com:vml" Requires="v">
                <p:oleObj spid="_x0000_s75786" name="Visio" r:id="rId3" imgW="6775915" imgH="6917048" progId="Visio.Drawing.11">
                  <p:embed/>
                </p:oleObj>
              </mc:Choice>
              <mc:Fallback>
                <p:oleObj name="Visio" r:id="rId3" imgW="6775915" imgH="6917048" progId="Visio.Drawing.11">
                  <p:embed/>
                  <p:pic>
                    <p:nvPicPr>
                      <p:cNvPr id="0" name="Picture 1"/>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404567" y="152400"/>
                        <a:ext cx="6587033"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2648408" y="1203960"/>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5269688" y="1188720"/>
            <a:ext cx="533400" cy="609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a:spLocks/>
          </p:cNvSpPr>
          <p:nvPr/>
        </p:nvSpPr>
        <p:spPr>
          <a:xfrm>
            <a:off x="2633168" y="2667000"/>
            <a:ext cx="533400" cy="609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2633168" y="228600"/>
            <a:ext cx="1203960" cy="1295400"/>
            <a:chOff x="1676400" y="228600"/>
            <a:chExt cx="1203960" cy="1295400"/>
          </a:xfrm>
        </p:grpSpPr>
        <p:sp>
          <p:nvSpPr>
            <p:cNvPr id="7" name="Oval 6"/>
            <p:cNvSpPr/>
            <p:nvPr/>
          </p:nvSpPr>
          <p:spPr>
            <a:xfrm>
              <a:off x="2346960" y="228600"/>
              <a:ext cx="533400" cy="1295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1676400" y="228600"/>
              <a:ext cx="762000" cy="461665"/>
            </a:xfrm>
            <a:prstGeom prst="rect">
              <a:avLst/>
            </a:prstGeom>
            <a:noFill/>
            <a:ln>
              <a:noFill/>
            </a:ln>
          </p:spPr>
          <p:txBody>
            <a:bodyPr wrap="square">
              <a:spAutoFit/>
            </a:bodyPr>
            <a:lstStyle/>
            <a:p>
              <a:r>
                <a:rPr lang="en-US" sz="2400" dirty="0" smtClean="0">
                  <a:solidFill>
                    <a:srgbClr val="00B050"/>
                  </a:solidFill>
                </a:rPr>
                <a:t>???</a:t>
              </a:r>
              <a:endParaRPr lang="id-ID" sz="2400" dirty="0">
                <a:solidFill>
                  <a:srgbClr val="00B050"/>
                </a:solidFill>
              </a:endParaRPr>
            </a:p>
          </p:txBody>
        </p:sp>
      </p:grpSp>
      <p:sp>
        <p:nvSpPr>
          <p:cNvPr id="10" name="TextBox 9"/>
          <p:cNvSpPr txBox="1"/>
          <p:nvPr/>
        </p:nvSpPr>
        <p:spPr>
          <a:xfrm>
            <a:off x="76200" y="152400"/>
            <a:ext cx="2514600" cy="461665"/>
          </a:xfrm>
          <a:prstGeom prst="rect">
            <a:avLst/>
          </a:prstGeom>
          <a:noFill/>
        </p:spPr>
        <p:txBody>
          <a:bodyPr wrap="square" rtlCol="0">
            <a:spAutoFit/>
          </a:bodyPr>
          <a:lstStyle/>
          <a:p>
            <a:r>
              <a:rPr lang="en-US" sz="2400" b="1" dirty="0" smtClean="0">
                <a:solidFill>
                  <a:srgbClr val="FF0000"/>
                </a:solidFill>
              </a:rPr>
              <a:t>States/</a:t>
            </a:r>
            <a:r>
              <a:rPr lang="en-US" sz="2400" b="1" dirty="0" err="1" smtClean="0">
                <a:solidFill>
                  <a:srgbClr val="FF0000"/>
                </a:solidFill>
              </a:rPr>
              <a:t>simpul</a:t>
            </a:r>
            <a:r>
              <a:rPr lang="en-US" sz="2400" b="1" dirty="0" smtClean="0">
                <a:solidFill>
                  <a:srgbClr val="FF0000"/>
                </a:solidFill>
              </a:rPr>
              <a:t>?</a:t>
            </a:r>
            <a:endParaRPr lang="id-ID" sz="2400" b="1" dirty="0">
              <a:solidFill>
                <a:srgbClr val="FF0000"/>
              </a:solidFill>
            </a:endParaRPr>
          </a:p>
        </p:txBody>
      </p:sp>
      <p:sp>
        <p:nvSpPr>
          <p:cNvPr id="11" name="TextBox 10"/>
          <p:cNvSpPr txBox="1"/>
          <p:nvPr/>
        </p:nvSpPr>
        <p:spPr>
          <a:xfrm>
            <a:off x="76200" y="1123890"/>
            <a:ext cx="1676400" cy="461665"/>
          </a:xfrm>
          <a:prstGeom prst="rect">
            <a:avLst/>
          </a:prstGeom>
          <a:noFill/>
        </p:spPr>
        <p:txBody>
          <a:bodyPr wrap="square" rtlCol="0">
            <a:spAutoFit/>
          </a:bodyPr>
          <a:lstStyle/>
          <a:p>
            <a:r>
              <a:rPr lang="en-US" sz="2400" b="1" dirty="0" smtClean="0">
                <a:solidFill>
                  <a:srgbClr val="FF0000"/>
                </a:solidFill>
              </a:rPr>
              <a:t>Operator?</a:t>
            </a:r>
            <a:endParaRPr lang="id-ID" sz="2400" b="1" dirty="0">
              <a:solidFill>
                <a:srgbClr val="FF0000"/>
              </a:solidFill>
            </a:endParaRPr>
          </a:p>
        </p:txBody>
      </p:sp>
      <p:sp>
        <p:nvSpPr>
          <p:cNvPr id="12" name="TextBox 11"/>
          <p:cNvSpPr txBox="1"/>
          <p:nvPr/>
        </p:nvSpPr>
        <p:spPr>
          <a:xfrm>
            <a:off x="76200" y="1657290"/>
            <a:ext cx="2209800" cy="400110"/>
          </a:xfrm>
          <a:prstGeom prst="rect">
            <a:avLst/>
          </a:prstGeom>
          <a:noFill/>
        </p:spPr>
        <p:txBody>
          <a:bodyPr wrap="square" rtlCol="0">
            <a:spAutoFit/>
          </a:bodyPr>
          <a:lstStyle/>
          <a:p>
            <a:r>
              <a:rPr lang="en-US" sz="2000" dirty="0" err="1" smtClean="0">
                <a:solidFill>
                  <a:srgbClr val="FF0000"/>
                </a:solidFill>
              </a:rPr>
              <a:t>Pilih</a:t>
            </a:r>
            <a:r>
              <a:rPr lang="en-US" sz="2000" dirty="0" smtClean="0">
                <a:solidFill>
                  <a:srgbClr val="FF0000"/>
                </a:solidFill>
              </a:rPr>
              <a:t> next state</a:t>
            </a:r>
            <a:endParaRPr lang="id-ID"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457200" y="2514600"/>
            <a:ext cx="8135938" cy="190500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id-ID" dirty="0" smtClean="0"/>
              <a:t>Representasi Database</a:t>
            </a:r>
            <a:endParaRPr lang="id-ID" dirty="0"/>
          </a:p>
        </p:txBody>
      </p:sp>
      <p:sp>
        <p:nvSpPr>
          <p:cNvPr id="7" name="Oval 6"/>
          <p:cNvSpPr/>
          <p:nvPr/>
        </p:nvSpPr>
        <p:spPr>
          <a:xfrm>
            <a:off x="1371600" y="2362200"/>
            <a:ext cx="1066800" cy="213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2438400" y="2362200"/>
            <a:ext cx="14478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4038600" y="2362200"/>
            <a:ext cx="4572000" cy="2133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p:cNvGrpSpPr/>
          <p:nvPr/>
        </p:nvGrpSpPr>
        <p:grpSpPr>
          <a:xfrm>
            <a:off x="1752600" y="4267200"/>
            <a:ext cx="2057400" cy="766465"/>
            <a:chOff x="1752600" y="4648200"/>
            <a:chExt cx="2057400" cy="766465"/>
          </a:xfrm>
        </p:grpSpPr>
        <p:sp>
          <p:nvSpPr>
            <p:cNvPr id="6" name="Rectangle 5"/>
            <p:cNvSpPr/>
            <p:nvPr/>
          </p:nvSpPr>
          <p:spPr>
            <a:xfrm>
              <a:off x="2209800" y="4953000"/>
              <a:ext cx="1600200" cy="461665"/>
            </a:xfrm>
            <a:prstGeom prst="rect">
              <a:avLst/>
            </a:prstGeom>
            <a:noFill/>
            <a:ln>
              <a:noFill/>
            </a:ln>
          </p:spPr>
          <p:txBody>
            <a:bodyPr wrap="square">
              <a:spAutoFit/>
            </a:bodyPr>
            <a:lstStyle/>
            <a:p>
              <a:r>
                <a:rPr lang="en-US" sz="2400" dirty="0" err="1" smtClean="0">
                  <a:solidFill>
                    <a:srgbClr val="C00000"/>
                  </a:solidFill>
                </a:rPr>
                <a:t>Satu</a:t>
              </a:r>
              <a:r>
                <a:rPr lang="en-US" sz="2400" dirty="0" smtClean="0">
                  <a:solidFill>
                    <a:srgbClr val="C00000"/>
                  </a:solidFill>
                </a:rPr>
                <a:t> layer </a:t>
              </a:r>
              <a:endParaRPr lang="id-ID" sz="2400" dirty="0">
                <a:solidFill>
                  <a:srgbClr val="C00000"/>
                </a:solidFill>
              </a:endParaRPr>
            </a:p>
          </p:txBody>
        </p:sp>
        <p:cxnSp>
          <p:nvCxnSpPr>
            <p:cNvPr id="12" name="Straight Arrow Connector 11"/>
            <p:cNvCxnSpPr/>
            <p:nvPr/>
          </p:nvCxnSpPr>
          <p:spPr>
            <a:xfrm rot="16200000" flipH="1">
              <a:off x="1752600" y="4648200"/>
              <a:ext cx="4572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04800" y="5200471"/>
            <a:ext cx="6553200" cy="1569660"/>
          </a:xfrm>
          <a:prstGeom prst="rect">
            <a:avLst/>
          </a:prstGeom>
          <a:noFill/>
          <a:ln>
            <a:noFill/>
          </a:ln>
        </p:spPr>
        <p:txBody>
          <a:bodyPr wrap="square">
            <a:spAutoFit/>
          </a:bodyPr>
          <a:lstStyle/>
          <a:p>
            <a:r>
              <a:rPr lang="en-US" sz="2400" dirty="0" err="1" smtClean="0">
                <a:solidFill>
                  <a:srgbClr val="7030A0"/>
                </a:solidFill>
              </a:rPr>
              <a:t>Bagaimana</a:t>
            </a:r>
            <a:r>
              <a:rPr lang="en-US" sz="2400" dirty="0" smtClean="0">
                <a:solidFill>
                  <a:srgbClr val="7030A0"/>
                </a:solidFill>
              </a:rPr>
              <a:t> </a:t>
            </a:r>
            <a:r>
              <a:rPr lang="en-US" sz="2400" dirty="0" err="1" smtClean="0">
                <a:solidFill>
                  <a:srgbClr val="7030A0"/>
                </a:solidFill>
              </a:rPr>
              <a:t>jika</a:t>
            </a:r>
            <a:r>
              <a:rPr lang="en-US" sz="2400" dirty="0" smtClean="0">
                <a:solidFill>
                  <a:srgbClr val="7030A0"/>
                </a:solidFill>
              </a:rPr>
              <a:t> </a:t>
            </a:r>
            <a:r>
              <a:rPr lang="en-US" sz="2400" u="sng" dirty="0" smtClean="0">
                <a:solidFill>
                  <a:srgbClr val="7030A0"/>
                </a:solidFill>
              </a:rPr>
              <a:t>multi layer</a:t>
            </a:r>
            <a:r>
              <a:rPr lang="en-US" sz="2400" dirty="0" smtClean="0">
                <a:solidFill>
                  <a:srgbClr val="7030A0"/>
                </a:solidFill>
              </a:rPr>
              <a:t> </a:t>
            </a:r>
            <a:r>
              <a:rPr lang="id-ID" sz="2400" dirty="0" smtClean="0">
                <a:solidFill>
                  <a:srgbClr val="7030A0"/>
                </a:solidFill>
              </a:rPr>
              <a:t>Database</a:t>
            </a:r>
            <a:r>
              <a:rPr lang="en-US" sz="2400" dirty="0" smtClean="0">
                <a:solidFill>
                  <a:srgbClr val="7030A0"/>
                </a:solidFill>
              </a:rPr>
              <a:t>? </a:t>
            </a:r>
          </a:p>
          <a:p>
            <a:pPr>
              <a:buFontTx/>
              <a:buChar char="-"/>
            </a:pPr>
            <a:r>
              <a:rPr lang="en-US" sz="2400" dirty="0" smtClean="0">
                <a:solidFill>
                  <a:srgbClr val="7030A0"/>
                </a:solidFill>
              </a:rPr>
              <a:t> </a:t>
            </a:r>
            <a:r>
              <a:rPr lang="en-US" sz="2400" dirty="0" err="1" smtClean="0">
                <a:solidFill>
                  <a:srgbClr val="7030A0"/>
                </a:solidFill>
              </a:rPr>
              <a:t>Jalan</a:t>
            </a:r>
            <a:endParaRPr lang="en-US" sz="2400" dirty="0" smtClean="0">
              <a:solidFill>
                <a:srgbClr val="7030A0"/>
              </a:solidFill>
            </a:endParaRPr>
          </a:p>
          <a:p>
            <a:pPr>
              <a:buFontTx/>
              <a:buChar char="-"/>
            </a:pPr>
            <a:r>
              <a:rPr lang="en-US" sz="2400" dirty="0" smtClean="0">
                <a:solidFill>
                  <a:srgbClr val="7030A0"/>
                </a:solidFill>
              </a:rPr>
              <a:t> Hotel</a:t>
            </a:r>
          </a:p>
          <a:p>
            <a:pPr>
              <a:buFontTx/>
              <a:buChar char="-"/>
            </a:pPr>
            <a:r>
              <a:rPr lang="en-US" sz="2400" dirty="0" smtClean="0">
                <a:solidFill>
                  <a:srgbClr val="7030A0"/>
                </a:solidFill>
              </a:rPr>
              <a:t> ATM, </a:t>
            </a:r>
            <a:r>
              <a:rPr lang="en-US" sz="2400" dirty="0" err="1" smtClean="0">
                <a:solidFill>
                  <a:srgbClr val="7030A0"/>
                </a:solidFill>
              </a:rPr>
              <a:t>dll</a:t>
            </a:r>
            <a:endParaRPr lang="id-ID"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AI</a:t>
            </a:r>
            <a:endParaRPr lang="id-ID" dirty="0"/>
          </a:p>
        </p:txBody>
      </p:sp>
      <p:sp>
        <p:nvSpPr>
          <p:cNvPr id="3" name="Content Placeholder 2"/>
          <p:cNvSpPr>
            <a:spLocks noGrp="1"/>
          </p:cNvSpPr>
          <p:nvPr>
            <p:ph idx="1"/>
          </p:nvPr>
        </p:nvSpPr>
        <p:spPr/>
        <p:txBody>
          <a:bodyPr/>
          <a:lstStyle/>
          <a:p>
            <a:r>
              <a:rPr lang="en-US" sz="3600" dirty="0" smtClean="0"/>
              <a:t>Searching?</a:t>
            </a:r>
          </a:p>
          <a:p>
            <a:r>
              <a:rPr lang="en-US" sz="3600" dirty="0" smtClean="0"/>
              <a:t>Reasoning?</a:t>
            </a:r>
          </a:p>
          <a:p>
            <a:r>
              <a:rPr lang="en-US" sz="3600" dirty="0" smtClean="0"/>
              <a:t>Planning?</a:t>
            </a:r>
          </a:p>
          <a:p>
            <a:r>
              <a:rPr lang="en-US" sz="3600" dirty="0" smtClean="0"/>
              <a:t>Learning?</a:t>
            </a:r>
          </a:p>
          <a:p>
            <a:endParaRPr lang="en-US" sz="3600" dirty="0" smtClean="0"/>
          </a:p>
          <a:p>
            <a:pPr>
              <a:buNone/>
            </a:pPr>
            <a:r>
              <a:rPr lang="en-US" sz="3600" dirty="0" smtClean="0"/>
              <a:t>   </a:t>
            </a:r>
            <a:r>
              <a:rPr lang="en-US" sz="3600" b="1" dirty="0" smtClean="0">
                <a:solidFill>
                  <a:srgbClr val="C00000"/>
                </a:solidFill>
              </a:rPr>
              <a:t>Searching</a:t>
            </a:r>
            <a:endParaRPr lang="id-ID" sz="3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1676400" y="76200"/>
            <a:ext cx="5850948" cy="6629400"/>
          </a:xfrm>
          <a:prstGeom prst="rect">
            <a:avLst/>
          </a:prstGeom>
          <a:noFill/>
          <a:ln w="9525">
            <a:noFill/>
            <a:miter lim="800000"/>
            <a:headEnd/>
            <a:tailEnd/>
          </a:ln>
          <a:effectLst/>
        </p:spPr>
      </p:pic>
      <p:sp>
        <p:nvSpPr>
          <p:cNvPr id="5" name="TextBox 4"/>
          <p:cNvSpPr txBox="1"/>
          <p:nvPr/>
        </p:nvSpPr>
        <p:spPr>
          <a:xfrm>
            <a:off x="7010400" y="3505200"/>
            <a:ext cx="1828800" cy="646331"/>
          </a:xfrm>
          <a:prstGeom prst="rect">
            <a:avLst/>
          </a:prstGeom>
          <a:noFill/>
        </p:spPr>
        <p:txBody>
          <a:bodyPr wrap="square" rtlCol="0">
            <a:spAutoFit/>
          </a:bodyPr>
          <a:lstStyle/>
          <a:p>
            <a:r>
              <a:rPr lang="en-US" sz="3600" dirty="0" smtClean="0">
                <a:solidFill>
                  <a:srgbClr val="00B050"/>
                </a:solidFill>
              </a:rPr>
              <a:t>Best</a:t>
            </a:r>
            <a:endParaRPr lang="id-ID" sz="2000" dirty="0">
              <a:solidFill>
                <a:srgbClr val="00B050"/>
              </a:solidFill>
            </a:endParaRPr>
          </a:p>
        </p:txBody>
      </p:sp>
      <p:sp>
        <p:nvSpPr>
          <p:cNvPr id="6" name="Rectangle 5"/>
          <p:cNvSpPr/>
          <p:nvPr/>
        </p:nvSpPr>
        <p:spPr>
          <a:xfrm>
            <a:off x="7391400" y="5150584"/>
            <a:ext cx="1752600" cy="1631216"/>
          </a:xfrm>
          <a:prstGeom prst="rect">
            <a:avLst/>
          </a:prstGeom>
        </p:spPr>
        <p:txBody>
          <a:bodyPr wrap="square">
            <a:spAutoFit/>
          </a:bodyPr>
          <a:lstStyle/>
          <a:p>
            <a:r>
              <a:rPr lang="en-US" sz="2000" dirty="0" smtClean="0">
                <a:solidFill>
                  <a:srgbClr val="FF0000"/>
                </a:solidFill>
              </a:rPr>
              <a:t>(Kazuaki Yamaguchi and </a:t>
            </a:r>
            <a:r>
              <a:rPr lang="en-US" sz="2000" dirty="0" err="1" smtClean="0">
                <a:solidFill>
                  <a:srgbClr val="FF0000"/>
                </a:solidFill>
              </a:rPr>
              <a:t>Sumio</a:t>
            </a:r>
            <a:r>
              <a:rPr lang="en-US" sz="2000" dirty="0" smtClean="0">
                <a:solidFill>
                  <a:srgbClr val="FF0000"/>
                </a:solidFill>
              </a:rPr>
              <a:t> Masuda, 2006, KAZ06)</a:t>
            </a:r>
            <a:endParaRPr lang="id-ID" sz="2000" dirty="0">
              <a:solidFill>
                <a:srgbClr val="FF0000"/>
              </a:solidFill>
            </a:endParaRPr>
          </a:p>
        </p:txBody>
      </p:sp>
      <p:sp>
        <p:nvSpPr>
          <p:cNvPr id="7" name="Oval 6"/>
          <p:cNvSpPr/>
          <p:nvPr/>
        </p:nvSpPr>
        <p:spPr>
          <a:xfrm>
            <a:off x="5638800" y="5029200"/>
            <a:ext cx="178308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00B050"/>
              </a:solidFill>
            </a:endParaRPr>
          </a:p>
        </p:txBody>
      </p:sp>
      <p:sp>
        <p:nvSpPr>
          <p:cNvPr id="8" name="Oval 7"/>
          <p:cNvSpPr/>
          <p:nvPr/>
        </p:nvSpPr>
        <p:spPr>
          <a:xfrm>
            <a:off x="5638800" y="1143000"/>
            <a:ext cx="1859280" cy="121920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2514600" y="685800"/>
            <a:ext cx="185928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2514600" y="4953000"/>
            <a:ext cx="1783080" cy="609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dirty="0" smtClean="0"/>
              <a:t>Faktor</a:t>
            </a:r>
            <a:r>
              <a:rPr lang="en-US" sz="4800" dirty="0" smtClean="0"/>
              <a:t>2 yang </a:t>
            </a:r>
            <a:r>
              <a:rPr lang="en-US" sz="4800" dirty="0" err="1" smtClean="0"/>
              <a:t>harus</a:t>
            </a:r>
            <a:r>
              <a:rPr lang="en-US" sz="4800" dirty="0" smtClean="0"/>
              <a:t> </a:t>
            </a:r>
            <a:r>
              <a:rPr lang="en-US" sz="4800" dirty="0" err="1" smtClean="0"/>
              <a:t>diperhatikan</a:t>
            </a:r>
            <a:endParaRPr lang="id-ID" sz="4800" dirty="0"/>
          </a:p>
        </p:txBody>
      </p:sp>
      <p:sp>
        <p:nvSpPr>
          <p:cNvPr id="3" name="Content Placeholder 2"/>
          <p:cNvSpPr>
            <a:spLocks noGrp="1"/>
          </p:cNvSpPr>
          <p:nvPr>
            <p:ph idx="1"/>
          </p:nvPr>
        </p:nvSpPr>
        <p:spPr/>
        <p:txBody>
          <a:bodyPr>
            <a:normAutofit/>
          </a:bodyPr>
          <a:lstStyle/>
          <a:p>
            <a:pPr lvl="0"/>
            <a:r>
              <a:rPr lang="fi-FI" dirty="0"/>
              <a:t>Kesalahan GPS dalam menentukan posisi </a:t>
            </a:r>
            <a:r>
              <a:rPr lang="fi-FI" dirty="0" smtClean="0"/>
              <a:t>obyek. </a:t>
            </a:r>
          </a:p>
          <a:p>
            <a:pPr lvl="0"/>
            <a:r>
              <a:rPr lang="fi-FI" dirty="0" smtClean="0"/>
              <a:t>Kebanyakan produsen MNS mengklaim bahwa tingkat akurasi produknya berada dalam orde </a:t>
            </a:r>
            <a:r>
              <a:rPr lang="fi-FI" b="1" dirty="0" smtClean="0">
                <a:solidFill>
                  <a:srgbClr val="C00000"/>
                </a:solidFill>
              </a:rPr>
              <a:t>senti meter</a:t>
            </a:r>
            <a:r>
              <a:rPr lang="fi-FI" dirty="0" smtClean="0"/>
              <a:t>. </a:t>
            </a:r>
            <a:endParaRPr lang="id-ID" dirty="0"/>
          </a:p>
          <a:p>
            <a:pPr lvl="0"/>
            <a:r>
              <a:rPr lang="it-IT" dirty="0"/>
              <a:t>Strategi penyimpanan peta di </a:t>
            </a:r>
            <a:r>
              <a:rPr lang="it-IT" i="1" dirty="0"/>
              <a:t>database</a:t>
            </a:r>
            <a:r>
              <a:rPr lang="it-IT" dirty="0" smtClean="0"/>
              <a:t>.</a:t>
            </a:r>
            <a:endParaRPr lang="id-ID" dirty="0"/>
          </a:p>
          <a:p>
            <a:pPr lvl="0"/>
            <a:r>
              <a:rPr lang="it-IT" dirty="0"/>
              <a:t>Sistem operasi yang </a:t>
            </a:r>
            <a:r>
              <a:rPr lang="it-IT" dirty="0" smtClean="0"/>
              <a:t>digunakan.</a:t>
            </a:r>
            <a:endParaRPr lang="id-ID" dirty="0"/>
          </a:p>
          <a:p>
            <a:pPr lvl="0"/>
            <a:r>
              <a:rPr lang="it-IT" dirty="0"/>
              <a:t>Semua </a:t>
            </a:r>
            <a:r>
              <a:rPr lang="it-IT" i="1" dirty="0"/>
              <a:t>software</a:t>
            </a:r>
            <a:r>
              <a:rPr lang="it-IT" dirty="0"/>
              <a:t> </a:t>
            </a:r>
            <a:r>
              <a:rPr lang="it-IT" dirty="0" smtClean="0"/>
              <a:t>pembangun </a:t>
            </a:r>
            <a:r>
              <a:rPr lang="it-IT" dirty="0"/>
              <a:t>MNS</a:t>
            </a:r>
            <a:r>
              <a:rPr lang="it-IT" dirty="0" smtClean="0"/>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3309</TotalTime>
  <Words>792</Words>
  <Application>Microsoft Office PowerPoint</Application>
  <PresentationFormat>On-screen Show (4:3)</PresentationFormat>
  <Paragraphs>238</Paragraphs>
  <Slides>35</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Flow</vt:lpstr>
      <vt:lpstr>Office Theme</vt:lpstr>
      <vt:lpstr>Visio</vt:lpstr>
      <vt:lpstr>Studi Kasus </vt:lpstr>
      <vt:lpstr>PowerPoint Presentation</vt:lpstr>
      <vt:lpstr>Outline</vt:lpstr>
      <vt:lpstr>Mobile Navigation System</vt:lpstr>
      <vt:lpstr>PowerPoint Presentation</vt:lpstr>
      <vt:lpstr>Representasi Database</vt:lpstr>
      <vt:lpstr>Teknik AI</vt:lpstr>
      <vt:lpstr>PowerPoint Presentation</vt:lpstr>
      <vt:lpstr>Faktor2 yang harus diperhatikan</vt:lpstr>
      <vt:lpstr>Pengembangan</vt:lpstr>
      <vt:lpstr>Searching &amp; Optimasi</vt:lpstr>
      <vt:lpstr>Matrix Chain-Products</vt:lpstr>
      <vt:lpstr>Sequence Alignment</vt:lpstr>
      <vt:lpstr>Minimum Spanning Tree</vt:lpstr>
      <vt:lpstr>PowerPoint Presentation</vt:lpstr>
      <vt:lpstr>Electronic Medical Records</vt:lpstr>
      <vt:lpstr>PowerPoint Presentation</vt:lpstr>
      <vt:lpstr>Cek Alergi Obat</vt:lpstr>
      <vt:lpstr>Cek interaksi obat</vt:lpstr>
      <vt:lpstr>Cari Harga Obat Optimal</vt:lpstr>
      <vt:lpstr>Teknik AI</vt:lpstr>
      <vt:lpstr>Knowledge Representation</vt:lpstr>
      <vt:lpstr>PowerPoint Presentation</vt:lpstr>
      <vt:lpstr>Spam Filtering</vt:lpstr>
      <vt:lpstr>PowerPoint Presentation</vt:lpstr>
      <vt:lpstr>Strategi Spammer </vt:lpstr>
      <vt:lpstr>PowerPoint Presentation</vt:lpstr>
      <vt:lpstr>GRAPHEME-TO-PHONEME (G2P)</vt:lpstr>
      <vt:lpstr>PowerPoint Presentation</vt:lpstr>
      <vt:lpstr>PowerPoint Presentation</vt:lpstr>
      <vt:lpstr>PowerPoint Presentation</vt:lpstr>
      <vt:lpstr>PowerPoint Presentation</vt:lpstr>
      <vt:lpstr>Teknik Learning?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 Komputasi Berbasis Evolusi dan Genetika</dc:title>
  <dc:creator>Toshiba</dc:creator>
  <cp:lastModifiedBy>lenovo</cp:lastModifiedBy>
  <cp:revision>427</cp:revision>
  <dcterms:created xsi:type="dcterms:W3CDTF">2006-08-16T00:00:00Z</dcterms:created>
  <dcterms:modified xsi:type="dcterms:W3CDTF">2017-05-21T05:00:33Z</dcterms:modified>
</cp:coreProperties>
</file>