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75"/>
  </p:notesMasterIdLst>
  <p:sldIdLst>
    <p:sldId id="404" r:id="rId3"/>
    <p:sldId id="326" r:id="rId4"/>
    <p:sldId id="327" r:id="rId5"/>
    <p:sldId id="328" r:id="rId6"/>
    <p:sldId id="329" r:id="rId7"/>
    <p:sldId id="426" r:id="rId8"/>
    <p:sldId id="330" r:id="rId9"/>
    <p:sldId id="331" r:id="rId10"/>
    <p:sldId id="332" r:id="rId11"/>
    <p:sldId id="434" r:id="rId12"/>
    <p:sldId id="435" r:id="rId13"/>
    <p:sldId id="335" r:id="rId14"/>
    <p:sldId id="343" r:id="rId15"/>
    <p:sldId id="344" r:id="rId16"/>
    <p:sldId id="345" r:id="rId17"/>
    <p:sldId id="346" r:id="rId18"/>
    <p:sldId id="430" r:id="rId19"/>
    <p:sldId id="348" r:id="rId20"/>
    <p:sldId id="349" r:id="rId21"/>
    <p:sldId id="350" r:id="rId22"/>
    <p:sldId id="411" r:id="rId23"/>
    <p:sldId id="351" r:id="rId24"/>
    <p:sldId id="413" r:id="rId25"/>
    <p:sldId id="352" r:id="rId26"/>
    <p:sldId id="408" r:id="rId27"/>
    <p:sldId id="412" r:id="rId28"/>
    <p:sldId id="409" r:id="rId29"/>
    <p:sldId id="410" r:id="rId30"/>
    <p:sldId id="431" r:id="rId31"/>
    <p:sldId id="429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80" r:id="rId41"/>
    <p:sldId id="388" r:id="rId42"/>
    <p:sldId id="428" r:id="rId43"/>
    <p:sldId id="382" r:id="rId44"/>
    <p:sldId id="383" r:id="rId45"/>
    <p:sldId id="384" r:id="rId46"/>
    <p:sldId id="385" r:id="rId47"/>
    <p:sldId id="386" r:id="rId48"/>
    <p:sldId id="387" r:id="rId49"/>
    <p:sldId id="399" r:id="rId50"/>
    <p:sldId id="400" r:id="rId51"/>
    <p:sldId id="401" r:id="rId52"/>
    <p:sldId id="337" r:id="rId53"/>
    <p:sldId id="338" r:id="rId54"/>
    <p:sldId id="339" r:id="rId55"/>
    <p:sldId id="425" r:id="rId56"/>
    <p:sldId id="312" r:id="rId57"/>
    <p:sldId id="392" r:id="rId58"/>
    <p:sldId id="393" r:id="rId59"/>
    <p:sldId id="398" r:id="rId60"/>
    <p:sldId id="317" r:id="rId61"/>
    <p:sldId id="319" r:id="rId62"/>
    <p:sldId id="320" r:id="rId63"/>
    <p:sldId id="318" r:id="rId64"/>
    <p:sldId id="321" r:id="rId65"/>
    <p:sldId id="322" r:id="rId66"/>
    <p:sldId id="323" r:id="rId67"/>
    <p:sldId id="324" r:id="rId68"/>
    <p:sldId id="325" r:id="rId69"/>
    <p:sldId id="422" r:id="rId70"/>
    <p:sldId id="423" r:id="rId71"/>
    <p:sldId id="424" r:id="rId72"/>
    <p:sldId id="300" r:id="rId73"/>
    <p:sldId id="260" r:id="rId7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9" autoAdjust="0"/>
    <p:restoredTop sz="94660"/>
  </p:normalViewPr>
  <p:slideViewPr>
    <p:cSldViewPr>
      <p:cViewPr>
        <p:scale>
          <a:sx n="66" d="100"/>
          <a:sy n="66" d="100"/>
        </p:scale>
        <p:origin x="-12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926" y="-12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/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/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844A4805-CC4E-493C-9987-8D0ED9EF36F6}" type="presOf" srcId="{5969A714-7D1F-4E36-A068-310D0D8E363D}" destId="{4FCCCB1F-CC3D-4F46-B02A-828711974740}" srcOrd="0" destOrd="0" presId="urn:microsoft.com/office/officeart/2005/8/layout/orgChart1"/>
    <dgm:cxn modelId="{1841A0B3-2A0E-44AC-B4CD-5513A15D3782}" type="presOf" srcId="{C9EF2CC6-0D80-4EE1-B61A-3718CE2C868C}" destId="{0984BB51-3D12-4408-A1FB-CE7AF93AEC97}" srcOrd="0" destOrd="0" presId="urn:microsoft.com/office/officeart/2005/8/layout/orgChart1"/>
    <dgm:cxn modelId="{71CB0233-5436-4289-ABC1-6D684E236B4C}" type="presOf" srcId="{E0738B89-C6D7-493B-ACEE-D5C5B21990C0}" destId="{B8EC627C-DDB3-4CD8-B498-171661202749}" srcOrd="1" destOrd="0" presId="urn:microsoft.com/office/officeart/2005/8/layout/orgChart1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EEE73F9B-3124-424E-B4AA-F630D5C3AFA2}" type="presOf" srcId="{E0738B89-C6D7-493B-ACEE-D5C5B21990C0}" destId="{1D73FFB5-0D68-49F1-8602-B4577A9ACEEB}" srcOrd="0" destOrd="0" presId="urn:microsoft.com/office/officeart/2005/8/layout/orgChart1"/>
    <dgm:cxn modelId="{4AEB0828-456A-4CB2-BAA6-E5BF46EF294A}" type="presOf" srcId="{C9EF2CC6-0D80-4EE1-B61A-3718CE2C868C}" destId="{612FF356-7D30-45FE-BE07-8DCCE85E6E63}" srcOrd="1" destOrd="0" presId="urn:microsoft.com/office/officeart/2005/8/layout/orgChart1"/>
    <dgm:cxn modelId="{3AE13138-DC3E-4407-A36C-57F06143FEB4}" type="presOf" srcId="{5969A714-7D1F-4E36-A068-310D0D8E363D}" destId="{5AD1C241-D706-40E0-A119-7BBA14CE6CE9}" srcOrd="1" destOrd="0" presId="urn:microsoft.com/office/officeart/2005/8/layout/orgChart1"/>
    <dgm:cxn modelId="{DDA61FDE-BA0A-42F4-A96D-2920569C4BC1}" type="presOf" srcId="{05135649-2DE6-4685-9EF0-CBB31F1188E4}" destId="{2E0CE87C-8B74-4FE7-8BE6-894D701EC64C}" srcOrd="0" destOrd="0" presId="urn:microsoft.com/office/officeart/2005/8/layout/orgChart1"/>
    <dgm:cxn modelId="{47FD9CE5-D357-4526-9C39-63B8AEC8A955}" type="presOf" srcId="{DAACD493-8B4E-45DD-8F17-C54BF75A7B88}" destId="{7ACD888B-F746-4AB4-814C-E3400133A3E9}" srcOrd="0" destOrd="0" presId="urn:microsoft.com/office/officeart/2005/8/layout/orgChart1"/>
    <dgm:cxn modelId="{E535037B-AF48-4E11-8260-72DB02FFB378}" type="presOf" srcId="{F6E6DDAE-17C5-4ACB-AFA4-4B9C29887ADD}" destId="{AF77A57E-C529-4ED9-8D0C-EE752480E92D}" srcOrd="0" destOrd="0" presId="urn:microsoft.com/office/officeart/2005/8/layout/orgChart1"/>
    <dgm:cxn modelId="{E43893DE-0FA9-4EA7-A62B-44D70C331F6E}" type="presParOf" srcId="{AF77A57E-C529-4ED9-8D0C-EE752480E92D}" destId="{5CF86530-960A-4441-A485-B7A2F3E676E6}" srcOrd="0" destOrd="0" presId="urn:microsoft.com/office/officeart/2005/8/layout/orgChart1"/>
    <dgm:cxn modelId="{06C7C910-CB37-450F-99D3-D2745C83EBB3}" type="presParOf" srcId="{5CF86530-960A-4441-A485-B7A2F3E676E6}" destId="{44C9C89B-9281-4AFB-B039-8464102DE005}" srcOrd="0" destOrd="0" presId="urn:microsoft.com/office/officeart/2005/8/layout/orgChart1"/>
    <dgm:cxn modelId="{D53A0FFC-E904-42EB-904D-E0D915A33317}" type="presParOf" srcId="{44C9C89B-9281-4AFB-B039-8464102DE005}" destId="{4FCCCB1F-CC3D-4F46-B02A-828711974740}" srcOrd="0" destOrd="0" presId="urn:microsoft.com/office/officeart/2005/8/layout/orgChart1"/>
    <dgm:cxn modelId="{5DFF9C50-7DD8-4B2D-A0D5-34B254198F17}" type="presParOf" srcId="{44C9C89B-9281-4AFB-B039-8464102DE005}" destId="{5AD1C241-D706-40E0-A119-7BBA14CE6CE9}" srcOrd="1" destOrd="0" presId="urn:microsoft.com/office/officeart/2005/8/layout/orgChart1"/>
    <dgm:cxn modelId="{0A5C4C13-3A90-4F97-8C79-441853BD95AC}" type="presParOf" srcId="{5CF86530-960A-4441-A485-B7A2F3E676E6}" destId="{7FB5F811-3719-499C-A584-D5E27D88F87F}" srcOrd="1" destOrd="0" presId="urn:microsoft.com/office/officeart/2005/8/layout/orgChart1"/>
    <dgm:cxn modelId="{F72871D9-30C3-4308-80EF-9E45610292A8}" type="presParOf" srcId="{7FB5F811-3719-499C-A584-D5E27D88F87F}" destId="{2E0CE87C-8B74-4FE7-8BE6-894D701EC64C}" srcOrd="0" destOrd="0" presId="urn:microsoft.com/office/officeart/2005/8/layout/orgChart1"/>
    <dgm:cxn modelId="{9FD626BE-B908-4DDE-B083-629B2E59F24D}" type="presParOf" srcId="{7FB5F811-3719-499C-A584-D5E27D88F87F}" destId="{14AEC4BD-CAA1-4B7A-AA8F-228DA445489A}" srcOrd="1" destOrd="0" presId="urn:microsoft.com/office/officeart/2005/8/layout/orgChart1"/>
    <dgm:cxn modelId="{C5FFF003-A1F0-48E9-9BDA-326CFF06FA47}" type="presParOf" srcId="{14AEC4BD-CAA1-4B7A-AA8F-228DA445489A}" destId="{68C9EEEB-2311-4898-91BB-43988EA6FA7F}" srcOrd="0" destOrd="0" presId="urn:microsoft.com/office/officeart/2005/8/layout/orgChart1"/>
    <dgm:cxn modelId="{946E8EC2-EA0B-4B47-92CA-28B311F82D02}" type="presParOf" srcId="{68C9EEEB-2311-4898-91BB-43988EA6FA7F}" destId="{0984BB51-3D12-4408-A1FB-CE7AF93AEC97}" srcOrd="0" destOrd="0" presId="urn:microsoft.com/office/officeart/2005/8/layout/orgChart1"/>
    <dgm:cxn modelId="{E3187C70-5BEA-4D48-A0D8-16ED363BA40F}" type="presParOf" srcId="{68C9EEEB-2311-4898-91BB-43988EA6FA7F}" destId="{612FF356-7D30-45FE-BE07-8DCCE85E6E63}" srcOrd="1" destOrd="0" presId="urn:microsoft.com/office/officeart/2005/8/layout/orgChart1"/>
    <dgm:cxn modelId="{192016A6-F81E-4409-B4F9-969CA45391D2}" type="presParOf" srcId="{14AEC4BD-CAA1-4B7A-AA8F-228DA445489A}" destId="{BAC1AE1F-C305-430F-9B9A-F5108B674CF0}" srcOrd="1" destOrd="0" presId="urn:microsoft.com/office/officeart/2005/8/layout/orgChart1"/>
    <dgm:cxn modelId="{1A85A70D-C68C-4249-9351-DE752BC5535D}" type="presParOf" srcId="{14AEC4BD-CAA1-4B7A-AA8F-228DA445489A}" destId="{C8B8AE52-AF74-4F10-A164-5069A487C2F0}" srcOrd="2" destOrd="0" presId="urn:microsoft.com/office/officeart/2005/8/layout/orgChart1"/>
    <dgm:cxn modelId="{1742E119-95AF-4BCF-AC52-BC2653CEBBEB}" type="presParOf" srcId="{7FB5F811-3719-499C-A584-D5E27D88F87F}" destId="{7ACD888B-F746-4AB4-814C-E3400133A3E9}" srcOrd="2" destOrd="0" presId="urn:microsoft.com/office/officeart/2005/8/layout/orgChart1"/>
    <dgm:cxn modelId="{359CE30B-6A9F-4148-A214-D66AACC098AB}" type="presParOf" srcId="{7FB5F811-3719-499C-A584-D5E27D88F87F}" destId="{A106C5B9-812A-454F-A702-C967D1DFB75D}" srcOrd="3" destOrd="0" presId="urn:microsoft.com/office/officeart/2005/8/layout/orgChart1"/>
    <dgm:cxn modelId="{18C05C55-2DD1-422A-B856-B61119CA17C0}" type="presParOf" srcId="{A106C5B9-812A-454F-A702-C967D1DFB75D}" destId="{E30EDF8E-0E45-4133-82EA-BD38A41ABB96}" srcOrd="0" destOrd="0" presId="urn:microsoft.com/office/officeart/2005/8/layout/orgChart1"/>
    <dgm:cxn modelId="{18072550-6F4C-417F-824F-1CEA6C34745F}" type="presParOf" srcId="{E30EDF8E-0E45-4133-82EA-BD38A41ABB96}" destId="{1D73FFB5-0D68-49F1-8602-B4577A9ACEEB}" srcOrd="0" destOrd="0" presId="urn:microsoft.com/office/officeart/2005/8/layout/orgChart1"/>
    <dgm:cxn modelId="{28F75D52-4134-4E76-B8D6-8BF72810FC30}" type="presParOf" srcId="{E30EDF8E-0E45-4133-82EA-BD38A41ABB96}" destId="{B8EC627C-DDB3-4CD8-B498-171661202749}" srcOrd="1" destOrd="0" presId="urn:microsoft.com/office/officeart/2005/8/layout/orgChart1"/>
    <dgm:cxn modelId="{B8AA3050-0E08-48A0-AE97-A932DF580E41}" type="presParOf" srcId="{A106C5B9-812A-454F-A702-C967D1DFB75D}" destId="{96810C8B-3DC8-4FE2-9506-2DCF3D56A56A}" srcOrd="1" destOrd="0" presId="urn:microsoft.com/office/officeart/2005/8/layout/orgChart1"/>
    <dgm:cxn modelId="{CD6E4413-94B3-41A8-B5C6-AD7F48F74F04}" type="presParOf" srcId="{A106C5B9-812A-454F-A702-C967D1DFB75D}" destId="{1AB96A19-6D84-4494-9D91-966F69CBBFEB}" srcOrd="2" destOrd="0" presId="urn:microsoft.com/office/officeart/2005/8/layout/orgChart1"/>
    <dgm:cxn modelId="{CD77BCE9-688C-4FED-B424-18525BB63C03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>
        <a:ln w="57150"/>
      </dgm:spPr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>
        <a:ln w="57150"/>
      </dgm:spPr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 custLinFactNeighborY="-7820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6097CF18-55A5-4260-8FC6-F2088D0E967B}" type="presOf" srcId="{5969A714-7D1F-4E36-A068-310D0D8E363D}" destId="{5AD1C241-D706-40E0-A119-7BBA14CE6CE9}" srcOrd="1" destOrd="0" presId="urn:microsoft.com/office/officeart/2005/8/layout/orgChart1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DE1AE4F6-17C4-49CE-9BEF-AF499B52252A}" type="presOf" srcId="{C9EF2CC6-0D80-4EE1-B61A-3718CE2C868C}" destId="{0984BB51-3D12-4408-A1FB-CE7AF93AEC97}" srcOrd="0" destOrd="0" presId="urn:microsoft.com/office/officeart/2005/8/layout/orgChart1"/>
    <dgm:cxn modelId="{08AB498B-8919-4BA7-9BF4-437162358920}" type="presOf" srcId="{DAACD493-8B4E-45DD-8F17-C54BF75A7B88}" destId="{7ACD888B-F746-4AB4-814C-E3400133A3E9}" srcOrd="0" destOrd="0" presId="urn:microsoft.com/office/officeart/2005/8/layout/orgChart1"/>
    <dgm:cxn modelId="{B15A0BBB-C167-4DA7-A97B-EC81481BF75B}" type="presOf" srcId="{5969A714-7D1F-4E36-A068-310D0D8E363D}" destId="{4FCCCB1F-CC3D-4F46-B02A-828711974740}" srcOrd="0" destOrd="0" presId="urn:microsoft.com/office/officeart/2005/8/layout/orgChart1"/>
    <dgm:cxn modelId="{A6D8A31E-88FD-48F1-9733-AA7F5BE8D0F1}" type="presOf" srcId="{F6E6DDAE-17C5-4ACB-AFA4-4B9C29887ADD}" destId="{AF77A57E-C529-4ED9-8D0C-EE752480E92D}" srcOrd="0" destOrd="0" presId="urn:microsoft.com/office/officeart/2005/8/layout/orgChart1"/>
    <dgm:cxn modelId="{E7B5B835-94E3-48E7-B57B-C4E764741A0C}" type="presOf" srcId="{E0738B89-C6D7-493B-ACEE-D5C5B21990C0}" destId="{1D73FFB5-0D68-49F1-8602-B4577A9ACEEB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6D713B8F-7C87-4F11-BAAD-47602AECE534}" type="presOf" srcId="{C9EF2CC6-0D80-4EE1-B61A-3718CE2C868C}" destId="{612FF356-7D30-45FE-BE07-8DCCE85E6E63}" srcOrd="1" destOrd="0" presId="urn:microsoft.com/office/officeart/2005/8/layout/orgChart1"/>
    <dgm:cxn modelId="{4C9694D4-3C97-4EA8-A4D9-80A18B538BE9}" type="presOf" srcId="{E0738B89-C6D7-493B-ACEE-D5C5B21990C0}" destId="{B8EC627C-DDB3-4CD8-B498-171661202749}" srcOrd="1" destOrd="0" presId="urn:microsoft.com/office/officeart/2005/8/layout/orgChart1"/>
    <dgm:cxn modelId="{AA889E0D-1D68-4A4F-A025-18349F5050BD}" type="presOf" srcId="{05135649-2DE6-4685-9EF0-CBB31F1188E4}" destId="{2E0CE87C-8B74-4FE7-8BE6-894D701EC64C}" srcOrd="0" destOrd="0" presId="urn:microsoft.com/office/officeart/2005/8/layout/orgChart1"/>
    <dgm:cxn modelId="{7C94BD61-4917-4ED8-B3EE-E3868DCFD3F1}" type="presParOf" srcId="{AF77A57E-C529-4ED9-8D0C-EE752480E92D}" destId="{5CF86530-960A-4441-A485-B7A2F3E676E6}" srcOrd="0" destOrd="0" presId="urn:microsoft.com/office/officeart/2005/8/layout/orgChart1"/>
    <dgm:cxn modelId="{38A1D693-7FC2-48E6-877B-02B4DF02117C}" type="presParOf" srcId="{5CF86530-960A-4441-A485-B7A2F3E676E6}" destId="{44C9C89B-9281-4AFB-B039-8464102DE005}" srcOrd="0" destOrd="0" presId="urn:microsoft.com/office/officeart/2005/8/layout/orgChart1"/>
    <dgm:cxn modelId="{1B6CBFD4-1FFF-467A-A2BD-C68864E64049}" type="presParOf" srcId="{44C9C89B-9281-4AFB-B039-8464102DE005}" destId="{4FCCCB1F-CC3D-4F46-B02A-828711974740}" srcOrd="0" destOrd="0" presId="urn:microsoft.com/office/officeart/2005/8/layout/orgChart1"/>
    <dgm:cxn modelId="{CAD9881C-B08E-47D5-B0E5-61BA999341CE}" type="presParOf" srcId="{44C9C89B-9281-4AFB-B039-8464102DE005}" destId="{5AD1C241-D706-40E0-A119-7BBA14CE6CE9}" srcOrd="1" destOrd="0" presId="urn:microsoft.com/office/officeart/2005/8/layout/orgChart1"/>
    <dgm:cxn modelId="{E4FCC7D0-C115-44FD-B1A4-543B801C9F23}" type="presParOf" srcId="{5CF86530-960A-4441-A485-B7A2F3E676E6}" destId="{7FB5F811-3719-499C-A584-D5E27D88F87F}" srcOrd="1" destOrd="0" presId="urn:microsoft.com/office/officeart/2005/8/layout/orgChart1"/>
    <dgm:cxn modelId="{74443482-D398-4AB9-B809-7C719779FBD0}" type="presParOf" srcId="{7FB5F811-3719-499C-A584-D5E27D88F87F}" destId="{2E0CE87C-8B74-4FE7-8BE6-894D701EC64C}" srcOrd="0" destOrd="0" presId="urn:microsoft.com/office/officeart/2005/8/layout/orgChart1"/>
    <dgm:cxn modelId="{9D72E8A5-D313-42B6-8B5A-E0E3D9765894}" type="presParOf" srcId="{7FB5F811-3719-499C-A584-D5E27D88F87F}" destId="{14AEC4BD-CAA1-4B7A-AA8F-228DA445489A}" srcOrd="1" destOrd="0" presId="urn:microsoft.com/office/officeart/2005/8/layout/orgChart1"/>
    <dgm:cxn modelId="{64926F75-0F50-4460-89FD-F2789BF6F726}" type="presParOf" srcId="{14AEC4BD-CAA1-4B7A-AA8F-228DA445489A}" destId="{68C9EEEB-2311-4898-91BB-43988EA6FA7F}" srcOrd="0" destOrd="0" presId="urn:microsoft.com/office/officeart/2005/8/layout/orgChart1"/>
    <dgm:cxn modelId="{6CFD363C-E719-46E4-A96E-C3A69E887CD2}" type="presParOf" srcId="{68C9EEEB-2311-4898-91BB-43988EA6FA7F}" destId="{0984BB51-3D12-4408-A1FB-CE7AF93AEC97}" srcOrd="0" destOrd="0" presId="urn:microsoft.com/office/officeart/2005/8/layout/orgChart1"/>
    <dgm:cxn modelId="{2CB9AAD9-E914-4E50-A5B4-348D768D26A0}" type="presParOf" srcId="{68C9EEEB-2311-4898-91BB-43988EA6FA7F}" destId="{612FF356-7D30-45FE-BE07-8DCCE85E6E63}" srcOrd="1" destOrd="0" presId="urn:microsoft.com/office/officeart/2005/8/layout/orgChart1"/>
    <dgm:cxn modelId="{5335ED38-7417-401F-92EB-29D208C91525}" type="presParOf" srcId="{14AEC4BD-CAA1-4B7A-AA8F-228DA445489A}" destId="{BAC1AE1F-C305-430F-9B9A-F5108B674CF0}" srcOrd="1" destOrd="0" presId="urn:microsoft.com/office/officeart/2005/8/layout/orgChart1"/>
    <dgm:cxn modelId="{97FFDFAE-2AF7-413D-B808-8C51EB75F760}" type="presParOf" srcId="{14AEC4BD-CAA1-4B7A-AA8F-228DA445489A}" destId="{C8B8AE52-AF74-4F10-A164-5069A487C2F0}" srcOrd="2" destOrd="0" presId="urn:microsoft.com/office/officeart/2005/8/layout/orgChart1"/>
    <dgm:cxn modelId="{06BE5EBF-66E6-476C-A4DF-CB9334B4CEB5}" type="presParOf" srcId="{7FB5F811-3719-499C-A584-D5E27D88F87F}" destId="{7ACD888B-F746-4AB4-814C-E3400133A3E9}" srcOrd="2" destOrd="0" presId="urn:microsoft.com/office/officeart/2005/8/layout/orgChart1"/>
    <dgm:cxn modelId="{D685ADFD-0943-4A0D-9A4C-9E3892D8D993}" type="presParOf" srcId="{7FB5F811-3719-499C-A584-D5E27D88F87F}" destId="{A106C5B9-812A-454F-A702-C967D1DFB75D}" srcOrd="3" destOrd="0" presId="urn:microsoft.com/office/officeart/2005/8/layout/orgChart1"/>
    <dgm:cxn modelId="{7A4DFA4D-3CB4-4ACB-822D-B2E71948B165}" type="presParOf" srcId="{A106C5B9-812A-454F-A702-C967D1DFB75D}" destId="{E30EDF8E-0E45-4133-82EA-BD38A41ABB96}" srcOrd="0" destOrd="0" presId="urn:microsoft.com/office/officeart/2005/8/layout/orgChart1"/>
    <dgm:cxn modelId="{B5077D24-1196-4ED6-9F4D-A7552F039562}" type="presParOf" srcId="{E30EDF8E-0E45-4133-82EA-BD38A41ABB96}" destId="{1D73FFB5-0D68-49F1-8602-B4577A9ACEEB}" srcOrd="0" destOrd="0" presId="urn:microsoft.com/office/officeart/2005/8/layout/orgChart1"/>
    <dgm:cxn modelId="{839D35AD-8C62-45A4-B439-68FCBE5CE8C5}" type="presParOf" srcId="{E30EDF8E-0E45-4133-82EA-BD38A41ABB96}" destId="{B8EC627C-DDB3-4CD8-B498-171661202749}" srcOrd="1" destOrd="0" presId="urn:microsoft.com/office/officeart/2005/8/layout/orgChart1"/>
    <dgm:cxn modelId="{84280A23-9585-4EDA-8FA4-B74A407EB8DA}" type="presParOf" srcId="{A106C5B9-812A-454F-A702-C967D1DFB75D}" destId="{96810C8B-3DC8-4FE2-9506-2DCF3D56A56A}" srcOrd="1" destOrd="0" presId="urn:microsoft.com/office/officeart/2005/8/layout/orgChart1"/>
    <dgm:cxn modelId="{12820555-8497-494E-8743-030BB8B697DB}" type="presParOf" srcId="{A106C5B9-812A-454F-A702-C967D1DFB75D}" destId="{1AB96A19-6D84-4494-9D91-966F69CBBFEB}" srcOrd="2" destOrd="0" presId="urn:microsoft.com/office/officeart/2005/8/layout/orgChart1"/>
    <dgm:cxn modelId="{4ACAC223-F1F6-4AC7-AD75-74AF707E20EB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D888B-F746-4AB4-814C-E3400133A3E9}">
      <dsp:nvSpPr>
        <dsp:cNvPr id="0" name=""/>
        <dsp:cNvSpPr/>
      </dsp:nvSpPr>
      <dsp:spPr>
        <a:xfrm>
          <a:off x="3581400" y="976137"/>
          <a:ext cx="2040583" cy="409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962"/>
              </a:lnTo>
              <a:lnTo>
                <a:pt x="2040583" y="204962"/>
              </a:lnTo>
              <a:lnTo>
                <a:pt x="2040583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CE87C-8B74-4FE7-8BE6-894D701EC64C}">
      <dsp:nvSpPr>
        <dsp:cNvPr id="0" name=""/>
        <dsp:cNvSpPr/>
      </dsp:nvSpPr>
      <dsp:spPr>
        <a:xfrm>
          <a:off x="1911827" y="976137"/>
          <a:ext cx="1669572" cy="409924"/>
        </a:xfrm>
        <a:custGeom>
          <a:avLst/>
          <a:gdLst/>
          <a:ahLst/>
          <a:cxnLst/>
          <a:rect l="0" t="0" r="0" b="0"/>
          <a:pathLst>
            <a:path>
              <a:moveTo>
                <a:pt x="1669572" y="0"/>
              </a:moveTo>
              <a:lnTo>
                <a:pt x="1669572" y="204962"/>
              </a:lnTo>
              <a:lnTo>
                <a:pt x="0" y="204962"/>
              </a:lnTo>
              <a:lnTo>
                <a:pt x="0" y="4099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CCB1F-CC3D-4F46-B02A-828711974740}">
      <dsp:nvSpPr>
        <dsp:cNvPr id="0" name=""/>
        <dsp:cNvSpPr/>
      </dsp:nvSpPr>
      <dsp:spPr>
        <a:xfrm>
          <a:off x="1955103" y="127"/>
          <a:ext cx="3252593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800" kern="1200" dirty="0" smtClean="0"/>
            <a:t>Evolu</a:t>
          </a:r>
          <a:r>
            <a:rPr lang="en-US" sz="4800" kern="1200" dirty="0" err="1" smtClean="0"/>
            <a:t>si</a:t>
          </a:r>
          <a:endParaRPr lang="id-ID" sz="6000" kern="1200" dirty="0"/>
        </a:p>
      </dsp:txBody>
      <dsp:txXfrm>
        <a:off x="1955103" y="127"/>
        <a:ext cx="3252593" cy="976010"/>
      </dsp:txXfrm>
    </dsp:sp>
    <dsp:sp modelId="{0984BB51-3D12-4408-A1FB-CE7AF93AEC97}">
      <dsp:nvSpPr>
        <dsp:cNvPr id="0" name=""/>
        <dsp:cNvSpPr/>
      </dsp:nvSpPr>
      <dsp:spPr>
        <a:xfrm>
          <a:off x="76205" y="1386062"/>
          <a:ext cx="3671242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Sele</a:t>
          </a:r>
          <a:r>
            <a:rPr lang="en-US" sz="3600" kern="1200" dirty="0" err="1" smtClean="0"/>
            <a:t>ksi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Alam</a:t>
          </a:r>
          <a:endParaRPr lang="id-ID" sz="3600" kern="1200" dirty="0"/>
        </a:p>
      </dsp:txBody>
      <dsp:txXfrm>
        <a:off x="76205" y="1386062"/>
        <a:ext cx="3671242" cy="976010"/>
      </dsp:txXfrm>
    </dsp:sp>
    <dsp:sp modelId="{1D73FFB5-0D68-49F1-8602-B4577A9ACEEB}">
      <dsp:nvSpPr>
        <dsp:cNvPr id="0" name=""/>
        <dsp:cNvSpPr/>
      </dsp:nvSpPr>
      <dsp:spPr>
        <a:xfrm>
          <a:off x="4157372" y="1386062"/>
          <a:ext cx="2929221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Muta</a:t>
          </a:r>
          <a:r>
            <a:rPr lang="en-US" sz="4000" kern="1200" dirty="0" err="1" smtClean="0"/>
            <a:t>si</a:t>
          </a:r>
          <a:endParaRPr lang="id-ID" sz="3000" kern="1200" dirty="0"/>
        </a:p>
      </dsp:txBody>
      <dsp:txXfrm>
        <a:off x="4157372" y="1386062"/>
        <a:ext cx="2929221" cy="976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D888B-F746-4AB4-814C-E3400133A3E9}">
      <dsp:nvSpPr>
        <dsp:cNvPr id="0" name=""/>
        <dsp:cNvSpPr/>
      </dsp:nvSpPr>
      <dsp:spPr>
        <a:xfrm>
          <a:off x="3581400" y="976010"/>
          <a:ext cx="2040583" cy="410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89"/>
              </a:lnTo>
              <a:lnTo>
                <a:pt x="2040583" y="205089"/>
              </a:lnTo>
              <a:lnTo>
                <a:pt x="2040583" y="410051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CE87C-8B74-4FE7-8BE6-894D701EC64C}">
      <dsp:nvSpPr>
        <dsp:cNvPr id="0" name=""/>
        <dsp:cNvSpPr/>
      </dsp:nvSpPr>
      <dsp:spPr>
        <a:xfrm>
          <a:off x="1911827" y="976010"/>
          <a:ext cx="1669572" cy="410051"/>
        </a:xfrm>
        <a:custGeom>
          <a:avLst/>
          <a:gdLst/>
          <a:ahLst/>
          <a:cxnLst/>
          <a:rect l="0" t="0" r="0" b="0"/>
          <a:pathLst>
            <a:path>
              <a:moveTo>
                <a:pt x="1669572" y="0"/>
              </a:moveTo>
              <a:lnTo>
                <a:pt x="1669572" y="205089"/>
              </a:lnTo>
              <a:lnTo>
                <a:pt x="0" y="205089"/>
              </a:lnTo>
              <a:lnTo>
                <a:pt x="0" y="410051"/>
              </a:lnTo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CCB1F-CC3D-4F46-B02A-828711974740}">
      <dsp:nvSpPr>
        <dsp:cNvPr id="0" name=""/>
        <dsp:cNvSpPr/>
      </dsp:nvSpPr>
      <dsp:spPr>
        <a:xfrm>
          <a:off x="1955103" y="0"/>
          <a:ext cx="3252593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800" kern="1200" dirty="0" smtClean="0"/>
            <a:t>Evolu</a:t>
          </a:r>
          <a:r>
            <a:rPr lang="en-US" sz="4800" kern="1200" dirty="0" err="1" smtClean="0"/>
            <a:t>si</a:t>
          </a:r>
          <a:endParaRPr lang="id-ID" sz="6000" kern="1200" dirty="0"/>
        </a:p>
      </dsp:txBody>
      <dsp:txXfrm>
        <a:off x="1955103" y="0"/>
        <a:ext cx="3252593" cy="976010"/>
      </dsp:txXfrm>
    </dsp:sp>
    <dsp:sp modelId="{0984BB51-3D12-4408-A1FB-CE7AF93AEC97}">
      <dsp:nvSpPr>
        <dsp:cNvPr id="0" name=""/>
        <dsp:cNvSpPr/>
      </dsp:nvSpPr>
      <dsp:spPr>
        <a:xfrm>
          <a:off x="76205" y="1386062"/>
          <a:ext cx="3671242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kern="1200" dirty="0" smtClean="0"/>
            <a:t>Sele</a:t>
          </a:r>
          <a:r>
            <a:rPr lang="en-US" sz="3600" kern="1200" dirty="0" err="1" smtClean="0"/>
            <a:t>ksi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Alam</a:t>
          </a:r>
          <a:endParaRPr lang="id-ID" sz="3600" kern="1200" dirty="0"/>
        </a:p>
      </dsp:txBody>
      <dsp:txXfrm>
        <a:off x="76205" y="1386062"/>
        <a:ext cx="3671242" cy="976010"/>
      </dsp:txXfrm>
    </dsp:sp>
    <dsp:sp modelId="{1D73FFB5-0D68-49F1-8602-B4577A9ACEEB}">
      <dsp:nvSpPr>
        <dsp:cNvPr id="0" name=""/>
        <dsp:cNvSpPr/>
      </dsp:nvSpPr>
      <dsp:spPr>
        <a:xfrm>
          <a:off x="4157372" y="1386062"/>
          <a:ext cx="2929221" cy="976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kern="1200" dirty="0" smtClean="0"/>
            <a:t>Muta</a:t>
          </a:r>
          <a:r>
            <a:rPr lang="en-US" sz="4000" kern="1200" dirty="0" err="1" smtClean="0"/>
            <a:t>si</a:t>
          </a:r>
          <a:endParaRPr lang="id-ID" sz="3000" kern="1200" dirty="0"/>
        </a:p>
      </dsp:txBody>
      <dsp:txXfrm>
        <a:off x="4157372" y="1386062"/>
        <a:ext cx="2929221" cy="97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BCE53-6E1D-4FAA-9335-73189B3742FA}" type="datetimeFigureOut">
              <a:rPr lang="id-ID" smtClean="0"/>
              <a:pPr/>
              <a:t>21/05/2017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C0B1B-D27E-4FC0-AD66-CF4CF27F2EA9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68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C0B1B-D27E-4FC0-AD66-CF4CF27F2EA9}" type="slidenum">
              <a:rPr lang="id-ID" smtClean="0"/>
              <a:pPr/>
              <a:t>1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CAB73-38EC-4F5E-A2D6-327EBB2D0334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CAF4-C75F-421C-8769-F18E643AA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90F8-2BB8-45BF-9D43-DC612C4BCDE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8A27-5211-43AF-A35D-DCEB6DDF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5BA87-AADC-44A9-AFE2-967D2E304092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0A3ED-F0E6-48CA-ACA5-E69FE6B7E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4541-773A-4C59-BE51-813B5AE03D31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D4A0-3B3D-49A0-87A5-0CCFBB51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BCEBF-F53B-490B-9407-2C155BE9F4D9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4A10F-8852-4973-AA4B-11272F784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7E891-1526-4C5E-9412-089E0F19D54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DBE0B-FDD3-4DC0-AE4A-ABBE6B837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CDDF-F41F-4D98-AB09-C8F351EFFA80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97267-70B6-4047-B252-4A2DDC6AA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D2DEE-396A-4BA8-A8C6-9D36A0F1B6AD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B460-C60E-47B9-8FFC-45FE72330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5B997-ACD7-48A9-8722-16A795D4D300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786F2-3356-46CE-8081-AEAED4E29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69A8F-0D47-494C-B5D8-2BCDE4C1E80C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7131-ED7B-4B8E-86C0-C95F8D222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B02B-03DE-4F3A-B5A9-1113CA577874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0CB0-1518-4AC8-8BA6-0EA19709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14A9-B30F-4D00-9F43-2B1DBED44E04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375A1-0C51-43FD-A68F-A3689C0FE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EFC9A-8C5F-46B2-A88C-E9A3DEC054FC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35AA7-8D77-4444-A282-E286F09F2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6E4B-492A-4438-A600-8061E42B9793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DFD12-6A17-42FD-8881-9BAAF0D0B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C4795-C617-4E9A-975B-051DAF43A47E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CA145-69B1-4E06-82D8-F2D7F7B88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707FA-FFA3-4D15-8399-3CE37586519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ED0B8-9789-4963-A97D-DEC519328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1EB94-C7AD-4287-B2AB-B15996B0A7E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DDC71-06BA-4954-B9C1-34A57B12E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E6C1A-4CC0-47BB-8AD9-4DFFD969AED0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66BAB-9C24-4ED5-BDAE-C5EF3F487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8BC7-0E1E-412C-988D-7047672CB6F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BB3B-FCAD-4C6A-85E4-8201E32AB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91D4B-8754-4550-89AD-EB9AB677C336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6585-7B04-4033-B93C-4F176F8C1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DBDCB-26FA-44D8-A190-65D4CC1D4353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770C8-A522-4AF5-B40D-8CF26D7E0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035C-F803-41C9-A438-BFDA2C4198A6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EBA9C-F943-4F4F-AFB6-68E045DBD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46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6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383616-A117-430E-96B3-A313D12A26A6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D760BD-2A12-489E-BB96-C491CA89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946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23" r:id="rId2"/>
    <p:sldLayoutId id="214748394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44" r:id="rId9"/>
    <p:sldLayoutId id="2147483929" r:id="rId10"/>
    <p:sldLayoutId id="21474839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d-ID" smtClean="0"/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347416-69F0-4AF8-8722-9B45347AFA66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7C661B-E8E1-4F50-A895-1A841F4F2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Stampede.m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hyperlink" Target="anchovie.M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Flock%20Boids/FlockDemo.ex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Program%20TA%20Addino/Program/EdgeDetect.exe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2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ovie1.mpe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hyperlink" Target="movie2.mpe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err="1" smtClean="0"/>
              <a:t>Pendahuluan</a:t>
            </a:r>
            <a:r>
              <a:rPr lang="id-ID" sz="4000" dirty="0"/>
              <a:t/>
            </a:r>
            <a:br>
              <a:rPr lang="id-ID" sz="4000" dirty="0"/>
            </a:br>
            <a:endParaRPr lang="id-ID" sz="4000" dirty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7854950" cy="1981200"/>
          </a:xfrm>
        </p:spPr>
        <p:txBody>
          <a:bodyPr/>
          <a:lstStyle/>
          <a:p>
            <a:pPr marR="0"/>
            <a:r>
              <a:rPr lang="id-ID" sz="2800" dirty="0"/>
              <a:t>Dr. </a:t>
            </a:r>
            <a:r>
              <a:rPr lang="en-GB" sz="2800" dirty="0" err="1"/>
              <a:t>Suyanto</a:t>
            </a:r>
            <a:r>
              <a:rPr lang="en-GB" sz="2800" dirty="0"/>
              <a:t>, S</a:t>
            </a:r>
            <a:r>
              <a:rPr lang="id-ID" sz="2800" dirty="0"/>
              <a:t>.</a:t>
            </a:r>
            <a:r>
              <a:rPr lang="en-GB" sz="2800" dirty="0"/>
              <a:t>T</a:t>
            </a:r>
            <a:r>
              <a:rPr lang="id-ID" sz="2800" dirty="0"/>
              <a:t>.</a:t>
            </a:r>
            <a:r>
              <a:rPr lang="en-GB" sz="2800" dirty="0"/>
              <a:t>, M</a:t>
            </a:r>
            <a:r>
              <a:rPr lang="id-ID" sz="2800" dirty="0"/>
              <a:t>.</a:t>
            </a:r>
            <a:r>
              <a:rPr lang="en-GB" sz="2800" dirty="0"/>
              <a:t>Sc.</a:t>
            </a:r>
            <a:endParaRPr lang="id-ID" sz="2800" dirty="0"/>
          </a:p>
          <a:p>
            <a:pPr marR="0"/>
            <a:r>
              <a:rPr lang="id-ID" sz="2800" dirty="0"/>
              <a:t>HP/WA: 0812 845 12345</a:t>
            </a:r>
          </a:p>
          <a:p>
            <a:pPr marR="0"/>
            <a:endParaRPr lang="en-US" sz="2800" dirty="0"/>
          </a:p>
          <a:p>
            <a:pPr marR="0"/>
            <a:r>
              <a:rPr lang="id-ID" sz="2800" dirty="0"/>
              <a:t>Intelligence Computing Multimedia (ICM)</a:t>
            </a:r>
          </a:p>
          <a:p>
            <a:pPr marR="0"/>
            <a:r>
              <a:rPr lang="id-ID" sz="2800" dirty="0"/>
              <a:t>Informatics faculty  – Telkom University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 err="1" smtClean="0"/>
              <a:t>Manusia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sekarang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lebih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pintar</a:t>
            </a:r>
            <a:r>
              <a:rPr lang="en-US" sz="4800" b="1" dirty="0" smtClean="0"/>
              <a:t>?</a:t>
            </a:r>
            <a:endParaRPr lang="id-ID" b="1" dirty="0" smtClean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pesawat</a:t>
            </a:r>
            <a:r>
              <a:rPr lang="en-US" dirty="0" smtClean="0"/>
              <a:t> </a:t>
            </a:r>
            <a:r>
              <a:rPr lang="en-US" dirty="0" err="1" smtClean="0"/>
              <a:t>terbang</a:t>
            </a:r>
            <a:endParaRPr lang="en-US" dirty="0" smtClean="0"/>
          </a:p>
          <a:p>
            <a:pPr eaLnBrk="1" hangingPunct="1"/>
            <a:r>
              <a:rPr lang="en-US" dirty="0" err="1" smtClean="0"/>
              <a:t>Komputer</a:t>
            </a:r>
            <a:r>
              <a:rPr lang="en-US" dirty="0" smtClean="0"/>
              <a:t> 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hebat</a:t>
            </a:r>
            <a:endParaRPr lang="en-US" dirty="0" smtClean="0"/>
          </a:p>
          <a:p>
            <a:pPr eaLnBrk="1" hangingPunct="1"/>
            <a:r>
              <a:rPr lang="en-US" i="1" dirty="0" smtClean="0"/>
              <a:t>Fourth Generation Network</a:t>
            </a:r>
          </a:p>
          <a:p>
            <a:pPr eaLnBrk="1" hangingPunct="1"/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otomotif</a:t>
            </a:r>
            <a:r>
              <a:rPr lang="en-US" dirty="0" smtClean="0"/>
              <a:t> </a:t>
            </a:r>
            <a:r>
              <a:rPr lang="en-US" dirty="0" err="1" smtClean="0"/>
              <a:t>makin</a:t>
            </a:r>
            <a:r>
              <a:rPr lang="en-US" dirty="0" smtClean="0"/>
              <a:t> </a:t>
            </a:r>
            <a:r>
              <a:rPr lang="en-US" dirty="0" err="1" smtClean="0"/>
              <a:t>maju</a:t>
            </a:r>
            <a:endParaRPr lang="en-US" dirty="0" smtClean="0"/>
          </a:p>
          <a:p>
            <a:pPr eaLnBrk="1" hangingPunct="1"/>
            <a:r>
              <a:rPr lang="en-US" dirty="0" err="1" smtClean="0"/>
              <a:t>Peralatan</a:t>
            </a:r>
            <a:r>
              <a:rPr lang="en-US" dirty="0" smtClean="0"/>
              <a:t> </a:t>
            </a:r>
            <a:r>
              <a:rPr lang="en-US" dirty="0" err="1" smtClean="0"/>
              <a:t>elektronik</a:t>
            </a:r>
            <a:endParaRPr lang="en-US" dirty="0" smtClean="0"/>
          </a:p>
          <a:p>
            <a:pPr eaLnBrk="1" hangingPunct="1"/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bervariasi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Teknologi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b="1" dirty="0" err="1" smtClean="0"/>
              <a:t>sekarang</a:t>
            </a:r>
            <a:r>
              <a:rPr lang="en-US" b="1" dirty="0" smtClean="0"/>
              <a:t>?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jaman</a:t>
            </a:r>
            <a:r>
              <a:rPr lang="en-US" dirty="0" smtClean="0"/>
              <a:t> </a:t>
            </a:r>
            <a:r>
              <a:rPr lang="en-US" dirty="0" err="1" smtClean="0"/>
              <a:t>dulu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Sains</a:t>
            </a:r>
            <a:r>
              <a:rPr lang="en-US" dirty="0" smtClean="0"/>
              <a:t>: </a:t>
            </a:r>
            <a:r>
              <a:rPr lang="en-US" dirty="0" err="1" smtClean="0"/>
              <a:t>Matematika</a:t>
            </a:r>
            <a:r>
              <a:rPr lang="en-US" dirty="0" smtClean="0"/>
              <a:t>, </a:t>
            </a:r>
            <a:r>
              <a:rPr lang="en-US" dirty="0" err="1" smtClean="0"/>
              <a:t>Fisika</a:t>
            </a:r>
            <a:r>
              <a:rPr lang="en-US" dirty="0" smtClean="0"/>
              <a:t>, Kimia</a:t>
            </a:r>
          </a:p>
          <a:p>
            <a:pPr lvl="1" eaLnBrk="1" hangingPunct="1"/>
            <a:r>
              <a:rPr lang="en-US" dirty="0" err="1" smtClean="0"/>
              <a:t>Kedokteran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Arsitektur</a:t>
            </a:r>
            <a:r>
              <a:rPr lang="en-US" dirty="0" smtClean="0"/>
              <a:t>: </a:t>
            </a:r>
            <a:r>
              <a:rPr lang="en-US" dirty="0" err="1" smtClean="0"/>
              <a:t>Piramid</a:t>
            </a:r>
            <a:endParaRPr lang="en-US" dirty="0" smtClean="0"/>
          </a:p>
          <a:p>
            <a:pPr eaLnBrk="1" hangingPunct="1"/>
            <a:r>
              <a:rPr lang="en-US" dirty="0" err="1" smtClean="0"/>
              <a:t>Teknologi</a:t>
            </a:r>
            <a:r>
              <a:rPr lang="en-US" dirty="0" smtClean="0"/>
              <a:t>: </a:t>
            </a:r>
            <a:r>
              <a:rPr lang="en-US" dirty="0" err="1" smtClean="0"/>
              <a:t>menguntungkan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merugikan</a:t>
            </a:r>
            <a:r>
              <a:rPr lang="en-US" dirty="0" smtClean="0"/>
              <a:t>?</a:t>
            </a:r>
          </a:p>
          <a:p>
            <a:pPr eaLnBrk="1" hangingPunct="1"/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kecerdasan</a:t>
            </a:r>
            <a:r>
              <a:rPr lang="en-US" dirty="0" smtClean="0"/>
              <a:t>, </a:t>
            </a:r>
            <a:r>
              <a:rPr lang="en-US" dirty="0" err="1" smtClean="0"/>
              <a:t>apakah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pintar</a:t>
            </a:r>
            <a:r>
              <a:rPr lang="en-US" dirty="0" smtClean="0"/>
              <a:t> </a:t>
            </a:r>
            <a:r>
              <a:rPr lang="en-US" dirty="0" err="1" smtClean="0"/>
              <a:t>dibandingkan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jaman</a:t>
            </a:r>
            <a:r>
              <a:rPr lang="en-US" dirty="0" smtClean="0"/>
              <a:t> </a:t>
            </a:r>
            <a:r>
              <a:rPr lang="en-US" dirty="0" err="1" smtClean="0"/>
              <a:t>dulu</a:t>
            </a:r>
            <a:r>
              <a:rPr lang="en-US" dirty="0" smtClean="0"/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“Evolusi” &amp; “Genetika”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Dua teori lemah </a:t>
            </a:r>
            <a:r>
              <a:rPr lang="id-ID" smtClean="0">
                <a:sym typeface="Wingdings" pitchFamily="2" charset="2"/>
              </a:rPr>
              <a:t> </a:t>
            </a:r>
            <a:r>
              <a:rPr lang="id-ID" smtClean="0"/>
              <a:t>EC yang powerful?</a:t>
            </a:r>
          </a:p>
          <a:p>
            <a:pPr lvl="1" eaLnBrk="1" hangingPunct="1"/>
            <a:r>
              <a:rPr lang="id-ID" smtClean="0"/>
              <a:t>Dunia komputer berbeda dengan dunia nyata.</a:t>
            </a:r>
          </a:p>
          <a:p>
            <a:pPr lvl="1" eaLnBrk="1" hangingPunct="1"/>
            <a:r>
              <a:rPr lang="id-ID" smtClean="0"/>
              <a:t>Banyak simplifikasi</a:t>
            </a:r>
            <a:endParaRPr lang="en-US" smtClean="0"/>
          </a:p>
          <a:p>
            <a:pPr eaLnBrk="1" hangingPunct="1"/>
            <a:r>
              <a:rPr lang="en-US" b="1" smtClean="0">
                <a:sym typeface="Wingdings" pitchFamily="2" charset="2"/>
              </a:rPr>
              <a:t>OPTIMASI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SEARCHING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LEARNING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…</a:t>
            </a:r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2667000" y="838200"/>
            <a:ext cx="2209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 rot="3662925">
            <a:off x="2041525" y="3865563"/>
            <a:ext cx="4406900" cy="20193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 rot="3890218">
            <a:off x="4225925" y="2371725"/>
            <a:ext cx="4213225" cy="27019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2986088" y="152400"/>
            <a:ext cx="1524000" cy="6096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Optimization Algorithms</a:t>
            </a:r>
            <a:endParaRPr lang="id-ID" sz="2000"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35163" y="441325"/>
            <a:ext cx="990600" cy="1588"/>
          </a:xfrm>
          <a:prstGeom prst="lin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5163" y="1036638"/>
            <a:ext cx="990600" cy="158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0600" y="838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???</a:t>
            </a:r>
            <a:endParaRPr lang="id-ID" sz="2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67000" y="57912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???</a:t>
            </a:r>
            <a:endParaRPr lang="id-ID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591344" y="2343944"/>
            <a:ext cx="3927475" cy="129063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/>
      <p:bldP spid="1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Jika d = 10, berapa luas lingkaran?</a:t>
            </a:r>
            <a:endParaRPr lang="id-ID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3276600" y="3200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505200" y="2971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3733800" y="3200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3505200" y="3429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5029200" y="3200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5257800" y="2971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5486400" y="3200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Oval 14"/>
          <p:cNvSpPr/>
          <p:nvPr/>
        </p:nvSpPr>
        <p:spPr>
          <a:xfrm>
            <a:off x="5257800" y="3429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267200" y="4114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Oval 16"/>
          <p:cNvSpPr/>
          <p:nvPr/>
        </p:nvSpPr>
        <p:spPr>
          <a:xfrm>
            <a:off x="4419600" y="3810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4572000" y="4114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9" name="Oval 18"/>
          <p:cNvSpPr/>
          <p:nvPr/>
        </p:nvSpPr>
        <p:spPr>
          <a:xfrm>
            <a:off x="4419600" y="44196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57912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7" name="Oval 26"/>
          <p:cNvSpPr/>
          <p:nvPr/>
        </p:nvSpPr>
        <p:spPr>
          <a:xfrm>
            <a:off x="5791200" y="2057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8" name="Oval 27"/>
          <p:cNvSpPr/>
          <p:nvPr/>
        </p:nvSpPr>
        <p:spPr>
          <a:xfrm>
            <a:off x="3048000" y="2057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9" name="Oval 28"/>
          <p:cNvSpPr/>
          <p:nvPr/>
        </p:nvSpPr>
        <p:spPr>
          <a:xfrm>
            <a:off x="30480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400800" y="3581400"/>
            <a:ext cx="24384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(12/16).100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75</a:t>
            </a:r>
            <a:endParaRPr lang="id-ID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0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161793" name="Object 2"/>
          <p:cNvGraphicFramePr>
            <a:graphicFrameLocks noChangeAspect="1"/>
          </p:cNvGraphicFramePr>
          <p:nvPr/>
        </p:nvGraphicFramePr>
        <p:xfrm>
          <a:off x="6400800" y="1905000"/>
          <a:ext cx="22828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066680" imgH="457200" progId="Equation.3">
                  <p:embed/>
                </p:oleObj>
              </mc:Choice>
              <mc:Fallback>
                <p:oleObj name="Equation" r:id="rId3" imgW="10666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05000"/>
                        <a:ext cx="22828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3098" name="Rectangle 25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400800" y="4984750"/>
            <a:ext cx="236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Jika</a:t>
            </a:r>
            <a:r>
              <a:rPr lang="en-US" dirty="0" smtClean="0"/>
              <a:t> d = 10, </a:t>
            </a:r>
            <a:r>
              <a:rPr lang="en-US" dirty="0" err="1" smtClean="0"/>
              <a:t>berapa</a:t>
            </a:r>
            <a:r>
              <a:rPr lang="en-US" dirty="0" smtClean="0"/>
              <a:t> </a:t>
            </a:r>
            <a:r>
              <a:rPr lang="en-US" dirty="0" err="1" smtClean="0"/>
              <a:t>luas</a:t>
            </a:r>
            <a:r>
              <a:rPr lang="en-US" dirty="0" smtClean="0"/>
              <a:t> area </a:t>
            </a:r>
            <a:r>
              <a:rPr lang="en-US" dirty="0" err="1" smtClean="0"/>
              <a:t>merah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3322638" y="3505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551238" y="32766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3779838" y="3505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3551238" y="3733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5029200" y="3505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5257800" y="32766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5486400" y="3505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Oval 14"/>
          <p:cNvSpPr/>
          <p:nvPr/>
        </p:nvSpPr>
        <p:spPr>
          <a:xfrm>
            <a:off x="5257800" y="3733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267200" y="4114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Oval 16"/>
          <p:cNvSpPr/>
          <p:nvPr/>
        </p:nvSpPr>
        <p:spPr>
          <a:xfrm>
            <a:off x="4419600" y="3810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4572000" y="4114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9" name="Oval 18"/>
          <p:cNvSpPr/>
          <p:nvPr/>
        </p:nvSpPr>
        <p:spPr>
          <a:xfrm>
            <a:off x="4419600" y="44196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57912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7" name="Oval 26"/>
          <p:cNvSpPr/>
          <p:nvPr/>
        </p:nvSpPr>
        <p:spPr>
          <a:xfrm>
            <a:off x="5791200" y="2057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8" name="Oval 27"/>
          <p:cNvSpPr/>
          <p:nvPr/>
        </p:nvSpPr>
        <p:spPr>
          <a:xfrm>
            <a:off x="3048000" y="2057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9" name="Oval 28"/>
          <p:cNvSpPr/>
          <p:nvPr/>
        </p:nvSpPr>
        <p:spPr>
          <a:xfrm>
            <a:off x="30480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lingkaran – luas bulan sabit – 2 x luas bintang =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SULIT ???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81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32" name="Moon 31"/>
          <p:cNvSpPr/>
          <p:nvPr/>
        </p:nvSpPr>
        <p:spPr>
          <a:xfrm rot="16200000">
            <a:off x="3990181" y="3980657"/>
            <a:ext cx="1027113" cy="2209800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4" name="6-Point Star 33"/>
          <p:cNvSpPr/>
          <p:nvPr/>
        </p:nvSpPr>
        <p:spPr>
          <a:xfrm>
            <a:off x="5029200" y="2316163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5" name="6-Point Star 34"/>
          <p:cNvSpPr/>
          <p:nvPr/>
        </p:nvSpPr>
        <p:spPr>
          <a:xfrm>
            <a:off x="3352800" y="2362200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6" name="Oval 35"/>
          <p:cNvSpPr/>
          <p:nvPr/>
        </p:nvSpPr>
        <p:spPr>
          <a:xfrm>
            <a:off x="3535363" y="2606675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7" name="Oval 36"/>
          <p:cNvSpPr/>
          <p:nvPr/>
        </p:nvSpPr>
        <p:spPr>
          <a:xfrm>
            <a:off x="5211763" y="2590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8" name="Oval 37"/>
          <p:cNvSpPr/>
          <p:nvPr/>
        </p:nvSpPr>
        <p:spPr>
          <a:xfrm>
            <a:off x="3962400" y="5105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9" name="Oval 38"/>
          <p:cNvSpPr/>
          <p:nvPr/>
        </p:nvSpPr>
        <p:spPr>
          <a:xfrm>
            <a:off x="4876800" y="5105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40386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60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548640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8161" name="Rectangle 41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7" grpId="0" animBg="1"/>
      <p:bldP spid="28" grpId="0" animBg="1"/>
      <p:bldP spid="29" grpId="0" animBg="1"/>
      <p:bldP spid="30" grpId="0"/>
      <p:bldP spid="36" grpId="0" animBg="1"/>
      <p:bldP spid="37" grpId="0" animBg="1"/>
      <p:bldP spid="38" grpId="0" animBg="1"/>
      <p:bldP spid="39" grpId="0" animBg="1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loud 41"/>
          <p:cNvSpPr/>
          <p:nvPr/>
        </p:nvSpPr>
        <p:spPr>
          <a:xfrm>
            <a:off x="2895600" y="1920875"/>
            <a:ext cx="3276600" cy="3840163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Berapa luas area merah?</a:t>
            </a:r>
            <a:endParaRPr lang="id-ID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3276600" y="3581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505200" y="3352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3733800" y="3581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3505200" y="3810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5029200" y="3581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5257800" y="3352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5486400" y="3581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Oval 14"/>
          <p:cNvSpPr/>
          <p:nvPr/>
        </p:nvSpPr>
        <p:spPr>
          <a:xfrm>
            <a:off x="5257800" y="3810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267200" y="4495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Oval 16"/>
          <p:cNvSpPr/>
          <p:nvPr/>
        </p:nvSpPr>
        <p:spPr>
          <a:xfrm>
            <a:off x="4419600" y="4191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4572000" y="4495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9" name="Oval 18"/>
          <p:cNvSpPr/>
          <p:nvPr/>
        </p:nvSpPr>
        <p:spPr>
          <a:xfrm>
            <a:off x="4419600" y="48006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57912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7" name="Oval 26"/>
          <p:cNvSpPr/>
          <p:nvPr/>
        </p:nvSpPr>
        <p:spPr>
          <a:xfrm>
            <a:off x="5867400" y="1981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8" name="Oval 27"/>
          <p:cNvSpPr/>
          <p:nvPr/>
        </p:nvSpPr>
        <p:spPr>
          <a:xfrm>
            <a:off x="3048000" y="20574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9" name="Oval 28"/>
          <p:cNvSpPr/>
          <p:nvPr/>
        </p:nvSpPr>
        <p:spPr>
          <a:xfrm>
            <a:off x="3048000" y="53340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= ???</a:t>
            </a:r>
            <a:endParaRPr lang="id-ID" sz="20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91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38600" y="2743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7" name="Oval 36"/>
          <p:cNvSpPr/>
          <p:nvPr/>
        </p:nvSpPr>
        <p:spPr>
          <a:xfrm>
            <a:off x="4267200" y="2530475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8" name="Oval 37"/>
          <p:cNvSpPr/>
          <p:nvPr/>
        </p:nvSpPr>
        <p:spPr>
          <a:xfrm>
            <a:off x="4267200" y="29718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9" name="Oval 38"/>
          <p:cNvSpPr/>
          <p:nvPr/>
        </p:nvSpPr>
        <p:spPr>
          <a:xfrm>
            <a:off x="4495800" y="2743200"/>
            <a:ext cx="2286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351155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(16/20).100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80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490855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9186" name="Rectangle 42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895600" y="6172200"/>
            <a:ext cx="3276600" cy="369888"/>
            <a:chOff x="2895600" y="6172200"/>
            <a:chExt cx="3276600" cy="369332"/>
          </a:xfrm>
        </p:grpSpPr>
        <p:sp>
          <p:nvSpPr>
            <p:cNvPr id="49184" name="Rectangle 47"/>
            <p:cNvSpPr>
              <a:spLocks noChangeArrowheads="1"/>
            </p:cNvSpPr>
            <p:nvPr/>
          </p:nvSpPr>
          <p:spPr bwMode="auto">
            <a:xfrm>
              <a:off x="4435654" y="6172200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0800000">
              <a:off x="2895600" y="6172200"/>
              <a:ext cx="3276600" cy="1586"/>
            </a:xfrm>
            <a:prstGeom prst="straightConnector1">
              <a:avLst/>
            </a:prstGeom>
            <a:ln>
              <a:solidFill>
                <a:srgbClr val="0070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553200" y="24384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Model matematis 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7" grpId="0" animBg="1"/>
      <p:bldP spid="28" grpId="0" animBg="1"/>
      <p:bldP spid="29" grpId="0" animBg="1"/>
      <p:bldP spid="30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765550" y="1462088"/>
            <a:ext cx="1600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Optimization Algorithms</a:t>
            </a:r>
            <a:endParaRPr lang="id-ID" sz="2000" dirty="0"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950" y="2849563"/>
            <a:ext cx="1233488" cy="6096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 rot="2255342">
            <a:off x="4155470" y="2358745"/>
            <a:ext cx="4549129" cy="31226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3311489" y="243840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1970-an</a:t>
            </a:r>
            <a:endParaRPr lang="id-ID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198120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libri" pitchFamily="34" charset="0"/>
              </a:rPr>
              <a:t>1990-an</a:t>
            </a:r>
            <a:endParaRPr lang="id-ID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4419600"/>
            <a:ext cx="1066800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 err="1" smtClean="0">
                <a:solidFill>
                  <a:srgbClr val="00B050"/>
                </a:solidFill>
                <a:latin typeface="Arial Narrow" pitchFamily="34" charset="0"/>
              </a:rPr>
              <a:t>FireflyAlgorithm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423" y="4775284"/>
            <a:ext cx="990977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Monkey Search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5105400"/>
            <a:ext cx="986167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Cuckoo Search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5486400"/>
            <a:ext cx="386644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Etc.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71438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Swarm Intelligence: kecerdasan berkelompok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096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Satu ikan 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kurang cerdas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12192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Ribuan ikan 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cerdas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18288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Paus mencari makan ???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71438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Fish Schooling: bergerombol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/>
              <a:t>Teori </a:t>
            </a:r>
            <a:r>
              <a:rPr lang="id-ID" sz="4800" smtClean="0"/>
              <a:t>Evolu</a:t>
            </a:r>
            <a:r>
              <a:rPr lang="en-US" sz="4800" smtClean="0"/>
              <a:t>s</a:t>
            </a:r>
            <a:r>
              <a:rPr lang="id-ID" sz="4800" smtClean="0"/>
              <a:t>i</a:t>
            </a:r>
            <a:endParaRPr lang="id-ID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14400" y="41910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2057400"/>
            <a:ext cx="8229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onstantia" pitchFamily="18" charset="0"/>
              </a:rPr>
              <a:t>Ilmuwan Berbeda pendapat 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onstantia" pitchFamily="18" charset="0"/>
              </a:rPr>
              <a:t> </a:t>
            </a:r>
            <a:r>
              <a:rPr lang="id-ID" sz="2000">
                <a:latin typeface="Constantia" pitchFamily="18" charset="0"/>
              </a:rPr>
              <a:t>Pro: </a:t>
            </a:r>
            <a:r>
              <a:rPr lang="en-US" sz="2000">
                <a:latin typeface="Constantia" pitchFamily="18" charset="0"/>
              </a:rPr>
              <a:t>Alam tercipta secara acak</a:t>
            </a:r>
            <a:endParaRPr lang="id-ID" sz="2000">
              <a:latin typeface="Constantia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id-ID" sz="2000">
                <a:latin typeface="Constantia" pitchFamily="18" charset="0"/>
              </a:rPr>
              <a:t> </a:t>
            </a:r>
            <a:r>
              <a:rPr lang="en-US" sz="2000">
                <a:latin typeface="Constantia" pitchFamily="18" charset="0"/>
              </a:rPr>
              <a:t>K</a:t>
            </a:r>
            <a:r>
              <a:rPr lang="id-ID" sz="2000">
                <a:latin typeface="Constantia" pitchFamily="18" charset="0"/>
              </a:rPr>
              <a:t>ontra: </a:t>
            </a:r>
            <a:r>
              <a:rPr lang="en-US" sz="2000">
                <a:latin typeface="Constantia" pitchFamily="18" charset="0"/>
              </a:rPr>
              <a:t>Alam diciptakan oleh </a:t>
            </a:r>
            <a:r>
              <a:rPr lang="id-ID" sz="2000" i="1">
                <a:latin typeface="Constantia" pitchFamily="18" charset="0"/>
              </a:rPr>
              <a:t>intelligent</a:t>
            </a:r>
            <a:r>
              <a:rPr lang="en-US" sz="2000" i="1">
                <a:latin typeface="Constantia" pitchFamily="18" charset="0"/>
              </a:rPr>
              <a:t> designer </a:t>
            </a:r>
            <a:r>
              <a:rPr lang="en-US" sz="2000">
                <a:latin typeface="Constantia" pitchFamily="18" charset="0"/>
              </a:rPr>
              <a:t>(Tuhan)</a:t>
            </a:r>
            <a:endParaRPr lang="id-ID" sz="20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400">
                <a:latin typeface="Constantia" pitchFamily="18" charset="0"/>
              </a:rPr>
              <a:t> 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pe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ies </a:t>
            </a:r>
            <a:r>
              <a:rPr lang="en-US" sz="2400">
                <a:latin typeface="Constantia" pitchFamily="18" charset="0"/>
              </a:rPr>
              <a:t>ber-e</a:t>
            </a:r>
            <a:r>
              <a:rPr lang="id-ID" sz="2400">
                <a:latin typeface="Constantia" pitchFamily="18" charset="0"/>
              </a:rPr>
              <a:t>vol</a:t>
            </a:r>
            <a:r>
              <a:rPr lang="en-US" sz="2400">
                <a:latin typeface="Constantia" pitchFamily="18" charset="0"/>
              </a:rPr>
              <a:t>usi menjadi 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spe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s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ies 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lain </a:t>
            </a:r>
            <a:r>
              <a:rPr lang="en-US" sz="2400">
                <a:latin typeface="Constantia" pitchFamily="18" charset="0"/>
              </a:rPr>
              <a:t>yang </a:t>
            </a:r>
            <a:r>
              <a:rPr lang="en-US" sz="2400" b="1">
                <a:solidFill>
                  <a:srgbClr val="FF0000"/>
                </a:solidFill>
                <a:latin typeface="Constantia" pitchFamily="18" charset="0"/>
              </a:rPr>
              <a:t>lebih baik???</a:t>
            </a:r>
            <a:endParaRPr lang="id-ID" sz="2400" b="1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71438"/>
            <a:ext cx="464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B</a:t>
            </a:r>
            <a:r>
              <a:rPr lang="id-ID" sz="2800">
                <a:solidFill>
                  <a:srgbClr val="FFFF00"/>
                </a:solidFill>
                <a:latin typeface="Calibri" pitchFamily="34" charset="0"/>
              </a:rPr>
              <a:t>ird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 F</a:t>
            </a:r>
            <a:r>
              <a:rPr lang="id-ID" sz="2800">
                <a:solidFill>
                  <a:srgbClr val="FFFF00"/>
                </a:solidFill>
                <a:latin typeface="Calibri" pitchFamily="34" charset="0"/>
              </a:rPr>
              <a:t>locking</a:t>
            </a:r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: Formasi V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3429000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990000"/>
                </a:solidFill>
                <a:latin typeface="Calibri" pitchFamily="34" charset="0"/>
              </a:rPr>
              <a:t>Tabrakan antar burung ???</a:t>
            </a:r>
            <a:endParaRPr lang="id-ID" sz="280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800" y="58674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 rot="1156332">
            <a:off x="223838" y="4613275"/>
            <a:ext cx="5565775" cy="137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02 IT Telkom\001 Kuliah 2010\Kuliah Ganjil 2010-2011\EC\Sort_sol_pdfn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71438"/>
            <a:ext cx="358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Calibri" pitchFamily="34" charset="0"/>
              </a:rPr>
              <a:t>Jembatan Semut</a:t>
            </a:r>
            <a:endParaRPr lang="id-ID" sz="28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170" name="Picture 2" descr="C:\02 IT Telkom\004 Textbook\05 Algoritma Optimasi\Fig\Swarm Intelligence\antbridge-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71438"/>
            <a:ext cx="358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libri" pitchFamily="34" charset="0"/>
              </a:rPr>
              <a:t>Jembatan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itchFamily="34" charset="0"/>
              </a:rPr>
              <a:t>Semut</a:t>
            </a:r>
            <a:endParaRPr lang="id-ID" sz="2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eaLnBrk="1" hangingPunct="1"/>
            <a:r>
              <a:rPr lang="id-ID" b="1" smtClean="0"/>
              <a:t>Pencarian makanan (</a:t>
            </a:r>
            <a:r>
              <a:rPr lang="id-ID" b="1" i="1" smtClean="0"/>
              <a:t>Foraging behaviours</a:t>
            </a:r>
            <a:r>
              <a:rPr lang="id-ID" b="1" smtClean="0"/>
              <a:t>)</a:t>
            </a:r>
            <a:endParaRPr lang="en-US" b="1" smtClean="0"/>
          </a:p>
          <a:p>
            <a:pPr eaLnBrk="1" hangingPunct="1"/>
            <a:r>
              <a:rPr lang="id-ID" b="1" smtClean="0">
                <a:solidFill>
                  <a:srgbClr val="0070C0"/>
                </a:solidFill>
              </a:rPr>
              <a:t>Perkawinan (</a:t>
            </a:r>
            <a:r>
              <a:rPr lang="id-ID" b="1" i="1" smtClean="0">
                <a:solidFill>
                  <a:srgbClr val="0070C0"/>
                </a:solidFill>
              </a:rPr>
              <a:t>Marriage behaviours</a:t>
            </a:r>
            <a:r>
              <a:rPr lang="id-ID" b="1" smtClean="0">
                <a:solidFill>
                  <a:srgbClr val="0070C0"/>
                </a:solidFill>
              </a:rPr>
              <a:t>)</a:t>
            </a:r>
            <a:endParaRPr lang="en-US" b="1" smtClean="0">
              <a:solidFill>
                <a:srgbClr val="0070C0"/>
              </a:solidFill>
            </a:endParaRPr>
          </a:p>
          <a:p>
            <a:pPr eaLnBrk="1" hangingPunct="1"/>
            <a:r>
              <a:rPr lang="id-ID" b="1" smtClean="0">
                <a:solidFill>
                  <a:srgbClr val="002060"/>
                </a:solidFill>
              </a:rPr>
              <a:t>Konsep ratu lebah (</a:t>
            </a:r>
            <a:r>
              <a:rPr lang="id-ID" b="1" i="1" smtClean="0">
                <a:solidFill>
                  <a:srgbClr val="002060"/>
                </a:solidFill>
              </a:rPr>
              <a:t>Queen bee concept</a:t>
            </a:r>
            <a:r>
              <a:rPr lang="id-ID" b="1" smtClean="0">
                <a:solidFill>
                  <a:srgbClr val="002060"/>
                </a:solidFill>
              </a:rPr>
              <a:t>)</a:t>
            </a:r>
            <a:endParaRPr lang="en-US" b="1" smtClean="0">
              <a:solidFill>
                <a:srgbClr val="002060"/>
              </a:solidFill>
            </a:endParaRPr>
          </a:p>
          <a:p>
            <a:pPr lvl="1" eaLnBrk="1" hangingPunct="1"/>
            <a:r>
              <a:rPr lang="id-ID" sz="2400" b="1" i="1" smtClean="0">
                <a:solidFill>
                  <a:srgbClr val="002060"/>
                </a:solidFill>
              </a:rPr>
              <a:t>Queen-Bee Evolution</a:t>
            </a:r>
            <a:r>
              <a:rPr lang="id-ID" sz="2400" i="1" smtClean="0">
                <a:solidFill>
                  <a:srgbClr val="002060"/>
                </a:solidFill>
              </a:rPr>
              <a:t> </a:t>
            </a:r>
            <a:r>
              <a:rPr lang="id-ID" sz="2400" smtClean="0">
                <a:solidFill>
                  <a:srgbClr val="002060"/>
                </a:solidFill>
              </a:rPr>
              <a:t>[Sung</a:t>
            </a:r>
            <a:r>
              <a:rPr lang="en-US" sz="2400" smtClean="0">
                <a:solidFill>
                  <a:srgbClr val="002060"/>
                </a:solidFill>
              </a:rPr>
              <a:t>, </a:t>
            </a:r>
            <a:r>
              <a:rPr lang="id-ID" sz="2400" smtClean="0">
                <a:solidFill>
                  <a:srgbClr val="002060"/>
                </a:solidFill>
              </a:rPr>
              <a:t>2003].</a:t>
            </a:r>
          </a:p>
          <a:p>
            <a:pPr lvl="1" eaLnBrk="1" hangingPunct="1"/>
            <a:r>
              <a:rPr lang="id-ID" sz="2400" b="1" i="1" smtClean="0">
                <a:solidFill>
                  <a:srgbClr val="002060"/>
                </a:solidFill>
              </a:rPr>
              <a:t>Bee Crossover</a:t>
            </a:r>
            <a:r>
              <a:rPr lang="id-ID" sz="2400" smtClean="0">
                <a:solidFill>
                  <a:srgbClr val="002060"/>
                </a:solidFill>
              </a:rPr>
              <a:t> untuk memperbaiki </a:t>
            </a:r>
            <a:r>
              <a:rPr lang="en-US" sz="2400" smtClean="0">
                <a:solidFill>
                  <a:srgbClr val="002060"/>
                </a:solidFill>
              </a:rPr>
              <a:t>GA</a:t>
            </a:r>
            <a:r>
              <a:rPr lang="en-US" sz="2400" i="1" smtClean="0">
                <a:solidFill>
                  <a:srgbClr val="002060"/>
                </a:solidFill>
              </a:rPr>
              <a:t> </a:t>
            </a:r>
            <a:r>
              <a:rPr lang="id-ID" sz="2400" smtClean="0">
                <a:solidFill>
                  <a:srgbClr val="002060"/>
                </a:solidFill>
              </a:rPr>
              <a:t>[Kara</a:t>
            </a:r>
            <a:r>
              <a:rPr lang="en-US" sz="2400" smtClean="0">
                <a:solidFill>
                  <a:srgbClr val="002060"/>
                </a:solidFill>
              </a:rPr>
              <a:t>,</a:t>
            </a:r>
            <a:r>
              <a:rPr lang="id-ID" sz="2400" smtClean="0">
                <a:solidFill>
                  <a:srgbClr val="002060"/>
                </a:solidFill>
              </a:rPr>
              <a:t> 2004].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02 IT Telkom\001 Kuliah 2010\Kuliah Ganjil 2010-2011\EC\firefly_Purdue - www.learner.o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81400" y="6324600"/>
            <a:ext cx="1839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/>
              <a:t>www.learner.org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02 IT Telkom\001 Kuliah 2010\Kuliah Ganjil 2010-2011\EC\Firefl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02 IT Telkom\001 Kuliah 2010\Kuliah Ganjil 2010-2011\EC\firefl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02 IT Telkom\001 Kuliah 2010\Kuliah Ganjil 2010-2011\EC\cheats-cuckoo-animal.discovery.c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629400" y="87868"/>
            <a:ext cx="245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/>
              <a:t>animal.discovery.com.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4648200" y="6120825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dirty="0" smtClean="0"/>
              <a:t>cheats-cuckoo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765550" y="1462088"/>
            <a:ext cx="1600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Optimization Algorithms</a:t>
            </a:r>
            <a:endParaRPr lang="id-ID" sz="2000" dirty="0"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950" y="2849563"/>
            <a:ext cx="1233488" cy="6096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 rot="2255342">
            <a:off x="4228961" y="2263564"/>
            <a:ext cx="4195957" cy="300192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3311489" y="243840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1970-an</a:t>
            </a:r>
            <a:endParaRPr lang="id-ID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1981200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libri" pitchFamily="34" charset="0"/>
              </a:rPr>
              <a:t>1990-an</a:t>
            </a:r>
            <a:endParaRPr lang="id-ID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4419600"/>
            <a:ext cx="1066800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 err="1" smtClean="0">
                <a:solidFill>
                  <a:srgbClr val="00B050"/>
                </a:solidFill>
                <a:latin typeface="Arial Narrow" pitchFamily="34" charset="0"/>
              </a:rPr>
              <a:t>FireflyAlgorithm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423" y="4775284"/>
            <a:ext cx="990977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Monkey Search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5105400"/>
            <a:ext cx="986167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Cuckoo Search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5486400"/>
            <a:ext cx="386644" cy="25391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  <a:latin typeface="Arial Narrow" pitchFamily="34" charset="0"/>
              </a:rPr>
              <a:t>Etc.</a:t>
            </a:r>
            <a:endParaRPr lang="id-ID" sz="1050" b="1" dirty="0">
              <a:solidFill>
                <a:srgbClr val="00B05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01 Suyanto\004 Textbook\04 Evolutionary Computation\Reff\Kelemahan Teori Evolusi\Keruntuhan Teori Evolusi\Keruntuhan Teori Evolusi 3_files\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667000"/>
            <a:ext cx="57150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Ngengat cerah </a:t>
            </a:r>
            <a:r>
              <a:rPr lang="id-ID" dirty="0" smtClean="0">
                <a:sym typeface="Wingdings" pitchFamily="2" charset="2"/>
              </a:rPr>
              <a:t></a:t>
            </a:r>
            <a:r>
              <a:rPr lang="id-ID" dirty="0" smtClean="0"/>
              <a:t> gelap?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Ilusi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6324600" y="61722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sp>
        <p:nvSpPr>
          <p:cNvPr id="5" name="Oval 4"/>
          <p:cNvSpPr/>
          <p:nvPr/>
        </p:nvSpPr>
        <p:spPr>
          <a:xfrm>
            <a:off x="6400800" y="2514600"/>
            <a:ext cx="11430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1676400" y="4191000"/>
            <a:ext cx="1143000" cy="14478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2133600" y="2895600"/>
            <a:ext cx="11430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6172200" y="4495800"/>
            <a:ext cx="1143000" cy="14478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743200"/>
            <a:ext cx="441209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59" y="2743200"/>
            <a:ext cx="331694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Swarm, Flock, School, Herd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Simulasi &amp; Animasi</a:t>
            </a:r>
            <a:endParaRPr lang="id-ID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Simulasi pedestrian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Kapasitas ruangan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Gedung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Trotoar</a:t>
            </a:r>
          </a:p>
          <a:p>
            <a:pPr eaLnBrk="1" hangingPunct="1"/>
            <a:r>
              <a:rPr lang="en-US" smtClean="0"/>
              <a:t>Animasi 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Computer-graphic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Pencarian tepi citra</a:t>
            </a:r>
            <a:endParaRPr lang="id-ID" smtClean="0"/>
          </a:p>
        </p:txBody>
      </p:sp>
      <p:pic>
        <p:nvPicPr>
          <p:cNvPr id="6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2819400"/>
            <a:ext cx="4737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Edge detection</a:t>
            </a:r>
            <a:endParaRPr lang="id-ID" dirty="0"/>
          </a:p>
        </p:txBody>
      </p:sp>
      <p:pic>
        <p:nvPicPr>
          <p:cNvPr id="56323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09800"/>
            <a:ext cx="42052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0" y="60198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cs typeface="Times New Roman" pitchFamily="18" charset="0"/>
              </a:rPr>
              <a:t>[A</a:t>
            </a:r>
            <a:r>
              <a:rPr lang="id-ID" sz="2000" b="1">
                <a:cs typeface="Times New Roman" pitchFamily="18" charset="0"/>
              </a:rPr>
              <a:t>ddino Yudi Abdal</a:t>
            </a:r>
            <a:r>
              <a:rPr lang="en-US" sz="2000" b="1">
                <a:cs typeface="Times New Roman" pitchFamily="18" charset="0"/>
              </a:rPr>
              <a:t> - </a:t>
            </a:r>
            <a:r>
              <a:rPr lang="id-ID" sz="2000" b="1">
                <a:cs typeface="Times New Roman" pitchFamily="18" charset="0"/>
              </a:rPr>
              <a:t>113990156 </a:t>
            </a:r>
            <a:r>
              <a:rPr lang="en-US" sz="2000" b="1">
                <a:cs typeface="Times New Roman" pitchFamily="18" charset="0"/>
              </a:rPr>
              <a:t>- </a:t>
            </a:r>
            <a:r>
              <a:rPr lang="id-ID" sz="2000" b="1">
                <a:latin typeface="Constantia" pitchFamily="18" charset="0"/>
                <a:cs typeface="Times New Roman" pitchFamily="18" charset="0"/>
              </a:rPr>
              <a:t>IMPLEMENTASI PROSES PENDETEKSIAN SISI DENGAN TEKNIK FLOCKING </a:t>
            </a:r>
            <a:r>
              <a:rPr lang="en-US" sz="2000" b="1">
                <a:latin typeface="Constantia" pitchFamily="18" charset="0"/>
                <a:cs typeface="Times New Roman" pitchFamily="18" charset="0"/>
              </a:rPr>
              <a:t>]</a:t>
            </a:r>
            <a:endParaRPr lang="id-ID" sz="28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Ant Colony Optimization</a:t>
            </a:r>
            <a:endParaRPr lang="id-ID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088" y="2209800"/>
            <a:ext cx="6843712" cy="434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3049588"/>
            <a:ext cx="7848600" cy="14462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Constantia" pitchFamily="18" charset="0"/>
              </a:rPr>
              <a:t>- Traveling Salesman Problem</a:t>
            </a:r>
          </a:p>
          <a:p>
            <a:r>
              <a:rPr lang="en-US" sz="4400">
                <a:solidFill>
                  <a:srgbClr val="C00000"/>
                </a:solidFill>
                <a:latin typeface="Constantia" pitchFamily="18" charset="0"/>
              </a:rPr>
              <a:t>- Masalah optimasi lainnya.</a:t>
            </a:r>
            <a:endParaRPr lang="id-ID" sz="440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7467600" y="6411913"/>
            <a:ext cx="163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[Dorigo, 1996]</a:t>
            </a:r>
            <a:endParaRPr lang="id-ID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8715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Visio" r:id="rId3" imgW="4186819" imgH="3286868" progId="Visio.Drawing.11">
                  <p:embed/>
                </p:oleObj>
              </mc:Choice>
              <mc:Fallback>
                <p:oleObj name="Visio" r:id="rId3" imgW="4186819" imgH="3286868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71537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3049588"/>
            <a:ext cx="8077200" cy="7683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Calibri" pitchFamily="34" charset="0"/>
              </a:rPr>
              <a:t> Rute kunjungan terbaik?</a:t>
            </a:r>
            <a:endParaRPr lang="id-ID" sz="44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" y="3810000"/>
            <a:ext cx="8077200" cy="7699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Calibri" pitchFamily="34" charset="0"/>
              </a:rPr>
              <a:t> Koloni semut???</a:t>
            </a:r>
            <a:endParaRPr lang="id-ID" sz="44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932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Visio" r:id="rId3" imgW="5158942" imgH="3286868" progId="Visio.Drawing.11">
                  <p:embed/>
                </p:oleObj>
              </mc:Choice>
              <mc:Fallback>
                <p:oleObj name="Visio" r:id="rId3" imgW="5158942" imgH="3286868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9321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709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Visio" r:id="rId3" imgW="4762783" imgH="3286981" progId="Visio.Drawing.11">
                  <p:embed/>
                </p:oleObj>
              </mc:Choice>
              <mc:Fallback>
                <p:oleObj name="Visio" r:id="rId3" imgW="4762783" imgH="3286981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09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0200" y="3049588"/>
            <a:ext cx="5257800" cy="144621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4400">
                <a:solidFill>
                  <a:srgbClr val="FFFF00"/>
                </a:solidFill>
                <a:latin typeface="Calibri" pitchFamily="34" charset="0"/>
              </a:rPr>
              <a:t> Semut 2, 3, 4, 5, 6</a:t>
            </a:r>
          </a:p>
          <a:p>
            <a:pPr>
              <a:buFontTx/>
              <a:buChar char="-"/>
            </a:pPr>
            <a:r>
              <a:rPr lang="en-US" sz="4400">
                <a:solidFill>
                  <a:srgbClr val="FFFF00"/>
                </a:solidFill>
                <a:latin typeface="Calibri" pitchFamily="34" charset="0"/>
              </a:rPr>
              <a:t> Dihasilkan 6 rute </a:t>
            </a:r>
            <a:endParaRPr lang="id-ID" sz="44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0598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Visio" r:id="rId3" imgW="4762783" imgH="3286981" progId="Visio.Drawing.11">
                  <p:embed/>
                </p:oleObj>
              </mc:Choice>
              <mc:Fallback>
                <p:oleObj name="Visio" r:id="rId3" imgW="4762783" imgH="3286981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59863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87280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Visio" r:id="rId3" imgW="4186753" imgH="3286981" progId="Visio.Drawing.11">
                  <p:embed/>
                </p:oleObj>
              </mc:Choice>
              <mc:Fallback>
                <p:oleObj name="Visio" r:id="rId3" imgW="4186753" imgH="3286981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72807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3048000" y="762000"/>
            <a:ext cx="2590800" cy="1588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6134100" y="1257300"/>
            <a:ext cx="1905000" cy="1524000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6134100" y="4000500"/>
            <a:ext cx="1905000" cy="1524000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048000" y="6019800"/>
            <a:ext cx="2590800" cy="1588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846138" y="4168775"/>
            <a:ext cx="1905000" cy="1219200"/>
          </a:xfrm>
          <a:prstGeom prst="straightConnector1">
            <a:avLst/>
          </a:prstGeom>
          <a:ln w="1143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876300" y="1409700"/>
            <a:ext cx="1905000" cy="1219200"/>
          </a:xfrm>
          <a:prstGeom prst="straightConnector1">
            <a:avLst/>
          </a:prstGeom>
          <a:ln w="1143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200" y="76200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Total Cost = 30</a:t>
            </a:r>
            <a:endParaRPr lang="id-ID" sz="24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Particle Swarm Optimization</a:t>
            </a:r>
            <a:endParaRPr lang="id-ID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James </a:t>
            </a:r>
            <a:r>
              <a:rPr lang="id-ID" dirty="0" smtClean="0"/>
              <a:t>Kennedy dan Russ Eberhart </a:t>
            </a:r>
            <a:r>
              <a:rPr lang="en-US" dirty="0" smtClean="0"/>
              <a:t>(</a:t>
            </a:r>
            <a:r>
              <a:rPr lang="id-ID" dirty="0" smtClean="0"/>
              <a:t>1995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i="1" dirty="0" smtClean="0"/>
              <a:t>B</a:t>
            </a:r>
            <a:r>
              <a:rPr lang="id-ID" i="1" dirty="0" smtClean="0"/>
              <a:t>ird flocking</a:t>
            </a:r>
            <a:r>
              <a:rPr lang="en-US" i="1" dirty="0" smtClean="0"/>
              <a:t>, F</a:t>
            </a:r>
            <a:r>
              <a:rPr lang="id-ID" i="1" dirty="0" smtClean="0"/>
              <a:t>ish schooling</a:t>
            </a:r>
            <a:r>
              <a:rPr lang="en-US" i="1" dirty="0" smtClean="0"/>
              <a:t>, etc.</a:t>
            </a:r>
          </a:p>
          <a:p>
            <a:pPr eaLnBrk="1" hangingPunct="1"/>
            <a:r>
              <a:rPr lang="en-US" dirty="0" smtClean="0"/>
              <a:t>PSO d</a:t>
            </a:r>
            <a:r>
              <a:rPr lang="id-ID" dirty="0" smtClean="0"/>
              <a:t>imulai dengan suatu populasi yang terdiri dari sejumlah individu (yang menyatakan solusi) yang dibangkitkan secara acak</a:t>
            </a:r>
            <a:r>
              <a:rPr lang="en-US" dirty="0" smtClean="0"/>
              <a:t>.</a:t>
            </a:r>
            <a:r>
              <a:rPr lang="id-ID" dirty="0" smtClean="0"/>
              <a:t> </a:t>
            </a:r>
            <a:endParaRPr lang="en-US" dirty="0" smtClean="0"/>
          </a:p>
          <a:p>
            <a:pPr eaLnBrk="1" hangingPunct="1"/>
            <a:r>
              <a:rPr lang="en-US" dirty="0" smtClean="0"/>
              <a:t>S</a:t>
            </a:r>
            <a:r>
              <a:rPr lang="id-ID" dirty="0" smtClean="0"/>
              <a:t>elanjutnya melakukan pencarian solusi optimum melalui perbaikan individu untuk sejumlah generasi tertentu.</a:t>
            </a:r>
            <a:endParaRPr lang="en-US" dirty="0" smtClean="0"/>
          </a:p>
          <a:p>
            <a:pPr eaLnBrk="1" hangingPunct="1"/>
            <a:r>
              <a:rPr lang="id-ID" dirty="0" smtClean="0"/>
              <a:t>PSO tidak menggunakan operator-operator rekombinasi </a:t>
            </a:r>
            <a:r>
              <a:rPr lang="en-US" dirty="0" smtClean="0"/>
              <a:t>&amp;</a:t>
            </a:r>
            <a:r>
              <a:rPr lang="id-ID" dirty="0" smtClean="0"/>
              <a:t> mutasi.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Rusa </a:t>
            </a:r>
            <a:r>
              <a:rPr lang="id-ID" dirty="0" smtClean="0">
                <a:sym typeface="Wingdings" pitchFamily="2" charset="2"/>
              </a:rPr>
              <a:t>ber-evolusi menjadi ...?</a:t>
            </a:r>
            <a:endParaRPr lang="id-ID" dirty="0"/>
          </a:p>
        </p:txBody>
      </p:sp>
      <p:pic>
        <p:nvPicPr>
          <p:cNvPr id="39939" name="Picture 2" descr="C:\01 Suyanto\004 Textbook\04 Evolutionary Computation\Reff\Kelemahan Teori Evolusi\Keruntuhan Teori Evolusi\Keruntuhan Teori Evolusi 3_files\5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895600"/>
            <a:ext cx="42672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6781800" y="63357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pic>
        <p:nvPicPr>
          <p:cNvPr id="39941" name="Picture 3" descr="C:\01 Suyanto\004 Textbook\04 Evolutionary Computation\Reff\Kelemahan Teori Evolusi\Keruntuhan Teori Evolusi\Keruntuhan Teori Evolusi 3_files\5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3500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00" y="2143125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2800" b="1">
                <a:solidFill>
                  <a:srgbClr val="FF0000"/>
                </a:solidFill>
                <a:latin typeface="Constantia" pitchFamily="18" charset="0"/>
              </a:rPr>
              <a:t>Sele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ksi Alam? 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114800" y="21431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Hukum Rimba !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66800" y="2133600"/>
            <a:ext cx="66294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Rusa 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ber-evolusi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menjadi spesies lain?</a:t>
            </a:r>
          </a:p>
        </p:txBody>
      </p:sp>
      <p:graphicFrame>
        <p:nvGraphicFramePr>
          <p:cNvPr id="9" name="Content Placeholder 8"/>
          <p:cNvGraphicFramePr>
            <a:graphicFrameLocks/>
          </p:cNvGraphicFramePr>
          <p:nvPr/>
        </p:nvGraphicFramePr>
        <p:xfrm>
          <a:off x="838200" y="35052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19800" y="5762625"/>
            <a:ext cx="990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+mn-lt"/>
                <a:cs typeface="+mn-cs"/>
              </a:rPr>
              <a:t>?</a:t>
            </a:r>
            <a:endParaRPr lang="id-ID" sz="105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5954713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Constantia" pitchFamily="18" charset="0"/>
              </a:rPr>
              <a:t>No doubt</a:t>
            </a:r>
            <a:endParaRPr lang="id-ID" sz="2800" b="1" i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200" y="4800600"/>
            <a:ext cx="29718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953000" y="4800600"/>
            <a:ext cx="29718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Graphic spid="9" grpId="0">
        <p:bldSub>
          <a:bldDgm bld="lvlOne"/>
        </p:bldSub>
      </p:bldGraphic>
      <p:bldP spid="13" grpId="0"/>
      <p:bldP spid="14" grpId="0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438400" y="152400"/>
          <a:ext cx="4495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Visio" r:id="rId3" imgW="2026912" imgH="2027741" progId="Visio.Drawing.11">
                  <p:embed/>
                </p:oleObj>
              </mc:Choice>
              <mc:Fallback>
                <p:oleObj name="Visio" r:id="rId3" imgW="2026912" imgH="2027741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52400"/>
                        <a:ext cx="4495800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4876800"/>
            <a:ext cx="8229600" cy="1905000"/>
          </a:xfrm>
          <a:prstGeom prst="rect">
            <a:avLst/>
          </a:prstGeom>
        </p:spPr>
        <p:txBody>
          <a:bodyPr/>
          <a:lstStyle/>
          <a:p>
            <a:pPr marL="179388" marR="0" lvl="2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d-ID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posisi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partikel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saat ini di dalam ruang pencarian</a:t>
            </a:r>
          </a:p>
          <a:p>
            <a:pPr marL="179388" marR="0" lvl="2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id-ID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posisi solusi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best-so-far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partikel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tersebut;</a:t>
            </a:r>
          </a:p>
          <a:p>
            <a:pPr marL="179388" marR="0" lvl="2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id-ID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gradien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arah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kemana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partikel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akan “terbang”</a:t>
            </a: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420" y="504020"/>
            <a:ext cx="8763000" cy="57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0" y="381000"/>
          <a:ext cx="912653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Visio" r:id="rId3" imgW="6346853" imgH="4259634" progId="Visio.Drawing.11">
                  <p:embed/>
                </p:oleObj>
              </mc:Choice>
              <mc:Fallback>
                <p:oleObj name="Visio" r:id="rId3" imgW="6346853" imgH="425963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26538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0" y="381000"/>
          <a:ext cx="912653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Visio" r:id="rId3" imgW="6346865" imgH="4259552" progId="Visio.Drawing.11">
                  <p:embed/>
                </p:oleObj>
              </mc:Choice>
              <mc:Fallback>
                <p:oleObj name="Visio" r:id="rId3" imgW="6346865" imgH="425955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26538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6157210" y="201118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0" y="381000"/>
          <a:ext cx="910748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Visio" r:id="rId3" imgW="6346865" imgH="4259552" progId="Visio.Drawing.11">
                  <p:embed/>
                </p:oleObj>
              </mc:Choice>
              <mc:Fallback>
                <p:oleObj name="Visio" r:id="rId3" imgW="6346865" imgH="425955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07488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3839980" y="150901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0" y="357188"/>
          <a:ext cx="9144000" cy="611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Visio" r:id="rId3" imgW="6346865" imgH="4259552" progId="Visio.Drawing.11">
                  <p:embed/>
                </p:oleObj>
              </mc:Choice>
              <mc:Fallback>
                <p:oleObj name="Visio" r:id="rId3" imgW="6346865" imgH="425955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7188"/>
                        <a:ext cx="9144000" cy="6119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633210" y="135536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0" y="357188"/>
          <a:ext cx="9144000" cy="611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Visio" r:id="rId3" imgW="6346865" imgH="4259552" progId="Visio.Drawing.11">
                  <p:embed/>
                </p:oleObj>
              </mc:Choice>
              <mc:Fallback>
                <p:oleObj name="Visio" r:id="rId3" imgW="6346865" imgH="425955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7188"/>
                        <a:ext cx="9144000" cy="6119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4358390" y="135661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4328410" y="135661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/>
          </a:p>
        </p:txBody>
      </p:sp>
      <p:graphicFrame>
        <p:nvGraphicFramePr>
          <p:cNvPr id="17410" name="Object 1"/>
          <p:cNvGraphicFramePr>
            <a:graphicFrameLocks noChangeAspect="1"/>
          </p:cNvGraphicFramePr>
          <p:nvPr/>
        </p:nvGraphicFramePr>
        <p:xfrm>
          <a:off x="0" y="381000"/>
          <a:ext cx="910748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Visio" r:id="rId3" imgW="6346865" imgH="4259552" progId="Visio.Drawing.11">
                  <p:embed/>
                </p:oleObj>
              </mc:Choice>
              <mc:Fallback>
                <p:oleObj name="Visio" r:id="rId3" imgW="6346865" imgH="4259552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07488" cy="609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" name="Oval 3"/>
          <p:cNvSpPr/>
          <p:nvPr/>
        </p:nvSpPr>
        <p:spPr>
          <a:xfrm>
            <a:off x="4343400" y="137160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7200" smtClean="0"/>
              <a:t>Monyet </a:t>
            </a:r>
            <a:r>
              <a:rPr lang="id-ID" sz="7200" smtClean="0">
                <a:sym typeface="Wingdings" pitchFamily="2" charset="2"/>
              </a:rPr>
              <a:t> Manusia?</a:t>
            </a:r>
            <a:endParaRPr lang="id-ID" sz="720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19510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>
                <a:solidFill>
                  <a:schemeClr val="bg2">
                    <a:lumMod val="10000"/>
                  </a:schemeClr>
                </a:solidFill>
              </a:rPr>
              <a:t>Banyak ditemukan fosil palsu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/>
              <a:t>Jika benar, mengapa monyet masih ada hingga hari ini?</a:t>
            </a:r>
          </a:p>
        </p:txBody>
      </p:sp>
      <p:pic>
        <p:nvPicPr>
          <p:cNvPr id="536577" name="Picture 1" descr="F:\001 Kuliah 2009\CSCS3243 Kecerdasan Mesain dan Artifisial\Manusia Piltdown Pals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343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5600" y="4343400"/>
            <a:ext cx="5638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1912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(Inggris) [Charles Dawson]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1953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ternyata palsu [Oakley dkk]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Tengkorak Manusia + Rahang Orangutan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Diberi </a:t>
            </a:r>
            <a:r>
              <a:rPr lang="en-US" b="1">
                <a:latin typeface="Constantia" pitchFamily="18" charset="0"/>
              </a:rPr>
              <a:t>Dikhromat Potasium</a:t>
            </a:r>
            <a:r>
              <a:rPr lang="en-US">
                <a:latin typeface="Constantia" pitchFamily="18" charset="0"/>
              </a:rPr>
              <a:t> </a:t>
            </a:r>
            <a:r>
              <a:rPr lang="en-US">
                <a:latin typeface="Constantia" pitchFamily="18" charset="0"/>
                <a:sym typeface="Wingdings" pitchFamily="2" charset="2"/>
              </a:rPr>
              <a:t></a:t>
            </a:r>
            <a:r>
              <a:rPr lang="en-US">
                <a:latin typeface="Constantia" pitchFamily="18" charset="0"/>
              </a:rPr>
              <a:t> tampak kuno</a:t>
            </a:r>
            <a:endParaRPr lang="id-ID">
              <a:latin typeface="Constant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"/>
          <p:cNvGrpSpPr>
            <a:grpSpLocks noChangeAspect="1"/>
          </p:cNvGrpSpPr>
          <p:nvPr/>
        </p:nvGrpSpPr>
        <p:grpSpPr bwMode="auto">
          <a:xfrm>
            <a:off x="228600" y="533400"/>
            <a:ext cx="8542338" cy="5867400"/>
            <a:chOff x="1325" y="7237"/>
            <a:chExt cx="6258" cy="4132"/>
          </a:xfrm>
        </p:grpSpPr>
        <p:pic>
          <p:nvPicPr>
            <p:cNvPr id="61443" name="Picture 2" descr="mountain-fog1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/>
            <a:stretch>
              <a:fillRect/>
            </a:stretch>
          </p:blipFill>
          <p:spPr bwMode="auto">
            <a:xfrm>
              <a:off x="1325" y="7237"/>
              <a:ext cx="3210" cy="199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25" y="9359"/>
              <a:ext cx="3210" cy="199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1445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55" y="7237"/>
              <a:ext cx="2928" cy="413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Apa itu EC?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id-ID" sz="3600" smtClean="0"/>
              <a:t>	Evolutionary Computation is a</a:t>
            </a:r>
            <a:r>
              <a:rPr lang="de-DE" sz="3600" smtClean="0"/>
              <a:t>n abstraction from the theory of </a:t>
            </a:r>
            <a:r>
              <a:rPr lang="de-DE" sz="3600" b="1" smtClean="0">
                <a:solidFill>
                  <a:srgbClr val="C00000"/>
                </a:solidFill>
              </a:rPr>
              <a:t>biological evolution </a:t>
            </a:r>
            <a:r>
              <a:rPr lang="de-DE" sz="3600" smtClean="0"/>
              <a:t>that is used to create </a:t>
            </a:r>
            <a:r>
              <a:rPr lang="de-DE" sz="3600" b="1" smtClean="0">
                <a:solidFill>
                  <a:srgbClr val="C00000"/>
                </a:solidFill>
              </a:rPr>
              <a:t>optimization</a:t>
            </a:r>
            <a:r>
              <a:rPr lang="de-DE" sz="3600" smtClean="0"/>
              <a:t> procedures or methodologies, usually implemented on computers, that are used to solve problems“ </a:t>
            </a:r>
            <a:r>
              <a:rPr lang="en-US" sz="3600" smtClean="0"/>
              <a:t>[JUL07].</a:t>
            </a:r>
            <a:endParaRPr lang="id-ID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Apa itu EAs?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id-ID" sz="3200" smtClean="0"/>
              <a:t>	</a:t>
            </a:r>
            <a:r>
              <a:rPr lang="id-ID" sz="3200" i="1" smtClean="0"/>
              <a:t>Evolutionary Algorithms</a:t>
            </a:r>
            <a:r>
              <a:rPr lang="id-ID" sz="3200" smtClean="0"/>
              <a:t> are generic, </a:t>
            </a:r>
            <a:r>
              <a:rPr lang="id-ID" sz="3200" b="1" smtClean="0"/>
              <a:t>population-based meta-heuristic </a:t>
            </a:r>
            <a:r>
              <a:rPr lang="id-ID" sz="3200" smtClean="0"/>
              <a:t>optimization algorithms that use </a:t>
            </a:r>
            <a:r>
              <a:rPr lang="id-ID" sz="3200" b="1" smtClean="0"/>
              <a:t>biology-inspired </a:t>
            </a:r>
            <a:r>
              <a:rPr lang="id-ID" sz="3200" smtClean="0"/>
              <a:t>mechanisms like </a:t>
            </a:r>
            <a:r>
              <a:rPr lang="id-ID" sz="3200" b="1" smtClean="0"/>
              <a:t>mutation</a:t>
            </a:r>
            <a:r>
              <a:rPr lang="id-ID" sz="3200" smtClean="0"/>
              <a:t>, </a:t>
            </a:r>
            <a:r>
              <a:rPr lang="id-ID" sz="3200" b="1" smtClean="0"/>
              <a:t>crossover</a:t>
            </a:r>
            <a:r>
              <a:rPr lang="id-ID" sz="3200" smtClean="0"/>
              <a:t>, </a:t>
            </a:r>
            <a:r>
              <a:rPr lang="id-ID" sz="3200" b="1" smtClean="0"/>
              <a:t>natural selection </a:t>
            </a:r>
            <a:r>
              <a:rPr lang="id-ID" sz="3200" smtClean="0"/>
              <a:t>and </a:t>
            </a:r>
            <a:r>
              <a:rPr lang="id-ID" sz="3200" b="1" smtClean="0"/>
              <a:t>survival </a:t>
            </a:r>
            <a:r>
              <a:rPr lang="id-ID" sz="3200" smtClean="0"/>
              <a:t>of the ﬁttest.</a:t>
            </a:r>
          </a:p>
          <a:p>
            <a:pPr eaLnBrk="1" hangingPunct="1">
              <a:buFont typeface="Wingdings 2" pitchFamily="18" charset="2"/>
              <a:buNone/>
            </a:pPr>
            <a:endParaRPr lang="id-ID" sz="2800" smtClean="0"/>
          </a:p>
          <a:p>
            <a:pPr eaLnBrk="1" hangingPunct="1">
              <a:buFont typeface="Wingdings 2" pitchFamily="18" charset="2"/>
              <a:buNone/>
            </a:pPr>
            <a:r>
              <a:rPr lang="id-ID" sz="2400" smtClean="0"/>
              <a:t>	</a:t>
            </a:r>
            <a:r>
              <a:rPr lang="id-ID" sz="2400" b="1" smtClean="0">
                <a:solidFill>
                  <a:srgbClr val="FF0000"/>
                </a:solidFill>
                <a:latin typeface="Arial Narrow" pitchFamily="34" charset="0"/>
              </a:rPr>
              <a:t>EAs</a:t>
            </a:r>
            <a:r>
              <a:rPr lang="id-ID" sz="2400" b="1" smtClean="0">
                <a:latin typeface="Arial Narrow" pitchFamily="34" charset="0"/>
              </a:rPr>
              <a:t> = algoritma2 yang mengimplementasikan abstraksi </a:t>
            </a:r>
            <a:r>
              <a:rPr lang="id-ID" sz="2400" b="1" smtClean="0">
                <a:solidFill>
                  <a:srgbClr val="FF0000"/>
                </a:solidFill>
                <a:latin typeface="Arial Narrow" pitchFamily="34" charset="0"/>
              </a:rPr>
              <a:t>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Skema umum EAs</a:t>
            </a:r>
            <a:endParaRPr lang="id-ID" dirty="0"/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onstantia" pitchFamily="18" charset="0"/>
            </a:endParaRPr>
          </a:p>
        </p:txBody>
      </p:sp>
      <p:graphicFrame>
        <p:nvGraphicFramePr>
          <p:cNvPr id="18434" name="Object 1"/>
          <p:cNvGraphicFramePr>
            <a:graphicFrameLocks noChangeAspect="1"/>
          </p:cNvGraphicFramePr>
          <p:nvPr/>
        </p:nvGraphicFramePr>
        <p:xfrm>
          <a:off x="1219200" y="2362200"/>
          <a:ext cx="6705600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Visio" r:id="rId3" imgW="3417806" imgH="2180077" progId="Visio.Drawing.11">
                  <p:embed/>
                </p:oleObj>
              </mc:Choice>
              <mc:Fallback>
                <p:oleObj name="Visio" r:id="rId3" imgW="3417806" imgH="218007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6705600" cy="427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TSP dengan 100 lokasi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5032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mtClean="0"/>
              <a:t>Seorang kurir punya waktu kerja: </a:t>
            </a:r>
            <a:r>
              <a:rPr lang="en-US" smtClean="0">
                <a:solidFill>
                  <a:srgbClr val="FF0000"/>
                </a:solidFill>
              </a:rPr>
              <a:t>8 jam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2743200"/>
          <a:ext cx="3810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81200"/>
              </a:tblGrid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/>
                        <a:t>Kriteria</a:t>
                      </a:r>
                      <a:endParaRPr lang="id-ID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Manual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berpikir</a:t>
                      </a:r>
                      <a:r>
                        <a:rPr lang="en-US" sz="2400" dirty="0" smtClean="0"/>
                        <a:t>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>
                          <a:latin typeface="Arial Narrow" pitchFamily="34" charset="0"/>
                        </a:rPr>
                        <a:t>Waktu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 running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0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>
                          <a:latin typeface="Arial Narrow" pitchFamily="34" charset="0"/>
                        </a:rPr>
                        <a:t>Rute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 yang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dihasilkan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11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Total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Waktu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11 jam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3 jam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343400" y="2743200"/>
          <a:ext cx="22479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/>
              </a:tblGrid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Software A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Dijkstra</a:t>
                      </a:r>
                      <a:r>
                        <a:rPr lang="en-US" sz="2400" dirty="0" smtClean="0"/>
                        <a:t>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2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9 jam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1 jam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91300" y="2743200"/>
          <a:ext cx="20193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</a:tblGrid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Software B</a:t>
                      </a:r>
                    </a:p>
                    <a:p>
                      <a:pPr algn="ctr"/>
                      <a:r>
                        <a:rPr lang="en-US" sz="2400" dirty="0" smtClean="0"/>
                        <a:t>(GA)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10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 jam 20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</a:t>
                      </a:r>
                      <a:r>
                        <a:rPr lang="en-US" sz="2400" baseline="0" dirty="0" smtClean="0">
                          <a:latin typeface="Arial Narrow" pitchFamily="34" charset="0"/>
                        </a:rPr>
                        <a:t>,5 jam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tidak</a:t>
                      </a:r>
                      <a:r>
                        <a:rPr lang="en-US" sz="2400" baseline="0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baseline="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4343400" y="4648200"/>
            <a:ext cx="4267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4343400" y="3733800"/>
            <a:ext cx="4267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Yang termasuk EAs: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/>
              <a:t>Genetic Algorithms </a:t>
            </a:r>
            <a:r>
              <a:rPr lang="id-ID" dirty="0" smtClean="0"/>
              <a:t>(GA): b</a:t>
            </a:r>
            <a:r>
              <a:rPr lang="en-GB" dirty="0" err="1" smtClean="0"/>
              <a:t>inary</a:t>
            </a:r>
            <a:r>
              <a:rPr lang="en-GB" dirty="0" smtClean="0"/>
              <a:t> strings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Evolution Strategies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(ES): r</a:t>
            </a:r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eal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-valued vectors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/>
              <a:t>Evolutionary Programming </a:t>
            </a:r>
            <a:r>
              <a:rPr lang="id-ID" dirty="0" smtClean="0"/>
              <a:t>(EP): f</a:t>
            </a:r>
            <a:r>
              <a:rPr lang="en-GB" dirty="0" err="1" smtClean="0"/>
              <a:t>inite</a:t>
            </a:r>
            <a:r>
              <a:rPr lang="en-GB" dirty="0" smtClean="0"/>
              <a:t> state </a:t>
            </a:r>
            <a:r>
              <a:rPr lang="id-ID" dirty="0" smtClean="0"/>
              <a:t>m</a:t>
            </a:r>
            <a:r>
              <a:rPr lang="en-GB" dirty="0" err="1" smtClean="0"/>
              <a:t>achines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Genetic Programming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(GP): 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LISP trees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/>
              <a:t>Differential Evolution (DE):</a:t>
            </a:r>
            <a:r>
              <a:rPr lang="id-ID" dirty="0" smtClean="0">
                <a:sym typeface="Wingdings" pitchFamily="2" charset="2"/>
              </a:rPr>
              <a:t> Perkembangan dari 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Grammatical Evolution (GE)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 Perkembangan GP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08" descr="img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6096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696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5791200"/>
            <a:ext cx="624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 Untuk presisi 10</a:t>
            </a:r>
            <a:r>
              <a:rPr lang="en-US" sz="2400" baseline="30000">
                <a:latin typeface="Calibri" pitchFamily="34" charset="0"/>
              </a:rPr>
              <a:t>-9 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 Berapa bit?</a:t>
            </a:r>
          </a:p>
          <a:p>
            <a:pPr>
              <a:buFont typeface="Arial" charset="0"/>
              <a:buChar char="•"/>
            </a:pPr>
            <a:r>
              <a:rPr lang="en-US" sz="2400">
                <a:latin typeface="Calibri" pitchFamily="34" charset="0"/>
                <a:sym typeface="Wingdings" pitchFamily="2" charset="2"/>
              </a:rPr>
              <a:t> Bisa menggunakan kromosom Real?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ES: </a:t>
            </a:r>
            <a:r>
              <a:rPr lang="en-US" i="1" smtClean="0"/>
              <a:t>Self Adaptation</a:t>
            </a:r>
            <a:endParaRPr lang="id-ID" i="1" smtClean="0"/>
          </a:p>
        </p:txBody>
      </p:sp>
      <p:pic>
        <p:nvPicPr>
          <p:cNvPr id="69635" name="Picture 2" descr="C:\01 Suyanto\004 Textbook\03 Evolutionary Computation\Reff\Evolution Strategies\flepo4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362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02 IT Telkom\001 Kuliah 2009\CS4763 EC\Galapagos\Galapagos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566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Galapagos, Karl Sims 1997</a:t>
            </a:r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Aplikasi-aplikasi 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b="1" dirty="0" smtClean="0"/>
              <a:t>Optimasi</a:t>
            </a:r>
          </a:p>
          <a:p>
            <a:pPr lvl="1" eaLnBrk="1" hangingPunct="1"/>
            <a:r>
              <a:rPr lang="en-US" dirty="0" smtClean="0"/>
              <a:t>P</a:t>
            </a:r>
            <a:r>
              <a:rPr lang="id-ID" dirty="0" smtClean="0"/>
              <a:t>enjadwalan </a:t>
            </a:r>
            <a:r>
              <a:rPr lang="en-US" dirty="0" err="1" smtClean="0"/>
              <a:t>Proyek</a:t>
            </a:r>
            <a:r>
              <a:rPr lang="en-US" dirty="0" smtClean="0"/>
              <a:t>, Perk</a:t>
            </a:r>
            <a:r>
              <a:rPr lang="id-ID" dirty="0" smtClean="0"/>
              <a:t>uliah, rumah sakit, </a:t>
            </a:r>
            <a:r>
              <a:rPr lang="en-US" dirty="0" err="1" smtClean="0"/>
              <a:t>dsb</a:t>
            </a:r>
            <a:r>
              <a:rPr lang="id-ID" dirty="0" smtClean="0"/>
              <a:t>.</a:t>
            </a:r>
          </a:p>
          <a:p>
            <a:pPr lvl="1" eaLnBrk="1" hangingPunct="1"/>
            <a:r>
              <a:rPr lang="en-US" dirty="0" smtClean="0"/>
              <a:t>P</a:t>
            </a:r>
            <a:r>
              <a:rPr lang="id-ID" dirty="0" smtClean="0"/>
              <a:t>engepakan </a:t>
            </a:r>
            <a:r>
              <a:rPr lang="en-US" dirty="0" err="1" smtClean="0"/>
              <a:t>Barang</a:t>
            </a:r>
            <a:endParaRPr lang="id-ID" dirty="0" smtClean="0"/>
          </a:p>
          <a:p>
            <a:pPr lvl="1" eaLnBrk="1" hangingPunct="1"/>
            <a:r>
              <a:rPr lang="en-US" dirty="0" smtClean="0"/>
              <a:t>P</a:t>
            </a:r>
            <a:r>
              <a:rPr lang="id-ID" dirty="0" smtClean="0"/>
              <a:t>emotongan </a:t>
            </a:r>
            <a:r>
              <a:rPr lang="en-US" dirty="0" smtClean="0"/>
              <a:t>B</a:t>
            </a:r>
            <a:r>
              <a:rPr lang="id-ID" dirty="0" smtClean="0"/>
              <a:t>ahan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Instalasi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Telekomunikasi</a:t>
            </a:r>
          </a:p>
          <a:p>
            <a:pPr lvl="1" eaLnBrk="1" hangingPunct="1"/>
            <a:r>
              <a:rPr lang="en-US" dirty="0" err="1" smtClean="0"/>
              <a:t>Instalasi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Air</a:t>
            </a:r>
          </a:p>
          <a:p>
            <a:pPr lvl="1" eaLnBrk="1" hangingPunct="1"/>
            <a:r>
              <a:rPr lang="en-US" dirty="0" err="1" smtClean="0"/>
              <a:t>Dsb</a:t>
            </a:r>
            <a:r>
              <a:rPr lang="en-US" dirty="0" smtClean="0"/>
              <a:t>.</a:t>
            </a:r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62000" y="533400"/>
          <a:ext cx="73644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Bitmap Image" r:id="rId3" imgW="7039958" imgH="3933333" progId="PBrush">
                  <p:embed/>
                </p:oleObj>
              </mc:Choice>
              <mc:Fallback>
                <p:oleObj name="Bitmap Image" r:id="rId3" imgW="7039958" imgH="393333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73644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066800" y="4572000"/>
            <a:ext cx="649128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</a:rPr>
              <a:t>???????</a:t>
            </a:r>
            <a:endParaRPr lang="id-ID" sz="11500"/>
          </a:p>
        </p:txBody>
      </p:sp>
      <p:sp>
        <p:nvSpPr>
          <p:cNvPr id="4" name="Rectangle 3"/>
          <p:cNvSpPr/>
          <p:nvPr/>
        </p:nvSpPr>
        <p:spPr>
          <a:xfrm>
            <a:off x="22860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6477000" y="3657600"/>
            <a:ext cx="457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30480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47244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Aplikasi-aplikasi 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b="1" dirty="0" smtClean="0"/>
              <a:t>Pemodelan 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id-ID" b="1" i="1" dirty="0" smtClean="0"/>
              <a:t>Loan applicant creditibility</a:t>
            </a:r>
            <a:endParaRPr lang="en-US" b="1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	</a:t>
            </a:r>
            <a:r>
              <a:rPr lang="id-ID" dirty="0" smtClean="0"/>
              <a:t>Misalkan </a:t>
            </a:r>
            <a:r>
              <a:rPr lang="id-ID" i="1" dirty="0" smtClean="0"/>
              <a:t>British bank</a:t>
            </a:r>
            <a:r>
              <a:rPr lang="id-ID" dirty="0" smtClean="0"/>
              <a:t> yang membangun sistem untuk membuat model kredibilitas yang ber-evolusi untuk memprediksi tingkah laku nasabah-nasabah barunya dalam melakukan pembayaran hutang.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/>
              <a:t>P</a:t>
            </a:r>
            <a:r>
              <a:rPr lang="id-ID" b="1" dirty="0" smtClean="0"/>
              <a:t>rediksi penggunaan </a:t>
            </a:r>
            <a:r>
              <a:rPr lang="id-ID" b="1" i="1" dirty="0" smtClean="0"/>
              <a:t>bandwidth</a:t>
            </a:r>
            <a:r>
              <a:rPr lang="id-ID" b="1" dirty="0" smtClean="0"/>
              <a:t> jaringan</a:t>
            </a:r>
            <a:endParaRPr lang="en-US" b="1" dirty="0" smtClean="0"/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	</a:t>
            </a:r>
            <a:r>
              <a:rPr lang="id-ID" dirty="0" smtClean="0"/>
              <a:t>Dengan menggunakan data-data pada masa lalu atau </a:t>
            </a:r>
            <a:r>
              <a:rPr lang="id-ID" i="1" dirty="0" smtClean="0"/>
              <a:t>historical data</a:t>
            </a:r>
            <a:r>
              <a:rPr lang="id-ID" dirty="0" smtClean="0"/>
              <a:t>, EC dapat digunakan untuk membangun model yang bisa memprediksi tingkah laku pelanggan menggunakan teknik </a:t>
            </a:r>
            <a:r>
              <a:rPr lang="id-ID" i="1" dirty="0" smtClean="0"/>
              <a:t>learning </a:t>
            </a:r>
            <a:r>
              <a:rPr lang="id-ID" dirty="0" smtClean="0"/>
              <a:t>(pembelajaran). Tentu saja data-data yang digunakan untuk proses learning harus representatif (menggambarkan kondisi berbagai macam kasus penggunaan </a:t>
            </a:r>
            <a:r>
              <a:rPr lang="id-ID" i="1" dirty="0" smtClean="0"/>
              <a:t>bandwidth</a:t>
            </a:r>
            <a:r>
              <a:rPr lang="id-ID" dirty="0" smtClean="0"/>
              <a:t> jaringan).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Aplikasi-aplikasi 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Simulasi </a:t>
            </a:r>
          </a:p>
          <a:p>
            <a:pPr eaLnBrk="1" hangingPunct="1">
              <a:buFont typeface="Wingdings 2" pitchFamily="18" charset="2"/>
              <a:buNone/>
            </a:pPr>
            <a:r>
              <a:rPr lang="id-ID" sz="2800" smtClean="0"/>
              <a:t>	EC bisa digunakan untuk mensimulasikan perdagangan, ekonomi, kompetisi, dan sebagainya untuk melakukan kalibrasi model. </a:t>
            </a:r>
            <a:endParaRPr lang="en-US" sz="2800" smtClean="0"/>
          </a:p>
          <a:p>
            <a:pPr eaLnBrk="1" hangingPunct="1">
              <a:buFont typeface="Wingdings 2" pitchFamily="18" charset="2"/>
              <a:buNone/>
            </a:pPr>
            <a:r>
              <a:rPr lang="en-US" sz="2800" smtClean="0"/>
              <a:t>	</a:t>
            </a:r>
            <a:r>
              <a:rPr lang="id-ID" sz="2800" smtClean="0"/>
              <a:t>Dengan menggunakan model tersebut, kita bisa melakukan optimasi strategi dan pengambilan kebijakan. Salah satu contohnya adalah </a:t>
            </a:r>
            <a:r>
              <a:rPr lang="id-ID" sz="2800" b="1" i="1" smtClean="0"/>
              <a:t>Evolving Artificial Societies</a:t>
            </a:r>
            <a:r>
              <a:rPr lang="id-ID" sz="2800" smtClean="0"/>
              <a:t>.</a:t>
            </a:r>
          </a:p>
          <a:p>
            <a:pPr lvl="1" eaLnBrk="1" hangingPunct="1"/>
            <a:endParaRPr lang="id-ID" smtClean="0"/>
          </a:p>
          <a:p>
            <a:pPr eaLnBrk="1" hangingPunct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Permasalahan semakin kompleks dan besar</a:t>
            </a:r>
            <a:endParaRPr lang="en-US" smtClean="0"/>
          </a:p>
          <a:p>
            <a:pPr eaLnBrk="1" hangingPunct="1"/>
            <a:r>
              <a:rPr lang="id-ID" smtClean="0"/>
              <a:t>Beberapa diantaranya adalah: </a:t>
            </a:r>
          </a:p>
          <a:p>
            <a:pPr lvl="1" eaLnBrk="1" hangingPunct="1"/>
            <a:r>
              <a:rPr lang="id-ID" smtClean="0"/>
              <a:t>Keuangan dan ekonomi</a:t>
            </a:r>
          </a:p>
          <a:p>
            <a:pPr lvl="1" eaLnBrk="1" hangingPunct="1"/>
            <a:r>
              <a:rPr lang="id-ID" smtClean="0"/>
              <a:t>Robotika</a:t>
            </a:r>
          </a:p>
          <a:p>
            <a:pPr lvl="1" eaLnBrk="1" hangingPunct="1"/>
            <a:r>
              <a:rPr lang="id-ID" smtClean="0"/>
              <a:t>Bioinformatika</a:t>
            </a:r>
          </a:p>
          <a:p>
            <a:pPr lvl="1" eaLnBrk="1" hangingPunct="1"/>
            <a:r>
              <a:rPr lang="id-ID" smtClean="0"/>
              <a:t>Masalah optimasi dengan banyak tujuan atau </a:t>
            </a:r>
            <a:r>
              <a:rPr lang="id-ID" b="1" i="1" smtClean="0"/>
              <a:t>multi-objective optimization</a:t>
            </a:r>
            <a:r>
              <a:rPr lang="id-ID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Bagaimana </a:t>
            </a:r>
            <a:r>
              <a:rPr lang="id-ID" smtClean="0"/>
              <a:t>menemukan </a:t>
            </a:r>
            <a:r>
              <a:rPr lang="id-ID" i="1" smtClean="0"/>
              <a:t>forecasting rules</a:t>
            </a:r>
            <a:r>
              <a:rPr lang="id-ID" smtClean="0"/>
              <a:t> </a:t>
            </a:r>
          </a:p>
          <a:p>
            <a:pPr eaLnBrk="1" hangingPunct="1"/>
            <a:r>
              <a:rPr lang="en-US" smtClean="0"/>
              <a:t>M</a:t>
            </a:r>
            <a:r>
              <a:rPr lang="id-ID" smtClean="0"/>
              <a:t>embangun </a:t>
            </a:r>
            <a:r>
              <a:rPr lang="id-ID" i="1" smtClean="0"/>
              <a:t>bargaining strategies</a:t>
            </a:r>
            <a:endParaRPr lang="id-ID" smtClean="0"/>
          </a:p>
          <a:p>
            <a:pPr eaLnBrk="1" hangingPunct="1"/>
            <a:r>
              <a:rPr lang="en-US" smtClean="0"/>
              <a:t>P</a:t>
            </a:r>
            <a:r>
              <a:rPr lang="id-ID" smtClean="0"/>
              <a:t>emodelan ekonom</a:t>
            </a:r>
            <a:r>
              <a:rPr lang="en-US" smtClean="0"/>
              <a:t>i</a:t>
            </a:r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Penggunaan </a:t>
            </a:r>
            <a:r>
              <a:rPr lang="id-ID" b="1" i="1" dirty="0" smtClean="0"/>
              <a:t>artificial markets </a:t>
            </a:r>
            <a:r>
              <a:rPr lang="id-ID" dirty="0" smtClean="0"/>
              <a:t>berbasis EC juga membantu kita memahami konsep-konsep dasar bidang ekonomi, seperti rasionalitas dan hipotesis pasar yang efisien.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Di masa depan, ukuran dan kompleksitas data-data keuangan dan ekonomi global bisa dipastikan akan sangat besar.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Jika perkembangan teknologi komputer, prosesor dan memori, tidak cukup cepat dalam mengimbangi besar dan kompleksitasnya permasalahan, maka EC akan menjadi satu-satunya teknik komputasi masa depan untuk bidang ini.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Pada bidang robotika, EC diharapkan bisa berperan banyak pada </a:t>
            </a:r>
            <a:r>
              <a:rPr lang="id-ID" i="1" smtClean="0"/>
              <a:t>RoboCup</a:t>
            </a:r>
            <a:r>
              <a:rPr lang="id-ID" smtClean="0"/>
              <a:t>, yaitu suatu proyek internasional yang mendorong lahirnya berbagai bidang riset seperti robotika dan </a:t>
            </a:r>
            <a:r>
              <a:rPr lang="id-ID" i="1" smtClean="0"/>
              <a:t>artificial intelligence</a:t>
            </a:r>
            <a:r>
              <a:rPr lang="id-ID" smtClean="0"/>
              <a:t>. </a:t>
            </a:r>
          </a:p>
          <a:p>
            <a:pPr eaLnBrk="1" hangingPunct="1"/>
            <a:r>
              <a:rPr lang="id-ID" smtClean="0"/>
              <a:t>Salah satu yang menarik adalah proyek </a:t>
            </a:r>
            <a:r>
              <a:rPr lang="id-ID" i="1" smtClean="0"/>
              <a:t>RoboCup soccer</a:t>
            </a:r>
            <a:r>
              <a:rPr lang="id-ID" smtClean="0"/>
              <a:t>, yakni membangun tim robot sepak bola. </a:t>
            </a:r>
          </a:p>
          <a:p>
            <a:pPr eaLnBrk="1" hangingPunct="1"/>
            <a:r>
              <a:rPr lang="id-ID" smtClean="0"/>
              <a:t>Tujuan akhir dari </a:t>
            </a:r>
            <a:r>
              <a:rPr lang="id-ID" i="1" smtClean="0"/>
              <a:t>RoboCup soccer</a:t>
            </a:r>
            <a:r>
              <a:rPr lang="id-ID" smtClean="0"/>
              <a:t> adalah mengalahkan tim (manusia) juara piala dunia sepak bola pada tahun 2050.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Lingkungan </a:t>
            </a:r>
            <a:r>
              <a:rPr lang="id-ID" i="1" dirty="0" smtClean="0"/>
              <a:t>RoboCup soccer </a:t>
            </a:r>
            <a:r>
              <a:rPr lang="id-ID" dirty="0" smtClean="0"/>
              <a:t>memberikan banyak masalah yang sangat menantang, seperti pemrosesan informasi secara waktu nyata (</a:t>
            </a:r>
            <a:r>
              <a:rPr lang="id-ID" i="1" dirty="0" smtClean="0"/>
              <a:t>real-time information processing</a:t>
            </a:r>
            <a:r>
              <a:rPr lang="id-ID" dirty="0" smtClean="0"/>
              <a:t>), penanganan data berderau (</a:t>
            </a:r>
            <a:r>
              <a:rPr lang="id-ID" i="1" dirty="0" smtClean="0"/>
              <a:t>noisy data handling</a:t>
            </a:r>
            <a:r>
              <a:rPr lang="id-ID" dirty="0" smtClean="0"/>
              <a:t>), kerjasama antar robot dalam bermain bola, dan strategi untuk memenangkan permainan.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EC diharapkan bisa digunakan untuk membangun sistem strategi tim yang ber-evolusi (</a:t>
            </a:r>
            <a:r>
              <a:rPr lang="id-ID" i="1" dirty="0" smtClean="0"/>
              <a:t>evolving soccer team strategies</a:t>
            </a:r>
            <a:r>
              <a:rPr lang="id-ID" dirty="0" smtClean="0"/>
              <a:t>). Suatu strategi tim dikodekan sebagai untaian bilangan bulat (</a:t>
            </a:r>
            <a:r>
              <a:rPr lang="id-ID" i="1" dirty="0" smtClean="0"/>
              <a:t>integer string</a:t>
            </a:r>
            <a:r>
              <a:rPr lang="id-ID" dirty="0" smtClean="0"/>
              <a:t>) yang merepresentasikan sekumpulan aturan aksi dari sepuluh pemain [TOM07].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EC masa depan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EC digunakan untuk mencari sekumpulan aturan aksi yang optimal. </a:t>
            </a:r>
          </a:p>
          <a:p>
            <a:pPr eaLnBrk="1" hangingPunct="1"/>
            <a:r>
              <a:rPr lang="id-ID" smtClean="0"/>
              <a:t>Kalau kita bayangkan permainan sepak bola, jumlah strategi yang mungkin digunakan oleh masing-masing tim tentu saja sangat banyak atau bahkan tak terhingga. Selain itu, suatu tim bisa mengubah strategi setiap saat sehingga masalah ini bersifat </a:t>
            </a:r>
            <a:r>
              <a:rPr lang="id-ID" i="1" smtClean="0"/>
              <a:t>real-time</a:t>
            </a:r>
            <a:r>
              <a:rPr lang="id-ID" smtClean="0"/>
              <a:t>. </a:t>
            </a:r>
          </a:p>
          <a:p>
            <a:pPr eaLnBrk="1" hangingPunct="1"/>
            <a:r>
              <a:rPr lang="id-ID" smtClean="0"/>
              <a:t>Masalah dengan karakteristik tersebut tentu saja sangat sesuai untuk EC.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590800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7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552700"/>
            <a:ext cx="30099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6" name="Rectangle 8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5400" dirty="0" smtClean="0"/>
              <a:t>GP for Robot Soccer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02 IT Telkom\001 Kuliah 2009\CS4763 EC\GP\Good-RobotSocc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838200"/>
            <a:ext cx="41275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4419600" y="304800"/>
            <a:ext cx="4133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</a:rPr>
              <a:t>WC-2050 is ours !!!</a:t>
            </a:r>
            <a:endParaRPr lang="id-ID" sz="1600">
              <a:solidFill>
                <a:srgbClr val="C00000"/>
              </a:solidFill>
            </a:endParaRPr>
          </a:p>
        </p:txBody>
      </p:sp>
      <p:pic>
        <p:nvPicPr>
          <p:cNvPr id="10244" name="Picture 3" descr="C:\02 IT Telkom\001 Kuliah 2009\CS4763 EC\GP\genex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600200"/>
            <a:ext cx="317976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Mutasi</a:t>
            </a:r>
            <a:r>
              <a:rPr lang="en-US" smtClean="0"/>
              <a:t>:</a:t>
            </a:r>
            <a:r>
              <a:rPr lang="id-ID" smtClean="0"/>
              <a:t> </a:t>
            </a:r>
            <a:r>
              <a:rPr lang="en-US" smtClean="0"/>
              <a:t>bisa</a:t>
            </a:r>
            <a:r>
              <a:rPr lang="id-ID" smtClean="0"/>
              <a:t> lebih baik?</a:t>
            </a:r>
          </a:p>
        </p:txBody>
      </p:sp>
      <p:pic>
        <p:nvPicPr>
          <p:cNvPr id="14339" name="Picture 2" descr="C:\01 Suyanto\004 Textbook\04 Evolutionary Computation\Reff\Kelemahan Teori Evolusi\Keruntuhan Teori Evolusi\Keruntuhan Teori Evolusi 3_files\61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2511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01 Suyanto\004 Textbook\04 Evolutionary Computation\Reff\Kelemahan Teori Evolusi\Keruntuhan Teori Evolusi\Keruntuhan Teori Evolusi 3_files\61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514600"/>
            <a:ext cx="2486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01 Suyanto\004 Textbook\04 Evolutionary Computation\Reff\Kelemahan Teori Evolusi\Keruntuhan Teori Evolusi\Keruntuhan Teori Evolusi 3_files\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514600"/>
            <a:ext cx="1905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324600" y="61722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381000" y="5294313"/>
            <a:ext cx="8229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Struktur DNA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amat sangat rumit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</a:t>
            </a:r>
            <a:endParaRPr lang="id-ID" sz="2800">
              <a:solidFill>
                <a:srgbClr val="C00000"/>
              </a:solidFill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Perubahan acak (mutasi)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selalu</a:t>
            </a: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buruk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!!</a:t>
            </a:r>
            <a:endParaRPr lang="id-ID" sz="2800" b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2743200"/>
            <a:ext cx="25908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6400800" y="3352800"/>
            <a:ext cx="1219200" cy="17526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8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02 IT Telkom\001 Kuliah 2009\CS4763 EC\GP\1248781844936_1248781844936_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28600"/>
            <a:ext cx="4800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02 IT Telkom\001 Kuliah 2009\CS4763 EC\GP\robot_soccer_robotgames-7209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4147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02 IT Telkom\001 Kuliah 2009\CS4763 EC\GP\robot_socc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0"/>
            <a:ext cx="34163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Kesimpulan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dirty="0" smtClean="0"/>
              <a:t>E</a:t>
            </a:r>
            <a:r>
              <a:rPr lang="en-US" dirty="0" smtClean="0"/>
              <a:t>As</a:t>
            </a:r>
            <a:r>
              <a:rPr lang="id-ID" dirty="0" smtClean="0"/>
              <a:t> sangat poweful</a:t>
            </a:r>
            <a:r>
              <a:rPr lang="en-US" dirty="0" smtClean="0"/>
              <a:t> </a:t>
            </a:r>
            <a:r>
              <a:rPr lang="en-US" dirty="0" err="1" smtClean="0"/>
              <a:t>meski</a:t>
            </a:r>
            <a:r>
              <a:rPr lang="en-US" dirty="0" smtClean="0"/>
              <a:t> </a:t>
            </a:r>
            <a:r>
              <a:rPr lang="en-US" dirty="0" err="1" smtClean="0"/>
              <a:t>berpijak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teori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lemah</a:t>
            </a:r>
            <a:r>
              <a:rPr lang="en-US" dirty="0" smtClean="0"/>
              <a:t> </a:t>
            </a:r>
            <a:r>
              <a:rPr lang="id-ID" dirty="0" smtClean="0"/>
              <a:t>“Evolusi” &amp; “Genetika”</a:t>
            </a:r>
            <a:r>
              <a:rPr lang="en-US" dirty="0" smtClean="0"/>
              <a:t>.</a:t>
            </a:r>
            <a:endParaRPr lang="id-ID" dirty="0" smtClean="0"/>
          </a:p>
          <a:p>
            <a:pPr eaLnBrk="1" hangingPunct="1"/>
            <a:r>
              <a:rPr lang="id-ID" dirty="0" smtClean="0"/>
              <a:t>Begitu berhasil membangun </a:t>
            </a:r>
            <a:r>
              <a:rPr lang="id-ID" b="1" dirty="0" smtClean="0"/>
              <a:t>kromosom</a:t>
            </a:r>
            <a:r>
              <a:rPr lang="id-ID" dirty="0" smtClean="0"/>
              <a:t> dan </a:t>
            </a:r>
            <a:r>
              <a:rPr lang="id-ID" b="1" dirty="0" smtClean="0"/>
              <a:t>fitness</a:t>
            </a:r>
            <a:r>
              <a:rPr lang="id-ID" dirty="0" smtClean="0"/>
              <a:t>, kita bisa menyelesaikan suatu masalah tanpa harus memikirkan analisa matematis dan algoritmanya</a:t>
            </a:r>
          </a:p>
          <a:p>
            <a:pPr eaLnBrk="1" hangingPunct="1"/>
            <a:r>
              <a:rPr lang="id-ID" dirty="0" smtClean="0"/>
              <a:t>Berbagai variasi EAs terus dikembangkan</a:t>
            </a:r>
          </a:p>
          <a:p>
            <a:pPr eaLnBrk="1" hangingPunct="1"/>
            <a:r>
              <a:rPr lang="id-ID" dirty="0" smtClean="0"/>
              <a:t>Beragam teknik pembangunan operator “evolusi “ juga terus dikembangkan: representasi individu, seleksi orangtua, rekombinasi, mutasi, dan seleksi survivor.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Daftar Pustaka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[EIB03] Eiben, A.E. and Smith, J.E., 2003, “Introduction to Evolutionary Computing”, Springer-Verlag Berlin Heidelberg.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[ADN07] Adnan Oktar, 2007, "Mekanisme Khayalan Teori Evolusi", </a:t>
            </a:r>
            <a:r>
              <a:rPr lang="id-ID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www.evolutiondeceit.com/indonesian/keruntuhan3.php</a:t>
            </a:r>
            <a:r>
              <a:rPr lang="id-ID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[JUL07]</a:t>
            </a:r>
            <a:r>
              <a:rPr lang="id-ID" sz="2000" dirty="0" smtClean="0"/>
              <a:t> </a:t>
            </a:r>
            <a:r>
              <a:rPr lang="de-DE" sz="2000" dirty="0" smtClean="0"/>
              <a:t>Julie Leung, Keith Kern, Jeremy Dawson, 2007, </a:t>
            </a:r>
            <a:r>
              <a:rPr lang="en-US" sz="2000" dirty="0" smtClean="0"/>
              <a:t>“</a:t>
            </a:r>
            <a:r>
              <a:rPr lang="de-DE" sz="2000" dirty="0" smtClean="0"/>
              <a:t>Genetic Algorithms and Evolution Strategies“, presentation slides.</a:t>
            </a:r>
            <a:endParaRPr lang="id-ID" sz="20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[SUY08] Suyanto, 2008, Evolutionary Computation: Komputasi Berbasis “Evolusi” dan “Genetika”, penerbit Informatika Bandung.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[TOM07]</a:t>
            </a:r>
            <a:r>
              <a:rPr lang="id-ID" sz="2000" dirty="0" smtClean="0"/>
              <a:t> </a:t>
            </a:r>
            <a:r>
              <a:rPr lang="en-US" sz="2000" dirty="0" err="1" smtClean="0"/>
              <a:t>Tomoharu</a:t>
            </a:r>
            <a:r>
              <a:rPr lang="en-US" sz="2000" dirty="0" smtClean="0"/>
              <a:t> Nakashima, 2007, ”Evolving Soccer Teams for </a:t>
            </a:r>
            <a:r>
              <a:rPr lang="en-US" sz="2000" dirty="0" err="1" smtClean="0"/>
              <a:t>RoboCup</a:t>
            </a:r>
            <a:r>
              <a:rPr lang="en-US" sz="2000" dirty="0" smtClean="0"/>
              <a:t> Simulation”, IEEE Congress on </a:t>
            </a:r>
            <a:r>
              <a:rPr lang="en-US" sz="2000" i="1" dirty="0" smtClean="0"/>
              <a:t>Evolutionary Computation</a:t>
            </a:r>
            <a:r>
              <a:rPr lang="en-US" sz="2000" dirty="0" smtClean="0"/>
              <a:t>, Singapore 25 – 28 September 2007.</a:t>
            </a:r>
            <a:endParaRPr lang="id-ID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:\D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4582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5599113" y="6581775"/>
            <a:ext cx="354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>
                <a:solidFill>
                  <a:srgbClr val="FF0000"/>
                </a:solidFill>
                <a:latin typeface="Calibri" pitchFamily="34" charset="0"/>
              </a:rPr>
              <a:t>James Watson &amp; Francis Crick</a:t>
            </a:r>
            <a:r>
              <a:rPr lang="en-US" sz="1200">
                <a:solidFill>
                  <a:srgbClr val="FF0000"/>
                </a:solidFill>
                <a:latin typeface="Calibri" pitchFamily="34" charset="0"/>
              </a:rPr>
              <a:t> [www.nature.com]</a:t>
            </a:r>
            <a:endParaRPr lang="id-ID" sz="12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Mutasi</a:t>
            </a:r>
            <a:r>
              <a:rPr lang="en-US" smtClean="0"/>
              <a:t>: </a:t>
            </a:r>
            <a:r>
              <a:rPr lang="en-US" smtClean="0">
                <a:solidFill>
                  <a:srgbClr val="C00000"/>
                </a:solidFill>
              </a:rPr>
              <a:t>selalu</a:t>
            </a:r>
            <a:r>
              <a:rPr lang="en-US" smtClean="0"/>
              <a:t> </a:t>
            </a:r>
            <a:r>
              <a:rPr lang="en-US" smtClean="0">
                <a:solidFill>
                  <a:srgbClr val="C00000"/>
                </a:solidFill>
              </a:rPr>
              <a:t>lebih buruk</a:t>
            </a:r>
            <a:r>
              <a:rPr lang="en-US" b="1" smtClean="0">
                <a:solidFill>
                  <a:srgbClr val="C00000"/>
                </a:solidFill>
              </a:rPr>
              <a:t>!</a:t>
            </a:r>
            <a:endParaRPr lang="id-ID" b="1" smtClean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Manusia Dulu </a:t>
            </a:r>
            <a:r>
              <a:rPr lang="en-US" smtClean="0"/>
              <a:t>(jaman nabi Adam hingga nabi Nuh)</a:t>
            </a:r>
          </a:p>
          <a:p>
            <a:pPr lvl="1" eaLnBrk="1" hangingPunct="1"/>
            <a:r>
              <a:rPr lang="en-US" smtClean="0"/>
              <a:t>Usia: 950 tahun</a:t>
            </a:r>
          </a:p>
          <a:p>
            <a:pPr lvl="1" eaLnBrk="1" hangingPunct="1"/>
            <a:r>
              <a:rPr lang="en-US" smtClean="0"/>
              <a:t>Tinggi badan: 15-30 meter (</a:t>
            </a:r>
            <a:r>
              <a:rPr lang="en-US" smtClean="0">
                <a:solidFill>
                  <a:srgbClr val="FF0000"/>
                </a:solidFill>
              </a:rPr>
              <a:t>isu</a:t>
            </a:r>
            <a:r>
              <a:rPr lang="en-US" smtClean="0"/>
              <a:t>)</a:t>
            </a:r>
          </a:p>
          <a:p>
            <a:pPr lvl="1" eaLnBrk="1" hangingPunct="1"/>
            <a:r>
              <a:rPr lang="en-US" smtClean="0"/>
              <a:t>Makhluk hidup hanya sedikit</a:t>
            </a:r>
          </a:p>
          <a:p>
            <a:pPr eaLnBrk="1" hangingPunct="1"/>
            <a:r>
              <a:rPr lang="en-US" b="1" smtClean="0"/>
              <a:t>Manusia sekarang</a:t>
            </a:r>
          </a:p>
          <a:p>
            <a:pPr lvl="1" eaLnBrk="1" hangingPunct="1"/>
            <a:r>
              <a:rPr lang="en-US" smtClean="0"/>
              <a:t>Usia lebih pendek</a:t>
            </a:r>
          </a:p>
          <a:p>
            <a:pPr lvl="1" eaLnBrk="1" hangingPunct="1"/>
            <a:r>
              <a:rPr lang="en-US" smtClean="0"/>
              <a:t>Tinggi badan: 2 meter</a:t>
            </a:r>
          </a:p>
          <a:p>
            <a:pPr lvl="1" eaLnBrk="1" hangingPunct="1"/>
            <a:r>
              <a:rPr lang="en-US" smtClean="0"/>
              <a:t>Makhluk hidup semakin banyak</a:t>
            </a:r>
          </a:p>
          <a:p>
            <a:pPr lvl="1" eaLnBrk="1" hangingPunct="1"/>
            <a:r>
              <a:rPr lang="en-US" smtClean="0"/>
              <a:t>Bumi terasa semakin sempit</a:t>
            </a:r>
          </a:p>
          <a:p>
            <a:pPr lvl="1" eaLnBrk="1" hangingPunct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2499</TotalTime>
  <Words>1453</Words>
  <Application>Microsoft Office PowerPoint</Application>
  <PresentationFormat>On-screen Show (4:3)</PresentationFormat>
  <Paragraphs>253</Paragraphs>
  <Slides>72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Flow</vt:lpstr>
      <vt:lpstr>Office Theme</vt:lpstr>
      <vt:lpstr>Bitmap Image</vt:lpstr>
      <vt:lpstr>Visio</vt:lpstr>
      <vt:lpstr>Equation</vt:lpstr>
      <vt:lpstr>Pendahuluan </vt:lpstr>
      <vt:lpstr>Teori Evolusi</vt:lpstr>
      <vt:lpstr>Ngengat cerah  gelap? Ilusi</vt:lpstr>
      <vt:lpstr>Rusa ber-evolusi menjadi ...?</vt:lpstr>
      <vt:lpstr>Monyet  Manusia?</vt:lpstr>
      <vt:lpstr>PowerPoint Presentation</vt:lpstr>
      <vt:lpstr>Mutasi: bisa lebih baik?</vt:lpstr>
      <vt:lpstr>PowerPoint Presentation</vt:lpstr>
      <vt:lpstr>Mutasi: selalu lebih buruk!</vt:lpstr>
      <vt:lpstr>Manusia sekarang lebih pintar?</vt:lpstr>
      <vt:lpstr>Teknologi manusia sekarang?</vt:lpstr>
      <vt:lpstr>“Evolusi” &amp; “Genetika”</vt:lpstr>
      <vt:lpstr>PowerPoint Presentation</vt:lpstr>
      <vt:lpstr>Jika d = 10, berapa luas lingkaran?</vt:lpstr>
      <vt:lpstr>Jika d = 10, berapa luas area merah?</vt:lpstr>
      <vt:lpstr>Berapa luas area merah?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Swarm, Flock, School, Herd</vt:lpstr>
      <vt:lpstr>Simulasi &amp; Animasi</vt:lpstr>
      <vt:lpstr>Edge detection</vt:lpstr>
      <vt:lpstr>Ant Colony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Swarm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itu EC?</vt:lpstr>
      <vt:lpstr>Apa itu EAs?</vt:lpstr>
      <vt:lpstr>Skema umum EAs</vt:lpstr>
      <vt:lpstr>TSP dengan 100 lokasi</vt:lpstr>
      <vt:lpstr>Yang termasuk EAs:</vt:lpstr>
      <vt:lpstr>PowerPoint Presentation</vt:lpstr>
      <vt:lpstr>ES: Self Adaptation</vt:lpstr>
      <vt:lpstr>Galapagos, Karl Sims 1997</vt:lpstr>
      <vt:lpstr>Aplikasi-aplikasi EC</vt:lpstr>
      <vt:lpstr>Aplikasi-aplikasi EC</vt:lpstr>
      <vt:lpstr>Aplikasi-aplikasi EC</vt:lpstr>
      <vt:lpstr>EC masa depan</vt:lpstr>
      <vt:lpstr>EC masa depan</vt:lpstr>
      <vt:lpstr>EC masa depan</vt:lpstr>
      <vt:lpstr>EC masa depan</vt:lpstr>
      <vt:lpstr>EC masa depan</vt:lpstr>
      <vt:lpstr>EC masa depan</vt:lpstr>
      <vt:lpstr>GP for Robot Soccer</vt:lpstr>
      <vt:lpstr>PowerPoint Presentation</vt:lpstr>
      <vt:lpstr>PowerPoint Presentation</vt:lpstr>
      <vt:lpstr>Kesimpulan</vt:lpstr>
      <vt:lpstr>Daftar Pustaka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Evolutionary Computation Komputasi Berbasis Evolusi dan Genetika</dc:title>
  <dc:creator>Toshiba</dc:creator>
  <cp:lastModifiedBy>lenovo</cp:lastModifiedBy>
  <cp:revision>207</cp:revision>
  <dcterms:created xsi:type="dcterms:W3CDTF">2006-08-16T00:00:00Z</dcterms:created>
  <dcterms:modified xsi:type="dcterms:W3CDTF">2017-05-21T06:36:38Z</dcterms:modified>
</cp:coreProperties>
</file>