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50" r:id="rId2"/>
  </p:sldMasterIdLst>
  <p:sldIdLst>
    <p:sldId id="329" r:id="rId3"/>
    <p:sldId id="330" r:id="rId4"/>
    <p:sldId id="335" r:id="rId5"/>
    <p:sldId id="364" r:id="rId6"/>
    <p:sldId id="333" r:id="rId7"/>
    <p:sldId id="332" r:id="rId8"/>
    <p:sldId id="334" r:id="rId9"/>
    <p:sldId id="325" r:id="rId10"/>
    <p:sldId id="326" r:id="rId11"/>
    <p:sldId id="327" r:id="rId12"/>
    <p:sldId id="318" r:id="rId13"/>
    <p:sldId id="319" r:id="rId14"/>
    <p:sldId id="304" r:id="rId15"/>
    <p:sldId id="328" r:id="rId16"/>
    <p:sldId id="305" r:id="rId17"/>
    <p:sldId id="344" r:id="rId18"/>
    <p:sldId id="340" r:id="rId19"/>
    <p:sldId id="341" r:id="rId20"/>
    <p:sldId id="342" r:id="rId21"/>
    <p:sldId id="343" r:id="rId22"/>
    <p:sldId id="339" r:id="rId23"/>
    <p:sldId id="362" r:id="rId24"/>
    <p:sldId id="310" r:id="rId25"/>
    <p:sldId id="311" r:id="rId26"/>
    <p:sldId id="312" r:id="rId27"/>
    <p:sldId id="313" r:id="rId28"/>
    <p:sldId id="314" r:id="rId29"/>
    <p:sldId id="315" r:id="rId30"/>
    <p:sldId id="354" r:id="rId31"/>
    <p:sldId id="353" r:id="rId32"/>
    <p:sldId id="355" r:id="rId33"/>
    <p:sldId id="356" r:id="rId34"/>
    <p:sldId id="357" r:id="rId35"/>
    <p:sldId id="358" r:id="rId36"/>
    <p:sldId id="359" r:id="rId37"/>
    <p:sldId id="360" r:id="rId38"/>
    <p:sldId id="361" r:id="rId39"/>
    <p:sldId id="345" r:id="rId40"/>
    <p:sldId id="346" r:id="rId41"/>
    <p:sldId id="347" r:id="rId42"/>
    <p:sldId id="348" r:id="rId43"/>
    <p:sldId id="349" r:id="rId44"/>
    <p:sldId id="350" r:id="rId45"/>
    <p:sldId id="351" r:id="rId46"/>
    <p:sldId id="352" r:id="rId47"/>
    <p:sldId id="320" r:id="rId48"/>
    <p:sldId id="321" r:id="rId49"/>
    <p:sldId id="322" r:id="rId50"/>
    <p:sldId id="323" r:id="rId51"/>
    <p:sldId id="300" r:id="rId52"/>
    <p:sldId id="324" r:id="rId53"/>
    <p:sldId id="260" r:id="rId54"/>
  </p:sldIdLst>
  <p:sldSz cx="9144000" cy="6858000" type="screen4x3"/>
  <p:notesSz cx="7099300" cy="10234613"/>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765" autoAdjust="0"/>
    <p:restoredTop sz="94660"/>
  </p:normalViewPr>
  <p:slideViewPr>
    <p:cSldViewPr>
      <p:cViewPr varScale="1">
        <p:scale>
          <a:sx n="65" d="100"/>
          <a:sy n="65" d="100"/>
        </p:scale>
        <p:origin x="-133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5.wmf"/></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2D3697BB-4A22-4899-86DD-5AA69EC8A477}" type="datetimeFigureOut">
              <a:rPr lang="en-US"/>
              <a:pPr>
                <a:defRPr/>
              </a:pPr>
              <a:t>5/21/2017</a:t>
            </a:fld>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44B3BFCA-CD02-4366-A28A-D69AFA9B1BC1}"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BA541585-B4CF-4015-88EA-91507818860B}" type="datetimeFigureOut">
              <a:rPr lang="en-US"/>
              <a:pPr>
                <a:defRPr/>
              </a:pPr>
              <a:t>5/21/2017</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38766E7B-C77B-4717-B475-A13F842124C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551B05ED-6AFA-4F56-93A2-DC700CEF6846}" type="datetimeFigureOut">
              <a:rPr lang="en-US"/>
              <a:pPr>
                <a:defRPr/>
              </a:pPr>
              <a:t>5/21/2017</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FA65F66F-5070-4B64-839B-AABCE23EBFFD}"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pPr>
              <a:defRPr/>
            </a:pPr>
            <a:fld id="{2D3697BB-4A22-4899-86DD-5AA69EC8A477}" type="datetimeFigureOut">
              <a:rPr lang="en-US" smtClean="0"/>
              <a:pPr>
                <a:defRPr/>
              </a:pPr>
              <a:t>5/21/2017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4B3BFCA-CD02-4366-A28A-D69AFA9B1BC1}" type="slidenum">
              <a:rPr lang="en-US" smtClean="0"/>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pPr>
              <a:defRPr/>
            </a:pPr>
            <a:fld id="{74B59276-8EF1-4EE4-9534-EE006EE02A1C}" type="datetimeFigureOut">
              <a:rPr lang="en-US" smtClean="0"/>
              <a:pPr>
                <a:defRPr/>
              </a:pPr>
              <a:t>5/21/2017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9D42577-848B-4A8A-A6DE-9AC036A84156}" type="slidenum">
              <a:rPr lang="en-US" smtClean="0"/>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E0DEDE5A-E05A-4F32-B6DF-BE623F375033}" type="datetimeFigureOut">
              <a:rPr lang="en-US" smtClean="0"/>
              <a:pPr>
                <a:defRPr/>
              </a:pPr>
              <a:t>5/21/2017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C7987F7-689C-4D04-B582-1FB4052D822C}" type="slidenum">
              <a:rPr lang="en-US" smtClean="0"/>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pPr>
              <a:defRPr/>
            </a:pPr>
            <a:fld id="{32B58861-555C-4FC7-94D7-0A48D8014035}" type="datetimeFigureOut">
              <a:rPr lang="en-US" smtClean="0"/>
              <a:pPr>
                <a:defRPr/>
              </a:pPr>
              <a:t>5/21/2017</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D0ADABF-AF58-4A1D-A096-0255BFFBDE54}" type="slidenum">
              <a:rPr lang="en-US" smtClean="0"/>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pPr>
              <a:defRPr/>
            </a:pPr>
            <a:fld id="{058EC8C9-7A2B-4BDD-A772-9027E2182BFE}" type="datetimeFigureOut">
              <a:rPr lang="en-US" smtClean="0"/>
              <a:pPr>
                <a:defRPr/>
              </a:pPr>
              <a:t>5/21/2017</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D4D9AEBB-79EF-4092-88F0-CED2A4618AFE}" type="slidenum">
              <a:rPr lang="en-US" smtClean="0"/>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pPr>
              <a:defRPr/>
            </a:pPr>
            <a:fld id="{42EA525C-93EE-422E-B008-D01EF42D5120}" type="datetimeFigureOut">
              <a:rPr lang="en-US" smtClean="0"/>
              <a:pPr>
                <a:defRPr/>
              </a:pPr>
              <a:t>5/21/2017</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3DB6101D-CF40-4F79-8804-894828F3096B}" type="slidenum">
              <a:rPr lang="en-US" smtClean="0"/>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EAD58D23-E89A-418E-BAC0-2A60E8BD65E3}" type="datetimeFigureOut">
              <a:rPr lang="en-US" smtClean="0"/>
              <a:pPr>
                <a:defRPr/>
              </a:pPr>
              <a:t>5/21/2017</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3CEE7C6-29D3-442F-97FC-CF0D1FB7C850}" type="slidenum">
              <a:rPr lang="en-US" smtClean="0"/>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F3FD5490-DFE1-42FA-ABC0-6D90D33493B3}" type="datetimeFigureOut">
              <a:rPr lang="en-US" smtClean="0"/>
              <a:pPr>
                <a:defRPr/>
              </a:pPr>
              <a:t>5/21/2017</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360916B-464A-45EC-A079-487374019005}"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74B59276-8EF1-4EE4-9534-EE006EE02A1C}" type="datetimeFigureOut">
              <a:rPr lang="en-US"/>
              <a:pPr>
                <a:defRPr/>
              </a:pPr>
              <a:t>5/21/2017</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59D42577-848B-4A8A-A6DE-9AC036A84156}"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1795E7D5-903F-4ECC-A707-B2422598F12C}" type="datetimeFigureOut">
              <a:rPr lang="en-US" smtClean="0"/>
              <a:pPr>
                <a:defRPr/>
              </a:pPr>
              <a:t>5/21/2017</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F96EE1B-AAB7-41F4-A197-00673B11D009}" type="slidenum">
              <a:rPr lang="en-US" smtClean="0"/>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pPr>
              <a:defRPr/>
            </a:pPr>
            <a:fld id="{BA541585-B4CF-4015-88EA-91507818860B}" type="datetimeFigureOut">
              <a:rPr lang="en-US" smtClean="0"/>
              <a:pPr>
                <a:defRPr/>
              </a:pPr>
              <a:t>5/21/2017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8766E7B-C77B-4717-B475-A13F842124CA}" type="slidenum">
              <a:rPr lang="en-US" smtClean="0"/>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pPr>
              <a:defRPr/>
            </a:pPr>
            <a:fld id="{551B05ED-6AFA-4F56-93A2-DC700CEF6846}" type="datetimeFigureOut">
              <a:rPr lang="en-US" smtClean="0"/>
              <a:pPr>
                <a:defRPr/>
              </a:pPr>
              <a:t>5/21/2017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A65F66F-5070-4B64-839B-AABCE23EBFFD}"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0DEDE5A-E05A-4F32-B6DF-BE623F375033}" type="datetimeFigureOut">
              <a:rPr lang="en-US"/>
              <a:pPr>
                <a:defRPr/>
              </a:pPr>
              <a:t>5/21/2017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C7987F7-689C-4D04-B582-1FB4052D822C}"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32B58861-555C-4FC7-94D7-0A48D8014035}" type="datetimeFigureOut">
              <a:rPr lang="en-US"/>
              <a:pPr>
                <a:defRPr/>
              </a:pPr>
              <a:t>5/21/2017</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4D0ADABF-AF58-4A1D-A096-0255BFFBDE5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058EC8C9-7A2B-4BDD-A772-9027E2182BFE}" type="datetimeFigureOut">
              <a:rPr lang="en-US"/>
              <a:pPr>
                <a:defRPr/>
              </a:pPr>
              <a:t>5/21/2017</a:t>
            </a:fld>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D4D9AEBB-79EF-4092-88F0-CED2A4618AF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42EA525C-93EE-422E-B008-D01EF42D5120}" type="datetimeFigureOut">
              <a:rPr lang="en-US"/>
              <a:pPr>
                <a:defRPr/>
              </a:pPr>
              <a:t>5/21/2017</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3DB6101D-CF40-4F79-8804-894828F3096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EAD58D23-E89A-418E-BAC0-2A60E8BD65E3}" type="datetimeFigureOut">
              <a:rPr lang="en-US"/>
              <a:pPr>
                <a:defRPr/>
              </a:pPr>
              <a:t>5/21/2017</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83CEE7C6-29D3-442F-97FC-CF0D1FB7C85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F3FD5490-DFE1-42FA-ABC0-6D90D33493B3}" type="datetimeFigureOut">
              <a:rPr lang="en-US"/>
              <a:pPr>
                <a:defRPr/>
              </a:pPr>
              <a:t>5/21/2017</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A360916B-464A-45EC-A079-48737401900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1795E7D5-903F-4ECC-A707-B2422598F12C}" type="datetimeFigureOut">
              <a:rPr lang="en-US"/>
              <a:pPr>
                <a:defRPr/>
              </a:pPr>
              <a:t>5/21/2017</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8F96EE1B-AAB7-41F4-A197-00673B11D00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4100"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4101"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E6670863-93B9-4AF3-BAE0-37DB94F530D6}" type="datetimeFigureOut">
              <a:rPr lang="en-US"/>
              <a:pPr>
                <a:defRPr/>
              </a:pPr>
              <a:t>5/21/2017</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2F7A9D42-07AA-4762-B2AE-D6020D0E1269}" type="slidenum">
              <a:rPr lang="en-US"/>
              <a:pPr>
                <a:defRPr/>
              </a:pPr>
              <a:t>‹#›</a:t>
            </a:fld>
            <a:endParaRPr lang="en-US"/>
          </a:p>
        </p:txBody>
      </p:sp>
      <p:grpSp>
        <p:nvGrpSpPr>
          <p:cNvPr id="4105"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grpSp>
    </p:spTree>
  </p:cSld>
  <p:clrMap bg1="lt1" tx1="dk1" bg2="lt2" tx2="dk2" accent1="accent1" accent2="accent2" accent3="accent3" accent4="accent4" accent5="accent5" accent6="accent6" hlink="hlink" folHlink="folHlink"/>
  <p:sldLayoutIdLst>
    <p:sldLayoutId id="2147483747" r:id="rId1"/>
    <p:sldLayoutId id="2147483739" r:id="rId2"/>
    <p:sldLayoutId id="2147483748" r:id="rId3"/>
    <p:sldLayoutId id="2147483740" r:id="rId4"/>
    <p:sldLayoutId id="2147483741" r:id="rId5"/>
    <p:sldLayoutId id="2147483742" r:id="rId6"/>
    <p:sldLayoutId id="2147483743" r:id="rId7"/>
    <p:sldLayoutId id="2147483744" r:id="rId8"/>
    <p:sldLayoutId id="2147483749" r:id="rId9"/>
    <p:sldLayoutId id="2147483745" r:id="rId10"/>
    <p:sldLayoutId id="2147483746"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E6670863-93B9-4AF3-BAE0-37DB94F530D6}" type="datetimeFigureOut">
              <a:rPr lang="en-US" smtClean="0"/>
              <a:pPr>
                <a:defRPr/>
              </a:pPr>
              <a:t>5/21/2017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2F7A9D42-07AA-4762-B2AE-D6020D0E1269}"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image" Target="../media/image5.emf"/></Relationships>
</file>

<file path=ppt/slides/_rels/slide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image" Target="../media/image5.emf"/></Relationships>
</file>

<file path=ppt/slides/_rels/slide1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8.xml"/><Relationship Id="rId1" Type="http://schemas.openxmlformats.org/officeDocument/2006/relationships/vmlDrawing" Target="../drawings/vmlDrawing1.vml"/><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image" Target="../media/image14.wmf"/><Relationship Id="rId5" Type="http://schemas.openxmlformats.org/officeDocument/2006/relationships/oleObject" Target="../embeddings/oleObject5.bin"/><Relationship Id="rId4" Type="http://schemas.openxmlformats.org/officeDocument/2006/relationships/image" Target="../media/image13.wmf"/></Relationships>
</file>

<file path=ppt/slides/_rels/slide2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8.wmf"/><Relationship Id="rId5" Type="http://schemas.openxmlformats.org/officeDocument/2006/relationships/oleObject" Target="../embeddings/oleObject8.bin"/><Relationship Id="rId4" Type="http://schemas.openxmlformats.org/officeDocument/2006/relationships/image" Target="../media/image17.wmf"/></Relationships>
</file>

<file path=ppt/slides/_rels/slide2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wmf"/><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Stampede.mpg" TargetMode="Externa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7.wmf"/></Relationships>
</file>

<file path=ppt/slides/_rels/slide34.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6.xml"/><Relationship Id="rId1" Type="http://schemas.openxmlformats.org/officeDocument/2006/relationships/vmlDrawing" Target="../drawings/vmlDrawing7.vml"/><Relationship Id="rId6" Type="http://schemas.openxmlformats.org/officeDocument/2006/relationships/image" Target="../media/image32.wmf"/><Relationship Id="rId5" Type="http://schemas.openxmlformats.org/officeDocument/2006/relationships/image" Target="../media/image15.wmf"/><Relationship Id="rId4" Type="http://schemas.openxmlformats.org/officeDocument/2006/relationships/oleObject" Target="../embeddings/oleObject10.bin"/></Relationships>
</file>

<file path=ppt/slides/_rels/slide4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Layout" Target="../slideLayouts/slideLayout6.xml"/><Relationship Id="rId1" Type="http://schemas.openxmlformats.org/officeDocument/2006/relationships/vmlDrawing" Target="../drawings/vmlDrawing8.vml"/><Relationship Id="rId6" Type="http://schemas.openxmlformats.org/officeDocument/2006/relationships/image" Target="../media/image32.wmf"/><Relationship Id="rId5" Type="http://schemas.openxmlformats.org/officeDocument/2006/relationships/image" Target="../media/image15.wmf"/><Relationship Id="rId4" Type="http://schemas.openxmlformats.org/officeDocument/2006/relationships/oleObject" Target="../embeddings/oleObject11.bin"/></Relationships>
</file>

<file path=ppt/slides/_rels/slide4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eaLnBrk="1" fontAlgn="auto" hangingPunct="1">
              <a:spcAft>
                <a:spcPts val="0"/>
              </a:spcAft>
              <a:defRPr/>
            </a:pPr>
            <a:r>
              <a:rPr lang="id-ID" sz="4800" dirty="0" smtClean="0"/>
              <a:t>Evolutionary </a:t>
            </a:r>
            <a:r>
              <a:rPr lang="id-ID" sz="4800" dirty="0" smtClean="0"/>
              <a:t>Algorithms (EAs</a:t>
            </a:r>
            <a:r>
              <a:rPr lang="id-ID" sz="4800" dirty="0" smtClean="0"/>
              <a:t>)</a:t>
            </a:r>
            <a:r>
              <a:rPr lang="id-ID" sz="4000" dirty="0" smtClean="0"/>
              <a:t/>
            </a:r>
            <a:br>
              <a:rPr lang="id-ID" sz="4000" dirty="0" smtClean="0"/>
            </a:br>
            <a:endParaRPr lang="id-ID" sz="4000" dirty="0"/>
          </a:p>
        </p:txBody>
      </p:sp>
      <p:sp>
        <p:nvSpPr>
          <p:cNvPr id="8195" name="Subtitle 2"/>
          <p:cNvSpPr>
            <a:spLocks noGrp="1"/>
          </p:cNvSpPr>
          <p:nvPr>
            <p:ph type="subTitle" idx="1"/>
          </p:nvPr>
        </p:nvSpPr>
        <p:spPr>
          <a:xfrm>
            <a:off x="533400" y="3581400"/>
            <a:ext cx="7854950" cy="1981200"/>
          </a:xfrm>
        </p:spPr>
        <p:txBody>
          <a:bodyPr/>
          <a:lstStyle/>
          <a:p>
            <a:pPr marR="0"/>
            <a:r>
              <a:rPr lang="id-ID" sz="2400" dirty="0"/>
              <a:t>Dr. </a:t>
            </a:r>
            <a:r>
              <a:rPr lang="en-GB" sz="2400" dirty="0" err="1"/>
              <a:t>Suyanto</a:t>
            </a:r>
            <a:r>
              <a:rPr lang="en-GB" sz="2400" dirty="0"/>
              <a:t>, S</a:t>
            </a:r>
            <a:r>
              <a:rPr lang="id-ID" sz="2400" dirty="0"/>
              <a:t>.</a:t>
            </a:r>
            <a:r>
              <a:rPr lang="en-GB" sz="2400" dirty="0"/>
              <a:t>T</a:t>
            </a:r>
            <a:r>
              <a:rPr lang="id-ID" sz="2400" dirty="0"/>
              <a:t>.</a:t>
            </a:r>
            <a:r>
              <a:rPr lang="en-GB" sz="2400" dirty="0"/>
              <a:t>, M</a:t>
            </a:r>
            <a:r>
              <a:rPr lang="id-ID" sz="2400" dirty="0"/>
              <a:t>.</a:t>
            </a:r>
            <a:r>
              <a:rPr lang="en-GB" sz="2400" dirty="0"/>
              <a:t>Sc.</a:t>
            </a:r>
            <a:endParaRPr lang="id-ID" sz="2400" dirty="0"/>
          </a:p>
          <a:p>
            <a:pPr marR="0"/>
            <a:r>
              <a:rPr lang="id-ID" sz="2400" dirty="0"/>
              <a:t>HP/WA: 0812 845 12345</a:t>
            </a:r>
          </a:p>
          <a:p>
            <a:pPr marR="0"/>
            <a:endParaRPr lang="en-US" sz="2400" dirty="0"/>
          </a:p>
          <a:p>
            <a:pPr marR="0"/>
            <a:r>
              <a:rPr lang="id-ID" sz="2400" dirty="0"/>
              <a:t>Intelligence Computing Multimedia (ICM)</a:t>
            </a:r>
          </a:p>
          <a:p>
            <a:pPr marR="0"/>
            <a:r>
              <a:rPr lang="id-ID" sz="2400" dirty="0"/>
              <a:t>Informatics faculty  – Telkom University</a:t>
            </a:r>
            <a:endParaRPr 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id-ID" dirty="0" smtClean="0"/>
              <a:t>Skema umum EAs</a:t>
            </a:r>
            <a:endParaRPr lang="id-ID" dirty="0"/>
          </a:p>
        </p:txBody>
      </p:sp>
      <p:sp>
        <p:nvSpPr>
          <p:cNvPr id="1028"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latin typeface="Constantia" pitchFamily="18" charset="0"/>
            </a:endParaRPr>
          </a:p>
        </p:txBody>
      </p:sp>
      <p:graphicFrame>
        <p:nvGraphicFramePr>
          <p:cNvPr id="1026" name="Object 1"/>
          <p:cNvGraphicFramePr>
            <a:graphicFrameLocks noChangeAspect="1"/>
          </p:cNvGraphicFramePr>
          <p:nvPr/>
        </p:nvGraphicFramePr>
        <p:xfrm>
          <a:off x="1219200" y="2362200"/>
          <a:ext cx="6705600" cy="4276725"/>
        </p:xfrm>
        <a:graphic>
          <a:graphicData uri="http://schemas.openxmlformats.org/presentationml/2006/ole">
            <mc:AlternateContent xmlns:mc="http://schemas.openxmlformats.org/markup-compatibility/2006">
              <mc:Choice xmlns:v="urn:schemas-microsoft-com:vml" Requires="v">
                <p:oleObj spid="_x0000_s1027" name="Visio" r:id="rId3" imgW="3417806" imgH="2180077" progId="Visio.Drawing.11">
                  <p:embed/>
                </p:oleObj>
              </mc:Choice>
              <mc:Fallback>
                <p:oleObj name="Visio" r:id="rId3" imgW="3417806" imgH="2180077"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2362200"/>
                        <a:ext cx="6705600" cy="4276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Oval 4"/>
          <p:cNvSpPr/>
          <p:nvPr/>
        </p:nvSpPr>
        <p:spPr>
          <a:xfrm>
            <a:off x="1143000" y="3048000"/>
            <a:ext cx="1339850" cy="395288"/>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6" name="Oval 5"/>
          <p:cNvSpPr/>
          <p:nvPr/>
        </p:nvSpPr>
        <p:spPr>
          <a:xfrm>
            <a:off x="2514600" y="4191000"/>
            <a:ext cx="1339850" cy="609600"/>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7" name="Oval 6"/>
          <p:cNvSpPr/>
          <p:nvPr/>
        </p:nvSpPr>
        <p:spPr>
          <a:xfrm>
            <a:off x="2971800" y="2286000"/>
            <a:ext cx="2057400" cy="609600"/>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8" name="Oval 7"/>
          <p:cNvSpPr/>
          <p:nvPr/>
        </p:nvSpPr>
        <p:spPr>
          <a:xfrm>
            <a:off x="5486400" y="2514600"/>
            <a:ext cx="1371600" cy="609600"/>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9" name="Oval 8"/>
          <p:cNvSpPr/>
          <p:nvPr/>
        </p:nvSpPr>
        <p:spPr>
          <a:xfrm>
            <a:off x="5867400" y="3581400"/>
            <a:ext cx="2057400" cy="1371600"/>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10" name="Oval 9"/>
          <p:cNvSpPr/>
          <p:nvPr/>
        </p:nvSpPr>
        <p:spPr>
          <a:xfrm>
            <a:off x="5486400" y="5867400"/>
            <a:ext cx="1371600" cy="609600"/>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11" name="Oval 10"/>
          <p:cNvSpPr/>
          <p:nvPr/>
        </p:nvSpPr>
        <p:spPr>
          <a:xfrm>
            <a:off x="2971800" y="6019800"/>
            <a:ext cx="2057400" cy="60960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12" name="Oval 11"/>
          <p:cNvSpPr/>
          <p:nvPr/>
        </p:nvSpPr>
        <p:spPr>
          <a:xfrm>
            <a:off x="1188720" y="5410200"/>
            <a:ext cx="1295400" cy="609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13" name="Oval 12"/>
          <p:cNvSpPr/>
          <p:nvPr/>
        </p:nvSpPr>
        <p:spPr>
          <a:xfrm>
            <a:off x="2514600" y="4191000"/>
            <a:ext cx="1339850" cy="609600"/>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14" name="Oval 13"/>
          <p:cNvSpPr/>
          <p:nvPr/>
        </p:nvSpPr>
        <p:spPr>
          <a:xfrm>
            <a:off x="2971800" y="2286000"/>
            <a:ext cx="2057400" cy="609600"/>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15" name="Oval 14"/>
          <p:cNvSpPr/>
          <p:nvPr/>
        </p:nvSpPr>
        <p:spPr>
          <a:xfrm>
            <a:off x="5486400" y="2514600"/>
            <a:ext cx="1371600" cy="609600"/>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16" name="Oval 15"/>
          <p:cNvSpPr/>
          <p:nvPr/>
        </p:nvSpPr>
        <p:spPr>
          <a:xfrm>
            <a:off x="5867400" y="3581400"/>
            <a:ext cx="2057400" cy="1371600"/>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17" name="Oval 16"/>
          <p:cNvSpPr/>
          <p:nvPr/>
        </p:nvSpPr>
        <p:spPr>
          <a:xfrm>
            <a:off x="5486400" y="5867400"/>
            <a:ext cx="1371600" cy="609600"/>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18" name="Oval 17"/>
          <p:cNvSpPr/>
          <p:nvPr/>
        </p:nvSpPr>
        <p:spPr>
          <a:xfrm>
            <a:off x="2971800" y="6019800"/>
            <a:ext cx="2057400" cy="609600"/>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linds(horizontal)">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linds(horizontal)">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linds(horizontal)">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blinds(horizontal)">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linds(horizontal)">
                                      <p:cBhvr>
                                        <p:cTn id="57" dur="5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blinds(horizontal)">
                                      <p:cBhvr>
                                        <p:cTn id="62" dur="500"/>
                                        <p:tgtEl>
                                          <p:spTgt spid="17"/>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blinds(horizontal)">
                                      <p:cBhvr>
                                        <p:cTn id="67" dur="500"/>
                                        <p:tgtEl>
                                          <p:spTgt spid="18"/>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12"/>
                                        </p:tgtEl>
                                        <p:attrNameLst>
                                          <p:attrName>style.visibility</p:attrName>
                                        </p:attrNameLst>
                                      </p:cBhvr>
                                      <p:to>
                                        <p:strVal val="visible"/>
                                      </p:to>
                                    </p:set>
                                    <p:animEffect transition="in" filter="blinds(horizontal)">
                                      <p:cBhvr>
                                        <p:cTn id="7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eaLnBrk="1" fontAlgn="auto" hangingPunct="1">
              <a:spcAft>
                <a:spcPts val="0"/>
              </a:spcAft>
              <a:defRPr/>
            </a:pPr>
            <a:r>
              <a:rPr lang="id-ID" sz="4000" dirty="0" smtClean="0"/>
              <a:t>EAs dengan </a:t>
            </a:r>
            <a:r>
              <a:rPr lang="id-ID" sz="4000" i="1" dirty="0" smtClean="0"/>
              <a:t>Steady State Replacement</a:t>
            </a:r>
            <a:endParaRPr lang="id-ID" sz="4000" dirty="0"/>
          </a:p>
        </p:txBody>
      </p:sp>
      <p:pic>
        <p:nvPicPr>
          <p:cNvPr id="12291" name="Picture 3"/>
          <p:cNvPicPr>
            <a:picLocks noChangeAspect="1" noChangeArrowheads="1"/>
          </p:cNvPicPr>
          <p:nvPr/>
        </p:nvPicPr>
        <p:blipFill>
          <a:blip r:embed="rId2"/>
          <a:srcRect/>
          <a:stretch>
            <a:fillRect/>
          </a:stretch>
        </p:blipFill>
        <p:spPr bwMode="auto">
          <a:xfrm>
            <a:off x="1524000" y="2286000"/>
            <a:ext cx="6010275" cy="4184650"/>
          </a:xfrm>
          <a:prstGeom prst="rect">
            <a:avLst/>
          </a:prstGeom>
          <a:noFill/>
          <a:ln w="9525">
            <a:noFill/>
            <a:miter lim="800000"/>
            <a:headEnd/>
            <a:tailEnd/>
          </a:ln>
        </p:spPr>
      </p:pic>
      <p:sp>
        <p:nvSpPr>
          <p:cNvPr id="4" name="Rectangle 3"/>
          <p:cNvSpPr/>
          <p:nvPr/>
        </p:nvSpPr>
        <p:spPr>
          <a:xfrm>
            <a:off x="6324600" y="2450068"/>
            <a:ext cx="1031051" cy="369332"/>
          </a:xfrm>
          <a:prstGeom prst="rect">
            <a:avLst/>
          </a:prstGeom>
        </p:spPr>
        <p:txBody>
          <a:bodyPr wrap="none">
            <a:spAutoFit/>
          </a:bodyPr>
          <a:lstStyle/>
          <a:p>
            <a:r>
              <a:rPr lang="en-US" b="1" dirty="0" smtClean="0">
                <a:solidFill>
                  <a:srgbClr val="FF0000"/>
                </a:solidFill>
              </a:rPr>
              <a:t>random</a:t>
            </a:r>
            <a:endParaRPr lang="id-ID" b="1" dirty="0">
              <a:solidFill>
                <a:srgbClr val="FF0000"/>
              </a:solidFill>
            </a:endParaRPr>
          </a:p>
        </p:txBody>
      </p:sp>
      <p:sp>
        <p:nvSpPr>
          <p:cNvPr id="5" name="Rectangle 4"/>
          <p:cNvSpPr/>
          <p:nvPr/>
        </p:nvSpPr>
        <p:spPr>
          <a:xfrm>
            <a:off x="7543800" y="4495800"/>
            <a:ext cx="1031051" cy="369332"/>
          </a:xfrm>
          <a:prstGeom prst="rect">
            <a:avLst/>
          </a:prstGeom>
        </p:spPr>
        <p:txBody>
          <a:bodyPr wrap="none">
            <a:spAutoFit/>
          </a:bodyPr>
          <a:lstStyle/>
          <a:p>
            <a:r>
              <a:rPr lang="en-US" b="1" dirty="0" smtClean="0">
                <a:solidFill>
                  <a:srgbClr val="FF0000"/>
                </a:solidFill>
              </a:rPr>
              <a:t>random</a:t>
            </a:r>
            <a:endParaRPr lang="id-ID" b="1" dirty="0">
              <a:solidFill>
                <a:srgbClr val="FF0000"/>
              </a:solidFill>
            </a:endParaRPr>
          </a:p>
        </p:txBody>
      </p:sp>
      <p:sp>
        <p:nvSpPr>
          <p:cNvPr id="6" name="Rectangle 5"/>
          <p:cNvSpPr/>
          <p:nvPr/>
        </p:nvSpPr>
        <p:spPr>
          <a:xfrm>
            <a:off x="6644640" y="4831080"/>
            <a:ext cx="1031051" cy="369332"/>
          </a:xfrm>
          <a:prstGeom prst="rect">
            <a:avLst/>
          </a:prstGeom>
        </p:spPr>
        <p:txBody>
          <a:bodyPr wrap="none">
            <a:spAutoFit/>
          </a:bodyPr>
          <a:lstStyle/>
          <a:p>
            <a:r>
              <a:rPr lang="en-US" b="1" dirty="0" smtClean="0">
                <a:solidFill>
                  <a:srgbClr val="FF0000"/>
                </a:solidFill>
              </a:rPr>
              <a:t>random</a:t>
            </a:r>
            <a:endParaRPr lang="id-ID" b="1" dirty="0">
              <a:solidFill>
                <a:srgbClr val="FF0000"/>
              </a:solidFill>
            </a:endParaRPr>
          </a:p>
        </p:txBody>
      </p:sp>
      <p:sp>
        <p:nvSpPr>
          <p:cNvPr id="7" name="Rectangle 6"/>
          <p:cNvSpPr/>
          <p:nvPr/>
        </p:nvSpPr>
        <p:spPr>
          <a:xfrm>
            <a:off x="6634669" y="5181600"/>
            <a:ext cx="1031051" cy="369332"/>
          </a:xfrm>
          <a:prstGeom prst="rect">
            <a:avLst/>
          </a:prstGeom>
        </p:spPr>
        <p:txBody>
          <a:bodyPr wrap="none">
            <a:spAutoFit/>
          </a:bodyPr>
          <a:lstStyle/>
          <a:p>
            <a:r>
              <a:rPr lang="en-US" b="1" dirty="0" smtClean="0">
                <a:solidFill>
                  <a:srgbClr val="FF0000"/>
                </a:solidFill>
              </a:rPr>
              <a:t>random</a:t>
            </a:r>
            <a:endParaRPr lang="id-ID"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eaLnBrk="1" fontAlgn="auto" hangingPunct="1">
              <a:spcAft>
                <a:spcPts val="0"/>
              </a:spcAft>
              <a:defRPr/>
            </a:pPr>
            <a:r>
              <a:rPr lang="id-ID" sz="4000" dirty="0" smtClean="0"/>
              <a:t>EAs dengan </a:t>
            </a:r>
            <a:r>
              <a:rPr lang="id-ID" sz="4000" i="1" dirty="0" smtClean="0"/>
              <a:t>Generational Replacement</a:t>
            </a:r>
            <a:endParaRPr lang="id-ID" sz="4000" dirty="0"/>
          </a:p>
        </p:txBody>
      </p:sp>
      <p:pic>
        <p:nvPicPr>
          <p:cNvPr id="13315" name="Picture 2"/>
          <p:cNvPicPr>
            <a:picLocks noChangeAspect="1" noChangeArrowheads="1"/>
          </p:cNvPicPr>
          <p:nvPr/>
        </p:nvPicPr>
        <p:blipFill>
          <a:blip r:embed="rId2"/>
          <a:srcRect/>
          <a:stretch>
            <a:fillRect/>
          </a:stretch>
        </p:blipFill>
        <p:spPr bwMode="auto">
          <a:xfrm>
            <a:off x="1371600" y="1981200"/>
            <a:ext cx="6096000" cy="4705350"/>
          </a:xfrm>
          <a:prstGeom prst="rect">
            <a:avLst/>
          </a:prstGeom>
          <a:noFill/>
          <a:ln w="9525">
            <a:noFill/>
            <a:miter lim="800000"/>
            <a:headEnd/>
            <a:tailEnd/>
          </a:ln>
        </p:spPr>
      </p:pic>
      <p:sp>
        <p:nvSpPr>
          <p:cNvPr id="4" name="Rectangle 3"/>
          <p:cNvSpPr/>
          <p:nvPr/>
        </p:nvSpPr>
        <p:spPr>
          <a:xfrm>
            <a:off x="5791200" y="2133600"/>
            <a:ext cx="1031051" cy="369332"/>
          </a:xfrm>
          <a:prstGeom prst="rect">
            <a:avLst/>
          </a:prstGeom>
        </p:spPr>
        <p:txBody>
          <a:bodyPr wrap="none">
            <a:spAutoFit/>
          </a:bodyPr>
          <a:lstStyle/>
          <a:p>
            <a:r>
              <a:rPr lang="en-US" b="1" dirty="0" smtClean="0">
                <a:solidFill>
                  <a:srgbClr val="FF0000"/>
                </a:solidFill>
              </a:rPr>
              <a:t>random</a:t>
            </a:r>
            <a:endParaRPr lang="id-ID" b="1" dirty="0">
              <a:solidFill>
                <a:srgbClr val="FF0000"/>
              </a:solidFill>
            </a:endParaRPr>
          </a:p>
        </p:txBody>
      </p:sp>
      <p:sp>
        <p:nvSpPr>
          <p:cNvPr id="5" name="Rectangle 4"/>
          <p:cNvSpPr/>
          <p:nvPr/>
        </p:nvSpPr>
        <p:spPr>
          <a:xfrm>
            <a:off x="7543800" y="4553188"/>
            <a:ext cx="1031051" cy="369332"/>
          </a:xfrm>
          <a:prstGeom prst="rect">
            <a:avLst/>
          </a:prstGeom>
        </p:spPr>
        <p:txBody>
          <a:bodyPr wrap="none">
            <a:spAutoFit/>
          </a:bodyPr>
          <a:lstStyle/>
          <a:p>
            <a:r>
              <a:rPr lang="en-US" b="1" dirty="0" smtClean="0">
                <a:solidFill>
                  <a:srgbClr val="FF0000"/>
                </a:solidFill>
              </a:rPr>
              <a:t>random</a:t>
            </a:r>
            <a:endParaRPr lang="id-ID" b="1" dirty="0">
              <a:solidFill>
                <a:srgbClr val="FF0000"/>
              </a:solidFill>
            </a:endParaRPr>
          </a:p>
        </p:txBody>
      </p:sp>
      <p:sp>
        <p:nvSpPr>
          <p:cNvPr id="6" name="Rectangle 5"/>
          <p:cNvSpPr/>
          <p:nvPr/>
        </p:nvSpPr>
        <p:spPr>
          <a:xfrm>
            <a:off x="6644640" y="4888468"/>
            <a:ext cx="1031051" cy="369332"/>
          </a:xfrm>
          <a:prstGeom prst="rect">
            <a:avLst/>
          </a:prstGeom>
        </p:spPr>
        <p:txBody>
          <a:bodyPr wrap="none">
            <a:spAutoFit/>
          </a:bodyPr>
          <a:lstStyle/>
          <a:p>
            <a:r>
              <a:rPr lang="en-US" b="1" dirty="0" smtClean="0">
                <a:solidFill>
                  <a:srgbClr val="FF0000"/>
                </a:solidFill>
              </a:rPr>
              <a:t>random</a:t>
            </a:r>
            <a:endParaRPr lang="id-ID" b="1" dirty="0">
              <a:solidFill>
                <a:srgbClr val="FF0000"/>
              </a:solidFill>
            </a:endParaRPr>
          </a:p>
        </p:txBody>
      </p:sp>
      <p:sp>
        <p:nvSpPr>
          <p:cNvPr id="7" name="Rectangle 6"/>
          <p:cNvSpPr/>
          <p:nvPr/>
        </p:nvSpPr>
        <p:spPr>
          <a:xfrm>
            <a:off x="6634669" y="5238988"/>
            <a:ext cx="1031051" cy="369332"/>
          </a:xfrm>
          <a:prstGeom prst="rect">
            <a:avLst/>
          </a:prstGeom>
        </p:spPr>
        <p:txBody>
          <a:bodyPr wrap="none">
            <a:spAutoFit/>
          </a:bodyPr>
          <a:lstStyle/>
          <a:p>
            <a:r>
              <a:rPr lang="en-US" b="1" dirty="0" smtClean="0">
                <a:solidFill>
                  <a:srgbClr val="FF0000"/>
                </a:solidFill>
              </a:rPr>
              <a:t>random</a:t>
            </a:r>
            <a:endParaRPr lang="id-ID"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id-ID" dirty="0" smtClean="0"/>
              <a:t>Yang termasuk EAs:</a:t>
            </a:r>
          </a:p>
        </p:txBody>
      </p:sp>
      <p:sp>
        <p:nvSpPr>
          <p:cNvPr id="3" name="Content Placeholder 2"/>
          <p:cNvSpPr>
            <a:spLocks noGrp="1"/>
          </p:cNvSpPr>
          <p:nvPr>
            <p:ph idx="1"/>
          </p:nvPr>
        </p:nvSpPr>
        <p:spPr/>
        <p:txBody>
          <a:bodyPr>
            <a:normAutofit/>
          </a:bodyPr>
          <a:lstStyle/>
          <a:p>
            <a:pPr marL="484632" indent="-457200" eaLnBrk="1" fontAlgn="auto" hangingPunct="1">
              <a:spcAft>
                <a:spcPts val="0"/>
              </a:spcAft>
              <a:buClr>
                <a:schemeClr val="accent3"/>
              </a:buClr>
              <a:buFont typeface="+mj-lt"/>
              <a:buAutoNum type="arabicPeriod"/>
              <a:defRPr/>
            </a:pPr>
            <a:r>
              <a:rPr lang="en-GB" dirty="0" smtClean="0"/>
              <a:t>Genetic Algorithms </a:t>
            </a:r>
            <a:r>
              <a:rPr lang="id-ID" dirty="0" smtClean="0"/>
              <a:t>(GA): b</a:t>
            </a:r>
            <a:r>
              <a:rPr lang="en-GB" dirty="0" err="1" smtClean="0"/>
              <a:t>inary</a:t>
            </a:r>
            <a:r>
              <a:rPr lang="en-GB" dirty="0" smtClean="0"/>
              <a:t> strings</a:t>
            </a:r>
            <a:endParaRPr lang="id-ID" dirty="0" smtClean="0"/>
          </a:p>
          <a:p>
            <a:pPr marL="484632" indent="-457200" eaLnBrk="1" fontAlgn="auto" hangingPunct="1">
              <a:spcAft>
                <a:spcPts val="0"/>
              </a:spcAft>
              <a:buClr>
                <a:schemeClr val="accent3"/>
              </a:buClr>
              <a:buFont typeface="+mj-lt"/>
              <a:buAutoNum type="arabicPeriod"/>
              <a:defRPr/>
            </a:pPr>
            <a:r>
              <a:rPr lang="en-GB" dirty="0" smtClean="0">
                <a:solidFill>
                  <a:schemeClr val="tx2">
                    <a:lumMod val="50000"/>
                  </a:schemeClr>
                </a:solidFill>
              </a:rPr>
              <a:t>Evolution Strategies </a:t>
            </a:r>
            <a:r>
              <a:rPr lang="id-ID" dirty="0" smtClean="0">
                <a:solidFill>
                  <a:schemeClr val="tx2">
                    <a:lumMod val="50000"/>
                  </a:schemeClr>
                </a:solidFill>
              </a:rPr>
              <a:t>(ES): r</a:t>
            </a:r>
            <a:r>
              <a:rPr lang="en-GB" dirty="0" err="1" smtClean="0">
                <a:solidFill>
                  <a:schemeClr val="tx2">
                    <a:lumMod val="50000"/>
                  </a:schemeClr>
                </a:solidFill>
              </a:rPr>
              <a:t>eal</a:t>
            </a:r>
            <a:r>
              <a:rPr lang="en-GB" dirty="0" smtClean="0">
                <a:solidFill>
                  <a:schemeClr val="tx2">
                    <a:lumMod val="50000"/>
                  </a:schemeClr>
                </a:solidFill>
              </a:rPr>
              <a:t>-valued vectors </a:t>
            </a:r>
            <a:endParaRPr lang="id-ID" dirty="0" smtClean="0">
              <a:solidFill>
                <a:schemeClr val="tx2">
                  <a:lumMod val="50000"/>
                </a:schemeClr>
              </a:solidFill>
            </a:endParaRPr>
          </a:p>
          <a:p>
            <a:pPr marL="484632" indent="-457200" eaLnBrk="1" fontAlgn="auto" hangingPunct="1">
              <a:spcAft>
                <a:spcPts val="0"/>
              </a:spcAft>
              <a:buClr>
                <a:schemeClr val="accent3"/>
              </a:buClr>
              <a:buFont typeface="+mj-lt"/>
              <a:buAutoNum type="arabicPeriod"/>
              <a:defRPr/>
            </a:pPr>
            <a:r>
              <a:rPr lang="en-GB" dirty="0" smtClean="0"/>
              <a:t>Evolutionary Programming </a:t>
            </a:r>
            <a:r>
              <a:rPr lang="id-ID" dirty="0" smtClean="0"/>
              <a:t>(EP): f</a:t>
            </a:r>
            <a:r>
              <a:rPr lang="en-GB" dirty="0" err="1" smtClean="0"/>
              <a:t>inite</a:t>
            </a:r>
            <a:r>
              <a:rPr lang="en-GB" dirty="0" smtClean="0"/>
              <a:t> state </a:t>
            </a:r>
            <a:r>
              <a:rPr lang="id-ID" dirty="0" smtClean="0"/>
              <a:t>m</a:t>
            </a:r>
            <a:r>
              <a:rPr lang="en-GB" dirty="0" err="1" smtClean="0"/>
              <a:t>achines</a:t>
            </a:r>
            <a:endParaRPr lang="id-ID" dirty="0" smtClean="0"/>
          </a:p>
          <a:p>
            <a:pPr marL="484632" indent="-457200" eaLnBrk="1" fontAlgn="auto" hangingPunct="1">
              <a:spcAft>
                <a:spcPts val="0"/>
              </a:spcAft>
              <a:buClr>
                <a:schemeClr val="accent3"/>
              </a:buClr>
              <a:buFont typeface="+mj-lt"/>
              <a:buAutoNum type="arabicPeriod"/>
              <a:defRPr/>
            </a:pPr>
            <a:r>
              <a:rPr lang="en-GB" dirty="0" smtClean="0">
                <a:solidFill>
                  <a:schemeClr val="tx2">
                    <a:lumMod val="50000"/>
                  </a:schemeClr>
                </a:solidFill>
              </a:rPr>
              <a:t>Genetic Programming </a:t>
            </a:r>
            <a:r>
              <a:rPr lang="id-ID" dirty="0" smtClean="0">
                <a:solidFill>
                  <a:schemeClr val="tx2">
                    <a:lumMod val="50000"/>
                  </a:schemeClr>
                </a:solidFill>
              </a:rPr>
              <a:t>(GP): </a:t>
            </a:r>
            <a:r>
              <a:rPr lang="en-GB" dirty="0" smtClean="0">
                <a:solidFill>
                  <a:schemeClr val="tx2">
                    <a:lumMod val="50000"/>
                  </a:schemeClr>
                </a:solidFill>
              </a:rPr>
              <a:t>LISP trees </a:t>
            </a:r>
            <a:endParaRPr lang="id-ID" dirty="0" smtClean="0">
              <a:solidFill>
                <a:schemeClr val="tx2">
                  <a:lumMod val="50000"/>
                </a:schemeClr>
              </a:solidFill>
            </a:endParaRPr>
          </a:p>
          <a:p>
            <a:pPr marL="484632" indent="-457200" eaLnBrk="1" fontAlgn="auto" hangingPunct="1">
              <a:spcAft>
                <a:spcPts val="0"/>
              </a:spcAft>
              <a:buClr>
                <a:schemeClr val="accent3"/>
              </a:buClr>
              <a:buFont typeface="+mj-lt"/>
              <a:buAutoNum type="arabicPeriod"/>
              <a:defRPr/>
            </a:pPr>
            <a:r>
              <a:rPr lang="id-ID" dirty="0" smtClean="0"/>
              <a:t>Differential Evolution (DE) </a:t>
            </a:r>
            <a:r>
              <a:rPr lang="id-ID" dirty="0" smtClean="0">
                <a:sym typeface="Wingdings" pitchFamily="2" charset="2"/>
              </a:rPr>
              <a:t> perkembangan ES</a:t>
            </a:r>
            <a:endParaRPr lang="id-ID" dirty="0" smtClean="0"/>
          </a:p>
          <a:p>
            <a:pPr marL="484632" indent="-457200" eaLnBrk="1" fontAlgn="auto" hangingPunct="1">
              <a:spcAft>
                <a:spcPts val="0"/>
              </a:spcAft>
              <a:buClr>
                <a:schemeClr val="accent3"/>
              </a:buClr>
              <a:buFont typeface="+mj-lt"/>
              <a:buAutoNum type="arabicPeriod"/>
              <a:defRPr/>
            </a:pPr>
            <a:r>
              <a:rPr lang="id-ID" dirty="0" smtClean="0">
                <a:solidFill>
                  <a:schemeClr val="tx2">
                    <a:lumMod val="50000"/>
                  </a:schemeClr>
                </a:solidFill>
              </a:rPr>
              <a:t>Grammatical Evolution (GE) </a:t>
            </a:r>
            <a:r>
              <a:rPr lang="id-ID" dirty="0" smtClean="0">
                <a:solidFill>
                  <a:schemeClr val="tx2">
                    <a:lumMod val="50000"/>
                  </a:schemeClr>
                </a:solidFill>
                <a:sym typeface="Wingdings" pitchFamily="2" charset="2"/>
              </a:rPr>
              <a:t> perkembangan</a:t>
            </a:r>
            <a:r>
              <a:rPr lang="id-ID" dirty="0" smtClean="0">
                <a:sym typeface="Wingdings" pitchFamily="2" charset="2"/>
              </a:rPr>
              <a:t> </a:t>
            </a:r>
            <a:r>
              <a:rPr lang="id-ID" dirty="0" smtClean="0">
                <a:solidFill>
                  <a:schemeClr val="tx2">
                    <a:lumMod val="50000"/>
                  </a:schemeClr>
                </a:solidFill>
                <a:sym typeface="Wingdings" pitchFamily="2" charset="2"/>
              </a:rPr>
              <a:t>GP</a:t>
            </a:r>
            <a:endParaRPr lang="id-ID" dirty="0" smtClean="0">
              <a:solidFill>
                <a:schemeClr val="tx2">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id-ID" dirty="0" smtClean="0"/>
              <a:t>Skema umum EAs</a:t>
            </a:r>
            <a:endParaRPr lang="id-ID" dirty="0"/>
          </a:p>
        </p:txBody>
      </p:sp>
      <p:sp>
        <p:nvSpPr>
          <p:cNvPr id="2052"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latin typeface="Constantia" pitchFamily="18" charset="0"/>
            </a:endParaRPr>
          </a:p>
        </p:txBody>
      </p:sp>
      <p:graphicFrame>
        <p:nvGraphicFramePr>
          <p:cNvPr id="2050" name="Object 1"/>
          <p:cNvGraphicFramePr>
            <a:graphicFrameLocks noChangeAspect="1"/>
          </p:cNvGraphicFramePr>
          <p:nvPr/>
        </p:nvGraphicFramePr>
        <p:xfrm>
          <a:off x="1219200" y="2362200"/>
          <a:ext cx="6705600" cy="4276725"/>
        </p:xfrm>
        <a:graphic>
          <a:graphicData uri="http://schemas.openxmlformats.org/presentationml/2006/ole">
            <mc:AlternateContent xmlns:mc="http://schemas.openxmlformats.org/markup-compatibility/2006">
              <mc:Choice xmlns:v="urn:schemas-microsoft-com:vml" Requires="v">
                <p:oleObj spid="_x0000_s2051" name="Visio" r:id="rId3" imgW="3417806" imgH="2180077" progId="Visio.Drawing.11">
                  <p:embed/>
                </p:oleObj>
              </mc:Choice>
              <mc:Fallback>
                <p:oleObj name="Visio" r:id="rId3" imgW="3417806" imgH="2180077"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2362200"/>
                        <a:ext cx="6705600" cy="4276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id-ID" dirty="0" smtClean="0"/>
              <a:t>Terminologi</a:t>
            </a:r>
            <a:endParaRPr lang="id-ID" dirty="0"/>
          </a:p>
        </p:txBody>
      </p:sp>
      <p:pic>
        <p:nvPicPr>
          <p:cNvPr id="15363" name="Picture 2"/>
          <p:cNvPicPr>
            <a:picLocks noChangeAspect="1" noChangeArrowheads="1"/>
          </p:cNvPicPr>
          <p:nvPr/>
        </p:nvPicPr>
        <p:blipFill>
          <a:blip r:embed="rId2"/>
          <a:srcRect/>
          <a:stretch>
            <a:fillRect/>
          </a:stretch>
        </p:blipFill>
        <p:spPr bwMode="auto">
          <a:xfrm>
            <a:off x="1676400" y="2286000"/>
            <a:ext cx="5715000" cy="4311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err="1" smtClean="0"/>
              <a:t>Pengkodean</a:t>
            </a:r>
            <a:r>
              <a:rPr lang="en-US" sz="4400" dirty="0" smtClean="0"/>
              <a:t> </a:t>
            </a:r>
            <a:r>
              <a:rPr lang="en-US" sz="4400" dirty="0" err="1" smtClean="0"/>
              <a:t>individu</a:t>
            </a:r>
            <a:r>
              <a:rPr lang="en-US" sz="4400" dirty="0" smtClean="0"/>
              <a:t> </a:t>
            </a:r>
            <a:r>
              <a:rPr lang="en-US" sz="4400" dirty="0" smtClean="0">
                <a:sym typeface="Wingdings" pitchFamily="2" charset="2"/>
              </a:rPr>
              <a:t> </a:t>
            </a:r>
            <a:r>
              <a:rPr lang="en-US" sz="4400" dirty="0" err="1" smtClean="0">
                <a:sym typeface="Wingdings" pitchFamily="2" charset="2"/>
              </a:rPr>
              <a:t>kromosom</a:t>
            </a:r>
            <a:endParaRPr lang="id-ID" sz="4400" dirty="0"/>
          </a:p>
        </p:txBody>
      </p:sp>
      <p:sp>
        <p:nvSpPr>
          <p:cNvPr id="3" name="Content Placeholder 2"/>
          <p:cNvSpPr>
            <a:spLocks noGrp="1"/>
          </p:cNvSpPr>
          <p:nvPr>
            <p:ph idx="1"/>
          </p:nvPr>
        </p:nvSpPr>
        <p:spPr/>
        <p:txBody>
          <a:bodyPr/>
          <a:lstStyle/>
          <a:p>
            <a:r>
              <a:rPr lang="en-US" sz="3200" dirty="0" err="1" smtClean="0"/>
              <a:t>Suatu</a:t>
            </a:r>
            <a:r>
              <a:rPr lang="en-US" sz="3200" dirty="0" smtClean="0"/>
              <a:t> </a:t>
            </a:r>
            <a:r>
              <a:rPr lang="en-US" sz="3200" b="1" dirty="0" err="1" smtClean="0"/>
              <a:t>Individu</a:t>
            </a:r>
            <a:r>
              <a:rPr lang="en-US" sz="3200" dirty="0" smtClean="0"/>
              <a:t> </a:t>
            </a:r>
            <a:r>
              <a:rPr lang="en-US" sz="3200" dirty="0" err="1" smtClean="0"/>
              <a:t>dikodekan</a:t>
            </a:r>
            <a:r>
              <a:rPr lang="en-US" sz="3200" dirty="0" smtClean="0"/>
              <a:t> </a:t>
            </a:r>
            <a:r>
              <a:rPr lang="en-US" sz="3200" dirty="0" err="1" smtClean="0"/>
              <a:t>ke</a:t>
            </a:r>
            <a:r>
              <a:rPr lang="en-US" sz="3200" dirty="0" smtClean="0"/>
              <a:t> </a:t>
            </a:r>
            <a:r>
              <a:rPr lang="en-US" sz="3200" dirty="0" err="1" smtClean="0"/>
              <a:t>dalam</a:t>
            </a:r>
            <a:r>
              <a:rPr lang="en-US" sz="3200" dirty="0" smtClean="0"/>
              <a:t> </a:t>
            </a:r>
            <a:r>
              <a:rPr lang="en-US" sz="3200" b="1" dirty="0" err="1" smtClean="0"/>
              <a:t>Kromosom</a:t>
            </a:r>
            <a:r>
              <a:rPr lang="en-US" sz="3200" dirty="0" smtClean="0"/>
              <a:t> </a:t>
            </a:r>
            <a:r>
              <a:rPr lang="en-US" sz="3200" dirty="0" err="1" smtClean="0"/>
              <a:t>dengan</a:t>
            </a:r>
            <a:r>
              <a:rPr lang="en-US" sz="3200" dirty="0" smtClean="0"/>
              <a:t> </a:t>
            </a:r>
            <a:r>
              <a:rPr lang="en-US" sz="3200" dirty="0" err="1" smtClean="0"/>
              <a:t>cara</a:t>
            </a:r>
            <a:r>
              <a:rPr lang="en-US" sz="3200" dirty="0" smtClean="0"/>
              <a:t> yang </a:t>
            </a:r>
            <a:r>
              <a:rPr lang="en-US" sz="3200" dirty="0" err="1" smtClean="0"/>
              <a:t>sesuai</a:t>
            </a:r>
            <a:r>
              <a:rPr lang="en-US" sz="3200" dirty="0" smtClean="0"/>
              <a:t>.</a:t>
            </a:r>
          </a:p>
          <a:p>
            <a:r>
              <a:rPr lang="en-US" sz="3200" dirty="0" err="1" smtClean="0"/>
              <a:t>Empat</a:t>
            </a:r>
            <a:r>
              <a:rPr lang="en-US" sz="3200" dirty="0" smtClean="0"/>
              <a:t> </a:t>
            </a:r>
            <a:r>
              <a:rPr lang="en-US" sz="3200" dirty="0" err="1" smtClean="0"/>
              <a:t>pengkodean</a:t>
            </a:r>
            <a:r>
              <a:rPr lang="en-US" sz="3200" dirty="0" smtClean="0"/>
              <a:t> yang </a:t>
            </a:r>
            <a:r>
              <a:rPr lang="en-US" sz="3200" dirty="0" err="1" smtClean="0"/>
              <a:t>umum</a:t>
            </a:r>
            <a:r>
              <a:rPr lang="en-US" sz="3200" dirty="0" smtClean="0"/>
              <a:t> </a:t>
            </a:r>
            <a:r>
              <a:rPr lang="en-US" sz="3200" dirty="0" err="1" smtClean="0"/>
              <a:t>adalah</a:t>
            </a:r>
            <a:r>
              <a:rPr lang="en-US" sz="3200" dirty="0" smtClean="0"/>
              <a:t>:</a:t>
            </a:r>
          </a:p>
          <a:p>
            <a:pPr lvl="1"/>
            <a:r>
              <a:rPr lang="en-US" sz="3000" dirty="0" err="1" smtClean="0"/>
              <a:t>Biner</a:t>
            </a:r>
            <a:endParaRPr lang="en-US" sz="3000" dirty="0" smtClean="0"/>
          </a:p>
          <a:p>
            <a:pPr lvl="1"/>
            <a:r>
              <a:rPr lang="en-US" sz="3000" dirty="0" smtClean="0"/>
              <a:t>Integer</a:t>
            </a:r>
          </a:p>
          <a:p>
            <a:pPr lvl="1"/>
            <a:r>
              <a:rPr lang="en-US" sz="3000" dirty="0" smtClean="0"/>
              <a:t>Real</a:t>
            </a:r>
          </a:p>
          <a:p>
            <a:pPr lvl="1"/>
            <a:r>
              <a:rPr lang="en-US" sz="3000" dirty="0" err="1" smtClean="0"/>
              <a:t>Permutasi</a:t>
            </a:r>
            <a:endParaRPr lang="id-ID" sz="30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1. </a:t>
            </a:r>
            <a:r>
              <a:rPr lang="en-US" sz="5400" dirty="0" err="1" smtClean="0"/>
              <a:t>Pengkodean</a:t>
            </a:r>
            <a:r>
              <a:rPr lang="en-US" sz="5400" dirty="0" smtClean="0"/>
              <a:t> </a:t>
            </a:r>
            <a:r>
              <a:rPr lang="en-US" dirty="0" smtClean="0"/>
              <a:t>B</a:t>
            </a:r>
            <a:r>
              <a:rPr lang="id-ID" dirty="0" smtClean="0"/>
              <a:t>iner</a:t>
            </a:r>
            <a:endParaRPr lang="id-ID" dirty="0"/>
          </a:p>
        </p:txBody>
      </p:sp>
      <p:sp>
        <p:nvSpPr>
          <p:cNvPr id="5" name="Rectangle 4"/>
          <p:cNvSpPr/>
          <p:nvPr/>
        </p:nvSpPr>
        <p:spPr>
          <a:xfrm>
            <a:off x="381000" y="2209800"/>
            <a:ext cx="3048000" cy="461665"/>
          </a:xfrm>
          <a:prstGeom prst="rect">
            <a:avLst/>
          </a:prstGeom>
        </p:spPr>
        <p:txBody>
          <a:bodyPr wrap="square">
            <a:spAutoFit/>
          </a:bodyPr>
          <a:lstStyle/>
          <a:p>
            <a:r>
              <a:rPr lang="en-US" sz="2400" dirty="0" err="1" smtClean="0">
                <a:solidFill>
                  <a:srgbClr val="C00000"/>
                </a:solidFill>
              </a:rPr>
              <a:t>Rentang</a:t>
            </a:r>
            <a:r>
              <a:rPr lang="en-US" sz="2400" dirty="0" smtClean="0">
                <a:solidFill>
                  <a:srgbClr val="C00000"/>
                </a:solidFill>
              </a:rPr>
              <a:t> </a:t>
            </a:r>
            <a:r>
              <a:rPr lang="en-US" sz="2400" dirty="0" err="1" smtClean="0">
                <a:solidFill>
                  <a:srgbClr val="C00000"/>
                </a:solidFill>
              </a:rPr>
              <a:t>Nilai</a:t>
            </a:r>
            <a:r>
              <a:rPr lang="en-US" sz="2400" dirty="0" smtClean="0">
                <a:solidFill>
                  <a:srgbClr val="C00000"/>
                </a:solidFill>
              </a:rPr>
              <a:t>: </a:t>
            </a:r>
            <a:r>
              <a:rPr lang="id-ID" sz="2400" dirty="0" smtClean="0">
                <a:solidFill>
                  <a:srgbClr val="C00000"/>
                </a:solidFill>
              </a:rPr>
              <a:t>[-1,2]</a:t>
            </a:r>
            <a:endParaRPr lang="id-ID" sz="2400" dirty="0">
              <a:solidFill>
                <a:srgbClr val="C00000"/>
              </a:solidFill>
            </a:endParaRPr>
          </a:p>
        </p:txBody>
      </p:sp>
      <p:pic>
        <p:nvPicPr>
          <p:cNvPr id="70657" name="Picture 1"/>
          <p:cNvPicPr>
            <a:picLocks noChangeAspect="1" noChangeArrowheads="1"/>
          </p:cNvPicPr>
          <p:nvPr/>
        </p:nvPicPr>
        <p:blipFill>
          <a:blip r:embed="rId2"/>
          <a:srcRect/>
          <a:stretch>
            <a:fillRect/>
          </a:stretch>
        </p:blipFill>
        <p:spPr bwMode="auto">
          <a:xfrm>
            <a:off x="2286000" y="3048000"/>
            <a:ext cx="4667250" cy="2971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2. </a:t>
            </a:r>
            <a:r>
              <a:rPr lang="en-US" sz="5400" dirty="0" err="1" smtClean="0"/>
              <a:t>Pengkodean</a:t>
            </a:r>
            <a:r>
              <a:rPr lang="en-US" sz="5400" dirty="0" smtClean="0"/>
              <a:t> </a:t>
            </a:r>
            <a:r>
              <a:rPr lang="en-US" dirty="0" smtClean="0"/>
              <a:t>I</a:t>
            </a:r>
            <a:r>
              <a:rPr lang="id-ID" dirty="0" smtClean="0"/>
              <a:t>nteger</a:t>
            </a:r>
            <a:endParaRPr lang="id-ID" dirty="0"/>
          </a:p>
        </p:txBody>
      </p:sp>
      <p:pic>
        <p:nvPicPr>
          <p:cNvPr id="22531" name="Picture 2"/>
          <p:cNvPicPr>
            <a:picLocks noChangeAspect="1" noChangeArrowheads="1"/>
          </p:cNvPicPr>
          <p:nvPr/>
        </p:nvPicPr>
        <p:blipFill>
          <a:blip r:embed="rId2"/>
          <a:srcRect/>
          <a:stretch>
            <a:fillRect/>
          </a:stretch>
        </p:blipFill>
        <p:spPr bwMode="auto">
          <a:xfrm>
            <a:off x="838200" y="2667000"/>
            <a:ext cx="7407275" cy="3581400"/>
          </a:xfrm>
          <a:prstGeom prst="rect">
            <a:avLst/>
          </a:prstGeom>
          <a:noFill/>
          <a:ln w="9525">
            <a:noFill/>
            <a:miter lim="800000"/>
            <a:headEnd/>
            <a:tailEnd/>
          </a:ln>
        </p:spPr>
      </p:pic>
      <p:sp>
        <p:nvSpPr>
          <p:cNvPr id="4" name="Rectangle 3"/>
          <p:cNvSpPr/>
          <p:nvPr/>
        </p:nvSpPr>
        <p:spPr>
          <a:xfrm>
            <a:off x="381000" y="2133600"/>
            <a:ext cx="3048000" cy="461665"/>
          </a:xfrm>
          <a:prstGeom prst="rect">
            <a:avLst/>
          </a:prstGeom>
        </p:spPr>
        <p:txBody>
          <a:bodyPr wrap="square">
            <a:spAutoFit/>
          </a:bodyPr>
          <a:lstStyle/>
          <a:p>
            <a:r>
              <a:rPr lang="en-US" sz="2400" dirty="0" err="1" smtClean="0">
                <a:solidFill>
                  <a:srgbClr val="C00000"/>
                </a:solidFill>
              </a:rPr>
              <a:t>Rentang</a:t>
            </a:r>
            <a:r>
              <a:rPr lang="en-US" sz="2400" dirty="0" smtClean="0">
                <a:solidFill>
                  <a:srgbClr val="C00000"/>
                </a:solidFill>
              </a:rPr>
              <a:t> </a:t>
            </a:r>
            <a:r>
              <a:rPr lang="en-US" sz="2400" dirty="0" err="1" smtClean="0">
                <a:solidFill>
                  <a:srgbClr val="C00000"/>
                </a:solidFill>
              </a:rPr>
              <a:t>Nilai</a:t>
            </a:r>
            <a:r>
              <a:rPr lang="en-US" sz="2400" dirty="0" smtClean="0">
                <a:solidFill>
                  <a:srgbClr val="C00000"/>
                </a:solidFill>
              </a:rPr>
              <a:t>: </a:t>
            </a:r>
            <a:r>
              <a:rPr lang="id-ID" sz="2400" dirty="0" smtClean="0">
                <a:solidFill>
                  <a:srgbClr val="C00000"/>
                </a:solidFill>
              </a:rPr>
              <a:t>[-1,2]</a:t>
            </a:r>
            <a:endParaRPr lang="id-ID" sz="2400" dirty="0">
              <a:solidFill>
                <a:srgbClr val="C0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3. </a:t>
            </a:r>
            <a:r>
              <a:rPr lang="en-US" sz="5400" dirty="0" err="1" smtClean="0"/>
              <a:t>Pengkodean</a:t>
            </a:r>
            <a:r>
              <a:rPr lang="en-US" sz="5400" dirty="0" smtClean="0"/>
              <a:t> </a:t>
            </a:r>
            <a:r>
              <a:rPr lang="en-US" dirty="0" smtClean="0"/>
              <a:t>R</a:t>
            </a:r>
            <a:r>
              <a:rPr lang="id-ID" dirty="0" smtClean="0"/>
              <a:t>eal</a:t>
            </a:r>
            <a:endParaRPr lang="id-ID" dirty="0"/>
          </a:p>
        </p:txBody>
      </p:sp>
      <p:pic>
        <p:nvPicPr>
          <p:cNvPr id="23555" name="Picture 2"/>
          <p:cNvPicPr>
            <a:picLocks noChangeAspect="1" noChangeArrowheads="1"/>
          </p:cNvPicPr>
          <p:nvPr/>
        </p:nvPicPr>
        <p:blipFill>
          <a:blip r:embed="rId2"/>
          <a:srcRect/>
          <a:stretch>
            <a:fillRect/>
          </a:stretch>
        </p:blipFill>
        <p:spPr bwMode="auto">
          <a:xfrm>
            <a:off x="1752600" y="2895600"/>
            <a:ext cx="5832475" cy="2819400"/>
          </a:xfrm>
          <a:prstGeom prst="rect">
            <a:avLst/>
          </a:prstGeom>
          <a:noFill/>
          <a:ln w="9525">
            <a:noFill/>
            <a:miter lim="800000"/>
            <a:headEnd/>
            <a:tailEnd/>
          </a:ln>
        </p:spPr>
      </p:pic>
      <p:sp>
        <p:nvSpPr>
          <p:cNvPr id="4" name="Rectangle 3"/>
          <p:cNvSpPr/>
          <p:nvPr/>
        </p:nvSpPr>
        <p:spPr>
          <a:xfrm>
            <a:off x="381000" y="2209800"/>
            <a:ext cx="3048000" cy="461665"/>
          </a:xfrm>
          <a:prstGeom prst="rect">
            <a:avLst/>
          </a:prstGeom>
        </p:spPr>
        <p:txBody>
          <a:bodyPr wrap="square">
            <a:spAutoFit/>
          </a:bodyPr>
          <a:lstStyle/>
          <a:p>
            <a:r>
              <a:rPr lang="en-US" sz="2400" dirty="0" err="1" smtClean="0">
                <a:solidFill>
                  <a:srgbClr val="C00000"/>
                </a:solidFill>
              </a:rPr>
              <a:t>Rentang</a:t>
            </a:r>
            <a:r>
              <a:rPr lang="en-US" sz="2400" dirty="0" smtClean="0">
                <a:solidFill>
                  <a:srgbClr val="C00000"/>
                </a:solidFill>
              </a:rPr>
              <a:t> </a:t>
            </a:r>
            <a:r>
              <a:rPr lang="en-US" sz="2400" dirty="0" err="1" smtClean="0">
                <a:solidFill>
                  <a:srgbClr val="C00000"/>
                </a:solidFill>
              </a:rPr>
              <a:t>Nilai</a:t>
            </a:r>
            <a:r>
              <a:rPr lang="en-US" sz="2400" dirty="0" smtClean="0">
                <a:solidFill>
                  <a:srgbClr val="C00000"/>
                </a:solidFill>
              </a:rPr>
              <a:t>: </a:t>
            </a:r>
            <a:r>
              <a:rPr lang="id-ID" sz="2400" dirty="0" smtClean="0">
                <a:solidFill>
                  <a:srgbClr val="C00000"/>
                </a:solidFill>
              </a:rPr>
              <a:t>[-1,2]</a:t>
            </a:r>
            <a:endParaRPr lang="id-ID" sz="2400" dirty="0">
              <a:solidFill>
                <a:srgbClr val="C0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latin typeface="Calibri" pitchFamily="34" charset="0"/>
            </a:endParaRPr>
          </a:p>
        </p:txBody>
      </p:sp>
      <p:graphicFrame>
        <p:nvGraphicFramePr>
          <p:cNvPr id="4098" name="Object 2"/>
          <p:cNvGraphicFramePr>
            <a:graphicFrameLocks noChangeAspect="1"/>
          </p:cNvGraphicFramePr>
          <p:nvPr/>
        </p:nvGraphicFramePr>
        <p:xfrm>
          <a:off x="1905000" y="152400"/>
          <a:ext cx="5656263" cy="6629400"/>
        </p:xfrm>
        <a:graphic>
          <a:graphicData uri="http://schemas.openxmlformats.org/presentationml/2006/ole">
            <mc:AlternateContent xmlns:mc="http://schemas.openxmlformats.org/markup-compatibility/2006">
              <mc:Choice xmlns:v="urn:schemas-microsoft-com:vml" Requires="v">
                <p:oleObj spid="_x0000_s28675" name="Visio" r:id="rId3" imgW="5254786" imgH="6154756" progId="Visio.Drawing.11">
                  <p:embed/>
                </p:oleObj>
              </mc:Choice>
              <mc:Fallback>
                <p:oleObj name="Visio" r:id="rId3" imgW="5254786" imgH="6154756" progId="Visio.Drawing.11">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152400"/>
                        <a:ext cx="5656263" cy="662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Oval 3"/>
          <p:cNvSpPr/>
          <p:nvPr/>
        </p:nvSpPr>
        <p:spPr>
          <a:xfrm>
            <a:off x="3765550" y="1462088"/>
            <a:ext cx="16002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4101" name="TextBox 8"/>
          <p:cNvSpPr txBox="1">
            <a:spLocks noChangeArrowheads="1"/>
          </p:cNvSpPr>
          <p:nvPr/>
        </p:nvSpPr>
        <p:spPr bwMode="auto">
          <a:xfrm>
            <a:off x="76200" y="122238"/>
            <a:ext cx="1828800" cy="708025"/>
          </a:xfrm>
          <a:prstGeom prst="rect">
            <a:avLst/>
          </a:prstGeom>
          <a:noFill/>
          <a:ln w="9525">
            <a:noFill/>
            <a:miter lim="800000"/>
            <a:headEnd/>
            <a:tailEnd/>
          </a:ln>
        </p:spPr>
        <p:txBody>
          <a:bodyPr>
            <a:spAutoFit/>
          </a:bodyPr>
          <a:lstStyle/>
          <a:p>
            <a:r>
              <a:rPr lang="en-US" sz="2000" dirty="0">
                <a:latin typeface="Calibri" pitchFamily="34" charset="0"/>
              </a:rPr>
              <a:t>Optimization Algorithms</a:t>
            </a:r>
            <a:endParaRPr lang="id-ID" sz="2000" dirty="0">
              <a:latin typeface="Calibri" pitchFamily="34" charset="0"/>
            </a:endParaRPr>
          </a:p>
        </p:txBody>
      </p:sp>
      <p:sp>
        <p:nvSpPr>
          <p:cNvPr id="14" name="Oval 13"/>
          <p:cNvSpPr/>
          <p:nvPr/>
        </p:nvSpPr>
        <p:spPr>
          <a:xfrm>
            <a:off x="3155950" y="2849563"/>
            <a:ext cx="1233488" cy="6096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7" name="Oval 6"/>
          <p:cNvSpPr/>
          <p:nvPr/>
        </p:nvSpPr>
        <p:spPr>
          <a:xfrm rot="2255342">
            <a:off x="4228961" y="2263564"/>
            <a:ext cx="4195957" cy="300192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8" name="Rectangle 7"/>
          <p:cNvSpPr/>
          <p:nvPr/>
        </p:nvSpPr>
        <p:spPr>
          <a:xfrm>
            <a:off x="3311489" y="2438400"/>
            <a:ext cx="955711" cy="369332"/>
          </a:xfrm>
          <a:prstGeom prst="rect">
            <a:avLst/>
          </a:prstGeom>
        </p:spPr>
        <p:txBody>
          <a:bodyPr wrap="none">
            <a:spAutoFit/>
          </a:bodyPr>
          <a:lstStyle/>
          <a:p>
            <a:r>
              <a:rPr lang="en-US" b="1" dirty="0" smtClean="0">
                <a:solidFill>
                  <a:srgbClr val="0070C0"/>
                </a:solidFill>
                <a:latin typeface="Calibri" pitchFamily="34" charset="0"/>
              </a:rPr>
              <a:t>1970-an</a:t>
            </a:r>
            <a:endParaRPr lang="id-ID" b="1" dirty="0">
              <a:solidFill>
                <a:srgbClr val="0070C0"/>
              </a:solidFill>
              <a:latin typeface="Calibri" pitchFamily="34" charset="0"/>
            </a:endParaRPr>
          </a:p>
        </p:txBody>
      </p:sp>
      <p:sp>
        <p:nvSpPr>
          <p:cNvPr id="9" name="Rectangle 8"/>
          <p:cNvSpPr/>
          <p:nvPr/>
        </p:nvSpPr>
        <p:spPr>
          <a:xfrm>
            <a:off x="6781800" y="1981200"/>
            <a:ext cx="955711" cy="369332"/>
          </a:xfrm>
          <a:prstGeom prst="rect">
            <a:avLst/>
          </a:prstGeom>
        </p:spPr>
        <p:txBody>
          <a:bodyPr wrap="none">
            <a:spAutoFit/>
          </a:bodyPr>
          <a:lstStyle/>
          <a:p>
            <a:r>
              <a:rPr lang="en-US" b="1" dirty="0" smtClean="0">
                <a:solidFill>
                  <a:srgbClr val="00B050"/>
                </a:solidFill>
                <a:latin typeface="Calibri" pitchFamily="34" charset="0"/>
              </a:rPr>
              <a:t>1990-an</a:t>
            </a:r>
            <a:endParaRPr lang="id-ID" b="1" dirty="0">
              <a:solidFill>
                <a:srgbClr val="00B050"/>
              </a:solidFill>
              <a:latin typeface="Calibri" pitchFamily="34" charset="0"/>
            </a:endParaRPr>
          </a:p>
        </p:txBody>
      </p:sp>
      <p:sp>
        <p:nvSpPr>
          <p:cNvPr id="10" name="Rectangle 9"/>
          <p:cNvSpPr/>
          <p:nvPr/>
        </p:nvSpPr>
        <p:spPr>
          <a:xfrm>
            <a:off x="6400800" y="4419600"/>
            <a:ext cx="1066800" cy="253916"/>
          </a:xfrm>
          <a:prstGeom prst="rect">
            <a:avLst/>
          </a:prstGeom>
          <a:ln>
            <a:solidFill>
              <a:schemeClr val="accent6">
                <a:lumMod val="75000"/>
              </a:schemeClr>
            </a:solidFill>
          </a:ln>
        </p:spPr>
        <p:txBody>
          <a:bodyPr wrap="square">
            <a:spAutoFit/>
          </a:bodyPr>
          <a:lstStyle/>
          <a:p>
            <a:r>
              <a:rPr lang="en-US" sz="1050" b="1" dirty="0" err="1" smtClean="0">
                <a:solidFill>
                  <a:srgbClr val="00B050"/>
                </a:solidFill>
                <a:latin typeface="Arial Narrow" pitchFamily="34" charset="0"/>
              </a:rPr>
              <a:t>FireflyAlgorithm</a:t>
            </a:r>
            <a:endParaRPr lang="id-ID" sz="1050" b="1" dirty="0">
              <a:solidFill>
                <a:srgbClr val="00B050"/>
              </a:solidFill>
              <a:latin typeface="Arial Narrow" pitchFamily="34" charset="0"/>
            </a:endParaRPr>
          </a:p>
        </p:txBody>
      </p:sp>
      <p:sp>
        <p:nvSpPr>
          <p:cNvPr id="11" name="Rectangle 10"/>
          <p:cNvSpPr/>
          <p:nvPr/>
        </p:nvSpPr>
        <p:spPr>
          <a:xfrm>
            <a:off x="6400423" y="4775284"/>
            <a:ext cx="990977" cy="253916"/>
          </a:xfrm>
          <a:prstGeom prst="rect">
            <a:avLst/>
          </a:prstGeom>
          <a:ln>
            <a:solidFill>
              <a:schemeClr val="accent6">
                <a:lumMod val="75000"/>
              </a:schemeClr>
            </a:solidFill>
          </a:ln>
        </p:spPr>
        <p:txBody>
          <a:bodyPr wrap="none">
            <a:spAutoFit/>
          </a:bodyPr>
          <a:lstStyle/>
          <a:p>
            <a:r>
              <a:rPr lang="en-US" sz="1050" b="1" dirty="0" smtClean="0">
                <a:solidFill>
                  <a:srgbClr val="00B050"/>
                </a:solidFill>
                <a:latin typeface="Arial Narrow" pitchFamily="34" charset="0"/>
              </a:rPr>
              <a:t>Monkey Search</a:t>
            </a:r>
            <a:endParaRPr lang="id-ID" sz="1050" b="1" dirty="0">
              <a:solidFill>
                <a:srgbClr val="00B050"/>
              </a:solidFill>
              <a:latin typeface="Arial Narrow" pitchFamily="34" charset="0"/>
            </a:endParaRPr>
          </a:p>
        </p:txBody>
      </p:sp>
      <p:sp>
        <p:nvSpPr>
          <p:cNvPr id="12" name="Rectangle 11"/>
          <p:cNvSpPr/>
          <p:nvPr/>
        </p:nvSpPr>
        <p:spPr>
          <a:xfrm>
            <a:off x="6400800" y="5105400"/>
            <a:ext cx="986167" cy="253916"/>
          </a:xfrm>
          <a:prstGeom prst="rect">
            <a:avLst/>
          </a:prstGeom>
          <a:ln>
            <a:solidFill>
              <a:schemeClr val="accent6">
                <a:lumMod val="75000"/>
              </a:schemeClr>
            </a:solidFill>
          </a:ln>
        </p:spPr>
        <p:txBody>
          <a:bodyPr wrap="none">
            <a:spAutoFit/>
          </a:bodyPr>
          <a:lstStyle/>
          <a:p>
            <a:r>
              <a:rPr lang="en-US" sz="1050" b="1" dirty="0" smtClean="0">
                <a:solidFill>
                  <a:srgbClr val="00B050"/>
                </a:solidFill>
                <a:latin typeface="Arial Narrow" pitchFamily="34" charset="0"/>
              </a:rPr>
              <a:t>Cuckoo Search</a:t>
            </a:r>
            <a:endParaRPr lang="id-ID" sz="1050" b="1" dirty="0">
              <a:solidFill>
                <a:srgbClr val="00B050"/>
              </a:solidFill>
              <a:latin typeface="Arial Narrow" pitchFamily="34" charset="0"/>
            </a:endParaRPr>
          </a:p>
        </p:txBody>
      </p:sp>
      <p:sp>
        <p:nvSpPr>
          <p:cNvPr id="13" name="Rectangle 12"/>
          <p:cNvSpPr/>
          <p:nvPr/>
        </p:nvSpPr>
        <p:spPr>
          <a:xfrm>
            <a:off x="6400800" y="5486400"/>
            <a:ext cx="386644" cy="253916"/>
          </a:xfrm>
          <a:prstGeom prst="rect">
            <a:avLst/>
          </a:prstGeom>
          <a:ln>
            <a:solidFill>
              <a:schemeClr val="accent6">
                <a:lumMod val="75000"/>
              </a:schemeClr>
            </a:solidFill>
          </a:ln>
        </p:spPr>
        <p:txBody>
          <a:bodyPr wrap="none">
            <a:spAutoFit/>
          </a:bodyPr>
          <a:lstStyle/>
          <a:p>
            <a:r>
              <a:rPr lang="en-US" sz="1050" b="1" dirty="0" smtClean="0">
                <a:solidFill>
                  <a:srgbClr val="00B050"/>
                </a:solidFill>
                <a:latin typeface="Arial Narrow" pitchFamily="34" charset="0"/>
              </a:rPr>
              <a:t>Etc.</a:t>
            </a:r>
            <a:endParaRPr lang="id-ID" sz="1050" b="1" dirty="0">
              <a:solidFill>
                <a:srgbClr val="00B050"/>
              </a:solidFill>
              <a:latin typeface="Arial Narrow" pitchFamily="34" charset="0"/>
            </a:endParaRPr>
          </a:p>
        </p:txBody>
      </p:sp>
      <p:sp>
        <p:nvSpPr>
          <p:cNvPr id="15" name="Oval 14"/>
          <p:cNvSpPr/>
          <p:nvPr/>
        </p:nvSpPr>
        <p:spPr>
          <a:xfrm rot="20450297">
            <a:off x="3140402" y="2422924"/>
            <a:ext cx="2605983" cy="4427347"/>
          </a:xfrm>
          <a:prstGeom prst="ellipse">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16" name="Rectangle 15"/>
          <p:cNvSpPr/>
          <p:nvPr/>
        </p:nvSpPr>
        <p:spPr>
          <a:xfrm>
            <a:off x="2895600" y="6096000"/>
            <a:ext cx="1042658" cy="369332"/>
          </a:xfrm>
          <a:prstGeom prst="rect">
            <a:avLst/>
          </a:prstGeom>
        </p:spPr>
        <p:txBody>
          <a:bodyPr wrap="none">
            <a:spAutoFit/>
          </a:bodyPr>
          <a:lstStyle/>
          <a:p>
            <a:r>
              <a:rPr lang="en-US" b="1" dirty="0" err="1" smtClean="0">
                <a:solidFill>
                  <a:srgbClr val="002060"/>
                </a:solidFill>
                <a:latin typeface="Calibri" pitchFamily="34" charset="0"/>
              </a:rPr>
              <a:t>Genetika</a:t>
            </a:r>
            <a:endParaRPr lang="id-ID" b="1" dirty="0">
              <a:solidFill>
                <a:srgbClr val="002060"/>
              </a:solidFill>
              <a:latin typeface="Calibri"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05800" cy="1143000"/>
          </a:xfrm>
        </p:spPr>
        <p:txBody>
          <a:bodyPr/>
          <a:lstStyle/>
          <a:p>
            <a:pPr eaLnBrk="1" fontAlgn="auto" hangingPunct="1">
              <a:spcAft>
                <a:spcPts val="0"/>
              </a:spcAft>
              <a:defRPr/>
            </a:pPr>
            <a:r>
              <a:rPr lang="en-US" sz="3200" dirty="0" smtClean="0"/>
              <a:t>4. </a:t>
            </a:r>
            <a:r>
              <a:rPr lang="en-US" sz="3200" dirty="0" err="1" smtClean="0"/>
              <a:t>Pengkodean</a:t>
            </a:r>
            <a:r>
              <a:rPr lang="en-US" sz="3200" dirty="0" smtClean="0"/>
              <a:t> </a:t>
            </a:r>
            <a:r>
              <a:rPr lang="id-ID" sz="3200" dirty="0" smtClean="0"/>
              <a:t>permutasi</a:t>
            </a:r>
            <a:endParaRPr lang="id-ID" sz="3200" dirty="0"/>
          </a:p>
        </p:txBody>
      </p:sp>
      <p:pic>
        <p:nvPicPr>
          <p:cNvPr id="24579" name="Picture 2"/>
          <p:cNvPicPr>
            <a:picLocks noChangeAspect="1" noChangeArrowheads="1"/>
          </p:cNvPicPr>
          <p:nvPr/>
        </p:nvPicPr>
        <p:blipFill>
          <a:blip r:embed="rId2"/>
          <a:srcRect/>
          <a:stretch>
            <a:fillRect/>
          </a:stretch>
        </p:blipFill>
        <p:spPr bwMode="auto">
          <a:xfrm>
            <a:off x="5029200" y="685800"/>
            <a:ext cx="4038600" cy="6208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50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graphicFrame>
        <p:nvGraphicFramePr>
          <p:cNvPr id="533507" name="Object 3"/>
          <p:cNvGraphicFramePr>
            <a:graphicFrameLocks noChangeAspect="1"/>
          </p:cNvGraphicFramePr>
          <p:nvPr/>
        </p:nvGraphicFramePr>
        <p:xfrm>
          <a:off x="457200" y="3962400"/>
          <a:ext cx="7396163" cy="1492250"/>
        </p:xfrm>
        <a:graphic>
          <a:graphicData uri="http://schemas.openxmlformats.org/presentationml/2006/ole">
            <mc:AlternateContent xmlns:mc="http://schemas.openxmlformats.org/markup-compatibility/2006">
              <mc:Choice xmlns:v="urn:schemas-microsoft-com:vml" Requires="v">
                <p:oleObj spid="_x0000_s30725" name="Equation" r:id="rId3" imgW="3098520" imgH="622080" progId="Equation.3">
                  <p:embed/>
                </p:oleObj>
              </mc:Choice>
              <mc:Fallback>
                <p:oleObj name="Equation" r:id="rId3" imgW="3098520" imgH="62208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962400"/>
                        <a:ext cx="7396163" cy="1492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351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graphicFrame>
        <p:nvGraphicFramePr>
          <p:cNvPr id="533509" name="Object 5"/>
          <p:cNvGraphicFramePr>
            <a:graphicFrameLocks noChangeAspect="1"/>
          </p:cNvGraphicFramePr>
          <p:nvPr/>
        </p:nvGraphicFramePr>
        <p:xfrm>
          <a:off x="452437" y="5748337"/>
          <a:ext cx="5958437" cy="652463"/>
        </p:xfrm>
        <a:graphic>
          <a:graphicData uri="http://schemas.openxmlformats.org/presentationml/2006/ole">
            <mc:AlternateContent xmlns:mc="http://schemas.openxmlformats.org/markup-compatibility/2006">
              <mc:Choice xmlns:v="urn:schemas-microsoft-com:vml" Requires="v">
                <p:oleObj spid="_x0000_s30726" name="Equation" r:id="rId5" imgW="2057400" imgH="228600" progId="Equation.3">
                  <p:embed/>
                </p:oleObj>
              </mc:Choice>
              <mc:Fallback>
                <p:oleObj name="Equation" r:id="rId5" imgW="2057400" imgH="2286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2437" y="5748337"/>
                        <a:ext cx="5958437" cy="652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351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graphicFrame>
        <p:nvGraphicFramePr>
          <p:cNvPr id="533511" name="Object 7"/>
          <p:cNvGraphicFramePr>
            <a:graphicFrameLocks noChangeAspect="1"/>
          </p:cNvGraphicFramePr>
          <p:nvPr/>
        </p:nvGraphicFramePr>
        <p:xfrm>
          <a:off x="482761" y="1981200"/>
          <a:ext cx="6756239" cy="1517650"/>
        </p:xfrm>
        <a:graphic>
          <a:graphicData uri="http://schemas.openxmlformats.org/presentationml/2006/ole">
            <mc:AlternateContent xmlns:mc="http://schemas.openxmlformats.org/markup-compatibility/2006">
              <mc:Choice xmlns:v="urn:schemas-microsoft-com:vml" Requires="v">
                <p:oleObj spid="_x0000_s30727" name="Equation" r:id="rId7" imgW="2781000" imgH="622080" progId="Equation.3">
                  <p:embed/>
                </p:oleObj>
              </mc:Choice>
              <mc:Fallback>
                <p:oleObj name="Equation" r:id="rId7" imgW="2781000" imgH="62208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2761" y="1981200"/>
                        <a:ext cx="6756239" cy="1517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itle 11"/>
          <p:cNvSpPr>
            <a:spLocks noGrp="1"/>
          </p:cNvSpPr>
          <p:nvPr>
            <p:ph type="title"/>
          </p:nvPr>
        </p:nvSpPr>
        <p:spPr/>
        <p:txBody>
          <a:bodyPr anchor="t">
            <a:normAutofit/>
          </a:bodyPr>
          <a:lstStyle/>
          <a:p>
            <a:r>
              <a:rPr lang="en-US" sz="4400" dirty="0" err="1" smtClean="0"/>
              <a:t>Pendekodean</a:t>
            </a:r>
            <a:r>
              <a:rPr lang="en-US" sz="4400" dirty="0" smtClean="0"/>
              <a:t> </a:t>
            </a:r>
            <a:r>
              <a:rPr lang="en-US" sz="4400" dirty="0" err="1" smtClean="0"/>
              <a:t>kromosom</a:t>
            </a:r>
            <a:r>
              <a:rPr lang="en-US" sz="4400" dirty="0" smtClean="0"/>
              <a:t> </a:t>
            </a:r>
            <a:r>
              <a:rPr lang="en-US" sz="4400" dirty="0" smtClean="0">
                <a:sym typeface="Wingdings" pitchFamily="2" charset="2"/>
              </a:rPr>
              <a:t> </a:t>
            </a:r>
            <a:r>
              <a:rPr lang="en-US" sz="4400" dirty="0" err="1" smtClean="0">
                <a:sym typeface="Wingdings" pitchFamily="2" charset="2"/>
              </a:rPr>
              <a:t>individu</a:t>
            </a:r>
            <a:endParaRPr lang="id-ID" sz="4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33511"/>
                                        </p:tgtEl>
                                        <p:attrNameLst>
                                          <p:attrName>style.visibility</p:attrName>
                                        </p:attrNameLst>
                                      </p:cBhvr>
                                      <p:to>
                                        <p:strVal val="visible"/>
                                      </p:to>
                                    </p:set>
                                    <p:animEffect transition="in" filter="blinds(horizontal)">
                                      <p:cBhvr>
                                        <p:cTn id="7" dur="500"/>
                                        <p:tgtEl>
                                          <p:spTgt spid="5335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33507"/>
                                        </p:tgtEl>
                                        <p:attrNameLst>
                                          <p:attrName>style.visibility</p:attrName>
                                        </p:attrNameLst>
                                      </p:cBhvr>
                                      <p:to>
                                        <p:strVal val="visible"/>
                                      </p:to>
                                    </p:set>
                                    <p:animEffect transition="in" filter="blinds(horizontal)">
                                      <p:cBhvr>
                                        <p:cTn id="12" dur="500"/>
                                        <p:tgtEl>
                                          <p:spTgt spid="53350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33509"/>
                                        </p:tgtEl>
                                        <p:attrNameLst>
                                          <p:attrName>style.visibility</p:attrName>
                                        </p:attrNameLst>
                                      </p:cBhvr>
                                      <p:to>
                                        <p:strVal val="visible"/>
                                      </p:to>
                                    </p:set>
                                    <p:animEffect transition="in" filter="blinds(horizontal)">
                                      <p:cBhvr>
                                        <p:cTn id="17" dur="500"/>
                                        <p:tgtEl>
                                          <p:spTgt spid="5335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1. </a:t>
            </a:r>
            <a:r>
              <a:rPr lang="en-US" sz="5400" dirty="0" err="1" smtClean="0"/>
              <a:t>Pengkodean</a:t>
            </a:r>
            <a:r>
              <a:rPr lang="en-US" sz="5400" dirty="0" smtClean="0"/>
              <a:t> </a:t>
            </a:r>
            <a:r>
              <a:rPr lang="en-US" dirty="0" smtClean="0"/>
              <a:t>B</a:t>
            </a:r>
            <a:r>
              <a:rPr lang="id-ID" dirty="0" smtClean="0"/>
              <a:t>iner</a:t>
            </a:r>
            <a:endParaRPr lang="id-ID" dirty="0"/>
          </a:p>
        </p:txBody>
      </p:sp>
      <p:sp>
        <p:nvSpPr>
          <p:cNvPr id="5" name="Rectangle 4"/>
          <p:cNvSpPr/>
          <p:nvPr/>
        </p:nvSpPr>
        <p:spPr>
          <a:xfrm>
            <a:off x="381000" y="2209800"/>
            <a:ext cx="3048000" cy="461665"/>
          </a:xfrm>
          <a:prstGeom prst="rect">
            <a:avLst/>
          </a:prstGeom>
        </p:spPr>
        <p:txBody>
          <a:bodyPr wrap="square">
            <a:spAutoFit/>
          </a:bodyPr>
          <a:lstStyle/>
          <a:p>
            <a:r>
              <a:rPr lang="en-US" sz="2400" dirty="0" err="1" smtClean="0">
                <a:solidFill>
                  <a:srgbClr val="C00000"/>
                </a:solidFill>
              </a:rPr>
              <a:t>Rentang</a:t>
            </a:r>
            <a:r>
              <a:rPr lang="en-US" sz="2400" dirty="0" smtClean="0">
                <a:solidFill>
                  <a:srgbClr val="C00000"/>
                </a:solidFill>
              </a:rPr>
              <a:t> </a:t>
            </a:r>
            <a:r>
              <a:rPr lang="en-US" sz="2400" dirty="0" err="1" smtClean="0">
                <a:solidFill>
                  <a:srgbClr val="C00000"/>
                </a:solidFill>
              </a:rPr>
              <a:t>Nilai</a:t>
            </a:r>
            <a:r>
              <a:rPr lang="en-US" sz="2400" dirty="0" smtClean="0">
                <a:solidFill>
                  <a:srgbClr val="C00000"/>
                </a:solidFill>
              </a:rPr>
              <a:t>: </a:t>
            </a:r>
            <a:r>
              <a:rPr lang="id-ID" sz="2400" dirty="0" smtClean="0">
                <a:solidFill>
                  <a:srgbClr val="C00000"/>
                </a:solidFill>
              </a:rPr>
              <a:t>[-1,2]</a:t>
            </a:r>
            <a:endParaRPr lang="id-ID" sz="2400" dirty="0">
              <a:solidFill>
                <a:srgbClr val="C00000"/>
              </a:solidFill>
            </a:endParaRPr>
          </a:p>
        </p:txBody>
      </p:sp>
      <p:pic>
        <p:nvPicPr>
          <p:cNvPr id="1061889" name="Picture 1"/>
          <p:cNvPicPr>
            <a:picLocks noChangeAspect="1" noChangeArrowheads="1"/>
          </p:cNvPicPr>
          <p:nvPr/>
        </p:nvPicPr>
        <p:blipFill>
          <a:blip r:embed="rId2"/>
          <a:srcRect/>
          <a:stretch>
            <a:fillRect/>
          </a:stretch>
        </p:blipFill>
        <p:spPr bwMode="auto">
          <a:xfrm>
            <a:off x="2286000" y="3200400"/>
            <a:ext cx="4657725" cy="29622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itle 1"/>
          <p:cNvSpPr>
            <a:spLocks noGrp="1"/>
          </p:cNvSpPr>
          <p:nvPr>
            <p:ph type="title"/>
          </p:nvPr>
        </p:nvSpPr>
        <p:spPr/>
        <p:txBody>
          <a:bodyPr/>
          <a:lstStyle/>
          <a:p>
            <a:pPr eaLnBrk="1" hangingPunct="1"/>
            <a:r>
              <a:rPr lang="en-US" smtClean="0"/>
              <a:t>Nilai </a:t>
            </a:r>
            <a:r>
              <a:rPr lang="en-US" i="1" smtClean="0"/>
              <a:t>Fitness</a:t>
            </a:r>
            <a:endParaRPr lang="id-ID" smtClean="0"/>
          </a:p>
        </p:txBody>
      </p:sp>
      <p:sp>
        <p:nvSpPr>
          <p:cNvPr id="3077" name="Content Placeholder 3"/>
          <p:cNvSpPr>
            <a:spLocks noGrp="1"/>
          </p:cNvSpPr>
          <p:nvPr>
            <p:ph idx="1"/>
          </p:nvPr>
        </p:nvSpPr>
        <p:spPr/>
        <p:txBody>
          <a:bodyPr/>
          <a:lstStyle/>
          <a:p>
            <a:pPr eaLnBrk="1" hangingPunct="1"/>
            <a:r>
              <a:rPr lang="id-ID" smtClean="0"/>
              <a:t>Maksimasi</a:t>
            </a:r>
          </a:p>
          <a:p>
            <a:pPr eaLnBrk="1" hangingPunct="1"/>
            <a:endParaRPr lang="id-ID" smtClean="0"/>
          </a:p>
          <a:p>
            <a:pPr eaLnBrk="1" hangingPunct="1"/>
            <a:endParaRPr lang="id-ID" smtClean="0"/>
          </a:p>
          <a:p>
            <a:pPr eaLnBrk="1" hangingPunct="1"/>
            <a:endParaRPr lang="id-ID" smtClean="0"/>
          </a:p>
          <a:p>
            <a:pPr eaLnBrk="1" hangingPunct="1"/>
            <a:r>
              <a:rPr lang="id-ID" smtClean="0"/>
              <a:t>Minimasi</a:t>
            </a:r>
          </a:p>
          <a:p>
            <a:pPr eaLnBrk="1" hangingPunct="1"/>
            <a:endParaRPr lang="id-ID" smtClean="0"/>
          </a:p>
          <a:p>
            <a:pPr eaLnBrk="1" hangingPunct="1"/>
            <a:endParaRPr lang="id-ID" smtClean="0"/>
          </a:p>
        </p:txBody>
      </p:sp>
      <p:graphicFrame>
        <p:nvGraphicFramePr>
          <p:cNvPr id="3074" name="Object 2"/>
          <p:cNvGraphicFramePr>
            <a:graphicFrameLocks noChangeAspect="1"/>
          </p:cNvGraphicFramePr>
          <p:nvPr/>
        </p:nvGraphicFramePr>
        <p:xfrm>
          <a:off x="3657600" y="2590800"/>
          <a:ext cx="1428750" cy="762000"/>
        </p:xfrm>
        <a:graphic>
          <a:graphicData uri="http://schemas.openxmlformats.org/presentationml/2006/ole">
            <mc:AlternateContent xmlns:mc="http://schemas.openxmlformats.org/markup-compatibility/2006">
              <mc:Choice xmlns:v="urn:schemas-microsoft-com:vml" Requires="v">
                <p:oleObj spid="_x0000_s3076" name="Equation" r:id="rId3" imgW="380880" imgH="203040" progId="Equation.3">
                  <p:embed/>
                </p:oleObj>
              </mc:Choice>
              <mc:Fallback>
                <p:oleObj name="Equation" r:id="rId3" imgW="380880" imgH="20304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2590800"/>
                        <a:ext cx="142875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5" name="Object 3"/>
          <p:cNvGraphicFramePr>
            <a:graphicFrameLocks noChangeAspect="1"/>
          </p:cNvGraphicFramePr>
          <p:nvPr/>
        </p:nvGraphicFramePr>
        <p:xfrm>
          <a:off x="3200400" y="4572000"/>
          <a:ext cx="2276475" cy="1295400"/>
        </p:xfrm>
        <a:graphic>
          <a:graphicData uri="http://schemas.openxmlformats.org/presentationml/2006/ole">
            <mc:AlternateContent xmlns:mc="http://schemas.openxmlformats.org/markup-compatibility/2006">
              <mc:Choice xmlns:v="urn:schemas-microsoft-com:vml" Requires="v">
                <p:oleObj spid="_x0000_s3077" name="Equation" r:id="rId5" imgW="736560" imgH="419040" progId="Equation.3">
                  <p:embed/>
                </p:oleObj>
              </mc:Choice>
              <mc:Fallback>
                <p:oleObj name="Equation" r:id="rId5" imgW="736560" imgH="41904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0400" y="4572000"/>
                        <a:ext cx="2276475"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smtClean="0"/>
              <a:t>Seleksi Orangtua</a:t>
            </a:r>
            <a:endParaRPr lang="id-ID" smtClean="0"/>
          </a:p>
        </p:txBody>
      </p:sp>
      <p:pic>
        <p:nvPicPr>
          <p:cNvPr id="20483" name="Picture 2"/>
          <p:cNvPicPr>
            <a:picLocks noChangeAspect="1" noChangeArrowheads="1"/>
          </p:cNvPicPr>
          <p:nvPr/>
        </p:nvPicPr>
        <p:blipFill>
          <a:blip r:embed="rId2"/>
          <a:srcRect/>
          <a:stretch>
            <a:fillRect/>
          </a:stretch>
        </p:blipFill>
        <p:spPr bwMode="auto">
          <a:xfrm>
            <a:off x="457200" y="2133600"/>
            <a:ext cx="6324600" cy="4668838"/>
          </a:xfrm>
          <a:prstGeom prst="rect">
            <a:avLst/>
          </a:prstGeom>
          <a:noFill/>
          <a:ln w="9525">
            <a:noFill/>
            <a:miter lim="800000"/>
            <a:headEnd/>
            <a:tailEnd/>
          </a:ln>
        </p:spPr>
      </p:pic>
      <p:sp>
        <p:nvSpPr>
          <p:cNvPr id="20484" name="TextBox 4"/>
          <p:cNvSpPr txBox="1">
            <a:spLocks noChangeArrowheads="1"/>
          </p:cNvSpPr>
          <p:nvPr/>
        </p:nvSpPr>
        <p:spPr bwMode="auto">
          <a:xfrm>
            <a:off x="6248400" y="2449513"/>
            <a:ext cx="2438400" cy="369887"/>
          </a:xfrm>
          <a:prstGeom prst="rect">
            <a:avLst/>
          </a:prstGeom>
          <a:noFill/>
          <a:ln w="9525">
            <a:noFill/>
            <a:miter lim="800000"/>
            <a:headEnd/>
            <a:tailEnd/>
          </a:ln>
        </p:spPr>
        <p:txBody>
          <a:bodyPr>
            <a:spAutoFit/>
          </a:bodyPr>
          <a:lstStyle/>
          <a:p>
            <a:r>
              <a:rPr lang="id-ID">
                <a:latin typeface="Constantia" pitchFamily="18" charset="0"/>
              </a:rPr>
              <a:t>Metode:</a:t>
            </a:r>
            <a:r>
              <a:rPr lang="id-ID" i="1">
                <a:latin typeface="Constantia" pitchFamily="18" charset="0"/>
              </a:rPr>
              <a:t> roulette wheel</a:t>
            </a:r>
            <a:endParaRPr lang="id-ID">
              <a:latin typeface="Constantia"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id-ID" dirty="0" smtClean="0"/>
              <a:t>Rekombinasi</a:t>
            </a:r>
            <a:r>
              <a:rPr lang="en-US" dirty="0" smtClean="0"/>
              <a:t>/Crossover</a:t>
            </a:r>
            <a:endParaRPr lang="id-ID" dirty="0"/>
          </a:p>
        </p:txBody>
      </p:sp>
      <p:pic>
        <p:nvPicPr>
          <p:cNvPr id="21507" name="Picture 2"/>
          <p:cNvPicPr>
            <a:picLocks noChangeAspect="1" noChangeArrowheads="1"/>
          </p:cNvPicPr>
          <p:nvPr/>
        </p:nvPicPr>
        <p:blipFill>
          <a:blip r:embed="rId2"/>
          <a:srcRect/>
          <a:stretch>
            <a:fillRect/>
          </a:stretch>
        </p:blipFill>
        <p:spPr bwMode="auto">
          <a:xfrm>
            <a:off x="609600" y="2590800"/>
            <a:ext cx="7210425" cy="220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id-ID" dirty="0" smtClean="0"/>
              <a:t>Rekombinasi</a:t>
            </a:r>
            <a:endParaRPr lang="id-ID" dirty="0"/>
          </a:p>
        </p:txBody>
      </p:sp>
      <p:pic>
        <p:nvPicPr>
          <p:cNvPr id="22531" name="Picture 3"/>
          <p:cNvPicPr>
            <a:picLocks noChangeAspect="1" noChangeArrowheads="1"/>
          </p:cNvPicPr>
          <p:nvPr/>
        </p:nvPicPr>
        <p:blipFill>
          <a:blip r:embed="rId2"/>
          <a:srcRect/>
          <a:stretch>
            <a:fillRect/>
          </a:stretch>
        </p:blipFill>
        <p:spPr bwMode="auto">
          <a:xfrm>
            <a:off x="762000" y="2206625"/>
            <a:ext cx="6172200" cy="4346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id-ID" dirty="0" smtClean="0"/>
              <a:t>Rekombinasi</a:t>
            </a:r>
            <a:endParaRPr lang="id-ID" dirty="0"/>
          </a:p>
        </p:txBody>
      </p:sp>
      <p:pic>
        <p:nvPicPr>
          <p:cNvPr id="23555" name="Picture 4"/>
          <p:cNvPicPr>
            <a:picLocks noChangeAspect="1" noChangeArrowheads="1"/>
          </p:cNvPicPr>
          <p:nvPr/>
        </p:nvPicPr>
        <p:blipFill>
          <a:blip r:embed="rId2"/>
          <a:srcRect/>
          <a:stretch>
            <a:fillRect/>
          </a:stretch>
        </p:blipFill>
        <p:spPr bwMode="auto">
          <a:xfrm>
            <a:off x="457200" y="2603500"/>
            <a:ext cx="7620000" cy="2197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id-ID" dirty="0" smtClean="0"/>
              <a:t>Mutasi</a:t>
            </a:r>
            <a:endParaRPr lang="id-ID" dirty="0"/>
          </a:p>
        </p:txBody>
      </p:sp>
      <p:pic>
        <p:nvPicPr>
          <p:cNvPr id="24579" name="Picture 2"/>
          <p:cNvPicPr>
            <a:picLocks noChangeAspect="1" noChangeArrowheads="1"/>
          </p:cNvPicPr>
          <p:nvPr/>
        </p:nvPicPr>
        <p:blipFill>
          <a:blip r:embed="rId2"/>
          <a:srcRect/>
          <a:stretch>
            <a:fillRect/>
          </a:stretch>
        </p:blipFill>
        <p:spPr bwMode="auto">
          <a:xfrm>
            <a:off x="457200" y="2136775"/>
            <a:ext cx="1752600" cy="454025"/>
          </a:xfrm>
          <a:prstGeom prst="rect">
            <a:avLst/>
          </a:prstGeom>
          <a:noFill/>
          <a:ln w="9525">
            <a:noFill/>
            <a:miter lim="800000"/>
            <a:headEnd/>
            <a:tailEnd/>
          </a:ln>
        </p:spPr>
      </p:pic>
      <p:pic>
        <p:nvPicPr>
          <p:cNvPr id="36867" name="Picture 3"/>
          <p:cNvPicPr>
            <a:picLocks noChangeAspect="1" noChangeArrowheads="1"/>
          </p:cNvPicPr>
          <p:nvPr/>
        </p:nvPicPr>
        <p:blipFill>
          <a:blip r:embed="rId3"/>
          <a:srcRect/>
          <a:stretch>
            <a:fillRect/>
          </a:stretch>
        </p:blipFill>
        <p:spPr bwMode="auto">
          <a:xfrm>
            <a:off x="1600200" y="3505200"/>
            <a:ext cx="6059488" cy="3200400"/>
          </a:xfrm>
          <a:prstGeom prst="rect">
            <a:avLst/>
          </a:prstGeom>
          <a:noFill/>
          <a:ln w="9525">
            <a:noFill/>
            <a:miter lim="800000"/>
            <a:headEnd/>
            <a:tailEnd/>
          </a:ln>
        </p:spPr>
      </p:pic>
      <p:sp>
        <p:nvSpPr>
          <p:cNvPr id="24581" name="TextBox 7"/>
          <p:cNvSpPr txBox="1">
            <a:spLocks noChangeArrowheads="1"/>
          </p:cNvSpPr>
          <p:nvPr/>
        </p:nvSpPr>
        <p:spPr bwMode="auto">
          <a:xfrm>
            <a:off x="2362200" y="2128838"/>
            <a:ext cx="6096000" cy="461962"/>
          </a:xfrm>
          <a:prstGeom prst="rect">
            <a:avLst/>
          </a:prstGeom>
          <a:noFill/>
          <a:ln w="9525">
            <a:noFill/>
            <a:miter lim="800000"/>
            <a:headEnd/>
            <a:tailEnd/>
          </a:ln>
        </p:spPr>
        <p:txBody>
          <a:bodyPr>
            <a:spAutoFit/>
          </a:bodyPr>
          <a:lstStyle/>
          <a:p>
            <a:r>
              <a:rPr lang="id-ID" sz="2400">
                <a:latin typeface="Constantia" pitchFamily="18" charset="0"/>
                <a:sym typeface="Wingdings" pitchFamily="2" charset="2"/>
              </a:rPr>
              <a:t> </a:t>
            </a:r>
            <a:r>
              <a:rPr lang="id-ID" sz="2400">
                <a:latin typeface="Constantia" pitchFamily="18" charset="0"/>
              </a:rPr>
              <a:t>Maksimasi </a:t>
            </a:r>
            <a:r>
              <a:rPr lang="id-ID" sz="2400" i="1">
                <a:latin typeface="Constantia" pitchFamily="18" charset="0"/>
              </a:rPr>
              <a:t>h </a:t>
            </a:r>
            <a:r>
              <a:rPr lang="id-ID" sz="2400">
                <a:latin typeface="Constantia" pitchFamily="18" charset="0"/>
              </a:rPr>
              <a:t>dimana</a:t>
            </a:r>
            <a:r>
              <a:rPr lang="id-ID" sz="2400" i="1">
                <a:latin typeface="Constantia" pitchFamily="18" charset="0"/>
              </a:rPr>
              <a:t> x</a:t>
            </a:r>
            <a:r>
              <a:rPr lang="id-ID" sz="2400" baseline="-25000">
                <a:latin typeface="Constantia" pitchFamily="18" charset="0"/>
              </a:rPr>
              <a:t>1</a:t>
            </a:r>
            <a:r>
              <a:rPr lang="id-ID" sz="2400">
                <a:latin typeface="Constantia" pitchFamily="18" charset="0"/>
              </a:rPr>
              <a:t> &amp; </a:t>
            </a:r>
            <a:r>
              <a:rPr lang="id-ID" sz="2400" i="1">
                <a:latin typeface="Constantia" pitchFamily="18" charset="0"/>
              </a:rPr>
              <a:t>x</a:t>
            </a:r>
            <a:r>
              <a:rPr lang="id-ID" sz="2400" baseline="-25000">
                <a:latin typeface="Constantia" pitchFamily="18" charset="0"/>
              </a:rPr>
              <a:t>2</a:t>
            </a:r>
            <a:r>
              <a:rPr lang="id-ID" sz="2400">
                <a:latin typeface="Constantia" pitchFamily="18" charset="0"/>
              </a:rPr>
              <a:t>: integer [0,15]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6867"/>
                                        </p:tgtEl>
                                        <p:attrNameLst>
                                          <p:attrName>style.visibility</p:attrName>
                                        </p:attrNameLst>
                                      </p:cBhvr>
                                      <p:to>
                                        <p:strVal val="visible"/>
                                      </p:to>
                                    </p:set>
                                    <p:animEffect transition="in" filter="blinds(horizontal)">
                                      <p:cBhvr>
                                        <p:cTn id="7" dur="500"/>
                                        <p:tgtEl>
                                          <p:spTgt spid="368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7" name="Picture 2"/>
          <p:cNvPicPr>
            <a:picLocks noChangeAspect="1" noChangeArrowheads="1"/>
          </p:cNvPicPr>
          <p:nvPr/>
        </p:nvPicPr>
        <p:blipFill>
          <a:blip r:embed="rId2"/>
          <a:srcRect/>
          <a:stretch>
            <a:fillRect/>
          </a:stretch>
        </p:blipFill>
        <p:spPr bwMode="auto">
          <a:xfrm>
            <a:off x="228600" y="152400"/>
            <a:ext cx="6589713" cy="6629400"/>
          </a:xfrm>
          <a:prstGeom prst="rect">
            <a:avLst/>
          </a:prstGeom>
          <a:noFill/>
          <a:ln w="9525">
            <a:noFill/>
            <a:miter lim="800000"/>
            <a:headEnd/>
            <a:tailEnd/>
          </a:ln>
        </p:spPr>
      </p:pic>
      <p:sp>
        <p:nvSpPr>
          <p:cNvPr id="4" name="Rectangle 3"/>
          <p:cNvSpPr/>
          <p:nvPr/>
        </p:nvSpPr>
        <p:spPr>
          <a:xfrm>
            <a:off x="4663171" y="6248400"/>
            <a:ext cx="4325223" cy="461665"/>
          </a:xfrm>
          <a:prstGeom prst="rect">
            <a:avLst/>
          </a:prstGeom>
        </p:spPr>
        <p:txBody>
          <a:bodyPr wrap="none">
            <a:spAutoFit/>
          </a:bodyPr>
          <a:lstStyle/>
          <a:p>
            <a:r>
              <a:rPr lang="en-US" sz="2400" dirty="0" err="1" smtClean="0">
                <a:solidFill>
                  <a:srgbClr val="FF0000"/>
                </a:solidFill>
              </a:rPr>
              <a:t>Seleksi</a:t>
            </a:r>
            <a:r>
              <a:rPr lang="en-US" sz="2400" dirty="0" smtClean="0">
                <a:solidFill>
                  <a:srgbClr val="FF0000"/>
                </a:solidFill>
              </a:rPr>
              <a:t> Survivor</a:t>
            </a:r>
            <a:r>
              <a:rPr lang="id-ID" sz="2400" dirty="0" smtClean="0">
                <a:solidFill>
                  <a:srgbClr val="FF0000"/>
                </a:solidFill>
              </a:rPr>
              <a:t>: </a:t>
            </a:r>
            <a:r>
              <a:rPr lang="en-US" sz="2400" i="1" dirty="0" smtClean="0">
                <a:solidFill>
                  <a:srgbClr val="FF0000"/>
                </a:solidFill>
              </a:rPr>
              <a:t>Steady State</a:t>
            </a:r>
            <a:endParaRPr lang="id-ID" sz="2400" dirty="0">
              <a:solidFill>
                <a:srgbClr val="FF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6611" name="Picture 3">
            <a:hlinkClick r:id="rId2" action="ppaction://hlinkfile"/>
          </p:cNvPr>
          <p:cNvPicPr>
            <a:picLocks noChangeAspect="1" noChangeArrowheads="1"/>
          </p:cNvPicPr>
          <p:nvPr/>
        </p:nvPicPr>
        <p:blipFill>
          <a:blip r:embed="rId3"/>
          <a:srcRect/>
          <a:stretch>
            <a:fillRect/>
          </a:stretch>
        </p:blipFill>
        <p:spPr bwMode="auto">
          <a:xfrm>
            <a:off x="1371600" y="2133600"/>
            <a:ext cx="6248400" cy="3992830"/>
          </a:xfrm>
          <a:prstGeom prst="rect">
            <a:avLst/>
          </a:prstGeom>
          <a:noFill/>
          <a:ln w="9525">
            <a:noFill/>
            <a:miter lim="800000"/>
            <a:headEnd/>
            <a:tailEnd/>
          </a:ln>
          <a:effectLst/>
        </p:spPr>
      </p:pic>
      <p:sp>
        <p:nvSpPr>
          <p:cNvPr id="5" name="Title 4"/>
          <p:cNvSpPr>
            <a:spLocks noGrp="1"/>
          </p:cNvSpPr>
          <p:nvPr>
            <p:ph type="title"/>
          </p:nvPr>
        </p:nvSpPr>
        <p:spPr/>
        <p:txBody>
          <a:bodyPr/>
          <a:lstStyle/>
          <a:p>
            <a:r>
              <a:rPr lang="en-US" dirty="0" smtClean="0"/>
              <a:t>Swarm, Flock, School, Herd</a:t>
            </a:r>
            <a:endParaRPr lang="id-ID"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3" name="Picture 2"/>
          <p:cNvPicPr>
            <a:picLocks noChangeAspect="1" noChangeArrowheads="1"/>
          </p:cNvPicPr>
          <p:nvPr/>
        </p:nvPicPr>
        <p:blipFill>
          <a:blip r:embed="rId2"/>
          <a:srcRect/>
          <a:stretch>
            <a:fillRect/>
          </a:stretch>
        </p:blipFill>
        <p:spPr bwMode="auto">
          <a:xfrm>
            <a:off x="167389" y="29980"/>
            <a:ext cx="6418137" cy="6786169"/>
          </a:xfrm>
          <a:prstGeom prst="rect">
            <a:avLst/>
          </a:prstGeom>
          <a:noFill/>
          <a:ln w="9525">
            <a:noFill/>
            <a:miter lim="800000"/>
            <a:headEnd/>
            <a:tailEnd/>
          </a:ln>
        </p:spPr>
      </p:pic>
      <p:sp>
        <p:nvSpPr>
          <p:cNvPr id="4" name="Rectangle 3"/>
          <p:cNvSpPr/>
          <p:nvPr/>
        </p:nvSpPr>
        <p:spPr>
          <a:xfrm>
            <a:off x="4663171" y="6248400"/>
            <a:ext cx="4328429" cy="461665"/>
          </a:xfrm>
          <a:prstGeom prst="rect">
            <a:avLst/>
          </a:prstGeom>
        </p:spPr>
        <p:txBody>
          <a:bodyPr wrap="none">
            <a:spAutoFit/>
          </a:bodyPr>
          <a:lstStyle/>
          <a:p>
            <a:r>
              <a:rPr lang="en-US" sz="2400" dirty="0" err="1" smtClean="0">
                <a:solidFill>
                  <a:srgbClr val="FF0000"/>
                </a:solidFill>
              </a:rPr>
              <a:t>Seleksi</a:t>
            </a:r>
            <a:r>
              <a:rPr lang="en-US" sz="2400" dirty="0" smtClean="0">
                <a:solidFill>
                  <a:srgbClr val="FF0000"/>
                </a:solidFill>
              </a:rPr>
              <a:t> Survivor</a:t>
            </a:r>
            <a:r>
              <a:rPr lang="id-ID" sz="2400" dirty="0" smtClean="0">
                <a:solidFill>
                  <a:srgbClr val="FF0000"/>
                </a:solidFill>
              </a:rPr>
              <a:t>: </a:t>
            </a:r>
            <a:r>
              <a:rPr lang="en-US" sz="2400" i="1" dirty="0" smtClean="0">
                <a:solidFill>
                  <a:srgbClr val="FF0000"/>
                </a:solidFill>
              </a:rPr>
              <a:t>G</a:t>
            </a:r>
            <a:r>
              <a:rPr lang="id-ID" sz="2400" i="1" dirty="0" smtClean="0">
                <a:solidFill>
                  <a:srgbClr val="FF0000"/>
                </a:solidFill>
              </a:rPr>
              <a:t>enerational</a:t>
            </a:r>
            <a:endParaRPr lang="id-ID" sz="2400" dirty="0">
              <a:solidFill>
                <a:srgbClr val="FF00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Studi kasus</a:t>
            </a:r>
            <a:r>
              <a:rPr lang="en-US" dirty="0" smtClean="0"/>
              <a:t> 1: M</a:t>
            </a:r>
            <a:r>
              <a:rPr lang="id-ID" dirty="0" smtClean="0"/>
              <a:t>aksima</a:t>
            </a:r>
            <a:r>
              <a:rPr lang="en-US" dirty="0" err="1" smtClean="0"/>
              <a:t>si</a:t>
            </a:r>
            <a:r>
              <a:rPr lang="id-ID" dirty="0" smtClean="0"/>
              <a:t> </a:t>
            </a:r>
            <a:r>
              <a:rPr lang="en-US" dirty="0" err="1" smtClean="0"/>
              <a:t>Fungsi</a:t>
            </a:r>
            <a:endParaRPr lang="id-ID" dirty="0"/>
          </a:p>
        </p:txBody>
      </p:sp>
      <p:pic>
        <p:nvPicPr>
          <p:cNvPr id="567298" name="Picture 2"/>
          <p:cNvPicPr>
            <a:picLocks noChangeAspect="1" noChangeArrowheads="1"/>
          </p:cNvPicPr>
          <p:nvPr/>
        </p:nvPicPr>
        <p:blipFill>
          <a:blip r:embed="rId2"/>
          <a:srcRect/>
          <a:stretch>
            <a:fillRect/>
          </a:stretch>
        </p:blipFill>
        <p:spPr bwMode="auto">
          <a:xfrm>
            <a:off x="990600" y="2667000"/>
            <a:ext cx="7128302" cy="1219200"/>
          </a:xfrm>
          <a:prstGeom prst="rect">
            <a:avLst/>
          </a:prstGeom>
          <a:noFill/>
          <a:ln w="9525">
            <a:noFill/>
            <a:miter lim="800000"/>
            <a:headEnd/>
            <a:tailEnd/>
          </a:ln>
        </p:spPr>
      </p:pic>
      <p:sp>
        <p:nvSpPr>
          <p:cNvPr id="6" name="Rectangle 5"/>
          <p:cNvSpPr/>
          <p:nvPr/>
        </p:nvSpPr>
        <p:spPr>
          <a:xfrm>
            <a:off x="990600" y="4648200"/>
            <a:ext cx="6629400" cy="646331"/>
          </a:xfrm>
          <a:prstGeom prst="rect">
            <a:avLst/>
          </a:prstGeom>
        </p:spPr>
        <p:txBody>
          <a:bodyPr wrap="square">
            <a:spAutoFit/>
          </a:bodyPr>
          <a:lstStyle/>
          <a:p>
            <a:r>
              <a:rPr lang="id-ID" sz="3600" i="1" dirty="0" smtClean="0"/>
              <a:t>x</a:t>
            </a:r>
            <a:r>
              <a:rPr lang="id-ID" sz="3600" baseline="-25000" dirty="0" smtClean="0"/>
              <a:t>1</a:t>
            </a:r>
            <a:r>
              <a:rPr lang="en-US" sz="3600" dirty="0" smtClean="0"/>
              <a:t>, </a:t>
            </a:r>
            <a:r>
              <a:rPr lang="id-ID" sz="3600" i="1" dirty="0" smtClean="0"/>
              <a:t>x</a:t>
            </a:r>
            <a:r>
              <a:rPr lang="id-ID" sz="3600" baseline="-25000" dirty="0" smtClean="0"/>
              <a:t>2</a:t>
            </a:r>
            <a:r>
              <a:rPr lang="id-ID" sz="3600" dirty="0" smtClean="0"/>
              <a:t> </a:t>
            </a:r>
            <a:r>
              <a:rPr lang="en-US" sz="3600" dirty="0" err="1" smtClean="0"/>
              <a:t>dalam</a:t>
            </a:r>
            <a:r>
              <a:rPr lang="en-US" sz="3600" dirty="0" smtClean="0"/>
              <a:t> interval </a:t>
            </a:r>
            <a:r>
              <a:rPr lang="id-ID" sz="3600" dirty="0" smtClean="0"/>
              <a:t>[0, 15]</a:t>
            </a:r>
            <a:endParaRPr lang="id-ID" sz="3600" dirty="0"/>
          </a:p>
        </p:txBody>
      </p:sp>
      <p:sp>
        <p:nvSpPr>
          <p:cNvPr id="7" name="Rectangle 6"/>
          <p:cNvSpPr/>
          <p:nvPr/>
        </p:nvSpPr>
        <p:spPr>
          <a:xfrm>
            <a:off x="990600" y="5715000"/>
            <a:ext cx="7924800" cy="646331"/>
          </a:xfrm>
          <a:prstGeom prst="rect">
            <a:avLst/>
          </a:prstGeom>
        </p:spPr>
        <p:txBody>
          <a:bodyPr wrap="square">
            <a:spAutoFit/>
          </a:bodyPr>
          <a:lstStyle/>
          <a:p>
            <a:r>
              <a:rPr lang="en-US" sz="3600" i="1" dirty="0" smtClean="0"/>
              <a:t>h = </a:t>
            </a:r>
            <a:r>
              <a:rPr lang="en-US" sz="3600" b="1" dirty="0" smtClean="0">
                <a:solidFill>
                  <a:srgbClr val="FF0000"/>
                </a:solidFill>
              </a:rPr>
              <a:t>105</a:t>
            </a:r>
            <a:r>
              <a:rPr lang="en-US" sz="3600" dirty="0" smtClean="0"/>
              <a:t>, </a:t>
            </a:r>
            <a:r>
              <a:rPr lang="en-US" sz="3600" dirty="0" err="1" smtClean="0"/>
              <a:t>dimana</a:t>
            </a:r>
            <a:r>
              <a:rPr lang="en-US" sz="3600" dirty="0" smtClean="0"/>
              <a:t> </a:t>
            </a:r>
            <a:r>
              <a:rPr lang="id-ID" sz="3600" i="1" dirty="0" smtClean="0"/>
              <a:t>x</a:t>
            </a:r>
            <a:r>
              <a:rPr lang="id-ID" sz="3600" baseline="-25000" dirty="0" smtClean="0"/>
              <a:t>1</a:t>
            </a:r>
            <a:r>
              <a:rPr lang="en-US" sz="3600" baseline="-25000" dirty="0" smtClean="0"/>
              <a:t> </a:t>
            </a:r>
            <a:r>
              <a:rPr lang="en-US" sz="3600" dirty="0" smtClean="0"/>
              <a:t>= 15 </a:t>
            </a:r>
            <a:r>
              <a:rPr lang="en-US" sz="3600" dirty="0" err="1" smtClean="0"/>
              <a:t>dan</a:t>
            </a:r>
            <a:r>
              <a:rPr lang="en-US" sz="3600" dirty="0" smtClean="0"/>
              <a:t> </a:t>
            </a:r>
            <a:r>
              <a:rPr lang="id-ID" sz="3600" i="1" dirty="0" smtClean="0"/>
              <a:t>x</a:t>
            </a:r>
            <a:r>
              <a:rPr lang="id-ID" sz="3600" baseline="-25000" dirty="0" smtClean="0"/>
              <a:t>2</a:t>
            </a:r>
            <a:r>
              <a:rPr lang="id-ID" sz="3600" dirty="0" smtClean="0"/>
              <a:t> </a:t>
            </a:r>
            <a:r>
              <a:rPr lang="en-US" sz="3600" dirty="0" smtClean="0"/>
              <a:t>= </a:t>
            </a:r>
            <a:r>
              <a:rPr lang="id-ID" sz="3600" dirty="0" smtClean="0"/>
              <a:t>0</a:t>
            </a:r>
            <a:endParaRPr lang="id-ID"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67298"/>
                                        </p:tgtEl>
                                        <p:attrNameLst>
                                          <p:attrName>style.visibility</p:attrName>
                                        </p:attrNameLst>
                                      </p:cBhvr>
                                      <p:to>
                                        <p:strVal val="visible"/>
                                      </p:to>
                                    </p:set>
                                    <p:animEffect transition="in" filter="blinds(horizontal)">
                                      <p:cBhvr>
                                        <p:cTn id="7" dur="500"/>
                                        <p:tgtEl>
                                          <p:spTgt spid="56729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Phenotype</a:t>
            </a:r>
            <a:r>
              <a:rPr lang="en-US" dirty="0" smtClean="0"/>
              <a:t> </a:t>
            </a:r>
            <a:r>
              <a:rPr lang="en-US" dirty="0" smtClean="0">
                <a:sym typeface="Wingdings" pitchFamily="2" charset="2"/>
              </a:rPr>
              <a:t> </a:t>
            </a:r>
            <a:r>
              <a:rPr lang="en-US" i="1" dirty="0" smtClean="0"/>
              <a:t>Genotype</a:t>
            </a:r>
            <a:endParaRPr lang="id-ID" i="1" dirty="0"/>
          </a:p>
        </p:txBody>
      </p:sp>
      <p:pic>
        <p:nvPicPr>
          <p:cNvPr id="568322" name="Picture 2"/>
          <p:cNvPicPr>
            <a:picLocks noChangeAspect="1" noChangeArrowheads="1"/>
          </p:cNvPicPr>
          <p:nvPr/>
        </p:nvPicPr>
        <p:blipFill>
          <a:blip r:embed="rId2"/>
          <a:srcRect/>
          <a:stretch>
            <a:fillRect/>
          </a:stretch>
        </p:blipFill>
        <p:spPr bwMode="auto">
          <a:xfrm>
            <a:off x="838200" y="2438400"/>
            <a:ext cx="7086600" cy="376864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Fungsi</a:t>
            </a:r>
            <a:r>
              <a:rPr lang="en-US" dirty="0" smtClean="0"/>
              <a:t> Fitness: </a:t>
            </a:r>
            <a:r>
              <a:rPr lang="en-US" dirty="0" err="1" smtClean="0"/>
              <a:t>Maksimasi</a:t>
            </a:r>
            <a:endParaRPr lang="id-ID" dirty="0"/>
          </a:p>
        </p:txBody>
      </p:sp>
      <p:graphicFrame>
        <p:nvGraphicFramePr>
          <p:cNvPr id="587778" name="Object 3"/>
          <p:cNvGraphicFramePr>
            <a:graphicFrameLocks noChangeAspect="1"/>
          </p:cNvGraphicFramePr>
          <p:nvPr/>
        </p:nvGraphicFramePr>
        <p:xfrm>
          <a:off x="3124200" y="3352800"/>
          <a:ext cx="2286000" cy="1219200"/>
        </p:xfrm>
        <a:graphic>
          <a:graphicData uri="http://schemas.openxmlformats.org/presentationml/2006/ole">
            <mc:AlternateContent xmlns:mc="http://schemas.openxmlformats.org/markup-compatibility/2006">
              <mc:Choice xmlns:v="urn:schemas-microsoft-com:vml" Requires="v">
                <p:oleObj spid="_x0000_s36867" name="Equation" r:id="rId3" imgW="380880" imgH="203040" progId="Equation.3">
                  <p:embed/>
                </p:oleObj>
              </mc:Choice>
              <mc:Fallback>
                <p:oleObj name="Equation" r:id="rId3" imgW="380880" imgH="20304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3352800"/>
                        <a:ext cx="22860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9346" name="Picture 2"/>
          <p:cNvPicPr>
            <a:picLocks noChangeAspect="1" noChangeArrowheads="1"/>
          </p:cNvPicPr>
          <p:nvPr/>
        </p:nvPicPr>
        <p:blipFill>
          <a:blip r:embed="rId2">
            <a:grayscl/>
          </a:blip>
          <a:srcRect/>
          <a:stretch>
            <a:fillRect/>
          </a:stretch>
        </p:blipFill>
        <p:spPr bwMode="auto">
          <a:xfrm>
            <a:off x="2286000" y="2057400"/>
            <a:ext cx="4343400" cy="4343400"/>
          </a:xfrm>
          <a:prstGeom prst="rect">
            <a:avLst/>
          </a:prstGeom>
          <a:noFill/>
          <a:ln w="9525">
            <a:noFill/>
            <a:miter lim="800000"/>
            <a:headEnd/>
            <a:tailEnd/>
          </a:ln>
        </p:spPr>
      </p:pic>
      <p:sp>
        <p:nvSpPr>
          <p:cNvPr id="3" name="Title 2"/>
          <p:cNvSpPr>
            <a:spLocks noGrp="1"/>
          </p:cNvSpPr>
          <p:nvPr>
            <p:ph type="title"/>
          </p:nvPr>
        </p:nvSpPr>
        <p:spPr/>
        <p:txBody>
          <a:bodyPr/>
          <a:lstStyle/>
          <a:p>
            <a:r>
              <a:rPr lang="en-US" dirty="0" err="1" smtClean="0"/>
              <a:t>Generasi</a:t>
            </a:r>
            <a:r>
              <a:rPr lang="en-US" dirty="0" smtClean="0"/>
              <a:t> 1</a:t>
            </a:r>
            <a:endParaRPr lang="id-ID"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81000" y="2286002"/>
          <a:ext cx="8458200" cy="4190999"/>
        </p:xfrm>
        <a:graphic>
          <a:graphicData uri="http://schemas.openxmlformats.org/drawingml/2006/table">
            <a:tbl>
              <a:tblPr/>
              <a:tblGrid>
                <a:gridCol w="724536"/>
                <a:gridCol w="1352731"/>
                <a:gridCol w="1129696"/>
                <a:gridCol w="1276187"/>
                <a:gridCol w="1402881"/>
                <a:gridCol w="1456991"/>
                <a:gridCol w="1115178"/>
              </a:tblGrid>
              <a:tr h="1302059">
                <a:tc>
                  <a:txBody>
                    <a:bodyPr/>
                    <a:lstStyle/>
                    <a:p>
                      <a:pPr algn="ctr">
                        <a:spcBef>
                          <a:spcPts val="300"/>
                        </a:spcBef>
                        <a:spcAft>
                          <a:spcPts val="600"/>
                        </a:spcAft>
                        <a:tabLst>
                          <a:tab pos="800100" algn="l"/>
                        </a:tabLst>
                      </a:pPr>
                      <a:r>
                        <a:rPr lang="id-ID" sz="3600" spc="-30" dirty="0">
                          <a:latin typeface="Arial Narrow" pitchFamily="34" charset="0"/>
                          <a:ea typeface="Times New Roman"/>
                          <a:cs typeface="Times New Roman"/>
                        </a:rPr>
                        <a:t> </a:t>
                      </a:r>
                      <a:r>
                        <a:rPr lang="id-ID" sz="2000" spc="-30" dirty="0">
                          <a:latin typeface="Arial Narrow" pitchFamily="34" charset="0"/>
                          <a:ea typeface="Times New Roman"/>
                          <a:cs typeface="Times New Roman"/>
                        </a:rPr>
                        <a:t>No</a:t>
                      </a:r>
                      <a:endParaRPr lang="id-ID" sz="3600" spc="-30" dirty="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600"/>
                        </a:spcAft>
                        <a:tabLst>
                          <a:tab pos="800100" algn="l"/>
                        </a:tabLst>
                      </a:pPr>
                      <a:r>
                        <a:rPr lang="id-ID" sz="2000" spc="-30" dirty="0">
                          <a:latin typeface="Arial Narrow" pitchFamily="34" charset="0"/>
                          <a:ea typeface="Times New Roman"/>
                          <a:cs typeface="Times New Roman"/>
                        </a:rPr>
                        <a:t>Kromosom</a:t>
                      </a:r>
                      <a:endParaRPr lang="id-ID" sz="3600" spc="-30" dirty="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600"/>
                        </a:spcAft>
                        <a:tabLst>
                          <a:tab pos="800100" algn="l"/>
                        </a:tabLst>
                      </a:pPr>
                      <a:r>
                        <a:rPr lang="id-ID" sz="2000" spc="-30">
                          <a:latin typeface="Arial Narrow" pitchFamily="34" charset="0"/>
                          <a:ea typeface="Times New Roman"/>
                          <a:cs typeface="Times New Roman"/>
                        </a:rPr>
                        <a:t>Individu </a:t>
                      </a:r>
                      <a:endParaRPr lang="id-ID" sz="3600" spc="-30">
                        <a:latin typeface="Arial Narrow" pitchFamily="34" charset="0"/>
                        <a:ea typeface="Times New Roman"/>
                        <a:cs typeface="Times New Roman"/>
                      </a:endParaRPr>
                    </a:p>
                    <a:p>
                      <a:pPr algn="ctr">
                        <a:spcBef>
                          <a:spcPts val="300"/>
                        </a:spcBef>
                        <a:spcAft>
                          <a:spcPts val="600"/>
                        </a:spcAft>
                        <a:tabLst>
                          <a:tab pos="800100" algn="l"/>
                        </a:tabLst>
                      </a:pPr>
                      <a:r>
                        <a:rPr lang="id-ID" sz="2000" spc="-30">
                          <a:latin typeface="Arial Narrow" pitchFamily="34" charset="0"/>
                          <a:ea typeface="Times New Roman"/>
                          <a:cs typeface="Times New Roman"/>
                        </a:rPr>
                        <a:t>(</a:t>
                      </a:r>
                      <a:r>
                        <a:rPr lang="id-ID" sz="2000" i="1" spc="-30">
                          <a:latin typeface="Arial Narrow" pitchFamily="34" charset="0"/>
                          <a:ea typeface="Times New Roman"/>
                          <a:cs typeface="Times New Roman"/>
                        </a:rPr>
                        <a:t>x</a:t>
                      </a:r>
                      <a:r>
                        <a:rPr lang="id-ID" sz="2000" spc="-30" baseline="-25000">
                          <a:latin typeface="Arial Narrow" pitchFamily="34" charset="0"/>
                          <a:ea typeface="Times New Roman"/>
                          <a:cs typeface="Times New Roman"/>
                        </a:rPr>
                        <a:t>1</a:t>
                      </a:r>
                      <a:r>
                        <a:rPr lang="id-ID" sz="2000" spc="-30">
                          <a:latin typeface="Arial Narrow" pitchFamily="34" charset="0"/>
                          <a:ea typeface="Times New Roman"/>
                          <a:cs typeface="Times New Roman"/>
                        </a:rPr>
                        <a:t>, </a:t>
                      </a:r>
                      <a:r>
                        <a:rPr lang="id-ID" sz="2000" i="1" spc="-30">
                          <a:latin typeface="Arial Narrow" pitchFamily="34" charset="0"/>
                          <a:ea typeface="Times New Roman"/>
                          <a:cs typeface="Times New Roman"/>
                        </a:rPr>
                        <a:t>x</a:t>
                      </a:r>
                      <a:r>
                        <a:rPr lang="id-ID" sz="2000" spc="-30" baseline="-25000">
                          <a:latin typeface="Arial Narrow" pitchFamily="34" charset="0"/>
                          <a:ea typeface="Times New Roman"/>
                          <a:cs typeface="Times New Roman"/>
                        </a:rPr>
                        <a:t>2</a:t>
                      </a:r>
                      <a:r>
                        <a:rPr lang="id-ID" sz="2000" spc="-30">
                          <a:latin typeface="Arial Narrow" pitchFamily="34" charset="0"/>
                          <a:ea typeface="Times New Roman"/>
                          <a:cs typeface="Times New Roman"/>
                        </a:rPr>
                        <a:t>)</a:t>
                      </a:r>
                      <a:endParaRPr lang="id-ID" sz="3600" spc="-3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600"/>
                        </a:spcAft>
                        <a:tabLst>
                          <a:tab pos="800100" algn="l"/>
                        </a:tabLst>
                      </a:pPr>
                      <a:r>
                        <a:rPr lang="id-ID" sz="2000" i="1" spc="-30">
                          <a:latin typeface="Arial Narrow" pitchFamily="34" charset="0"/>
                          <a:ea typeface="Times New Roman"/>
                          <a:cs typeface="Times New Roman"/>
                        </a:rPr>
                        <a:t>Fitness  </a:t>
                      </a:r>
                      <a:endParaRPr lang="id-ID" sz="3600" spc="-30">
                        <a:latin typeface="Arial Narrow" pitchFamily="34" charset="0"/>
                        <a:ea typeface="Times New Roman"/>
                        <a:cs typeface="Times New Roman"/>
                      </a:endParaRPr>
                    </a:p>
                    <a:p>
                      <a:pPr algn="ctr">
                        <a:spcBef>
                          <a:spcPts val="300"/>
                        </a:spcBef>
                        <a:spcAft>
                          <a:spcPts val="600"/>
                        </a:spcAft>
                        <a:tabLst>
                          <a:tab pos="800100" algn="l"/>
                        </a:tabLst>
                      </a:pPr>
                      <a:r>
                        <a:rPr lang="id-ID" sz="2000" spc="-30">
                          <a:latin typeface="Arial Narrow" pitchFamily="34" charset="0"/>
                          <a:ea typeface="Times New Roman"/>
                          <a:cs typeface="Times New Roman"/>
                        </a:rPr>
                        <a:t>(7</a:t>
                      </a:r>
                      <a:r>
                        <a:rPr lang="id-ID" sz="2000" i="1" spc="-30">
                          <a:latin typeface="Arial Narrow" pitchFamily="34" charset="0"/>
                          <a:ea typeface="Times New Roman"/>
                          <a:cs typeface="Times New Roman"/>
                        </a:rPr>
                        <a:t>x</a:t>
                      </a:r>
                      <a:r>
                        <a:rPr lang="id-ID" sz="2000" spc="-30" baseline="-25000">
                          <a:latin typeface="Arial Narrow" pitchFamily="34" charset="0"/>
                          <a:ea typeface="Times New Roman"/>
                          <a:cs typeface="Times New Roman"/>
                        </a:rPr>
                        <a:t>1</a:t>
                      </a:r>
                      <a:r>
                        <a:rPr lang="id-ID" sz="2000" spc="-30">
                          <a:latin typeface="Arial Narrow" pitchFamily="34" charset="0"/>
                          <a:ea typeface="Times New Roman"/>
                          <a:cs typeface="Times New Roman"/>
                        </a:rPr>
                        <a:t> – 3</a:t>
                      </a:r>
                      <a:r>
                        <a:rPr lang="id-ID" sz="2000" i="1" spc="-30">
                          <a:latin typeface="Arial Narrow" pitchFamily="34" charset="0"/>
                          <a:ea typeface="Times New Roman"/>
                          <a:cs typeface="Times New Roman"/>
                        </a:rPr>
                        <a:t>x</a:t>
                      </a:r>
                      <a:r>
                        <a:rPr lang="id-ID" sz="2000" spc="-30" baseline="-25000">
                          <a:latin typeface="Arial Narrow" pitchFamily="34" charset="0"/>
                          <a:ea typeface="Times New Roman"/>
                          <a:cs typeface="Times New Roman"/>
                        </a:rPr>
                        <a:t>2</a:t>
                      </a:r>
                      <a:r>
                        <a:rPr lang="id-ID" sz="2000" spc="-30">
                          <a:latin typeface="Arial Narrow" pitchFamily="34" charset="0"/>
                          <a:ea typeface="Times New Roman"/>
                          <a:cs typeface="Times New Roman"/>
                        </a:rPr>
                        <a:t>)</a:t>
                      </a:r>
                      <a:endParaRPr lang="id-ID" sz="3600" spc="-3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600"/>
                        </a:spcAft>
                        <a:tabLst>
                          <a:tab pos="800100" algn="l"/>
                        </a:tabLst>
                      </a:pPr>
                      <a:r>
                        <a:rPr lang="id-ID" sz="2000" spc="-30">
                          <a:latin typeface="Arial Narrow" pitchFamily="34" charset="0"/>
                          <a:ea typeface="Times New Roman"/>
                          <a:cs typeface="Times New Roman"/>
                        </a:rPr>
                        <a:t>Probabilitas terpilih</a:t>
                      </a:r>
                      <a:endParaRPr lang="id-ID" sz="3600" spc="-3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600"/>
                        </a:spcAft>
                        <a:tabLst>
                          <a:tab pos="800100" algn="l"/>
                          <a:tab pos="457200" algn="l"/>
                        </a:tabLst>
                      </a:pPr>
                      <a:r>
                        <a:rPr lang="id-ID" sz="2000" spc="-30">
                          <a:latin typeface="Arial Narrow" pitchFamily="34" charset="0"/>
                          <a:ea typeface="Times New Roman"/>
                          <a:cs typeface="Times New Roman"/>
                        </a:rPr>
                        <a:t>Jumlah yang diharapkan di </a:t>
                      </a:r>
                      <a:r>
                        <a:rPr lang="id-ID" sz="2000" i="1" spc="-30">
                          <a:latin typeface="Arial Narrow" pitchFamily="34" charset="0"/>
                          <a:ea typeface="Times New Roman"/>
                          <a:cs typeface="Times New Roman"/>
                        </a:rPr>
                        <a:t>mating pool</a:t>
                      </a:r>
                      <a:endParaRPr lang="id-ID" sz="3600" spc="-3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600"/>
                        </a:spcAft>
                        <a:tabLst>
                          <a:tab pos="800100" algn="l"/>
                        </a:tabLst>
                      </a:pPr>
                      <a:r>
                        <a:rPr lang="id-ID" sz="2000" spc="-30">
                          <a:latin typeface="Arial Narrow" pitchFamily="34" charset="0"/>
                          <a:ea typeface="Times New Roman"/>
                          <a:cs typeface="Times New Roman"/>
                        </a:rPr>
                        <a:t>Jumlah aktual di </a:t>
                      </a:r>
                      <a:r>
                        <a:rPr lang="id-ID" sz="2000" i="1" spc="-30">
                          <a:latin typeface="Arial Narrow" pitchFamily="34" charset="0"/>
                          <a:ea typeface="Times New Roman"/>
                          <a:cs typeface="Times New Roman"/>
                        </a:rPr>
                        <a:t>mating pool</a:t>
                      </a:r>
                      <a:endParaRPr lang="id-ID" sz="3600" spc="-3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5514">
                <a:tc>
                  <a:txBody>
                    <a:bodyPr/>
                    <a:lstStyle/>
                    <a:p>
                      <a:pPr algn="ctr">
                        <a:spcBef>
                          <a:spcPts val="300"/>
                        </a:spcBef>
                        <a:spcAft>
                          <a:spcPts val="600"/>
                        </a:spcAft>
                        <a:tabLst>
                          <a:tab pos="800100" algn="l"/>
                        </a:tabLst>
                      </a:pPr>
                      <a:r>
                        <a:rPr lang="id-ID" sz="2000" spc="-30">
                          <a:latin typeface="Arial Narrow" pitchFamily="34" charset="0"/>
                          <a:ea typeface="Times New Roman"/>
                          <a:cs typeface="Times New Roman"/>
                        </a:rPr>
                        <a:t>1</a:t>
                      </a:r>
                      <a:endParaRPr lang="id-ID" sz="3600" spc="-3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600"/>
                        </a:spcAft>
                        <a:tabLst>
                          <a:tab pos="800100" algn="l"/>
                        </a:tabLst>
                      </a:pPr>
                      <a:r>
                        <a:rPr lang="id-ID" sz="2000" spc="-30">
                          <a:latin typeface="Arial Narrow" pitchFamily="34" charset="0"/>
                          <a:ea typeface="Times New Roman"/>
                          <a:cs typeface="Times New Roman"/>
                        </a:rPr>
                        <a:t>11000001</a:t>
                      </a:r>
                      <a:endParaRPr lang="id-ID" sz="3600" spc="-3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600"/>
                        </a:spcAft>
                        <a:tabLst>
                          <a:tab pos="800100" algn="l"/>
                        </a:tabLst>
                      </a:pPr>
                      <a:r>
                        <a:rPr lang="id-ID" sz="2000" spc="-30">
                          <a:latin typeface="Arial Narrow" pitchFamily="34" charset="0"/>
                          <a:ea typeface="Times New Roman"/>
                          <a:cs typeface="Times New Roman"/>
                        </a:rPr>
                        <a:t>(12, 1)</a:t>
                      </a:r>
                      <a:endParaRPr lang="id-ID" sz="3600" spc="-3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600"/>
                        </a:spcAft>
                        <a:tabLst>
                          <a:tab pos="800100" algn="l"/>
                        </a:tabLst>
                      </a:pPr>
                      <a:r>
                        <a:rPr lang="id-ID" sz="2000" b="1" spc="-30" dirty="0">
                          <a:solidFill>
                            <a:srgbClr val="FF0000"/>
                          </a:solidFill>
                          <a:latin typeface="Arial Narrow" pitchFamily="34" charset="0"/>
                          <a:ea typeface="Times New Roman"/>
                          <a:cs typeface="Times New Roman"/>
                        </a:rPr>
                        <a:t>81</a:t>
                      </a:r>
                      <a:endParaRPr lang="id-ID" sz="3600" b="1" spc="-30" dirty="0">
                        <a:solidFill>
                          <a:srgbClr val="FF0000"/>
                        </a:solidFill>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600"/>
                        </a:spcAft>
                        <a:tabLst>
                          <a:tab pos="800100" algn="l"/>
                        </a:tabLst>
                      </a:pPr>
                      <a:r>
                        <a:rPr lang="id-ID" sz="2000" spc="-30">
                          <a:latin typeface="Arial Narrow" pitchFamily="34" charset="0"/>
                          <a:ea typeface="Times New Roman"/>
                          <a:cs typeface="Times New Roman"/>
                        </a:rPr>
                        <a:t>0,41</a:t>
                      </a:r>
                      <a:endParaRPr lang="id-ID" sz="3600" spc="-3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600"/>
                        </a:spcAft>
                        <a:tabLst>
                          <a:tab pos="800100" algn="l"/>
                        </a:tabLst>
                      </a:pPr>
                      <a:r>
                        <a:rPr lang="id-ID" sz="2000" spc="-30">
                          <a:latin typeface="Arial Narrow" pitchFamily="34" charset="0"/>
                          <a:ea typeface="Times New Roman"/>
                          <a:cs typeface="Times New Roman"/>
                        </a:rPr>
                        <a:t>1,64</a:t>
                      </a:r>
                      <a:endParaRPr lang="id-ID" sz="3600" spc="-3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600"/>
                        </a:spcAft>
                        <a:tabLst>
                          <a:tab pos="800100" algn="l"/>
                        </a:tabLst>
                      </a:pPr>
                      <a:r>
                        <a:rPr lang="id-ID" sz="2000" spc="-30">
                          <a:latin typeface="Arial Narrow" pitchFamily="34" charset="0"/>
                          <a:ea typeface="Times New Roman"/>
                          <a:cs typeface="Times New Roman"/>
                        </a:rPr>
                        <a:t>2</a:t>
                      </a:r>
                      <a:endParaRPr lang="id-ID" sz="3600" spc="-3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325514">
                <a:tc>
                  <a:txBody>
                    <a:bodyPr/>
                    <a:lstStyle/>
                    <a:p>
                      <a:pPr algn="ctr">
                        <a:spcBef>
                          <a:spcPts val="300"/>
                        </a:spcBef>
                        <a:spcAft>
                          <a:spcPts val="600"/>
                        </a:spcAft>
                        <a:tabLst>
                          <a:tab pos="800100" algn="l"/>
                        </a:tabLst>
                      </a:pPr>
                      <a:r>
                        <a:rPr lang="id-ID" sz="2000" spc="-30">
                          <a:latin typeface="Arial Narrow" pitchFamily="34" charset="0"/>
                          <a:ea typeface="Times New Roman"/>
                          <a:cs typeface="Times New Roman"/>
                        </a:rPr>
                        <a:t>2</a:t>
                      </a:r>
                      <a:endParaRPr lang="id-ID" sz="3600" spc="-3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600"/>
                        </a:spcAft>
                        <a:tabLst>
                          <a:tab pos="800100" algn="l"/>
                        </a:tabLst>
                      </a:pPr>
                      <a:r>
                        <a:rPr lang="id-ID" sz="2000" spc="-30">
                          <a:latin typeface="Arial Narrow" pitchFamily="34" charset="0"/>
                          <a:ea typeface="Times New Roman"/>
                          <a:cs typeface="Times New Roman"/>
                        </a:rPr>
                        <a:t>10010011</a:t>
                      </a:r>
                      <a:endParaRPr lang="id-ID" sz="3600" spc="-3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600"/>
                        </a:spcAft>
                        <a:tabLst>
                          <a:tab pos="800100" algn="l"/>
                        </a:tabLst>
                      </a:pPr>
                      <a:r>
                        <a:rPr lang="id-ID" sz="2000" spc="-30">
                          <a:latin typeface="Arial Narrow" pitchFamily="34" charset="0"/>
                          <a:ea typeface="Times New Roman"/>
                          <a:cs typeface="Times New Roman"/>
                        </a:rPr>
                        <a:t>(9, 3)</a:t>
                      </a:r>
                      <a:endParaRPr lang="id-ID" sz="3600" spc="-3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600"/>
                        </a:spcAft>
                        <a:tabLst>
                          <a:tab pos="800100" algn="l"/>
                        </a:tabLst>
                      </a:pPr>
                      <a:r>
                        <a:rPr lang="id-ID" sz="2000" spc="-30">
                          <a:latin typeface="Arial Narrow" pitchFamily="34" charset="0"/>
                          <a:ea typeface="Times New Roman"/>
                          <a:cs typeface="Times New Roman"/>
                        </a:rPr>
                        <a:t>54</a:t>
                      </a:r>
                      <a:endParaRPr lang="id-ID" sz="3600" spc="-3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600"/>
                        </a:spcAft>
                        <a:tabLst>
                          <a:tab pos="800100" algn="l"/>
                        </a:tabLst>
                      </a:pPr>
                      <a:r>
                        <a:rPr lang="id-ID" sz="2000" spc="-30">
                          <a:latin typeface="Arial Narrow" pitchFamily="34" charset="0"/>
                          <a:ea typeface="Times New Roman"/>
                          <a:cs typeface="Times New Roman"/>
                        </a:rPr>
                        <a:t>0,27</a:t>
                      </a:r>
                      <a:endParaRPr lang="id-ID" sz="3600" spc="-3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600"/>
                        </a:spcAft>
                        <a:tabLst>
                          <a:tab pos="800100" algn="l"/>
                        </a:tabLst>
                      </a:pPr>
                      <a:r>
                        <a:rPr lang="id-ID" sz="2000" spc="-30">
                          <a:latin typeface="Arial Narrow" pitchFamily="34" charset="0"/>
                          <a:ea typeface="Times New Roman"/>
                          <a:cs typeface="Times New Roman"/>
                        </a:rPr>
                        <a:t>1,08</a:t>
                      </a:r>
                      <a:endParaRPr lang="id-ID" sz="3600" spc="-3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600"/>
                        </a:spcAft>
                        <a:tabLst>
                          <a:tab pos="800100" algn="l"/>
                        </a:tabLst>
                      </a:pPr>
                      <a:r>
                        <a:rPr lang="id-ID" sz="2000" spc="-30">
                          <a:latin typeface="Arial Narrow" pitchFamily="34" charset="0"/>
                          <a:ea typeface="Times New Roman"/>
                          <a:cs typeface="Times New Roman"/>
                        </a:rPr>
                        <a:t>1</a:t>
                      </a:r>
                      <a:endParaRPr lang="id-ID" sz="3600" spc="-3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325514">
                <a:tc>
                  <a:txBody>
                    <a:bodyPr/>
                    <a:lstStyle/>
                    <a:p>
                      <a:pPr algn="ctr">
                        <a:spcBef>
                          <a:spcPts val="300"/>
                        </a:spcBef>
                        <a:spcAft>
                          <a:spcPts val="600"/>
                        </a:spcAft>
                        <a:tabLst>
                          <a:tab pos="800100" algn="l"/>
                        </a:tabLst>
                      </a:pPr>
                      <a:r>
                        <a:rPr lang="id-ID" sz="2000" spc="-30">
                          <a:latin typeface="Arial Narrow" pitchFamily="34" charset="0"/>
                          <a:ea typeface="Times New Roman"/>
                          <a:cs typeface="Times New Roman"/>
                        </a:rPr>
                        <a:t>3</a:t>
                      </a:r>
                      <a:endParaRPr lang="id-ID" sz="3600" spc="-3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600"/>
                        </a:spcAft>
                        <a:tabLst>
                          <a:tab pos="800100" algn="l"/>
                        </a:tabLst>
                      </a:pPr>
                      <a:r>
                        <a:rPr lang="id-ID" sz="2000" spc="-30">
                          <a:latin typeface="Arial Narrow" pitchFamily="34" charset="0"/>
                          <a:ea typeface="Times New Roman"/>
                          <a:cs typeface="Times New Roman"/>
                        </a:rPr>
                        <a:t>00110000</a:t>
                      </a:r>
                      <a:endParaRPr lang="id-ID" sz="3600" spc="-3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600"/>
                        </a:spcAft>
                        <a:tabLst>
                          <a:tab pos="800100" algn="l"/>
                        </a:tabLst>
                      </a:pPr>
                      <a:r>
                        <a:rPr lang="id-ID" sz="2000" spc="-30">
                          <a:latin typeface="Arial Narrow" pitchFamily="34" charset="0"/>
                          <a:ea typeface="Times New Roman"/>
                          <a:cs typeface="Times New Roman"/>
                        </a:rPr>
                        <a:t>(3, 0)</a:t>
                      </a:r>
                      <a:endParaRPr lang="id-ID" sz="3600" spc="-3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600"/>
                        </a:spcAft>
                        <a:tabLst>
                          <a:tab pos="800100" algn="l"/>
                        </a:tabLst>
                      </a:pPr>
                      <a:r>
                        <a:rPr lang="id-ID" sz="2000" spc="-30">
                          <a:latin typeface="Arial Narrow" pitchFamily="34" charset="0"/>
                          <a:ea typeface="Times New Roman"/>
                          <a:cs typeface="Times New Roman"/>
                        </a:rPr>
                        <a:t>21</a:t>
                      </a:r>
                      <a:endParaRPr lang="id-ID" sz="3600" spc="-3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600"/>
                        </a:spcAft>
                        <a:tabLst>
                          <a:tab pos="800100" algn="l"/>
                        </a:tabLst>
                      </a:pPr>
                      <a:r>
                        <a:rPr lang="id-ID" sz="2000" spc="-30">
                          <a:latin typeface="Arial Narrow" pitchFamily="34" charset="0"/>
                          <a:ea typeface="Times New Roman"/>
                          <a:cs typeface="Times New Roman"/>
                        </a:rPr>
                        <a:t>0,11</a:t>
                      </a:r>
                      <a:endParaRPr lang="id-ID" sz="3600" spc="-3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600"/>
                        </a:spcAft>
                        <a:tabLst>
                          <a:tab pos="800100" algn="l"/>
                        </a:tabLst>
                      </a:pPr>
                      <a:r>
                        <a:rPr lang="id-ID" sz="2000" spc="-30">
                          <a:latin typeface="Arial Narrow" pitchFamily="34" charset="0"/>
                          <a:ea typeface="Times New Roman"/>
                          <a:cs typeface="Times New Roman"/>
                        </a:rPr>
                        <a:t>0,44</a:t>
                      </a:r>
                      <a:endParaRPr lang="id-ID" sz="3600" spc="-3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600"/>
                        </a:spcAft>
                        <a:tabLst>
                          <a:tab pos="800100" algn="l"/>
                        </a:tabLst>
                      </a:pPr>
                      <a:r>
                        <a:rPr lang="id-ID" sz="2000" spc="-30">
                          <a:latin typeface="Arial Narrow" pitchFamily="34" charset="0"/>
                          <a:ea typeface="Times New Roman"/>
                          <a:cs typeface="Times New Roman"/>
                        </a:rPr>
                        <a:t>1</a:t>
                      </a:r>
                      <a:endParaRPr lang="id-ID" sz="3600" spc="-3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325514">
                <a:tc>
                  <a:txBody>
                    <a:bodyPr/>
                    <a:lstStyle/>
                    <a:p>
                      <a:pPr algn="ctr">
                        <a:spcBef>
                          <a:spcPts val="300"/>
                        </a:spcBef>
                        <a:spcAft>
                          <a:spcPts val="600"/>
                        </a:spcAft>
                        <a:tabLst>
                          <a:tab pos="800100" algn="l"/>
                        </a:tabLst>
                      </a:pPr>
                      <a:r>
                        <a:rPr lang="id-ID" sz="2000" spc="-30">
                          <a:latin typeface="Arial Narrow" pitchFamily="34" charset="0"/>
                          <a:ea typeface="Times New Roman"/>
                          <a:cs typeface="Times New Roman"/>
                        </a:rPr>
                        <a:t>4</a:t>
                      </a:r>
                      <a:endParaRPr lang="id-ID" sz="3600" spc="-3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600"/>
                        </a:spcAft>
                        <a:tabLst>
                          <a:tab pos="800100" algn="l"/>
                        </a:tabLst>
                      </a:pPr>
                      <a:r>
                        <a:rPr lang="id-ID" sz="2000" spc="-30">
                          <a:latin typeface="Arial Narrow" pitchFamily="34" charset="0"/>
                          <a:ea typeface="Times New Roman"/>
                          <a:cs typeface="Times New Roman"/>
                        </a:rPr>
                        <a:t>10001001</a:t>
                      </a:r>
                      <a:endParaRPr lang="id-ID" sz="3600" spc="-3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600"/>
                        </a:spcAft>
                        <a:tabLst>
                          <a:tab pos="800100" algn="l"/>
                        </a:tabLst>
                      </a:pPr>
                      <a:r>
                        <a:rPr lang="id-ID" sz="2000" spc="-30">
                          <a:latin typeface="Arial Narrow" pitchFamily="34" charset="0"/>
                          <a:ea typeface="Times New Roman"/>
                          <a:cs typeface="Times New Roman"/>
                        </a:rPr>
                        <a:t>(8, 5)</a:t>
                      </a:r>
                      <a:endParaRPr lang="id-ID" sz="3600" spc="-3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600"/>
                        </a:spcAft>
                        <a:tabLst>
                          <a:tab pos="800100" algn="l"/>
                        </a:tabLst>
                      </a:pPr>
                      <a:r>
                        <a:rPr lang="id-ID" sz="2000" spc="-30">
                          <a:latin typeface="Arial Narrow" pitchFamily="34" charset="0"/>
                          <a:ea typeface="Times New Roman"/>
                          <a:cs typeface="Times New Roman"/>
                        </a:rPr>
                        <a:t>41</a:t>
                      </a:r>
                      <a:endParaRPr lang="id-ID" sz="3600" spc="-3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600"/>
                        </a:spcAft>
                        <a:tabLst>
                          <a:tab pos="800100" algn="l"/>
                        </a:tabLst>
                      </a:pPr>
                      <a:r>
                        <a:rPr lang="id-ID" sz="2000" spc="-30">
                          <a:latin typeface="Arial Narrow" pitchFamily="34" charset="0"/>
                          <a:ea typeface="Times New Roman"/>
                          <a:cs typeface="Times New Roman"/>
                        </a:rPr>
                        <a:t>0,21</a:t>
                      </a:r>
                      <a:endParaRPr lang="id-ID" sz="3600" spc="-3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600"/>
                        </a:spcAft>
                        <a:tabLst>
                          <a:tab pos="800100" algn="l"/>
                        </a:tabLst>
                      </a:pPr>
                      <a:r>
                        <a:rPr lang="id-ID" sz="2000" spc="-30">
                          <a:latin typeface="Arial Narrow" pitchFamily="34" charset="0"/>
                          <a:ea typeface="Times New Roman"/>
                          <a:cs typeface="Times New Roman"/>
                        </a:rPr>
                        <a:t>0,84</a:t>
                      </a:r>
                      <a:endParaRPr lang="id-ID" sz="3600" spc="-3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600"/>
                        </a:spcAft>
                        <a:tabLst>
                          <a:tab pos="800100" algn="l"/>
                        </a:tabLst>
                      </a:pPr>
                      <a:r>
                        <a:rPr lang="id-ID" sz="2000" spc="-30">
                          <a:latin typeface="Arial Narrow" pitchFamily="34" charset="0"/>
                          <a:ea typeface="Times New Roman"/>
                          <a:cs typeface="Times New Roman"/>
                        </a:rPr>
                        <a:t>0</a:t>
                      </a:r>
                      <a:endParaRPr lang="id-ID" sz="3600" spc="-3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586884">
                <a:tc gridSpan="3">
                  <a:txBody>
                    <a:bodyPr/>
                    <a:lstStyle/>
                    <a:p>
                      <a:pPr algn="l">
                        <a:spcBef>
                          <a:spcPts val="300"/>
                        </a:spcBef>
                        <a:spcAft>
                          <a:spcPts val="600"/>
                        </a:spcAft>
                        <a:tabLst>
                          <a:tab pos="800100" algn="l"/>
                        </a:tabLst>
                      </a:pPr>
                      <a:r>
                        <a:rPr lang="id-ID" sz="2000" spc="-30" dirty="0">
                          <a:latin typeface="Arial Narrow" pitchFamily="34" charset="0"/>
                          <a:ea typeface="Times New Roman"/>
                          <a:cs typeface="Times New Roman"/>
                        </a:rPr>
                        <a:t>Jumlah</a:t>
                      </a:r>
                      <a:endParaRPr lang="id-ID" sz="3600" spc="-30" dirty="0">
                        <a:latin typeface="Arial Narrow" pitchFamily="34" charset="0"/>
                        <a:ea typeface="Times New Roman"/>
                        <a:cs typeface="Times New Roman"/>
                      </a:endParaRPr>
                    </a:p>
                    <a:p>
                      <a:pPr algn="l">
                        <a:spcBef>
                          <a:spcPts val="300"/>
                        </a:spcBef>
                        <a:spcAft>
                          <a:spcPts val="600"/>
                        </a:spcAft>
                        <a:tabLst>
                          <a:tab pos="800100" algn="l"/>
                        </a:tabLst>
                      </a:pPr>
                      <a:r>
                        <a:rPr lang="id-ID" sz="2000" spc="-30" dirty="0">
                          <a:latin typeface="Arial Narrow" pitchFamily="34" charset="0"/>
                          <a:ea typeface="Times New Roman"/>
                          <a:cs typeface="Times New Roman"/>
                        </a:rPr>
                        <a:t>Rata-rata</a:t>
                      </a:r>
                      <a:endParaRPr lang="id-ID" sz="3600" spc="-30" dirty="0">
                        <a:latin typeface="Arial Narrow" pitchFamily="34" charset="0"/>
                        <a:ea typeface="Times New Roman"/>
                        <a:cs typeface="Times New Roman"/>
                      </a:endParaRPr>
                    </a:p>
                    <a:p>
                      <a:pPr algn="just">
                        <a:spcBef>
                          <a:spcPts val="300"/>
                        </a:spcBef>
                        <a:spcAft>
                          <a:spcPts val="600"/>
                        </a:spcAft>
                        <a:tabLst>
                          <a:tab pos="800100" algn="l"/>
                        </a:tabLst>
                      </a:pPr>
                      <a:r>
                        <a:rPr lang="id-ID" sz="2000" spc="-30" dirty="0">
                          <a:latin typeface="Arial Narrow" pitchFamily="34" charset="0"/>
                          <a:ea typeface="Times New Roman"/>
                          <a:cs typeface="Times New Roman"/>
                        </a:rPr>
                        <a:t>Maksimum</a:t>
                      </a:r>
                      <a:endParaRPr lang="id-ID" sz="3600" spc="-30" dirty="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d-ID"/>
                    </a:p>
                  </a:txBody>
                  <a:tcPr/>
                </a:tc>
                <a:tc hMerge="1">
                  <a:txBody>
                    <a:bodyPr/>
                    <a:lstStyle/>
                    <a:p>
                      <a:endParaRPr lang="id-ID"/>
                    </a:p>
                  </a:txBody>
                  <a:tcPr/>
                </a:tc>
                <a:tc>
                  <a:txBody>
                    <a:bodyPr/>
                    <a:lstStyle/>
                    <a:p>
                      <a:pPr algn="ctr">
                        <a:spcBef>
                          <a:spcPts val="300"/>
                        </a:spcBef>
                        <a:spcAft>
                          <a:spcPts val="600"/>
                        </a:spcAft>
                        <a:tabLst>
                          <a:tab pos="800100" algn="l"/>
                        </a:tabLst>
                      </a:pPr>
                      <a:r>
                        <a:rPr lang="id-ID" sz="2000" spc="-30" dirty="0">
                          <a:latin typeface="Arial Narrow" pitchFamily="34" charset="0"/>
                          <a:ea typeface="Times New Roman"/>
                          <a:cs typeface="Times New Roman"/>
                        </a:rPr>
                        <a:t>197</a:t>
                      </a:r>
                      <a:endParaRPr lang="id-ID" sz="3600" spc="-30" dirty="0">
                        <a:latin typeface="Arial Narrow" pitchFamily="34" charset="0"/>
                        <a:ea typeface="Times New Roman"/>
                        <a:cs typeface="Times New Roman"/>
                      </a:endParaRPr>
                    </a:p>
                    <a:p>
                      <a:pPr algn="ctr">
                        <a:spcBef>
                          <a:spcPts val="300"/>
                        </a:spcBef>
                        <a:spcAft>
                          <a:spcPts val="600"/>
                        </a:spcAft>
                        <a:tabLst>
                          <a:tab pos="800100" algn="l"/>
                        </a:tabLst>
                      </a:pPr>
                      <a:r>
                        <a:rPr lang="id-ID" sz="2000" spc="-30" dirty="0">
                          <a:latin typeface="Arial Narrow" pitchFamily="34" charset="0"/>
                          <a:ea typeface="Times New Roman"/>
                          <a:cs typeface="Times New Roman"/>
                        </a:rPr>
                        <a:t>49,25</a:t>
                      </a:r>
                      <a:endParaRPr lang="id-ID" sz="3600" spc="-30" dirty="0">
                        <a:latin typeface="Arial Narrow" pitchFamily="34" charset="0"/>
                        <a:ea typeface="Times New Roman"/>
                        <a:cs typeface="Times New Roman"/>
                      </a:endParaRPr>
                    </a:p>
                    <a:p>
                      <a:pPr algn="ctr">
                        <a:spcBef>
                          <a:spcPts val="300"/>
                        </a:spcBef>
                        <a:spcAft>
                          <a:spcPts val="600"/>
                        </a:spcAft>
                        <a:tabLst>
                          <a:tab pos="800100" algn="l"/>
                        </a:tabLst>
                      </a:pPr>
                      <a:r>
                        <a:rPr lang="id-ID" sz="2000" b="1" spc="-30" dirty="0">
                          <a:solidFill>
                            <a:srgbClr val="FF0000"/>
                          </a:solidFill>
                          <a:latin typeface="Arial Narrow" pitchFamily="34" charset="0"/>
                          <a:ea typeface="Times New Roman"/>
                          <a:cs typeface="Times New Roman"/>
                        </a:rPr>
                        <a:t>81</a:t>
                      </a:r>
                      <a:endParaRPr lang="id-ID" sz="3600" b="1" spc="-30" dirty="0">
                        <a:solidFill>
                          <a:srgbClr val="FF0000"/>
                        </a:solidFill>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600"/>
                        </a:spcAft>
                        <a:tabLst>
                          <a:tab pos="800100" algn="l"/>
                        </a:tabLst>
                      </a:pPr>
                      <a:r>
                        <a:rPr lang="id-ID" sz="2000" spc="-30" dirty="0">
                          <a:latin typeface="Arial Narrow" pitchFamily="34" charset="0"/>
                          <a:ea typeface="Times New Roman"/>
                          <a:cs typeface="Times New Roman"/>
                        </a:rPr>
                        <a:t>1,00</a:t>
                      </a:r>
                      <a:endParaRPr lang="id-ID" sz="3600" spc="-30" dirty="0">
                        <a:latin typeface="Arial Narrow" pitchFamily="34" charset="0"/>
                        <a:ea typeface="Times New Roman"/>
                        <a:cs typeface="Times New Roman"/>
                      </a:endParaRPr>
                    </a:p>
                    <a:p>
                      <a:pPr algn="ctr">
                        <a:spcBef>
                          <a:spcPts val="300"/>
                        </a:spcBef>
                        <a:spcAft>
                          <a:spcPts val="600"/>
                        </a:spcAft>
                        <a:tabLst>
                          <a:tab pos="800100" algn="l"/>
                        </a:tabLst>
                      </a:pPr>
                      <a:r>
                        <a:rPr lang="id-ID" sz="2000" spc="-30" dirty="0">
                          <a:latin typeface="Arial Narrow" pitchFamily="34" charset="0"/>
                          <a:ea typeface="Times New Roman"/>
                          <a:cs typeface="Times New Roman"/>
                        </a:rPr>
                        <a:t>0,24</a:t>
                      </a:r>
                      <a:endParaRPr lang="id-ID" sz="3600" spc="-30" dirty="0">
                        <a:latin typeface="Arial Narrow" pitchFamily="34" charset="0"/>
                        <a:ea typeface="Times New Roman"/>
                        <a:cs typeface="Times New Roman"/>
                      </a:endParaRPr>
                    </a:p>
                    <a:p>
                      <a:pPr algn="ctr">
                        <a:spcBef>
                          <a:spcPts val="300"/>
                        </a:spcBef>
                        <a:spcAft>
                          <a:spcPts val="600"/>
                        </a:spcAft>
                        <a:tabLst>
                          <a:tab pos="800100" algn="l"/>
                        </a:tabLst>
                      </a:pPr>
                      <a:r>
                        <a:rPr lang="id-ID" sz="2000" spc="-30" dirty="0">
                          <a:latin typeface="Arial Narrow" pitchFamily="34" charset="0"/>
                          <a:ea typeface="Times New Roman"/>
                          <a:cs typeface="Times New Roman"/>
                        </a:rPr>
                        <a:t>0,41</a:t>
                      </a:r>
                      <a:endParaRPr lang="id-ID" sz="3600" spc="-30" dirty="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600"/>
                        </a:spcAft>
                        <a:tabLst>
                          <a:tab pos="800100" algn="l"/>
                        </a:tabLst>
                      </a:pPr>
                      <a:r>
                        <a:rPr lang="id-ID" sz="2000" spc="-30" dirty="0">
                          <a:latin typeface="Arial Narrow" pitchFamily="34" charset="0"/>
                          <a:ea typeface="Times New Roman"/>
                          <a:cs typeface="Times New Roman"/>
                        </a:rPr>
                        <a:t>4,00</a:t>
                      </a:r>
                      <a:endParaRPr lang="id-ID" sz="3600" spc="-30" dirty="0">
                        <a:latin typeface="Arial Narrow" pitchFamily="34" charset="0"/>
                        <a:ea typeface="Times New Roman"/>
                        <a:cs typeface="Times New Roman"/>
                      </a:endParaRPr>
                    </a:p>
                    <a:p>
                      <a:pPr algn="ctr">
                        <a:spcBef>
                          <a:spcPts val="300"/>
                        </a:spcBef>
                        <a:spcAft>
                          <a:spcPts val="600"/>
                        </a:spcAft>
                        <a:tabLst>
                          <a:tab pos="800100" algn="l"/>
                        </a:tabLst>
                      </a:pPr>
                      <a:r>
                        <a:rPr lang="id-ID" sz="2000" spc="-30" dirty="0">
                          <a:latin typeface="Arial Narrow" pitchFamily="34" charset="0"/>
                          <a:ea typeface="Times New Roman"/>
                          <a:cs typeface="Times New Roman"/>
                        </a:rPr>
                        <a:t>1,00</a:t>
                      </a:r>
                      <a:endParaRPr lang="id-ID" sz="3600" spc="-30" dirty="0">
                        <a:latin typeface="Arial Narrow" pitchFamily="34" charset="0"/>
                        <a:ea typeface="Times New Roman"/>
                        <a:cs typeface="Times New Roman"/>
                      </a:endParaRPr>
                    </a:p>
                    <a:p>
                      <a:pPr algn="ctr">
                        <a:spcBef>
                          <a:spcPts val="300"/>
                        </a:spcBef>
                        <a:spcAft>
                          <a:spcPts val="600"/>
                        </a:spcAft>
                        <a:tabLst>
                          <a:tab pos="800100" algn="l"/>
                        </a:tabLst>
                      </a:pPr>
                      <a:r>
                        <a:rPr lang="id-ID" sz="2000" spc="-30" dirty="0">
                          <a:latin typeface="Arial Narrow" pitchFamily="34" charset="0"/>
                          <a:ea typeface="Times New Roman"/>
                          <a:cs typeface="Times New Roman"/>
                        </a:rPr>
                        <a:t>1,64</a:t>
                      </a:r>
                      <a:endParaRPr lang="id-ID" sz="3600" spc="-30" dirty="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600"/>
                        </a:spcAft>
                        <a:tabLst>
                          <a:tab pos="800100" algn="l"/>
                        </a:tabLst>
                      </a:pPr>
                      <a:r>
                        <a:rPr lang="id-ID" sz="2000" spc="-30" dirty="0">
                          <a:latin typeface="Arial Narrow" pitchFamily="34" charset="0"/>
                          <a:ea typeface="Times New Roman"/>
                          <a:cs typeface="Times New Roman"/>
                        </a:rPr>
                        <a:t>4</a:t>
                      </a:r>
                      <a:endParaRPr lang="id-ID" sz="3600" spc="-30" dirty="0">
                        <a:latin typeface="Arial Narrow" pitchFamily="34" charset="0"/>
                        <a:ea typeface="Times New Roman"/>
                        <a:cs typeface="Times New Roman"/>
                      </a:endParaRPr>
                    </a:p>
                    <a:p>
                      <a:pPr algn="ctr">
                        <a:spcBef>
                          <a:spcPts val="300"/>
                        </a:spcBef>
                        <a:spcAft>
                          <a:spcPts val="600"/>
                        </a:spcAft>
                        <a:tabLst>
                          <a:tab pos="800100" algn="l"/>
                        </a:tabLst>
                      </a:pPr>
                      <a:r>
                        <a:rPr lang="id-ID" sz="2000" spc="-30" dirty="0">
                          <a:latin typeface="Arial Narrow" pitchFamily="34" charset="0"/>
                          <a:ea typeface="Times New Roman"/>
                          <a:cs typeface="Times New Roman"/>
                        </a:rPr>
                        <a:t>1</a:t>
                      </a:r>
                      <a:endParaRPr lang="id-ID" sz="3600" spc="-30" dirty="0">
                        <a:latin typeface="Arial Narrow" pitchFamily="34" charset="0"/>
                        <a:ea typeface="Times New Roman"/>
                        <a:cs typeface="Times New Roman"/>
                      </a:endParaRPr>
                    </a:p>
                    <a:p>
                      <a:pPr algn="ctr">
                        <a:spcBef>
                          <a:spcPts val="300"/>
                        </a:spcBef>
                        <a:spcAft>
                          <a:spcPts val="600"/>
                        </a:spcAft>
                        <a:tabLst>
                          <a:tab pos="800100" algn="l"/>
                        </a:tabLst>
                      </a:pPr>
                      <a:r>
                        <a:rPr lang="id-ID" sz="2000" spc="-30" dirty="0">
                          <a:latin typeface="Arial Narrow" pitchFamily="34" charset="0"/>
                          <a:ea typeface="Times New Roman"/>
                          <a:cs typeface="Times New Roman"/>
                        </a:rPr>
                        <a:t>2</a:t>
                      </a:r>
                      <a:endParaRPr lang="id-ID" sz="3600" spc="-30" dirty="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Title 4"/>
          <p:cNvSpPr>
            <a:spLocks noGrp="1"/>
          </p:cNvSpPr>
          <p:nvPr>
            <p:ph type="title"/>
          </p:nvPr>
        </p:nvSpPr>
        <p:spPr/>
        <p:txBody>
          <a:bodyPr>
            <a:normAutofit/>
          </a:bodyPr>
          <a:lstStyle/>
          <a:p>
            <a:r>
              <a:rPr lang="en-US" dirty="0" smtClean="0"/>
              <a:t>S</a:t>
            </a:r>
            <a:r>
              <a:rPr lang="id-ID" dirty="0" smtClean="0"/>
              <a:t>eleksi </a:t>
            </a:r>
            <a:r>
              <a:rPr lang="en-US" dirty="0" smtClean="0"/>
              <a:t>O</a:t>
            </a:r>
            <a:r>
              <a:rPr lang="id-ID" dirty="0" smtClean="0"/>
              <a:t>r</a:t>
            </a:r>
            <a:r>
              <a:rPr lang="en-US" dirty="0" err="1" smtClean="0"/>
              <a:t>tu</a:t>
            </a:r>
            <a:r>
              <a:rPr lang="en-US" dirty="0" smtClean="0"/>
              <a:t>: </a:t>
            </a:r>
            <a:r>
              <a:rPr lang="id-ID" dirty="0" smtClean="0"/>
              <a:t>generasi 1</a:t>
            </a:r>
            <a:endParaRPr lang="id-ID"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6754" name="Picture 2"/>
          <p:cNvPicPr>
            <a:picLocks noChangeAspect="1" noChangeArrowheads="1"/>
          </p:cNvPicPr>
          <p:nvPr/>
        </p:nvPicPr>
        <p:blipFill>
          <a:blip r:embed="rId2">
            <a:grayscl/>
          </a:blip>
          <a:srcRect/>
          <a:stretch>
            <a:fillRect/>
          </a:stretch>
        </p:blipFill>
        <p:spPr bwMode="auto">
          <a:xfrm>
            <a:off x="304800" y="1676400"/>
            <a:ext cx="8487574" cy="4038600"/>
          </a:xfrm>
          <a:prstGeom prst="rect">
            <a:avLst/>
          </a:prstGeom>
          <a:noFill/>
          <a:ln w="9525">
            <a:noFill/>
            <a:miter lim="800000"/>
            <a:headEnd/>
            <a:tailEnd/>
          </a:ln>
        </p:spPr>
      </p:pic>
      <p:sp>
        <p:nvSpPr>
          <p:cNvPr id="3" name="Title 1"/>
          <p:cNvSpPr txBox="1">
            <a:spLocks/>
          </p:cNvSpPr>
          <p:nvPr/>
        </p:nvSpPr>
        <p:spPr>
          <a:xfrm>
            <a:off x="457200" y="704088"/>
            <a:ext cx="8305800" cy="11430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000" b="0" i="0" u="none" strike="noStrike" kern="1200" cap="none" spc="0" normalizeH="0" baseline="0" noProof="0" dirty="0" err="1" smtClean="0">
                <a:ln>
                  <a:noFill/>
                </a:ln>
                <a:solidFill>
                  <a:schemeClr val="tx2"/>
                </a:solidFill>
                <a:effectLst/>
                <a:uLnTx/>
                <a:uFillTx/>
                <a:latin typeface="+mj-lt"/>
                <a:ea typeface="+mj-ea"/>
                <a:cs typeface="+mj-cs"/>
              </a:rPr>
              <a:t>Generasi</a:t>
            </a:r>
            <a:r>
              <a:rPr kumimoji="0" lang="en-US" sz="5000" b="0" i="0" u="none" strike="noStrike" kern="1200" cap="none" spc="0" normalizeH="0" baseline="0" noProof="0" dirty="0" smtClean="0">
                <a:ln>
                  <a:noFill/>
                </a:ln>
                <a:solidFill>
                  <a:schemeClr val="tx2"/>
                </a:solidFill>
                <a:effectLst/>
                <a:uLnTx/>
                <a:uFillTx/>
                <a:latin typeface="+mj-lt"/>
                <a:ea typeface="+mj-ea"/>
                <a:cs typeface="+mj-cs"/>
              </a:rPr>
              <a:t> 1</a:t>
            </a:r>
            <a:endParaRPr kumimoji="0" lang="id-ID" sz="50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a:t>
            </a:r>
            <a:r>
              <a:rPr lang="id-ID" dirty="0" smtClean="0"/>
              <a:t>ekombinasi </a:t>
            </a:r>
            <a:r>
              <a:rPr lang="en-US" dirty="0" err="1" smtClean="0"/>
              <a:t>Ortu</a:t>
            </a:r>
            <a:r>
              <a:rPr lang="en-US" dirty="0" smtClean="0"/>
              <a:t>: </a:t>
            </a:r>
            <a:r>
              <a:rPr lang="id-ID" dirty="0" smtClean="0"/>
              <a:t>generasi 1</a:t>
            </a:r>
            <a:endParaRPr lang="id-ID" dirty="0"/>
          </a:p>
        </p:txBody>
      </p:sp>
      <p:graphicFrame>
        <p:nvGraphicFramePr>
          <p:cNvPr id="3" name="Table 2"/>
          <p:cNvGraphicFramePr>
            <a:graphicFrameLocks noGrp="1"/>
          </p:cNvGraphicFramePr>
          <p:nvPr/>
        </p:nvGraphicFramePr>
        <p:xfrm>
          <a:off x="457200" y="2438400"/>
          <a:ext cx="8305799" cy="3487057"/>
        </p:xfrm>
        <a:graphic>
          <a:graphicData uri="http://schemas.openxmlformats.org/drawingml/2006/table">
            <a:tbl>
              <a:tblPr/>
              <a:tblGrid>
                <a:gridCol w="707288"/>
                <a:gridCol w="1320528"/>
                <a:gridCol w="1436477"/>
                <a:gridCol w="1831991"/>
                <a:gridCol w="1587210"/>
                <a:gridCol w="1422305"/>
              </a:tblGrid>
              <a:tr h="852714">
                <a:tc>
                  <a:txBody>
                    <a:bodyPr/>
                    <a:lstStyle/>
                    <a:p>
                      <a:pPr algn="ctr">
                        <a:spcBef>
                          <a:spcPts val="300"/>
                        </a:spcBef>
                        <a:spcAft>
                          <a:spcPts val="600"/>
                        </a:spcAft>
                        <a:tabLst>
                          <a:tab pos="800100" algn="l"/>
                        </a:tabLst>
                      </a:pPr>
                      <a:r>
                        <a:rPr lang="id-ID" sz="2000" spc="-30" dirty="0">
                          <a:latin typeface="Arial Narrow" pitchFamily="34" charset="0"/>
                          <a:ea typeface="Times New Roman"/>
                          <a:cs typeface="Times New Roman"/>
                        </a:rPr>
                        <a:t>No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600"/>
                        </a:spcAft>
                        <a:tabLst>
                          <a:tab pos="800100" algn="l"/>
                        </a:tabLst>
                      </a:pPr>
                      <a:r>
                        <a:rPr lang="id-ID" sz="2000" spc="-30">
                          <a:latin typeface="Arial Narrow" pitchFamily="34" charset="0"/>
                          <a:ea typeface="Times New Roman"/>
                          <a:cs typeface="Times New Roman"/>
                        </a:rPr>
                        <a:t>Kromosom orangtua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600"/>
                        </a:spcAft>
                        <a:tabLst>
                          <a:tab pos="800100" algn="l"/>
                        </a:tabLst>
                      </a:pPr>
                      <a:r>
                        <a:rPr lang="id-ID" sz="2000" spc="-30">
                          <a:latin typeface="Arial Narrow" pitchFamily="34" charset="0"/>
                          <a:ea typeface="Times New Roman"/>
                          <a:cs typeface="Times New Roman"/>
                        </a:rPr>
                        <a:t>Posisi titik rekombinasi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600"/>
                        </a:spcAft>
                        <a:tabLst>
                          <a:tab pos="800100" algn="l"/>
                          <a:tab pos="457200" algn="l"/>
                        </a:tabLst>
                      </a:pPr>
                      <a:r>
                        <a:rPr lang="id-ID" sz="2000" spc="-30">
                          <a:latin typeface="Arial Narrow" pitchFamily="34" charset="0"/>
                          <a:ea typeface="Times New Roman"/>
                          <a:cs typeface="Times New Roman"/>
                        </a:rPr>
                        <a:t>Kromosom anak hasil rekombinasi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600"/>
                        </a:spcAft>
                        <a:tabLst>
                          <a:tab pos="800100" algn="l"/>
                        </a:tabLst>
                      </a:pPr>
                      <a:r>
                        <a:rPr lang="id-ID" sz="2000" spc="-30">
                          <a:latin typeface="Arial Narrow" pitchFamily="34" charset="0"/>
                          <a:ea typeface="Times New Roman"/>
                          <a:cs typeface="Times New Roman"/>
                        </a:rPr>
                        <a:t>Individu anak</a:t>
                      </a:r>
                    </a:p>
                    <a:p>
                      <a:pPr algn="ctr">
                        <a:spcBef>
                          <a:spcPts val="300"/>
                        </a:spcBef>
                        <a:spcAft>
                          <a:spcPts val="600"/>
                        </a:spcAft>
                        <a:tabLst>
                          <a:tab pos="800100" algn="l"/>
                        </a:tabLst>
                      </a:pPr>
                      <a:r>
                        <a:rPr lang="id-ID" sz="2000" spc="-30">
                          <a:latin typeface="Arial Narrow" pitchFamily="34" charset="0"/>
                          <a:ea typeface="Times New Roman"/>
                          <a:cs typeface="Times New Roman"/>
                        </a:rPr>
                        <a:t>(</a:t>
                      </a:r>
                      <a:r>
                        <a:rPr lang="id-ID" sz="2000" i="1" spc="-30">
                          <a:latin typeface="Arial Narrow" pitchFamily="34" charset="0"/>
                          <a:ea typeface="Times New Roman"/>
                          <a:cs typeface="Times New Roman"/>
                        </a:rPr>
                        <a:t>x</a:t>
                      </a:r>
                      <a:r>
                        <a:rPr lang="id-ID" sz="2000" spc="-30" baseline="-25000">
                          <a:latin typeface="Arial Narrow" pitchFamily="34" charset="0"/>
                          <a:ea typeface="Times New Roman"/>
                          <a:cs typeface="Times New Roman"/>
                        </a:rPr>
                        <a:t>1</a:t>
                      </a:r>
                      <a:r>
                        <a:rPr lang="id-ID" sz="2000" spc="-30">
                          <a:latin typeface="Arial Narrow" pitchFamily="34" charset="0"/>
                          <a:ea typeface="Times New Roman"/>
                          <a:cs typeface="Times New Roman"/>
                        </a:rPr>
                        <a:t>, </a:t>
                      </a:r>
                      <a:r>
                        <a:rPr lang="id-ID" sz="2000" i="1" spc="-30">
                          <a:latin typeface="Arial Narrow" pitchFamily="34" charset="0"/>
                          <a:ea typeface="Times New Roman"/>
                          <a:cs typeface="Times New Roman"/>
                        </a:rPr>
                        <a:t>x</a:t>
                      </a:r>
                      <a:r>
                        <a:rPr lang="id-ID" sz="2000" spc="-30" baseline="-25000">
                          <a:latin typeface="Arial Narrow" pitchFamily="34" charset="0"/>
                          <a:ea typeface="Times New Roman"/>
                          <a:cs typeface="Times New Roman"/>
                        </a:rPr>
                        <a:t>2</a:t>
                      </a:r>
                      <a:r>
                        <a:rPr lang="id-ID" sz="2000" spc="-30">
                          <a:latin typeface="Arial Narrow" pitchFamily="34" charset="0"/>
                          <a:ea typeface="Times New Roman"/>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600"/>
                        </a:spcAft>
                        <a:tabLst>
                          <a:tab pos="800100" algn="l"/>
                          <a:tab pos="457200" algn="l"/>
                        </a:tabLst>
                      </a:pPr>
                      <a:r>
                        <a:rPr lang="id-ID" sz="2000" i="1" spc="-30">
                          <a:latin typeface="Arial Narrow" pitchFamily="34" charset="0"/>
                          <a:ea typeface="Times New Roman"/>
                          <a:cs typeface="Times New Roman"/>
                        </a:rPr>
                        <a:t>Fitness </a:t>
                      </a:r>
                      <a:endParaRPr lang="id-ID" sz="2000" spc="-30">
                        <a:latin typeface="Arial Narrow" pitchFamily="34" charset="0"/>
                        <a:ea typeface="Times New Roman"/>
                        <a:cs typeface="Times New Roman"/>
                      </a:endParaRPr>
                    </a:p>
                    <a:p>
                      <a:pPr algn="ctr">
                        <a:spcBef>
                          <a:spcPts val="300"/>
                        </a:spcBef>
                        <a:spcAft>
                          <a:spcPts val="600"/>
                        </a:spcAft>
                        <a:tabLst>
                          <a:tab pos="800100" algn="l"/>
                        </a:tabLst>
                      </a:pPr>
                      <a:r>
                        <a:rPr lang="id-ID" sz="2000" spc="-30">
                          <a:latin typeface="Arial Narrow" pitchFamily="34" charset="0"/>
                          <a:ea typeface="Times New Roman"/>
                          <a:cs typeface="Times New Roman"/>
                        </a:rPr>
                        <a:t>(7</a:t>
                      </a:r>
                      <a:r>
                        <a:rPr lang="id-ID" sz="2000" i="1" spc="-30">
                          <a:latin typeface="Arial Narrow" pitchFamily="34" charset="0"/>
                          <a:ea typeface="Times New Roman"/>
                          <a:cs typeface="Times New Roman"/>
                        </a:rPr>
                        <a:t>x</a:t>
                      </a:r>
                      <a:r>
                        <a:rPr lang="id-ID" sz="2000" spc="-30" baseline="-25000">
                          <a:latin typeface="Arial Narrow" pitchFamily="34" charset="0"/>
                          <a:ea typeface="Times New Roman"/>
                          <a:cs typeface="Times New Roman"/>
                        </a:rPr>
                        <a:t>1</a:t>
                      </a:r>
                      <a:r>
                        <a:rPr lang="id-ID" sz="2000" spc="-30">
                          <a:latin typeface="Arial Narrow" pitchFamily="34" charset="0"/>
                          <a:ea typeface="Times New Roman"/>
                          <a:cs typeface="Times New Roman"/>
                        </a:rPr>
                        <a:t> – 3</a:t>
                      </a:r>
                      <a:r>
                        <a:rPr lang="id-ID" sz="2000" i="1" spc="-30">
                          <a:latin typeface="Arial Narrow" pitchFamily="34" charset="0"/>
                          <a:ea typeface="Times New Roman"/>
                          <a:cs typeface="Times New Roman"/>
                        </a:rPr>
                        <a:t>x</a:t>
                      </a:r>
                      <a:r>
                        <a:rPr lang="id-ID" sz="2000" spc="-30" baseline="-25000">
                          <a:latin typeface="Arial Narrow" pitchFamily="34" charset="0"/>
                          <a:ea typeface="Times New Roman"/>
                          <a:cs typeface="Times New Roman"/>
                        </a:rPr>
                        <a:t>2</a:t>
                      </a:r>
                      <a:r>
                        <a:rPr lang="id-ID" sz="2000" spc="-30">
                          <a:latin typeface="Arial Narrow" pitchFamily="34" charset="0"/>
                          <a:ea typeface="Times New Roman"/>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0286">
                <a:tc>
                  <a:txBody>
                    <a:bodyPr/>
                    <a:lstStyle/>
                    <a:p>
                      <a:pPr algn="ctr">
                        <a:spcBef>
                          <a:spcPts val="300"/>
                        </a:spcBef>
                        <a:spcAft>
                          <a:spcPts val="600"/>
                        </a:spcAft>
                        <a:tabLst>
                          <a:tab pos="800100" algn="l"/>
                        </a:tabLst>
                      </a:pPr>
                      <a:r>
                        <a:rPr lang="id-ID" sz="2000" spc="-30">
                          <a:latin typeface="Arial Narrow" pitchFamily="34" charset="0"/>
                          <a:ea typeface="Times New Roman"/>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600"/>
                        </a:spcAft>
                        <a:tabLst>
                          <a:tab pos="800100" algn="l"/>
                        </a:tabLst>
                      </a:pPr>
                      <a:r>
                        <a:rPr lang="id-ID" sz="2000" spc="-30">
                          <a:latin typeface="Arial Narrow" pitchFamily="34" charset="0"/>
                          <a:ea typeface="Times New Roman"/>
                          <a:cs typeface="Times New Roman"/>
                        </a:rPr>
                        <a:t>11 </a:t>
                      </a:r>
                      <a:r>
                        <a:rPr lang="id-ID" sz="2000" b="1" spc="-30">
                          <a:latin typeface="Arial Narrow" pitchFamily="34" charset="0"/>
                          <a:ea typeface="Times New Roman"/>
                          <a:cs typeface="Times New Roman"/>
                        </a:rPr>
                        <a:t>|</a:t>
                      </a:r>
                      <a:r>
                        <a:rPr lang="id-ID" sz="2000" spc="-30">
                          <a:latin typeface="Arial Narrow" pitchFamily="34" charset="0"/>
                          <a:ea typeface="Times New Roman"/>
                          <a:cs typeface="Times New Roman"/>
                        </a:rPr>
                        <a:t> 000001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600"/>
                        </a:spcAft>
                        <a:tabLst>
                          <a:tab pos="800100" algn="l"/>
                        </a:tabLst>
                      </a:pPr>
                      <a:r>
                        <a:rPr lang="id-ID" sz="2000" spc="-30">
                          <a:latin typeface="Arial Narrow" pitchFamily="34" charset="0"/>
                          <a:ea typeface="Times New Roman"/>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600"/>
                        </a:spcAft>
                        <a:tabLst>
                          <a:tab pos="800100" algn="l"/>
                          <a:tab pos="457200" algn="l"/>
                        </a:tabLst>
                      </a:pPr>
                      <a:r>
                        <a:rPr lang="id-ID" sz="2000" spc="-30">
                          <a:latin typeface="Arial Narrow" pitchFamily="34" charset="0"/>
                          <a:ea typeface="Times New Roman"/>
                          <a:cs typeface="Times New Roman"/>
                        </a:rPr>
                        <a:t>11110000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600"/>
                        </a:spcAft>
                        <a:tabLst>
                          <a:tab pos="800100" algn="l"/>
                        </a:tabLst>
                      </a:pPr>
                      <a:r>
                        <a:rPr lang="id-ID" sz="2000" spc="-30">
                          <a:latin typeface="Arial Narrow" pitchFamily="34" charset="0"/>
                          <a:ea typeface="Times New Roman"/>
                          <a:cs typeface="Times New Roman"/>
                        </a:rPr>
                        <a:t>(15, 0)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600"/>
                        </a:spcAft>
                        <a:tabLst>
                          <a:tab pos="800100" algn="l"/>
                        </a:tabLst>
                      </a:pPr>
                      <a:r>
                        <a:rPr lang="id-ID" sz="2000" b="1" spc="-30" dirty="0">
                          <a:solidFill>
                            <a:srgbClr val="FF0000"/>
                          </a:solidFill>
                          <a:latin typeface="Arial Narrow" pitchFamily="34" charset="0"/>
                          <a:ea typeface="Times New Roman"/>
                          <a:cs typeface="Times New Roman"/>
                        </a:rPr>
                        <a:t>105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0286">
                <a:tc>
                  <a:txBody>
                    <a:bodyPr/>
                    <a:lstStyle/>
                    <a:p>
                      <a:pPr algn="ctr">
                        <a:spcBef>
                          <a:spcPts val="300"/>
                        </a:spcBef>
                        <a:spcAft>
                          <a:spcPts val="600"/>
                        </a:spcAft>
                        <a:tabLst>
                          <a:tab pos="800100" algn="l"/>
                        </a:tabLst>
                      </a:pPr>
                      <a:r>
                        <a:rPr lang="id-ID" sz="2000" spc="-30">
                          <a:latin typeface="Arial Narrow" pitchFamily="34" charset="0"/>
                          <a:ea typeface="Times New Roman"/>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600"/>
                        </a:spcAft>
                        <a:tabLst>
                          <a:tab pos="800100" algn="l"/>
                        </a:tabLst>
                      </a:pPr>
                      <a:r>
                        <a:rPr lang="id-ID" sz="2000" spc="-30">
                          <a:latin typeface="Arial Narrow" pitchFamily="34" charset="0"/>
                          <a:ea typeface="Times New Roman"/>
                          <a:cs typeface="Times New Roman"/>
                        </a:rPr>
                        <a:t>00 </a:t>
                      </a:r>
                      <a:r>
                        <a:rPr lang="id-ID" sz="2000" b="1" spc="-30">
                          <a:latin typeface="Arial Narrow" pitchFamily="34" charset="0"/>
                          <a:ea typeface="Times New Roman"/>
                          <a:cs typeface="Times New Roman"/>
                        </a:rPr>
                        <a:t>|</a:t>
                      </a:r>
                      <a:r>
                        <a:rPr lang="id-ID" sz="2000" spc="-30">
                          <a:latin typeface="Arial Narrow" pitchFamily="34" charset="0"/>
                          <a:ea typeface="Times New Roman"/>
                          <a:cs typeface="Times New Roman"/>
                        </a:rPr>
                        <a:t> 110000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600"/>
                        </a:spcAft>
                        <a:tabLst>
                          <a:tab pos="800100" algn="l"/>
                        </a:tabLst>
                      </a:pPr>
                      <a:r>
                        <a:rPr lang="id-ID" sz="2000" spc="-30">
                          <a:latin typeface="Arial Narrow" pitchFamily="34" charset="0"/>
                          <a:ea typeface="Times New Roman"/>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600"/>
                        </a:spcAft>
                        <a:tabLst>
                          <a:tab pos="800100" algn="l"/>
                        </a:tabLst>
                      </a:pPr>
                      <a:r>
                        <a:rPr lang="id-ID" sz="2000" spc="-30">
                          <a:latin typeface="Arial Narrow" pitchFamily="34" charset="0"/>
                          <a:ea typeface="Times New Roman"/>
                          <a:cs typeface="Times New Roman"/>
                        </a:rPr>
                        <a:t>00000001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600"/>
                        </a:spcAft>
                        <a:tabLst>
                          <a:tab pos="800100" algn="l"/>
                        </a:tabLst>
                      </a:pPr>
                      <a:r>
                        <a:rPr lang="id-ID" sz="2000" spc="-30">
                          <a:latin typeface="Arial Narrow" pitchFamily="34" charset="0"/>
                          <a:ea typeface="Times New Roman"/>
                          <a:cs typeface="Times New Roman"/>
                        </a:rPr>
                        <a:t>(0, 1)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600"/>
                        </a:spcAft>
                        <a:tabLst>
                          <a:tab pos="800100" algn="l"/>
                        </a:tabLst>
                      </a:pPr>
                      <a:r>
                        <a:rPr lang="en-US" sz="2000" spc="-30" dirty="0" smtClean="0">
                          <a:latin typeface="Arial Narrow" pitchFamily="34" charset="0"/>
                          <a:ea typeface="Times New Roman"/>
                          <a:cs typeface="Times New Roman"/>
                        </a:rPr>
                        <a:t>-3</a:t>
                      </a:r>
                      <a:endParaRPr lang="id-ID" sz="2000" spc="-30" dirty="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0286">
                <a:tc>
                  <a:txBody>
                    <a:bodyPr/>
                    <a:lstStyle/>
                    <a:p>
                      <a:pPr algn="ctr">
                        <a:spcBef>
                          <a:spcPts val="300"/>
                        </a:spcBef>
                        <a:spcAft>
                          <a:spcPts val="600"/>
                        </a:spcAft>
                        <a:tabLst>
                          <a:tab pos="800100" algn="l"/>
                        </a:tabLst>
                      </a:pPr>
                      <a:r>
                        <a:rPr lang="id-ID" sz="2000" spc="-30">
                          <a:latin typeface="Arial Narrow" pitchFamily="34" charset="0"/>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600"/>
                        </a:spcAft>
                        <a:tabLst>
                          <a:tab pos="800100" algn="l"/>
                        </a:tabLst>
                      </a:pPr>
                      <a:r>
                        <a:rPr lang="id-ID" sz="2000" spc="-30">
                          <a:latin typeface="Arial Narrow" pitchFamily="34" charset="0"/>
                          <a:ea typeface="Times New Roman"/>
                          <a:cs typeface="Times New Roman"/>
                        </a:rPr>
                        <a:t>110000 </a:t>
                      </a:r>
                      <a:r>
                        <a:rPr lang="id-ID" sz="2000" b="1" spc="-30">
                          <a:latin typeface="Arial Narrow" pitchFamily="34" charset="0"/>
                          <a:ea typeface="Times New Roman"/>
                          <a:cs typeface="Times New Roman"/>
                        </a:rPr>
                        <a:t>|</a:t>
                      </a:r>
                      <a:r>
                        <a:rPr lang="id-ID" sz="2000" spc="-30">
                          <a:latin typeface="Arial Narrow" pitchFamily="34" charset="0"/>
                          <a:ea typeface="Times New Roman"/>
                          <a:cs typeface="Times New Roman"/>
                        </a:rPr>
                        <a:t> 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600"/>
                        </a:spcAft>
                        <a:tabLst>
                          <a:tab pos="800100" algn="l"/>
                        </a:tabLst>
                      </a:pPr>
                      <a:r>
                        <a:rPr lang="id-ID" sz="2000" spc="-30">
                          <a:latin typeface="Arial Narrow" pitchFamily="34" charset="0"/>
                          <a:ea typeface="Times New Roman"/>
                          <a:cs typeface="Times New Roman"/>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600"/>
                        </a:spcAft>
                        <a:tabLst>
                          <a:tab pos="800100" algn="l"/>
                        </a:tabLst>
                      </a:pPr>
                      <a:r>
                        <a:rPr lang="id-ID" sz="2000" spc="-30">
                          <a:latin typeface="Arial Narrow" pitchFamily="34" charset="0"/>
                          <a:ea typeface="Times New Roman"/>
                          <a:cs typeface="Times New Roman"/>
                        </a:rPr>
                        <a:t>11000011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600"/>
                        </a:spcAft>
                        <a:tabLst>
                          <a:tab pos="800100" algn="l"/>
                        </a:tabLst>
                      </a:pPr>
                      <a:r>
                        <a:rPr lang="id-ID" sz="2000" spc="-30">
                          <a:latin typeface="Arial Narrow" pitchFamily="34" charset="0"/>
                          <a:ea typeface="Times New Roman"/>
                          <a:cs typeface="Times New Roman"/>
                        </a:rPr>
                        <a:t>(12, 3)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600"/>
                        </a:spcAft>
                        <a:tabLst>
                          <a:tab pos="800100" algn="l"/>
                        </a:tabLst>
                      </a:pPr>
                      <a:r>
                        <a:rPr lang="id-ID" sz="2000" spc="-30">
                          <a:latin typeface="Arial Narrow" pitchFamily="34" charset="0"/>
                          <a:ea typeface="Times New Roman"/>
                          <a:cs typeface="Times New Roman"/>
                        </a:rPr>
                        <a:t>75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0286">
                <a:tc>
                  <a:txBody>
                    <a:bodyPr/>
                    <a:lstStyle/>
                    <a:p>
                      <a:pPr algn="ctr">
                        <a:spcBef>
                          <a:spcPts val="300"/>
                        </a:spcBef>
                        <a:spcAft>
                          <a:spcPts val="600"/>
                        </a:spcAft>
                        <a:tabLst>
                          <a:tab pos="800100" algn="l"/>
                        </a:tabLst>
                      </a:pPr>
                      <a:r>
                        <a:rPr lang="id-ID" sz="2000" spc="-30">
                          <a:latin typeface="Arial Narrow" pitchFamily="34" charset="0"/>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600"/>
                        </a:spcAft>
                        <a:tabLst>
                          <a:tab pos="800100" algn="l"/>
                        </a:tabLst>
                      </a:pPr>
                      <a:r>
                        <a:rPr lang="id-ID" sz="2000" spc="-30">
                          <a:latin typeface="Arial Narrow" pitchFamily="34" charset="0"/>
                          <a:ea typeface="Times New Roman"/>
                          <a:cs typeface="Times New Roman"/>
                        </a:rPr>
                        <a:t>100100 </a:t>
                      </a:r>
                      <a:r>
                        <a:rPr lang="id-ID" sz="2000" b="1" spc="-30">
                          <a:latin typeface="Arial Narrow" pitchFamily="34" charset="0"/>
                          <a:ea typeface="Times New Roman"/>
                          <a:cs typeface="Times New Roman"/>
                        </a:rPr>
                        <a:t>|</a:t>
                      </a:r>
                      <a:r>
                        <a:rPr lang="id-ID" sz="2000" spc="-30">
                          <a:latin typeface="Arial Narrow" pitchFamily="34" charset="0"/>
                          <a:ea typeface="Times New Roman"/>
                          <a:cs typeface="Times New Roman"/>
                        </a:rPr>
                        <a:t> 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600"/>
                        </a:spcAft>
                        <a:tabLst>
                          <a:tab pos="800100" algn="l"/>
                        </a:tabLst>
                      </a:pPr>
                      <a:r>
                        <a:rPr lang="id-ID" sz="2000" spc="-30">
                          <a:latin typeface="Arial Narrow" pitchFamily="34" charset="0"/>
                          <a:ea typeface="Times New Roman"/>
                          <a:cs typeface="Times New Roman"/>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600"/>
                        </a:spcAft>
                        <a:tabLst>
                          <a:tab pos="800100" algn="l"/>
                        </a:tabLst>
                      </a:pPr>
                      <a:r>
                        <a:rPr lang="id-ID" sz="2000" spc="-30">
                          <a:latin typeface="Arial Narrow" pitchFamily="34" charset="0"/>
                          <a:ea typeface="Times New Roman"/>
                          <a:cs typeface="Times New Roman"/>
                        </a:rPr>
                        <a:t>10010001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600"/>
                        </a:spcAft>
                        <a:tabLst>
                          <a:tab pos="800100" algn="l"/>
                        </a:tabLst>
                      </a:pPr>
                      <a:r>
                        <a:rPr lang="id-ID" sz="2000" spc="-30">
                          <a:latin typeface="Arial Narrow" pitchFamily="34" charset="0"/>
                          <a:ea typeface="Times New Roman"/>
                          <a:cs typeface="Times New Roman"/>
                        </a:rPr>
                        <a:t>(9, 1)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600"/>
                        </a:spcAft>
                        <a:tabLst>
                          <a:tab pos="800100" algn="l"/>
                        </a:tabLst>
                      </a:pPr>
                      <a:r>
                        <a:rPr lang="id-ID" sz="2000" spc="-30">
                          <a:latin typeface="Arial Narrow" pitchFamily="34" charset="0"/>
                          <a:ea typeface="Times New Roman"/>
                          <a:cs typeface="Times New Roman"/>
                        </a:rPr>
                        <a:t>60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15143">
                <a:tc gridSpan="3">
                  <a:txBody>
                    <a:bodyPr/>
                    <a:lstStyle/>
                    <a:p>
                      <a:pPr algn="l">
                        <a:spcBef>
                          <a:spcPts val="300"/>
                        </a:spcBef>
                        <a:spcAft>
                          <a:spcPts val="600"/>
                        </a:spcAft>
                        <a:tabLst>
                          <a:tab pos="800100" algn="l"/>
                        </a:tabLst>
                      </a:pPr>
                      <a:r>
                        <a:rPr lang="id-ID" sz="2000" spc="-30">
                          <a:latin typeface="Arial Narrow" pitchFamily="34" charset="0"/>
                          <a:ea typeface="Times New Roman"/>
                          <a:cs typeface="Times New Roman"/>
                        </a:rPr>
                        <a:t>Jumlah</a:t>
                      </a:r>
                    </a:p>
                    <a:p>
                      <a:pPr algn="l">
                        <a:spcBef>
                          <a:spcPts val="300"/>
                        </a:spcBef>
                        <a:spcAft>
                          <a:spcPts val="600"/>
                        </a:spcAft>
                        <a:tabLst>
                          <a:tab pos="800100" algn="l"/>
                        </a:tabLst>
                      </a:pPr>
                      <a:r>
                        <a:rPr lang="id-ID" sz="2000" spc="-30">
                          <a:latin typeface="Arial Narrow" pitchFamily="34" charset="0"/>
                          <a:ea typeface="Times New Roman"/>
                          <a:cs typeface="Times New Roman"/>
                        </a:rPr>
                        <a:t>Rata-rata</a:t>
                      </a:r>
                    </a:p>
                    <a:p>
                      <a:pPr algn="just">
                        <a:spcBef>
                          <a:spcPts val="300"/>
                        </a:spcBef>
                        <a:spcAft>
                          <a:spcPts val="600"/>
                        </a:spcAft>
                        <a:tabLst>
                          <a:tab pos="800100" algn="l"/>
                        </a:tabLst>
                      </a:pPr>
                      <a:r>
                        <a:rPr lang="id-ID" sz="2000" spc="-30">
                          <a:latin typeface="Arial Narrow" pitchFamily="34" charset="0"/>
                          <a:ea typeface="Times New Roman"/>
                          <a:cs typeface="Times New Roman"/>
                        </a:rPr>
                        <a:t>Maksimum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d-ID"/>
                    </a:p>
                  </a:txBody>
                  <a:tcPr/>
                </a:tc>
                <a:tc hMerge="1">
                  <a:txBody>
                    <a:bodyPr/>
                    <a:lstStyle/>
                    <a:p>
                      <a:endParaRPr lang="id-ID"/>
                    </a:p>
                  </a:txBody>
                  <a:tcPr/>
                </a:tc>
                <a:tc>
                  <a:txBody>
                    <a:bodyPr/>
                    <a:lstStyle/>
                    <a:p>
                      <a:pPr algn="ctr">
                        <a:spcBef>
                          <a:spcPts val="300"/>
                        </a:spcBef>
                        <a:spcAft>
                          <a:spcPts val="600"/>
                        </a:spcAft>
                        <a:tabLst>
                          <a:tab pos="800100" algn="l"/>
                        </a:tabLst>
                      </a:pPr>
                      <a:endParaRPr lang="id-ID" sz="2000" spc="-3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600"/>
                        </a:spcAft>
                        <a:tabLst>
                          <a:tab pos="800100" algn="l"/>
                        </a:tabLst>
                      </a:pPr>
                      <a:endParaRPr lang="id-ID" sz="2000" spc="-3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600"/>
                        </a:spcAft>
                        <a:tabLst>
                          <a:tab pos="800100" algn="l"/>
                        </a:tabLst>
                      </a:pPr>
                      <a:r>
                        <a:rPr lang="id-ID" sz="2000" spc="-30" dirty="0">
                          <a:latin typeface="Arial Narrow" pitchFamily="34" charset="0"/>
                          <a:ea typeface="Times New Roman"/>
                          <a:cs typeface="Times New Roman"/>
                        </a:rPr>
                        <a:t>244</a:t>
                      </a:r>
                    </a:p>
                    <a:p>
                      <a:pPr algn="ctr">
                        <a:spcBef>
                          <a:spcPts val="300"/>
                        </a:spcBef>
                        <a:spcAft>
                          <a:spcPts val="600"/>
                        </a:spcAft>
                        <a:tabLst>
                          <a:tab pos="800100" algn="l"/>
                        </a:tabLst>
                      </a:pPr>
                      <a:r>
                        <a:rPr lang="id-ID" sz="2000" spc="-30" dirty="0">
                          <a:latin typeface="Arial Narrow" pitchFamily="34" charset="0"/>
                          <a:ea typeface="Times New Roman"/>
                          <a:cs typeface="Times New Roman"/>
                        </a:rPr>
                        <a:t>61</a:t>
                      </a:r>
                    </a:p>
                    <a:p>
                      <a:pPr algn="ctr">
                        <a:spcBef>
                          <a:spcPts val="300"/>
                        </a:spcBef>
                        <a:spcAft>
                          <a:spcPts val="600"/>
                        </a:spcAft>
                        <a:tabLst>
                          <a:tab pos="800100" algn="l"/>
                        </a:tabLst>
                      </a:pPr>
                      <a:r>
                        <a:rPr lang="id-ID" sz="2000" b="1" spc="-30" dirty="0">
                          <a:solidFill>
                            <a:srgbClr val="FF0000"/>
                          </a:solidFill>
                          <a:latin typeface="Arial Narrow" pitchFamily="34" charset="0"/>
                          <a:ea typeface="Times New Roman"/>
                          <a:cs typeface="Times New Roman"/>
                        </a:rPr>
                        <a:t>105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id-ID" dirty="0" smtClean="0"/>
              <a:t>Studi kasus</a:t>
            </a:r>
            <a:r>
              <a:rPr lang="en-US" dirty="0" smtClean="0"/>
              <a:t> 2</a:t>
            </a:r>
            <a:r>
              <a:rPr lang="id-ID" dirty="0" smtClean="0"/>
              <a:t>: Minimasi</a:t>
            </a:r>
            <a:endParaRPr lang="id-ID" dirty="0"/>
          </a:p>
        </p:txBody>
      </p:sp>
      <p:pic>
        <p:nvPicPr>
          <p:cNvPr id="32771" name="Picture 2"/>
          <p:cNvPicPr>
            <a:picLocks noChangeAspect="1" noChangeArrowheads="1"/>
          </p:cNvPicPr>
          <p:nvPr/>
        </p:nvPicPr>
        <p:blipFill>
          <a:blip r:embed="rId2"/>
          <a:srcRect/>
          <a:stretch>
            <a:fillRect/>
          </a:stretch>
        </p:blipFill>
        <p:spPr bwMode="auto">
          <a:xfrm>
            <a:off x="1524000" y="3582988"/>
            <a:ext cx="5410200" cy="1065212"/>
          </a:xfrm>
          <a:prstGeom prst="rect">
            <a:avLst/>
          </a:prstGeom>
          <a:noFill/>
          <a:ln w="9525">
            <a:noFill/>
            <a:miter lim="800000"/>
            <a:headEnd/>
            <a:tailEnd/>
          </a:ln>
        </p:spPr>
      </p:pic>
      <p:pic>
        <p:nvPicPr>
          <p:cNvPr id="32772" name="Picture 3"/>
          <p:cNvPicPr>
            <a:picLocks noChangeAspect="1" noChangeArrowheads="1"/>
          </p:cNvPicPr>
          <p:nvPr/>
        </p:nvPicPr>
        <p:blipFill>
          <a:blip r:embed="rId3"/>
          <a:srcRect/>
          <a:stretch>
            <a:fillRect/>
          </a:stretch>
        </p:blipFill>
        <p:spPr bwMode="auto">
          <a:xfrm>
            <a:off x="1522413" y="5145088"/>
            <a:ext cx="5030787" cy="874712"/>
          </a:xfrm>
          <a:prstGeom prst="rect">
            <a:avLst/>
          </a:prstGeom>
          <a:noFill/>
          <a:ln w="9525">
            <a:noFill/>
            <a:miter lim="800000"/>
            <a:headEnd/>
            <a:tailEnd/>
          </a:ln>
        </p:spPr>
      </p:pic>
      <p:sp>
        <p:nvSpPr>
          <p:cNvPr id="32773" name="TextBox 5"/>
          <p:cNvSpPr txBox="1">
            <a:spLocks noChangeArrowheads="1"/>
          </p:cNvSpPr>
          <p:nvPr/>
        </p:nvSpPr>
        <p:spPr bwMode="auto">
          <a:xfrm>
            <a:off x="533400" y="2438400"/>
            <a:ext cx="5181600" cy="646113"/>
          </a:xfrm>
          <a:prstGeom prst="rect">
            <a:avLst/>
          </a:prstGeom>
          <a:noFill/>
          <a:ln w="9525">
            <a:noFill/>
            <a:miter lim="800000"/>
            <a:headEnd/>
            <a:tailEnd/>
          </a:ln>
        </p:spPr>
        <p:txBody>
          <a:bodyPr>
            <a:spAutoFit/>
          </a:bodyPr>
          <a:lstStyle/>
          <a:p>
            <a:r>
              <a:rPr lang="id-ID" sz="3600" dirty="0" smtClean="0">
                <a:solidFill>
                  <a:schemeClr val="tx2"/>
                </a:solidFill>
                <a:latin typeface="Constantia" pitchFamily="18" charset="0"/>
              </a:rPr>
              <a:t>Nilai </a:t>
            </a:r>
            <a:r>
              <a:rPr lang="id-ID" sz="3600" dirty="0">
                <a:solidFill>
                  <a:schemeClr val="tx2"/>
                </a:solidFill>
                <a:latin typeface="Constantia" pitchFamily="18" charset="0"/>
              </a:rPr>
              <a:t>minimum </a:t>
            </a:r>
            <a:r>
              <a:rPr lang="id-ID" sz="3600" i="1" dirty="0">
                <a:solidFill>
                  <a:schemeClr val="tx2"/>
                </a:solidFill>
                <a:latin typeface="Constantia" pitchFamily="18" charset="0"/>
              </a:rPr>
              <a:t>h</a:t>
            </a:r>
            <a:r>
              <a:rPr lang="id-ID" sz="3600" dirty="0">
                <a:solidFill>
                  <a:schemeClr val="tx2"/>
                </a:solidFill>
                <a:latin typeface="Constantia" pitchFamily="18" charset="0"/>
              </a:rPr>
              <a:t> = ?</a:t>
            </a:r>
            <a:endParaRPr lang="id-ID" sz="3600" dirty="0">
              <a:latin typeface="Constantia" pitchFamily="18"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err="1" smtClean="0"/>
              <a:t>Pengkodean</a:t>
            </a:r>
            <a:r>
              <a:rPr lang="en-US" dirty="0" smtClean="0"/>
              <a:t> </a:t>
            </a:r>
            <a:r>
              <a:rPr lang="id-ID" dirty="0" smtClean="0"/>
              <a:t>Individu</a:t>
            </a:r>
            <a:r>
              <a:rPr lang="en-US" dirty="0" smtClean="0"/>
              <a:t> </a:t>
            </a:r>
            <a:r>
              <a:rPr lang="en-US" dirty="0" smtClean="0">
                <a:sym typeface="Wingdings" pitchFamily="2" charset="2"/>
              </a:rPr>
              <a:t> </a:t>
            </a:r>
            <a:r>
              <a:rPr lang="en-US" dirty="0" err="1" smtClean="0">
                <a:sym typeface="Wingdings" pitchFamily="2" charset="2"/>
              </a:rPr>
              <a:t>kromosom</a:t>
            </a:r>
            <a:endParaRPr lang="id-ID" dirty="0"/>
          </a:p>
        </p:txBody>
      </p:sp>
      <p:pic>
        <p:nvPicPr>
          <p:cNvPr id="33795" name="Picture 2"/>
          <p:cNvPicPr>
            <a:picLocks noChangeAspect="1" noChangeArrowheads="1"/>
          </p:cNvPicPr>
          <p:nvPr/>
        </p:nvPicPr>
        <p:blipFill>
          <a:blip r:embed="rId2"/>
          <a:srcRect/>
          <a:stretch>
            <a:fillRect/>
          </a:stretch>
        </p:blipFill>
        <p:spPr bwMode="auto">
          <a:xfrm>
            <a:off x="141288" y="2971800"/>
            <a:ext cx="8850312" cy="144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pPr eaLnBrk="1" hangingPunct="1">
              <a:defRPr/>
            </a:pPr>
            <a:r>
              <a:rPr lang="en-US" i="1" dirty="0" smtClean="0"/>
              <a:t>Self Adaptation</a:t>
            </a:r>
            <a:endParaRPr lang="id-ID" i="1" dirty="0" smtClean="0"/>
          </a:p>
        </p:txBody>
      </p:sp>
      <p:pic>
        <p:nvPicPr>
          <p:cNvPr id="69635" name="Picture 2" descr="C:\01 Suyanto\004 Textbook\03 Evolutionary Computation\Reff\Evolution Strategies\flepo400.gif"/>
          <p:cNvPicPr>
            <a:picLocks noChangeAspect="1" noChangeArrowheads="1"/>
          </p:cNvPicPr>
          <p:nvPr/>
        </p:nvPicPr>
        <p:blipFill>
          <a:blip r:embed="rId2"/>
          <a:srcRect/>
          <a:stretch>
            <a:fillRect/>
          </a:stretch>
        </p:blipFill>
        <p:spPr bwMode="auto">
          <a:xfrm>
            <a:off x="2133600" y="2209800"/>
            <a:ext cx="4343400" cy="434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id-ID" i="1" dirty="0" smtClean="0"/>
              <a:t>Fitness</a:t>
            </a:r>
            <a:endParaRPr lang="id-ID" i="1" dirty="0"/>
          </a:p>
        </p:txBody>
      </p:sp>
      <p:pic>
        <p:nvPicPr>
          <p:cNvPr id="34819" name="Picture 1"/>
          <p:cNvPicPr>
            <a:picLocks noChangeAspect="1" noChangeArrowheads="1"/>
          </p:cNvPicPr>
          <p:nvPr/>
        </p:nvPicPr>
        <p:blipFill>
          <a:blip r:embed="rId2"/>
          <a:srcRect/>
          <a:stretch>
            <a:fillRect/>
          </a:stretch>
        </p:blipFill>
        <p:spPr bwMode="auto">
          <a:xfrm>
            <a:off x="1600200" y="2743200"/>
            <a:ext cx="5749925" cy="1905000"/>
          </a:xfrm>
          <a:prstGeom prst="rect">
            <a:avLst/>
          </a:prstGeom>
          <a:noFill/>
          <a:ln w="9525">
            <a:noFill/>
            <a:miter lim="800000"/>
            <a:headEnd/>
            <a:tailEnd/>
          </a:ln>
        </p:spPr>
      </p:pic>
      <p:sp>
        <p:nvSpPr>
          <p:cNvPr id="34820" name="TextBox 3"/>
          <p:cNvSpPr txBox="1">
            <a:spLocks noChangeArrowheads="1"/>
          </p:cNvSpPr>
          <p:nvPr/>
        </p:nvSpPr>
        <p:spPr bwMode="auto">
          <a:xfrm>
            <a:off x="457200" y="5486400"/>
            <a:ext cx="8305800" cy="1200150"/>
          </a:xfrm>
          <a:prstGeom prst="rect">
            <a:avLst/>
          </a:prstGeom>
          <a:noFill/>
          <a:ln w="9525">
            <a:noFill/>
            <a:miter lim="800000"/>
            <a:headEnd/>
            <a:tailEnd/>
          </a:ln>
        </p:spPr>
        <p:txBody>
          <a:bodyPr>
            <a:spAutoFit/>
          </a:bodyPr>
          <a:lstStyle/>
          <a:p>
            <a:r>
              <a:rPr lang="id-ID" sz="3600">
                <a:solidFill>
                  <a:schemeClr val="tx2"/>
                </a:solidFill>
                <a:latin typeface="Constantia" pitchFamily="18" charset="0"/>
              </a:rPr>
              <a:t>Jika nilai minimum = 0, nilai maks </a:t>
            </a:r>
            <a:r>
              <a:rPr lang="id-ID" sz="3600" i="1">
                <a:solidFill>
                  <a:schemeClr val="tx2"/>
                </a:solidFill>
                <a:latin typeface="Constantia" pitchFamily="18" charset="0"/>
              </a:rPr>
              <a:t>f</a:t>
            </a:r>
            <a:r>
              <a:rPr lang="id-ID" sz="3600">
                <a:solidFill>
                  <a:schemeClr val="tx2"/>
                </a:solidFill>
                <a:latin typeface="Constantia" pitchFamily="18" charset="0"/>
              </a:rPr>
              <a:t> = ?</a:t>
            </a:r>
          </a:p>
          <a:p>
            <a:endParaRPr lang="id-ID" sz="3600">
              <a:latin typeface="Constantia" pitchFamily="18"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id-ID" dirty="0" smtClean="0"/>
              <a:t>Generasi 1</a:t>
            </a:r>
            <a:endParaRPr lang="id-ID" dirty="0"/>
          </a:p>
        </p:txBody>
      </p:sp>
      <p:pic>
        <p:nvPicPr>
          <p:cNvPr id="35843" name="Picture 2"/>
          <p:cNvPicPr>
            <a:picLocks noChangeAspect="1" noChangeArrowheads="1"/>
          </p:cNvPicPr>
          <p:nvPr/>
        </p:nvPicPr>
        <p:blipFill>
          <a:blip r:embed="rId3"/>
          <a:srcRect/>
          <a:stretch>
            <a:fillRect/>
          </a:stretch>
        </p:blipFill>
        <p:spPr bwMode="auto">
          <a:xfrm>
            <a:off x="533400" y="2590800"/>
            <a:ext cx="7943850" cy="3438525"/>
          </a:xfrm>
          <a:prstGeom prst="rect">
            <a:avLst/>
          </a:prstGeom>
          <a:noFill/>
          <a:ln w="9525">
            <a:noFill/>
            <a:miter lim="800000"/>
            <a:headEnd/>
            <a:tailEnd/>
          </a:ln>
        </p:spPr>
      </p:pic>
      <p:graphicFrame>
        <p:nvGraphicFramePr>
          <p:cNvPr id="525313" name="Object 1"/>
          <p:cNvGraphicFramePr>
            <a:graphicFrameLocks noChangeAspect="1"/>
          </p:cNvGraphicFramePr>
          <p:nvPr/>
        </p:nvGraphicFramePr>
        <p:xfrm>
          <a:off x="3683000" y="838200"/>
          <a:ext cx="5308600" cy="1192439"/>
        </p:xfrm>
        <a:graphic>
          <a:graphicData uri="http://schemas.openxmlformats.org/presentationml/2006/ole">
            <mc:AlternateContent xmlns:mc="http://schemas.openxmlformats.org/markup-compatibility/2006">
              <mc:Choice xmlns:v="urn:schemas-microsoft-com:vml" Requires="v">
                <p:oleObj spid="_x0000_s33795" name="Equation" r:id="rId4" imgW="2781000" imgH="622080" progId="Equation.3">
                  <p:embed/>
                </p:oleObj>
              </mc:Choice>
              <mc:Fallback>
                <p:oleObj name="Equation" r:id="rId4" imgW="2781000" imgH="62208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83000" y="838200"/>
                        <a:ext cx="5308600" cy="119243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Curved Down Arrow 6"/>
          <p:cNvSpPr/>
          <p:nvPr/>
        </p:nvSpPr>
        <p:spPr>
          <a:xfrm>
            <a:off x="4085094" y="2209800"/>
            <a:ext cx="1752600" cy="685800"/>
          </a:xfrm>
          <a:prstGeom prst="curvedDownArrow">
            <a:avLst/>
          </a:prstGeom>
          <a:solidFill>
            <a:srgbClr val="FF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pic>
        <p:nvPicPr>
          <p:cNvPr id="8" name="Picture 3"/>
          <p:cNvPicPr>
            <a:picLocks noChangeAspect="1" noChangeArrowheads="1"/>
          </p:cNvPicPr>
          <p:nvPr/>
        </p:nvPicPr>
        <p:blipFill>
          <a:blip r:embed="rId6"/>
          <a:srcRect/>
          <a:stretch>
            <a:fillRect/>
          </a:stretch>
        </p:blipFill>
        <p:spPr bwMode="auto">
          <a:xfrm>
            <a:off x="6170613" y="1871710"/>
            <a:ext cx="2820987" cy="49049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5843"/>
                                        </p:tgtEl>
                                        <p:attrNameLst>
                                          <p:attrName>style.visibility</p:attrName>
                                        </p:attrNameLst>
                                      </p:cBhvr>
                                      <p:to>
                                        <p:strVal val="visible"/>
                                      </p:to>
                                    </p:set>
                                    <p:animEffect transition="in" filter="blinds(horizontal)">
                                      <p:cBhvr>
                                        <p:cTn id="7" dur="500"/>
                                        <p:tgtEl>
                                          <p:spTgt spid="3584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25313"/>
                                        </p:tgtEl>
                                        <p:attrNameLst>
                                          <p:attrName>style.visibility</p:attrName>
                                        </p:attrNameLst>
                                      </p:cBhvr>
                                      <p:to>
                                        <p:strVal val="visible"/>
                                      </p:to>
                                    </p:set>
                                    <p:animEffect transition="in" filter="blinds(horizontal)">
                                      <p:cBhvr>
                                        <p:cTn id="17" dur="500"/>
                                        <p:tgtEl>
                                          <p:spTgt spid="52531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186"/>
          <p:cNvPicPr>
            <a:picLocks noChangeAspect="1" noChangeArrowheads="1"/>
          </p:cNvPicPr>
          <p:nvPr/>
        </p:nvPicPr>
        <p:blipFill>
          <a:blip r:embed="rId2"/>
          <a:srcRect/>
          <a:stretch>
            <a:fillRect/>
          </a:stretch>
        </p:blipFill>
        <p:spPr bwMode="auto">
          <a:xfrm>
            <a:off x="1066800" y="1981200"/>
            <a:ext cx="6975475" cy="4510088"/>
          </a:xfrm>
          <a:prstGeom prst="rect">
            <a:avLst/>
          </a:prstGeom>
          <a:noFill/>
          <a:ln w="9525">
            <a:noFill/>
            <a:miter lim="800000"/>
            <a:headEnd/>
            <a:tailEnd/>
          </a:ln>
        </p:spPr>
      </p:pic>
      <p:sp>
        <p:nvSpPr>
          <p:cNvPr id="4" name="Title 3"/>
          <p:cNvSpPr>
            <a:spLocks noGrp="1"/>
          </p:cNvSpPr>
          <p:nvPr>
            <p:ph type="title"/>
          </p:nvPr>
        </p:nvSpPr>
        <p:spPr/>
        <p:txBody>
          <a:bodyPr/>
          <a:lstStyle/>
          <a:p>
            <a:pPr eaLnBrk="1" fontAlgn="auto" hangingPunct="1">
              <a:spcAft>
                <a:spcPts val="0"/>
              </a:spcAft>
              <a:defRPr/>
            </a:pPr>
            <a:r>
              <a:rPr lang="id-ID" dirty="0" smtClean="0"/>
              <a:t>Generasi 1</a:t>
            </a:r>
            <a:endParaRPr lang="id-ID"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id-ID" dirty="0" smtClean="0"/>
              <a:t>Generasi 10</a:t>
            </a:r>
            <a:endParaRPr lang="id-ID" dirty="0"/>
          </a:p>
        </p:txBody>
      </p:sp>
      <p:pic>
        <p:nvPicPr>
          <p:cNvPr id="37891" name="Picture 2"/>
          <p:cNvPicPr>
            <a:picLocks noChangeAspect="1" noChangeArrowheads="1"/>
          </p:cNvPicPr>
          <p:nvPr/>
        </p:nvPicPr>
        <p:blipFill>
          <a:blip r:embed="rId3"/>
          <a:srcRect/>
          <a:stretch>
            <a:fillRect/>
          </a:stretch>
        </p:blipFill>
        <p:spPr bwMode="auto">
          <a:xfrm>
            <a:off x="381000" y="2514600"/>
            <a:ext cx="8362950" cy="3429000"/>
          </a:xfrm>
          <a:prstGeom prst="rect">
            <a:avLst/>
          </a:prstGeom>
          <a:noFill/>
          <a:ln w="9525">
            <a:noFill/>
            <a:miter lim="800000"/>
            <a:headEnd/>
            <a:tailEnd/>
          </a:ln>
        </p:spPr>
      </p:pic>
      <p:graphicFrame>
        <p:nvGraphicFramePr>
          <p:cNvPr id="4" name="Object 1"/>
          <p:cNvGraphicFramePr>
            <a:graphicFrameLocks noChangeAspect="1"/>
          </p:cNvGraphicFramePr>
          <p:nvPr/>
        </p:nvGraphicFramePr>
        <p:xfrm>
          <a:off x="3683000" y="838200"/>
          <a:ext cx="5308600" cy="1192439"/>
        </p:xfrm>
        <a:graphic>
          <a:graphicData uri="http://schemas.openxmlformats.org/presentationml/2006/ole">
            <mc:AlternateContent xmlns:mc="http://schemas.openxmlformats.org/markup-compatibility/2006">
              <mc:Choice xmlns:v="urn:schemas-microsoft-com:vml" Requires="v">
                <p:oleObj spid="_x0000_s34819" name="Equation" r:id="rId4" imgW="2781000" imgH="622080" progId="Equation.3">
                  <p:embed/>
                </p:oleObj>
              </mc:Choice>
              <mc:Fallback>
                <p:oleObj name="Equation" r:id="rId4" imgW="2781000" imgH="62208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83000" y="838200"/>
                        <a:ext cx="5308600" cy="119243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Curved Down Arrow 4"/>
          <p:cNvSpPr/>
          <p:nvPr/>
        </p:nvSpPr>
        <p:spPr>
          <a:xfrm>
            <a:off x="4085094" y="2209800"/>
            <a:ext cx="1752600" cy="685800"/>
          </a:xfrm>
          <a:prstGeom prst="curvedDownArrow">
            <a:avLst/>
          </a:prstGeom>
          <a:solidFill>
            <a:srgbClr val="FF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pic>
        <p:nvPicPr>
          <p:cNvPr id="6" name="Picture 3"/>
          <p:cNvPicPr>
            <a:picLocks noChangeAspect="1" noChangeArrowheads="1"/>
          </p:cNvPicPr>
          <p:nvPr/>
        </p:nvPicPr>
        <p:blipFill>
          <a:blip r:embed="rId6"/>
          <a:srcRect/>
          <a:stretch>
            <a:fillRect/>
          </a:stretch>
        </p:blipFill>
        <p:spPr bwMode="auto">
          <a:xfrm>
            <a:off x="6170613" y="1871710"/>
            <a:ext cx="2820987" cy="49049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187"/>
          <p:cNvPicPr>
            <a:picLocks noChangeAspect="1" noChangeArrowheads="1"/>
          </p:cNvPicPr>
          <p:nvPr/>
        </p:nvPicPr>
        <p:blipFill>
          <a:blip r:embed="rId2"/>
          <a:srcRect/>
          <a:stretch>
            <a:fillRect/>
          </a:stretch>
        </p:blipFill>
        <p:spPr bwMode="auto">
          <a:xfrm>
            <a:off x="1143000" y="2057400"/>
            <a:ext cx="7086600" cy="4581525"/>
          </a:xfrm>
          <a:prstGeom prst="rect">
            <a:avLst/>
          </a:prstGeom>
          <a:noFill/>
          <a:ln w="9525">
            <a:noFill/>
            <a:miter lim="800000"/>
            <a:headEnd/>
            <a:tailEnd/>
          </a:ln>
        </p:spPr>
      </p:pic>
      <p:sp>
        <p:nvSpPr>
          <p:cNvPr id="5" name="Title 4"/>
          <p:cNvSpPr>
            <a:spLocks noGrp="1"/>
          </p:cNvSpPr>
          <p:nvPr>
            <p:ph type="title"/>
          </p:nvPr>
        </p:nvSpPr>
        <p:spPr/>
        <p:txBody>
          <a:bodyPr/>
          <a:lstStyle/>
          <a:p>
            <a:pPr eaLnBrk="1" fontAlgn="auto" hangingPunct="1">
              <a:spcAft>
                <a:spcPts val="0"/>
              </a:spcAft>
              <a:defRPr/>
            </a:pPr>
            <a:r>
              <a:rPr lang="id-ID" dirty="0" smtClean="0"/>
              <a:t>Generasi 10</a:t>
            </a:r>
            <a:endParaRPr lang="id-ID"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188"/>
          <p:cNvPicPr>
            <a:picLocks noChangeAspect="1" noChangeArrowheads="1"/>
          </p:cNvPicPr>
          <p:nvPr/>
        </p:nvPicPr>
        <p:blipFill>
          <a:blip r:embed="rId2"/>
          <a:srcRect/>
          <a:stretch>
            <a:fillRect/>
          </a:stretch>
        </p:blipFill>
        <p:spPr bwMode="auto">
          <a:xfrm>
            <a:off x="1219200" y="2057400"/>
            <a:ext cx="6913563" cy="4471988"/>
          </a:xfrm>
          <a:prstGeom prst="rect">
            <a:avLst/>
          </a:prstGeom>
          <a:noFill/>
          <a:ln w="9525">
            <a:noFill/>
            <a:miter lim="800000"/>
            <a:headEnd/>
            <a:tailEnd/>
          </a:ln>
        </p:spPr>
      </p:pic>
      <p:sp>
        <p:nvSpPr>
          <p:cNvPr id="4" name="Title 3"/>
          <p:cNvSpPr>
            <a:spLocks noGrp="1"/>
          </p:cNvSpPr>
          <p:nvPr>
            <p:ph type="title"/>
          </p:nvPr>
        </p:nvSpPr>
        <p:spPr/>
        <p:txBody>
          <a:bodyPr/>
          <a:lstStyle/>
          <a:p>
            <a:pPr eaLnBrk="1" fontAlgn="auto" hangingPunct="1">
              <a:spcAft>
                <a:spcPts val="0"/>
              </a:spcAft>
              <a:defRPr/>
            </a:pPr>
            <a:r>
              <a:rPr lang="id-ID" dirty="0" smtClean="0"/>
              <a:t>Generasi 100</a:t>
            </a:r>
            <a:endParaRPr lang="id-ID"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smtClean="0"/>
              <a:t>Mengapa EAs?</a:t>
            </a:r>
            <a:endParaRPr lang="id-ID" smtClean="0"/>
          </a:p>
        </p:txBody>
      </p:sp>
      <p:sp>
        <p:nvSpPr>
          <p:cNvPr id="3" name="Content Placeholder 2"/>
          <p:cNvSpPr>
            <a:spLocks noGrp="1"/>
          </p:cNvSpPr>
          <p:nvPr>
            <p:ph idx="1"/>
          </p:nvPr>
        </p:nvSpPr>
        <p:spPr/>
        <p:txBody>
          <a:bodyPr>
            <a:normAutofit fontScale="92500" lnSpcReduction="20000"/>
          </a:bodyPr>
          <a:lstStyle/>
          <a:p>
            <a:pPr marL="274320" indent="-274320" eaLnBrk="1" fontAlgn="auto" hangingPunct="1">
              <a:spcAft>
                <a:spcPts val="0"/>
              </a:spcAft>
              <a:buClr>
                <a:schemeClr val="accent3"/>
              </a:buClr>
              <a:buFont typeface="Wingdings 2"/>
              <a:buNone/>
              <a:defRPr/>
            </a:pPr>
            <a:r>
              <a:rPr lang="id-ID" dirty="0" smtClean="0"/>
              <a:t>	EAs sangat baik untuk permasalahan yang memiliki satu atau lebih ciri-ciri berikut ini:</a:t>
            </a:r>
          </a:p>
          <a:p>
            <a:pPr marL="640080" lvl="1" indent="-246888" eaLnBrk="1" fontAlgn="auto" hangingPunct="1">
              <a:spcAft>
                <a:spcPts val="0"/>
              </a:spcAft>
              <a:buFont typeface="Wingdings 2"/>
              <a:buChar char=""/>
              <a:defRPr/>
            </a:pPr>
            <a:r>
              <a:rPr lang="id-ID" dirty="0" smtClean="0"/>
              <a:t>Ruang masalah sangat besar, kompleks, dan sulit dipahami;</a:t>
            </a:r>
          </a:p>
          <a:p>
            <a:pPr marL="640080" lvl="1" indent="-246888" eaLnBrk="1" fontAlgn="auto" hangingPunct="1">
              <a:spcAft>
                <a:spcPts val="0"/>
              </a:spcAft>
              <a:buFont typeface="Wingdings 2"/>
              <a:buChar char=""/>
              <a:defRPr/>
            </a:pPr>
            <a:r>
              <a:rPr lang="id-ID" dirty="0" smtClean="0"/>
              <a:t>Tidak bisa diselesaikan menggunakan metode-metode konvensional;</a:t>
            </a:r>
          </a:p>
          <a:p>
            <a:pPr marL="640080" lvl="1" indent="-246888" eaLnBrk="1" fontAlgn="auto" hangingPunct="1">
              <a:spcAft>
                <a:spcPts val="0"/>
              </a:spcAft>
              <a:buFont typeface="Wingdings 2"/>
              <a:buChar char=""/>
              <a:defRPr/>
            </a:pPr>
            <a:r>
              <a:rPr lang="id-ID" dirty="0" smtClean="0"/>
              <a:t>Terdapat batasan waktu, misalnya dalam sistem waktu nyata</a:t>
            </a:r>
            <a:r>
              <a:rPr lang="id-ID" i="1" dirty="0" smtClean="0"/>
              <a:t> </a:t>
            </a:r>
            <a:r>
              <a:rPr lang="id-ID" dirty="0" smtClean="0"/>
              <a:t>(</a:t>
            </a:r>
            <a:r>
              <a:rPr lang="id-ID" i="1" dirty="0" smtClean="0"/>
              <a:t>real time system</a:t>
            </a:r>
            <a:r>
              <a:rPr lang="id-ID" dirty="0" smtClean="0"/>
              <a:t>).</a:t>
            </a:r>
          </a:p>
          <a:p>
            <a:pPr marL="640080" lvl="1" indent="-246888" eaLnBrk="1" fontAlgn="auto" hangingPunct="1">
              <a:spcAft>
                <a:spcPts val="0"/>
              </a:spcAft>
              <a:buFont typeface="Wingdings 2"/>
              <a:buChar char=""/>
              <a:defRPr/>
            </a:pPr>
            <a:r>
              <a:rPr lang="id-ID" dirty="0" smtClean="0"/>
              <a:t>Solusi yang diharapkan tidak harus paling optimal, tetapi ’bagus’ atau bisa diterima;</a:t>
            </a:r>
          </a:p>
          <a:p>
            <a:pPr marL="640080" lvl="1" indent="-246888" eaLnBrk="1" fontAlgn="auto" hangingPunct="1">
              <a:spcAft>
                <a:spcPts val="0"/>
              </a:spcAft>
              <a:buFont typeface="Wingdings 2"/>
              <a:buChar char=""/>
              <a:defRPr/>
            </a:pPr>
            <a:r>
              <a:rPr lang="id-ID" dirty="0" smtClean="0"/>
              <a:t>Kurang atau bahkan tidak ada pengetahuan yang memadai untuk merepresentasikan masalah ke dalam ruang pencarian yang lebih sempit;</a:t>
            </a:r>
          </a:p>
          <a:p>
            <a:pPr marL="640080" lvl="1" indent="-246888" eaLnBrk="1" fontAlgn="auto" hangingPunct="1">
              <a:spcAft>
                <a:spcPts val="0"/>
              </a:spcAft>
              <a:buFont typeface="Wingdings 2"/>
              <a:buChar char=""/>
              <a:defRPr/>
            </a:pPr>
            <a:r>
              <a:rPr lang="id-ID" dirty="0" smtClean="0"/>
              <a:t>Tidak tersedia analisa matematika yang memadai;</a:t>
            </a:r>
            <a:endParaRPr lang="id-ID"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id-ID" smtClean="0"/>
              <a:t>Performansi EAs </a:t>
            </a:r>
            <a:r>
              <a:rPr lang="id-ID" sz="2800" smtClean="0"/>
              <a:t>(Goldberg, 1989)</a:t>
            </a:r>
            <a:endParaRPr lang="id-ID" smtClean="0"/>
          </a:p>
        </p:txBody>
      </p:sp>
      <p:pic>
        <p:nvPicPr>
          <p:cNvPr id="28675" name="Picture 3"/>
          <p:cNvPicPr>
            <a:picLocks noChangeAspect="1" noChangeArrowheads="1"/>
          </p:cNvPicPr>
          <p:nvPr/>
        </p:nvPicPr>
        <p:blipFill>
          <a:blip r:embed="rId2"/>
          <a:srcRect/>
          <a:stretch>
            <a:fillRect/>
          </a:stretch>
        </p:blipFill>
        <p:spPr bwMode="auto">
          <a:xfrm>
            <a:off x="533400" y="2362200"/>
            <a:ext cx="7991475" cy="419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id-ID" dirty="0" smtClean="0"/>
              <a:t>Performansi EAs </a:t>
            </a:r>
            <a:r>
              <a:rPr lang="id-ID" sz="2800" dirty="0" smtClean="0"/>
              <a:t>(Michalewicz, 1996)</a:t>
            </a:r>
            <a:endParaRPr lang="id-ID" dirty="0"/>
          </a:p>
        </p:txBody>
      </p:sp>
      <p:pic>
        <p:nvPicPr>
          <p:cNvPr id="29699" name="Picture 2"/>
          <p:cNvPicPr>
            <a:picLocks noChangeAspect="1" noChangeArrowheads="1"/>
          </p:cNvPicPr>
          <p:nvPr/>
        </p:nvPicPr>
        <p:blipFill>
          <a:blip r:embed="rId2"/>
          <a:srcRect/>
          <a:stretch>
            <a:fillRect/>
          </a:stretch>
        </p:blipFill>
        <p:spPr bwMode="auto">
          <a:xfrm>
            <a:off x="1752600" y="2133600"/>
            <a:ext cx="5778500" cy="3505200"/>
          </a:xfrm>
          <a:prstGeom prst="rect">
            <a:avLst/>
          </a:prstGeom>
          <a:noFill/>
          <a:ln w="9525">
            <a:noFill/>
            <a:miter lim="800000"/>
            <a:headEnd/>
            <a:tailEnd/>
          </a:ln>
        </p:spPr>
      </p:pic>
      <p:sp>
        <p:nvSpPr>
          <p:cNvPr id="29700" name="TextBox 4"/>
          <p:cNvSpPr txBox="1">
            <a:spLocks noChangeArrowheads="1"/>
          </p:cNvSpPr>
          <p:nvPr/>
        </p:nvSpPr>
        <p:spPr bwMode="auto">
          <a:xfrm>
            <a:off x="838200" y="5791200"/>
            <a:ext cx="7924800" cy="646113"/>
          </a:xfrm>
          <a:prstGeom prst="rect">
            <a:avLst/>
          </a:prstGeom>
          <a:noFill/>
          <a:ln w="9525">
            <a:noFill/>
            <a:miter lim="800000"/>
            <a:headEnd/>
            <a:tailEnd/>
          </a:ln>
        </p:spPr>
        <p:txBody>
          <a:bodyPr>
            <a:spAutoFit/>
          </a:bodyPr>
          <a:lstStyle/>
          <a:p>
            <a:r>
              <a:rPr lang="id-ID">
                <a:latin typeface="Constantia" pitchFamily="18" charset="0"/>
              </a:rPr>
              <a:t>EAs 2 EAs 3, dan EAs 4 adalah EAs yang ditambahkan pengetahuan khusus yang memiliki akurasi lebih baik dibandingkan EAs 1 (tanpa pengetahuan).</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US" smtClean="0"/>
              <a:t>Kapan EAs digunakan?</a:t>
            </a:r>
            <a:endParaRPr lang="id-ID" smtClean="0"/>
          </a:p>
        </p:txBody>
      </p:sp>
      <p:sp>
        <p:nvSpPr>
          <p:cNvPr id="30723" name="Content Placeholder 2"/>
          <p:cNvSpPr>
            <a:spLocks noGrp="1"/>
          </p:cNvSpPr>
          <p:nvPr>
            <p:ph idx="1"/>
          </p:nvPr>
        </p:nvSpPr>
        <p:spPr/>
        <p:txBody>
          <a:bodyPr/>
          <a:lstStyle/>
          <a:p>
            <a:pPr eaLnBrk="1" hangingPunct="1"/>
            <a:r>
              <a:rPr lang="id-ID" smtClean="0"/>
              <a:t>Jika kita menghadapi masalah TSP untuk </a:t>
            </a:r>
            <a:r>
              <a:rPr lang="id-ID" i="1" smtClean="0"/>
              <a:t>graph</a:t>
            </a:r>
            <a:r>
              <a:rPr lang="id-ID" smtClean="0"/>
              <a:t> asimetris </a:t>
            </a:r>
            <a:r>
              <a:rPr lang="id-ID" b="1" smtClean="0"/>
              <a:t>10 </a:t>
            </a:r>
            <a:r>
              <a:rPr lang="id-ID" b="1" i="1" smtClean="0"/>
              <a:t>node</a:t>
            </a:r>
            <a:r>
              <a:rPr lang="id-ID" smtClean="0"/>
              <a:t>, apakah kita harus menggunakan EAs? Jawabannya mungkin saja tidak perlu karena ada algoritma lain (misal Dijkstra atau dynamic programming) yang performansinya lebih baik.</a:t>
            </a:r>
          </a:p>
          <a:p>
            <a:pPr eaLnBrk="1" hangingPunct="1"/>
            <a:r>
              <a:rPr lang="id-ID" smtClean="0"/>
              <a:t>Tetapi, jika kita menghadapi masalah TSP untuk </a:t>
            </a:r>
            <a:r>
              <a:rPr lang="id-ID" i="1" smtClean="0"/>
              <a:t>graph</a:t>
            </a:r>
            <a:r>
              <a:rPr lang="id-ID" smtClean="0"/>
              <a:t> asimetris </a:t>
            </a:r>
            <a:r>
              <a:rPr lang="id-ID" b="1" smtClean="0"/>
              <a:t>1000 </a:t>
            </a:r>
            <a:r>
              <a:rPr lang="id-ID" b="1" i="1" smtClean="0"/>
              <a:t>node</a:t>
            </a:r>
            <a:r>
              <a:rPr lang="id-ID" smtClean="0"/>
              <a:t>, apakah kita harus menggunakan EAs? Jawabannya mungkin “ya” karena algoritma lain membutuhkan waktu yang sangat lama.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Effect transition="in" filter="wipe(down)">
                                      <p:cBhvr>
                                        <p:cTn id="7" dur="500"/>
                                        <p:tgtEl>
                                          <p:spTgt spid="307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0723">
                                            <p:txEl>
                                              <p:pRg st="1" end="1"/>
                                            </p:txEl>
                                          </p:spTgt>
                                        </p:tgtEl>
                                        <p:attrNameLst>
                                          <p:attrName>style.visibility</p:attrName>
                                        </p:attrNameLst>
                                      </p:cBhvr>
                                      <p:to>
                                        <p:strVal val="visible"/>
                                      </p:to>
                                    </p:set>
                                    <p:animEffect transition="in" filter="wipe(down)">
                                      <p:cBhvr>
                                        <p:cTn id="12" dur="500"/>
                                        <p:tgtEl>
                                          <p:spTgt spid="307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4434006"/>
            <a:ext cx="8534400" cy="1200329"/>
          </a:xfrm>
          <a:prstGeom prst="rect">
            <a:avLst/>
          </a:prstGeom>
        </p:spPr>
        <p:txBody>
          <a:bodyPr wrap="square">
            <a:spAutoFit/>
          </a:bodyPr>
          <a:lstStyle/>
          <a:p>
            <a:pPr algn="ctr"/>
            <a:r>
              <a:rPr lang="en-US" sz="7200" b="1" dirty="0" smtClean="0">
                <a:solidFill>
                  <a:srgbClr val="FF0000"/>
                </a:solidFill>
                <a:latin typeface="Arial Narrow" pitchFamily="34" charset="0"/>
              </a:rPr>
              <a:t>Optimization</a:t>
            </a:r>
            <a:endParaRPr lang="id-ID" sz="7200" b="1" dirty="0">
              <a:solidFill>
                <a:srgbClr val="FF0000"/>
              </a:solidFill>
              <a:latin typeface="Arial Narrow" pitchFamily="34" charset="0"/>
            </a:endParaRPr>
          </a:p>
        </p:txBody>
      </p:sp>
      <p:sp>
        <p:nvSpPr>
          <p:cNvPr id="3" name="Rectangle 2"/>
          <p:cNvSpPr/>
          <p:nvPr/>
        </p:nvSpPr>
        <p:spPr>
          <a:xfrm>
            <a:off x="228600" y="990600"/>
            <a:ext cx="8729590" cy="1200329"/>
          </a:xfrm>
          <a:prstGeom prst="rect">
            <a:avLst/>
          </a:prstGeom>
        </p:spPr>
        <p:txBody>
          <a:bodyPr wrap="square">
            <a:spAutoFit/>
          </a:bodyPr>
          <a:lstStyle/>
          <a:p>
            <a:pPr algn="ctr"/>
            <a:r>
              <a:rPr lang="en-US" sz="7200" b="1" dirty="0" smtClean="0">
                <a:solidFill>
                  <a:srgbClr val="0070C0"/>
                </a:solidFill>
                <a:latin typeface="Arial Narrow" pitchFamily="34" charset="0"/>
              </a:rPr>
              <a:t>Searching</a:t>
            </a:r>
            <a:endParaRPr lang="id-ID" sz="7200" b="1" dirty="0">
              <a:solidFill>
                <a:srgbClr val="0070C0"/>
              </a:solidFill>
              <a:latin typeface="Arial Narrow" pitchFamily="34" charset="0"/>
            </a:endParaRPr>
          </a:p>
        </p:txBody>
      </p:sp>
      <p:sp>
        <p:nvSpPr>
          <p:cNvPr id="5" name="Up-Down Arrow 4"/>
          <p:cNvSpPr/>
          <p:nvPr/>
        </p:nvSpPr>
        <p:spPr>
          <a:xfrm>
            <a:off x="4495800" y="2667000"/>
            <a:ext cx="609600" cy="1371600"/>
          </a:xfrm>
          <a:prstGeom prst="upDownArrow">
            <a:avLst/>
          </a:prstGeom>
          <a:gradFill flip="none" rotWithShape="1">
            <a:gsLst>
              <a:gs pos="0">
                <a:schemeClr val="accent6">
                  <a:lumMod val="60000"/>
                  <a:lumOff val="40000"/>
                  <a:shade val="30000"/>
                  <a:satMod val="115000"/>
                </a:schemeClr>
              </a:gs>
              <a:gs pos="50000">
                <a:schemeClr val="accent6">
                  <a:lumMod val="60000"/>
                  <a:lumOff val="40000"/>
                  <a:shade val="67500"/>
                  <a:satMod val="115000"/>
                </a:schemeClr>
              </a:gs>
              <a:gs pos="100000">
                <a:schemeClr val="accent6">
                  <a:lumMod val="60000"/>
                  <a:lumOff val="40000"/>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Rectangle 7"/>
          <p:cNvSpPr/>
          <p:nvPr/>
        </p:nvSpPr>
        <p:spPr>
          <a:xfrm>
            <a:off x="304800" y="609600"/>
            <a:ext cx="8458200" cy="461665"/>
          </a:xfrm>
          <a:prstGeom prst="rect">
            <a:avLst/>
          </a:prstGeom>
        </p:spPr>
        <p:txBody>
          <a:bodyPr wrap="square">
            <a:spAutoFit/>
          </a:bodyPr>
          <a:lstStyle/>
          <a:p>
            <a:pPr algn="ctr"/>
            <a:r>
              <a:rPr lang="en-US" sz="2400" dirty="0" err="1" smtClean="0"/>
              <a:t>Terdapat</a:t>
            </a:r>
            <a:r>
              <a:rPr lang="en-US" sz="2400" dirty="0" smtClean="0"/>
              <a:t> </a:t>
            </a:r>
            <a:r>
              <a:rPr lang="id-ID" sz="2400" dirty="0" smtClean="0"/>
              <a:t>kriteria tertentu</a:t>
            </a:r>
            <a:r>
              <a:rPr lang="en-US" sz="2400" dirty="0" smtClean="0"/>
              <a:t> </a:t>
            </a:r>
            <a:r>
              <a:rPr lang="en-US" sz="2400" dirty="0" smtClean="0">
                <a:sym typeface="Wingdings" pitchFamily="2" charset="2"/>
              </a:rPr>
              <a:t></a:t>
            </a:r>
            <a:r>
              <a:rPr lang="en-US" sz="2400" dirty="0" smtClean="0"/>
              <a:t> </a:t>
            </a:r>
            <a:r>
              <a:rPr lang="id-ID" sz="2400" dirty="0" smtClean="0"/>
              <a:t>solusi atau bukan</a:t>
            </a:r>
            <a:r>
              <a:rPr lang="en-US" sz="2400" dirty="0" smtClean="0"/>
              <a:t>?</a:t>
            </a:r>
            <a:endParaRPr lang="id-ID" sz="2400" dirty="0"/>
          </a:p>
        </p:txBody>
      </p:sp>
      <p:sp>
        <p:nvSpPr>
          <p:cNvPr id="9" name="Rectangle 8"/>
          <p:cNvSpPr/>
          <p:nvPr/>
        </p:nvSpPr>
        <p:spPr>
          <a:xfrm>
            <a:off x="304800" y="5634335"/>
            <a:ext cx="8534400" cy="461665"/>
          </a:xfrm>
          <a:prstGeom prst="rect">
            <a:avLst/>
          </a:prstGeom>
        </p:spPr>
        <p:txBody>
          <a:bodyPr wrap="square">
            <a:spAutoFit/>
          </a:bodyPr>
          <a:lstStyle/>
          <a:p>
            <a:pPr algn="ctr"/>
            <a:r>
              <a:rPr lang="en-US" sz="2400" dirty="0" smtClean="0"/>
              <a:t>F</a:t>
            </a:r>
            <a:r>
              <a:rPr lang="id-ID" sz="2400" dirty="0" smtClean="0"/>
              <a:t>ungsi-fungsi objektif</a:t>
            </a:r>
            <a:r>
              <a:rPr lang="en-US" sz="2400" dirty="0" smtClean="0"/>
              <a:t> </a:t>
            </a:r>
            <a:r>
              <a:rPr lang="en-US" sz="2400" dirty="0" smtClean="0">
                <a:sym typeface="Wingdings" pitchFamily="2" charset="2"/>
              </a:rPr>
              <a:t> </a:t>
            </a:r>
            <a:r>
              <a:rPr lang="id-ID" sz="2400" dirty="0" smtClean="0"/>
              <a:t>konfigurasi</a:t>
            </a:r>
            <a:r>
              <a:rPr lang="en-US" sz="2400" dirty="0" err="1" smtClean="0"/>
              <a:t>nya</a:t>
            </a:r>
            <a:r>
              <a:rPr lang="id-ID" sz="2400" dirty="0" smtClean="0"/>
              <a:t> bagus atau tidak</a:t>
            </a:r>
            <a:r>
              <a:rPr lang="en-US" sz="2400" dirty="0" smtClean="0"/>
              <a:t>?</a:t>
            </a:r>
            <a:endParaRPr lang="id-ID" sz="2400" dirty="0"/>
          </a:p>
        </p:txBody>
      </p:sp>
      <p:sp>
        <p:nvSpPr>
          <p:cNvPr id="10" name="Rectangle 9"/>
          <p:cNvSpPr/>
          <p:nvPr/>
        </p:nvSpPr>
        <p:spPr>
          <a:xfrm>
            <a:off x="7162800" y="4495800"/>
            <a:ext cx="1313180" cy="369332"/>
          </a:xfrm>
          <a:prstGeom prst="rect">
            <a:avLst/>
          </a:prstGeom>
        </p:spPr>
        <p:txBody>
          <a:bodyPr wrap="none">
            <a:spAutoFit/>
          </a:bodyPr>
          <a:lstStyle/>
          <a:p>
            <a:r>
              <a:rPr lang="en-US" b="1" dirty="0" smtClean="0">
                <a:solidFill>
                  <a:srgbClr val="FF0000"/>
                </a:solidFill>
              </a:rPr>
              <a:t>GENERAL</a:t>
            </a:r>
            <a:endParaRPr lang="id-ID" b="1" dirty="0">
              <a:solidFill>
                <a:srgbClr val="FF0000"/>
              </a:solidFill>
            </a:endParaRPr>
          </a:p>
        </p:txBody>
      </p:sp>
      <p:sp>
        <p:nvSpPr>
          <p:cNvPr id="11" name="Rectangle 10"/>
          <p:cNvSpPr/>
          <p:nvPr/>
        </p:nvSpPr>
        <p:spPr>
          <a:xfrm>
            <a:off x="7162800" y="1905000"/>
            <a:ext cx="1249060" cy="369332"/>
          </a:xfrm>
          <a:prstGeom prst="rect">
            <a:avLst/>
          </a:prstGeom>
        </p:spPr>
        <p:txBody>
          <a:bodyPr wrap="none">
            <a:spAutoFit/>
          </a:bodyPr>
          <a:lstStyle/>
          <a:p>
            <a:r>
              <a:rPr lang="en-US" b="1" dirty="0" smtClean="0">
                <a:solidFill>
                  <a:srgbClr val="0070C0"/>
                </a:solidFill>
              </a:rPr>
              <a:t>SPECIFIC</a:t>
            </a:r>
            <a:endParaRPr lang="id-ID" b="1"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id-ID" smtClean="0"/>
              <a:t>Kesimpulan</a:t>
            </a:r>
          </a:p>
        </p:txBody>
      </p:sp>
      <p:sp>
        <p:nvSpPr>
          <p:cNvPr id="31747" name="Content Placeholder 2"/>
          <p:cNvSpPr>
            <a:spLocks noGrp="1"/>
          </p:cNvSpPr>
          <p:nvPr>
            <p:ph idx="1"/>
          </p:nvPr>
        </p:nvSpPr>
        <p:spPr/>
        <p:txBody>
          <a:bodyPr/>
          <a:lstStyle/>
          <a:p>
            <a:pPr eaLnBrk="1" hangingPunct="1"/>
            <a:r>
              <a:rPr lang="id-ID" sz="2800" smtClean="0"/>
              <a:t>EAs adalah algoritma-algoritma yang mengimplementasikan abstraksi EC</a:t>
            </a:r>
          </a:p>
          <a:p>
            <a:pPr eaLnBrk="1" hangingPunct="1"/>
            <a:r>
              <a:rPr lang="id-ID" sz="2800" smtClean="0"/>
              <a:t>Terdapat dua variasi </a:t>
            </a:r>
            <a:r>
              <a:rPr lang="id-ID" sz="2800" i="1" smtClean="0"/>
              <a:t>survivor selection </a:t>
            </a:r>
            <a:r>
              <a:rPr lang="id-ID" sz="2800" smtClean="0"/>
              <a:t>atau </a:t>
            </a:r>
            <a:r>
              <a:rPr lang="id-ID" sz="2800" i="1" smtClean="0"/>
              <a:t>replacement scheme </a:t>
            </a:r>
            <a:r>
              <a:rPr lang="id-ID" sz="2800" smtClean="0"/>
              <a:t>, yaitu </a:t>
            </a:r>
            <a:r>
              <a:rPr lang="id-ID" sz="2800" i="1" smtClean="0"/>
              <a:t>Steady State</a:t>
            </a:r>
            <a:r>
              <a:rPr lang="id-ID" sz="2800" smtClean="0"/>
              <a:t> dan </a:t>
            </a:r>
            <a:r>
              <a:rPr lang="id-ID" sz="2800" i="1" smtClean="0"/>
              <a:t>Generational Replacement</a:t>
            </a:r>
            <a:r>
              <a:rPr lang="id-ID" sz="2800" smtClean="0"/>
              <a:t>.</a:t>
            </a:r>
          </a:p>
          <a:p>
            <a:pPr eaLnBrk="1" hangingPunct="1"/>
            <a:endParaRPr lang="id-ID" sz="28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Effect transition="in" filter="wipe(down)">
                                      <p:cBhvr>
                                        <p:cTn id="7" dur="500"/>
                                        <p:tgtEl>
                                          <p:spTgt spid="317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1747">
                                            <p:txEl>
                                              <p:pRg st="1" end="1"/>
                                            </p:txEl>
                                          </p:spTgt>
                                        </p:tgtEl>
                                        <p:attrNameLst>
                                          <p:attrName>style.visibility</p:attrName>
                                        </p:attrNameLst>
                                      </p:cBhvr>
                                      <p:to>
                                        <p:strVal val="visible"/>
                                      </p:to>
                                    </p:set>
                                    <p:animEffect transition="in" filter="wipe(down)">
                                      <p:cBhvr>
                                        <p:cTn id="12" dur="500"/>
                                        <p:tgtEl>
                                          <p:spTgt spid="3174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id-ID" smtClean="0"/>
              <a:t>Kesimpulan</a:t>
            </a:r>
          </a:p>
        </p:txBody>
      </p:sp>
      <p:sp>
        <p:nvSpPr>
          <p:cNvPr id="32771" name="Content Placeholder 2"/>
          <p:cNvSpPr>
            <a:spLocks noGrp="1"/>
          </p:cNvSpPr>
          <p:nvPr>
            <p:ph idx="1"/>
          </p:nvPr>
        </p:nvSpPr>
        <p:spPr/>
        <p:txBody>
          <a:bodyPr/>
          <a:lstStyle/>
          <a:p>
            <a:pPr eaLnBrk="1" hangingPunct="1"/>
            <a:r>
              <a:rPr lang="id-ID" sz="2800" dirty="0" smtClean="0"/>
              <a:t>Jika pengetahuan yang ditambahkan semakin banyak, maka EAs akan memiliki performansi yang baik untuk berbagai masalah. </a:t>
            </a:r>
          </a:p>
          <a:p>
            <a:pPr eaLnBrk="1" hangingPunct="1"/>
            <a:r>
              <a:rPr lang="id-ID" sz="2800" dirty="0" smtClean="0"/>
              <a:t>Teori terbaru menyatakan bahwa “</a:t>
            </a:r>
            <a:r>
              <a:rPr lang="id-ID" sz="2800" dirty="0" smtClean="0">
                <a:solidFill>
                  <a:srgbClr val="FF0000"/>
                </a:solidFill>
              </a:rPr>
              <a:t>menemukan suatu algoritma yang bisa digunakan untuk semua masalah adalah mustahil</a:t>
            </a:r>
            <a:r>
              <a:rPr lang="id-ID" sz="2800" dirty="0" smtClean="0"/>
              <a:t>”.</a:t>
            </a:r>
          </a:p>
          <a:p>
            <a:pPr eaLnBrk="1" hangingPunct="1"/>
            <a:endParaRPr lang="id-ID" sz="2800" dirty="0" smtClean="0"/>
          </a:p>
          <a:p>
            <a:pPr eaLnBrk="1" hangingPunct="1"/>
            <a:endParaRPr lang="id-ID" sz="2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Effect transition="in" filter="wipe(down)">
                                      <p:cBhvr>
                                        <p:cTn id="7" dur="500"/>
                                        <p:tgtEl>
                                          <p:spTgt spid="327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2771">
                                            <p:txEl>
                                              <p:pRg st="1" end="1"/>
                                            </p:txEl>
                                          </p:spTgt>
                                        </p:tgtEl>
                                        <p:attrNameLst>
                                          <p:attrName>style.visibility</p:attrName>
                                        </p:attrNameLst>
                                      </p:cBhvr>
                                      <p:to>
                                        <p:strVal val="visible"/>
                                      </p:to>
                                    </p:set>
                                    <p:animEffect transition="in" filter="wipe(down)">
                                      <p:cBhvr>
                                        <p:cTn id="12" dur="500"/>
                                        <p:tgtEl>
                                          <p:spTgt spid="3277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id-ID" smtClean="0"/>
              <a:t>Daftar Pustaka</a:t>
            </a:r>
          </a:p>
        </p:txBody>
      </p:sp>
      <p:sp>
        <p:nvSpPr>
          <p:cNvPr id="33795" name="Content Placeholder 2"/>
          <p:cNvSpPr>
            <a:spLocks noGrp="1"/>
          </p:cNvSpPr>
          <p:nvPr>
            <p:ph idx="1"/>
          </p:nvPr>
        </p:nvSpPr>
        <p:spPr/>
        <p:txBody>
          <a:bodyPr/>
          <a:lstStyle/>
          <a:p>
            <a:pPr eaLnBrk="1" hangingPunct="1"/>
            <a:r>
              <a:rPr lang="id-ID" sz="2000" smtClean="0"/>
              <a:t>[THO96] Thomas Bäck. 1996, “Evolutionary Algorithms in Theory and Practice: Evolution Strategies, Evolutionary Programming, Genetic Algorithms”, Oxford University Press, ISBN: 0195099710, January 1996.</a:t>
            </a:r>
          </a:p>
          <a:p>
            <a:pPr eaLnBrk="1" hangingPunct="1"/>
            <a:r>
              <a:rPr lang="id-ID" sz="2000" smtClean="0"/>
              <a:t>[THO97] Thomas Bäck, David B. Fogel, and Zbigniew Michalewicz, editors, 1997, “Handbook of Evolutionary Computation”, Computational Intelligence Library. Oxford University Press in cooperation with the Institute of Physics Publishing, Bristol, New York, ringbound edition, ISBN: 0750303921, April 1997.</a:t>
            </a:r>
          </a:p>
          <a:p>
            <a:pPr eaLnBrk="1" hangingPunct="1"/>
            <a:r>
              <a:rPr lang="id-ID" sz="2000" smtClean="0"/>
              <a:t>[SUY08] Suyanto, 2008, Evolutionary Computation: Komputasi Berbasis “Evolusi” dan “Genetika”, penerbit Informatika Bandung.</a:t>
            </a:r>
          </a:p>
          <a:p>
            <a:pPr eaLnBrk="1" hangingPunct="1"/>
            <a:r>
              <a:rPr lang="en-US" sz="2000" smtClean="0"/>
              <a:t>[JUL07]</a:t>
            </a:r>
            <a:r>
              <a:rPr lang="id-ID" sz="2000" smtClean="0"/>
              <a:t> </a:t>
            </a:r>
            <a:r>
              <a:rPr lang="de-DE" sz="2000" smtClean="0"/>
              <a:t>Julie Leung, Keith Kern, Jeremy Dawson, 2007, </a:t>
            </a:r>
            <a:r>
              <a:rPr lang="en-US" sz="2000" smtClean="0"/>
              <a:t>“</a:t>
            </a:r>
            <a:r>
              <a:rPr lang="de-DE" sz="2000" smtClean="0"/>
              <a:t>Genetic Algorithms and Evolution Strategies“, presentation slides.</a:t>
            </a:r>
            <a:endParaRPr lang="id-ID" sz="2000" smtClean="0"/>
          </a:p>
          <a:p>
            <a:pPr eaLnBrk="1" hangingPunct="1"/>
            <a:endParaRPr lang="id-ID" sz="2000" smtClean="0"/>
          </a:p>
          <a:p>
            <a:pPr eaLnBrk="1" hangingPunct="1"/>
            <a:endParaRPr lang="id-ID" sz="2000" smtClean="0"/>
          </a:p>
          <a:p>
            <a:pPr eaLnBrk="1" hangingPunct="1"/>
            <a:endParaRPr lang="id-ID" sz="2000" smtClean="0"/>
          </a:p>
          <a:p>
            <a:pPr eaLnBrk="1" hangingPunct="1"/>
            <a:endParaRPr lang="id-ID" sz="200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66800"/>
            <a:ext cx="8229600" cy="5181600"/>
          </a:xfrm>
        </p:spPr>
        <p:txBody>
          <a:bodyPr/>
          <a:lstStyle/>
          <a:p>
            <a:r>
              <a:rPr lang="en-US" b="1" dirty="0" smtClean="0">
                <a:solidFill>
                  <a:srgbClr val="0070C0"/>
                </a:solidFill>
                <a:latin typeface="+mj-lt"/>
              </a:rPr>
              <a:t>Searching</a:t>
            </a:r>
            <a:r>
              <a:rPr lang="en-US" dirty="0" smtClean="0">
                <a:latin typeface="+mj-lt"/>
              </a:rPr>
              <a:t>: </a:t>
            </a:r>
            <a:r>
              <a:rPr lang="id-ID" b="1" dirty="0" smtClean="0">
                <a:latin typeface="+mj-lt"/>
              </a:rPr>
              <a:t>terdapat kriteria </a:t>
            </a:r>
            <a:r>
              <a:rPr lang="id-ID" dirty="0" smtClean="0">
                <a:latin typeface="+mj-lt"/>
              </a:rPr>
              <a:t>tertentu yang menyatakan apakah suatu elemen </a:t>
            </a:r>
            <a:r>
              <a:rPr lang="id-ID" i="1" dirty="0" smtClean="0">
                <a:latin typeface="+mj-lt"/>
              </a:rPr>
              <a:t>x</a:t>
            </a:r>
            <a:r>
              <a:rPr lang="id-ID" i="1" baseline="-25000" dirty="0" smtClean="0">
                <a:latin typeface="+mj-lt"/>
              </a:rPr>
              <a:t>i</a:t>
            </a:r>
            <a:r>
              <a:rPr lang="id-ID" dirty="0" smtClean="0">
                <a:latin typeface="+mj-lt"/>
              </a:rPr>
              <a:t> </a:t>
            </a:r>
            <a:r>
              <a:rPr lang="en-US" dirty="0" err="1" smtClean="0">
                <a:latin typeface="+mj-lt"/>
              </a:rPr>
              <a:t>adalah</a:t>
            </a:r>
            <a:r>
              <a:rPr lang="en-US" dirty="0" smtClean="0">
                <a:latin typeface="+mj-lt"/>
              </a:rPr>
              <a:t> </a:t>
            </a:r>
            <a:r>
              <a:rPr lang="id-ID" dirty="0" smtClean="0">
                <a:latin typeface="+mj-lt"/>
              </a:rPr>
              <a:t>solusi atau bukan.</a:t>
            </a:r>
            <a:endParaRPr lang="en-US" dirty="0" smtClean="0">
              <a:latin typeface="+mj-lt"/>
            </a:endParaRPr>
          </a:p>
          <a:p>
            <a:endParaRPr lang="en-US" dirty="0" smtClean="0">
              <a:latin typeface="+mj-lt"/>
            </a:endParaRPr>
          </a:p>
          <a:p>
            <a:r>
              <a:rPr lang="en-US" b="1" dirty="0" smtClean="0">
                <a:solidFill>
                  <a:srgbClr val="FF0000"/>
                </a:solidFill>
                <a:latin typeface="+mj-lt"/>
              </a:rPr>
              <a:t>Optimization</a:t>
            </a:r>
            <a:r>
              <a:rPr lang="en-US" dirty="0" smtClean="0">
                <a:latin typeface="+mj-lt"/>
              </a:rPr>
              <a:t>: </a:t>
            </a:r>
            <a:r>
              <a:rPr lang="id-ID" dirty="0" smtClean="0">
                <a:latin typeface="+mj-lt"/>
              </a:rPr>
              <a:t>mungkin tidak terdapat kriteria tersebut</a:t>
            </a:r>
            <a:r>
              <a:rPr lang="en-US" dirty="0" smtClean="0">
                <a:latin typeface="+mj-lt"/>
              </a:rPr>
              <a:t>,</a:t>
            </a:r>
            <a:r>
              <a:rPr lang="id-ID" dirty="0" smtClean="0">
                <a:latin typeface="+mj-lt"/>
              </a:rPr>
              <a:t> melainkan hanya fungsi-fungsi objektif yang menggambarkan bagus atau tidaknya suatu konfigurasi yang diberikan.</a:t>
            </a:r>
            <a:endParaRPr lang="en-US" dirty="0" smtClean="0">
              <a:latin typeface="+mj-lt"/>
            </a:endParaRPr>
          </a:p>
          <a:p>
            <a:endParaRPr lang="en-US" dirty="0" smtClean="0">
              <a:latin typeface="+mj-lt"/>
            </a:endParaRPr>
          </a:p>
          <a:p>
            <a:r>
              <a:rPr lang="en-US" dirty="0" smtClean="0">
                <a:latin typeface="+mj-lt"/>
              </a:rPr>
              <a:t>F</a:t>
            </a:r>
            <a:r>
              <a:rPr lang="id-ID" dirty="0" smtClean="0">
                <a:latin typeface="+mj-lt"/>
              </a:rPr>
              <a:t>ungsi-fungsi objektif bisa memberikan definisi masalah yang lebih umum</a:t>
            </a:r>
            <a:r>
              <a:rPr lang="en-US" dirty="0" smtClean="0">
                <a:latin typeface="+mj-lt"/>
              </a:rPr>
              <a:t> </a:t>
            </a:r>
            <a:r>
              <a:rPr lang="en-US" dirty="0" smtClean="0">
                <a:latin typeface="+mj-lt"/>
                <a:sym typeface="Wingdings" pitchFamily="2" charset="2"/>
              </a:rPr>
              <a:t> </a:t>
            </a:r>
            <a:r>
              <a:rPr lang="en-US" dirty="0" smtClean="0">
                <a:latin typeface="+mj-lt"/>
              </a:rPr>
              <a:t>Optimization </a:t>
            </a:r>
            <a:r>
              <a:rPr lang="en-US" dirty="0" err="1" smtClean="0">
                <a:latin typeface="+mj-lt"/>
              </a:rPr>
              <a:t>adalah</a:t>
            </a:r>
            <a:r>
              <a:rPr lang="en-US" dirty="0" smtClean="0">
                <a:latin typeface="+mj-lt"/>
              </a:rPr>
              <a:t> </a:t>
            </a:r>
            <a:r>
              <a:rPr lang="en-US" dirty="0" smtClean="0">
                <a:solidFill>
                  <a:srgbClr val="00B050"/>
                </a:solidFill>
                <a:latin typeface="+mj-lt"/>
              </a:rPr>
              <a:t>GENERALISASI</a:t>
            </a:r>
            <a:r>
              <a:rPr lang="en-US" dirty="0" smtClean="0">
                <a:latin typeface="+mj-lt"/>
              </a:rPr>
              <a:t> </a:t>
            </a:r>
            <a:r>
              <a:rPr lang="en-US" dirty="0" err="1" smtClean="0">
                <a:latin typeface="+mj-lt"/>
              </a:rPr>
              <a:t>dari</a:t>
            </a:r>
            <a:r>
              <a:rPr lang="en-US" dirty="0" smtClean="0">
                <a:latin typeface="+mj-lt"/>
              </a:rPr>
              <a:t> Searching</a:t>
            </a:r>
            <a:r>
              <a:rPr lang="id-ID" dirty="0" smtClean="0">
                <a:latin typeface="+mj-lt"/>
              </a:rPr>
              <a:t>.</a:t>
            </a:r>
            <a:endParaRPr lang="id-ID"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pPr eaLnBrk="1" hangingPunct="1"/>
            <a:r>
              <a:rPr lang="en-US" sz="4400" dirty="0" err="1" smtClean="0"/>
              <a:t>Masalah</a:t>
            </a:r>
            <a:r>
              <a:rPr lang="en-US" sz="4400" dirty="0" smtClean="0"/>
              <a:t> Searching </a:t>
            </a:r>
            <a:r>
              <a:rPr lang="en-US" sz="4400" dirty="0" err="1" smtClean="0"/>
              <a:t>atau</a:t>
            </a:r>
            <a:r>
              <a:rPr lang="en-US" sz="4400" dirty="0" smtClean="0"/>
              <a:t> </a:t>
            </a:r>
            <a:r>
              <a:rPr lang="en-US" sz="4400" dirty="0" err="1" smtClean="0"/>
              <a:t>Optimasi</a:t>
            </a:r>
            <a:r>
              <a:rPr lang="en-US" sz="4400" dirty="0" smtClean="0"/>
              <a:t>?</a:t>
            </a:r>
            <a:endParaRPr lang="id-ID" dirty="0" smtClean="0"/>
          </a:p>
        </p:txBody>
      </p:sp>
      <p:sp>
        <p:nvSpPr>
          <p:cNvPr id="3" name="Content Placeholder 2"/>
          <p:cNvSpPr>
            <a:spLocks noGrp="1"/>
          </p:cNvSpPr>
          <p:nvPr>
            <p:ph idx="1"/>
          </p:nvPr>
        </p:nvSpPr>
        <p:spPr/>
        <p:txBody>
          <a:bodyPr/>
          <a:lstStyle/>
          <a:p>
            <a:pPr marL="514350" indent="-514350" eaLnBrk="1" hangingPunct="1">
              <a:buFont typeface="+mj-lt"/>
              <a:buAutoNum type="arabicPeriod"/>
            </a:pPr>
            <a:r>
              <a:rPr lang="en-US" dirty="0" smtClean="0"/>
              <a:t>Navigation System</a:t>
            </a:r>
          </a:p>
          <a:p>
            <a:pPr marL="514350" indent="-514350" eaLnBrk="1" hangingPunct="1">
              <a:buFont typeface="+mj-lt"/>
              <a:buAutoNum type="arabicPeriod"/>
            </a:pPr>
            <a:r>
              <a:rPr lang="en-US" dirty="0" smtClean="0"/>
              <a:t>Travelling Salesman Problem (TSP)</a:t>
            </a:r>
          </a:p>
          <a:p>
            <a:pPr marL="514350" indent="-514350" eaLnBrk="1" hangingPunct="1">
              <a:buFont typeface="+mj-lt"/>
              <a:buAutoNum type="arabicPeriod"/>
            </a:pPr>
            <a:r>
              <a:rPr lang="en-US" dirty="0" smtClean="0"/>
              <a:t>Vehicle Routing Problem (VRP)</a:t>
            </a:r>
          </a:p>
          <a:p>
            <a:pPr marL="514350" indent="-514350" eaLnBrk="1" hangingPunct="1">
              <a:buFont typeface="+mj-lt"/>
              <a:buAutoNum type="arabicPeriod"/>
            </a:pPr>
            <a:r>
              <a:rPr lang="en-US" dirty="0" smtClean="0"/>
              <a:t>University Course Timetabling Problem</a:t>
            </a:r>
          </a:p>
          <a:p>
            <a:pPr marL="514350" indent="-514350" eaLnBrk="1" hangingPunct="1">
              <a:buFont typeface="+mj-lt"/>
              <a:buAutoNum type="arabicPeriod"/>
            </a:pPr>
            <a:r>
              <a:rPr lang="en-US" dirty="0" smtClean="0"/>
              <a:t>Knapsack Problem </a:t>
            </a:r>
          </a:p>
        </p:txBody>
      </p:sp>
      <p:sp>
        <p:nvSpPr>
          <p:cNvPr id="4" name="Rectangle 3"/>
          <p:cNvSpPr/>
          <p:nvPr/>
        </p:nvSpPr>
        <p:spPr>
          <a:xfrm>
            <a:off x="4038600" y="1981200"/>
            <a:ext cx="1300356" cy="369332"/>
          </a:xfrm>
          <a:prstGeom prst="rect">
            <a:avLst/>
          </a:prstGeom>
        </p:spPr>
        <p:txBody>
          <a:bodyPr wrap="none">
            <a:spAutoFit/>
          </a:bodyPr>
          <a:lstStyle/>
          <a:p>
            <a:r>
              <a:rPr lang="en-US" b="1" dirty="0" smtClean="0">
                <a:solidFill>
                  <a:srgbClr val="0070C0"/>
                </a:solidFill>
              </a:rPr>
              <a:t>Searching</a:t>
            </a:r>
            <a:endParaRPr lang="id-ID" b="1" dirty="0">
              <a:solidFill>
                <a:srgbClr val="0070C0"/>
              </a:solidFill>
            </a:endParaRPr>
          </a:p>
        </p:txBody>
      </p:sp>
      <p:sp>
        <p:nvSpPr>
          <p:cNvPr id="5" name="Rectangle 4"/>
          <p:cNvSpPr/>
          <p:nvPr/>
        </p:nvSpPr>
        <p:spPr>
          <a:xfrm>
            <a:off x="6324600" y="2438400"/>
            <a:ext cx="1172116" cy="369332"/>
          </a:xfrm>
          <a:prstGeom prst="rect">
            <a:avLst/>
          </a:prstGeom>
        </p:spPr>
        <p:txBody>
          <a:bodyPr wrap="none">
            <a:spAutoFit/>
          </a:bodyPr>
          <a:lstStyle/>
          <a:p>
            <a:r>
              <a:rPr lang="en-US" b="1" dirty="0" err="1" smtClean="0">
                <a:solidFill>
                  <a:srgbClr val="FF0000"/>
                </a:solidFill>
              </a:rPr>
              <a:t>Optimasi</a:t>
            </a:r>
            <a:endParaRPr lang="id-ID" b="1" dirty="0">
              <a:solidFill>
                <a:srgbClr val="FF0000"/>
              </a:solidFill>
            </a:endParaRPr>
          </a:p>
        </p:txBody>
      </p:sp>
      <p:sp>
        <p:nvSpPr>
          <p:cNvPr id="6" name="Rectangle 5"/>
          <p:cNvSpPr/>
          <p:nvPr/>
        </p:nvSpPr>
        <p:spPr>
          <a:xfrm>
            <a:off x="5943600" y="2952988"/>
            <a:ext cx="1172116" cy="369332"/>
          </a:xfrm>
          <a:prstGeom prst="rect">
            <a:avLst/>
          </a:prstGeom>
        </p:spPr>
        <p:txBody>
          <a:bodyPr wrap="none">
            <a:spAutoFit/>
          </a:bodyPr>
          <a:lstStyle/>
          <a:p>
            <a:r>
              <a:rPr lang="en-US" b="1" dirty="0" err="1" smtClean="0">
                <a:solidFill>
                  <a:srgbClr val="FF0000"/>
                </a:solidFill>
              </a:rPr>
              <a:t>Optimasi</a:t>
            </a:r>
            <a:endParaRPr lang="id-ID" b="1" dirty="0">
              <a:solidFill>
                <a:srgbClr val="FF0000"/>
              </a:solidFill>
            </a:endParaRPr>
          </a:p>
        </p:txBody>
      </p:sp>
      <p:sp>
        <p:nvSpPr>
          <p:cNvPr id="7" name="Rectangle 6"/>
          <p:cNvSpPr/>
          <p:nvPr/>
        </p:nvSpPr>
        <p:spPr>
          <a:xfrm>
            <a:off x="6905084" y="3429000"/>
            <a:ext cx="1172116" cy="369332"/>
          </a:xfrm>
          <a:prstGeom prst="rect">
            <a:avLst/>
          </a:prstGeom>
        </p:spPr>
        <p:txBody>
          <a:bodyPr wrap="none">
            <a:spAutoFit/>
          </a:bodyPr>
          <a:lstStyle/>
          <a:p>
            <a:r>
              <a:rPr lang="en-US" b="1" dirty="0" err="1" smtClean="0">
                <a:solidFill>
                  <a:srgbClr val="FF0000"/>
                </a:solidFill>
              </a:rPr>
              <a:t>Optimasi</a:t>
            </a:r>
            <a:endParaRPr lang="id-ID" b="1" dirty="0">
              <a:solidFill>
                <a:srgbClr val="FF0000"/>
              </a:solidFill>
            </a:endParaRPr>
          </a:p>
        </p:txBody>
      </p:sp>
      <p:sp>
        <p:nvSpPr>
          <p:cNvPr id="8" name="Rectangle 7"/>
          <p:cNvSpPr/>
          <p:nvPr/>
        </p:nvSpPr>
        <p:spPr>
          <a:xfrm>
            <a:off x="3977640" y="3886200"/>
            <a:ext cx="1300356" cy="369332"/>
          </a:xfrm>
          <a:prstGeom prst="rect">
            <a:avLst/>
          </a:prstGeom>
        </p:spPr>
        <p:txBody>
          <a:bodyPr wrap="none">
            <a:spAutoFit/>
          </a:bodyPr>
          <a:lstStyle/>
          <a:p>
            <a:r>
              <a:rPr lang="en-US" b="1" dirty="0" smtClean="0">
                <a:solidFill>
                  <a:srgbClr val="0070C0"/>
                </a:solidFill>
              </a:rPr>
              <a:t>Searching</a:t>
            </a:r>
            <a:endParaRPr lang="id-ID" b="1" dirty="0">
              <a:solidFill>
                <a:srgbClr val="0070C0"/>
              </a:solidFill>
            </a:endParaRPr>
          </a:p>
        </p:txBody>
      </p:sp>
      <p:sp>
        <p:nvSpPr>
          <p:cNvPr id="9" name="Rectangle 8"/>
          <p:cNvSpPr/>
          <p:nvPr/>
        </p:nvSpPr>
        <p:spPr>
          <a:xfrm>
            <a:off x="609600" y="4884003"/>
            <a:ext cx="7825219" cy="830997"/>
          </a:xfrm>
          <a:prstGeom prst="rect">
            <a:avLst/>
          </a:prstGeom>
        </p:spPr>
        <p:txBody>
          <a:bodyPr wrap="none">
            <a:spAutoFit/>
          </a:bodyPr>
          <a:lstStyle/>
          <a:p>
            <a:r>
              <a:rPr lang="en-US" sz="2400" dirty="0" err="1" smtClean="0"/>
              <a:t>Masalah</a:t>
            </a:r>
            <a:r>
              <a:rPr lang="en-US" sz="2400" dirty="0" smtClean="0"/>
              <a:t> searching </a:t>
            </a:r>
            <a:r>
              <a:rPr lang="en-US" sz="2400" dirty="0" err="1" smtClean="0"/>
              <a:t>bisa</a:t>
            </a:r>
            <a:r>
              <a:rPr lang="en-US" sz="2400" dirty="0" smtClean="0"/>
              <a:t> </a:t>
            </a:r>
            <a:r>
              <a:rPr lang="en-US" sz="2400" dirty="0" err="1" smtClean="0"/>
              <a:t>diselesaikan</a:t>
            </a:r>
            <a:r>
              <a:rPr lang="en-US" sz="2400" dirty="0" smtClean="0"/>
              <a:t> </a:t>
            </a:r>
            <a:r>
              <a:rPr lang="en-US" sz="2400" dirty="0" err="1" smtClean="0"/>
              <a:t>dengan</a:t>
            </a:r>
            <a:r>
              <a:rPr lang="en-US" sz="2400" dirty="0" smtClean="0"/>
              <a:t> </a:t>
            </a:r>
            <a:r>
              <a:rPr lang="en-US" sz="2400" dirty="0" err="1" smtClean="0"/>
              <a:t>algoritma</a:t>
            </a:r>
            <a:r>
              <a:rPr lang="en-US" sz="2400" dirty="0" smtClean="0"/>
              <a:t> </a:t>
            </a:r>
          </a:p>
          <a:p>
            <a:r>
              <a:rPr lang="en-US" sz="2400" dirty="0" smtClean="0"/>
              <a:t>Searching </a:t>
            </a:r>
            <a:r>
              <a:rPr lang="en-US" sz="2400" dirty="0" err="1" smtClean="0"/>
              <a:t>atau</a:t>
            </a:r>
            <a:r>
              <a:rPr lang="en-US" sz="2400" dirty="0" smtClean="0"/>
              <a:t> </a:t>
            </a:r>
            <a:r>
              <a:rPr lang="en-US" sz="2400" dirty="0" err="1" smtClean="0"/>
              <a:t>Optimasi</a:t>
            </a:r>
            <a:r>
              <a:rPr lang="en-US" sz="2400" dirty="0" smtClean="0"/>
              <a:t>. </a:t>
            </a:r>
            <a:r>
              <a:rPr lang="en-US" sz="2400" dirty="0" err="1" smtClean="0"/>
              <a:t>Begitu</a:t>
            </a:r>
            <a:r>
              <a:rPr lang="en-US" sz="2400" dirty="0" smtClean="0"/>
              <a:t> </a:t>
            </a:r>
            <a:r>
              <a:rPr lang="en-US" sz="2400" dirty="0" err="1" smtClean="0"/>
              <a:t>juga</a:t>
            </a:r>
            <a:r>
              <a:rPr lang="en-US" sz="2400" dirty="0" smtClean="0"/>
              <a:t> </a:t>
            </a:r>
            <a:r>
              <a:rPr lang="en-US" sz="2400" dirty="0" err="1" smtClean="0"/>
              <a:t>sebaliknya</a:t>
            </a:r>
            <a:r>
              <a:rPr lang="en-US" sz="2400" dirty="0" smtClean="0"/>
              <a:t>.</a:t>
            </a:r>
            <a:endParaRPr lang="id-ID"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blinds(horizontal)">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blinds(horizontal)">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blinds(horizontal)">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blinds(horizontal)">
                                      <p:cBhvr>
                                        <p:cTn id="52" dur="500"/>
                                        <p:tgtEl>
                                          <p:spTgt spid="7"/>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blinds(horizontal)">
                                      <p:cBhvr>
                                        <p:cTn id="57" dur="500"/>
                                        <p:tgtEl>
                                          <p:spTgt spid="8"/>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blinds(horizontal)">
                                      <p:cBhvr>
                                        <p:cTn id="6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P spid="7"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id-ID" smtClean="0"/>
              <a:t>Apa itu EC?</a:t>
            </a:r>
          </a:p>
        </p:txBody>
      </p:sp>
      <p:sp>
        <p:nvSpPr>
          <p:cNvPr id="10243" name="Content Placeholder 2"/>
          <p:cNvSpPr>
            <a:spLocks noGrp="1"/>
          </p:cNvSpPr>
          <p:nvPr>
            <p:ph idx="1"/>
          </p:nvPr>
        </p:nvSpPr>
        <p:spPr/>
        <p:txBody>
          <a:bodyPr/>
          <a:lstStyle/>
          <a:p>
            <a:pPr eaLnBrk="1" hangingPunct="1">
              <a:buFont typeface="Wingdings 2" pitchFamily="18" charset="2"/>
              <a:buNone/>
            </a:pPr>
            <a:r>
              <a:rPr lang="id-ID" sz="3600" dirty="0" smtClean="0"/>
              <a:t>	Evolutionary Computation is a</a:t>
            </a:r>
            <a:r>
              <a:rPr lang="de-DE" sz="3600" dirty="0" smtClean="0"/>
              <a:t>n abstraction from the theory of </a:t>
            </a:r>
            <a:r>
              <a:rPr lang="de-DE" sz="3600" b="1" dirty="0" smtClean="0">
                <a:solidFill>
                  <a:srgbClr val="C00000"/>
                </a:solidFill>
              </a:rPr>
              <a:t>biological evolution </a:t>
            </a:r>
            <a:r>
              <a:rPr lang="de-DE" sz="3600" dirty="0" smtClean="0"/>
              <a:t>that is used to create </a:t>
            </a:r>
            <a:r>
              <a:rPr lang="de-DE" sz="3600" b="1" dirty="0" smtClean="0">
                <a:solidFill>
                  <a:srgbClr val="C00000"/>
                </a:solidFill>
              </a:rPr>
              <a:t>optimization</a:t>
            </a:r>
            <a:r>
              <a:rPr lang="de-DE" sz="3600" dirty="0" smtClean="0"/>
              <a:t> procedures or methodologies, usually implemented on computers, that are used to solve problems“ </a:t>
            </a:r>
            <a:r>
              <a:rPr lang="en-US" sz="3600" dirty="0" smtClean="0"/>
              <a:t>[JUL07].</a:t>
            </a:r>
            <a:endParaRPr lang="id-ID" sz="36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id-ID" smtClean="0"/>
              <a:t>Apa itu EAs?</a:t>
            </a:r>
          </a:p>
        </p:txBody>
      </p:sp>
      <p:sp>
        <p:nvSpPr>
          <p:cNvPr id="11267" name="Content Placeholder 2"/>
          <p:cNvSpPr>
            <a:spLocks noGrp="1"/>
          </p:cNvSpPr>
          <p:nvPr>
            <p:ph idx="1"/>
          </p:nvPr>
        </p:nvSpPr>
        <p:spPr/>
        <p:txBody>
          <a:bodyPr/>
          <a:lstStyle/>
          <a:p>
            <a:pPr eaLnBrk="1" hangingPunct="1">
              <a:buFont typeface="Wingdings 2" pitchFamily="18" charset="2"/>
              <a:buNone/>
            </a:pPr>
            <a:r>
              <a:rPr lang="id-ID" sz="3200" smtClean="0"/>
              <a:t>	</a:t>
            </a:r>
            <a:r>
              <a:rPr lang="id-ID" sz="3200" i="1" smtClean="0"/>
              <a:t>Evolutionary Algorithms</a:t>
            </a:r>
            <a:r>
              <a:rPr lang="id-ID" sz="3200" smtClean="0"/>
              <a:t> are generic, </a:t>
            </a:r>
            <a:r>
              <a:rPr lang="id-ID" sz="3200" b="1" smtClean="0"/>
              <a:t>population-based meta-heuristic </a:t>
            </a:r>
            <a:r>
              <a:rPr lang="id-ID" sz="3200" smtClean="0"/>
              <a:t>optimization algorithms that use </a:t>
            </a:r>
            <a:r>
              <a:rPr lang="id-ID" sz="3200" b="1" smtClean="0"/>
              <a:t>biology-inspired </a:t>
            </a:r>
            <a:r>
              <a:rPr lang="id-ID" sz="3200" smtClean="0"/>
              <a:t>mechanisms like </a:t>
            </a:r>
            <a:r>
              <a:rPr lang="id-ID" sz="3200" b="1" smtClean="0"/>
              <a:t>mutation</a:t>
            </a:r>
            <a:r>
              <a:rPr lang="id-ID" sz="3200" smtClean="0"/>
              <a:t>, </a:t>
            </a:r>
            <a:r>
              <a:rPr lang="id-ID" sz="3200" b="1" smtClean="0"/>
              <a:t>crossover</a:t>
            </a:r>
            <a:r>
              <a:rPr lang="id-ID" sz="3200" smtClean="0"/>
              <a:t>, </a:t>
            </a:r>
            <a:r>
              <a:rPr lang="id-ID" sz="3200" b="1" smtClean="0"/>
              <a:t>natural selection </a:t>
            </a:r>
            <a:r>
              <a:rPr lang="id-ID" sz="3200" smtClean="0"/>
              <a:t>and </a:t>
            </a:r>
            <a:r>
              <a:rPr lang="id-ID" sz="3200" b="1" smtClean="0"/>
              <a:t>survival </a:t>
            </a:r>
            <a:r>
              <a:rPr lang="id-ID" sz="3200" smtClean="0"/>
              <a:t>of the ﬁttest.</a:t>
            </a:r>
          </a:p>
          <a:p>
            <a:pPr eaLnBrk="1" hangingPunct="1">
              <a:buFont typeface="Wingdings 2" pitchFamily="18" charset="2"/>
              <a:buNone/>
            </a:pPr>
            <a:endParaRPr lang="id-ID" sz="2800" smtClean="0"/>
          </a:p>
          <a:p>
            <a:pPr eaLnBrk="1" hangingPunct="1">
              <a:buFont typeface="Wingdings 2" pitchFamily="18" charset="2"/>
              <a:buNone/>
            </a:pPr>
            <a:r>
              <a:rPr lang="id-ID" sz="2400" smtClean="0"/>
              <a:t>	</a:t>
            </a:r>
            <a:r>
              <a:rPr lang="id-ID" sz="2400" b="1" smtClean="0">
                <a:solidFill>
                  <a:srgbClr val="FF0000"/>
                </a:solidFill>
                <a:latin typeface="Arial Narrow" pitchFamily="34" charset="0"/>
              </a:rPr>
              <a:t>EAs</a:t>
            </a:r>
            <a:r>
              <a:rPr lang="id-ID" sz="2400" b="1" smtClean="0">
                <a:latin typeface="Arial Narrow" pitchFamily="34" charset="0"/>
              </a:rPr>
              <a:t> = algoritma2 yang mengimplementasikan abstraksi </a:t>
            </a:r>
            <a:r>
              <a:rPr lang="id-ID" sz="2400" b="1" smtClean="0">
                <a:solidFill>
                  <a:srgbClr val="FF0000"/>
                </a:solidFill>
                <a:latin typeface="Arial Narrow" pitchFamily="34" charset="0"/>
              </a:rPr>
              <a:t>EC</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
  <TotalTime>3402</TotalTime>
  <Words>950</Words>
  <Application>Microsoft Office PowerPoint</Application>
  <PresentationFormat>On-screen Show (4:3)</PresentationFormat>
  <Paragraphs>234</Paragraphs>
  <Slides>52</Slides>
  <Notes>0</Notes>
  <HiddenSlides>0</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52</vt:i4>
      </vt:variant>
    </vt:vector>
  </HeadingPairs>
  <TitlesOfParts>
    <vt:vector size="56" baseType="lpstr">
      <vt:lpstr>Flow</vt:lpstr>
      <vt:lpstr>Office Theme</vt:lpstr>
      <vt:lpstr>Visio</vt:lpstr>
      <vt:lpstr>Equation</vt:lpstr>
      <vt:lpstr>Evolutionary Algorithms (EAs) </vt:lpstr>
      <vt:lpstr>PowerPoint Presentation</vt:lpstr>
      <vt:lpstr>Swarm, Flock, School, Herd</vt:lpstr>
      <vt:lpstr>Self Adaptation</vt:lpstr>
      <vt:lpstr>PowerPoint Presentation</vt:lpstr>
      <vt:lpstr>PowerPoint Presentation</vt:lpstr>
      <vt:lpstr>Masalah Searching atau Optimasi?</vt:lpstr>
      <vt:lpstr>Apa itu EC?</vt:lpstr>
      <vt:lpstr>Apa itu EAs?</vt:lpstr>
      <vt:lpstr>Skema umum EAs</vt:lpstr>
      <vt:lpstr>EAs dengan Steady State Replacement</vt:lpstr>
      <vt:lpstr>EAs dengan Generational Replacement</vt:lpstr>
      <vt:lpstr>Yang termasuk EAs:</vt:lpstr>
      <vt:lpstr>Skema umum EAs</vt:lpstr>
      <vt:lpstr>Terminologi</vt:lpstr>
      <vt:lpstr>Pengkodean individu  kromosom</vt:lpstr>
      <vt:lpstr>1. Pengkodean Biner</vt:lpstr>
      <vt:lpstr>2. Pengkodean Integer</vt:lpstr>
      <vt:lpstr>3. Pengkodean Real</vt:lpstr>
      <vt:lpstr>4. Pengkodean permutasi</vt:lpstr>
      <vt:lpstr>Pendekodean kromosom  individu</vt:lpstr>
      <vt:lpstr>1. Pengkodean Biner</vt:lpstr>
      <vt:lpstr>Nilai Fitness</vt:lpstr>
      <vt:lpstr>Seleksi Orangtua</vt:lpstr>
      <vt:lpstr>Rekombinasi/Crossover</vt:lpstr>
      <vt:lpstr>Rekombinasi</vt:lpstr>
      <vt:lpstr>Rekombinasi</vt:lpstr>
      <vt:lpstr>Mutasi</vt:lpstr>
      <vt:lpstr>PowerPoint Presentation</vt:lpstr>
      <vt:lpstr>PowerPoint Presentation</vt:lpstr>
      <vt:lpstr>Studi kasus 1: Maksimasi Fungsi</vt:lpstr>
      <vt:lpstr>Phenotype  Genotype</vt:lpstr>
      <vt:lpstr>Fungsi Fitness: Maksimasi</vt:lpstr>
      <vt:lpstr>Generasi 1</vt:lpstr>
      <vt:lpstr>Seleksi Ortu: generasi 1</vt:lpstr>
      <vt:lpstr>PowerPoint Presentation</vt:lpstr>
      <vt:lpstr>Rekombinasi Ortu: generasi 1</vt:lpstr>
      <vt:lpstr>Studi kasus 2: Minimasi</vt:lpstr>
      <vt:lpstr>Pengkodean Individu  kromosom</vt:lpstr>
      <vt:lpstr>Fitness</vt:lpstr>
      <vt:lpstr>Generasi 1</vt:lpstr>
      <vt:lpstr>Generasi 1</vt:lpstr>
      <vt:lpstr>Generasi 10</vt:lpstr>
      <vt:lpstr>Generasi 10</vt:lpstr>
      <vt:lpstr>Generasi 100</vt:lpstr>
      <vt:lpstr>Mengapa EAs?</vt:lpstr>
      <vt:lpstr>Performansi EAs (Goldberg, 1989)</vt:lpstr>
      <vt:lpstr>Performansi EAs (Michalewicz, 1996)</vt:lpstr>
      <vt:lpstr>Kapan EAs digunakan?</vt:lpstr>
      <vt:lpstr>Kesimpulan</vt:lpstr>
      <vt:lpstr>Kesimpulan</vt:lpstr>
      <vt:lpstr>Daftar Pustaka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Evolutionary Computation Komputasi Berbasis Evolusi dan Genetika</dc:title>
  <dc:creator>Toshiba</dc:creator>
  <cp:lastModifiedBy>lenovo</cp:lastModifiedBy>
  <cp:revision>163</cp:revision>
  <dcterms:created xsi:type="dcterms:W3CDTF">2006-08-16T00:00:00Z</dcterms:created>
  <dcterms:modified xsi:type="dcterms:W3CDTF">2017-05-21T06:37:24Z</dcterms:modified>
</cp:coreProperties>
</file>