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4345" r:id="rId3"/>
  </p:sldMasterIdLst>
  <p:notesMasterIdLst>
    <p:notesMasterId r:id="rId282"/>
  </p:notesMasterIdLst>
  <p:sldIdLst>
    <p:sldId id="481" r:id="rId4"/>
    <p:sldId id="324" r:id="rId5"/>
    <p:sldId id="626" r:id="rId6"/>
    <p:sldId id="627" r:id="rId7"/>
    <p:sldId id="628" r:id="rId8"/>
    <p:sldId id="624" r:id="rId9"/>
    <p:sldId id="591" r:id="rId10"/>
    <p:sldId id="615" r:id="rId11"/>
    <p:sldId id="616" r:id="rId12"/>
    <p:sldId id="617" r:id="rId13"/>
    <p:sldId id="618" r:id="rId14"/>
    <p:sldId id="619" r:id="rId15"/>
    <p:sldId id="620" r:id="rId16"/>
    <p:sldId id="621" r:id="rId17"/>
    <p:sldId id="622" r:id="rId18"/>
    <p:sldId id="702" r:id="rId19"/>
    <p:sldId id="708" r:id="rId20"/>
    <p:sldId id="709" r:id="rId21"/>
    <p:sldId id="623" r:id="rId22"/>
    <p:sldId id="695" r:id="rId23"/>
    <p:sldId id="696" r:id="rId24"/>
    <p:sldId id="697" r:id="rId25"/>
    <p:sldId id="698" r:id="rId26"/>
    <p:sldId id="699" r:id="rId27"/>
    <p:sldId id="700" r:id="rId28"/>
    <p:sldId id="701" r:id="rId29"/>
    <p:sldId id="707" r:id="rId30"/>
    <p:sldId id="710" r:id="rId31"/>
    <p:sldId id="703" r:id="rId32"/>
    <p:sldId id="333" r:id="rId33"/>
    <p:sldId id="643" r:id="rId34"/>
    <p:sldId id="644" r:id="rId35"/>
    <p:sldId id="645" r:id="rId36"/>
    <p:sldId id="646" r:id="rId37"/>
    <p:sldId id="685" r:id="rId38"/>
    <p:sldId id="686" r:id="rId39"/>
    <p:sldId id="687" r:id="rId40"/>
    <p:sldId id="690" r:id="rId41"/>
    <p:sldId id="689" r:id="rId42"/>
    <p:sldId id="691" r:id="rId43"/>
    <p:sldId id="688" r:id="rId44"/>
    <p:sldId id="692" r:id="rId45"/>
    <p:sldId id="693" r:id="rId46"/>
    <p:sldId id="694" r:id="rId47"/>
    <p:sldId id="334" r:id="rId48"/>
    <p:sldId id="311" r:id="rId49"/>
    <p:sldId id="335" r:id="rId50"/>
    <p:sldId id="336" r:id="rId51"/>
    <p:sldId id="337" r:id="rId52"/>
    <p:sldId id="444" r:id="rId53"/>
    <p:sldId id="443" r:id="rId54"/>
    <p:sldId id="338" r:id="rId55"/>
    <p:sldId id="339" r:id="rId56"/>
    <p:sldId id="340" r:id="rId57"/>
    <p:sldId id="445" r:id="rId58"/>
    <p:sldId id="342" r:id="rId59"/>
    <p:sldId id="343" r:id="rId60"/>
    <p:sldId id="446" r:id="rId61"/>
    <p:sldId id="447" r:id="rId62"/>
    <p:sldId id="448" r:id="rId63"/>
    <p:sldId id="449" r:id="rId64"/>
    <p:sldId id="450" r:id="rId65"/>
    <p:sldId id="647" r:id="rId66"/>
    <p:sldId id="369" r:id="rId67"/>
    <p:sldId id="312" r:id="rId68"/>
    <p:sldId id="366" r:id="rId69"/>
    <p:sldId id="367" r:id="rId70"/>
    <p:sldId id="313" r:id="rId71"/>
    <p:sldId id="368" r:id="rId72"/>
    <p:sldId id="370" r:id="rId73"/>
    <p:sldId id="314" r:id="rId74"/>
    <p:sldId id="371" r:id="rId75"/>
    <p:sldId id="372" r:id="rId76"/>
    <p:sldId id="373" r:id="rId77"/>
    <p:sldId id="374" r:id="rId78"/>
    <p:sldId id="375" r:id="rId79"/>
    <p:sldId id="376" r:id="rId80"/>
    <p:sldId id="377" r:id="rId81"/>
    <p:sldId id="378" r:id="rId82"/>
    <p:sldId id="381" r:id="rId83"/>
    <p:sldId id="380" r:id="rId84"/>
    <p:sldId id="382" r:id="rId85"/>
    <p:sldId id="383" r:id="rId86"/>
    <p:sldId id="384" r:id="rId87"/>
    <p:sldId id="385" r:id="rId88"/>
    <p:sldId id="387" r:id="rId89"/>
    <p:sldId id="386" r:id="rId90"/>
    <p:sldId id="388" r:id="rId91"/>
    <p:sldId id="392" r:id="rId92"/>
    <p:sldId id="393" r:id="rId93"/>
    <p:sldId id="394" r:id="rId94"/>
    <p:sldId id="395" r:id="rId95"/>
    <p:sldId id="396" r:id="rId96"/>
    <p:sldId id="397" r:id="rId97"/>
    <p:sldId id="398" r:id="rId98"/>
    <p:sldId id="399" r:id="rId99"/>
    <p:sldId id="400" r:id="rId100"/>
    <p:sldId id="401" r:id="rId101"/>
    <p:sldId id="403" r:id="rId102"/>
    <p:sldId id="402" r:id="rId103"/>
    <p:sldId id="404" r:id="rId104"/>
    <p:sldId id="405" r:id="rId105"/>
    <p:sldId id="406" r:id="rId106"/>
    <p:sldId id="409" r:id="rId107"/>
    <p:sldId id="407" r:id="rId108"/>
    <p:sldId id="410" r:id="rId109"/>
    <p:sldId id="411" r:id="rId110"/>
    <p:sldId id="417" r:id="rId111"/>
    <p:sldId id="418" r:id="rId112"/>
    <p:sldId id="412" r:id="rId113"/>
    <p:sldId id="637" r:id="rId114"/>
    <p:sldId id="638" r:id="rId115"/>
    <p:sldId id="419" r:id="rId116"/>
    <p:sldId id="420" r:id="rId117"/>
    <p:sldId id="632" r:id="rId118"/>
    <p:sldId id="427" r:id="rId119"/>
    <p:sldId id="426" r:id="rId120"/>
    <p:sldId id="433" r:id="rId121"/>
    <p:sldId id="428" r:id="rId122"/>
    <p:sldId id="431" r:id="rId123"/>
    <p:sldId id="432" r:id="rId124"/>
    <p:sldId id="429" r:id="rId125"/>
    <p:sldId id="435" r:id="rId126"/>
    <p:sldId id="436" r:id="rId127"/>
    <p:sldId id="439" r:id="rId128"/>
    <p:sldId id="430" r:id="rId129"/>
    <p:sldId id="437" r:id="rId130"/>
    <p:sldId id="438" r:id="rId131"/>
    <p:sldId id="639" r:id="rId132"/>
    <p:sldId id="640" r:id="rId133"/>
    <p:sldId id="641" r:id="rId134"/>
    <p:sldId id="648" r:id="rId135"/>
    <p:sldId id="440" r:id="rId136"/>
    <p:sldId id="633" r:id="rId137"/>
    <p:sldId id="634" r:id="rId138"/>
    <p:sldId id="635" r:id="rId139"/>
    <p:sldId id="359" r:id="rId140"/>
    <p:sldId id="345" r:id="rId141"/>
    <p:sldId id="344" r:id="rId142"/>
    <p:sldId id="360" r:id="rId143"/>
    <p:sldId id="361" r:id="rId144"/>
    <p:sldId id="362" r:id="rId145"/>
    <p:sldId id="363" r:id="rId146"/>
    <p:sldId id="711" r:id="rId147"/>
    <p:sldId id="713" r:id="rId148"/>
    <p:sldId id="714" r:id="rId149"/>
    <p:sldId id="347" r:id="rId150"/>
    <p:sldId id="452" r:id="rId151"/>
    <p:sldId id="349" r:id="rId152"/>
    <p:sldId id="364" r:id="rId153"/>
    <p:sldId id="351" r:id="rId154"/>
    <p:sldId id="352" r:id="rId155"/>
    <p:sldId id="353" r:id="rId156"/>
    <p:sldId id="574" r:id="rId157"/>
    <p:sldId id="355" r:id="rId158"/>
    <p:sldId id="356" r:id="rId159"/>
    <p:sldId id="357" r:id="rId160"/>
    <p:sldId id="358" r:id="rId161"/>
    <p:sldId id="526" r:id="rId162"/>
    <p:sldId id="453" r:id="rId163"/>
    <p:sldId id="485" r:id="rId164"/>
    <p:sldId id="488" r:id="rId165"/>
    <p:sldId id="491" r:id="rId166"/>
    <p:sldId id="492" r:id="rId167"/>
    <p:sldId id="486" r:id="rId168"/>
    <p:sldId id="487" r:id="rId169"/>
    <p:sldId id="480" r:id="rId170"/>
    <p:sldId id="482" r:id="rId171"/>
    <p:sldId id="454" r:id="rId172"/>
    <p:sldId id="455" r:id="rId173"/>
    <p:sldId id="456" r:id="rId174"/>
    <p:sldId id="457" r:id="rId175"/>
    <p:sldId id="458" r:id="rId176"/>
    <p:sldId id="459" r:id="rId177"/>
    <p:sldId id="460" r:id="rId178"/>
    <p:sldId id="461" r:id="rId179"/>
    <p:sldId id="462" r:id="rId180"/>
    <p:sldId id="463" r:id="rId181"/>
    <p:sldId id="464" r:id="rId182"/>
    <p:sldId id="465" r:id="rId183"/>
    <p:sldId id="466" r:id="rId184"/>
    <p:sldId id="467" r:id="rId185"/>
    <p:sldId id="715" r:id="rId186"/>
    <p:sldId id="716" r:id="rId187"/>
    <p:sldId id="476" r:id="rId188"/>
    <p:sldId id="468" r:id="rId189"/>
    <p:sldId id="469" r:id="rId190"/>
    <p:sldId id="475" r:id="rId191"/>
    <p:sldId id="498" r:id="rId192"/>
    <p:sldId id="471" r:id="rId193"/>
    <p:sldId id="478" r:id="rId194"/>
    <p:sldId id="655" r:id="rId195"/>
    <p:sldId id="653" r:id="rId196"/>
    <p:sldId id="654" r:id="rId197"/>
    <p:sldId id="528" r:id="rId198"/>
    <p:sldId id="472" r:id="rId199"/>
    <p:sldId id="473" r:id="rId200"/>
    <p:sldId id="474" r:id="rId201"/>
    <p:sldId id="477" r:id="rId202"/>
    <p:sldId id="479" r:id="rId203"/>
    <p:sldId id="650" r:id="rId204"/>
    <p:sldId id="542" r:id="rId205"/>
    <p:sldId id="658" r:id="rId206"/>
    <p:sldId id="524" r:id="rId207"/>
    <p:sldId id="537" r:id="rId208"/>
    <p:sldId id="538" r:id="rId209"/>
    <p:sldId id="717" r:id="rId210"/>
    <p:sldId id="718" r:id="rId211"/>
    <p:sldId id="719" r:id="rId212"/>
    <p:sldId id="525" r:id="rId213"/>
    <p:sldId id="530" r:id="rId214"/>
    <p:sldId id="531" r:id="rId215"/>
    <p:sldId id="532" r:id="rId216"/>
    <p:sldId id="533" r:id="rId217"/>
    <p:sldId id="534" r:id="rId218"/>
    <p:sldId id="546" r:id="rId219"/>
    <p:sldId id="547" r:id="rId220"/>
    <p:sldId id="543" r:id="rId221"/>
    <p:sldId id="545" r:id="rId222"/>
    <p:sldId id="535" r:id="rId223"/>
    <p:sldId id="536" r:id="rId224"/>
    <p:sldId id="656" r:id="rId225"/>
    <p:sldId id="657" r:id="rId226"/>
    <p:sldId id="651" r:id="rId227"/>
    <p:sldId id="548" r:id="rId228"/>
    <p:sldId id="549" r:id="rId229"/>
    <p:sldId id="584" r:id="rId230"/>
    <p:sldId id="550" r:id="rId231"/>
    <p:sldId id="551" r:id="rId232"/>
    <p:sldId id="552" r:id="rId233"/>
    <p:sldId id="553" r:id="rId234"/>
    <p:sldId id="554" r:id="rId235"/>
    <p:sldId id="575" r:id="rId236"/>
    <p:sldId id="556" r:id="rId237"/>
    <p:sldId id="557" r:id="rId238"/>
    <p:sldId id="558" r:id="rId239"/>
    <p:sldId id="559" r:id="rId240"/>
    <p:sldId id="560" r:id="rId241"/>
    <p:sldId id="561" r:id="rId242"/>
    <p:sldId id="573" r:id="rId243"/>
    <p:sldId id="562" r:id="rId244"/>
    <p:sldId id="563" r:id="rId245"/>
    <p:sldId id="564" r:id="rId246"/>
    <p:sldId id="565" r:id="rId247"/>
    <p:sldId id="566" r:id="rId248"/>
    <p:sldId id="567" r:id="rId249"/>
    <p:sldId id="568" r:id="rId250"/>
    <p:sldId id="569" r:id="rId251"/>
    <p:sldId id="570" r:id="rId252"/>
    <p:sldId id="571" r:id="rId253"/>
    <p:sldId id="684" r:id="rId254"/>
    <p:sldId id="682" r:id="rId255"/>
    <p:sldId id="683" r:id="rId256"/>
    <p:sldId id="670" r:id="rId257"/>
    <p:sldId id="660" r:id="rId258"/>
    <p:sldId id="661" r:id="rId259"/>
    <p:sldId id="662" r:id="rId260"/>
    <p:sldId id="663" r:id="rId261"/>
    <p:sldId id="665" r:id="rId262"/>
    <p:sldId id="673" r:id="rId263"/>
    <p:sldId id="671" r:id="rId264"/>
    <p:sldId id="668" r:id="rId265"/>
    <p:sldId id="666" r:id="rId266"/>
    <p:sldId id="672" r:id="rId267"/>
    <p:sldId id="669" r:id="rId268"/>
    <p:sldId id="667" r:id="rId269"/>
    <p:sldId id="674" r:id="rId270"/>
    <p:sldId id="675" r:id="rId271"/>
    <p:sldId id="676" r:id="rId272"/>
    <p:sldId id="677" r:id="rId273"/>
    <p:sldId id="678" r:id="rId274"/>
    <p:sldId id="679" r:id="rId275"/>
    <p:sldId id="680" r:id="rId276"/>
    <p:sldId id="681" r:id="rId277"/>
    <p:sldId id="636" r:id="rId278"/>
    <p:sldId id="652" r:id="rId279"/>
    <p:sldId id="572" r:id="rId280"/>
    <p:sldId id="260" r:id="rId28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p:scale>
          <a:sx n="70" d="100"/>
          <a:sy n="70" d="100"/>
        </p:scale>
        <p:origin x="-124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260" Type="http://schemas.openxmlformats.org/officeDocument/2006/relationships/slide" Target="slides/slide257.xml"/><Relationship Id="rId265" Type="http://schemas.openxmlformats.org/officeDocument/2006/relationships/slide" Target="slides/slide262.xml"/><Relationship Id="rId281" Type="http://schemas.openxmlformats.org/officeDocument/2006/relationships/slide" Target="slides/slide278.xml"/><Relationship Id="rId286"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slide" Target="slides/slide252.xml"/><Relationship Id="rId271" Type="http://schemas.openxmlformats.org/officeDocument/2006/relationships/slide" Target="slides/slide268.xml"/><Relationship Id="rId276" Type="http://schemas.openxmlformats.org/officeDocument/2006/relationships/slide" Target="slides/slide273.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slide" Target="slides/slide258.xml"/><Relationship Id="rId266" Type="http://schemas.openxmlformats.org/officeDocument/2006/relationships/slide" Target="slides/slide263.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282"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theme" Target="theme/theme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s>
</file>

<file path=ppt/charts/_rels/chart1.xml.rels><?xml version="1.0" encoding="UTF-8" standalone="yes"?>
<Relationships xmlns="http://schemas.openxmlformats.org/package/2006/relationships"><Relationship Id="rId1" Type="http://schemas.openxmlformats.org/officeDocument/2006/relationships/oleObject" Target="file:///C:\02%20IT%20Telkom\001%20Kuliah%202009\CS4763%20EC\Obs%20Simple%20GA%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02%20IT%20Telkom\001%20Kuliah%202009\CS4763%20EC\Obs%20Simple%20GA%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Rata-rata Fitness </a:t>
            </a:r>
            <a:r>
              <a:rPr lang="en-US" dirty="0" err="1" smtClean="0"/>
              <a:t>Terbaik</a:t>
            </a:r>
            <a:endParaRPr lang="en-US" dirty="0"/>
          </a:p>
        </c:rich>
      </c:tx>
      <c:overlay val="0"/>
    </c:title>
    <c:autoTitleDeleted val="0"/>
    <c:plotArea>
      <c:layout/>
      <c:lineChart>
        <c:grouping val="standard"/>
        <c:varyColors val="0"/>
        <c:ser>
          <c:idx val="1"/>
          <c:order val="1"/>
          <c:tx>
            <c:strRef>
              <c:f>Sheet4!$F$5</c:f>
            </c:strRef>
          </c:tx>
          <c:val>
            <c:numRef>
              <c:f>Sheet4!$F$6:$F$86</c:f>
            </c:numRef>
          </c:val>
          <c:smooth val="0"/>
        </c:ser>
        <c:ser>
          <c:idx val="0"/>
          <c:order val="0"/>
          <c:tx>
            <c:strRef>
              <c:f>'[Obs Simple GA 2.xls]Sheet4'!$F$5</c:f>
              <c:strCache>
                <c:ptCount val="1"/>
                <c:pt idx="0">
                  <c:v>Rata-rata Fitness</c:v>
                </c:pt>
              </c:strCache>
            </c:strRef>
          </c:tx>
          <c:val>
            <c:numRef>
              <c:f>'[Obs Simple GA 2.xls]Sheet4'!$F$6:$F$86</c:f>
              <c:numCache>
                <c:formatCode>0.0000000</c:formatCode>
                <c:ptCount val="81"/>
                <c:pt idx="0">
                  <c:v>839.55447489999949</c:v>
                </c:pt>
                <c:pt idx="1">
                  <c:v>839.55447489999949</c:v>
                </c:pt>
                <c:pt idx="2">
                  <c:v>611.07706239999948</c:v>
                </c:pt>
                <c:pt idx="3">
                  <c:v>839.55447489999949</c:v>
                </c:pt>
                <c:pt idx="4">
                  <c:v>839.55447489999949</c:v>
                </c:pt>
                <c:pt idx="5">
                  <c:v>528.71617330000004</c:v>
                </c:pt>
                <c:pt idx="6">
                  <c:v>839.55447489999949</c:v>
                </c:pt>
                <c:pt idx="7">
                  <c:v>839.55447489999949</c:v>
                </c:pt>
                <c:pt idx="8">
                  <c:v>622.22013919999949</c:v>
                </c:pt>
                <c:pt idx="9">
                  <c:v>1000</c:v>
                </c:pt>
                <c:pt idx="10">
                  <c:v>1000</c:v>
                </c:pt>
                <c:pt idx="11">
                  <c:v>999.99877770000353</c:v>
                </c:pt>
                <c:pt idx="12">
                  <c:v>1000</c:v>
                </c:pt>
                <c:pt idx="13">
                  <c:v>1000</c:v>
                </c:pt>
                <c:pt idx="14">
                  <c:v>999.99820150000005</c:v>
                </c:pt>
                <c:pt idx="15">
                  <c:v>1000</c:v>
                </c:pt>
                <c:pt idx="16">
                  <c:v>1000</c:v>
                </c:pt>
                <c:pt idx="17">
                  <c:v>999.99887820000822</c:v>
                </c:pt>
                <c:pt idx="18">
                  <c:v>1000</c:v>
                </c:pt>
                <c:pt idx="19">
                  <c:v>1000</c:v>
                </c:pt>
                <c:pt idx="20">
                  <c:v>1000</c:v>
                </c:pt>
                <c:pt idx="21">
                  <c:v>1000</c:v>
                </c:pt>
                <c:pt idx="22">
                  <c:v>1000</c:v>
                </c:pt>
                <c:pt idx="23">
                  <c:v>1000</c:v>
                </c:pt>
                <c:pt idx="24">
                  <c:v>1000</c:v>
                </c:pt>
                <c:pt idx="25">
                  <c:v>1000</c:v>
                </c:pt>
                <c:pt idx="26">
                  <c:v>1000</c:v>
                </c:pt>
                <c:pt idx="27">
                  <c:v>839.55447489999949</c:v>
                </c:pt>
                <c:pt idx="28">
                  <c:v>839.55447489999949</c:v>
                </c:pt>
                <c:pt idx="29">
                  <c:v>599.44527689999177</c:v>
                </c:pt>
                <c:pt idx="30">
                  <c:v>839.55447489999949</c:v>
                </c:pt>
                <c:pt idx="31">
                  <c:v>839.55447489999949</c:v>
                </c:pt>
                <c:pt idx="32">
                  <c:v>575.8472868999869</c:v>
                </c:pt>
                <c:pt idx="33">
                  <c:v>839.55447489999949</c:v>
                </c:pt>
                <c:pt idx="34">
                  <c:v>839.55447489999949</c:v>
                </c:pt>
                <c:pt idx="35">
                  <c:v>559.68048439999995</c:v>
                </c:pt>
                <c:pt idx="36">
                  <c:v>1000</c:v>
                </c:pt>
                <c:pt idx="37">
                  <c:v>1000</c:v>
                </c:pt>
                <c:pt idx="38">
                  <c:v>999.99864290000005</c:v>
                </c:pt>
                <c:pt idx="39">
                  <c:v>1000</c:v>
                </c:pt>
                <c:pt idx="40">
                  <c:v>1000</c:v>
                </c:pt>
                <c:pt idx="41">
                  <c:v>999.99884589999999</c:v>
                </c:pt>
                <c:pt idx="42">
                  <c:v>1000</c:v>
                </c:pt>
                <c:pt idx="43">
                  <c:v>1000</c:v>
                </c:pt>
                <c:pt idx="44">
                  <c:v>999.99871180000002</c:v>
                </c:pt>
                <c:pt idx="45">
                  <c:v>1000</c:v>
                </c:pt>
                <c:pt idx="46">
                  <c:v>1000</c:v>
                </c:pt>
                <c:pt idx="47">
                  <c:v>1000</c:v>
                </c:pt>
                <c:pt idx="48">
                  <c:v>1000</c:v>
                </c:pt>
                <c:pt idx="49">
                  <c:v>1000</c:v>
                </c:pt>
                <c:pt idx="50">
                  <c:v>1000</c:v>
                </c:pt>
                <c:pt idx="51">
                  <c:v>1000</c:v>
                </c:pt>
                <c:pt idx="52">
                  <c:v>1000</c:v>
                </c:pt>
                <c:pt idx="53">
                  <c:v>1000</c:v>
                </c:pt>
                <c:pt idx="54">
                  <c:v>839.55447489999949</c:v>
                </c:pt>
                <c:pt idx="55">
                  <c:v>839.55447489999949</c:v>
                </c:pt>
                <c:pt idx="56">
                  <c:v>599.01086759999998</c:v>
                </c:pt>
                <c:pt idx="57">
                  <c:v>839.55447489999949</c:v>
                </c:pt>
                <c:pt idx="58">
                  <c:v>828.61491850000004</c:v>
                </c:pt>
                <c:pt idx="59">
                  <c:v>557.38288660000001</c:v>
                </c:pt>
                <c:pt idx="60">
                  <c:v>839.55447489999949</c:v>
                </c:pt>
                <c:pt idx="61">
                  <c:v>839.55447489999949</c:v>
                </c:pt>
                <c:pt idx="62">
                  <c:v>539.10553709999999</c:v>
                </c:pt>
                <c:pt idx="63">
                  <c:v>1000</c:v>
                </c:pt>
                <c:pt idx="64">
                  <c:v>999.99999949999949</c:v>
                </c:pt>
                <c:pt idx="65">
                  <c:v>999.99867889999996</c:v>
                </c:pt>
                <c:pt idx="66">
                  <c:v>1000</c:v>
                </c:pt>
                <c:pt idx="67">
                  <c:v>999.99999969999999</c:v>
                </c:pt>
                <c:pt idx="68">
                  <c:v>999.99479330000054</c:v>
                </c:pt>
                <c:pt idx="69">
                  <c:v>1000</c:v>
                </c:pt>
                <c:pt idx="70">
                  <c:v>999.99999960000002</c:v>
                </c:pt>
                <c:pt idx="71">
                  <c:v>999.99395500000003</c:v>
                </c:pt>
                <c:pt idx="72">
                  <c:v>999.99999879999996</c:v>
                </c:pt>
                <c:pt idx="73">
                  <c:v>999.99999990000003</c:v>
                </c:pt>
                <c:pt idx="74">
                  <c:v>999.99999760000003</c:v>
                </c:pt>
                <c:pt idx="75">
                  <c:v>999.99999949999949</c:v>
                </c:pt>
                <c:pt idx="76">
                  <c:v>1000</c:v>
                </c:pt>
                <c:pt idx="77">
                  <c:v>999.99999790000004</c:v>
                </c:pt>
                <c:pt idx="78">
                  <c:v>1000</c:v>
                </c:pt>
                <c:pt idx="79">
                  <c:v>1000</c:v>
                </c:pt>
                <c:pt idx="80">
                  <c:v>999.99999879999996</c:v>
                </c:pt>
              </c:numCache>
            </c:numRef>
          </c:val>
          <c:smooth val="0"/>
        </c:ser>
        <c:dLbls>
          <c:showLegendKey val="0"/>
          <c:showVal val="0"/>
          <c:showCatName val="0"/>
          <c:showSerName val="0"/>
          <c:showPercent val="0"/>
          <c:showBubbleSize val="0"/>
        </c:dLbls>
        <c:marker val="1"/>
        <c:smooth val="0"/>
        <c:axId val="248066048"/>
        <c:axId val="248067584"/>
      </c:lineChart>
      <c:catAx>
        <c:axId val="248066048"/>
        <c:scaling>
          <c:orientation val="minMax"/>
        </c:scaling>
        <c:delete val="0"/>
        <c:axPos val="b"/>
        <c:majorTickMark val="out"/>
        <c:minorTickMark val="none"/>
        <c:tickLblPos val="nextTo"/>
        <c:crossAx val="248067584"/>
        <c:crosses val="autoZero"/>
        <c:auto val="1"/>
        <c:lblAlgn val="ctr"/>
        <c:lblOffset val="100"/>
        <c:noMultiLvlLbl val="0"/>
      </c:catAx>
      <c:valAx>
        <c:axId val="248067584"/>
        <c:scaling>
          <c:orientation val="minMax"/>
        </c:scaling>
        <c:delete val="0"/>
        <c:axPos val="l"/>
        <c:majorGridlines/>
        <c:numFmt formatCode="0.0000000" sourceLinked="1"/>
        <c:majorTickMark val="out"/>
        <c:minorTickMark val="none"/>
        <c:tickLblPos val="nextTo"/>
        <c:crossAx val="2480660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Rata-rata Jumlah Individu yg Dievaluasi</a:t>
            </a:r>
          </a:p>
        </c:rich>
      </c:tx>
      <c:overlay val="0"/>
    </c:title>
    <c:autoTitleDeleted val="0"/>
    <c:plotArea>
      <c:layout/>
      <c:lineChart>
        <c:grouping val="standard"/>
        <c:varyColors val="0"/>
        <c:ser>
          <c:idx val="1"/>
          <c:order val="1"/>
          <c:tx>
            <c:strRef>
              <c:f>Sheet4!$G$5</c:f>
            </c:strRef>
          </c:tx>
          <c:val>
            <c:numRef>
              <c:f>Sheet4!$G$6:$G$86</c:f>
            </c:numRef>
          </c:val>
          <c:smooth val="0"/>
        </c:ser>
        <c:ser>
          <c:idx val="0"/>
          <c:order val="0"/>
          <c:tx>
            <c:strRef>
              <c:f>'[Obs Simple GA 2.xls]Sheet4'!$G$5</c:f>
              <c:strCache>
                <c:ptCount val="1"/>
                <c:pt idx="0">
                  <c:v>Rata-rata Jml Individu</c:v>
                </c:pt>
              </c:strCache>
            </c:strRef>
          </c:tx>
          <c:val>
            <c:numRef>
              <c:f>'[Obs Simple GA 2.xls]Sheet4'!$G$6:$G$86</c:f>
              <c:numCache>
                <c:formatCode>0.0000</c:formatCode>
                <c:ptCount val="81"/>
                <c:pt idx="0">
                  <c:v>20000</c:v>
                </c:pt>
                <c:pt idx="1">
                  <c:v>20000</c:v>
                </c:pt>
                <c:pt idx="2">
                  <c:v>20000</c:v>
                </c:pt>
                <c:pt idx="3">
                  <c:v>20000</c:v>
                </c:pt>
                <c:pt idx="4">
                  <c:v>20000</c:v>
                </c:pt>
                <c:pt idx="5">
                  <c:v>20000</c:v>
                </c:pt>
                <c:pt idx="6">
                  <c:v>20000</c:v>
                </c:pt>
                <c:pt idx="7">
                  <c:v>20000</c:v>
                </c:pt>
                <c:pt idx="8">
                  <c:v>20000</c:v>
                </c:pt>
                <c:pt idx="9">
                  <c:v>8301.6666999998452</c:v>
                </c:pt>
                <c:pt idx="10">
                  <c:v>20000</c:v>
                </c:pt>
                <c:pt idx="11">
                  <c:v>20000</c:v>
                </c:pt>
                <c:pt idx="12">
                  <c:v>8013.3332999999993</c:v>
                </c:pt>
                <c:pt idx="13">
                  <c:v>20000</c:v>
                </c:pt>
                <c:pt idx="14">
                  <c:v>20000</c:v>
                </c:pt>
                <c:pt idx="15">
                  <c:v>8133.3332999999993</c:v>
                </c:pt>
                <c:pt idx="16">
                  <c:v>20000</c:v>
                </c:pt>
                <c:pt idx="17">
                  <c:v>20000</c:v>
                </c:pt>
                <c:pt idx="18">
                  <c:v>8361.6666999998452</c:v>
                </c:pt>
                <c:pt idx="19">
                  <c:v>8796.6666999998452</c:v>
                </c:pt>
                <c:pt idx="20">
                  <c:v>20000</c:v>
                </c:pt>
                <c:pt idx="21">
                  <c:v>8151.6667000000034</c:v>
                </c:pt>
                <c:pt idx="22">
                  <c:v>8780</c:v>
                </c:pt>
                <c:pt idx="23">
                  <c:v>20000</c:v>
                </c:pt>
                <c:pt idx="24">
                  <c:v>7538.3332999999993</c:v>
                </c:pt>
                <c:pt idx="25">
                  <c:v>8995</c:v>
                </c:pt>
                <c:pt idx="26">
                  <c:v>20000</c:v>
                </c:pt>
                <c:pt idx="27">
                  <c:v>20000</c:v>
                </c:pt>
                <c:pt idx="28">
                  <c:v>20000</c:v>
                </c:pt>
                <c:pt idx="29">
                  <c:v>20000</c:v>
                </c:pt>
                <c:pt idx="30">
                  <c:v>20000</c:v>
                </c:pt>
                <c:pt idx="31">
                  <c:v>20000</c:v>
                </c:pt>
                <c:pt idx="32">
                  <c:v>20000</c:v>
                </c:pt>
                <c:pt idx="33">
                  <c:v>20000</c:v>
                </c:pt>
                <c:pt idx="34">
                  <c:v>20000</c:v>
                </c:pt>
                <c:pt idx="35">
                  <c:v>20000</c:v>
                </c:pt>
                <c:pt idx="36">
                  <c:v>15246.6667</c:v>
                </c:pt>
                <c:pt idx="37">
                  <c:v>20000</c:v>
                </c:pt>
                <c:pt idx="38">
                  <c:v>20000</c:v>
                </c:pt>
                <c:pt idx="39">
                  <c:v>14416.6667</c:v>
                </c:pt>
                <c:pt idx="40">
                  <c:v>20000</c:v>
                </c:pt>
                <c:pt idx="41">
                  <c:v>20000</c:v>
                </c:pt>
                <c:pt idx="42">
                  <c:v>13390</c:v>
                </c:pt>
                <c:pt idx="43">
                  <c:v>20000</c:v>
                </c:pt>
                <c:pt idx="44">
                  <c:v>20000</c:v>
                </c:pt>
                <c:pt idx="45">
                  <c:v>15010</c:v>
                </c:pt>
                <c:pt idx="46">
                  <c:v>16056.6667</c:v>
                </c:pt>
                <c:pt idx="47">
                  <c:v>20000</c:v>
                </c:pt>
                <c:pt idx="48">
                  <c:v>14580</c:v>
                </c:pt>
                <c:pt idx="49">
                  <c:v>15430</c:v>
                </c:pt>
                <c:pt idx="50">
                  <c:v>19860</c:v>
                </c:pt>
                <c:pt idx="51">
                  <c:v>13346.6667</c:v>
                </c:pt>
                <c:pt idx="52">
                  <c:v>15390</c:v>
                </c:pt>
                <c:pt idx="53">
                  <c:v>20000</c:v>
                </c:pt>
                <c:pt idx="54">
                  <c:v>20000</c:v>
                </c:pt>
                <c:pt idx="55">
                  <c:v>20000</c:v>
                </c:pt>
                <c:pt idx="56">
                  <c:v>20000</c:v>
                </c:pt>
                <c:pt idx="57">
                  <c:v>20000</c:v>
                </c:pt>
                <c:pt idx="58">
                  <c:v>20000</c:v>
                </c:pt>
                <c:pt idx="59">
                  <c:v>20000</c:v>
                </c:pt>
                <c:pt idx="60">
                  <c:v>20000</c:v>
                </c:pt>
                <c:pt idx="61">
                  <c:v>20000</c:v>
                </c:pt>
                <c:pt idx="62">
                  <c:v>20000</c:v>
                </c:pt>
                <c:pt idx="63">
                  <c:v>20000</c:v>
                </c:pt>
                <c:pt idx="64">
                  <c:v>20000</c:v>
                </c:pt>
                <c:pt idx="65">
                  <c:v>20000</c:v>
                </c:pt>
                <c:pt idx="66">
                  <c:v>19966.666700000005</c:v>
                </c:pt>
                <c:pt idx="67">
                  <c:v>20000</c:v>
                </c:pt>
                <c:pt idx="68">
                  <c:v>20000</c:v>
                </c:pt>
                <c:pt idx="69">
                  <c:v>19986.666700000005</c:v>
                </c:pt>
                <c:pt idx="70">
                  <c:v>20000</c:v>
                </c:pt>
                <c:pt idx="71">
                  <c:v>20000</c:v>
                </c:pt>
                <c:pt idx="72">
                  <c:v>19966.666700000005</c:v>
                </c:pt>
                <c:pt idx="73">
                  <c:v>20000</c:v>
                </c:pt>
                <c:pt idx="74">
                  <c:v>20000</c:v>
                </c:pt>
                <c:pt idx="75">
                  <c:v>20000</c:v>
                </c:pt>
                <c:pt idx="76">
                  <c:v>20000</c:v>
                </c:pt>
                <c:pt idx="77">
                  <c:v>20000</c:v>
                </c:pt>
                <c:pt idx="78">
                  <c:v>19866.666700000005</c:v>
                </c:pt>
                <c:pt idx="79">
                  <c:v>19993.333299999897</c:v>
                </c:pt>
                <c:pt idx="80">
                  <c:v>20000</c:v>
                </c:pt>
              </c:numCache>
            </c:numRef>
          </c:val>
          <c:smooth val="0"/>
        </c:ser>
        <c:dLbls>
          <c:showLegendKey val="0"/>
          <c:showVal val="0"/>
          <c:showCatName val="0"/>
          <c:showSerName val="0"/>
          <c:showPercent val="0"/>
          <c:showBubbleSize val="0"/>
        </c:dLbls>
        <c:marker val="1"/>
        <c:smooth val="0"/>
        <c:axId val="249174656"/>
        <c:axId val="249176448"/>
      </c:lineChart>
      <c:catAx>
        <c:axId val="249174656"/>
        <c:scaling>
          <c:orientation val="minMax"/>
        </c:scaling>
        <c:delete val="0"/>
        <c:axPos val="b"/>
        <c:majorTickMark val="out"/>
        <c:minorTickMark val="none"/>
        <c:tickLblPos val="nextTo"/>
        <c:crossAx val="249176448"/>
        <c:crosses val="autoZero"/>
        <c:auto val="1"/>
        <c:lblAlgn val="ctr"/>
        <c:lblOffset val="100"/>
        <c:noMultiLvlLbl val="0"/>
      </c:catAx>
      <c:valAx>
        <c:axId val="249176448"/>
        <c:scaling>
          <c:orientation val="minMax"/>
        </c:scaling>
        <c:delete val="0"/>
        <c:axPos val="l"/>
        <c:majorGridlines/>
        <c:numFmt formatCode="0.0000" sourceLinked="1"/>
        <c:majorTickMark val="out"/>
        <c:minorTickMark val="none"/>
        <c:tickLblPos val="nextTo"/>
        <c:crossAx val="2491746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0.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image" Target="../media/image10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40E63199-E2BC-4FCC-8C6F-9C3A3E5321A2}" type="datetimeFigureOut">
              <a:rPr lang="id-ID"/>
              <a:pPr>
                <a:defRPr/>
              </a:pPr>
              <a:t>21/05/2017</a:t>
            </a:fld>
            <a:endParaRPr lang="id-ID"/>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946B0CE7-12EC-4C9A-843B-81AE9BF8A2FE}" type="slidenum">
              <a:rPr lang="id-ID"/>
              <a:pPr>
                <a:defRPr/>
              </a:pPr>
              <a:t>‹#›</a:t>
            </a:fld>
            <a:endParaRPr lang="id-ID"/>
          </a:p>
        </p:txBody>
      </p:sp>
    </p:spTree>
    <p:extLst>
      <p:ext uri="{BB962C8B-B14F-4D97-AF65-F5344CB8AC3E}">
        <p14:creationId xmlns:p14="http://schemas.microsoft.com/office/powerpoint/2010/main" val="1964973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946B0CE7-12EC-4C9A-843B-81AE9BF8A2FE}" type="slidenum">
              <a:rPr lang="id-ID" smtClean="0"/>
              <a:pPr>
                <a:defRPr/>
              </a:pPr>
              <a:t>144</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946B0CE7-12EC-4C9A-843B-81AE9BF8A2FE}" type="slidenum">
              <a:rPr lang="id-ID" smtClean="0"/>
              <a:pPr>
                <a:defRPr/>
              </a:pPr>
              <a:t>145</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7962D0-F79D-463D-8D38-CB15745BA2D3}" type="slidenum">
              <a:rPr lang="id-ID" smtClean="0"/>
              <a:pPr/>
              <a:t>172</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E9241-8DED-49F2-84C6-FC92E24AA399}" type="slidenum">
              <a:rPr lang="id-ID" smtClean="0"/>
              <a:pPr/>
              <a:t>174</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946B0CE7-12EC-4C9A-843B-81AE9BF8A2FE}" type="slidenum">
              <a:rPr lang="id-ID" smtClean="0"/>
              <a:pPr>
                <a:defRPr/>
              </a:pPr>
              <a:t>202</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946B0CE7-12EC-4C9A-843B-81AE9BF8A2FE}" type="slidenum">
              <a:rPr lang="id-ID" smtClean="0"/>
              <a:pPr>
                <a:defRPr/>
              </a:pPr>
              <a:t>203</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946B0CE7-12EC-4C9A-843B-81AE9BF8A2FE}" type="slidenum">
              <a:rPr lang="id-ID" smtClean="0"/>
              <a:pPr>
                <a:defRPr/>
              </a:pPr>
              <a:t>222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E039F00-889F-4B88-A230-2CFD73180EDE}" type="datetimeFigureOut">
              <a:rPr lang="en-US"/>
              <a:pPr>
                <a:defRPr/>
              </a:pPr>
              <a:t>5/21/2017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930B572-B11C-4383-A827-75920C56A41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D878ED-832F-4ADB-8AA2-A8987C6E705D}"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AE500A-EDD2-4FD1-BE62-2AE4B79D20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AFC972-F61D-4065-A3EC-3E4930A138E9}"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59AEE7-51DB-460E-91C1-FD80EF8A5D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6D2737F5-3008-4253-9389-28930B40B238}"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467FDB-8CA5-4697-A8CC-C311A8EA8BB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FC18CE57-E091-4BF7-9612-A60E7B3D11E3}"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A9560D-36EB-4981-A719-17EA3EF9D98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4681A3-19A6-4EE9-B0D9-1A84BCF2DBDF}"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184AAC-511F-4A05-A4AD-BA170AD85F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468AA5E8-B7B4-4B99-A1C8-4489FCA3BC2F}"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EF538-9903-4E82-B526-309D40ECE7C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E1A8C29A-73D6-407E-93A7-43374A8852FF}" type="datetimeFigureOut">
              <a:rPr lang="en-US"/>
              <a:pPr>
                <a:defRPr/>
              </a:pPr>
              <a:t>5/21/2017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C7B12F-FDAC-4257-B659-675D635F11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FD1DF4A2-9CFE-4DDE-B34B-6ED98B065BC1}" type="datetimeFigureOut">
              <a:rPr lang="en-US"/>
              <a:pPr>
                <a:defRPr/>
              </a:pPr>
              <a:t>5/21/2017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42B5AE-32BF-4FD8-8D7F-7B7E745F7AA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731DE5-8294-48A3-B9D0-0809DBC2F26F}" type="datetimeFigureOut">
              <a:rPr lang="en-US"/>
              <a:pPr>
                <a:defRPr/>
              </a:pPr>
              <a:t>5/21/2017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1D4CF5-A2D9-426D-AEED-F5559A1BB1B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315E1C-9A1F-433F-BED5-4FC40519EFC1}"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A5823A-17E6-4B4A-8841-E01309FE7E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80EC04-CC43-4DB4-8702-6B3B10301F5F}"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2DD4C42-3CC6-47F8-B139-284FAE814F7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57978A-7515-4D3A-A794-17BFBCE30231}"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EE427E-7986-4923-8820-F1705E2C062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F8061E59-F3AB-40C1-AF40-01250168F741}"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4E26C-5D56-4C79-ABB1-A3ADC6AA1B8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BBD600E-9B67-448F-A969-944EA12AF44F}"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77F1A-14B5-4AC1-BAE7-6D67676985C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a:defRPr/>
            </a:pPr>
            <a:fld id="{7E039F00-889F-4B88-A230-2CFD73180EDE}"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30B572-B11C-4383-A827-75920C56A41E}"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ED80EC04-CC43-4DB4-8702-6B3B10301F5F}"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DD4C42-3CC6-47F8-B139-284FAE814F79}"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3C57974-0D96-4B4F-AEDC-25DB5E156A3F}"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C46119-9515-498E-85B2-70C64C713CF1}"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pPr>
              <a:defRPr/>
            </a:pPr>
            <a:fld id="{1E1973E0-D712-4E38-BDA1-42D629804B60}"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6F2B13-AF67-4C57-9316-9F9762F0DDCC}"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pPr>
              <a:defRPr/>
            </a:pPr>
            <a:fld id="{792FD1C6-37F4-4956-847E-B7C1390E35F4}" type="datetimeFigureOut">
              <a:rPr lang="en-US" smtClean="0"/>
              <a:pPr>
                <a:defRPr/>
              </a:pPr>
              <a:t>5/21/2017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E48107D-D491-4F8E-9C1E-42C50BA1D43D}"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pPr>
              <a:defRPr/>
            </a:pPr>
            <a:fld id="{842DFD9C-468C-4F5C-B807-319498A6A1DE}" type="datetimeFigureOut">
              <a:rPr lang="en-US" smtClean="0"/>
              <a:pPr>
                <a:defRPr/>
              </a:pPr>
              <a:t>5/21/2017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A71EB75-5919-44D1-80B7-A6F81D70023F}"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939FF3-73BC-4E87-80F8-F31F98576131}" type="datetimeFigureOut">
              <a:rPr lang="en-US" smtClean="0"/>
              <a:pPr>
                <a:defRPr/>
              </a:pPr>
              <a:t>5/21/2017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BC6FC4-A4B4-4ADC-B299-130B05ED42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C57974-0D96-4B4F-AEDC-25DB5E156A3F}"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46119-9515-498E-85B2-70C64C713CF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8E63C7-63B4-4E80-80C7-E2E9AE687117}"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AF6FC1-785A-4688-B84B-8F00BCB9E5E1}"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483073-35C2-4AED-B567-936E36572993}"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060FDC-5EC9-440B-B4E2-B40D9C7CBEE9}"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38D878ED-832F-4ADB-8AA2-A8987C6E705D}"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AE500A-EDD2-4FD1-BE62-2AE4B79D20E3}"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AFAFC972-F61D-4065-A3EC-3E4930A138E9}"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59AEE7-51DB-460E-91C1-FD80EF8A5D3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E1973E0-D712-4E38-BDA1-42D629804B60}"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6F2B13-AF67-4C57-9316-9F9762F0DD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92FD1C6-37F4-4956-847E-B7C1390E35F4}" type="datetimeFigureOut">
              <a:rPr lang="en-US"/>
              <a:pPr>
                <a:defRPr/>
              </a:pPr>
              <a:t>5/21/2017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E48107D-D491-4F8E-9C1E-42C50BA1D4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42DFD9C-468C-4F5C-B807-319498A6A1DE}" type="datetimeFigureOut">
              <a:rPr lang="en-US"/>
              <a:pPr>
                <a:defRPr/>
              </a:pPr>
              <a:t>5/21/2017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A71EB75-5919-44D1-80B7-A6F81D7002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E939FF3-73BC-4E87-80F8-F31F98576131}" type="datetimeFigureOut">
              <a:rPr lang="en-US"/>
              <a:pPr>
                <a:defRPr/>
              </a:pPr>
              <a:t>5/21/2017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1BC6FC4-A4B4-4ADC-B299-130B05ED42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D8E63C7-63B4-4E80-80C7-E2E9AE687117}"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6AF6FC1-785A-4688-B84B-8F00BCB9E5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3483073-35C2-4AED-B567-936E36572993}" type="datetimeFigureOut">
              <a:rPr lang="en-US"/>
              <a:pPr>
                <a:defRPr/>
              </a:pPr>
              <a:t>5/21/2017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B060FDC-5EC9-440B-B4E2-B40D9C7CBE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41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741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4F1C9B0-6D93-4BBF-8DDE-DEDBF9101380}" type="datetimeFigureOut">
              <a:rPr lang="en-US"/>
              <a:pPr>
                <a:defRPr/>
              </a:pPr>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F43649C-4037-4CA0-BC69-7576E700639B}" type="slidenum">
              <a:rPr lang="en-US"/>
              <a:pPr>
                <a:defRPr/>
              </a:pPr>
              <a:t>‹#›</a:t>
            </a:fld>
            <a:endParaRPr lang="en-US"/>
          </a:p>
        </p:txBody>
      </p:sp>
      <p:grpSp>
        <p:nvGrpSpPr>
          <p:cNvPr id="1741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342" r:id="rId1"/>
    <p:sldLayoutId id="2147484323" r:id="rId2"/>
    <p:sldLayoutId id="2147484343" r:id="rId3"/>
    <p:sldLayoutId id="2147484324" r:id="rId4"/>
    <p:sldLayoutId id="2147484325" r:id="rId5"/>
    <p:sldLayoutId id="2147484326" r:id="rId6"/>
    <p:sldLayoutId id="2147484327" r:id="rId7"/>
    <p:sldLayoutId id="2147484328" r:id="rId8"/>
    <p:sldLayoutId id="2147484344" r:id="rId9"/>
    <p:sldLayoutId id="2147484329" r:id="rId10"/>
    <p:sldLayoutId id="214748433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2CE516-B503-46F1-8C00-7997D1C690D7}" type="datetimeFigureOut">
              <a:rPr lang="en-US"/>
              <a:pPr>
                <a:defRPr/>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0276AD-645D-4307-B339-86124035E7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4F1C9B0-6D93-4BBF-8DDE-DEDBF9101380}" type="datetimeFigureOut">
              <a:rPr lang="en-US" smtClean="0"/>
              <a:pPr>
                <a:defRPr/>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43649C-4037-4CA0-BC69-7576E700639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image" Target="../media/image9.w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image" Target="../media/image9.wmf"/><Relationship Id="rId4" Type="http://schemas.openxmlformats.org/officeDocument/2006/relationships/oleObject" Target="../embeddings/oleObject3.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image" Target="../media/image82.wmf"/></Relationships>
</file>

<file path=ppt/slides/_rels/slide141.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image" Target="../media/image86.wmf"/></Relationships>
</file>

<file path=ppt/slides/_rels/slide142.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slideLayout" Target="../slideLayouts/slideLayout2.xml"/><Relationship Id="rId4" Type="http://schemas.openxmlformats.org/officeDocument/2006/relationships/image" Target="../media/image92.wmf"/></Relationships>
</file>

<file path=ppt/slides/_rels/slide144.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9.wmf"/><Relationship Id="rId5" Type="http://schemas.openxmlformats.org/officeDocument/2006/relationships/image" Target="../media/image94.png"/><Relationship Id="rId4" Type="http://schemas.openxmlformats.org/officeDocument/2006/relationships/image" Target="../media/image93.png"/></Relationships>
</file>

<file path=ppt/slides/_rels/slide1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9.wmf"/><Relationship Id="rId5" Type="http://schemas.openxmlformats.org/officeDocument/2006/relationships/image" Target="../media/image90.wmf"/><Relationship Id="rId4" Type="http://schemas.openxmlformats.org/officeDocument/2006/relationships/image" Target="../media/image96.png"/></Relationships>
</file>

<file path=ppt/slides/_rels/slide146.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8.wmf"/><Relationship Id="rId4" Type="http://schemas.openxmlformats.org/officeDocument/2006/relationships/oleObject" Target="../embeddings/oleObject5.bin"/></Relationships>
</file>

<file path=ppt/slides/_rels/slide149.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image" Target="../media/image9.wmf"/><Relationship Id="rId4" Type="http://schemas.openxmlformats.org/officeDocument/2006/relationships/oleObject" Target="../embeddings/oleObject6.bin"/></Relationships>
</file>

<file path=ppt/slides/_rels/slide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wmf"/><Relationship Id="rId5" Type="http://schemas.openxmlformats.org/officeDocument/2006/relationships/image" Target="../media/image9.wmf"/><Relationship Id="rId4" Type="http://schemas.openxmlformats.org/officeDocument/2006/relationships/oleObject" Target="../embeddings/oleObject7.bin"/></Relationships>
</file>

<file path=ppt/slides/_rels/slide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05.png"/><Relationship Id="rId5" Type="http://schemas.openxmlformats.org/officeDocument/2006/relationships/oleObject" Target="../embeddings/oleObject9.bin"/><Relationship Id="rId4" Type="http://schemas.openxmlformats.org/officeDocument/2006/relationships/image" Target="../media/image104.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6.wmf"/></Relationships>
</file>

<file path=ppt/slides/_rels/slide186.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4.wmf"/></Relationships>
</file>

<file path=ppt/slides/_rels/slide19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8.xml"/><Relationship Id="rId5" Type="http://schemas.openxmlformats.org/officeDocument/2006/relationships/image" Target="../media/image128.png"/><Relationship Id="rId4" Type="http://schemas.openxmlformats.org/officeDocument/2006/relationships/image" Target="../media/image127.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33.png"/><Relationship Id="rId7"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3.bin"/><Relationship Id="rId11" Type="http://schemas.openxmlformats.org/officeDocument/2006/relationships/image" Target="../media/image132.wmf"/><Relationship Id="rId5" Type="http://schemas.openxmlformats.org/officeDocument/2006/relationships/image" Target="../media/image12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31.wmf"/></Relationships>
</file>

<file path=ppt/slides/_rels/slide19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33.png"/><Relationship Id="rId7"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134.wmf"/><Relationship Id="rId4" Type="http://schemas.openxmlformats.org/officeDocument/2006/relationships/oleObject" Target="../embeddings/oleObject16.bin"/><Relationship Id="rId9" Type="http://schemas.openxmlformats.org/officeDocument/2006/relationships/image" Target="../media/image1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1.jpe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8.xml"/></Relationships>
</file>

<file path=ppt/slides/_rels/slide21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8.xml"/><Relationship Id="rId4" Type="http://schemas.openxmlformats.org/officeDocument/2006/relationships/image" Target="../media/image147.png"/></Relationships>
</file>

<file path=ppt/slides/_rels/slide21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8.xml"/></Relationships>
</file>

<file path=ppt/slides/_rels/slide2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8.xml"/><Relationship Id="rId4" Type="http://schemas.openxmlformats.org/officeDocument/2006/relationships/image" Target="../media/image151.png"/></Relationships>
</file>

<file path=ppt/slides/_rels/slide216.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18.xml"/></Relationships>
</file>

<file path=ppt/slides/_rels/slide217.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18.xml"/></Relationships>
</file>

<file path=ppt/slides/_rels/slide218.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8.xml"/></Relationships>
</file>

<file path=ppt/slides/_rels/slide22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8.xml"/><Relationship Id="rId4" Type="http://schemas.openxmlformats.org/officeDocument/2006/relationships/image" Target="../media/image159.png"/></Relationships>
</file>

<file path=ppt/slides/_rels/slide22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1.jpeg"/></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8.xml"/><Relationship Id="rId1" Type="http://schemas.openxmlformats.org/officeDocument/2006/relationships/vmlDrawing" Target="../drawings/vmlDrawing13.vml"/><Relationship Id="rId4" Type="http://schemas.openxmlformats.org/officeDocument/2006/relationships/image" Target="../media/image160.png"/></Relationships>
</file>

<file path=ppt/slides/_rels/slide224.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image" Target="../media/image161.emf"/><Relationship Id="rId5" Type="http://schemas.openxmlformats.org/officeDocument/2006/relationships/package" Target="../embeddings/Microsoft_Word_Document1.docx"/><Relationship Id="rId4" Type="http://schemas.openxmlformats.org/officeDocument/2006/relationships/oleObject" Target="../embeddings/oleObject20.bin"/></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62.wmf"/></Relationships>
</file>

<file path=ppt/slides/_rels/slide228.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18.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66.wmf"/></Relationships>
</file>

<file path=ppt/slides/_rels/slide23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18.xml"/></Relationships>
</file>

<file path=ppt/slides/_rels/slide234.xml.rels><?xml version="1.0" encoding="UTF-8" standalone="yes"?>
<Relationships xmlns="http://schemas.openxmlformats.org/package/2006/relationships"><Relationship Id="rId2" Type="http://schemas.openxmlformats.org/officeDocument/2006/relationships/image" Target="../media/image169.wmf"/><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7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74.wmf"/></Relationships>
</file>

<file path=ppt/slides/_rels/slide24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175.emf"/></Relationships>
</file>

<file path=ppt/slides/_rels/slide2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176.wmf"/></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177.emf"/></Relationships>
</file>

<file path=ppt/slides/_rels/slide247.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8.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18.xml"/></Relationships>
</file>

<file path=ppt/slides/_rels/slide2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2" Type="http://schemas.openxmlformats.org/officeDocument/2006/relationships/image" Target="../media/image183.jpeg"/><Relationship Id="rId1" Type="http://schemas.openxmlformats.org/officeDocument/2006/relationships/slideLayout" Target="../slideLayouts/slideLayout18.xml"/></Relationships>
</file>

<file path=ppt/slides/_rels/slide258.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1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image" Target="../media/image185.jpeg"/><Relationship Id="rId1" Type="http://schemas.openxmlformats.org/officeDocument/2006/relationships/slideLayout" Target="../slideLayouts/slideLayout18.xml"/></Relationships>
</file>

<file path=ppt/slides/_rels/slide265.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188.png"/><Relationship Id="rId4" Type="http://schemas.openxmlformats.org/officeDocument/2006/relationships/oleObject" Target="../embeddings/Microsoft_Excel_97-2003_Worksheet1.xls"/></Relationships>
</file>

<file path=ppt/slides/_rels/slide269.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7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190.png"/><Relationship Id="rId4" Type="http://schemas.openxmlformats.org/officeDocument/2006/relationships/oleObject" Target="../embeddings/Microsoft_Excel_97-2003_Worksheet2.xls"/></Relationships>
</file>

<file path=ppt/slides/_rels/slide271.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24.vml"/><Relationship Id="rId5" Type="http://schemas.openxmlformats.org/officeDocument/2006/relationships/image" Target="../media/image192.png"/><Relationship Id="rId4" Type="http://schemas.openxmlformats.org/officeDocument/2006/relationships/oleObject" Target="../embeddings/Microsoft_Excel_97-2003_Worksheet3.xls"/></Relationships>
</file>

<file path=ppt/slides/_rels/slide273.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196.jpe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5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7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8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8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id-ID" sz="5400" dirty="0" smtClean="0"/>
              <a:t>Genetic </a:t>
            </a:r>
            <a:r>
              <a:rPr lang="id-ID" sz="5400" dirty="0" smtClean="0"/>
              <a:t>Algorithm (GA</a:t>
            </a:r>
            <a:r>
              <a:rPr lang="id-ID" sz="5400" dirty="0" smtClean="0"/>
              <a:t>)</a:t>
            </a:r>
            <a:br>
              <a:rPr lang="id-ID" sz="5400" dirty="0" smtClean="0"/>
            </a:br>
            <a:endParaRPr lang="id-ID" sz="5400" dirty="0"/>
          </a:p>
        </p:txBody>
      </p:sp>
      <p:sp>
        <p:nvSpPr>
          <p:cNvPr id="22531" name="Subtitle 2"/>
          <p:cNvSpPr>
            <a:spLocks noGrp="1"/>
          </p:cNvSpPr>
          <p:nvPr>
            <p:ph type="subTitle" idx="1"/>
          </p:nvPr>
        </p:nvSpPr>
        <p:spPr>
          <a:xfrm>
            <a:off x="533400" y="3581400"/>
            <a:ext cx="7854950" cy="1981200"/>
          </a:xfrm>
        </p:spPr>
        <p:txBody>
          <a:bodyPr/>
          <a:lstStyle/>
          <a:p>
            <a:pPr marR="0"/>
            <a:r>
              <a:rPr lang="id-ID" sz="2400" dirty="0"/>
              <a:t>Dr. </a:t>
            </a:r>
            <a:r>
              <a:rPr lang="en-GB" sz="2400" dirty="0" err="1"/>
              <a:t>Suyanto</a:t>
            </a:r>
            <a:r>
              <a:rPr lang="en-GB" sz="2400" dirty="0"/>
              <a:t>, S</a:t>
            </a:r>
            <a:r>
              <a:rPr lang="id-ID" sz="2400" dirty="0"/>
              <a:t>.</a:t>
            </a:r>
            <a:r>
              <a:rPr lang="en-GB" sz="2400" dirty="0"/>
              <a:t>T</a:t>
            </a:r>
            <a:r>
              <a:rPr lang="id-ID" sz="2400" dirty="0"/>
              <a:t>.</a:t>
            </a:r>
            <a:r>
              <a:rPr lang="en-GB" sz="2400" dirty="0"/>
              <a:t>, M</a:t>
            </a:r>
            <a:r>
              <a:rPr lang="id-ID" sz="2400" dirty="0"/>
              <a:t>.</a:t>
            </a:r>
            <a:r>
              <a:rPr lang="en-GB" sz="2400" dirty="0"/>
              <a:t>Sc.</a:t>
            </a:r>
            <a:endParaRPr lang="id-ID" sz="2400" dirty="0"/>
          </a:p>
          <a:p>
            <a:pPr marR="0"/>
            <a:r>
              <a:rPr lang="id-ID" sz="2400" dirty="0"/>
              <a:t>HP/WA: 0812 845 12345</a:t>
            </a:r>
          </a:p>
          <a:p>
            <a:pPr marR="0"/>
            <a:endParaRPr lang="en-US" sz="2400" dirty="0"/>
          </a:p>
          <a:p>
            <a:pPr marR="0"/>
            <a:r>
              <a:rPr lang="id-ID" sz="2400" dirty="0"/>
              <a:t>Intelligence Computing Multimedia (ICM)</a:t>
            </a:r>
          </a:p>
          <a:p>
            <a:pPr marR="0"/>
            <a:r>
              <a:rPr lang="id-ID" sz="2400" dirty="0"/>
              <a:t>Informatics faculty  – Telkom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Fitness</a:t>
            </a:r>
            <a:endParaRPr lang="id-ID" i="1" dirty="0"/>
          </a:p>
        </p:txBody>
      </p:sp>
      <p:pic>
        <p:nvPicPr>
          <p:cNvPr id="143363" name="Picture 1"/>
          <p:cNvPicPr>
            <a:picLocks noChangeAspect="1" noChangeArrowheads="1"/>
          </p:cNvPicPr>
          <p:nvPr/>
        </p:nvPicPr>
        <p:blipFill>
          <a:blip r:embed="rId2"/>
          <a:srcRect/>
          <a:stretch>
            <a:fillRect/>
          </a:stretch>
        </p:blipFill>
        <p:spPr bwMode="auto">
          <a:xfrm>
            <a:off x="1600200" y="2743200"/>
            <a:ext cx="5749925" cy="1905000"/>
          </a:xfrm>
          <a:prstGeom prst="rect">
            <a:avLst/>
          </a:prstGeom>
          <a:noFill/>
          <a:ln w="9525">
            <a:noFill/>
            <a:miter lim="800000"/>
            <a:headEnd/>
            <a:tailEnd/>
          </a:ln>
        </p:spPr>
      </p:pic>
      <p:sp>
        <p:nvSpPr>
          <p:cNvPr id="143364" name="TextBox 3"/>
          <p:cNvSpPr txBox="1">
            <a:spLocks noChangeArrowheads="1"/>
          </p:cNvSpPr>
          <p:nvPr/>
        </p:nvSpPr>
        <p:spPr bwMode="auto">
          <a:xfrm>
            <a:off x="457200" y="5486400"/>
            <a:ext cx="8305800" cy="1200150"/>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Jika nilai minimum = 0, nilai maks </a:t>
            </a:r>
            <a:r>
              <a:rPr lang="id-ID" sz="3600" i="1">
                <a:solidFill>
                  <a:schemeClr val="tx2"/>
                </a:solidFill>
                <a:latin typeface="Constantia" pitchFamily="18" charset="0"/>
              </a:rPr>
              <a:t>f</a:t>
            </a:r>
            <a:r>
              <a:rPr lang="id-ID" sz="3600">
                <a:solidFill>
                  <a:schemeClr val="tx2"/>
                </a:solidFill>
                <a:latin typeface="Constantia" pitchFamily="18" charset="0"/>
              </a:rPr>
              <a:t> = ?</a:t>
            </a:r>
          </a:p>
          <a:p>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id-ID" sz="4000" smtClean="0"/>
              <a:t>Algoritma </a:t>
            </a:r>
            <a:r>
              <a:rPr lang="en-US" sz="4000" i="1" smtClean="0"/>
              <a:t>Edge Recombination</a:t>
            </a:r>
            <a:endParaRPr lang="id-ID" sz="4000" smtClean="0"/>
          </a:p>
        </p:txBody>
      </p:sp>
      <p:pic>
        <p:nvPicPr>
          <p:cNvPr id="97283" name="Picture 2"/>
          <p:cNvPicPr>
            <a:picLocks noChangeAspect="1" noChangeArrowheads="1"/>
          </p:cNvPicPr>
          <p:nvPr/>
        </p:nvPicPr>
        <p:blipFill>
          <a:blip r:embed="rId2"/>
          <a:srcRect/>
          <a:stretch>
            <a:fillRect/>
          </a:stretch>
        </p:blipFill>
        <p:spPr bwMode="auto">
          <a:xfrm>
            <a:off x="1524000" y="2065337"/>
            <a:ext cx="6035230" cy="464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smtClean="0"/>
              <a:t>Rekombinasi Path Relinking</a:t>
            </a:r>
            <a:endParaRPr lang="id-ID" smtClean="0"/>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id-ID" dirty="0" smtClean="0"/>
              <a:t>Rekombinasi dilakukan dengan membuat banyak anak yang memiliki perbedaan secara berurutan sehingga mirip suatu jalur. Kemudian piliha sejumlah anak yang memiliki </a:t>
            </a:r>
            <a:r>
              <a:rPr lang="id-ID" i="1" dirty="0" smtClean="0"/>
              <a:t>fitness</a:t>
            </a:r>
            <a:r>
              <a:rPr lang="id-ID" dirty="0" smtClean="0"/>
              <a:t> tertinggi. </a:t>
            </a:r>
          </a:p>
          <a:p>
            <a:pPr marL="274320" indent="-274320" eaLnBrk="1" fontAlgn="auto" hangingPunct="1">
              <a:spcAft>
                <a:spcPts val="0"/>
              </a:spcAft>
              <a:buClr>
                <a:schemeClr val="accent3"/>
              </a:buClr>
              <a:buFont typeface="Wingdings 2"/>
              <a:buChar char=""/>
              <a:defRPr/>
            </a:pPr>
            <a:r>
              <a:rPr lang="id-ID" dirty="0" smtClean="0"/>
              <a:t>Bagaimana cara membuat anak-anak yang memiliki perbedaan secara berurutan? </a:t>
            </a:r>
          </a:p>
          <a:p>
            <a:pPr marL="274320" indent="-274320" eaLnBrk="1" fontAlgn="auto" hangingPunct="1">
              <a:spcAft>
                <a:spcPts val="0"/>
              </a:spcAft>
              <a:buClr>
                <a:schemeClr val="accent3"/>
              </a:buClr>
              <a:buFont typeface="Wingdings 2"/>
              <a:buChar char=""/>
              <a:defRPr/>
            </a:pPr>
            <a:r>
              <a:rPr lang="id-ID" dirty="0" smtClean="0"/>
              <a:t>Mudah saja. Buat Anak 1 yang sebagian besar gen-nya (misal 90%) diambil dari Orangtua 1 dan sebagian kecil gen lainnya (10%) diambil dari Orangtua 2. Buat Anak 2 dengan porsi gen yang sedikit berbeda, misalnya 80% dari Orangtua 1 dan 20% dari Orangtua 2. </a:t>
            </a:r>
          </a:p>
          <a:p>
            <a:pPr marL="274320" indent="-274320" eaLnBrk="1" fontAlgn="auto" hangingPunct="1">
              <a:spcAft>
                <a:spcPts val="0"/>
              </a:spcAft>
              <a:buClr>
                <a:schemeClr val="accent3"/>
              </a:buClr>
              <a:buFont typeface="Wingdings 2"/>
              <a:buChar char=""/>
              <a:defRPr/>
            </a:pPr>
            <a:r>
              <a:rPr lang="id-ID" dirty="0" smtClean="0"/>
              <a:t>Dengan demikian, bisa dikatakan Anak 1 mirip dengan Orangtua 1. Anak 2 mirip dengan Anak 1 dan seterusnya sehingga Anak </a:t>
            </a:r>
            <a:r>
              <a:rPr lang="id-ID" i="1" dirty="0" smtClean="0"/>
              <a:t>n</a:t>
            </a:r>
            <a:r>
              <a:rPr lang="id-ID" dirty="0" smtClean="0"/>
              <a:t> mirip dengan Orangtua 2.</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Rekombinasi Path Relinking</a:t>
            </a:r>
            <a:endParaRPr lang="id-ID" smtClean="0"/>
          </a:p>
        </p:txBody>
      </p:sp>
      <p:pic>
        <p:nvPicPr>
          <p:cNvPr id="99331" name="Picture 2"/>
          <p:cNvPicPr>
            <a:picLocks noChangeAspect="1" noChangeArrowheads="1"/>
          </p:cNvPicPr>
          <p:nvPr/>
        </p:nvPicPr>
        <p:blipFill>
          <a:blip r:embed="rId2"/>
          <a:srcRect/>
          <a:stretch>
            <a:fillRect/>
          </a:stretch>
        </p:blipFill>
        <p:spPr bwMode="auto">
          <a:xfrm>
            <a:off x="1654175" y="2286000"/>
            <a:ext cx="55848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Rekombinasi</a:t>
            </a:r>
            <a:r>
              <a:rPr lang="en-US" dirty="0" smtClean="0"/>
              <a:t> Path </a:t>
            </a:r>
            <a:r>
              <a:rPr lang="en-US" dirty="0" err="1" smtClean="0"/>
              <a:t>Relinking</a:t>
            </a:r>
            <a:endParaRPr lang="id-ID" dirty="0"/>
          </a:p>
        </p:txBody>
      </p:sp>
      <p:pic>
        <p:nvPicPr>
          <p:cNvPr id="100355" name="Picture 2"/>
          <p:cNvPicPr>
            <a:picLocks noChangeAspect="1" noChangeArrowheads="1"/>
          </p:cNvPicPr>
          <p:nvPr/>
        </p:nvPicPr>
        <p:blipFill>
          <a:blip r:embed="rId2"/>
          <a:srcRect/>
          <a:stretch>
            <a:fillRect/>
          </a:stretch>
        </p:blipFill>
        <p:spPr bwMode="auto">
          <a:xfrm>
            <a:off x="381000" y="2590800"/>
            <a:ext cx="83454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Rekombinasi Multi-parent</a:t>
            </a:r>
            <a:endParaRPr lang="id-ID" smtClean="0"/>
          </a:p>
        </p:txBody>
      </p:sp>
      <p:sp>
        <p:nvSpPr>
          <p:cNvPr id="88067" name="Content Placeholder 2"/>
          <p:cNvSpPr>
            <a:spLocks noGrp="1"/>
          </p:cNvSpPr>
          <p:nvPr>
            <p:ph idx="1"/>
          </p:nvPr>
        </p:nvSpPr>
        <p:spPr/>
        <p:txBody>
          <a:bodyPr/>
          <a:lstStyle/>
          <a:p>
            <a:pPr eaLnBrk="1" hangingPunct="1"/>
            <a:r>
              <a:rPr lang="id-ID" smtClean="0"/>
              <a:t>Bagaimanapun, untuk membangun GA kita mungkin tidak perlu terlalu kaku dalam mengadopsi apa yang ada di dunia nyata. </a:t>
            </a:r>
          </a:p>
          <a:p>
            <a:pPr eaLnBrk="1" hangingPunct="1"/>
            <a:r>
              <a:rPr lang="id-ID" smtClean="0"/>
              <a:t>Mungkin saja penggunaan lebih dari dua kromosom orangtua dalam proses rekombinasi akan memberikan hasil yang lebih baik. </a:t>
            </a:r>
          </a:p>
          <a:p>
            <a:pPr eaLnBrk="1" hangingPunct="1"/>
            <a:r>
              <a:rPr lang="id-ID" smtClean="0"/>
              <a:t>Hal ini yang disebut sebagai rekombinasi banyak orangtua (</a:t>
            </a:r>
            <a:r>
              <a:rPr lang="id-ID" i="1" smtClean="0"/>
              <a:t>Multi-parent</a:t>
            </a:r>
            <a:r>
              <a:rPr lang="id-ID"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down)">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down)">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ipe(down)">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Rekombinasi Multi-parent</a:t>
            </a:r>
            <a:endParaRPr lang="id-ID" smtClean="0"/>
          </a:p>
        </p:txBody>
      </p:sp>
      <p:sp>
        <p:nvSpPr>
          <p:cNvPr id="89091" name="Content Placeholder 3"/>
          <p:cNvSpPr>
            <a:spLocks noGrp="1"/>
          </p:cNvSpPr>
          <p:nvPr>
            <p:ph idx="1"/>
          </p:nvPr>
        </p:nvSpPr>
        <p:spPr/>
        <p:txBody>
          <a:bodyPr/>
          <a:lstStyle/>
          <a:p>
            <a:pPr eaLnBrk="1" hangingPunct="1"/>
            <a:r>
              <a:rPr lang="id-ID" smtClean="0"/>
              <a:t>Bagaimana penerapan rekombinasi </a:t>
            </a:r>
            <a:r>
              <a:rPr lang="id-ID" i="1" smtClean="0"/>
              <a:t>Multi-parent</a:t>
            </a:r>
            <a:r>
              <a:rPr lang="id-ID" smtClean="0"/>
              <a:t> ini?</a:t>
            </a:r>
          </a:p>
          <a:p>
            <a:pPr eaLnBrk="1" hangingPunct="1"/>
            <a:r>
              <a:rPr lang="id-ID" smtClean="0"/>
              <a:t>Terdapat tiga pendekatan yang bisa digunakan, yaitu: </a:t>
            </a:r>
          </a:p>
          <a:p>
            <a:pPr lvl="1" eaLnBrk="1" hangingPunct="1"/>
            <a:r>
              <a:rPr lang="id-ID" smtClean="0"/>
              <a:t>Berdasarkan frekuensi allele</a:t>
            </a:r>
          </a:p>
          <a:p>
            <a:pPr lvl="1" eaLnBrk="1" hangingPunct="1"/>
            <a:r>
              <a:rPr lang="id-ID" smtClean="0"/>
              <a:t>Berdasarkan segmentasi dan rekombinasi</a:t>
            </a:r>
          </a:p>
          <a:p>
            <a:pPr lvl="1" eaLnBrk="1" hangingPunct="1"/>
            <a:r>
              <a:rPr lang="id-ID" smtClean="0"/>
              <a:t>Berdasarkan operasi-operasi numerik pada allele bernilai real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down)">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down)">
                                      <p:cBhvr>
                                        <p:cTn id="12" dur="500"/>
                                        <p:tgtEl>
                                          <p:spTgt spid="89091">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animEffect transition="in" filter="wipe(down)">
                                      <p:cBhvr>
                                        <p:cTn id="15" dur="500"/>
                                        <p:tgtEl>
                                          <p:spTgt spid="89091">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9091">
                                            <p:txEl>
                                              <p:pRg st="3" end="3"/>
                                            </p:txEl>
                                          </p:spTgt>
                                        </p:tgtEl>
                                        <p:attrNameLst>
                                          <p:attrName>style.visibility</p:attrName>
                                        </p:attrNameLst>
                                      </p:cBhvr>
                                      <p:to>
                                        <p:strVal val="visible"/>
                                      </p:to>
                                    </p:set>
                                    <p:animEffect transition="in" filter="wipe(down)">
                                      <p:cBhvr>
                                        <p:cTn id="18" dur="500"/>
                                        <p:tgtEl>
                                          <p:spTgt spid="89091">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9091">
                                            <p:txEl>
                                              <p:pRg st="4" end="4"/>
                                            </p:txEl>
                                          </p:spTgt>
                                        </p:tgtEl>
                                        <p:attrNameLst>
                                          <p:attrName>style.visibility</p:attrName>
                                        </p:attrNameLst>
                                      </p:cBhvr>
                                      <p:to>
                                        <p:strVal val="visible"/>
                                      </p:to>
                                    </p:set>
                                    <p:animEffect transition="in" filter="wipe(down)">
                                      <p:cBhvr>
                                        <p:cTn id="21"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1" fontAlgn="auto" hangingPunct="1">
              <a:spcBef>
                <a:spcPts val="0"/>
              </a:spcBef>
              <a:spcAft>
                <a:spcPts val="0"/>
              </a:spcAft>
              <a:defRPr/>
            </a:pPr>
            <a:r>
              <a:rPr lang="id-ID" kern="1200" dirty="0">
                <a:latin typeface="+mj-lt"/>
                <a:ea typeface="+mj-ea"/>
                <a:cs typeface="+mj-cs"/>
              </a:rPr>
              <a:t>Berdasarkan frekuensi allele</a:t>
            </a:r>
          </a:p>
        </p:txBody>
      </p:sp>
      <p:sp>
        <p:nvSpPr>
          <p:cNvPr id="90115" name="Content Placeholder 2"/>
          <p:cNvSpPr>
            <a:spLocks noGrp="1"/>
          </p:cNvSpPr>
          <p:nvPr>
            <p:ph idx="1"/>
          </p:nvPr>
        </p:nvSpPr>
        <p:spPr/>
        <p:txBody>
          <a:bodyPr/>
          <a:lstStyle/>
          <a:p>
            <a:pPr eaLnBrk="1" hangingPunct="1"/>
            <a:r>
              <a:rPr lang="id-ID" dirty="0" smtClean="0"/>
              <a:t>Pendekatan ini merupakan generalisasi dari rekombinasi seragam (</a:t>
            </a:r>
            <a:r>
              <a:rPr lang="id-ID" i="1" dirty="0" smtClean="0"/>
              <a:t>uniform crossover</a:t>
            </a:r>
            <a:r>
              <a:rPr lang="id-ID" dirty="0" smtClean="0"/>
              <a:t>). </a:t>
            </a:r>
          </a:p>
          <a:p>
            <a:pPr eaLnBrk="1" hangingPunct="1"/>
            <a:r>
              <a:rPr lang="id-ID" dirty="0" smtClean="0"/>
              <a:t>Jika pada </a:t>
            </a:r>
            <a:r>
              <a:rPr lang="id-ID" i="1" dirty="0" smtClean="0"/>
              <a:t>uniform crossover</a:t>
            </a:r>
            <a:r>
              <a:rPr lang="id-ID" dirty="0" smtClean="0"/>
              <a:t> dilakukan pembangkitan pola dengan dua kemungkinan nilai (berdasarkan pelemparan koin), maka pada pendekatan ini pembangkitan pola dilakukan dengan kemungkinan nilai sebanyak jumlah orangtuanya. </a:t>
            </a:r>
          </a:p>
          <a:p>
            <a:pPr eaLnBrk="1" hangingPunct="1"/>
            <a:r>
              <a:rPr lang="id-ID" dirty="0" smtClean="0"/>
              <a:t>Jika orangtuanya berjumlah tiga, maka pembangkitan pola dilakukan untuk menghasilkan tiga nilai berbeda.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down)">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wipe(down)">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wipe(down)">
                                      <p:cBhvr>
                                        <p:cTn id="17" dur="5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1" fontAlgn="auto" hangingPunct="1">
              <a:spcBef>
                <a:spcPts val="0"/>
              </a:spcBef>
              <a:spcAft>
                <a:spcPts val="0"/>
              </a:spcAft>
              <a:defRPr/>
            </a:pPr>
            <a:r>
              <a:rPr lang="id-ID" kern="1200" dirty="0">
                <a:latin typeface="+mj-lt"/>
                <a:ea typeface="+mj-ea"/>
                <a:cs typeface="+mj-cs"/>
              </a:rPr>
              <a:t>Berdasarkan frekuensi allele</a:t>
            </a:r>
          </a:p>
        </p:txBody>
      </p:sp>
      <p:pic>
        <p:nvPicPr>
          <p:cNvPr id="104451" name="Picture 2"/>
          <p:cNvPicPr>
            <a:picLocks noChangeAspect="1" noChangeArrowheads="1"/>
          </p:cNvPicPr>
          <p:nvPr/>
        </p:nvPicPr>
        <p:blipFill>
          <a:blip r:embed="rId2"/>
          <a:srcRect/>
          <a:stretch>
            <a:fillRect/>
          </a:stretch>
        </p:blipFill>
        <p:spPr bwMode="auto">
          <a:xfrm>
            <a:off x="381000" y="2895600"/>
            <a:ext cx="84201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eaLnBrk="1" fontAlgn="auto" hangingPunct="1">
              <a:spcBef>
                <a:spcPts val="0"/>
              </a:spcBef>
              <a:spcAft>
                <a:spcPts val="0"/>
              </a:spcAft>
              <a:defRPr/>
            </a:pPr>
            <a:r>
              <a:rPr lang="id-ID" sz="3600" kern="1200" dirty="0">
                <a:latin typeface="+mj-lt"/>
                <a:ea typeface="+mj-ea"/>
                <a:cs typeface="+mj-cs"/>
              </a:rPr>
              <a:t>Berdasarkan segmentasi dan rekombinasi</a:t>
            </a:r>
          </a:p>
        </p:txBody>
      </p:sp>
      <p:sp>
        <p:nvSpPr>
          <p:cNvPr id="92163" name="Content Placeholder 2"/>
          <p:cNvSpPr>
            <a:spLocks noGrp="1"/>
          </p:cNvSpPr>
          <p:nvPr>
            <p:ph idx="1"/>
          </p:nvPr>
        </p:nvSpPr>
        <p:spPr/>
        <p:txBody>
          <a:bodyPr/>
          <a:lstStyle/>
          <a:p>
            <a:pPr eaLnBrk="1" hangingPunct="1"/>
            <a:r>
              <a:rPr lang="id-ID" smtClean="0"/>
              <a:t>Pendekatan ini merupakan generalisasi dari rekombinasi banyak titik (</a:t>
            </a:r>
            <a:r>
              <a:rPr lang="id-ID" i="1" smtClean="0"/>
              <a:t>n-point</a:t>
            </a:r>
            <a:r>
              <a:rPr lang="id-ID" smtClean="0"/>
              <a:t> </a:t>
            </a:r>
            <a:r>
              <a:rPr lang="id-ID" i="1" smtClean="0"/>
              <a:t>crossover</a:t>
            </a:r>
            <a:r>
              <a:rPr lang="id-ID" smtClean="0"/>
              <a:t>). </a:t>
            </a:r>
          </a:p>
          <a:p>
            <a:pPr eaLnBrk="1" hangingPunct="1"/>
            <a:r>
              <a:rPr lang="id-ID" smtClean="0"/>
              <a:t>Pewarisan gen dilakukan secara diagonal.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down)">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wipe(down)">
                                      <p:cBhvr>
                                        <p:cTn id="12"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eaLnBrk="1" fontAlgn="auto" hangingPunct="1">
              <a:spcBef>
                <a:spcPts val="0"/>
              </a:spcBef>
              <a:spcAft>
                <a:spcPts val="0"/>
              </a:spcAft>
              <a:defRPr/>
            </a:pPr>
            <a:r>
              <a:rPr lang="id-ID" sz="3200" kern="1200" dirty="0"/>
              <a:t>Berdasarkan segmentasi dan rekombinasi</a:t>
            </a:r>
            <a:endParaRPr lang="id-ID" sz="2800" kern="1200" dirty="0">
              <a:latin typeface="+mj-lt"/>
              <a:ea typeface="+mj-ea"/>
              <a:cs typeface="+mj-cs"/>
            </a:endParaRPr>
          </a:p>
        </p:txBody>
      </p:sp>
      <p:pic>
        <p:nvPicPr>
          <p:cNvPr id="106499" name="Picture 2"/>
          <p:cNvPicPr>
            <a:picLocks noChangeAspect="1" noChangeArrowheads="1"/>
          </p:cNvPicPr>
          <p:nvPr/>
        </p:nvPicPr>
        <p:blipFill>
          <a:blip r:embed="rId2"/>
          <a:srcRect/>
          <a:stretch>
            <a:fillRect/>
          </a:stretch>
        </p:blipFill>
        <p:spPr bwMode="auto">
          <a:xfrm>
            <a:off x="533400" y="2895600"/>
            <a:ext cx="79152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Generasi 1</a:t>
            </a:r>
            <a:endParaRPr lang="id-ID" dirty="0"/>
          </a:p>
        </p:txBody>
      </p:sp>
      <p:pic>
        <p:nvPicPr>
          <p:cNvPr id="35843" name="Picture 2"/>
          <p:cNvPicPr>
            <a:picLocks noChangeAspect="1" noChangeArrowheads="1"/>
          </p:cNvPicPr>
          <p:nvPr/>
        </p:nvPicPr>
        <p:blipFill>
          <a:blip r:embed="rId3"/>
          <a:srcRect/>
          <a:stretch>
            <a:fillRect/>
          </a:stretch>
        </p:blipFill>
        <p:spPr bwMode="auto">
          <a:xfrm>
            <a:off x="533400" y="2590800"/>
            <a:ext cx="7943850" cy="3438525"/>
          </a:xfrm>
          <a:prstGeom prst="rect">
            <a:avLst/>
          </a:prstGeom>
          <a:noFill/>
          <a:ln w="9525">
            <a:noFill/>
            <a:miter lim="800000"/>
            <a:headEnd/>
            <a:tailEnd/>
          </a:ln>
        </p:spPr>
      </p:pic>
      <p:graphicFrame>
        <p:nvGraphicFramePr>
          <p:cNvPr id="525313" name="Object 1"/>
          <p:cNvGraphicFramePr>
            <a:graphicFrameLocks noChangeAspect="1"/>
          </p:cNvGraphicFramePr>
          <p:nvPr/>
        </p:nvGraphicFramePr>
        <p:xfrm>
          <a:off x="3683000" y="838200"/>
          <a:ext cx="5308600" cy="1192213"/>
        </p:xfrm>
        <a:graphic>
          <a:graphicData uri="http://schemas.openxmlformats.org/presentationml/2006/ole">
            <mc:AlternateContent xmlns:mc="http://schemas.openxmlformats.org/markup-compatibility/2006">
              <mc:Choice xmlns:v="urn:schemas-microsoft-com:vml" Requires="v">
                <p:oleObj spid="_x0000_s256003" name="Equation" r:id="rId4" imgW="2781000" imgH="622080" progId="Equation.3">
                  <p:embed/>
                </p:oleObj>
              </mc:Choice>
              <mc:Fallback>
                <p:oleObj name="Equation" r:id="rId4" imgW="2781000" imgH="622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urved Down Arrow 6"/>
          <p:cNvSpPr/>
          <p:nvPr/>
        </p:nvSpPr>
        <p:spPr>
          <a:xfrm>
            <a:off x="4084638"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pic>
        <p:nvPicPr>
          <p:cNvPr id="8" name="Picture 3"/>
          <p:cNvPicPr>
            <a:picLocks noChangeAspect="1" noChangeArrowheads="1"/>
          </p:cNvPicPr>
          <p:nvPr/>
        </p:nvPicPr>
        <p:blipFill>
          <a:blip r:embed="rId6"/>
          <a:srcRect/>
          <a:stretch>
            <a:fillRect/>
          </a:stretch>
        </p:blipFill>
        <p:spPr bwMode="auto">
          <a:xfrm>
            <a:off x="6170613" y="1871663"/>
            <a:ext cx="2820987" cy="490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5313"/>
                                        </p:tgtEl>
                                        <p:attrNameLst>
                                          <p:attrName>style.visibility</p:attrName>
                                        </p:attrNameLst>
                                      </p:cBhvr>
                                      <p:to>
                                        <p:strVal val="visible"/>
                                      </p:to>
                                    </p:set>
                                    <p:animEffect transition="in" filter="blinds(horizontal)">
                                      <p:cBhvr>
                                        <p:cTn id="17" dur="500"/>
                                        <p:tgtEl>
                                          <p:spTgt spid="5253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eaLnBrk="1" fontAlgn="auto" hangingPunct="1">
              <a:spcBef>
                <a:spcPts val="0"/>
              </a:spcBef>
              <a:spcAft>
                <a:spcPts val="0"/>
              </a:spcAft>
              <a:defRPr/>
            </a:pPr>
            <a:r>
              <a:rPr lang="id-ID" sz="4000" kern="1200" dirty="0">
                <a:latin typeface="+mj-lt"/>
                <a:ea typeface="+mj-ea"/>
                <a:cs typeface="+mj-cs"/>
              </a:rPr>
              <a:t>Berdasarkan operasi-operasi numerik (pada allele bernilai real)</a:t>
            </a:r>
          </a:p>
        </p:txBody>
      </p:sp>
      <p:sp>
        <p:nvSpPr>
          <p:cNvPr id="3" name="Content Placeholder 2"/>
          <p:cNvSpPr>
            <a:spLocks noGrp="1"/>
          </p:cNvSpPr>
          <p:nvPr>
            <p:ph idx="1"/>
          </p:nvPr>
        </p:nvSpPr>
        <p:spPr/>
        <p:txBody>
          <a:bodyPr/>
          <a:lstStyle/>
          <a:p>
            <a:pPr eaLnBrk="1" hangingPunct="1"/>
            <a:r>
              <a:rPr lang="id-ID" smtClean="0"/>
              <a:t>Pendekatan ini merupakan generalisasi dari rekombinasi </a:t>
            </a:r>
            <a:r>
              <a:rPr lang="id-ID" i="1" smtClean="0"/>
              <a:t>Arithmetic Recombination</a:t>
            </a:r>
            <a:r>
              <a:rPr lang="id-ID" smtClean="0"/>
              <a:t>. </a:t>
            </a:r>
          </a:p>
          <a:p>
            <a:pPr eaLnBrk="1" hangingPunct="1"/>
            <a:r>
              <a:rPr lang="id-ID" smtClean="0"/>
              <a:t>Salah satu contohnya adalah rekombinasi pusat massa (</a:t>
            </a:r>
            <a:r>
              <a:rPr lang="id-ID" i="1" smtClean="0"/>
              <a:t>the center of mass crossover</a:t>
            </a:r>
            <a:r>
              <a:rPr lang="id-ID"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Rekombinasi</a:t>
            </a:r>
            <a:r>
              <a:rPr lang="en-US" dirty="0" smtClean="0"/>
              <a:t> </a:t>
            </a:r>
            <a:r>
              <a:rPr lang="en-US" dirty="0" err="1" smtClean="0"/>
              <a:t>Biner</a:t>
            </a:r>
            <a:r>
              <a:rPr lang="en-US" dirty="0" smtClean="0"/>
              <a:t>/Integer</a:t>
            </a:r>
            <a:endParaRPr lang="id-ID" dirty="0"/>
          </a:p>
        </p:txBody>
      </p:sp>
      <p:sp>
        <p:nvSpPr>
          <p:cNvPr id="3" name="Content Placeholder 2"/>
          <p:cNvSpPr>
            <a:spLocks noGrp="1"/>
          </p:cNvSpPr>
          <p:nvPr>
            <p:ph idx="1"/>
          </p:nvPr>
        </p:nvSpPr>
        <p:spPr/>
        <p:txBody>
          <a:bodyPr/>
          <a:lstStyle/>
          <a:p>
            <a:pPr>
              <a:buNone/>
            </a:pPr>
            <a:r>
              <a:rPr lang="id-ID" sz="2000" b="1" dirty="0" smtClean="0">
                <a:latin typeface="Courier New" pitchFamily="49" charset="0"/>
                <a:cs typeface="Courier New" pitchFamily="49" charset="0"/>
              </a:rPr>
              <a:t>function</a:t>
            </a:r>
            <a:r>
              <a:rPr lang="id-ID" sz="2000" dirty="0" smtClean="0">
                <a:latin typeface="Courier New" pitchFamily="49" charset="0"/>
                <a:cs typeface="Courier New" pitchFamily="49" charset="0"/>
              </a:rPr>
              <a:t> Anak = </a:t>
            </a:r>
            <a:r>
              <a:rPr lang="en-US" sz="2000" dirty="0" err="1" smtClean="0">
                <a:latin typeface="Courier New" pitchFamily="49" charset="0"/>
                <a:cs typeface="Courier New" pitchFamily="49" charset="0"/>
              </a:rPr>
              <a:t>Rekombinasi</a:t>
            </a:r>
            <a:r>
              <a:rPr lang="id-ID" sz="2000" dirty="0" smtClean="0">
                <a:latin typeface="Courier New" pitchFamily="49" charset="0"/>
                <a:cs typeface="Courier New" pitchFamily="49" charset="0"/>
              </a:rPr>
              <a:t>Biner(Ortu1,Ortu2,JumGen)</a:t>
            </a:r>
          </a:p>
          <a:p>
            <a:pPr>
              <a:buNone/>
            </a:pPr>
            <a:endParaRPr lang="en-US" sz="2000" dirty="0" smtClean="0">
              <a:latin typeface="Courier New" pitchFamily="49" charset="0"/>
              <a:cs typeface="Courier New" pitchFamily="49" charset="0"/>
            </a:endParaRPr>
          </a:p>
          <a:p>
            <a:pPr>
              <a:buNone/>
            </a:pPr>
            <a:r>
              <a:rPr lang="id-ID" sz="2000" dirty="0" smtClean="0">
                <a:latin typeface="Courier New" pitchFamily="49" charset="0"/>
                <a:cs typeface="Courier New" pitchFamily="49" charset="0"/>
              </a:rPr>
              <a:t>TP = 1 + fix(rand*(JumGen-1));</a:t>
            </a:r>
          </a:p>
          <a:p>
            <a:pPr>
              <a:buNone/>
            </a:pPr>
            <a:r>
              <a:rPr lang="id-ID" sz="2000" dirty="0" smtClean="0">
                <a:latin typeface="Courier New" pitchFamily="49" charset="0"/>
                <a:cs typeface="Courier New" pitchFamily="49" charset="0"/>
              </a:rPr>
              <a:t>Anak(1,:) = [Ortu1(1:TP) Ortu2(TP+1:JumGen)];</a:t>
            </a:r>
          </a:p>
          <a:p>
            <a:pPr>
              <a:buNone/>
            </a:pPr>
            <a:r>
              <a:rPr lang="id-ID" sz="2000" dirty="0" smtClean="0">
                <a:latin typeface="Courier New" pitchFamily="49" charset="0"/>
                <a:cs typeface="Courier New" pitchFamily="49" charset="0"/>
              </a:rPr>
              <a:t>Anak(2,:) = [Ortu2(1:TP) Ortu1(TP+1:JumGen)];</a:t>
            </a:r>
            <a:endParaRPr lang="id-ID"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t>Rekombinasi</a:t>
            </a:r>
            <a:r>
              <a:rPr lang="en-US" sz="5400" dirty="0" smtClean="0"/>
              <a:t> Real</a:t>
            </a:r>
            <a:endParaRPr lang="id-ID" dirty="0"/>
          </a:p>
        </p:txBody>
      </p:sp>
      <p:sp>
        <p:nvSpPr>
          <p:cNvPr id="3" name="Content Placeholder 2"/>
          <p:cNvSpPr>
            <a:spLocks noGrp="1"/>
          </p:cNvSpPr>
          <p:nvPr>
            <p:ph idx="1"/>
          </p:nvPr>
        </p:nvSpPr>
        <p:spPr/>
        <p:txBody>
          <a:bodyPr/>
          <a:lstStyle/>
          <a:p>
            <a:pPr>
              <a:buNone/>
            </a:pPr>
            <a:r>
              <a:rPr lang="id-ID" sz="2000" b="1" dirty="0" smtClean="0">
                <a:latin typeface="Courier New" pitchFamily="49" charset="0"/>
                <a:cs typeface="Courier New" pitchFamily="49" charset="0"/>
              </a:rPr>
              <a:t>function</a:t>
            </a:r>
            <a:r>
              <a:rPr lang="id-ID" sz="2000" dirty="0" smtClean="0">
                <a:latin typeface="Courier New" pitchFamily="49" charset="0"/>
                <a:cs typeface="Courier New" pitchFamily="49" charset="0"/>
              </a:rPr>
              <a:t> Anak = </a:t>
            </a:r>
            <a:r>
              <a:rPr lang="en-US" sz="2000" dirty="0" err="1" smtClean="0">
                <a:latin typeface="Courier New" pitchFamily="49" charset="0"/>
                <a:cs typeface="Courier New" pitchFamily="49" charset="0"/>
              </a:rPr>
              <a:t>Rekombinasi</a:t>
            </a:r>
            <a:r>
              <a:rPr lang="id-ID" sz="2000" dirty="0" smtClean="0">
                <a:latin typeface="Courier New" pitchFamily="49" charset="0"/>
                <a:cs typeface="Courier New" pitchFamily="49" charset="0"/>
              </a:rPr>
              <a:t>Real(Ortu1,Ortu2,JumGen)</a:t>
            </a:r>
          </a:p>
          <a:p>
            <a:pPr>
              <a:buNone/>
            </a:pPr>
            <a:endParaRPr lang="id-ID" sz="2000" dirty="0" smtClean="0">
              <a:latin typeface="Courier New" pitchFamily="49" charset="0"/>
              <a:cs typeface="Courier New" pitchFamily="49" charset="0"/>
            </a:endParaRPr>
          </a:p>
          <a:p>
            <a:pPr>
              <a:buNone/>
            </a:pPr>
            <a:r>
              <a:rPr lang="id-ID" sz="2000" dirty="0" smtClean="0">
                <a:latin typeface="Courier New" pitchFamily="49" charset="0"/>
                <a:cs typeface="Courier New" pitchFamily="49" charset="0"/>
              </a:rPr>
              <a:t>Alfa = 0.8;  % Alfa bisa diset sesuai kebutuhan</a:t>
            </a:r>
          </a:p>
          <a:p>
            <a:pPr>
              <a:buNone/>
            </a:pPr>
            <a:endParaRPr lang="id-ID" sz="2000" dirty="0" smtClean="0">
              <a:latin typeface="Courier New" pitchFamily="49" charset="0"/>
              <a:cs typeface="Courier New" pitchFamily="49" charset="0"/>
            </a:endParaRPr>
          </a:p>
          <a:p>
            <a:pPr>
              <a:buNone/>
            </a:pPr>
            <a:r>
              <a:rPr lang="id-ID" sz="2000" dirty="0" smtClean="0">
                <a:latin typeface="Courier New" pitchFamily="49" charset="0"/>
                <a:cs typeface="Courier New" pitchFamily="49" charset="0"/>
              </a:rPr>
              <a:t>% Whole arithmetic crossover</a:t>
            </a:r>
          </a:p>
          <a:p>
            <a:pPr>
              <a:buNone/>
            </a:pPr>
            <a:r>
              <a:rPr lang="id-ID" sz="2000" dirty="0" smtClean="0">
                <a:latin typeface="Courier New" pitchFamily="49" charset="0"/>
                <a:cs typeface="Courier New" pitchFamily="49" charset="0"/>
              </a:rPr>
              <a:t>Anak(1,:) = (Alfa .* Ortu1) + (1 - Alfa) .* Ortu2;</a:t>
            </a:r>
          </a:p>
          <a:p>
            <a:pPr>
              <a:buNone/>
            </a:pPr>
            <a:r>
              <a:rPr lang="id-ID" sz="2000" dirty="0" smtClean="0">
                <a:latin typeface="Courier New" pitchFamily="49" charset="0"/>
                <a:cs typeface="Courier New" pitchFamily="49" charset="0"/>
              </a:rPr>
              <a:t>Anak(2,:) = (Alfa .* Ortu2) + (1 - Alfa) .* Ortu1;</a:t>
            </a:r>
            <a:endParaRPr lang="id-ID"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id-ID" smtClean="0"/>
              <a:t>Mutasi</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id-ID" dirty="0" smtClean="0"/>
              <a:t>Setelah tahap rekombinasi terhadap semua pasangan kromosom pada </a:t>
            </a:r>
            <a:r>
              <a:rPr lang="id-ID" i="1" dirty="0" smtClean="0"/>
              <a:t>mating pool</a:t>
            </a:r>
            <a:r>
              <a:rPr lang="id-ID" dirty="0" smtClean="0"/>
              <a:t> yang menghasilkan </a:t>
            </a:r>
            <a:r>
              <a:rPr lang="id-ID" i="1" dirty="0" smtClean="0"/>
              <a:t>N</a:t>
            </a:r>
            <a:r>
              <a:rPr lang="id-ID" dirty="0" smtClean="0"/>
              <a:t> (ukuran populasi) kromosom, maka GA menjalankan operator mutasi terhadap setiap kromosom tersebut. </a:t>
            </a:r>
          </a:p>
          <a:p>
            <a:pPr marL="274320" indent="-274320" eaLnBrk="1" fontAlgn="auto" hangingPunct="1">
              <a:spcAft>
                <a:spcPts val="0"/>
              </a:spcAft>
              <a:buClr>
                <a:schemeClr val="accent3"/>
              </a:buClr>
              <a:buFont typeface="Wingdings 2"/>
              <a:buChar char=""/>
              <a:defRPr/>
            </a:pPr>
            <a:r>
              <a:rPr lang="id-ID" dirty="0" smtClean="0"/>
              <a:t>Banyak metode mutasi yang telah diusulkan. </a:t>
            </a:r>
          </a:p>
          <a:p>
            <a:pPr marL="274320" indent="-274320" eaLnBrk="1" fontAlgn="auto" hangingPunct="1">
              <a:spcAft>
                <a:spcPts val="0"/>
              </a:spcAft>
              <a:buClr>
                <a:schemeClr val="accent3"/>
              </a:buClr>
              <a:buFont typeface="Wingdings 2"/>
              <a:buChar char=""/>
              <a:defRPr/>
            </a:pPr>
            <a:r>
              <a:rPr lang="id-ID" dirty="0" smtClean="0"/>
              <a:t>Masing-masing metode memiliki ciri khusus dan mungkin saja hanya bisa digunakan pada jenis representasi tertentu.</a:t>
            </a:r>
          </a:p>
          <a:p>
            <a:pPr marL="274320" indent="-274320" eaLnBrk="1" fontAlgn="auto" hangingPunct="1">
              <a:spcAft>
                <a:spcPts val="0"/>
              </a:spcAft>
              <a:buClr>
                <a:schemeClr val="accent3"/>
              </a:buClr>
              <a:buFont typeface="Wingdings 2"/>
              <a:buChar char=""/>
              <a:defRPr/>
            </a:pPr>
            <a:r>
              <a:rPr lang="id-ID" dirty="0" smtClean="0"/>
              <a:t>Misalnya, mutasi untuk representasi permutasi memerlukan metode khusus yang menjamin kromosom hasil mutasi tetap valid.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id-ID" smtClean="0"/>
              <a:t>Mutasi</a:t>
            </a:r>
          </a:p>
        </p:txBody>
      </p:sp>
      <p:sp>
        <p:nvSpPr>
          <p:cNvPr id="96259" name="Content Placeholder 2"/>
          <p:cNvSpPr>
            <a:spLocks noGrp="1"/>
          </p:cNvSpPr>
          <p:nvPr>
            <p:ph idx="1"/>
          </p:nvPr>
        </p:nvSpPr>
        <p:spPr/>
        <p:txBody>
          <a:bodyPr/>
          <a:lstStyle/>
          <a:p>
            <a:pPr eaLnBrk="1" hangingPunct="1"/>
            <a:r>
              <a:rPr lang="id-ID" sz="2200" dirty="0" smtClean="0">
                <a:latin typeface="Arial" charset="0"/>
                <a:cs typeface="Arial" charset="0"/>
              </a:rPr>
              <a:t>Mutasi bersifat kecil, acak</a:t>
            </a:r>
            <a:r>
              <a:rPr lang="en-US" sz="2200" dirty="0" smtClean="0">
                <a:latin typeface="Arial" charset="0"/>
                <a:cs typeface="Arial" charset="0"/>
              </a:rPr>
              <a:t>,</a:t>
            </a:r>
            <a:r>
              <a:rPr lang="id-ID" sz="2200" dirty="0" smtClean="0">
                <a:latin typeface="Arial" charset="0"/>
                <a:cs typeface="Arial" charset="0"/>
              </a:rPr>
              <a:t> berbahaya</a:t>
            </a:r>
            <a:r>
              <a:rPr lang="en-US" sz="2200" dirty="0" smtClean="0">
                <a:latin typeface="Arial" charset="0"/>
                <a:cs typeface="Arial" charset="0"/>
              </a:rPr>
              <a:t>, </a:t>
            </a:r>
            <a:r>
              <a:rPr lang="id-ID" sz="2200" dirty="0" smtClean="0">
                <a:latin typeface="Arial" charset="0"/>
                <a:cs typeface="Arial" charset="0"/>
              </a:rPr>
              <a:t>dan jarang terjadi</a:t>
            </a:r>
            <a:r>
              <a:rPr lang="en-US" sz="2200" dirty="0" smtClean="0">
                <a:latin typeface="Arial" charset="0"/>
                <a:cs typeface="Arial" charset="0"/>
              </a:rPr>
              <a:t>.</a:t>
            </a:r>
            <a:r>
              <a:rPr lang="id-ID" sz="2200" dirty="0" smtClean="0">
                <a:latin typeface="Arial" charset="0"/>
                <a:cs typeface="Arial" charset="0"/>
              </a:rPr>
              <a:t> </a:t>
            </a:r>
            <a:r>
              <a:rPr lang="en-US" sz="2200" dirty="0" err="1" smtClean="0">
                <a:latin typeface="Arial" charset="0"/>
                <a:cs typeface="Arial" charset="0"/>
              </a:rPr>
              <a:t>Jika</a:t>
            </a:r>
            <a:r>
              <a:rPr lang="id-ID" sz="2200" dirty="0" smtClean="0">
                <a:latin typeface="Arial" charset="0"/>
                <a:cs typeface="Arial" charset="0"/>
              </a:rPr>
              <a:t> terjadi, kemungkinan besar mutasi itu tidak berguna.</a:t>
            </a:r>
            <a:endParaRPr lang="en-US" sz="2200" dirty="0" smtClean="0">
              <a:latin typeface="Arial" charset="0"/>
              <a:cs typeface="Arial" charset="0"/>
            </a:endParaRPr>
          </a:p>
          <a:p>
            <a:pPr eaLnBrk="1" hangingPunct="1"/>
            <a:r>
              <a:rPr lang="id-ID" sz="2200" dirty="0" smtClean="0">
                <a:latin typeface="Arial" charset="0"/>
                <a:cs typeface="Arial" charset="0"/>
              </a:rPr>
              <a:t>Empat karakteristik mutasi ini menunjukkan bahwa mutasi tidak dapat mengarah pada perkembangan evolusioner. </a:t>
            </a:r>
            <a:endParaRPr lang="en-US" sz="2200" dirty="0" smtClean="0">
              <a:latin typeface="Arial" charset="0"/>
              <a:cs typeface="Arial" charset="0"/>
            </a:endParaRPr>
          </a:p>
          <a:p>
            <a:pPr eaLnBrk="1" hangingPunct="1"/>
            <a:r>
              <a:rPr lang="id-ID" sz="2200" dirty="0" smtClean="0">
                <a:latin typeface="Arial" charset="0"/>
                <a:cs typeface="Arial" charset="0"/>
              </a:rPr>
              <a:t>Suatu perubahan acak pada organisme yang sangat terspesialisasi bersifat tidak berguna atau membahayakan. </a:t>
            </a:r>
            <a:endParaRPr lang="en-US" sz="2200" dirty="0" smtClean="0">
              <a:latin typeface="Arial" charset="0"/>
              <a:cs typeface="Arial" charset="0"/>
            </a:endParaRPr>
          </a:p>
          <a:p>
            <a:pPr eaLnBrk="1" hangingPunct="1"/>
            <a:r>
              <a:rPr lang="id-ID" sz="2200" dirty="0" smtClean="0">
                <a:latin typeface="Arial" charset="0"/>
                <a:cs typeface="Arial" charset="0"/>
              </a:rPr>
              <a:t>Perubahan acak pada sebuah jam tidak dapat memperbaiki, malah kemungkinan besar akan merusaknya atau tidak berpengaruh sama sekali. </a:t>
            </a:r>
            <a:endParaRPr lang="en-US" sz="2200" dirty="0" smtClean="0">
              <a:latin typeface="Arial" charset="0"/>
              <a:cs typeface="Arial" charset="0"/>
            </a:endParaRPr>
          </a:p>
          <a:p>
            <a:pPr eaLnBrk="1" hangingPunct="1"/>
            <a:r>
              <a:rPr lang="id-ID" sz="2200" dirty="0" smtClean="0">
                <a:latin typeface="Arial" charset="0"/>
                <a:cs typeface="Arial" charset="0"/>
              </a:rPr>
              <a:t>Gempa bumi tidak akan memperbaiki kota, tetapi menghancurkannya [RAN88].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down)">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down)">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wipe(down)">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wipe(down)">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wipe(down)">
                                      <p:cBhvr>
                                        <p:cTn id="27" dur="5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id-ID" b="1" dirty="0" smtClean="0"/>
              <a:t>Mutasi</a:t>
            </a:r>
            <a:r>
              <a:rPr lang="en-US" dirty="0" smtClean="0"/>
              <a:t>:</a:t>
            </a:r>
            <a:r>
              <a:rPr lang="id-ID" dirty="0" smtClean="0"/>
              <a:t> </a:t>
            </a:r>
            <a:r>
              <a:rPr lang="en-US" dirty="0" err="1" smtClean="0"/>
              <a:t>bisa</a:t>
            </a:r>
            <a:r>
              <a:rPr lang="id-ID" dirty="0" smtClean="0"/>
              <a:t> lebih baik?</a:t>
            </a:r>
          </a:p>
        </p:txBody>
      </p:sp>
      <p:pic>
        <p:nvPicPr>
          <p:cNvPr id="14339" name="Picture 2" descr="C:\01 Suyanto\004 Textbook\04 Evolutionary Computation\Reff\Kelemahan Teori Evolusi\Keruntuhan Teori Evolusi\Keruntuhan Teori Evolusi 3_files\61q.jpg"/>
          <p:cNvPicPr>
            <a:picLocks noChangeAspect="1" noChangeArrowheads="1"/>
          </p:cNvPicPr>
          <p:nvPr/>
        </p:nvPicPr>
        <p:blipFill>
          <a:blip r:embed="rId2"/>
          <a:srcRect/>
          <a:stretch>
            <a:fillRect/>
          </a:stretch>
        </p:blipFill>
        <p:spPr bwMode="auto">
          <a:xfrm>
            <a:off x="457200" y="1960384"/>
            <a:ext cx="2511425" cy="2438400"/>
          </a:xfrm>
          <a:prstGeom prst="rect">
            <a:avLst/>
          </a:prstGeom>
          <a:noFill/>
          <a:ln w="9525">
            <a:noFill/>
            <a:miter lim="800000"/>
            <a:headEnd/>
            <a:tailEnd/>
          </a:ln>
        </p:spPr>
      </p:pic>
      <p:pic>
        <p:nvPicPr>
          <p:cNvPr id="14340" name="Picture 3" descr="C:\01 Suyanto\004 Textbook\04 Evolutionary Computation\Reff\Kelemahan Teori Evolusi\Keruntuhan Teori Evolusi\Keruntuhan Teori Evolusi 3_files\61w.jpg"/>
          <p:cNvPicPr>
            <a:picLocks noChangeAspect="1" noChangeArrowheads="1"/>
          </p:cNvPicPr>
          <p:nvPr/>
        </p:nvPicPr>
        <p:blipFill>
          <a:blip r:embed="rId3"/>
          <a:srcRect/>
          <a:stretch>
            <a:fillRect/>
          </a:stretch>
        </p:blipFill>
        <p:spPr bwMode="auto">
          <a:xfrm>
            <a:off x="3200400" y="1960384"/>
            <a:ext cx="2486025" cy="2438400"/>
          </a:xfrm>
          <a:prstGeom prst="rect">
            <a:avLst/>
          </a:prstGeom>
          <a:noFill/>
          <a:ln w="9525">
            <a:noFill/>
            <a:miter lim="800000"/>
            <a:headEnd/>
            <a:tailEnd/>
          </a:ln>
        </p:spPr>
      </p:pic>
      <p:pic>
        <p:nvPicPr>
          <p:cNvPr id="14341" name="Picture 4" descr="C:\01 Suyanto\004 Textbook\04 Evolutionary Computation\Reff\Kelemahan Teori Evolusi\Keruntuhan Teori Evolusi\Keruntuhan Teori Evolusi 3_files\61.jpg"/>
          <p:cNvPicPr>
            <a:picLocks noChangeAspect="1" noChangeArrowheads="1"/>
          </p:cNvPicPr>
          <p:nvPr/>
        </p:nvPicPr>
        <p:blipFill>
          <a:blip r:embed="rId4"/>
          <a:srcRect/>
          <a:stretch>
            <a:fillRect/>
          </a:stretch>
        </p:blipFill>
        <p:spPr bwMode="auto">
          <a:xfrm>
            <a:off x="6553200" y="1960384"/>
            <a:ext cx="1905000" cy="2474913"/>
          </a:xfrm>
          <a:prstGeom prst="rect">
            <a:avLst/>
          </a:prstGeom>
          <a:noFill/>
          <a:ln w="9525">
            <a:noFill/>
            <a:miter lim="800000"/>
            <a:headEnd/>
            <a:tailEnd/>
          </a:ln>
        </p:spPr>
      </p:pic>
      <p:sp>
        <p:nvSpPr>
          <p:cNvPr id="14343" name="TextBox 8"/>
          <p:cNvSpPr txBox="1">
            <a:spLocks noChangeArrowheads="1"/>
          </p:cNvSpPr>
          <p:nvPr/>
        </p:nvSpPr>
        <p:spPr bwMode="auto">
          <a:xfrm>
            <a:off x="381000" y="4740097"/>
            <a:ext cx="8229600" cy="954087"/>
          </a:xfrm>
          <a:prstGeom prst="rect">
            <a:avLst/>
          </a:prstGeom>
          <a:noFill/>
          <a:ln w="9525">
            <a:noFill/>
            <a:miter lim="800000"/>
            <a:headEnd/>
            <a:tailEnd/>
          </a:ln>
        </p:spPr>
        <p:txBody>
          <a:bodyPr>
            <a:spAutoFit/>
          </a:bodyPr>
          <a:lstStyle/>
          <a:p>
            <a:pPr>
              <a:buFont typeface="Arial" charset="0"/>
              <a:buChar char="•"/>
            </a:pPr>
            <a:r>
              <a:rPr lang="id-ID" sz="2800" dirty="0">
                <a:solidFill>
                  <a:srgbClr val="C00000"/>
                </a:solidFill>
                <a:latin typeface="Constantia" pitchFamily="18" charset="0"/>
              </a:rPr>
              <a:t> Struktur DNA </a:t>
            </a:r>
            <a:r>
              <a:rPr lang="id-ID" sz="2800" b="1" dirty="0">
                <a:solidFill>
                  <a:srgbClr val="C00000"/>
                </a:solidFill>
                <a:latin typeface="Constantia" pitchFamily="18" charset="0"/>
              </a:rPr>
              <a:t>amat sangat rumit</a:t>
            </a:r>
            <a:r>
              <a:rPr lang="en-US" sz="2800" b="1" dirty="0">
                <a:solidFill>
                  <a:srgbClr val="C00000"/>
                </a:solidFill>
                <a:latin typeface="Constantia" pitchFamily="18" charset="0"/>
              </a:rPr>
              <a:t> !</a:t>
            </a:r>
            <a:endParaRPr lang="id-ID" sz="2800" dirty="0">
              <a:solidFill>
                <a:srgbClr val="C00000"/>
              </a:solidFill>
              <a:latin typeface="Constantia" pitchFamily="18" charset="0"/>
            </a:endParaRPr>
          </a:p>
          <a:p>
            <a:pPr>
              <a:buFont typeface="Arial" charset="0"/>
              <a:buChar char="•"/>
            </a:pPr>
            <a:r>
              <a:rPr lang="id-ID" sz="2800" dirty="0">
                <a:solidFill>
                  <a:srgbClr val="C00000"/>
                </a:solidFill>
                <a:latin typeface="Constantia" pitchFamily="18" charset="0"/>
              </a:rPr>
              <a:t> Perubahan acak (mutasi) </a:t>
            </a:r>
            <a:r>
              <a:rPr lang="id-ID" sz="2800" b="1" dirty="0">
                <a:solidFill>
                  <a:srgbClr val="C00000"/>
                </a:solidFill>
                <a:latin typeface="Constantia" pitchFamily="18" charset="0"/>
              </a:rPr>
              <a:t>selalu</a:t>
            </a:r>
            <a:r>
              <a:rPr lang="id-ID" sz="2800" dirty="0">
                <a:solidFill>
                  <a:srgbClr val="C00000"/>
                </a:solidFill>
                <a:latin typeface="Constantia" pitchFamily="18" charset="0"/>
              </a:rPr>
              <a:t> </a:t>
            </a:r>
            <a:r>
              <a:rPr lang="id-ID" sz="2800" b="1" dirty="0">
                <a:solidFill>
                  <a:srgbClr val="C00000"/>
                </a:solidFill>
                <a:latin typeface="Constantia" pitchFamily="18" charset="0"/>
              </a:rPr>
              <a:t>buruk</a:t>
            </a:r>
            <a:r>
              <a:rPr lang="en-US" sz="2800" b="1" dirty="0">
                <a:solidFill>
                  <a:srgbClr val="C00000"/>
                </a:solidFill>
                <a:latin typeface="Constantia" pitchFamily="18" charset="0"/>
              </a:rPr>
              <a:t> !!</a:t>
            </a:r>
            <a:endParaRPr lang="id-ID" sz="2800" b="1" dirty="0">
              <a:solidFill>
                <a:srgbClr val="C00000"/>
              </a:solidFill>
              <a:latin typeface="Constantia" pitchFamily="18" charset="0"/>
            </a:endParaRPr>
          </a:p>
        </p:txBody>
      </p:sp>
      <p:sp>
        <p:nvSpPr>
          <p:cNvPr id="8" name="Oval 7"/>
          <p:cNvSpPr/>
          <p:nvPr/>
        </p:nvSpPr>
        <p:spPr>
          <a:xfrm>
            <a:off x="3124200" y="2188984"/>
            <a:ext cx="25908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Oval 10"/>
          <p:cNvSpPr/>
          <p:nvPr/>
        </p:nvSpPr>
        <p:spPr>
          <a:xfrm>
            <a:off x="6400800" y="2798584"/>
            <a:ext cx="1219200" cy="1752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0" name="Rectangle 2"/>
          <p:cNvSpPr>
            <a:spLocks noChangeArrowheads="1"/>
          </p:cNvSpPr>
          <p:nvPr/>
        </p:nvSpPr>
        <p:spPr bwMode="auto">
          <a:xfrm>
            <a:off x="381000" y="5782270"/>
            <a:ext cx="8763000" cy="923330"/>
          </a:xfrm>
          <a:prstGeom prst="rect">
            <a:avLst/>
          </a:prstGeom>
          <a:noFill/>
          <a:ln w="9525">
            <a:noFill/>
            <a:miter lim="800000"/>
            <a:headEnd/>
            <a:tailEnd/>
          </a:ln>
        </p:spPr>
        <p:txBody>
          <a:bodyPr wrap="square">
            <a:spAutoFit/>
          </a:bodyPr>
          <a:lstStyle/>
          <a:p>
            <a:r>
              <a:rPr lang="id-ID" dirty="0">
                <a:latin typeface="Constantia" pitchFamily="18" charset="0"/>
              </a:rPr>
              <a:t>Kiri: seekor lalat buah (</a:t>
            </a:r>
            <a:r>
              <a:rPr lang="id-ID" i="1" dirty="0">
                <a:latin typeface="Constantia" pitchFamily="18" charset="0"/>
              </a:rPr>
              <a:t>drosophila</a:t>
            </a:r>
            <a:r>
              <a:rPr lang="id-ID" dirty="0">
                <a:latin typeface="Constantia" pitchFamily="18" charset="0"/>
              </a:rPr>
              <a:t>) normal. </a:t>
            </a:r>
            <a:r>
              <a:rPr lang="en-US" dirty="0" smtClean="0">
                <a:latin typeface="Constantia" pitchFamily="18" charset="0"/>
              </a:rPr>
              <a:t>Tengah</a:t>
            </a:r>
            <a:r>
              <a:rPr lang="id-ID" dirty="0" smtClean="0">
                <a:latin typeface="Constantia" pitchFamily="18" charset="0"/>
              </a:rPr>
              <a:t>: </a:t>
            </a:r>
            <a:r>
              <a:rPr lang="id-ID" dirty="0">
                <a:latin typeface="Constantia" pitchFamily="18" charset="0"/>
              </a:rPr>
              <a:t>seekor lalat buah dengan kaki tumbuh di </a:t>
            </a:r>
            <a:r>
              <a:rPr lang="id-ID" dirty="0" smtClean="0">
                <a:latin typeface="Constantia" pitchFamily="18" charset="0"/>
              </a:rPr>
              <a:t>kepala</a:t>
            </a:r>
            <a:r>
              <a:rPr lang="en-US" dirty="0" smtClean="0">
                <a:latin typeface="Constantia" pitchFamily="18" charset="0"/>
              </a:rPr>
              <a:t> (</a:t>
            </a:r>
            <a:r>
              <a:rPr lang="id-ID" dirty="0" smtClean="0">
                <a:latin typeface="Constantia" pitchFamily="18" charset="0"/>
              </a:rPr>
              <a:t>mutasi </a:t>
            </a:r>
            <a:r>
              <a:rPr lang="id-ID" dirty="0">
                <a:latin typeface="Constantia" pitchFamily="18" charset="0"/>
              </a:rPr>
              <a:t>akibat </a:t>
            </a:r>
            <a:r>
              <a:rPr lang="id-ID" dirty="0" smtClean="0">
                <a:latin typeface="Constantia" pitchFamily="18" charset="0"/>
              </a:rPr>
              <a:t>radiasi</a:t>
            </a:r>
            <a:r>
              <a:rPr lang="en-US" dirty="0" smtClean="0">
                <a:latin typeface="Constantia" pitchFamily="18" charset="0"/>
              </a:rPr>
              <a:t>). </a:t>
            </a:r>
            <a:r>
              <a:rPr lang="en-US" dirty="0" err="1" smtClean="0">
                <a:latin typeface="Constantia" pitchFamily="18" charset="0"/>
              </a:rPr>
              <a:t>Kanan</a:t>
            </a:r>
            <a:r>
              <a:rPr lang="en-US" dirty="0" smtClean="0">
                <a:latin typeface="Constantia" pitchFamily="18" charset="0"/>
              </a:rPr>
              <a:t>: </a:t>
            </a:r>
            <a:r>
              <a:rPr lang="id-ID" dirty="0" smtClean="0">
                <a:latin typeface="Constantia" pitchFamily="18" charset="0"/>
              </a:rPr>
              <a:t>Bocah laki-laki korban kecelakaan instalasi nuklir Chernobyl </a:t>
            </a:r>
            <a:r>
              <a:rPr lang="en-US" dirty="0" smtClean="0">
                <a:latin typeface="Constantia" pitchFamily="18" charset="0"/>
              </a:rPr>
              <a:t>yang </a:t>
            </a:r>
            <a:r>
              <a:rPr lang="en-US" dirty="0" err="1" smtClean="0">
                <a:latin typeface="Constantia" pitchFamily="18" charset="0"/>
              </a:rPr>
              <a:t>mengakibatkan</a:t>
            </a:r>
            <a:r>
              <a:rPr lang="en-US" dirty="0" smtClean="0">
                <a:latin typeface="Constantia" pitchFamily="18" charset="0"/>
              </a:rPr>
              <a:t> </a:t>
            </a:r>
            <a:r>
              <a:rPr lang="en-US" dirty="0" err="1" smtClean="0">
                <a:latin typeface="Constantia" pitchFamily="18" charset="0"/>
              </a:rPr>
              <a:t>mutasi</a:t>
            </a:r>
            <a:r>
              <a:rPr lang="en-US" dirty="0" smtClean="0">
                <a:latin typeface="Constantia" pitchFamily="18" charset="0"/>
              </a:rPr>
              <a:t> gen </a:t>
            </a:r>
            <a:r>
              <a:rPr lang="id-ID" dirty="0" smtClean="0">
                <a:latin typeface="Constantia" pitchFamily="18" charset="0"/>
              </a:rPr>
              <a:t>[ADN07</a:t>
            </a:r>
            <a:r>
              <a:rPr lang="id-ID" dirty="0">
                <a:latin typeface="Constanti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linds(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blinds(horizontal)">
                                      <p:cBhvr>
                                        <p:cTn id="22" dur="500"/>
                                        <p:tgtEl>
                                          <p:spTgt spid="143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3">
                                            <p:txEl>
                                              <p:pRg st="0" end="0"/>
                                            </p:txEl>
                                          </p:spTgt>
                                        </p:tgtEl>
                                        <p:attrNameLst>
                                          <p:attrName>style.visibility</p:attrName>
                                        </p:attrNameLst>
                                      </p:cBhvr>
                                      <p:to>
                                        <p:strVal val="visible"/>
                                      </p:to>
                                    </p:set>
                                    <p:animEffect transition="in" filter="blinds(horizontal)">
                                      <p:cBhvr>
                                        <p:cTn id="32" dur="500"/>
                                        <p:tgtEl>
                                          <p:spTgt spid="143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343">
                                            <p:txEl>
                                              <p:pRg st="1" end="1"/>
                                            </p:txEl>
                                          </p:spTgt>
                                        </p:tgtEl>
                                        <p:attrNameLst>
                                          <p:attrName>style.visibility</p:attrName>
                                        </p:attrNameLst>
                                      </p:cBhvr>
                                      <p:to>
                                        <p:strVal val="visible"/>
                                      </p:to>
                                    </p:set>
                                    <p:animEffect transition="in" filter="blinds(horizontal)">
                                      <p:cBhvr>
                                        <p:cTn id="37" dur="500"/>
                                        <p:tgtEl>
                                          <p:spTgt spid="1434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id-ID" dirty="0" smtClean="0"/>
              <a:t>Mutasi</a:t>
            </a:r>
            <a:r>
              <a:rPr lang="en-US" dirty="0" smtClean="0"/>
              <a:t> </a:t>
            </a:r>
            <a:r>
              <a:rPr lang="en-US" dirty="0" err="1" smtClean="0"/>
              <a:t>pada</a:t>
            </a:r>
            <a:r>
              <a:rPr lang="en-US" dirty="0" smtClean="0"/>
              <a:t> EAs</a:t>
            </a:r>
            <a:endParaRPr lang="id-ID" dirty="0" smtClean="0"/>
          </a:p>
        </p:txBody>
      </p:sp>
      <p:sp>
        <p:nvSpPr>
          <p:cNvPr id="4" name="Content Placeholder 3"/>
          <p:cNvSpPr>
            <a:spLocks noGrp="1"/>
          </p:cNvSpPr>
          <p:nvPr>
            <p:ph idx="1"/>
          </p:nvPr>
        </p:nvSpPr>
        <p:spPr/>
        <p:txBody>
          <a:bodyPr/>
          <a:lstStyle/>
          <a:p>
            <a:pPr eaLnBrk="1" hangingPunct="1"/>
            <a:r>
              <a:rPr lang="id-ID" dirty="0" smtClean="0"/>
              <a:t>Mutasi untuk representasi Biner</a:t>
            </a:r>
          </a:p>
          <a:p>
            <a:pPr eaLnBrk="1" hangingPunct="1"/>
            <a:r>
              <a:rPr lang="id-ID" dirty="0" smtClean="0"/>
              <a:t>Mutasi untuk representasi Integer</a:t>
            </a:r>
          </a:p>
          <a:p>
            <a:pPr eaLnBrk="1" hangingPunct="1"/>
            <a:r>
              <a:rPr lang="id-ID" dirty="0" smtClean="0"/>
              <a:t>Mutasi untuk representasi Real</a:t>
            </a:r>
          </a:p>
          <a:p>
            <a:pPr eaLnBrk="1" hangingPunct="1"/>
            <a:r>
              <a:rPr lang="id-ID" dirty="0" smtClean="0"/>
              <a:t>Mutasi untuk representasi Permutasi</a:t>
            </a:r>
            <a:endParaRPr lang="en-US" dirty="0" smtClean="0"/>
          </a:p>
          <a:p>
            <a:pPr eaLnBrk="1" hangingPunct="1"/>
            <a:endParaRPr lang="en-US" dirty="0" smtClean="0"/>
          </a:p>
          <a:p>
            <a:pPr eaLnBrk="1" hangingPunct="1">
              <a:buNone/>
            </a:pPr>
            <a:r>
              <a:rPr lang="id-ID" b="1" dirty="0" smtClean="0"/>
              <a:t>Mutasi</a:t>
            </a:r>
            <a:r>
              <a:rPr lang="en-US" dirty="0" smtClean="0"/>
              <a:t>:</a:t>
            </a:r>
            <a:r>
              <a:rPr lang="id-ID" dirty="0" smtClean="0"/>
              <a:t> </a:t>
            </a:r>
            <a:r>
              <a:rPr lang="en-US" dirty="0" err="1" smtClean="0"/>
              <a:t>bisa</a:t>
            </a:r>
            <a:r>
              <a:rPr lang="id-ID" dirty="0" smtClean="0"/>
              <a:t> lebih baik?</a:t>
            </a:r>
            <a:endParaRPr lang="en-US" dirty="0" smtClean="0"/>
          </a:p>
          <a:p>
            <a:pPr eaLnBrk="1" hangingPunct="1"/>
            <a:r>
              <a:rPr lang="id-ID" sz="2400" dirty="0" smtClean="0"/>
              <a:t>Bisa. Mengapa?</a:t>
            </a:r>
          </a:p>
          <a:p>
            <a:pPr eaLnBrk="1" hangingPunct="1"/>
            <a:r>
              <a:rPr lang="id-ID" sz="2400" dirty="0" smtClean="0"/>
              <a:t>Representasi</a:t>
            </a:r>
            <a:r>
              <a:rPr lang="en-US" sz="2400" dirty="0" smtClean="0"/>
              <a:t> </a:t>
            </a:r>
            <a:r>
              <a:rPr lang="en-US" sz="2400" dirty="0" err="1" smtClean="0"/>
              <a:t>individu</a:t>
            </a:r>
            <a:r>
              <a:rPr lang="en-US" sz="2400" dirty="0" smtClean="0"/>
              <a:t> </a:t>
            </a:r>
            <a:r>
              <a:rPr lang="en-US" sz="2400" dirty="0" err="1" smtClean="0"/>
              <a:t>pada</a:t>
            </a:r>
            <a:r>
              <a:rPr lang="en-US" sz="2400" dirty="0" smtClean="0"/>
              <a:t> EAs </a:t>
            </a:r>
            <a:r>
              <a:rPr lang="en-US" sz="2400" dirty="0" err="1" smtClean="0"/>
              <a:t>jauh</a:t>
            </a:r>
            <a:r>
              <a:rPr lang="en-US" sz="2400" dirty="0" smtClean="0"/>
              <a:t> </a:t>
            </a:r>
            <a:r>
              <a:rPr lang="en-US" sz="2400" dirty="0" err="1" smtClean="0"/>
              <a:t>lebih</a:t>
            </a:r>
            <a:r>
              <a:rPr lang="en-US" sz="2400" dirty="0" smtClean="0"/>
              <a:t> </a:t>
            </a:r>
            <a:r>
              <a:rPr lang="en-US" sz="2400" dirty="0" err="1" smtClean="0"/>
              <a:t>sederhana</a:t>
            </a:r>
            <a:endParaRPr lang="en-US" sz="2400" dirty="0" smtClean="0"/>
          </a:p>
          <a:p>
            <a:pPr eaLnBrk="1" hangingPunct="1"/>
            <a:r>
              <a:rPr lang="en-US" sz="2400" dirty="0" err="1" smtClean="0"/>
              <a:t>Mutasi</a:t>
            </a:r>
            <a:r>
              <a:rPr lang="en-US" sz="2400" dirty="0" smtClean="0"/>
              <a:t> </a:t>
            </a:r>
            <a:r>
              <a:rPr lang="en-US" sz="2400" dirty="0" err="1" smtClean="0"/>
              <a:t>sebagian</a:t>
            </a:r>
            <a:r>
              <a:rPr lang="en-US" sz="2400" dirty="0" smtClean="0"/>
              <a:t> </a:t>
            </a:r>
            <a:r>
              <a:rPr lang="en-US" sz="2400" dirty="0" err="1" smtClean="0"/>
              <a:t>kecil</a:t>
            </a:r>
            <a:r>
              <a:rPr lang="en-US" sz="2400" dirty="0" smtClean="0"/>
              <a:t> gen </a:t>
            </a:r>
            <a:r>
              <a:rPr lang="en-US" sz="2400" dirty="0" err="1" smtClean="0"/>
              <a:t>mungkin</a:t>
            </a:r>
            <a:r>
              <a:rPr lang="en-US" sz="2400" dirty="0" smtClean="0"/>
              <a:t> </a:t>
            </a:r>
            <a:r>
              <a:rPr lang="en-US" sz="2400" dirty="0" err="1" smtClean="0"/>
              <a:t>menghasilkan</a:t>
            </a:r>
            <a:r>
              <a:rPr lang="en-US" sz="2400" dirty="0" smtClean="0"/>
              <a:t> </a:t>
            </a:r>
            <a:r>
              <a:rPr lang="en-US" sz="2400" dirty="0" err="1" smtClean="0"/>
              <a:t>individu</a:t>
            </a:r>
            <a:r>
              <a:rPr lang="en-US" sz="2400" dirty="0" smtClean="0"/>
              <a:t> yang </a:t>
            </a:r>
            <a:r>
              <a:rPr lang="en-US" sz="2400" dirty="0" err="1" smtClean="0"/>
              <a:t>lebih</a:t>
            </a:r>
            <a:r>
              <a:rPr lang="en-US" sz="2400" dirty="0" smtClean="0"/>
              <a:t> </a:t>
            </a:r>
            <a:r>
              <a:rPr lang="en-US" sz="2400" dirty="0" err="1" smtClean="0"/>
              <a:t>baik</a:t>
            </a:r>
            <a:endParaRPr lang="id-ID"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Mutasi</a:t>
            </a:r>
            <a:r>
              <a:rPr lang="en-US" dirty="0" smtClean="0"/>
              <a:t> </a:t>
            </a:r>
            <a:r>
              <a:rPr lang="en-US" dirty="0" err="1" smtClean="0"/>
              <a:t>untuk</a:t>
            </a:r>
            <a:r>
              <a:rPr lang="en-US" dirty="0" smtClean="0"/>
              <a:t> </a:t>
            </a:r>
            <a:r>
              <a:rPr lang="en-US" dirty="0" err="1" smtClean="0"/>
              <a:t>Representasi</a:t>
            </a:r>
            <a:r>
              <a:rPr lang="en-US" dirty="0" smtClean="0"/>
              <a:t> </a:t>
            </a:r>
            <a:r>
              <a:rPr lang="en-US" dirty="0" err="1" smtClean="0"/>
              <a:t>Biner</a:t>
            </a:r>
            <a:endParaRPr lang="id-ID" dirty="0"/>
          </a:p>
        </p:txBody>
      </p:sp>
      <p:pic>
        <p:nvPicPr>
          <p:cNvPr id="113667" name="Picture 2"/>
          <p:cNvPicPr>
            <a:picLocks noChangeAspect="1" noChangeArrowheads="1"/>
          </p:cNvPicPr>
          <p:nvPr/>
        </p:nvPicPr>
        <p:blipFill>
          <a:blip r:embed="rId2"/>
          <a:srcRect/>
          <a:stretch>
            <a:fillRect/>
          </a:stretch>
        </p:blipFill>
        <p:spPr bwMode="auto">
          <a:xfrm>
            <a:off x="457200" y="2514600"/>
            <a:ext cx="8180917" cy="2286000"/>
          </a:xfrm>
          <a:prstGeom prst="rect">
            <a:avLst/>
          </a:prstGeom>
          <a:noFill/>
          <a:ln w="9525">
            <a:noFill/>
            <a:miter lim="800000"/>
            <a:headEnd/>
            <a:tailEnd/>
          </a:ln>
        </p:spPr>
      </p:pic>
      <p:sp>
        <p:nvSpPr>
          <p:cNvPr id="4" name="Rectangle 3"/>
          <p:cNvSpPr/>
          <p:nvPr/>
        </p:nvSpPr>
        <p:spPr>
          <a:xfrm>
            <a:off x="533400" y="5486400"/>
            <a:ext cx="4876800" cy="400110"/>
          </a:xfrm>
          <a:prstGeom prst="rect">
            <a:avLst/>
          </a:prstGeom>
        </p:spPr>
        <p:txBody>
          <a:bodyPr wrap="square">
            <a:spAutoFit/>
          </a:bodyPr>
          <a:lstStyle/>
          <a:p>
            <a:r>
              <a:rPr lang="id-ID" sz="2000" dirty="0" smtClean="0">
                <a:solidFill>
                  <a:srgbClr val="0070C0"/>
                </a:solidFill>
              </a:rPr>
              <a:t>Membalik bit: 1 </a:t>
            </a:r>
            <a:r>
              <a:rPr lang="id-ID" sz="2000" dirty="0" smtClean="0">
                <a:solidFill>
                  <a:srgbClr val="0070C0"/>
                </a:solidFill>
                <a:sym typeface="Wingdings" pitchFamily="2" charset="2"/>
              </a:rPr>
              <a:t> 0 dan sebaliknya.</a:t>
            </a:r>
            <a:endParaRPr lang="id-ID" sz="2000" dirty="0">
              <a:solidFill>
                <a:srgbClr val="0070C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Mutasi untuk representasi Integer</a:t>
            </a:r>
            <a:endParaRPr lang="id-ID" dirty="0"/>
          </a:p>
        </p:txBody>
      </p:sp>
      <p:sp>
        <p:nvSpPr>
          <p:cNvPr id="4" name="Content Placeholder 3"/>
          <p:cNvSpPr>
            <a:spLocks noGrp="1"/>
          </p:cNvSpPr>
          <p:nvPr>
            <p:ph idx="1"/>
          </p:nvPr>
        </p:nvSpPr>
        <p:spPr/>
        <p:txBody>
          <a:bodyPr/>
          <a:lstStyle/>
          <a:p>
            <a:pPr eaLnBrk="1" hangingPunct="1"/>
            <a:r>
              <a:rPr lang="id-ID" dirty="0" smtClean="0"/>
              <a:t>Membalik nilai integer</a:t>
            </a:r>
          </a:p>
          <a:p>
            <a:pPr eaLnBrk="1" hangingPunct="1"/>
            <a:r>
              <a:rPr lang="id-ID" dirty="0" smtClean="0"/>
              <a:t>Pemilihan nilai secara acak</a:t>
            </a:r>
          </a:p>
          <a:p>
            <a:pPr eaLnBrk="1" hangingPunct="1"/>
            <a:r>
              <a:rPr lang="id-ID" dirty="0" smtClean="0"/>
              <a:t>Mutasi </a:t>
            </a:r>
            <a:r>
              <a:rPr lang="id-ID" i="1" dirty="0" smtClean="0"/>
              <a:t>Creep</a:t>
            </a:r>
            <a:r>
              <a:rPr lang="id-ID" dirty="0" smtClean="0"/>
              <a:t> (Perlahan)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Mutasi</a:t>
            </a:r>
            <a:r>
              <a:rPr lang="en-US" dirty="0" smtClean="0"/>
              <a:t> </a:t>
            </a:r>
            <a:r>
              <a:rPr lang="en-US" dirty="0" err="1" smtClean="0"/>
              <a:t>untuk</a:t>
            </a:r>
            <a:r>
              <a:rPr lang="en-US" dirty="0" smtClean="0"/>
              <a:t> </a:t>
            </a:r>
            <a:r>
              <a:rPr lang="en-US" dirty="0" err="1" smtClean="0"/>
              <a:t>Representasi</a:t>
            </a:r>
            <a:r>
              <a:rPr lang="en-US" dirty="0" smtClean="0"/>
              <a:t> </a:t>
            </a:r>
            <a:r>
              <a:rPr lang="id-ID" dirty="0" smtClean="0"/>
              <a:t>Integer</a:t>
            </a:r>
            <a:endParaRPr lang="id-ID" dirty="0"/>
          </a:p>
        </p:txBody>
      </p:sp>
      <p:pic>
        <p:nvPicPr>
          <p:cNvPr id="115715" name="Picture 2"/>
          <p:cNvPicPr>
            <a:picLocks noChangeAspect="1" noChangeArrowheads="1"/>
          </p:cNvPicPr>
          <p:nvPr/>
        </p:nvPicPr>
        <p:blipFill>
          <a:blip r:embed="rId2"/>
          <a:srcRect/>
          <a:stretch>
            <a:fillRect/>
          </a:stretch>
        </p:blipFill>
        <p:spPr bwMode="auto">
          <a:xfrm>
            <a:off x="762000" y="3810000"/>
            <a:ext cx="7646988" cy="2133600"/>
          </a:xfrm>
          <a:prstGeom prst="rect">
            <a:avLst/>
          </a:prstGeom>
          <a:noFill/>
          <a:ln w="9525">
            <a:noFill/>
            <a:miter lim="800000"/>
            <a:headEnd/>
            <a:tailEnd/>
          </a:ln>
        </p:spPr>
      </p:pic>
      <p:sp>
        <p:nvSpPr>
          <p:cNvPr id="115716" name="Rectangle 4"/>
          <p:cNvSpPr>
            <a:spLocks noChangeArrowheads="1"/>
          </p:cNvSpPr>
          <p:nvPr/>
        </p:nvSpPr>
        <p:spPr bwMode="auto">
          <a:xfrm>
            <a:off x="609600" y="2514600"/>
            <a:ext cx="2681288" cy="369888"/>
          </a:xfrm>
          <a:prstGeom prst="rect">
            <a:avLst/>
          </a:prstGeom>
          <a:noFill/>
          <a:ln w="9525">
            <a:noFill/>
            <a:miter lim="800000"/>
            <a:headEnd/>
            <a:tailEnd/>
          </a:ln>
        </p:spPr>
        <p:txBody>
          <a:bodyPr wrap="none">
            <a:spAutoFit/>
          </a:bodyPr>
          <a:lstStyle/>
          <a:p>
            <a:r>
              <a:rPr lang="id-ID" b="1">
                <a:latin typeface="Constantia" pitchFamily="18" charset="0"/>
              </a:rPr>
              <a:t>Membalik nilai integer</a:t>
            </a:r>
            <a:endParaRPr lang="id-ID">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86"/>
          <p:cNvPicPr>
            <a:picLocks noChangeAspect="1" noChangeArrowheads="1"/>
          </p:cNvPicPr>
          <p:nvPr/>
        </p:nvPicPr>
        <p:blipFill>
          <a:blip r:embed="rId2"/>
          <a:srcRect/>
          <a:stretch>
            <a:fillRect/>
          </a:stretch>
        </p:blipFill>
        <p:spPr bwMode="auto">
          <a:xfrm>
            <a:off x="1066800" y="1981200"/>
            <a:ext cx="6975475" cy="45100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a:t>
            </a:r>
            <a:endParaRPr lang="id-ID"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Mutasi</a:t>
            </a:r>
            <a:r>
              <a:rPr lang="en-US" dirty="0" smtClean="0"/>
              <a:t> </a:t>
            </a:r>
            <a:r>
              <a:rPr lang="en-US" dirty="0" err="1" smtClean="0"/>
              <a:t>untuk</a:t>
            </a:r>
            <a:r>
              <a:rPr lang="en-US" dirty="0" smtClean="0"/>
              <a:t> </a:t>
            </a:r>
            <a:r>
              <a:rPr lang="en-US" dirty="0" err="1" smtClean="0"/>
              <a:t>Representasi</a:t>
            </a:r>
            <a:r>
              <a:rPr lang="en-US" dirty="0" smtClean="0"/>
              <a:t> </a:t>
            </a:r>
            <a:r>
              <a:rPr lang="id-ID" dirty="0" smtClean="0"/>
              <a:t>Integer</a:t>
            </a:r>
            <a:endParaRPr lang="id-ID" dirty="0"/>
          </a:p>
        </p:txBody>
      </p:sp>
      <p:sp>
        <p:nvSpPr>
          <p:cNvPr id="116739" name="Rectangle 4"/>
          <p:cNvSpPr>
            <a:spLocks noChangeArrowheads="1"/>
          </p:cNvSpPr>
          <p:nvPr/>
        </p:nvSpPr>
        <p:spPr bwMode="auto">
          <a:xfrm>
            <a:off x="609600" y="2514600"/>
            <a:ext cx="3143250" cy="369888"/>
          </a:xfrm>
          <a:prstGeom prst="rect">
            <a:avLst/>
          </a:prstGeom>
          <a:noFill/>
          <a:ln w="9525">
            <a:noFill/>
            <a:miter lim="800000"/>
            <a:headEnd/>
            <a:tailEnd/>
          </a:ln>
        </p:spPr>
        <p:txBody>
          <a:bodyPr wrap="none">
            <a:spAutoFit/>
          </a:bodyPr>
          <a:lstStyle/>
          <a:p>
            <a:r>
              <a:rPr lang="id-ID" b="1">
                <a:latin typeface="Constantia" pitchFamily="18" charset="0"/>
              </a:rPr>
              <a:t>Pemilihan nilai secara acak</a:t>
            </a:r>
            <a:endParaRPr lang="id-ID">
              <a:latin typeface="Constantia" pitchFamily="18" charset="0"/>
            </a:endParaRPr>
          </a:p>
        </p:txBody>
      </p:sp>
      <p:pic>
        <p:nvPicPr>
          <p:cNvPr id="116740" name="Picture 2"/>
          <p:cNvPicPr>
            <a:picLocks noChangeAspect="1" noChangeArrowheads="1"/>
          </p:cNvPicPr>
          <p:nvPr/>
        </p:nvPicPr>
        <p:blipFill>
          <a:blip r:embed="rId2"/>
          <a:srcRect/>
          <a:stretch>
            <a:fillRect/>
          </a:stretch>
        </p:blipFill>
        <p:spPr bwMode="auto">
          <a:xfrm>
            <a:off x="762000" y="3505200"/>
            <a:ext cx="7685088"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Mutasi</a:t>
            </a:r>
            <a:r>
              <a:rPr lang="en-US" dirty="0" smtClean="0"/>
              <a:t> </a:t>
            </a:r>
            <a:r>
              <a:rPr lang="en-US" dirty="0" err="1" smtClean="0"/>
              <a:t>untuk</a:t>
            </a:r>
            <a:r>
              <a:rPr lang="en-US" dirty="0" smtClean="0"/>
              <a:t> </a:t>
            </a:r>
            <a:r>
              <a:rPr lang="en-US" dirty="0" err="1" smtClean="0"/>
              <a:t>Representasi</a:t>
            </a:r>
            <a:r>
              <a:rPr lang="en-US" dirty="0" smtClean="0"/>
              <a:t> </a:t>
            </a:r>
            <a:r>
              <a:rPr lang="id-ID" dirty="0" smtClean="0"/>
              <a:t>Integer</a:t>
            </a:r>
            <a:endParaRPr lang="id-ID" dirty="0"/>
          </a:p>
        </p:txBody>
      </p:sp>
      <p:pic>
        <p:nvPicPr>
          <p:cNvPr id="117763" name="Picture 2"/>
          <p:cNvPicPr>
            <a:picLocks noChangeAspect="1" noChangeArrowheads="1"/>
          </p:cNvPicPr>
          <p:nvPr/>
        </p:nvPicPr>
        <p:blipFill>
          <a:blip r:embed="rId2"/>
          <a:srcRect/>
          <a:stretch>
            <a:fillRect/>
          </a:stretch>
        </p:blipFill>
        <p:spPr bwMode="auto">
          <a:xfrm>
            <a:off x="609600" y="4095750"/>
            <a:ext cx="5257800" cy="1466850"/>
          </a:xfrm>
          <a:prstGeom prst="rect">
            <a:avLst/>
          </a:prstGeom>
          <a:noFill/>
          <a:ln w="9525">
            <a:noFill/>
            <a:miter lim="800000"/>
            <a:headEnd/>
            <a:tailEnd/>
          </a:ln>
        </p:spPr>
      </p:pic>
      <p:pic>
        <p:nvPicPr>
          <p:cNvPr id="117764" name="Picture 3"/>
          <p:cNvPicPr>
            <a:picLocks noChangeAspect="1" noChangeArrowheads="1"/>
          </p:cNvPicPr>
          <p:nvPr/>
        </p:nvPicPr>
        <p:blipFill>
          <a:blip r:embed="rId3"/>
          <a:srcRect/>
          <a:stretch>
            <a:fillRect/>
          </a:stretch>
        </p:blipFill>
        <p:spPr bwMode="auto">
          <a:xfrm>
            <a:off x="5998920" y="2438401"/>
            <a:ext cx="2764080" cy="3144554"/>
          </a:xfrm>
          <a:prstGeom prst="rect">
            <a:avLst/>
          </a:prstGeom>
          <a:noFill/>
          <a:ln w="9525">
            <a:noFill/>
            <a:miter lim="800000"/>
            <a:headEnd/>
            <a:tailEnd/>
          </a:ln>
        </p:spPr>
      </p:pic>
      <p:sp>
        <p:nvSpPr>
          <p:cNvPr id="117765" name="Rectangle 5"/>
          <p:cNvSpPr>
            <a:spLocks noChangeArrowheads="1"/>
          </p:cNvSpPr>
          <p:nvPr/>
        </p:nvSpPr>
        <p:spPr bwMode="auto">
          <a:xfrm>
            <a:off x="533400" y="2514600"/>
            <a:ext cx="2827338" cy="369888"/>
          </a:xfrm>
          <a:prstGeom prst="rect">
            <a:avLst/>
          </a:prstGeom>
          <a:noFill/>
          <a:ln w="9525">
            <a:noFill/>
            <a:miter lim="800000"/>
            <a:headEnd/>
            <a:tailEnd/>
          </a:ln>
        </p:spPr>
        <p:txBody>
          <a:bodyPr wrap="none">
            <a:spAutoFit/>
          </a:bodyPr>
          <a:lstStyle/>
          <a:p>
            <a:r>
              <a:rPr lang="id-ID" b="1">
                <a:latin typeface="Constantia" pitchFamily="18" charset="0"/>
              </a:rPr>
              <a:t>Mutasi </a:t>
            </a:r>
            <a:r>
              <a:rPr lang="id-ID" b="1" i="1">
                <a:latin typeface="Constantia" pitchFamily="18" charset="0"/>
              </a:rPr>
              <a:t>Creep</a:t>
            </a:r>
            <a:r>
              <a:rPr lang="id-ID" b="1">
                <a:latin typeface="Constantia" pitchFamily="18" charset="0"/>
              </a:rPr>
              <a:t> (Perlahan)</a:t>
            </a:r>
            <a:endParaRPr lang="id-ID">
              <a:latin typeface="Constantia" pitchFamily="18"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smtClean="0"/>
              <a:t>Mutasi untuk Representasi </a:t>
            </a:r>
            <a:r>
              <a:rPr lang="id-ID" smtClean="0"/>
              <a:t>Real</a:t>
            </a:r>
          </a:p>
        </p:txBody>
      </p:sp>
      <p:sp>
        <p:nvSpPr>
          <p:cNvPr id="105475" name="Content Placeholder 6"/>
          <p:cNvSpPr>
            <a:spLocks noGrp="1"/>
          </p:cNvSpPr>
          <p:nvPr>
            <p:ph idx="1"/>
          </p:nvPr>
        </p:nvSpPr>
        <p:spPr/>
        <p:txBody>
          <a:bodyPr/>
          <a:lstStyle/>
          <a:p>
            <a:pPr eaLnBrk="1" hangingPunct="1"/>
            <a:r>
              <a:rPr lang="id-ID" smtClean="0"/>
              <a:t>Representasi real memiliki karakteristik yang berbeda dengan biner ataupun integer. </a:t>
            </a:r>
          </a:p>
          <a:p>
            <a:pPr eaLnBrk="1" hangingPunct="1"/>
            <a:r>
              <a:rPr lang="id-ID" smtClean="0"/>
              <a:t>Nilai-nilai gen pada representasi real bersifat kontinyu sedangkan representasi biner dan integer bersifat diskrit. </a:t>
            </a:r>
          </a:p>
          <a:p>
            <a:pPr eaLnBrk="1" hangingPunct="1"/>
            <a:r>
              <a:rPr lang="id-ID" smtClean="0"/>
              <a:t>Oleh karena itu, representasi real memerlukan mutasi khusus yang berbeda dengan sebelumnya.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down)">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down)">
                                      <p:cBhvr>
                                        <p:cTn id="12" dur="5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wipe(down)">
                                      <p:cBhvr>
                                        <p:cTn id="17"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Mutasi untuk Representasi </a:t>
            </a:r>
            <a:r>
              <a:rPr lang="id-ID" smtClean="0"/>
              <a:t>Real</a:t>
            </a:r>
          </a:p>
        </p:txBody>
      </p:sp>
      <p:sp>
        <p:nvSpPr>
          <p:cNvPr id="107523" name="Content Placeholder 2"/>
          <p:cNvSpPr>
            <a:spLocks noGrp="1"/>
          </p:cNvSpPr>
          <p:nvPr>
            <p:ph idx="1"/>
          </p:nvPr>
        </p:nvSpPr>
        <p:spPr/>
        <p:txBody>
          <a:bodyPr/>
          <a:lstStyle/>
          <a:p>
            <a:pPr eaLnBrk="1" hangingPunct="1"/>
            <a:r>
              <a:rPr lang="id-ID" smtClean="0"/>
              <a:t>Mutasi </a:t>
            </a:r>
            <a:r>
              <a:rPr lang="id-ID" i="1" smtClean="0"/>
              <a:t>Uniform</a:t>
            </a:r>
          </a:p>
          <a:p>
            <a:pPr eaLnBrk="1" hangingPunct="1">
              <a:buFont typeface="Wingdings 2" pitchFamily="18" charset="2"/>
              <a:buNone/>
            </a:pPr>
            <a:r>
              <a:rPr lang="id-ID" i="1" smtClean="0"/>
              <a:t>	</a:t>
            </a:r>
            <a:r>
              <a:rPr lang="id-ID" sz="2200" smtClean="0"/>
              <a:t>Nilai-nilai </a:t>
            </a:r>
            <a:r>
              <a:rPr lang="id-ID" sz="2200" i="1" smtClean="0"/>
              <a:t>x</a:t>
            </a:r>
            <a:r>
              <a:rPr lang="id-ID" sz="2200" i="1" baseline="-25000" smtClean="0"/>
              <a:t>i</a:t>
            </a:r>
            <a:r>
              <a:rPr lang="id-ID" sz="2200" smtClean="0"/>
              <a:t> didapat dari pembangkitan bilangan secara acak dengan distribusi seragam (</a:t>
            </a:r>
            <a:r>
              <a:rPr lang="id-ID" sz="2200" i="1" smtClean="0"/>
              <a:t>uniform distribution</a:t>
            </a:r>
            <a:r>
              <a:rPr lang="id-ID" sz="2200" smtClean="0"/>
              <a:t>)</a:t>
            </a:r>
            <a:endParaRPr lang="id-ID" sz="2200" i="1" smtClean="0"/>
          </a:p>
          <a:p>
            <a:pPr eaLnBrk="1" hangingPunct="1"/>
            <a:r>
              <a:rPr lang="id-ID" smtClean="0"/>
              <a:t>Mutasi </a:t>
            </a:r>
            <a:r>
              <a:rPr lang="id-ID" i="1" smtClean="0"/>
              <a:t>Non</a:t>
            </a:r>
            <a:r>
              <a:rPr lang="id-ID" smtClean="0"/>
              <a:t>-</a:t>
            </a:r>
            <a:r>
              <a:rPr lang="id-ID" i="1" smtClean="0"/>
              <a:t>uniform</a:t>
            </a:r>
            <a:r>
              <a:rPr lang="id-ID" smtClean="0"/>
              <a:t> dengan</a:t>
            </a:r>
            <a:r>
              <a:rPr lang="id-ID" i="1" smtClean="0"/>
              <a:t> </a:t>
            </a:r>
            <a:r>
              <a:rPr lang="id-ID" smtClean="0"/>
              <a:t>distribusi tetap</a:t>
            </a:r>
          </a:p>
          <a:p>
            <a:pPr eaLnBrk="1" hangingPunct="1">
              <a:buFont typeface="Wingdings 2" pitchFamily="18" charset="2"/>
              <a:buNone/>
            </a:pPr>
            <a:r>
              <a:rPr lang="id-ID" smtClean="0"/>
              <a:t>	</a:t>
            </a:r>
            <a:r>
              <a:rPr lang="id-ID" sz="2200" smtClean="0"/>
              <a:t>Mutasi jenis ini paling umum digunakan. Caranya mirip dengan metode </a:t>
            </a:r>
            <a:r>
              <a:rPr lang="id-ID" sz="2200" i="1" smtClean="0"/>
              <a:t>Creep</a:t>
            </a:r>
            <a:r>
              <a:rPr lang="id-ID" sz="2200" smtClean="0"/>
              <a:t> pada representasi integer. Bedanya di sini digunakan penambahan nilai real (bukan integer).</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down)">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wipe(down)">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wipe(down)">
                                      <p:cBhvr>
                                        <p:cTn id="17" dur="5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wipe(down)">
                                      <p:cBhvr>
                                        <p:cTn id="22" dur="5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Mutasi untuk Rep</a:t>
            </a:r>
            <a:r>
              <a:rPr lang="id-ID" smtClean="0"/>
              <a:t>.</a:t>
            </a:r>
            <a:r>
              <a:rPr lang="en-US" smtClean="0"/>
              <a:t> </a:t>
            </a:r>
            <a:r>
              <a:rPr lang="id-ID" smtClean="0"/>
              <a:t>Permutasi</a:t>
            </a:r>
          </a:p>
        </p:txBody>
      </p:sp>
      <p:sp>
        <p:nvSpPr>
          <p:cNvPr id="108547" name="Content Placeholder 2"/>
          <p:cNvSpPr>
            <a:spLocks noGrp="1"/>
          </p:cNvSpPr>
          <p:nvPr>
            <p:ph idx="1"/>
          </p:nvPr>
        </p:nvSpPr>
        <p:spPr/>
        <p:txBody>
          <a:bodyPr/>
          <a:lstStyle/>
          <a:p>
            <a:pPr eaLnBrk="1" hangingPunct="1"/>
            <a:r>
              <a:rPr lang="id-ID" smtClean="0"/>
              <a:t>Mutasi pada representasi permutasi harus menghasilkan kromosom yang valid. </a:t>
            </a:r>
          </a:p>
          <a:p>
            <a:pPr eaLnBrk="1" hangingPunct="1"/>
            <a:r>
              <a:rPr lang="id-ID" smtClean="0"/>
              <a:t>Sehingga, proses mutasi dilakukan dengan suatu cara tertentu yang menjamin kromosom hasil mutasi tetap valid. </a:t>
            </a:r>
          </a:p>
          <a:p>
            <a:pPr eaLnBrk="1" hangingPunct="1"/>
            <a:r>
              <a:rPr lang="id-ID" smtClean="0"/>
              <a:t>Banyak cara yang bisa digunakan, diantaranya adalah:</a:t>
            </a:r>
          </a:p>
          <a:p>
            <a:pPr lvl="1" eaLnBrk="1" hangingPunct="1"/>
            <a:r>
              <a:rPr lang="id-ID" sz="2000" smtClean="0"/>
              <a:t>Mutasi pertukaran (</a:t>
            </a:r>
            <a:r>
              <a:rPr lang="id-ID" sz="2000" i="1" smtClean="0"/>
              <a:t>Swap Mutation</a:t>
            </a:r>
            <a:r>
              <a:rPr lang="id-ID" sz="2000" smtClean="0"/>
              <a:t>)</a:t>
            </a:r>
          </a:p>
          <a:p>
            <a:pPr lvl="1" eaLnBrk="1" hangingPunct="1"/>
            <a:r>
              <a:rPr lang="id-ID" sz="2000" smtClean="0"/>
              <a:t>Mutasi penyisipan (</a:t>
            </a:r>
            <a:r>
              <a:rPr lang="id-ID" sz="2000" i="1" smtClean="0"/>
              <a:t>Insert Mutation</a:t>
            </a:r>
            <a:r>
              <a:rPr lang="id-ID" sz="2000" smtClean="0"/>
              <a:t>)</a:t>
            </a:r>
          </a:p>
          <a:p>
            <a:pPr lvl="1" eaLnBrk="1" hangingPunct="1"/>
            <a:r>
              <a:rPr lang="id-ID" sz="2000" smtClean="0"/>
              <a:t>Mutasi pengacakan (</a:t>
            </a:r>
            <a:r>
              <a:rPr lang="id-ID" sz="2000" i="1" smtClean="0"/>
              <a:t>Scramble Mutation</a:t>
            </a:r>
            <a:r>
              <a:rPr lang="id-ID" sz="2000" smtClean="0"/>
              <a:t>)</a:t>
            </a:r>
          </a:p>
          <a:p>
            <a:pPr lvl="1" eaLnBrk="1" hangingPunct="1"/>
            <a:r>
              <a:rPr lang="id-ID" sz="2000" smtClean="0"/>
              <a:t>Mutasi pembalikan (</a:t>
            </a:r>
            <a:r>
              <a:rPr lang="id-ID" sz="2000" i="1" smtClean="0"/>
              <a:t>Inversion Mutation</a:t>
            </a:r>
            <a:r>
              <a:rPr lang="id-ID" sz="2000" smtClean="0"/>
              <a:t>)</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down)">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wipe(down)">
                                      <p:cBhvr>
                                        <p:cTn id="12" dur="5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wipe(down)">
                                      <p:cBhvr>
                                        <p:cTn id="17" dur="500"/>
                                        <p:tgtEl>
                                          <p:spTgt spid="108547">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8547">
                                            <p:txEl>
                                              <p:pRg st="3" end="3"/>
                                            </p:txEl>
                                          </p:spTgt>
                                        </p:tgtEl>
                                        <p:attrNameLst>
                                          <p:attrName>style.visibility</p:attrName>
                                        </p:attrNameLst>
                                      </p:cBhvr>
                                      <p:to>
                                        <p:strVal val="visible"/>
                                      </p:to>
                                    </p:set>
                                    <p:animEffect transition="in" filter="wipe(down)">
                                      <p:cBhvr>
                                        <p:cTn id="20" dur="500"/>
                                        <p:tgtEl>
                                          <p:spTgt spid="108547">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animEffect transition="in" filter="wipe(down)">
                                      <p:cBhvr>
                                        <p:cTn id="23" dur="500"/>
                                        <p:tgtEl>
                                          <p:spTgt spid="108547">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8547">
                                            <p:txEl>
                                              <p:pRg st="5" end="5"/>
                                            </p:txEl>
                                          </p:spTgt>
                                        </p:tgtEl>
                                        <p:attrNameLst>
                                          <p:attrName>style.visibility</p:attrName>
                                        </p:attrNameLst>
                                      </p:cBhvr>
                                      <p:to>
                                        <p:strVal val="visible"/>
                                      </p:to>
                                    </p:set>
                                    <p:animEffect transition="in" filter="wipe(down)">
                                      <p:cBhvr>
                                        <p:cTn id="26" dur="500"/>
                                        <p:tgtEl>
                                          <p:spTgt spid="108547">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8547">
                                            <p:txEl>
                                              <p:pRg st="6" end="6"/>
                                            </p:txEl>
                                          </p:spTgt>
                                        </p:tgtEl>
                                        <p:attrNameLst>
                                          <p:attrName>style.visibility</p:attrName>
                                        </p:attrNameLst>
                                      </p:cBhvr>
                                      <p:to>
                                        <p:strVal val="visible"/>
                                      </p:to>
                                    </p:set>
                                    <p:animEffect transition="in" filter="wipe(down)">
                                      <p:cBhvr>
                                        <p:cTn id="29" dur="500"/>
                                        <p:tgtEl>
                                          <p:spTgt spid="108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z="4400" smtClean="0"/>
              <a:t>Mutasi pertukaran (Swap Mutation)</a:t>
            </a:r>
          </a:p>
        </p:txBody>
      </p:sp>
      <p:pic>
        <p:nvPicPr>
          <p:cNvPr id="122883" name="Picture 2"/>
          <p:cNvPicPr>
            <a:picLocks noChangeAspect="1" noChangeArrowheads="1"/>
          </p:cNvPicPr>
          <p:nvPr/>
        </p:nvPicPr>
        <p:blipFill>
          <a:blip r:embed="rId2"/>
          <a:srcRect/>
          <a:stretch>
            <a:fillRect/>
          </a:stretch>
        </p:blipFill>
        <p:spPr bwMode="auto">
          <a:xfrm>
            <a:off x="609600" y="2743200"/>
            <a:ext cx="7785100" cy="1143000"/>
          </a:xfrm>
          <a:prstGeom prst="rect">
            <a:avLst/>
          </a:prstGeom>
          <a:noFill/>
          <a:ln w="9525">
            <a:noFill/>
            <a:miter lim="800000"/>
            <a:headEnd/>
            <a:tailEnd/>
          </a:ln>
        </p:spPr>
      </p:pic>
      <p:sp>
        <p:nvSpPr>
          <p:cNvPr id="122884" name="Rectangle 3"/>
          <p:cNvSpPr>
            <a:spLocks noChangeArrowheads="1"/>
          </p:cNvSpPr>
          <p:nvPr/>
        </p:nvSpPr>
        <p:spPr bwMode="auto">
          <a:xfrm>
            <a:off x="685800" y="4648200"/>
            <a:ext cx="7696200" cy="923925"/>
          </a:xfrm>
          <a:prstGeom prst="rect">
            <a:avLst/>
          </a:prstGeom>
          <a:noFill/>
          <a:ln w="9525">
            <a:noFill/>
            <a:miter lim="800000"/>
            <a:headEnd/>
            <a:tailEnd/>
          </a:ln>
        </p:spPr>
        <p:txBody>
          <a:bodyPr>
            <a:spAutoFit/>
          </a:bodyPr>
          <a:lstStyle/>
          <a:p>
            <a:r>
              <a:rPr lang="id-ID">
                <a:latin typeface="Constantia" pitchFamily="18" charset="0"/>
              </a:rPr>
              <a:t>Mutasi pertukaran (</a:t>
            </a:r>
            <a:r>
              <a:rPr lang="id-ID" i="1">
                <a:latin typeface="Constantia" pitchFamily="18" charset="0"/>
              </a:rPr>
              <a:t>Swap Mutation</a:t>
            </a:r>
            <a:r>
              <a:rPr lang="id-ID">
                <a:latin typeface="Constantia" pitchFamily="18" charset="0"/>
              </a:rPr>
              <a:t>). Pemilihan dua posisi gen secara acak menghasilkan posisi 2 dan 7. Sehingga gen bernilai 5 dipertukarkan dengan gen bernilai 8.</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z="4400" smtClean="0"/>
              <a:t>Mutasi penyisipan (Insert Mutation)</a:t>
            </a:r>
          </a:p>
        </p:txBody>
      </p:sp>
      <p:pic>
        <p:nvPicPr>
          <p:cNvPr id="123907" name="Picture 2"/>
          <p:cNvPicPr>
            <a:picLocks noChangeAspect="1" noChangeArrowheads="1"/>
          </p:cNvPicPr>
          <p:nvPr/>
        </p:nvPicPr>
        <p:blipFill>
          <a:blip r:embed="rId2"/>
          <a:srcRect/>
          <a:stretch>
            <a:fillRect/>
          </a:stretch>
        </p:blipFill>
        <p:spPr bwMode="auto">
          <a:xfrm>
            <a:off x="609600" y="2895600"/>
            <a:ext cx="7785100" cy="1143000"/>
          </a:xfrm>
          <a:prstGeom prst="rect">
            <a:avLst/>
          </a:prstGeom>
          <a:noFill/>
          <a:ln w="9525">
            <a:noFill/>
            <a:miter lim="800000"/>
            <a:headEnd/>
            <a:tailEnd/>
          </a:ln>
        </p:spPr>
      </p:pic>
      <p:sp>
        <p:nvSpPr>
          <p:cNvPr id="123908" name="Rectangle 4"/>
          <p:cNvSpPr>
            <a:spLocks noChangeArrowheads="1"/>
          </p:cNvSpPr>
          <p:nvPr/>
        </p:nvSpPr>
        <p:spPr bwMode="auto">
          <a:xfrm>
            <a:off x="685800" y="4800600"/>
            <a:ext cx="7696200" cy="923925"/>
          </a:xfrm>
          <a:prstGeom prst="rect">
            <a:avLst/>
          </a:prstGeom>
          <a:noFill/>
          <a:ln w="9525">
            <a:noFill/>
            <a:miter lim="800000"/>
            <a:headEnd/>
            <a:tailEnd/>
          </a:ln>
        </p:spPr>
        <p:txBody>
          <a:bodyPr>
            <a:spAutoFit/>
          </a:bodyPr>
          <a:lstStyle/>
          <a:p>
            <a:r>
              <a:rPr lang="id-ID">
                <a:latin typeface="Constantia" pitchFamily="18" charset="0"/>
              </a:rPr>
              <a:t>Mutasi penyisipan (</a:t>
            </a:r>
            <a:r>
              <a:rPr lang="id-ID" i="1">
                <a:latin typeface="Constantia" pitchFamily="18" charset="0"/>
              </a:rPr>
              <a:t>Insert Mutation</a:t>
            </a:r>
            <a:r>
              <a:rPr lang="id-ID">
                <a:latin typeface="Constantia" pitchFamily="18" charset="0"/>
              </a:rPr>
              <a:t>). Pemilihan dua posisi gen secara acak menghasilkan posisi 2 dan 7. Kemudian </a:t>
            </a:r>
            <a:r>
              <a:rPr lang="en-US">
                <a:latin typeface="Constantia" pitchFamily="18" charset="0"/>
              </a:rPr>
              <a:t>gen </a:t>
            </a:r>
            <a:r>
              <a:rPr lang="id-ID">
                <a:latin typeface="Constantia" pitchFamily="18" charset="0"/>
              </a:rPr>
              <a:t>bernilai 8 disisipkan setelah </a:t>
            </a:r>
            <a:r>
              <a:rPr lang="en-US">
                <a:latin typeface="Constantia" pitchFamily="18" charset="0"/>
              </a:rPr>
              <a:t>gen </a:t>
            </a:r>
            <a:r>
              <a:rPr lang="id-ID">
                <a:latin typeface="Constantia" pitchFamily="18" charset="0"/>
              </a:rPr>
              <a:t>bernilai 5</a:t>
            </a:r>
            <a:r>
              <a:rPr lang="en-US">
                <a:latin typeface="Constantia" pitchFamily="18" charset="0"/>
              </a:rPr>
              <a:t>.</a:t>
            </a:r>
            <a:endParaRPr lang="id-ID">
              <a:latin typeface="Constantia"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id-ID" sz="3600" smtClean="0"/>
              <a:t>Mutasi pengacakan (</a:t>
            </a:r>
            <a:r>
              <a:rPr lang="id-ID" sz="3600" i="1" smtClean="0"/>
              <a:t>Scramble Mutation</a:t>
            </a:r>
            <a:r>
              <a:rPr lang="id-ID" sz="3600" smtClean="0"/>
              <a:t>)</a:t>
            </a:r>
            <a:endParaRPr lang="en-US" sz="3600" smtClean="0"/>
          </a:p>
        </p:txBody>
      </p:sp>
      <p:pic>
        <p:nvPicPr>
          <p:cNvPr id="124931" name="Picture 3"/>
          <p:cNvPicPr>
            <a:picLocks noChangeAspect="1" noChangeArrowheads="1"/>
          </p:cNvPicPr>
          <p:nvPr/>
        </p:nvPicPr>
        <p:blipFill>
          <a:blip r:embed="rId2"/>
          <a:srcRect/>
          <a:stretch>
            <a:fillRect/>
          </a:stretch>
        </p:blipFill>
        <p:spPr bwMode="auto">
          <a:xfrm>
            <a:off x="838200" y="3048000"/>
            <a:ext cx="7265988" cy="1066800"/>
          </a:xfrm>
          <a:prstGeom prst="rect">
            <a:avLst/>
          </a:prstGeom>
          <a:noFill/>
          <a:ln w="9525">
            <a:noFill/>
            <a:miter lim="800000"/>
            <a:headEnd/>
            <a:tailEnd/>
          </a:ln>
        </p:spPr>
      </p:pic>
      <p:sp>
        <p:nvSpPr>
          <p:cNvPr id="124932" name="Rectangle 4"/>
          <p:cNvSpPr>
            <a:spLocks noChangeArrowheads="1"/>
          </p:cNvSpPr>
          <p:nvPr/>
        </p:nvSpPr>
        <p:spPr bwMode="auto">
          <a:xfrm>
            <a:off x="838200" y="4876800"/>
            <a:ext cx="7620000" cy="923925"/>
          </a:xfrm>
          <a:prstGeom prst="rect">
            <a:avLst/>
          </a:prstGeom>
          <a:noFill/>
          <a:ln w="9525">
            <a:noFill/>
            <a:miter lim="800000"/>
            <a:headEnd/>
            <a:tailEnd/>
          </a:ln>
        </p:spPr>
        <p:txBody>
          <a:bodyPr>
            <a:spAutoFit/>
          </a:bodyPr>
          <a:lstStyle/>
          <a:p>
            <a:r>
              <a:rPr lang="id-ID">
                <a:latin typeface="Constantia" pitchFamily="18" charset="0"/>
              </a:rPr>
              <a:t>Mutasi pengacakan (</a:t>
            </a:r>
            <a:r>
              <a:rPr lang="id-ID" i="1">
                <a:latin typeface="Constantia" pitchFamily="18" charset="0"/>
              </a:rPr>
              <a:t>Scramble Mutation</a:t>
            </a:r>
            <a:r>
              <a:rPr lang="id-ID">
                <a:latin typeface="Constantia" pitchFamily="18" charset="0"/>
              </a:rPr>
              <a:t>). Pemilihan segmen kromosom menghasilkan {5, 2, 7, 6}. Kemudian pengacakan </a:t>
            </a:r>
            <a:r>
              <a:rPr lang="en-US">
                <a:latin typeface="Constantia" pitchFamily="18" charset="0"/>
              </a:rPr>
              <a:t>gen </a:t>
            </a:r>
            <a:r>
              <a:rPr lang="id-ID">
                <a:latin typeface="Constantia" pitchFamily="18" charset="0"/>
              </a:rPr>
              <a:t>dalam segmen menghasilkan {2, 6, 5, 7}</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1" fontAlgn="auto" hangingPunct="1">
              <a:spcAft>
                <a:spcPts val="0"/>
              </a:spcAft>
              <a:defRPr/>
            </a:pPr>
            <a:r>
              <a:rPr lang="id-ID" sz="3600" kern="1200" dirty="0">
                <a:latin typeface="+mj-lt"/>
                <a:ea typeface="+mj-ea"/>
                <a:cs typeface="+mj-cs"/>
              </a:rPr>
              <a:t>Mutasi pembalikan (Inversion Mutation)</a:t>
            </a:r>
            <a:endParaRPr lang="en-US" sz="3600" kern="1200" dirty="0">
              <a:latin typeface="+mj-lt"/>
              <a:ea typeface="+mj-ea"/>
              <a:cs typeface="+mj-cs"/>
            </a:endParaRPr>
          </a:p>
        </p:txBody>
      </p:sp>
      <p:pic>
        <p:nvPicPr>
          <p:cNvPr id="125955" name="Picture 2"/>
          <p:cNvPicPr>
            <a:picLocks noChangeAspect="1" noChangeArrowheads="1"/>
          </p:cNvPicPr>
          <p:nvPr/>
        </p:nvPicPr>
        <p:blipFill>
          <a:blip r:embed="rId2"/>
          <a:srcRect/>
          <a:stretch>
            <a:fillRect/>
          </a:stretch>
        </p:blipFill>
        <p:spPr bwMode="auto">
          <a:xfrm>
            <a:off x="990600" y="3200400"/>
            <a:ext cx="6919913" cy="1016000"/>
          </a:xfrm>
          <a:prstGeom prst="rect">
            <a:avLst/>
          </a:prstGeom>
          <a:noFill/>
          <a:ln w="9525">
            <a:noFill/>
            <a:miter lim="800000"/>
            <a:headEnd/>
            <a:tailEnd/>
          </a:ln>
        </p:spPr>
      </p:pic>
      <p:sp>
        <p:nvSpPr>
          <p:cNvPr id="125956" name="Rectangle 3"/>
          <p:cNvSpPr>
            <a:spLocks noChangeArrowheads="1"/>
          </p:cNvSpPr>
          <p:nvPr/>
        </p:nvSpPr>
        <p:spPr bwMode="auto">
          <a:xfrm>
            <a:off x="762000" y="4953000"/>
            <a:ext cx="7772400" cy="923925"/>
          </a:xfrm>
          <a:prstGeom prst="rect">
            <a:avLst/>
          </a:prstGeom>
          <a:noFill/>
          <a:ln w="9525">
            <a:noFill/>
            <a:miter lim="800000"/>
            <a:headEnd/>
            <a:tailEnd/>
          </a:ln>
        </p:spPr>
        <p:txBody>
          <a:bodyPr>
            <a:spAutoFit/>
          </a:bodyPr>
          <a:lstStyle/>
          <a:p>
            <a:r>
              <a:rPr lang="id-ID">
                <a:latin typeface="Constantia" pitchFamily="18" charset="0"/>
              </a:rPr>
              <a:t>Mutasi pembalikan (</a:t>
            </a:r>
            <a:r>
              <a:rPr lang="id-ID" i="1">
                <a:latin typeface="Constantia" pitchFamily="18" charset="0"/>
              </a:rPr>
              <a:t>Inversion Mutation</a:t>
            </a:r>
            <a:r>
              <a:rPr lang="id-ID">
                <a:latin typeface="Constantia" pitchFamily="18" charset="0"/>
              </a:rPr>
              <a:t>). Pemilihan segmen kromosom menghasilkan {5, 2, 7, 6}. Kemudian pembalikan posisi gen dalam segmen tersebut menghasilkan {6, 7, 2, 5}.</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Mutasi</a:t>
            </a:r>
            <a:r>
              <a:rPr lang="en-US" dirty="0" smtClean="0"/>
              <a:t> </a:t>
            </a:r>
            <a:r>
              <a:rPr lang="en-US" dirty="0" err="1" smtClean="0"/>
              <a:t>Biner</a:t>
            </a:r>
            <a:endParaRPr lang="id-ID" dirty="0"/>
          </a:p>
        </p:txBody>
      </p:sp>
      <p:sp>
        <p:nvSpPr>
          <p:cNvPr id="3" name="Content Placeholder 2"/>
          <p:cNvSpPr>
            <a:spLocks noGrp="1"/>
          </p:cNvSpPr>
          <p:nvPr>
            <p:ph idx="1"/>
          </p:nvPr>
        </p:nvSpPr>
        <p:spPr/>
        <p:txBody>
          <a:bodyPr/>
          <a:lstStyle/>
          <a:p>
            <a:pPr>
              <a:buNone/>
            </a:pPr>
            <a:r>
              <a:rPr lang="id-ID" sz="1800" b="1" dirty="0" smtClean="0">
                <a:latin typeface="Courier New" pitchFamily="49" charset="0"/>
                <a:cs typeface="Courier New" pitchFamily="49" charset="0"/>
              </a:rPr>
              <a:t>function</a:t>
            </a:r>
            <a:r>
              <a:rPr lang="id-ID" sz="1800" dirty="0" smtClean="0">
                <a:latin typeface="Courier New" pitchFamily="49" charset="0"/>
                <a:cs typeface="Courier New" pitchFamily="49" charset="0"/>
              </a:rPr>
              <a:t> MutKrom = MutasiBiner(Kromosom,JumGen,Pmutasi)</a:t>
            </a:r>
          </a:p>
          <a:p>
            <a:pPr>
              <a:buNone/>
            </a:pPr>
            <a:endParaRPr lang="id-ID" sz="1800" dirty="0" smtClean="0">
              <a:latin typeface="Courier New" pitchFamily="49" charset="0"/>
              <a:cs typeface="Courier New" pitchFamily="49" charset="0"/>
            </a:endParaRPr>
          </a:p>
          <a:p>
            <a:pPr>
              <a:buNone/>
            </a:pPr>
            <a:r>
              <a:rPr lang="id-ID" sz="1800" dirty="0" smtClean="0">
                <a:latin typeface="Courier New" pitchFamily="49" charset="0"/>
                <a:cs typeface="Courier New" pitchFamily="49" charset="0"/>
              </a:rPr>
              <a:t>MutKrom = Kromosom;</a:t>
            </a:r>
          </a:p>
          <a:p>
            <a:pPr>
              <a:buNone/>
            </a:pPr>
            <a:r>
              <a:rPr lang="id-ID" sz="1800" b="1" dirty="0" smtClean="0">
                <a:latin typeface="Courier New" pitchFamily="49" charset="0"/>
                <a:cs typeface="Courier New" pitchFamily="49" charset="0"/>
              </a:rPr>
              <a:t>for</a:t>
            </a:r>
            <a:r>
              <a:rPr lang="id-ID" sz="1800" dirty="0" smtClean="0">
                <a:latin typeface="Courier New" pitchFamily="49" charset="0"/>
                <a:cs typeface="Courier New" pitchFamily="49" charset="0"/>
              </a:rPr>
              <a:t> ii=1:JumGen,</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(rand &lt; Pmutasi),</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Kromosom(ii)==0,</a:t>
            </a:r>
          </a:p>
          <a:p>
            <a:pPr>
              <a:buNone/>
            </a:pPr>
            <a:r>
              <a:rPr lang="id-ID" sz="1800" dirty="0" smtClean="0">
                <a:latin typeface="Courier New" pitchFamily="49" charset="0"/>
                <a:cs typeface="Courier New" pitchFamily="49" charset="0"/>
              </a:rPr>
              <a:t>        MutKrom(ii) = 1;</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else</a:t>
            </a:r>
          </a:p>
          <a:p>
            <a:pPr>
              <a:buNone/>
            </a:pPr>
            <a:r>
              <a:rPr lang="id-ID" sz="1800" dirty="0" smtClean="0">
                <a:latin typeface="Courier New" pitchFamily="49" charset="0"/>
                <a:cs typeface="Courier New" pitchFamily="49" charset="0"/>
              </a:rPr>
              <a:t>        MutKrom(ii) = 0;</a:t>
            </a:r>
          </a:p>
          <a:p>
            <a:pPr>
              <a:buNone/>
            </a:pPr>
            <a:r>
              <a:rPr lang="id-ID" sz="1800" b="1" dirty="0" smtClean="0">
                <a:latin typeface="Courier New" pitchFamily="49" charset="0"/>
                <a:cs typeface="Courier New" pitchFamily="49" charset="0"/>
              </a:rPr>
              <a:t>    end</a:t>
            </a:r>
          </a:p>
          <a:p>
            <a:pPr>
              <a:buNone/>
            </a:pPr>
            <a:r>
              <a:rPr lang="id-ID" sz="1800" b="1" dirty="0" smtClean="0">
                <a:latin typeface="Courier New" pitchFamily="49" charset="0"/>
                <a:cs typeface="Courier New" pitchFamily="49" charset="0"/>
              </a:rPr>
              <a:t>  end</a:t>
            </a:r>
          </a:p>
          <a:p>
            <a:pPr>
              <a:buNone/>
            </a:pPr>
            <a:r>
              <a:rPr lang="id-ID" sz="1800" b="1" dirty="0" smtClean="0">
                <a:latin typeface="Courier New" pitchFamily="49" charset="0"/>
                <a:cs typeface="Courier New" pitchFamily="49" charset="0"/>
              </a:rPr>
              <a:t>end</a:t>
            </a:r>
            <a:endParaRPr lang="id-ID" sz="1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pic>
        <p:nvPicPr>
          <p:cNvPr id="5124" name="Picture 2"/>
          <p:cNvPicPr>
            <a:picLocks noChangeAspect="1" noChangeArrowheads="1"/>
          </p:cNvPicPr>
          <p:nvPr/>
        </p:nvPicPr>
        <p:blipFill>
          <a:blip r:embed="rId3"/>
          <a:srcRect/>
          <a:stretch>
            <a:fillRect/>
          </a:stretch>
        </p:blipFill>
        <p:spPr bwMode="auto">
          <a:xfrm>
            <a:off x="381000" y="2514600"/>
            <a:ext cx="8362950" cy="3429000"/>
          </a:xfrm>
          <a:prstGeom prst="rect">
            <a:avLst/>
          </a:prstGeom>
          <a:noFill/>
          <a:ln w="9525">
            <a:noFill/>
            <a:miter lim="800000"/>
            <a:headEnd/>
            <a:tailEnd/>
          </a:ln>
        </p:spPr>
      </p:pic>
      <p:graphicFrame>
        <p:nvGraphicFramePr>
          <p:cNvPr id="525313" name="Object 1"/>
          <p:cNvGraphicFramePr>
            <a:graphicFrameLocks noChangeAspect="1"/>
          </p:cNvGraphicFramePr>
          <p:nvPr/>
        </p:nvGraphicFramePr>
        <p:xfrm>
          <a:off x="3683000" y="838200"/>
          <a:ext cx="5308600" cy="1192213"/>
        </p:xfrm>
        <a:graphic>
          <a:graphicData uri="http://schemas.openxmlformats.org/presentationml/2006/ole">
            <mc:AlternateContent xmlns:mc="http://schemas.openxmlformats.org/markup-compatibility/2006">
              <mc:Choice xmlns:v="urn:schemas-microsoft-com:vml" Requires="v">
                <p:oleObj spid="_x0000_s257027" name="Equation" r:id="rId4" imgW="2781000" imgH="622080" progId="Equation.3">
                  <p:embed/>
                </p:oleObj>
              </mc:Choice>
              <mc:Fallback>
                <p:oleObj name="Equation" r:id="rId4" imgW="2781000" imgH="622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urved Down Arrow 6"/>
          <p:cNvSpPr/>
          <p:nvPr/>
        </p:nvSpPr>
        <p:spPr>
          <a:xfrm>
            <a:off x="4084638"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pic>
        <p:nvPicPr>
          <p:cNvPr id="8" name="Picture 3"/>
          <p:cNvPicPr>
            <a:picLocks noChangeAspect="1" noChangeArrowheads="1"/>
          </p:cNvPicPr>
          <p:nvPr/>
        </p:nvPicPr>
        <p:blipFill>
          <a:blip r:embed="rId6"/>
          <a:srcRect/>
          <a:stretch>
            <a:fillRect/>
          </a:stretch>
        </p:blipFill>
        <p:spPr bwMode="auto">
          <a:xfrm>
            <a:off x="6170613" y="1871663"/>
            <a:ext cx="2820987" cy="490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5313"/>
                                        </p:tgtEl>
                                        <p:attrNameLst>
                                          <p:attrName>style.visibility</p:attrName>
                                        </p:attrNameLst>
                                      </p:cBhvr>
                                      <p:to>
                                        <p:strVal val="visible"/>
                                      </p:to>
                                    </p:set>
                                    <p:animEffect transition="in" filter="blinds(horizontal)">
                                      <p:cBhvr>
                                        <p:cTn id="12" dur="500"/>
                                        <p:tgtEl>
                                          <p:spTgt spid="5253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Mutasi</a:t>
            </a:r>
            <a:r>
              <a:rPr lang="en-US" dirty="0" smtClean="0"/>
              <a:t> Integer</a:t>
            </a:r>
            <a:endParaRPr lang="id-ID" dirty="0"/>
          </a:p>
        </p:txBody>
      </p:sp>
      <p:sp>
        <p:nvSpPr>
          <p:cNvPr id="3" name="Content Placeholder 2"/>
          <p:cNvSpPr>
            <a:spLocks noGrp="1"/>
          </p:cNvSpPr>
          <p:nvPr>
            <p:ph idx="1"/>
          </p:nvPr>
        </p:nvSpPr>
        <p:spPr/>
        <p:txBody>
          <a:bodyPr/>
          <a:lstStyle/>
          <a:p>
            <a:pPr>
              <a:buNone/>
            </a:pPr>
            <a:r>
              <a:rPr lang="id-ID" sz="1800" b="1" dirty="0" smtClean="0">
                <a:latin typeface="Courier New" pitchFamily="49" charset="0"/>
                <a:cs typeface="Courier New" pitchFamily="49" charset="0"/>
              </a:rPr>
              <a:t>function</a:t>
            </a:r>
            <a:r>
              <a:rPr lang="id-ID" sz="1800" dirty="0" smtClean="0">
                <a:latin typeface="Courier New" pitchFamily="49" charset="0"/>
                <a:cs typeface="Courier New" pitchFamily="49" charset="0"/>
              </a:rPr>
              <a:t> MutKrom = MutasiInteger(Kromosom,JumGen,Pmutasi)</a:t>
            </a:r>
          </a:p>
          <a:p>
            <a:pPr>
              <a:buNone/>
            </a:pPr>
            <a:endParaRPr lang="id-ID" sz="1800" dirty="0" smtClean="0">
              <a:latin typeface="Courier New" pitchFamily="49" charset="0"/>
              <a:cs typeface="Courier New" pitchFamily="49" charset="0"/>
            </a:endParaRPr>
          </a:p>
          <a:p>
            <a:pPr>
              <a:buNone/>
            </a:pPr>
            <a:r>
              <a:rPr lang="id-ID" sz="1800" dirty="0" smtClean="0">
                <a:latin typeface="Courier New" pitchFamily="49" charset="0"/>
                <a:cs typeface="Courier New" pitchFamily="49" charset="0"/>
              </a:rPr>
              <a:t>MutKrom = Kromosom;</a:t>
            </a:r>
          </a:p>
          <a:p>
            <a:pPr>
              <a:buNone/>
            </a:pPr>
            <a:r>
              <a:rPr lang="id-ID" sz="1800" b="1" dirty="0" smtClean="0">
                <a:latin typeface="Courier New" pitchFamily="49" charset="0"/>
                <a:cs typeface="Courier New" pitchFamily="49" charset="0"/>
              </a:rPr>
              <a:t>for</a:t>
            </a:r>
            <a:r>
              <a:rPr lang="id-ID" sz="1800" dirty="0" smtClean="0">
                <a:latin typeface="Courier New" pitchFamily="49" charset="0"/>
                <a:cs typeface="Courier New" pitchFamily="49" charset="0"/>
              </a:rPr>
              <a:t> ii=1:JumGen,</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(rand &lt; Pmutasi),</a:t>
            </a:r>
          </a:p>
          <a:p>
            <a:pPr>
              <a:buNone/>
            </a:pPr>
            <a:r>
              <a:rPr lang="id-ID" sz="1800" dirty="0" smtClean="0">
                <a:latin typeface="Courier New" pitchFamily="49" charset="0"/>
                <a:cs typeface="Courier New" pitchFamily="49" charset="0"/>
              </a:rPr>
              <a:t>        a = fix(randn * 2);</a:t>
            </a:r>
          </a:p>
          <a:p>
            <a:pPr>
              <a:buNone/>
            </a:pPr>
            <a:r>
              <a:rPr lang="id-ID" sz="1800" dirty="0" smtClean="0">
                <a:latin typeface="Courier New" pitchFamily="49" charset="0"/>
                <a:cs typeface="Courier New" pitchFamily="49" charset="0"/>
              </a:rPr>
              <a:t>        MutKrom(ii) = abs(a + Kromosom(ii));</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MutKrom(ii) &gt; 9,</a:t>
            </a:r>
          </a:p>
          <a:p>
            <a:pPr>
              <a:buNone/>
            </a:pPr>
            <a:r>
              <a:rPr lang="id-ID" sz="1800" dirty="0" smtClean="0">
                <a:latin typeface="Courier New" pitchFamily="49" charset="0"/>
                <a:cs typeface="Courier New" pitchFamily="49" charset="0"/>
              </a:rPr>
              <a:t>            MutKrom(ii) = 9;</a:t>
            </a:r>
          </a:p>
          <a:p>
            <a:pPr>
              <a:buNone/>
            </a:pPr>
            <a:r>
              <a:rPr lang="id-ID" sz="1800" b="1" dirty="0" smtClean="0">
                <a:latin typeface="Courier New" pitchFamily="49" charset="0"/>
                <a:cs typeface="Courier New" pitchFamily="49" charset="0"/>
              </a:rPr>
              <a:t>        end</a:t>
            </a:r>
          </a:p>
          <a:p>
            <a:pPr>
              <a:buNone/>
            </a:pPr>
            <a:r>
              <a:rPr lang="id-ID" sz="1800" b="1" dirty="0" smtClean="0">
                <a:latin typeface="Courier New" pitchFamily="49" charset="0"/>
                <a:cs typeface="Courier New" pitchFamily="49" charset="0"/>
              </a:rPr>
              <a:t>    end</a:t>
            </a:r>
          </a:p>
          <a:p>
            <a:pPr>
              <a:buNone/>
            </a:pPr>
            <a:r>
              <a:rPr lang="id-ID" sz="1800" b="1" dirty="0" smtClean="0">
                <a:latin typeface="Courier New" pitchFamily="49" charset="0"/>
                <a:cs typeface="Courier New" pitchFamily="49" charset="0"/>
              </a:rPr>
              <a:t>end</a:t>
            </a:r>
            <a:endParaRPr lang="id-ID" sz="1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Mutasi</a:t>
            </a:r>
            <a:r>
              <a:rPr lang="en-US" dirty="0" smtClean="0"/>
              <a:t> Real</a:t>
            </a:r>
            <a:endParaRPr lang="id-ID" dirty="0"/>
          </a:p>
        </p:txBody>
      </p:sp>
      <p:sp>
        <p:nvSpPr>
          <p:cNvPr id="3" name="Content Placeholder 2"/>
          <p:cNvSpPr>
            <a:spLocks noGrp="1"/>
          </p:cNvSpPr>
          <p:nvPr>
            <p:ph idx="1"/>
          </p:nvPr>
        </p:nvSpPr>
        <p:spPr/>
        <p:txBody>
          <a:bodyPr/>
          <a:lstStyle/>
          <a:p>
            <a:pPr>
              <a:buNone/>
            </a:pPr>
            <a:r>
              <a:rPr lang="id-ID" sz="1800" b="1" dirty="0" smtClean="0">
                <a:latin typeface="Courier New" pitchFamily="49" charset="0"/>
                <a:cs typeface="Courier New" pitchFamily="49" charset="0"/>
              </a:rPr>
              <a:t>function</a:t>
            </a:r>
            <a:r>
              <a:rPr lang="id-ID" sz="1800" dirty="0" smtClean="0">
                <a:latin typeface="Courier New" pitchFamily="49" charset="0"/>
                <a:cs typeface="Courier New" pitchFamily="49" charset="0"/>
              </a:rPr>
              <a:t> MutKrom = MutasiReal(Kromosom,JumGen,Pmutasi)</a:t>
            </a:r>
          </a:p>
          <a:p>
            <a:pPr>
              <a:buNone/>
            </a:pPr>
            <a:r>
              <a:rPr lang="en-US" sz="1800" dirty="0" smtClean="0">
                <a:latin typeface="Courier New" pitchFamily="49" charset="0"/>
                <a:cs typeface="Courier New" pitchFamily="49" charset="0"/>
              </a:rPr>
              <a:t>C</a:t>
            </a:r>
            <a:r>
              <a:rPr lang="id-ID" sz="1800" dirty="0" smtClean="0">
                <a:latin typeface="Courier New" pitchFamily="49" charset="0"/>
                <a:cs typeface="Courier New" pitchFamily="49" charset="0"/>
              </a:rPr>
              <a:t>ree</a:t>
            </a:r>
            <a:r>
              <a:rPr lang="en-US" sz="1800" dirty="0" smtClean="0">
                <a:latin typeface="Courier New" pitchFamily="49" charset="0"/>
                <a:cs typeface="Courier New" pitchFamily="49" charset="0"/>
              </a:rPr>
              <a:t>p</a:t>
            </a:r>
            <a:r>
              <a:rPr lang="id-ID" sz="1800" dirty="0" smtClean="0">
                <a:latin typeface="Courier New" pitchFamily="49" charset="0"/>
                <a:cs typeface="Courier New" pitchFamily="49" charset="0"/>
              </a:rPr>
              <a:t>Size = </a:t>
            </a:r>
            <a:r>
              <a:rPr lang="en-US" sz="1800" dirty="0" smtClean="0">
                <a:latin typeface="Courier New" pitchFamily="49" charset="0"/>
                <a:cs typeface="Courier New" pitchFamily="49" charset="0"/>
              </a:rPr>
              <a:t>0.00</a:t>
            </a:r>
            <a:r>
              <a:rPr lang="id-ID" sz="1800" dirty="0" smtClean="0">
                <a:latin typeface="Courier New" pitchFamily="49" charset="0"/>
                <a:cs typeface="Courier New" pitchFamily="49" charset="0"/>
              </a:rPr>
              <a:t>1;</a:t>
            </a:r>
          </a:p>
          <a:p>
            <a:pPr>
              <a:buNone/>
            </a:pPr>
            <a:r>
              <a:rPr lang="id-ID" sz="1800" dirty="0" smtClean="0">
                <a:latin typeface="Courier New" pitchFamily="49" charset="0"/>
                <a:cs typeface="Courier New" pitchFamily="49" charset="0"/>
              </a:rPr>
              <a:t>MutKrom = Kromosom;</a:t>
            </a:r>
          </a:p>
          <a:p>
            <a:pPr>
              <a:buNone/>
            </a:pPr>
            <a:r>
              <a:rPr lang="id-ID" sz="1800" b="1" dirty="0" smtClean="0">
                <a:latin typeface="Courier New" pitchFamily="49" charset="0"/>
                <a:cs typeface="Courier New" pitchFamily="49" charset="0"/>
              </a:rPr>
              <a:t>for</a:t>
            </a:r>
            <a:r>
              <a:rPr lang="id-ID" sz="1800" dirty="0" smtClean="0">
                <a:latin typeface="Courier New" pitchFamily="49" charset="0"/>
                <a:cs typeface="Courier New" pitchFamily="49" charset="0"/>
              </a:rPr>
              <a:t> ii=1:JumGen,</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(rand &lt; Pmutasi),</a:t>
            </a:r>
          </a:p>
          <a:p>
            <a:pPr>
              <a:buNone/>
            </a:pPr>
            <a:r>
              <a:rPr lang="id-ID" sz="1800" dirty="0" smtClean="0">
                <a:latin typeface="Courier New" pitchFamily="49" charset="0"/>
                <a:cs typeface="Courier New" pitchFamily="49" charset="0"/>
              </a:rPr>
              <a:t>        a = (randn</a:t>
            </a:r>
            <a:r>
              <a:rPr lang="en-US" sz="1800" dirty="0" smtClean="0">
                <a:latin typeface="Courier New" pitchFamily="49" charset="0"/>
                <a:cs typeface="Courier New" pitchFamily="49" charset="0"/>
              </a:rPr>
              <a:t> * </a:t>
            </a:r>
            <a:r>
              <a:rPr lang="id-ID" sz="1800" dirty="0" smtClean="0">
                <a:latin typeface="Courier New" pitchFamily="49" charset="0"/>
                <a:cs typeface="Courier New" pitchFamily="49" charset="0"/>
              </a:rPr>
              <a:t>Cree</a:t>
            </a:r>
            <a:r>
              <a:rPr lang="en-US" sz="1800" dirty="0" smtClean="0">
                <a:latin typeface="Courier New" pitchFamily="49" charset="0"/>
                <a:cs typeface="Courier New" pitchFamily="49" charset="0"/>
              </a:rPr>
              <a:t>p</a:t>
            </a:r>
            <a:r>
              <a:rPr lang="id-ID" sz="1800" dirty="0" smtClean="0">
                <a:latin typeface="Courier New" pitchFamily="49" charset="0"/>
                <a:cs typeface="Courier New" pitchFamily="49" charset="0"/>
              </a:rPr>
              <a:t>Size);</a:t>
            </a:r>
          </a:p>
          <a:p>
            <a:pPr>
              <a:buNone/>
            </a:pPr>
            <a:r>
              <a:rPr lang="id-ID" sz="1800" dirty="0" smtClean="0">
                <a:latin typeface="Courier New" pitchFamily="49" charset="0"/>
                <a:cs typeface="Courier New" pitchFamily="49" charset="0"/>
              </a:rPr>
              <a:t>        MutKrom(ii) = a + Kromosom(ii);</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a:t>
            </a:r>
            <a:r>
              <a:rPr lang="id-ID" sz="1800" dirty="0" smtClean="0">
                <a:latin typeface="Courier New" pitchFamily="49" charset="0"/>
                <a:cs typeface="Courier New" pitchFamily="49" charset="0"/>
              </a:rPr>
              <a:t> MutKrom(ii) &gt; 1,</a:t>
            </a:r>
          </a:p>
          <a:p>
            <a:pPr>
              <a:buNone/>
            </a:pPr>
            <a:r>
              <a:rPr lang="id-ID" sz="1800" dirty="0" smtClean="0">
                <a:latin typeface="Courier New" pitchFamily="49" charset="0"/>
                <a:cs typeface="Courier New" pitchFamily="49" charset="0"/>
              </a:rPr>
              <a:t>            MutKrom(ii) = 1;</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elseif</a:t>
            </a:r>
            <a:r>
              <a:rPr lang="id-ID" sz="1800" dirty="0" smtClean="0">
                <a:latin typeface="Courier New" pitchFamily="49" charset="0"/>
                <a:cs typeface="Courier New" pitchFamily="49" charset="0"/>
              </a:rPr>
              <a:t> MutKrom(ii) &lt; 0,</a:t>
            </a:r>
          </a:p>
          <a:p>
            <a:pPr>
              <a:buNone/>
            </a:pPr>
            <a:r>
              <a:rPr lang="id-ID" sz="1800" dirty="0" smtClean="0">
                <a:latin typeface="Courier New" pitchFamily="49" charset="0"/>
                <a:cs typeface="Courier New" pitchFamily="49" charset="0"/>
              </a:rPr>
              <a:t>            MutKrom(ii) = 0;</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end</a:t>
            </a:r>
          </a:p>
          <a:p>
            <a:pPr>
              <a:buNone/>
            </a:pPr>
            <a:r>
              <a:rPr lang="id-ID" sz="1800" b="1" dirty="0" smtClean="0">
                <a:latin typeface="Courier New" pitchFamily="49" charset="0"/>
                <a:cs typeface="Courier New" pitchFamily="49" charset="0"/>
              </a:rPr>
              <a:t>    end</a:t>
            </a:r>
          </a:p>
          <a:p>
            <a:pPr>
              <a:buNone/>
            </a:pPr>
            <a:r>
              <a:rPr lang="id-ID" sz="1800" b="1" dirty="0" smtClean="0">
                <a:latin typeface="Courier New" pitchFamily="49" charset="0"/>
                <a:cs typeface="Courier New" pitchFamily="49" charset="0"/>
              </a:rPr>
              <a:t>end</a:t>
            </a:r>
            <a:endParaRPr lang="id-ID" sz="18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Permutasi: Swap m</a:t>
            </a:r>
            <a:r>
              <a:rPr lang="en-US" dirty="0" smtClean="0"/>
              <a:t>u</a:t>
            </a:r>
            <a:r>
              <a:rPr lang="id-ID" dirty="0" smtClean="0"/>
              <a:t>tation</a:t>
            </a:r>
            <a:endParaRPr lang="id-ID" dirty="0"/>
          </a:p>
        </p:txBody>
      </p:sp>
      <p:sp>
        <p:nvSpPr>
          <p:cNvPr id="3" name="Content Placeholder 2"/>
          <p:cNvSpPr>
            <a:spLocks noGrp="1"/>
          </p:cNvSpPr>
          <p:nvPr>
            <p:ph idx="1"/>
          </p:nvPr>
        </p:nvSpPr>
        <p:spPr/>
        <p:txBody>
          <a:bodyPr/>
          <a:lstStyle/>
          <a:p>
            <a:pPr>
              <a:buNone/>
            </a:pPr>
            <a:r>
              <a:rPr lang="id-ID" sz="1800" b="1" dirty="0" smtClean="0">
                <a:latin typeface="Courier New" pitchFamily="49" charset="0"/>
                <a:cs typeface="Courier New" pitchFamily="49" charset="0"/>
              </a:rPr>
              <a:t>function </a:t>
            </a:r>
            <a:r>
              <a:rPr lang="id-ID" sz="1800" dirty="0" smtClean="0">
                <a:latin typeface="Courier New" pitchFamily="49" charset="0"/>
                <a:cs typeface="Courier New" pitchFamily="49" charset="0"/>
              </a:rPr>
              <a:t>MutKrom = TSPMutasi(Kromosom,JumGen,Pmutasi)</a:t>
            </a:r>
          </a:p>
          <a:p>
            <a:pPr>
              <a:buNone/>
            </a:pPr>
            <a:endParaRPr lang="id-ID" sz="1800" dirty="0" smtClean="0">
              <a:latin typeface="Courier New" pitchFamily="49" charset="0"/>
              <a:cs typeface="Courier New" pitchFamily="49" charset="0"/>
            </a:endParaRPr>
          </a:p>
          <a:p>
            <a:pPr>
              <a:buNone/>
            </a:pPr>
            <a:r>
              <a:rPr lang="id-ID" sz="1800" dirty="0" smtClean="0">
                <a:latin typeface="Courier New" pitchFamily="49" charset="0"/>
                <a:cs typeface="Courier New" pitchFamily="49" charset="0"/>
              </a:rPr>
              <a:t>MutKrom = Kromosom;</a:t>
            </a:r>
          </a:p>
          <a:p>
            <a:pPr>
              <a:buNone/>
            </a:pPr>
            <a:r>
              <a:rPr lang="id-ID" sz="1800" b="1" dirty="0" smtClean="0">
                <a:latin typeface="Courier New" pitchFamily="49" charset="0"/>
                <a:cs typeface="Courier New" pitchFamily="49" charset="0"/>
              </a:rPr>
              <a:t>for</a:t>
            </a:r>
            <a:r>
              <a:rPr lang="id-ID" sz="1800" dirty="0" smtClean="0">
                <a:latin typeface="Courier New" pitchFamily="49" charset="0"/>
                <a:cs typeface="Courier New" pitchFamily="49" charset="0"/>
              </a:rPr>
              <a:t> ii=1:JumGen,</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if </a:t>
            </a:r>
            <a:r>
              <a:rPr lang="id-ID" sz="1800" dirty="0" smtClean="0">
                <a:latin typeface="Courier New" pitchFamily="49" charset="0"/>
                <a:cs typeface="Courier New" pitchFamily="49" charset="0"/>
              </a:rPr>
              <a:t>rand &lt; Pmutasi,</a:t>
            </a:r>
          </a:p>
          <a:p>
            <a:pPr>
              <a:buNone/>
            </a:pPr>
            <a:r>
              <a:rPr lang="id-ID" sz="1800" dirty="0" smtClean="0">
                <a:latin typeface="Courier New" pitchFamily="49" charset="0"/>
                <a:cs typeface="Courier New" pitchFamily="49" charset="0"/>
              </a:rPr>
              <a:t>       TM2 = 1 + fix(rand*JumGen); </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while </a:t>
            </a:r>
            <a:r>
              <a:rPr lang="id-ID" sz="1800" dirty="0" smtClean="0">
                <a:latin typeface="Courier New" pitchFamily="49" charset="0"/>
                <a:cs typeface="Courier New" pitchFamily="49" charset="0"/>
              </a:rPr>
              <a:t>TM2==ii,</a:t>
            </a:r>
          </a:p>
          <a:p>
            <a:pPr>
              <a:buNone/>
            </a:pPr>
            <a:r>
              <a:rPr lang="id-ID" sz="1800" dirty="0" smtClean="0">
                <a:latin typeface="Courier New" pitchFamily="49" charset="0"/>
                <a:cs typeface="Courier New" pitchFamily="49" charset="0"/>
              </a:rPr>
              <a:t>          TM2 = 1 + fix(rand*JumGen);</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end</a:t>
            </a:r>
          </a:p>
          <a:p>
            <a:pPr>
              <a:buNone/>
            </a:pPr>
            <a:r>
              <a:rPr lang="id-ID" sz="1800" dirty="0" smtClean="0">
                <a:latin typeface="Courier New" pitchFamily="49" charset="0"/>
                <a:cs typeface="Courier New" pitchFamily="49" charset="0"/>
              </a:rPr>
              <a:t>       temp = MutKrom(ii);</a:t>
            </a:r>
          </a:p>
          <a:p>
            <a:pPr>
              <a:buNone/>
            </a:pPr>
            <a:r>
              <a:rPr lang="id-ID" sz="1800" dirty="0" smtClean="0">
                <a:latin typeface="Courier New" pitchFamily="49" charset="0"/>
                <a:cs typeface="Courier New" pitchFamily="49" charset="0"/>
              </a:rPr>
              <a:t>       MutKrom(ii) = MutKrom(TM2);</a:t>
            </a:r>
          </a:p>
          <a:p>
            <a:pPr>
              <a:buNone/>
            </a:pPr>
            <a:r>
              <a:rPr lang="id-ID" sz="1800" dirty="0" smtClean="0">
                <a:latin typeface="Courier New" pitchFamily="49" charset="0"/>
                <a:cs typeface="Courier New" pitchFamily="49" charset="0"/>
              </a:rPr>
              <a:t>       MutKrom(TM2) = temp;</a:t>
            </a:r>
          </a:p>
          <a:p>
            <a:pPr>
              <a:buNone/>
            </a:pPr>
            <a:r>
              <a:rPr lang="id-ID" sz="1800" dirty="0" smtClean="0">
                <a:latin typeface="Courier New" pitchFamily="49" charset="0"/>
                <a:cs typeface="Courier New" pitchFamily="49" charset="0"/>
              </a:rPr>
              <a:t>   </a:t>
            </a:r>
            <a:r>
              <a:rPr lang="id-ID" sz="1800" b="1" dirty="0" smtClean="0">
                <a:latin typeface="Courier New" pitchFamily="49" charset="0"/>
                <a:cs typeface="Courier New" pitchFamily="49" charset="0"/>
              </a:rPr>
              <a:t>end</a:t>
            </a:r>
          </a:p>
          <a:p>
            <a:pPr>
              <a:buNone/>
            </a:pPr>
            <a:r>
              <a:rPr lang="id-ID" sz="1800" b="1" dirty="0" smtClean="0">
                <a:latin typeface="Courier New" pitchFamily="49" charset="0"/>
                <a:cs typeface="Courier New" pitchFamily="49" charset="0"/>
              </a:rPr>
              <a:t>end</a:t>
            </a:r>
            <a:endParaRPr lang="id-ID" sz="1800" b="1" dirty="0">
              <a:latin typeface="Courier New" pitchFamily="49" charset="0"/>
              <a:cs typeface="Courier New" pitchFamily="49" charset="0"/>
            </a:endParaRPr>
          </a:p>
        </p:txBody>
      </p:sp>
      <p:pic>
        <p:nvPicPr>
          <p:cNvPr id="4" name="Picture 2"/>
          <p:cNvPicPr>
            <a:picLocks noChangeAspect="1" noChangeArrowheads="1"/>
          </p:cNvPicPr>
          <p:nvPr/>
        </p:nvPicPr>
        <p:blipFill>
          <a:blip r:embed="rId2"/>
          <a:srcRect/>
          <a:stretch>
            <a:fillRect/>
          </a:stretch>
        </p:blipFill>
        <p:spPr bwMode="auto">
          <a:xfrm>
            <a:off x="2590800" y="5867400"/>
            <a:ext cx="6400800" cy="9397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id-ID" smtClean="0"/>
              <a:t>Seleksi Survivor</a:t>
            </a:r>
          </a:p>
        </p:txBody>
      </p:sp>
      <p:sp>
        <p:nvSpPr>
          <p:cNvPr id="126979" name="Content Placeholder 2"/>
          <p:cNvSpPr>
            <a:spLocks noGrp="1"/>
          </p:cNvSpPr>
          <p:nvPr>
            <p:ph idx="1"/>
          </p:nvPr>
        </p:nvSpPr>
        <p:spPr/>
        <p:txBody>
          <a:bodyPr/>
          <a:lstStyle/>
          <a:p>
            <a:pPr eaLnBrk="1" hangingPunct="1"/>
            <a:r>
              <a:rPr lang="id-ID" dirty="0" smtClean="0"/>
              <a:t>Generational Model</a:t>
            </a:r>
          </a:p>
          <a:p>
            <a:pPr eaLnBrk="1" hangingPunct="1">
              <a:buFont typeface="Wingdings 2" pitchFamily="18" charset="2"/>
              <a:buNone/>
            </a:pPr>
            <a:r>
              <a:rPr lang="id-ID" dirty="0" smtClean="0"/>
              <a:t>	</a:t>
            </a:r>
            <a:r>
              <a:rPr lang="id-ID" sz="2000" dirty="0" smtClean="0"/>
              <a:t>Suatu populasi berukuran </a:t>
            </a:r>
            <a:r>
              <a:rPr lang="id-ID" sz="2000" i="1" dirty="0" smtClean="0"/>
              <a:t>N</a:t>
            </a:r>
            <a:r>
              <a:rPr lang="id-ID" sz="2000" dirty="0" smtClean="0"/>
              <a:t> kromosom/individu pada suatu generasi diganti dengan </a:t>
            </a:r>
            <a:r>
              <a:rPr lang="id-ID" sz="2000" i="1" dirty="0" smtClean="0"/>
              <a:t>N</a:t>
            </a:r>
            <a:r>
              <a:rPr lang="id-ID" sz="2000" dirty="0" smtClean="0"/>
              <a:t> individu baru pada generasi berikutnya. Untuk menjaga kromosom terbaik, digunakan Elitisme.</a:t>
            </a:r>
          </a:p>
          <a:p>
            <a:pPr eaLnBrk="1" hangingPunct="1">
              <a:buFont typeface="Wingdings 2" pitchFamily="18" charset="2"/>
              <a:buNone/>
            </a:pPr>
            <a:endParaRPr lang="id-ID" dirty="0" smtClean="0"/>
          </a:p>
          <a:p>
            <a:pPr eaLnBrk="1" hangingPunct="1"/>
            <a:r>
              <a:rPr lang="id-ID" dirty="0" smtClean="0"/>
              <a:t>Steady State Model</a:t>
            </a:r>
          </a:p>
          <a:p>
            <a:pPr eaLnBrk="1" hangingPunct="1">
              <a:buFont typeface="Wingdings 2" pitchFamily="18" charset="2"/>
              <a:buNone/>
            </a:pPr>
            <a:r>
              <a:rPr lang="id-ID" dirty="0" smtClean="0"/>
              <a:t>	</a:t>
            </a:r>
            <a:r>
              <a:rPr lang="id-ID" sz="2000" dirty="0" smtClean="0"/>
              <a:t>Pada model ini, tidak semua kromosom diganti. Penggantian dilakukan hanya pada sejumlah kromosom tertentu, misal </a:t>
            </a:r>
            <a:r>
              <a:rPr lang="id-ID" sz="2000" i="1" dirty="0" smtClean="0"/>
              <a:t>M</a:t>
            </a:r>
            <a:r>
              <a:rPr lang="id-ID" sz="2000" dirty="0" smtClean="0"/>
              <a:t>.</a:t>
            </a:r>
            <a:r>
              <a:rPr lang="en-US" sz="2000" dirty="0" smtClean="0"/>
              <a:t> </a:t>
            </a:r>
            <a:r>
              <a:rPr lang="en-US" sz="2000" dirty="0" err="1" smtClean="0"/>
              <a:t>Dimana</a:t>
            </a:r>
            <a:r>
              <a:rPr lang="en-US" sz="2000" dirty="0" smtClean="0"/>
              <a:t> M &lt; N.</a:t>
            </a:r>
            <a:endParaRPr lang="id-ID"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noChangeArrowheads="1"/>
          </p:cNvPicPr>
          <p:nvPr/>
        </p:nvPicPr>
        <p:blipFill>
          <a:blip r:embed="rId2"/>
          <a:srcRect/>
          <a:stretch>
            <a:fillRect/>
          </a:stretch>
        </p:blipFill>
        <p:spPr bwMode="auto">
          <a:xfrm>
            <a:off x="228600" y="152400"/>
            <a:ext cx="6589713" cy="6629400"/>
          </a:xfrm>
          <a:prstGeom prst="rect">
            <a:avLst/>
          </a:prstGeom>
          <a:noFill/>
          <a:ln w="9525">
            <a:noFill/>
            <a:miter lim="800000"/>
            <a:headEnd/>
            <a:tailEnd/>
          </a:ln>
        </p:spPr>
      </p:pic>
      <p:sp>
        <p:nvSpPr>
          <p:cNvPr id="4" name="Rectangle 3"/>
          <p:cNvSpPr/>
          <p:nvPr/>
        </p:nvSpPr>
        <p:spPr>
          <a:xfrm>
            <a:off x="4663171" y="6248400"/>
            <a:ext cx="4325223" cy="461665"/>
          </a:xfrm>
          <a:prstGeom prst="rect">
            <a:avLst/>
          </a:prstGeom>
        </p:spPr>
        <p:txBody>
          <a:bodyPr wrap="none">
            <a:spAutoFit/>
          </a:bodyPr>
          <a:lstStyle/>
          <a:p>
            <a:r>
              <a:rPr lang="en-US" sz="2400" dirty="0" err="1" smtClean="0">
                <a:solidFill>
                  <a:srgbClr val="FF0000"/>
                </a:solidFill>
              </a:rPr>
              <a:t>Seleksi</a:t>
            </a:r>
            <a:r>
              <a:rPr lang="en-US" sz="2400" dirty="0" smtClean="0">
                <a:solidFill>
                  <a:srgbClr val="FF0000"/>
                </a:solidFill>
              </a:rPr>
              <a:t> Survivor</a:t>
            </a:r>
            <a:r>
              <a:rPr lang="id-ID" sz="2400" dirty="0" smtClean="0">
                <a:solidFill>
                  <a:srgbClr val="FF0000"/>
                </a:solidFill>
              </a:rPr>
              <a:t>: </a:t>
            </a:r>
            <a:r>
              <a:rPr lang="en-US" sz="2400" i="1" dirty="0" smtClean="0">
                <a:solidFill>
                  <a:srgbClr val="FF0000"/>
                </a:solidFill>
              </a:rPr>
              <a:t>Steady State</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2"/>
          <a:srcRect/>
          <a:stretch>
            <a:fillRect/>
          </a:stretch>
        </p:blipFill>
        <p:spPr bwMode="auto">
          <a:xfrm>
            <a:off x="228600" y="152400"/>
            <a:ext cx="6197802" cy="6553200"/>
          </a:xfrm>
          <a:prstGeom prst="rect">
            <a:avLst/>
          </a:prstGeom>
          <a:noFill/>
          <a:ln w="9525">
            <a:noFill/>
            <a:miter lim="800000"/>
            <a:headEnd/>
            <a:tailEnd/>
          </a:ln>
        </p:spPr>
      </p:pic>
      <p:sp>
        <p:nvSpPr>
          <p:cNvPr id="4" name="Rectangle 3"/>
          <p:cNvSpPr/>
          <p:nvPr/>
        </p:nvSpPr>
        <p:spPr>
          <a:xfrm>
            <a:off x="4663171" y="6248400"/>
            <a:ext cx="4328429" cy="461665"/>
          </a:xfrm>
          <a:prstGeom prst="rect">
            <a:avLst/>
          </a:prstGeom>
        </p:spPr>
        <p:txBody>
          <a:bodyPr wrap="none">
            <a:spAutoFit/>
          </a:bodyPr>
          <a:lstStyle/>
          <a:p>
            <a:r>
              <a:rPr lang="en-US" sz="2400" dirty="0" err="1" smtClean="0">
                <a:solidFill>
                  <a:srgbClr val="FF0000"/>
                </a:solidFill>
              </a:rPr>
              <a:t>Seleksi</a:t>
            </a:r>
            <a:r>
              <a:rPr lang="en-US" sz="2400" dirty="0" smtClean="0">
                <a:solidFill>
                  <a:srgbClr val="FF0000"/>
                </a:solidFill>
              </a:rPr>
              <a:t> Survivor</a:t>
            </a:r>
            <a:r>
              <a:rPr lang="id-ID" sz="2400" dirty="0" smtClean="0">
                <a:solidFill>
                  <a:srgbClr val="FF0000"/>
                </a:solidFill>
              </a:rPr>
              <a:t>: </a:t>
            </a:r>
            <a:r>
              <a:rPr lang="en-US" sz="2400" i="1" dirty="0" smtClean="0">
                <a:solidFill>
                  <a:srgbClr val="FF0000"/>
                </a:solidFill>
              </a:rPr>
              <a:t>G</a:t>
            </a:r>
            <a:r>
              <a:rPr lang="id-ID" sz="2400" i="1" dirty="0" smtClean="0">
                <a:solidFill>
                  <a:srgbClr val="FF0000"/>
                </a:solidFill>
              </a:rPr>
              <a:t>enerational</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Skema umum EAs</a:t>
            </a:r>
            <a:endParaRPr lang="id-ID" dirty="0"/>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graphicFrame>
        <p:nvGraphicFramePr>
          <p:cNvPr id="2050" name="Object 1"/>
          <p:cNvGraphicFramePr>
            <a:graphicFrameLocks noChangeAspect="1"/>
          </p:cNvGraphicFramePr>
          <p:nvPr/>
        </p:nvGraphicFramePr>
        <p:xfrm>
          <a:off x="1219200" y="2362200"/>
          <a:ext cx="6705600" cy="4276725"/>
        </p:xfrm>
        <a:graphic>
          <a:graphicData uri="http://schemas.openxmlformats.org/presentationml/2006/ole">
            <mc:AlternateContent xmlns:mc="http://schemas.openxmlformats.org/markup-compatibility/2006">
              <mc:Choice xmlns:v="urn:schemas-microsoft-com:vml" Requires="v">
                <p:oleObj spid="_x0000_s483331" name="Visio" r:id="rId3" imgW="3417806" imgH="2180077" progId="Visio.Drawing.11">
                  <p:embed/>
                </p:oleObj>
              </mc:Choice>
              <mc:Fallback>
                <p:oleObj name="Visio" r:id="rId3" imgW="3417806" imgH="218007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362200"/>
                        <a:ext cx="6705600" cy="427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rved Left Arrow 4"/>
          <p:cNvSpPr/>
          <p:nvPr/>
        </p:nvSpPr>
        <p:spPr>
          <a:xfrm>
            <a:off x="7086600" y="2895600"/>
            <a:ext cx="1676400" cy="3124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Curved Left Arrow 5"/>
          <p:cNvSpPr/>
          <p:nvPr/>
        </p:nvSpPr>
        <p:spPr>
          <a:xfrm rot="10800000">
            <a:off x="2362200" y="2819399"/>
            <a:ext cx="1676400" cy="3124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Pembuktian</a:t>
            </a:r>
            <a:r>
              <a:rPr lang="en-US" dirty="0" smtClean="0"/>
              <a:t> GA </a:t>
            </a:r>
            <a:r>
              <a:rPr lang="en-US" dirty="0" err="1" smtClean="0"/>
              <a:t>Secara</a:t>
            </a:r>
            <a:r>
              <a:rPr lang="en-US" dirty="0" smtClean="0"/>
              <a:t> </a:t>
            </a:r>
            <a:r>
              <a:rPr lang="en-US" dirty="0" err="1" smtClean="0"/>
              <a:t>Matematis</a:t>
            </a:r>
            <a:endParaRPr lang="id-ID" dirty="0"/>
          </a:p>
        </p:txBody>
      </p:sp>
      <p:sp>
        <p:nvSpPr>
          <p:cNvPr id="130051" name="Content Placeholder 2"/>
          <p:cNvSpPr>
            <a:spLocks noGrp="1"/>
          </p:cNvSpPr>
          <p:nvPr>
            <p:ph idx="1"/>
          </p:nvPr>
        </p:nvSpPr>
        <p:spPr/>
        <p:txBody>
          <a:bodyPr/>
          <a:lstStyle/>
          <a:p>
            <a:pPr eaLnBrk="1" hangingPunct="1"/>
            <a:r>
              <a:rPr lang="id-ID" i="1" smtClean="0"/>
              <a:t>Schema</a:t>
            </a:r>
            <a:r>
              <a:rPr lang="id-ID" smtClean="0"/>
              <a:t> </a:t>
            </a:r>
            <a:r>
              <a:rPr lang="id-ID" i="1" smtClean="0"/>
              <a:t>Theorem</a:t>
            </a:r>
          </a:p>
          <a:p>
            <a:pPr eaLnBrk="1" hangingPunct="1"/>
            <a:r>
              <a:rPr lang="id-ID" smtClean="0"/>
              <a:t>Pengaruh seleksi orangtua</a:t>
            </a:r>
          </a:p>
          <a:p>
            <a:pPr eaLnBrk="1" hangingPunct="1"/>
            <a:r>
              <a:rPr lang="id-ID" smtClean="0"/>
              <a:t>Pengaruh rekombinasi</a:t>
            </a:r>
          </a:p>
          <a:p>
            <a:pPr eaLnBrk="1" hangingPunct="1"/>
            <a:r>
              <a:rPr lang="id-ID" smtClean="0"/>
              <a:t>Pengaruh mutasi</a:t>
            </a:r>
          </a:p>
          <a:p>
            <a:pPr eaLnBrk="1" hangingPunct="1"/>
            <a:r>
              <a:rPr lang="id-ID" smtClean="0"/>
              <a:t>Pengaruh rekombinasi dan mutasi</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id-ID" b="1" i="1" smtClean="0"/>
              <a:t>Schema</a:t>
            </a:r>
            <a:r>
              <a:rPr lang="id-ID" b="1" smtClean="0"/>
              <a:t> </a:t>
            </a:r>
            <a:r>
              <a:rPr lang="id-ID" b="1" i="1" smtClean="0"/>
              <a:t>Theorem</a:t>
            </a:r>
            <a:endParaRPr lang="id-ID" smtClean="0"/>
          </a:p>
        </p:txBody>
      </p:sp>
      <p:sp>
        <p:nvSpPr>
          <p:cNvPr id="117763" name="Content Placeholder 2"/>
          <p:cNvSpPr>
            <a:spLocks noGrp="1"/>
          </p:cNvSpPr>
          <p:nvPr>
            <p:ph idx="1"/>
          </p:nvPr>
        </p:nvSpPr>
        <p:spPr/>
        <p:txBody>
          <a:bodyPr/>
          <a:lstStyle/>
          <a:p>
            <a:pPr eaLnBrk="1" hangingPunct="1"/>
            <a:r>
              <a:rPr lang="id-ID" i="1" smtClean="0"/>
              <a:t>Schema</a:t>
            </a:r>
            <a:r>
              <a:rPr lang="id-ID" smtClean="0"/>
              <a:t> 1xx0 </a:t>
            </a:r>
            <a:r>
              <a:rPr lang="id-ID" smtClean="0">
                <a:sym typeface="Wingdings" pitchFamily="2" charset="2"/>
              </a:rPr>
              <a:t> </a:t>
            </a:r>
            <a:r>
              <a:rPr lang="id-ID" smtClean="0"/>
              <a:t>kromosom 1000, 1010, 1100, 1110</a:t>
            </a:r>
          </a:p>
          <a:p>
            <a:pPr eaLnBrk="1" hangingPunct="1"/>
            <a:r>
              <a:rPr lang="id-ID" i="1" smtClean="0"/>
              <a:t>Schema</a:t>
            </a:r>
            <a:r>
              <a:rPr lang="id-ID" smtClean="0"/>
              <a:t> </a:t>
            </a:r>
            <a:r>
              <a:rPr lang="id-ID" i="1" smtClean="0"/>
              <a:t>S</a:t>
            </a:r>
            <a:r>
              <a:rPr lang="id-ID" baseline="-25000" smtClean="0"/>
              <a:t>1</a:t>
            </a:r>
            <a:r>
              <a:rPr lang="id-ID" smtClean="0"/>
              <a:t> = 1x1xx0xx memiliki </a:t>
            </a:r>
          </a:p>
          <a:p>
            <a:pPr lvl="1" eaLnBrk="1" hangingPunct="1"/>
            <a:r>
              <a:rPr lang="id-ID" b="1" i="1" smtClean="0"/>
              <a:t>defining length</a:t>
            </a:r>
            <a:r>
              <a:rPr lang="id-ID" b="1" smtClean="0"/>
              <a:t> </a:t>
            </a:r>
            <a:r>
              <a:rPr lang="id-ID" smtClean="0"/>
              <a:t>(jarak antara simbol bukan x yang pertama dan terakhir)</a:t>
            </a:r>
            <a:r>
              <a:rPr lang="id-ID" b="1" smtClean="0"/>
              <a:t> </a:t>
            </a:r>
            <a:r>
              <a:rPr lang="id-ID" b="1" i="1" smtClean="0"/>
              <a:t>D</a:t>
            </a:r>
            <a:r>
              <a:rPr lang="id-ID" b="1" smtClean="0"/>
              <a:t>(</a:t>
            </a:r>
            <a:r>
              <a:rPr lang="id-ID" b="1" i="1" smtClean="0"/>
              <a:t>S</a:t>
            </a:r>
            <a:r>
              <a:rPr lang="id-ID" b="1" baseline="-25000" smtClean="0"/>
              <a:t>1</a:t>
            </a:r>
            <a:r>
              <a:rPr lang="id-ID" b="1" smtClean="0"/>
              <a:t>) </a:t>
            </a:r>
            <a:r>
              <a:rPr lang="id-ID" smtClean="0"/>
              <a:t>= 6 – 1 = </a:t>
            </a:r>
            <a:r>
              <a:rPr lang="id-ID" b="1" smtClean="0"/>
              <a:t>5</a:t>
            </a:r>
            <a:r>
              <a:rPr lang="id-ID" smtClean="0"/>
              <a:t>.</a:t>
            </a:r>
          </a:p>
          <a:p>
            <a:pPr lvl="1" eaLnBrk="1" hangingPunct="1"/>
            <a:r>
              <a:rPr lang="id-ID" b="1" i="1" smtClean="0"/>
              <a:t>order</a:t>
            </a:r>
            <a:r>
              <a:rPr lang="id-ID" smtClean="0"/>
              <a:t> (jumlah simbol bukan x) </a:t>
            </a:r>
            <a:r>
              <a:rPr lang="id-ID" b="1" i="1" smtClean="0"/>
              <a:t>o</a:t>
            </a:r>
            <a:r>
              <a:rPr lang="id-ID" b="1" smtClean="0"/>
              <a:t>(</a:t>
            </a:r>
            <a:r>
              <a:rPr lang="id-ID" b="1" i="1" smtClean="0"/>
              <a:t>S</a:t>
            </a:r>
            <a:r>
              <a:rPr lang="id-ID" b="1" baseline="-25000" smtClean="0"/>
              <a:t>1</a:t>
            </a:r>
            <a:r>
              <a:rPr lang="id-ID" b="1" smtClean="0"/>
              <a:t>) </a:t>
            </a:r>
            <a:r>
              <a:rPr lang="id-ID" smtClean="0"/>
              <a:t>= </a:t>
            </a:r>
            <a:r>
              <a:rPr lang="id-ID" b="1" smtClean="0"/>
              <a:t>3</a:t>
            </a:r>
            <a:r>
              <a:rPr lang="id-ID"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down)">
                                      <p:cBhvr>
                                        <p:cTn id="7" dur="500"/>
                                        <p:tgtEl>
                                          <p:spTgt spid="11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wipe(down)">
                                      <p:cBhvr>
                                        <p:cTn id="12" dur="500"/>
                                        <p:tgtEl>
                                          <p:spTgt spid="11776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animEffect transition="in" filter="wipe(down)">
                                      <p:cBhvr>
                                        <p:cTn id="15" dur="500"/>
                                        <p:tgtEl>
                                          <p:spTgt spid="11776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7763">
                                            <p:txEl>
                                              <p:pRg st="3" end="3"/>
                                            </p:txEl>
                                          </p:spTgt>
                                        </p:tgtEl>
                                        <p:attrNameLst>
                                          <p:attrName>style.visibility</p:attrName>
                                        </p:attrNameLst>
                                      </p:cBhvr>
                                      <p:to>
                                        <p:strVal val="visible"/>
                                      </p:to>
                                    </p:set>
                                    <p:animEffect transition="in" filter="wipe(down)">
                                      <p:cBhvr>
                                        <p:cTn id="18"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Schema Theorem</a:t>
            </a:r>
            <a:endParaRPr lang="id-ID" dirty="0"/>
          </a:p>
        </p:txBody>
      </p:sp>
      <p:pic>
        <p:nvPicPr>
          <p:cNvPr id="132099" name="Picture 2"/>
          <p:cNvPicPr>
            <a:picLocks noChangeAspect="1" noChangeArrowheads="1"/>
          </p:cNvPicPr>
          <p:nvPr/>
        </p:nvPicPr>
        <p:blipFill>
          <a:blip r:embed="rId2"/>
          <a:srcRect/>
          <a:stretch>
            <a:fillRect/>
          </a:stretch>
        </p:blipFill>
        <p:spPr bwMode="auto">
          <a:xfrm>
            <a:off x="457200" y="2209800"/>
            <a:ext cx="7983538"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87"/>
          <p:cNvPicPr>
            <a:picLocks noChangeAspect="1" noChangeArrowheads="1"/>
          </p:cNvPicPr>
          <p:nvPr/>
        </p:nvPicPr>
        <p:blipFill>
          <a:blip r:embed="rId2"/>
          <a:srcRect/>
          <a:stretch>
            <a:fillRect/>
          </a:stretch>
        </p:blipFill>
        <p:spPr bwMode="auto">
          <a:xfrm>
            <a:off x="1143000" y="2057400"/>
            <a:ext cx="7086600" cy="458152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id-ID" smtClean="0"/>
              <a:t>Pengaruh seleksi orang tua</a:t>
            </a:r>
          </a:p>
        </p:txBody>
      </p:sp>
      <p:sp>
        <p:nvSpPr>
          <p:cNvPr id="133123" name="Content Placeholder 7"/>
          <p:cNvSpPr>
            <a:spLocks noGrp="1"/>
          </p:cNvSpPr>
          <p:nvPr>
            <p:ph idx="1"/>
          </p:nvPr>
        </p:nvSpPr>
        <p:spPr/>
        <p:txBody>
          <a:bodyPr/>
          <a:lstStyle/>
          <a:p>
            <a:pPr eaLnBrk="1" hangingPunct="1"/>
            <a:r>
              <a:rPr lang="id-ID" smtClean="0"/>
              <a:t>Misalkan             menyatakan rata-rata </a:t>
            </a:r>
            <a:r>
              <a:rPr lang="id-ID" i="1" smtClean="0"/>
              <a:t>fitness</a:t>
            </a:r>
            <a:r>
              <a:rPr lang="id-ID" smtClean="0"/>
              <a:t> dari suatu </a:t>
            </a:r>
            <a:r>
              <a:rPr lang="id-ID" i="1" smtClean="0"/>
              <a:t>schema</a:t>
            </a:r>
            <a:r>
              <a:rPr lang="id-ID" smtClean="0"/>
              <a:t> S dalam suatu populasi, yang didefinisikan sebagai rata-rata </a:t>
            </a:r>
            <a:r>
              <a:rPr lang="id-ID" i="1" smtClean="0"/>
              <a:t>fitness</a:t>
            </a:r>
            <a:r>
              <a:rPr lang="id-ID" smtClean="0"/>
              <a:t> dari semua kromosom yang termasuk dalam </a:t>
            </a:r>
            <a:r>
              <a:rPr lang="id-ID" i="1" smtClean="0"/>
              <a:t>schema</a:t>
            </a:r>
            <a:r>
              <a:rPr lang="id-ID" smtClean="0"/>
              <a:t> S tersebut.</a:t>
            </a:r>
          </a:p>
          <a:p>
            <a:pPr eaLnBrk="1" hangingPunct="1"/>
            <a:r>
              <a:rPr lang="id-ID" smtClean="0"/>
              <a:t>Dengan menggunakan seleksi orang tua yang proporsional terhadap nilai fitnessnya, maka probabilitas terpilihnya suatu kromosom dengan </a:t>
            </a:r>
            <a:r>
              <a:rPr lang="id-ID" i="1" smtClean="0"/>
              <a:t>fitness</a:t>
            </a:r>
            <a:r>
              <a:rPr lang="id-ID" smtClean="0"/>
              <a:t>       adalah              (dimana </a:t>
            </a:r>
            <a:r>
              <a:rPr lang="id-ID" i="1" smtClean="0"/>
              <a:t>f</a:t>
            </a:r>
            <a:r>
              <a:rPr lang="id-ID" smtClean="0"/>
              <a:t> =              adalah total </a:t>
            </a:r>
            <a:r>
              <a:rPr lang="id-ID" i="1" smtClean="0"/>
              <a:t>fitness</a:t>
            </a:r>
            <a:r>
              <a:rPr lang="id-ID" smtClean="0"/>
              <a:t> dari semua </a:t>
            </a:r>
            <a:r>
              <a:rPr lang="id-ID" i="1" smtClean="0"/>
              <a:t>N</a:t>
            </a:r>
            <a:r>
              <a:rPr lang="id-ID" smtClean="0"/>
              <a:t> kromosom dalam populasi tersebut)</a:t>
            </a:r>
          </a:p>
        </p:txBody>
      </p:sp>
      <p:pic>
        <p:nvPicPr>
          <p:cNvPr id="133124" name="Picture 2"/>
          <p:cNvPicPr>
            <a:picLocks noChangeAspect="1" noChangeArrowheads="1"/>
          </p:cNvPicPr>
          <p:nvPr/>
        </p:nvPicPr>
        <p:blipFill>
          <a:blip r:embed="rId2"/>
          <a:srcRect/>
          <a:stretch>
            <a:fillRect/>
          </a:stretch>
        </p:blipFill>
        <p:spPr bwMode="auto">
          <a:xfrm>
            <a:off x="2286000" y="1905000"/>
            <a:ext cx="762000" cy="500063"/>
          </a:xfrm>
          <a:prstGeom prst="rect">
            <a:avLst/>
          </a:prstGeom>
          <a:noFill/>
          <a:ln w="9525">
            <a:noFill/>
            <a:miter lim="800000"/>
            <a:headEnd/>
            <a:tailEnd/>
          </a:ln>
        </p:spPr>
      </p:pic>
      <p:pic>
        <p:nvPicPr>
          <p:cNvPr id="133125" name="Picture 3"/>
          <p:cNvPicPr>
            <a:picLocks noChangeAspect="1" noChangeArrowheads="1"/>
          </p:cNvPicPr>
          <p:nvPr/>
        </p:nvPicPr>
        <p:blipFill>
          <a:blip r:embed="rId3"/>
          <a:srcRect/>
          <a:stretch>
            <a:fillRect/>
          </a:stretch>
        </p:blipFill>
        <p:spPr bwMode="auto">
          <a:xfrm>
            <a:off x="1892300" y="4830763"/>
            <a:ext cx="304800" cy="465137"/>
          </a:xfrm>
          <a:prstGeom prst="rect">
            <a:avLst/>
          </a:prstGeom>
          <a:noFill/>
          <a:ln w="9525">
            <a:noFill/>
            <a:miter lim="800000"/>
            <a:headEnd/>
            <a:tailEnd/>
          </a:ln>
        </p:spPr>
      </p:pic>
      <p:pic>
        <p:nvPicPr>
          <p:cNvPr id="133126" name="Picture 4"/>
          <p:cNvPicPr>
            <a:picLocks noChangeAspect="1" noChangeArrowheads="1"/>
          </p:cNvPicPr>
          <p:nvPr/>
        </p:nvPicPr>
        <p:blipFill>
          <a:blip r:embed="rId4"/>
          <a:srcRect/>
          <a:stretch>
            <a:fillRect/>
          </a:stretch>
        </p:blipFill>
        <p:spPr bwMode="auto">
          <a:xfrm>
            <a:off x="3384550" y="4800600"/>
            <a:ext cx="882650" cy="533400"/>
          </a:xfrm>
          <a:prstGeom prst="rect">
            <a:avLst/>
          </a:prstGeom>
          <a:noFill/>
          <a:ln w="9525">
            <a:noFill/>
            <a:miter lim="800000"/>
            <a:headEnd/>
            <a:tailEnd/>
          </a:ln>
        </p:spPr>
      </p:pic>
      <p:pic>
        <p:nvPicPr>
          <p:cNvPr id="133127" name="Picture 5"/>
          <p:cNvPicPr>
            <a:picLocks noChangeAspect="1" noChangeArrowheads="1"/>
          </p:cNvPicPr>
          <p:nvPr/>
        </p:nvPicPr>
        <p:blipFill>
          <a:blip r:embed="rId5"/>
          <a:srcRect/>
          <a:stretch>
            <a:fillRect/>
          </a:stretch>
        </p:blipFill>
        <p:spPr bwMode="auto">
          <a:xfrm>
            <a:off x="6172200" y="4800600"/>
            <a:ext cx="8699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id-ID" smtClean="0"/>
              <a:t>Pengaruh seleksi orang tua</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id-ID" dirty="0" smtClean="0"/>
              <a:t>Selanjutnya, misalkan        menyatakan rata-rata </a:t>
            </a:r>
            <a:r>
              <a:rPr lang="id-ID" i="1" dirty="0" smtClean="0"/>
              <a:t>fitness</a:t>
            </a:r>
            <a:r>
              <a:rPr lang="id-ID" dirty="0" smtClean="0"/>
              <a:t> dalam populasi dengan </a:t>
            </a:r>
            <a:r>
              <a:rPr lang="id-ID" i="1" dirty="0" smtClean="0"/>
              <a:t>N</a:t>
            </a:r>
            <a:r>
              <a:rPr lang="id-ID" dirty="0" smtClean="0"/>
              <a:t> kromosom, yaitu </a:t>
            </a:r>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Char char=""/>
              <a:defRPr/>
            </a:pPr>
            <a:r>
              <a:rPr lang="id-ID" dirty="0" smtClean="0"/>
              <a:t>Banyaknya kopi dari </a:t>
            </a:r>
            <a:r>
              <a:rPr lang="id-ID" i="1" dirty="0" smtClean="0"/>
              <a:t>schema</a:t>
            </a:r>
            <a:r>
              <a:rPr lang="id-ID" dirty="0" smtClean="0"/>
              <a:t> </a:t>
            </a:r>
            <a:r>
              <a:rPr lang="id-ID" i="1" dirty="0" smtClean="0"/>
              <a:t>S</a:t>
            </a:r>
            <a:r>
              <a:rPr lang="id-ID" dirty="0" smtClean="0"/>
              <a:t> yang diharapkan pada generasi berikutnya (</a:t>
            </a:r>
            <a:r>
              <a:rPr lang="id-ID" i="1" dirty="0" smtClean="0"/>
              <a:t>g</a:t>
            </a:r>
            <a:r>
              <a:rPr lang="id-ID" dirty="0" smtClean="0"/>
              <a:t>+1) adalah</a:t>
            </a:r>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None/>
              <a:defRPr/>
            </a:pPr>
            <a:r>
              <a:rPr lang="id-ID" dirty="0" smtClean="0"/>
              <a:t>	dimana                  menyatakan jumlah kopi dari </a:t>
            </a:r>
            <a:r>
              <a:rPr lang="id-ID" i="1" dirty="0" smtClean="0"/>
              <a:t>schema</a:t>
            </a:r>
            <a:r>
              <a:rPr lang="id-ID" dirty="0" smtClean="0"/>
              <a:t> </a:t>
            </a:r>
            <a:r>
              <a:rPr lang="id-ID" i="1" dirty="0" smtClean="0"/>
              <a:t>S</a:t>
            </a:r>
            <a:r>
              <a:rPr lang="id-ID" dirty="0" smtClean="0"/>
              <a:t> pada gen</a:t>
            </a:r>
            <a:r>
              <a:rPr lang="en-US" dirty="0" smtClean="0"/>
              <a:t>e</a:t>
            </a:r>
            <a:r>
              <a:rPr lang="id-ID" dirty="0" smtClean="0"/>
              <a:t>rasi </a:t>
            </a:r>
            <a:r>
              <a:rPr lang="id-ID" i="1" dirty="0" smtClean="0"/>
              <a:t>g</a:t>
            </a:r>
            <a:r>
              <a:rPr lang="id-ID" dirty="0" smtClean="0"/>
              <a:t>.</a:t>
            </a:r>
          </a:p>
        </p:txBody>
      </p:sp>
      <p:pic>
        <p:nvPicPr>
          <p:cNvPr id="134148" name="Picture 2"/>
          <p:cNvPicPr>
            <a:picLocks noChangeAspect="1" noChangeArrowheads="1"/>
          </p:cNvPicPr>
          <p:nvPr/>
        </p:nvPicPr>
        <p:blipFill>
          <a:blip r:embed="rId2"/>
          <a:srcRect/>
          <a:stretch>
            <a:fillRect/>
          </a:stretch>
        </p:blipFill>
        <p:spPr bwMode="auto">
          <a:xfrm>
            <a:off x="3873500" y="1879600"/>
            <a:ext cx="304800" cy="466725"/>
          </a:xfrm>
          <a:prstGeom prst="rect">
            <a:avLst/>
          </a:prstGeom>
          <a:noFill/>
          <a:ln w="9525">
            <a:noFill/>
            <a:miter lim="800000"/>
            <a:headEnd/>
            <a:tailEnd/>
          </a:ln>
        </p:spPr>
      </p:pic>
      <p:pic>
        <p:nvPicPr>
          <p:cNvPr id="134149" name="Picture 3"/>
          <p:cNvPicPr>
            <a:picLocks noChangeAspect="1" noChangeArrowheads="1"/>
          </p:cNvPicPr>
          <p:nvPr/>
        </p:nvPicPr>
        <p:blipFill>
          <a:blip r:embed="rId3"/>
          <a:srcRect/>
          <a:stretch>
            <a:fillRect/>
          </a:stretch>
        </p:blipFill>
        <p:spPr bwMode="auto">
          <a:xfrm>
            <a:off x="3505200" y="2800350"/>
            <a:ext cx="1524000" cy="552450"/>
          </a:xfrm>
          <a:prstGeom prst="rect">
            <a:avLst/>
          </a:prstGeom>
          <a:noFill/>
          <a:ln w="9525">
            <a:noFill/>
            <a:miter lim="800000"/>
            <a:headEnd/>
            <a:tailEnd/>
          </a:ln>
        </p:spPr>
      </p:pic>
      <p:pic>
        <p:nvPicPr>
          <p:cNvPr id="134150" name="Picture 2"/>
          <p:cNvPicPr>
            <a:picLocks noChangeAspect="1" noChangeArrowheads="1"/>
          </p:cNvPicPr>
          <p:nvPr/>
        </p:nvPicPr>
        <p:blipFill>
          <a:blip r:embed="rId4"/>
          <a:srcRect/>
          <a:stretch>
            <a:fillRect/>
          </a:stretch>
        </p:blipFill>
        <p:spPr bwMode="auto">
          <a:xfrm>
            <a:off x="2667000" y="4343400"/>
            <a:ext cx="3429000" cy="935038"/>
          </a:xfrm>
          <a:prstGeom prst="rect">
            <a:avLst/>
          </a:prstGeom>
          <a:noFill/>
          <a:ln w="9525">
            <a:noFill/>
            <a:miter lim="800000"/>
            <a:headEnd/>
            <a:tailEnd/>
          </a:ln>
        </p:spPr>
      </p:pic>
      <p:pic>
        <p:nvPicPr>
          <p:cNvPr id="134151" name="Picture 4"/>
          <p:cNvPicPr>
            <a:picLocks noChangeAspect="1" noChangeArrowheads="1"/>
          </p:cNvPicPr>
          <p:nvPr/>
        </p:nvPicPr>
        <p:blipFill>
          <a:blip r:embed="rId5"/>
          <a:srcRect/>
          <a:stretch>
            <a:fillRect/>
          </a:stretch>
        </p:blipFill>
        <p:spPr bwMode="auto">
          <a:xfrm>
            <a:off x="2057400" y="5410200"/>
            <a:ext cx="94615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id-ID" smtClean="0"/>
              <a:t>Pengaruh seleksi orang tua</a:t>
            </a:r>
          </a:p>
        </p:txBody>
      </p:sp>
      <p:sp>
        <p:nvSpPr>
          <p:cNvPr id="135171" name="Content Placeholder 2"/>
          <p:cNvSpPr>
            <a:spLocks noGrp="1"/>
          </p:cNvSpPr>
          <p:nvPr>
            <p:ph idx="1"/>
          </p:nvPr>
        </p:nvSpPr>
        <p:spPr/>
        <p:txBody>
          <a:bodyPr/>
          <a:lstStyle/>
          <a:p>
            <a:pPr eaLnBrk="1" hangingPunct="1"/>
            <a:r>
              <a:rPr lang="id-ID" dirty="0" smtClean="0"/>
              <a:t>Dengan menggunakan fakta bahwa                      , maka diperoleh persamaan berikut ini</a:t>
            </a:r>
          </a:p>
        </p:txBody>
      </p:sp>
      <p:pic>
        <p:nvPicPr>
          <p:cNvPr id="135172" name="Picture 2"/>
          <p:cNvPicPr>
            <a:picLocks noChangeAspect="1" noChangeArrowheads="1"/>
          </p:cNvPicPr>
          <p:nvPr/>
        </p:nvPicPr>
        <p:blipFill>
          <a:blip r:embed="rId2"/>
          <a:srcRect/>
          <a:stretch>
            <a:fillRect/>
          </a:stretch>
        </p:blipFill>
        <p:spPr bwMode="auto">
          <a:xfrm>
            <a:off x="6019800" y="1955800"/>
            <a:ext cx="1676400" cy="457200"/>
          </a:xfrm>
          <a:prstGeom prst="rect">
            <a:avLst/>
          </a:prstGeom>
          <a:noFill/>
          <a:ln w="9525">
            <a:noFill/>
            <a:miter lim="800000"/>
            <a:headEnd/>
            <a:tailEnd/>
          </a:ln>
        </p:spPr>
      </p:pic>
      <p:pic>
        <p:nvPicPr>
          <p:cNvPr id="135173" name="Picture 3"/>
          <p:cNvPicPr>
            <a:picLocks noChangeAspect="1" noChangeArrowheads="1"/>
          </p:cNvPicPr>
          <p:nvPr/>
        </p:nvPicPr>
        <p:blipFill>
          <a:blip r:embed="rId3"/>
          <a:srcRect/>
          <a:stretch>
            <a:fillRect/>
          </a:stretch>
        </p:blipFill>
        <p:spPr bwMode="auto">
          <a:xfrm>
            <a:off x="2590800" y="3276600"/>
            <a:ext cx="4049713"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id-ID" smtClean="0"/>
              <a:t>Pengaruh seleksi orang tua</a:t>
            </a:r>
          </a:p>
        </p:txBody>
      </p:sp>
      <p:sp>
        <p:nvSpPr>
          <p:cNvPr id="136195" name="Content Placeholder 2"/>
          <p:cNvSpPr>
            <a:spLocks noGrp="1"/>
          </p:cNvSpPr>
          <p:nvPr>
            <p:ph idx="1"/>
          </p:nvPr>
        </p:nvSpPr>
        <p:spPr/>
        <p:txBody>
          <a:bodyPr/>
          <a:lstStyle/>
          <a:p>
            <a:pPr eaLnBrk="1" hangingPunct="1"/>
            <a:r>
              <a:rPr lang="id-ID" dirty="0" smtClean="0"/>
              <a:t>Jika suatu </a:t>
            </a:r>
            <a:r>
              <a:rPr lang="id-ID" i="1" dirty="0" smtClean="0"/>
              <a:t>schema</a:t>
            </a:r>
            <a:r>
              <a:rPr lang="id-ID" dirty="0" smtClean="0"/>
              <a:t> dihubungkan secara konsisten dengan rata-rata </a:t>
            </a:r>
            <a:r>
              <a:rPr lang="id-ID" i="1" dirty="0" smtClean="0"/>
              <a:t>fitness</a:t>
            </a:r>
            <a:r>
              <a:rPr lang="id-ID" dirty="0" smtClean="0"/>
              <a:t>-nya, yakni                             , dimana      </a:t>
            </a:r>
            <a:r>
              <a:rPr lang="en-US" dirty="0" smtClean="0"/>
              <a:t> </a:t>
            </a:r>
            <a:r>
              <a:rPr lang="id-ID" dirty="0" smtClean="0"/>
              <a:t>adalah konstanta, maka jumlah kopi dari </a:t>
            </a:r>
            <a:r>
              <a:rPr lang="id-ID" i="1" dirty="0" smtClean="0"/>
              <a:t>schema</a:t>
            </a:r>
            <a:r>
              <a:rPr lang="id-ID" dirty="0" smtClean="0"/>
              <a:t> saat ini yang berada dalam populasi akan tumbuh secara </a:t>
            </a:r>
            <a:r>
              <a:rPr lang="id-ID" b="1" dirty="0" smtClean="0">
                <a:solidFill>
                  <a:srgbClr val="FF0000"/>
                </a:solidFill>
              </a:rPr>
              <a:t>eksponensial</a:t>
            </a:r>
            <a:r>
              <a:rPr lang="id-ID" dirty="0" smtClean="0"/>
              <a:t> berdasarkan waktu </a:t>
            </a:r>
            <a:r>
              <a:rPr lang="id-ID" i="1" dirty="0" smtClean="0"/>
              <a:t>k</a:t>
            </a:r>
            <a:r>
              <a:rPr lang="id-ID" dirty="0" smtClean="0"/>
              <a:t>.</a:t>
            </a:r>
          </a:p>
        </p:txBody>
      </p:sp>
      <p:pic>
        <p:nvPicPr>
          <p:cNvPr id="136196" name="Picture 2"/>
          <p:cNvPicPr>
            <a:picLocks noChangeAspect="1" noChangeArrowheads="1"/>
          </p:cNvPicPr>
          <p:nvPr/>
        </p:nvPicPr>
        <p:blipFill>
          <a:blip r:embed="rId2"/>
          <a:srcRect/>
          <a:stretch>
            <a:fillRect/>
          </a:stretch>
        </p:blipFill>
        <p:spPr bwMode="auto">
          <a:xfrm>
            <a:off x="5791200" y="2362200"/>
            <a:ext cx="2417763" cy="457200"/>
          </a:xfrm>
          <a:prstGeom prst="rect">
            <a:avLst/>
          </a:prstGeom>
          <a:noFill/>
          <a:ln w="9525">
            <a:noFill/>
            <a:miter lim="800000"/>
            <a:headEnd/>
            <a:tailEnd/>
          </a:ln>
        </p:spPr>
      </p:pic>
      <p:pic>
        <p:nvPicPr>
          <p:cNvPr id="136197" name="Picture 3"/>
          <p:cNvPicPr>
            <a:picLocks noChangeAspect="1" noChangeArrowheads="1"/>
          </p:cNvPicPr>
          <p:nvPr/>
        </p:nvPicPr>
        <p:blipFill>
          <a:blip r:embed="rId3"/>
          <a:srcRect/>
          <a:stretch>
            <a:fillRect/>
          </a:stretch>
        </p:blipFill>
        <p:spPr bwMode="auto">
          <a:xfrm>
            <a:off x="1981200" y="2830513"/>
            <a:ext cx="381000" cy="368300"/>
          </a:xfrm>
          <a:prstGeom prst="rect">
            <a:avLst/>
          </a:prstGeom>
          <a:noFill/>
          <a:ln w="9525">
            <a:noFill/>
            <a:miter lim="800000"/>
            <a:headEnd/>
            <a:tailEnd/>
          </a:ln>
        </p:spPr>
      </p:pic>
      <p:pic>
        <p:nvPicPr>
          <p:cNvPr id="136198" name="Picture 4"/>
          <p:cNvPicPr>
            <a:picLocks noChangeAspect="1" noChangeArrowheads="1"/>
          </p:cNvPicPr>
          <p:nvPr/>
        </p:nvPicPr>
        <p:blipFill>
          <a:blip r:embed="rId4"/>
          <a:srcRect/>
          <a:stretch>
            <a:fillRect/>
          </a:stretch>
        </p:blipFill>
        <p:spPr bwMode="auto">
          <a:xfrm>
            <a:off x="914400" y="4572000"/>
            <a:ext cx="754380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80646" y="771525"/>
          <a:ext cx="7010399" cy="3337560"/>
        </p:xfrm>
        <a:graphic>
          <a:graphicData uri="http://schemas.openxmlformats.org/drawingml/2006/table">
            <a:tbl>
              <a:tblPr firstRow="1" bandRow="1">
                <a:tableStyleId>{5C22544A-7EE6-4342-B048-85BDC9FD1C3A}</a:tableStyleId>
              </a:tblPr>
              <a:tblGrid>
                <a:gridCol w="587091"/>
                <a:gridCol w="587091"/>
                <a:gridCol w="587091"/>
                <a:gridCol w="587091"/>
                <a:gridCol w="587091"/>
                <a:gridCol w="587091"/>
                <a:gridCol w="587091"/>
                <a:gridCol w="587091"/>
                <a:gridCol w="587091"/>
                <a:gridCol w="587091"/>
                <a:gridCol w="1139489"/>
              </a:tblGrid>
              <a:tr h="370840">
                <a:tc>
                  <a:txBody>
                    <a:bodyPr/>
                    <a:lstStyle/>
                    <a:p>
                      <a:pPr algn="ctr"/>
                      <a:r>
                        <a:rPr lang="en-US" dirty="0" smtClean="0"/>
                        <a:t>g1</a:t>
                      </a:r>
                      <a:endParaRPr lang="id-ID" dirty="0"/>
                    </a:p>
                  </a:txBody>
                  <a:tcPr/>
                </a:tc>
                <a:tc>
                  <a:txBody>
                    <a:bodyPr/>
                    <a:lstStyle/>
                    <a:p>
                      <a:pPr algn="ctr"/>
                      <a:r>
                        <a:rPr lang="en-US" dirty="0" smtClean="0"/>
                        <a:t>g2</a:t>
                      </a:r>
                      <a:endParaRPr lang="id-ID" dirty="0"/>
                    </a:p>
                  </a:txBody>
                  <a:tcPr/>
                </a:tc>
                <a:tc>
                  <a:txBody>
                    <a:bodyPr/>
                    <a:lstStyle/>
                    <a:p>
                      <a:pPr algn="ctr"/>
                      <a:r>
                        <a:rPr lang="en-US" dirty="0" smtClean="0"/>
                        <a:t>g3</a:t>
                      </a:r>
                      <a:endParaRPr lang="id-ID" dirty="0"/>
                    </a:p>
                  </a:txBody>
                  <a:tcPr/>
                </a:tc>
                <a:tc>
                  <a:txBody>
                    <a:bodyPr/>
                    <a:lstStyle/>
                    <a:p>
                      <a:pPr algn="ctr"/>
                      <a:r>
                        <a:rPr lang="en-US" dirty="0" smtClean="0"/>
                        <a:t>g4</a:t>
                      </a:r>
                      <a:endParaRPr lang="id-ID" dirty="0"/>
                    </a:p>
                  </a:txBody>
                  <a:tcPr/>
                </a:tc>
                <a:tc>
                  <a:txBody>
                    <a:bodyPr/>
                    <a:lstStyle/>
                    <a:p>
                      <a:pPr algn="ctr"/>
                      <a:r>
                        <a:rPr lang="en-US" dirty="0" smtClean="0"/>
                        <a:t>g5</a:t>
                      </a:r>
                      <a:endParaRPr lang="id-ID" dirty="0"/>
                    </a:p>
                  </a:txBody>
                  <a:tcPr/>
                </a:tc>
                <a:tc>
                  <a:txBody>
                    <a:bodyPr/>
                    <a:lstStyle/>
                    <a:p>
                      <a:pPr algn="ctr"/>
                      <a:r>
                        <a:rPr lang="en-US" dirty="0" smtClean="0"/>
                        <a:t>g6</a:t>
                      </a:r>
                      <a:endParaRPr lang="id-ID" dirty="0"/>
                    </a:p>
                  </a:txBody>
                  <a:tcPr/>
                </a:tc>
                <a:tc>
                  <a:txBody>
                    <a:bodyPr/>
                    <a:lstStyle/>
                    <a:p>
                      <a:pPr algn="ctr"/>
                      <a:r>
                        <a:rPr lang="en-US" dirty="0" smtClean="0"/>
                        <a:t>g7</a:t>
                      </a:r>
                      <a:endParaRPr lang="id-ID" dirty="0"/>
                    </a:p>
                  </a:txBody>
                  <a:tcPr/>
                </a:tc>
                <a:tc>
                  <a:txBody>
                    <a:bodyPr/>
                    <a:lstStyle/>
                    <a:p>
                      <a:pPr algn="ctr"/>
                      <a:r>
                        <a:rPr lang="en-US" dirty="0" smtClean="0"/>
                        <a:t>g8</a:t>
                      </a:r>
                      <a:endParaRPr lang="id-ID" dirty="0"/>
                    </a:p>
                  </a:txBody>
                  <a:tcPr/>
                </a:tc>
                <a:tc>
                  <a:txBody>
                    <a:bodyPr/>
                    <a:lstStyle/>
                    <a:p>
                      <a:pPr algn="ctr"/>
                      <a:r>
                        <a:rPr lang="en-US" dirty="0" smtClean="0"/>
                        <a:t>g9</a:t>
                      </a:r>
                      <a:endParaRPr lang="id-ID" dirty="0"/>
                    </a:p>
                  </a:txBody>
                  <a:tcPr/>
                </a:tc>
                <a:tc>
                  <a:txBody>
                    <a:bodyPr/>
                    <a:lstStyle/>
                    <a:p>
                      <a:pPr algn="ctr"/>
                      <a:r>
                        <a:rPr lang="en-US" dirty="0" smtClean="0"/>
                        <a:t>g10</a:t>
                      </a:r>
                      <a:endParaRPr lang="id-ID" dirty="0"/>
                    </a:p>
                  </a:txBody>
                  <a:tcPr/>
                </a:tc>
                <a:tc>
                  <a:txBody>
                    <a:bodyPr/>
                    <a:lstStyle/>
                    <a:p>
                      <a:pPr algn="ctr"/>
                      <a:r>
                        <a:rPr lang="en-US" i="1" dirty="0" smtClean="0"/>
                        <a:t>Fitness</a:t>
                      </a:r>
                      <a:endParaRPr lang="id-ID" i="1" dirty="0"/>
                    </a:p>
                  </a:txBody>
                  <a:tcPr/>
                </a:tc>
              </a:tr>
              <a:tr h="370840">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22</a:t>
                      </a:r>
                      <a:endParaRPr lang="id-ID" b="1" dirty="0">
                        <a:solidFill>
                          <a:schemeClr val="accent6">
                            <a:lumMod val="75000"/>
                          </a:schemeClr>
                        </a:solidFill>
                      </a:endParaRPr>
                    </a:p>
                  </a:txBody>
                  <a:tcPr/>
                </a:tc>
              </a:tr>
              <a:tr h="370840">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0</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a:t>
                      </a:r>
                      <a:endParaRPr lang="id-ID" b="1" dirty="0">
                        <a:solidFill>
                          <a:schemeClr val="accent6">
                            <a:lumMod val="75000"/>
                          </a:schemeClr>
                        </a:solidFill>
                      </a:endParaRPr>
                    </a:p>
                  </a:txBody>
                  <a:tcPr/>
                </a:tc>
                <a:tc>
                  <a:txBody>
                    <a:bodyPr/>
                    <a:lstStyle/>
                    <a:p>
                      <a:pPr algn="ctr"/>
                      <a:r>
                        <a:rPr lang="en-US" b="1" dirty="0" smtClean="0">
                          <a:solidFill>
                            <a:schemeClr val="accent6">
                              <a:lumMod val="75000"/>
                            </a:schemeClr>
                          </a:solidFill>
                        </a:rPr>
                        <a:t>18</a:t>
                      </a:r>
                      <a:endParaRPr lang="id-ID" b="1" dirty="0">
                        <a:solidFill>
                          <a:schemeClr val="accent6">
                            <a:lumMod val="75000"/>
                          </a:schemeClr>
                        </a:solidFill>
                      </a:endParaRPr>
                    </a:p>
                  </a:txBody>
                  <a:tcPr/>
                </a:tc>
              </a:tr>
              <a:tr h="370840">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15</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15</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10</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10</a:t>
                      </a:r>
                      <a:endParaRPr lang="id-ID" dirty="0"/>
                    </a:p>
                  </a:txBody>
                  <a:tcPr/>
                </a:tc>
              </a:tr>
              <a:tr h="370840">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5</a:t>
                      </a:r>
                      <a:endParaRPr lang="id-ID" dirty="0"/>
                    </a:p>
                  </a:txBody>
                  <a:tcPr/>
                </a:tc>
              </a:tr>
              <a:tr h="370840">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5</a:t>
                      </a:r>
                      <a:endParaRPr lang="id-ID" dirty="0"/>
                    </a:p>
                  </a:txBody>
                  <a:tcPr/>
                </a:tc>
              </a:tr>
            </a:tbl>
          </a:graphicData>
        </a:graphic>
      </p:graphicFrame>
      <p:grpSp>
        <p:nvGrpSpPr>
          <p:cNvPr id="12" name="Group 11"/>
          <p:cNvGrpSpPr/>
          <p:nvPr/>
        </p:nvGrpSpPr>
        <p:grpSpPr>
          <a:xfrm>
            <a:off x="423446" y="1121295"/>
            <a:ext cx="428322" cy="2958060"/>
            <a:chOff x="304800" y="2483370"/>
            <a:chExt cx="428322" cy="2958060"/>
          </a:xfrm>
        </p:grpSpPr>
        <p:sp>
          <p:nvSpPr>
            <p:cNvPr id="4" name="Rectangle 3"/>
            <p:cNvSpPr/>
            <p:nvPr/>
          </p:nvSpPr>
          <p:spPr>
            <a:xfrm>
              <a:off x="304800" y="2483370"/>
              <a:ext cx="428322" cy="369332"/>
            </a:xfrm>
            <a:prstGeom prst="rect">
              <a:avLst/>
            </a:prstGeom>
          </p:spPr>
          <p:txBody>
            <a:bodyPr wrap="none">
              <a:spAutoFit/>
            </a:bodyPr>
            <a:lstStyle/>
            <a:p>
              <a:r>
                <a:rPr lang="en-US" dirty="0" smtClean="0"/>
                <a:t>k1</a:t>
              </a:r>
              <a:endParaRPr lang="id-ID" dirty="0"/>
            </a:p>
          </p:txBody>
        </p:sp>
        <p:sp>
          <p:nvSpPr>
            <p:cNvPr id="5" name="Rectangle 4"/>
            <p:cNvSpPr/>
            <p:nvPr/>
          </p:nvSpPr>
          <p:spPr>
            <a:xfrm>
              <a:off x="304800" y="2907268"/>
              <a:ext cx="428322" cy="369332"/>
            </a:xfrm>
            <a:prstGeom prst="rect">
              <a:avLst/>
            </a:prstGeom>
          </p:spPr>
          <p:txBody>
            <a:bodyPr wrap="none">
              <a:spAutoFit/>
            </a:bodyPr>
            <a:lstStyle/>
            <a:p>
              <a:r>
                <a:rPr lang="en-US" dirty="0" smtClean="0"/>
                <a:t>k2</a:t>
              </a:r>
              <a:endParaRPr lang="id-ID" dirty="0"/>
            </a:p>
          </p:txBody>
        </p:sp>
        <p:sp>
          <p:nvSpPr>
            <p:cNvPr id="7" name="Rectangle 6"/>
            <p:cNvSpPr/>
            <p:nvPr/>
          </p:nvSpPr>
          <p:spPr>
            <a:xfrm>
              <a:off x="304800" y="5072098"/>
              <a:ext cx="428322" cy="369332"/>
            </a:xfrm>
            <a:prstGeom prst="rect">
              <a:avLst/>
            </a:prstGeom>
          </p:spPr>
          <p:txBody>
            <a:bodyPr wrap="none">
              <a:spAutoFit/>
            </a:bodyPr>
            <a:lstStyle/>
            <a:p>
              <a:r>
                <a:rPr lang="en-US" dirty="0" smtClean="0"/>
                <a:t>k8</a:t>
              </a:r>
              <a:endParaRPr lang="id-ID" dirty="0"/>
            </a:p>
          </p:txBody>
        </p:sp>
        <p:sp>
          <p:nvSpPr>
            <p:cNvPr id="8" name="Rectangle 7"/>
            <p:cNvSpPr/>
            <p:nvPr/>
          </p:nvSpPr>
          <p:spPr>
            <a:xfrm>
              <a:off x="304800" y="3124200"/>
              <a:ext cx="327334" cy="1938992"/>
            </a:xfrm>
            <a:prstGeom prst="rect">
              <a:avLst/>
            </a:prstGeom>
          </p:spPr>
          <p:txBody>
            <a:bodyPr wrap="none">
              <a:spAutoFit/>
            </a:bodyPr>
            <a:lstStyle/>
            <a:p>
              <a:r>
                <a:rPr lang="en-US" sz="4000" dirty="0" smtClean="0"/>
                <a:t>.</a:t>
              </a:r>
            </a:p>
            <a:p>
              <a:r>
                <a:rPr lang="en-US" sz="4000" dirty="0" smtClean="0"/>
                <a:t>.</a:t>
              </a:r>
            </a:p>
            <a:p>
              <a:r>
                <a:rPr lang="en-US" sz="4000" dirty="0" smtClean="0"/>
                <a:t>.</a:t>
              </a:r>
              <a:endParaRPr lang="id-ID" sz="4000" dirty="0"/>
            </a:p>
          </p:txBody>
        </p:sp>
      </p:grpSp>
      <p:sp>
        <p:nvSpPr>
          <p:cNvPr id="9" name="Rectangle 8"/>
          <p:cNvSpPr/>
          <p:nvPr/>
        </p:nvSpPr>
        <p:spPr>
          <a:xfrm>
            <a:off x="8272046" y="1334905"/>
            <a:ext cx="338554" cy="369332"/>
          </a:xfrm>
          <a:prstGeom prst="rect">
            <a:avLst/>
          </a:prstGeom>
          <a:ln>
            <a:noFill/>
          </a:ln>
        </p:spPr>
        <p:txBody>
          <a:bodyPr wrap="none">
            <a:spAutoFit/>
          </a:bodyPr>
          <a:lstStyle/>
          <a:p>
            <a:r>
              <a:rPr lang="en-US" b="1" dirty="0" smtClean="0">
                <a:solidFill>
                  <a:schemeClr val="accent6">
                    <a:lumMod val="75000"/>
                  </a:schemeClr>
                </a:solidFill>
              </a:rPr>
              <a:t>S</a:t>
            </a:r>
            <a:endParaRPr lang="id-ID" b="1" dirty="0">
              <a:solidFill>
                <a:schemeClr val="accent6">
                  <a:lumMod val="75000"/>
                </a:schemeClr>
              </a:solidFill>
            </a:endParaRPr>
          </a:p>
        </p:txBody>
      </p:sp>
      <p:sp>
        <p:nvSpPr>
          <p:cNvPr id="10" name="Right Brace 9"/>
          <p:cNvSpPr/>
          <p:nvPr/>
        </p:nvSpPr>
        <p:spPr>
          <a:xfrm>
            <a:off x="7998476" y="1182505"/>
            <a:ext cx="228600" cy="6858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33" name="Picture 2"/>
          <p:cNvPicPr>
            <a:picLocks noChangeAspect="1" noChangeArrowheads="1"/>
          </p:cNvPicPr>
          <p:nvPr/>
        </p:nvPicPr>
        <p:blipFill>
          <a:blip r:embed="rId3"/>
          <a:srcRect/>
          <a:stretch>
            <a:fillRect/>
          </a:stretch>
        </p:blipFill>
        <p:spPr bwMode="auto">
          <a:xfrm>
            <a:off x="4495800" y="5562600"/>
            <a:ext cx="2820724" cy="533400"/>
          </a:xfrm>
          <a:prstGeom prst="rect">
            <a:avLst/>
          </a:prstGeom>
          <a:noFill/>
          <a:ln w="9525">
            <a:noFill/>
            <a:miter lim="800000"/>
            <a:headEnd/>
            <a:tailEnd/>
          </a:ln>
        </p:spPr>
      </p:pic>
      <p:sp>
        <p:nvSpPr>
          <p:cNvPr id="34" name="Right Brace 33"/>
          <p:cNvSpPr/>
          <p:nvPr/>
        </p:nvSpPr>
        <p:spPr>
          <a:xfrm>
            <a:off x="3733800" y="4638675"/>
            <a:ext cx="4572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3662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836628" name="Rectangle 2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836630"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836629" name="Picture 2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 y="5334000"/>
            <a:ext cx="1876425" cy="676275"/>
          </a:xfrm>
          <a:prstGeom prst="rect">
            <a:avLst/>
          </a:prstGeom>
          <a:noFill/>
        </p:spPr>
      </p:pic>
      <p:sp>
        <p:nvSpPr>
          <p:cNvPr id="836631" name="Rectangle 2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836633"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836632" name="Picture 2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38200" y="4581525"/>
            <a:ext cx="2600325" cy="676275"/>
          </a:xfrm>
          <a:prstGeom prst="rect">
            <a:avLst/>
          </a:prstGeom>
          <a:noFill/>
        </p:spPr>
      </p:pic>
      <p:sp>
        <p:nvSpPr>
          <p:cNvPr id="836634" name="Rectangle 26"/>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pic>
        <p:nvPicPr>
          <p:cNvPr id="44" name="Picture 3"/>
          <p:cNvPicPr>
            <a:picLocks noChangeAspect="1" noChangeArrowheads="1"/>
          </p:cNvPicPr>
          <p:nvPr/>
        </p:nvPicPr>
        <p:blipFill>
          <a:blip r:embed="rId6"/>
          <a:srcRect/>
          <a:stretch>
            <a:fillRect/>
          </a:stretch>
        </p:blipFill>
        <p:spPr bwMode="auto">
          <a:xfrm>
            <a:off x="4495800" y="4495800"/>
            <a:ext cx="3505200" cy="1055270"/>
          </a:xfrm>
          <a:prstGeom prst="rect">
            <a:avLst/>
          </a:prstGeom>
          <a:noFill/>
          <a:ln w="9525">
            <a:noFill/>
            <a:miter lim="800000"/>
            <a:headEnd/>
            <a:tailEnd/>
          </a:ln>
        </p:spPr>
      </p:pic>
      <p:sp>
        <p:nvSpPr>
          <p:cNvPr id="45" name="Oval 44"/>
          <p:cNvSpPr/>
          <p:nvPr/>
        </p:nvSpPr>
        <p:spPr>
          <a:xfrm rot="2906644">
            <a:off x="2466392" y="4331523"/>
            <a:ext cx="769508" cy="205027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47"/>
          <p:cNvSpPr/>
          <p:nvPr/>
        </p:nvSpPr>
        <p:spPr>
          <a:xfrm rot="5400000">
            <a:off x="6324600" y="4953003"/>
            <a:ext cx="609601" cy="182879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48"/>
          <p:cNvSpPr/>
          <p:nvPr/>
        </p:nvSpPr>
        <p:spPr>
          <a:xfrm rot="5400000">
            <a:off x="5981700" y="4472690"/>
            <a:ext cx="1143000" cy="914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36632"/>
                                        </p:tgtEl>
                                        <p:attrNameLst>
                                          <p:attrName>style.visibility</p:attrName>
                                        </p:attrNameLst>
                                      </p:cBhvr>
                                      <p:to>
                                        <p:strVal val="visible"/>
                                      </p:to>
                                    </p:set>
                                    <p:animEffect transition="in" filter="blinds(horizontal)">
                                      <p:cBhvr>
                                        <p:cTn id="15" dur="500"/>
                                        <p:tgtEl>
                                          <p:spTgt spid="8366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36629"/>
                                        </p:tgtEl>
                                        <p:attrNameLst>
                                          <p:attrName>style.visibility</p:attrName>
                                        </p:attrNameLst>
                                      </p:cBhvr>
                                      <p:to>
                                        <p:strVal val="visible"/>
                                      </p:to>
                                    </p:set>
                                    <p:animEffect transition="in" filter="blinds(horizontal)">
                                      <p:cBhvr>
                                        <p:cTn id="20" dur="500"/>
                                        <p:tgtEl>
                                          <p:spTgt spid="83662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linds(horizont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blinds(horizontal)">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45" grpId="0" animBg="1"/>
      <p:bldP spid="48" grpId="0" animBg="1"/>
      <p:bldP spid="4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80646" y="771525"/>
          <a:ext cx="7010399" cy="3337560"/>
        </p:xfrm>
        <a:graphic>
          <a:graphicData uri="http://schemas.openxmlformats.org/drawingml/2006/table">
            <a:tbl>
              <a:tblPr firstRow="1" bandRow="1">
                <a:tableStyleId>{5C22544A-7EE6-4342-B048-85BDC9FD1C3A}</a:tableStyleId>
              </a:tblPr>
              <a:tblGrid>
                <a:gridCol w="587091"/>
                <a:gridCol w="587091"/>
                <a:gridCol w="587091"/>
                <a:gridCol w="587091"/>
                <a:gridCol w="587091"/>
                <a:gridCol w="587091"/>
                <a:gridCol w="587091"/>
                <a:gridCol w="587091"/>
                <a:gridCol w="587091"/>
                <a:gridCol w="587091"/>
                <a:gridCol w="1139489"/>
              </a:tblGrid>
              <a:tr h="370840">
                <a:tc>
                  <a:txBody>
                    <a:bodyPr/>
                    <a:lstStyle/>
                    <a:p>
                      <a:pPr algn="ctr"/>
                      <a:r>
                        <a:rPr lang="en-US" dirty="0" smtClean="0"/>
                        <a:t>g1</a:t>
                      </a:r>
                      <a:endParaRPr lang="id-ID" dirty="0"/>
                    </a:p>
                  </a:txBody>
                  <a:tcPr/>
                </a:tc>
                <a:tc>
                  <a:txBody>
                    <a:bodyPr/>
                    <a:lstStyle/>
                    <a:p>
                      <a:pPr algn="ctr"/>
                      <a:r>
                        <a:rPr lang="en-US" dirty="0" smtClean="0"/>
                        <a:t>g2</a:t>
                      </a:r>
                      <a:endParaRPr lang="id-ID" dirty="0"/>
                    </a:p>
                  </a:txBody>
                  <a:tcPr/>
                </a:tc>
                <a:tc>
                  <a:txBody>
                    <a:bodyPr/>
                    <a:lstStyle/>
                    <a:p>
                      <a:pPr algn="ctr"/>
                      <a:r>
                        <a:rPr lang="en-US" dirty="0" smtClean="0"/>
                        <a:t>g3</a:t>
                      </a:r>
                      <a:endParaRPr lang="id-ID" dirty="0"/>
                    </a:p>
                  </a:txBody>
                  <a:tcPr/>
                </a:tc>
                <a:tc>
                  <a:txBody>
                    <a:bodyPr/>
                    <a:lstStyle/>
                    <a:p>
                      <a:pPr algn="ctr"/>
                      <a:r>
                        <a:rPr lang="en-US" dirty="0" smtClean="0"/>
                        <a:t>g4</a:t>
                      </a:r>
                      <a:endParaRPr lang="id-ID" dirty="0"/>
                    </a:p>
                  </a:txBody>
                  <a:tcPr/>
                </a:tc>
                <a:tc>
                  <a:txBody>
                    <a:bodyPr/>
                    <a:lstStyle/>
                    <a:p>
                      <a:pPr algn="ctr"/>
                      <a:r>
                        <a:rPr lang="en-US" dirty="0" smtClean="0"/>
                        <a:t>g5</a:t>
                      </a:r>
                      <a:endParaRPr lang="id-ID" dirty="0"/>
                    </a:p>
                  </a:txBody>
                  <a:tcPr/>
                </a:tc>
                <a:tc>
                  <a:txBody>
                    <a:bodyPr/>
                    <a:lstStyle/>
                    <a:p>
                      <a:pPr algn="ctr"/>
                      <a:r>
                        <a:rPr lang="en-US" dirty="0" smtClean="0"/>
                        <a:t>g6</a:t>
                      </a:r>
                      <a:endParaRPr lang="id-ID" dirty="0"/>
                    </a:p>
                  </a:txBody>
                  <a:tcPr/>
                </a:tc>
                <a:tc>
                  <a:txBody>
                    <a:bodyPr/>
                    <a:lstStyle/>
                    <a:p>
                      <a:pPr algn="ctr"/>
                      <a:r>
                        <a:rPr lang="en-US" dirty="0" smtClean="0"/>
                        <a:t>g7</a:t>
                      </a:r>
                      <a:endParaRPr lang="id-ID" dirty="0"/>
                    </a:p>
                  </a:txBody>
                  <a:tcPr/>
                </a:tc>
                <a:tc>
                  <a:txBody>
                    <a:bodyPr/>
                    <a:lstStyle/>
                    <a:p>
                      <a:pPr algn="ctr"/>
                      <a:r>
                        <a:rPr lang="en-US" dirty="0" smtClean="0"/>
                        <a:t>g8</a:t>
                      </a:r>
                      <a:endParaRPr lang="id-ID" dirty="0"/>
                    </a:p>
                  </a:txBody>
                  <a:tcPr/>
                </a:tc>
                <a:tc>
                  <a:txBody>
                    <a:bodyPr/>
                    <a:lstStyle/>
                    <a:p>
                      <a:pPr algn="ctr"/>
                      <a:r>
                        <a:rPr lang="en-US" dirty="0" smtClean="0"/>
                        <a:t>g9</a:t>
                      </a:r>
                      <a:endParaRPr lang="id-ID" dirty="0"/>
                    </a:p>
                  </a:txBody>
                  <a:tcPr/>
                </a:tc>
                <a:tc>
                  <a:txBody>
                    <a:bodyPr/>
                    <a:lstStyle/>
                    <a:p>
                      <a:pPr algn="ctr"/>
                      <a:r>
                        <a:rPr lang="en-US" dirty="0" smtClean="0"/>
                        <a:t>g10</a:t>
                      </a:r>
                      <a:endParaRPr lang="id-ID" dirty="0"/>
                    </a:p>
                  </a:txBody>
                  <a:tcPr/>
                </a:tc>
                <a:tc>
                  <a:txBody>
                    <a:bodyPr/>
                    <a:lstStyle/>
                    <a:p>
                      <a:pPr algn="ctr"/>
                      <a:r>
                        <a:rPr lang="en-US" i="1" dirty="0" smtClean="0"/>
                        <a:t>Fitness</a:t>
                      </a:r>
                      <a:endParaRPr lang="id-ID" i="1" dirty="0"/>
                    </a:p>
                  </a:txBody>
                  <a:tcPr/>
                </a:tc>
              </a:tr>
              <a:tr h="370840">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40</a:t>
                      </a:r>
                      <a:endParaRPr lang="id-ID" b="1" dirty="0">
                        <a:solidFill>
                          <a:srgbClr val="FF0000"/>
                        </a:solidFill>
                      </a:endParaRPr>
                    </a:p>
                  </a:txBody>
                  <a:tcPr/>
                </a:tc>
              </a:tr>
              <a:tr h="370840">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0</a:t>
                      </a:r>
                      <a:endParaRPr lang="id-ID" b="1" dirty="0">
                        <a:solidFill>
                          <a:srgbClr val="FF0000"/>
                        </a:solidFill>
                      </a:endParaRPr>
                    </a:p>
                  </a:txBody>
                  <a:tcPr/>
                </a:tc>
                <a:tc>
                  <a:txBody>
                    <a:bodyPr/>
                    <a:lstStyle/>
                    <a:p>
                      <a:pPr algn="ctr"/>
                      <a:r>
                        <a:rPr lang="en-US" b="1" dirty="0" smtClean="0">
                          <a:solidFill>
                            <a:srgbClr val="FF0000"/>
                          </a:solidFill>
                        </a:rPr>
                        <a:t>1</a:t>
                      </a:r>
                      <a:endParaRPr lang="id-ID" b="1" dirty="0">
                        <a:solidFill>
                          <a:srgbClr val="FF0000"/>
                        </a:solidFill>
                      </a:endParaRPr>
                    </a:p>
                  </a:txBody>
                  <a:tcPr/>
                </a:tc>
                <a:tc>
                  <a:txBody>
                    <a:bodyPr/>
                    <a:lstStyle/>
                    <a:p>
                      <a:pPr algn="ctr"/>
                      <a:r>
                        <a:rPr lang="en-US" b="1" dirty="0" smtClean="0">
                          <a:solidFill>
                            <a:srgbClr val="FF0000"/>
                          </a:solidFill>
                        </a:rPr>
                        <a:t>20</a:t>
                      </a:r>
                      <a:endParaRPr lang="id-ID" b="1" dirty="0">
                        <a:solidFill>
                          <a:srgbClr val="FF0000"/>
                        </a:solidFill>
                      </a:endParaRPr>
                    </a:p>
                  </a:txBody>
                  <a:tcPr/>
                </a:tc>
              </a:tr>
              <a:tr h="370840">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15</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15</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10</a:t>
                      </a:r>
                      <a:endParaRPr lang="id-ID" dirty="0"/>
                    </a:p>
                  </a:txBody>
                  <a:tcPr/>
                </a:tc>
              </a:tr>
              <a:tr h="370840">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10</a:t>
                      </a:r>
                      <a:endParaRPr lang="id-ID" dirty="0"/>
                    </a:p>
                  </a:txBody>
                  <a:tcPr/>
                </a:tc>
              </a:tr>
              <a:tr h="370840">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5</a:t>
                      </a:r>
                      <a:endParaRPr lang="id-ID" dirty="0"/>
                    </a:p>
                  </a:txBody>
                  <a:tcPr/>
                </a:tc>
              </a:tr>
              <a:tr h="370840">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5</a:t>
                      </a:r>
                      <a:endParaRPr lang="id-ID" dirty="0"/>
                    </a:p>
                  </a:txBody>
                  <a:tcPr/>
                </a:tc>
              </a:tr>
            </a:tbl>
          </a:graphicData>
        </a:graphic>
      </p:graphicFrame>
      <p:grpSp>
        <p:nvGrpSpPr>
          <p:cNvPr id="2" name="Group 11"/>
          <p:cNvGrpSpPr/>
          <p:nvPr/>
        </p:nvGrpSpPr>
        <p:grpSpPr>
          <a:xfrm>
            <a:off x="423446" y="1121295"/>
            <a:ext cx="428322" cy="2958060"/>
            <a:chOff x="304800" y="2483370"/>
            <a:chExt cx="428322" cy="2958060"/>
          </a:xfrm>
        </p:grpSpPr>
        <p:sp>
          <p:nvSpPr>
            <p:cNvPr id="4" name="Rectangle 3"/>
            <p:cNvSpPr/>
            <p:nvPr/>
          </p:nvSpPr>
          <p:spPr>
            <a:xfrm>
              <a:off x="304800" y="2483370"/>
              <a:ext cx="428322" cy="369332"/>
            </a:xfrm>
            <a:prstGeom prst="rect">
              <a:avLst/>
            </a:prstGeom>
          </p:spPr>
          <p:txBody>
            <a:bodyPr wrap="none">
              <a:spAutoFit/>
            </a:bodyPr>
            <a:lstStyle/>
            <a:p>
              <a:r>
                <a:rPr lang="en-US" dirty="0" smtClean="0"/>
                <a:t>k1</a:t>
              </a:r>
              <a:endParaRPr lang="id-ID" dirty="0"/>
            </a:p>
          </p:txBody>
        </p:sp>
        <p:sp>
          <p:nvSpPr>
            <p:cNvPr id="5" name="Rectangle 4"/>
            <p:cNvSpPr/>
            <p:nvPr/>
          </p:nvSpPr>
          <p:spPr>
            <a:xfrm>
              <a:off x="304800" y="2907268"/>
              <a:ext cx="428322" cy="369332"/>
            </a:xfrm>
            <a:prstGeom prst="rect">
              <a:avLst/>
            </a:prstGeom>
          </p:spPr>
          <p:txBody>
            <a:bodyPr wrap="none">
              <a:spAutoFit/>
            </a:bodyPr>
            <a:lstStyle/>
            <a:p>
              <a:r>
                <a:rPr lang="en-US" dirty="0" smtClean="0"/>
                <a:t>k2</a:t>
              </a:r>
              <a:endParaRPr lang="id-ID" dirty="0"/>
            </a:p>
          </p:txBody>
        </p:sp>
        <p:sp>
          <p:nvSpPr>
            <p:cNvPr id="7" name="Rectangle 6"/>
            <p:cNvSpPr/>
            <p:nvPr/>
          </p:nvSpPr>
          <p:spPr>
            <a:xfrm>
              <a:off x="304800" y="5072098"/>
              <a:ext cx="428322" cy="369332"/>
            </a:xfrm>
            <a:prstGeom prst="rect">
              <a:avLst/>
            </a:prstGeom>
          </p:spPr>
          <p:txBody>
            <a:bodyPr wrap="none">
              <a:spAutoFit/>
            </a:bodyPr>
            <a:lstStyle/>
            <a:p>
              <a:r>
                <a:rPr lang="en-US" dirty="0" smtClean="0"/>
                <a:t>k8</a:t>
              </a:r>
              <a:endParaRPr lang="id-ID" dirty="0"/>
            </a:p>
          </p:txBody>
        </p:sp>
        <p:sp>
          <p:nvSpPr>
            <p:cNvPr id="8" name="Rectangle 7"/>
            <p:cNvSpPr/>
            <p:nvPr/>
          </p:nvSpPr>
          <p:spPr>
            <a:xfrm>
              <a:off x="304800" y="3124200"/>
              <a:ext cx="327334" cy="1938992"/>
            </a:xfrm>
            <a:prstGeom prst="rect">
              <a:avLst/>
            </a:prstGeom>
          </p:spPr>
          <p:txBody>
            <a:bodyPr wrap="none">
              <a:spAutoFit/>
            </a:bodyPr>
            <a:lstStyle/>
            <a:p>
              <a:r>
                <a:rPr lang="en-US" sz="4000" dirty="0" smtClean="0"/>
                <a:t>.</a:t>
              </a:r>
            </a:p>
            <a:p>
              <a:r>
                <a:rPr lang="en-US" sz="4000" dirty="0" smtClean="0"/>
                <a:t>.</a:t>
              </a:r>
            </a:p>
            <a:p>
              <a:r>
                <a:rPr lang="en-US" sz="4000" dirty="0" smtClean="0"/>
                <a:t>.</a:t>
              </a:r>
              <a:endParaRPr lang="id-ID" sz="4000" dirty="0"/>
            </a:p>
          </p:txBody>
        </p:sp>
      </p:grpSp>
      <p:sp>
        <p:nvSpPr>
          <p:cNvPr id="9" name="Rectangle 8"/>
          <p:cNvSpPr/>
          <p:nvPr/>
        </p:nvSpPr>
        <p:spPr>
          <a:xfrm>
            <a:off x="8272046" y="1334905"/>
            <a:ext cx="338554" cy="369332"/>
          </a:xfrm>
          <a:prstGeom prst="rect">
            <a:avLst/>
          </a:prstGeom>
        </p:spPr>
        <p:txBody>
          <a:bodyPr wrap="none">
            <a:spAutoFit/>
          </a:bodyPr>
          <a:lstStyle/>
          <a:p>
            <a:r>
              <a:rPr lang="en-US" b="1" dirty="0" smtClean="0">
                <a:solidFill>
                  <a:srgbClr val="FF0000"/>
                </a:solidFill>
              </a:rPr>
              <a:t>S</a:t>
            </a:r>
            <a:endParaRPr lang="id-ID" b="1" dirty="0">
              <a:solidFill>
                <a:srgbClr val="FF0000"/>
              </a:solidFill>
            </a:endParaRPr>
          </a:p>
        </p:txBody>
      </p:sp>
      <p:sp>
        <p:nvSpPr>
          <p:cNvPr id="10" name="Right Brace 9"/>
          <p:cNvSpPr/>
          <p:nvPr/>
        </p:nvSpPr>
        <p:spPr>
          <a:xfrm>
            <a:off x="7998476" y="1182505"/>
            <a:ext cx="228600" cy="6858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836614"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4572000"/>
            <a:ext cx="2600325" cy="676275"/>
          </a:xfrm>
          <a:prstGeom prst="rect">
            <a:avLst/>
          </a:prstGeom>
          <a:noFill/>
        </p:spPr>
      </p:pic>
      <p:pic>
        <p:nvPicPr>
          <p:cNvPr id="836620"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 y="5334000"/>
            <a:ext cx="1666875" cy="676275"/>
          </a:xfrm>
          <a:prstGeom prst="rect">
            <a:avLst/>
          </a:prstGeom>
          <a:noFill/>
        </p:spPr>
      </p:pic>
      <p:pic>
        <p:nvPicPr>
          <p:cNvPr id="17" name="Picture 2"/>
          <p:cNvPicPr>
            <a:picLocks noChangeAspect="1" noChangeArrowheads="1"/>
          </p:cNvPicPr>
          <p:nvPr/>
        </p:nvPicPr>
        <p:blipFill>
          <a:blip r:embed="rId5"/>
          <a:srcRect/>
          <a:stretch>
            <a:fillRect/>
          </a:stretch>
        </p:blipFill>
        <p:spPr bwMode="auto">
          <a:xfrm>
            <a:off x="4495800" y="5562600"/>
            <a:ext cx="2820724" cy="533400"/>
          </a:xfrm>
          <a:prstGeom prst="rect">
            <a:avLst/>
          </a:prstGeom>
          <a:noFill/>
          <a:ln w="9525">
            <a:noFill/>
            <a:miter lim="800000"/>
            <a:headEnd/>
            <a:tailEnd/>
          </a:ln>
        </p:spPr>
      </p:pic>
      <p:sp>
        <p:nvSpPr>
          <p:cNvPr id="18" name="Right Brace 17"/>
          <p:cNvSpPr/>
          <p:nvPr/>
        </p:nvSpPr>
        <p:spPr>
          <a:xfrm>
            <a:off x="3733800" y="4638675"/>
            <a:ext cx="4572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19" name="Picture 3"/>
          <p:cNvPicPr>
            <a:picLocks noChangeAspect="1" noChangeArrowheads="1"/>
          </p:cNvPicPr>
          <p:nvPr/>
        </p:nvPicPr>
        <p:blipFill>
          <a:blip r:embed="rId6"/>
          <a:srcRect/>
          <a:stretch>
            <a:fillRect/>
          </a:stretch>
        </p:blipFill>
        <p:spPr bwMode="auto">
          <a:xfrm>
            <a:off x="4495800" y="4495800"/>
            <a:ext cx="3505200" cy="1055270"/>
          </a:xfrm>
          <a:prstGeom prst="rect">
            <a:avLst/>
          </a:prstGeom>
          <a:noFill/>
          <a:ln w="9525">
            <a:noFill/>
            <a:miter lim="800000"/>
            <a:headEnd/>
            <a:tailEnd/>
          </a:ln>
        </p:spPr>
      </p:pic>
      <p:sp>
        <p:nvSpPr>
          <p:cNvPr id="20" name="Oval 19"/>
          <p:cNvSpPr/>
          <p:nvPr/>
        </p:nvSpPr>
        <p:spPr>
          <a:xfrm rot="2906644">
            <a:off x="2466392" y="4331523"/>
            <a:ext cx="769508" cy="2050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p:cNvSpPr/>
          <p:nvPr/>
        </p:nvSpPr>
        <p:spPr>
          <a:xfrm rot="5400000">
            <a:off x="6324600" y="4953003"/>
            <a:ext cx="609601" cy="1828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21"/>
          <p:cNvSpPr/>
          <p:nvPr/>
        </p:nvSpPr>
        <p:spPr>
          <a:xfrm rot="5400000">
            <a:off x="6019800" y="4495800"/>
            <a:ext cx="1066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36614"/>
                                        </p:tgtEl>
                                        <p:attrNameLst>
                                          <p:attrName>style.visibility</p:attrName>
                                        </p:attrNameLst>
                                      </p:cBhvr>
                                      <p:to>
                                        <p:strVal val="visible"/>
                                      </p:to>
                                    </p:set>
                                    <p:animEffect transition="in" filter="blinds(horizontal)">
                                      <p:cBhvr>
                                        <p:cTn id="15" dur="500"/>
                                        <p:tgtEl>
                                          <p:spTgt spid="8366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36620"/>
                                        </p:tgtEl>
                                        <p:attrNameLst>
                                          <p:attrName>style.visibility</p:attrName>
                                        </p:attrNameLst>
                                      </p:cBhvr>
                                      <p:to>
                                        <p:strVal val="visible"/>
                                      </p:to>
                                    </p:set>
                                    <p:animEffect transition="in" filter="blinds(horizontal)">
                                      <p:cBhvr>
                                        <p:cTn id="20" dur="500"/>
                                        <p:tgtEl>
                                          <p:spTgt spid="8366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8" grpId="0" animBg="1"/>
      <p:bldP spid="20" grpId="0" animBg="1"/>
      <p:bldP spid="21" grpId="0" animBg="1"/>
      <p:bldP spid="2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id-ID" smtClean="0"/>
              <a:t>Pengaruh seleksi orang tua</a:t>
            </a:r>
          </a:p>
        </p:txBody>
      </p:sp>
      <p:sp>
        <p:nvSpPr>
          <p:cNvPr id="136195" name="Content Placeholder 2"/>
          <p:cNvSpPr>
            <a:spLocks noGrp="1"/>
          </p:cNvSpPr>
          <p:nvPr>
            <p:ph idx="1"/>
          </p:nvPr>
        </p:nvSpPr>
        <p:spPr/>
        <p:txBody>
          <a:bodyPr/>
          <a:lstStyle/>
          <a:p>
            <a:pPr eaLnBrk="1" hangingPunct="1"/>
            <a:r>
              <a:rPr lang="id-ID" sz="2400" i="1" dirty="0" smtClean="0"/>
              <a:t>Schema</a:t>
            </a:r>
            <a:r>
              <a:rPr lang="en-US" sz="2400" i="1" dirty="0" smtClean="0"/>
              <a:t> </a:t>
            </a:r>
            <a:r>
              <a:rPr lang="en-US" sz="2400" dirty="0" smtClean="0"/>
              <a:t>yang </a:t>
            </a:r>
            <a:r>
              <a:rPr lang="id-ID" sz="2400" dirty="0" smtClean="0"/>
              <a:t>rata-rata </a:t>
            </a:r>
            <a:r>
              <a:rPr lang="id-ID" sz="2400" i="1" dirty="0" smtClean="0"/>
              <a:t>fitness</a:t>
            </a:r>
            <a:r>
              <a:rPr lang="id-ID" sz="2400" dirty="0" smtClean="0"/>
              <a:t>-nya</a:t>
            </a:r>
            <a:r>
              <a:rPr lang="en-US" sz="2400" dirty="0" smtClean="0"/>
              <a:t> </a:t>
            </a:r>
            <a:r>
              <a:rPr lang="en-US" sz="2400" b="1" dirty="0" err="1" smtClean="0">
                <a:solidFill>
                  <a:srgbClr val="FF0000"/>
                </a:solidFill>
              </a:rPr>
              <a:t>lebih</a:t>
            </a:r>
            <a:r>
              <a:rPr lang="en-US" sz="2400" b="1" dirty="0" smtClean="0">
                <a:solidFill>
                  <a:srgbClr val="FF0000"/>
                </a:solidFill>
              </a:rPr>
              <a:t> </a:t>
            </a:r>
            <a:r>
              <a:rPr lang="en-US" sz="2400" b="1" dirty="0" err="1" smtClean="0">
                <a:solidFill>
                  <a:srgbClr val="FF0000"/>
                </a:solidFill>
              </a:rPr>
              <a:t>tinggi</a:t>
            </a:r>
            <a:r>
              <a:rPr lang="en-US" sz="2400" b="1" dirty="0" smtClean="0">
                <a:solidFill>
                  <a:srgbClr val="FF0000"/>
                </a:solidFill>
              </a:rPr>
              <a:t> </a:t>
            </a:r>
            <a:r>
              <a:rPr lang="en-US" sz="2400" dirty="0" err="1" smtClean="0"/>
              <a:t>dibandingkan</a:t>
            </a:r>
            <a:r>
              <a:rPr lang="en-US" sz="2400" dirty="0" smtClean="0"/>
              <a:t> rata-rata fitness </a:t>
            </a:r>
            <a:r>
              <a:rPr lang="en-US" sz="2400" dirty="0" err="1" smtClean="0"/>
              <a:t>semua</a:t>
            </a:r>
            <a:r>
              <a:rPr lang="en-US" sz="2400" dirty="0" smtClean="0"/>
              <a:t> </a:t>
            </a:r>
            <a:r>
              <a:rPr lang="en-US" sz="2400" dirty="0" err="1" smtClean="0"/>
              <a:t>individu</a:t>
            </a:r>
            <a:r>
              <a:rPr lang="en-US" sz="2400" dirty="0" smtClean="0"/>
              <a:t> </a:t>
            </a:r>
            <a:r>
              <a:rPr lang="en-US" sz="2400" dirty="0" err="1" smtClean="0"/>
              <a:t>akan</a:t>
            </a:r>
            <a:r>
              <a:rPr lang="en-US" sz="2400" dirty="0" smtClean="0"/>
              <a:t> </a:t>
            </a:r>
            <a:r>
              <a:rPr lang="en-US" sz="2400" b="1" dirty="0" err="1" smtClean="0">
                <a:solidFill>
                  <a:srgbClr val="FF0000"/>
                </a:solidFill>
              </a:rPr>
              <a:t>naik</a:t>
            </a:r>
            <a:r>
              <a:rPr lang="en-US" sz="2400" b="1" dirty="0" smtClean="0">
                <a:solidFill>
                  <a:srgbClr val="FF0000"/>
                </a:solidFill>
              </a:rPr>
              <a:t> </a:t>
            </a:r>
            <a:r>
              <a:rPr lang="en-US" sz="2400" b="1" dirty="0" err="1" smtClean="0">
                <a:solidFill>
                  <a:srgbClr val="FF0000"/>
                </a:solidFill>
              </a:rPr>
              <a:t>secara</a:t>
            </a:r>
            <a:r>
              <a:rPr lang="en-US" sz="2400" b="1" dirty="0" smtClean="0">
                <a:solidFill>
                  <a:srgbClr val="FF0000"/>
                </a:solidFill>
              </a:rPr>
              <a:t> </a:t>
            </a:r>
            <a:r>
              <a:rPr lang="en-US" sz="2400" b="1" dirty="0" err="1" smtClean="0">
                <a:solidFill>
                  <a:srgbClr val="FF0000"/>
                </a:solidFill>
              </a:rPr>
              <a:t>eksponensial</a:t>
            </a:r>
            <a:r>
              <a:rPr lang="en-US" sz="2400" dirty="0" smtClean="0"/>
              <a:t> </a:t>
            </a:r>
            <a:r>
              <a:rPr lang="id-ID" sz="2400" dirty="0" smtClean="0"/>
              <a:t>berdasarkan waktu </a:t>
            </a:r>
            <a:r>
              <a:rPr lang="id-ID" sz="2400" i="1" dirty="0" smtClean="0"/>
              <a:t>k</a:t>
            </a:r>
            <a:r>
              <a:rPr lang="id-ID" sz="2400" dirty="0" smtClean="0"/>
              <a:t>.</a:t>
            </a:r>
            <a:endParaRPr lang="en-US" sz="2400" dirty="0" smtClean="0"/>
          </a:p>
          <a:p>
            <a:pPr eaLnBrk="1" hangingPunct="1"/>
            <a:r>
              <a:rPr lang="en-US" sz="2400" dirty="0" err="1" smtClean="0"/>
              <a:t>Jumlah</a:t>
            </a:r>
            <a:r>
              <a:rPr lang="en-US" sz="2400" dirty="0" smtClean="0"/>
              <a:t> </a:t>
            </a:r>
            <a:r>
              <a:rPr lang="en-US" sz="2400" i="1" dirty="0" smtClean="0"/>
              <a:t>s</a:t>
            </a:r>
            <a:r>
              <a:rPr lang="id-ID" sz="2400" i="1" dirty="0" smtClean="0"/>
              <a:t>chema</a:t>
            </a:r>
            <a:r>
              <a:rPr lang="en-US" sz="2400" i="1" dirty="0" smtClean="0"/>
              <a:t> </a:t>
            </a:r>
            <a:r>
              <a:rPr lang="en-US" sz="2400" dirty="0" smtClean="0"/>
              <a:t>yang </a:t>
            </a:r>
            <a:r>
              <a:rPr lang="id-ID" sz="2400" dirty="0" smtClean="0"/>
              <a:t>rata-rata </a:t>
            </a:r>
            <a:r>
              <a:rPr lang="id-ID" sz="2400" i="1" dirty="0" smtClean="0"/>
              <a:t>fitness</a:t>
            </a:r>
            <a:r>
              <a:rPr lang="id-ID" sz="2400" dirty="0" smtClean="0"/>
              <a:t>-nya</a:t>
            </a:r>
            <a:r>
              <a:rPr lang="en-US" sz="2400" dirty="0" smtClean="0"/>
              <a:t> </a:t>
            </a:r>
            <a:r>
              <a:rPr lang="en-US" sz="2400" b="1" dirty="0" err="1" smtClean="0">
                <a:solidFill>
                  <a:srgbClr val="FF0000"/>
                </a:solidFill>
              </a:rPr>
              <a:t>lebih</a:t>
            </a:r>
            <a:r>
              <a:rPr lang="en-US" sz="2400" b="1" dirty="0" smtClean="0">
                <a:solidFill>
                  <a:srgbClr val="FF0000"/>
                </a:solidFill>
              </a:rPr>
              <a:t> </a:t>
            </a:r>
            <a:r>
              <a:rPr lang="en-US" sz="2400" b="1" dirty="0" err="1" smtClean="0">
                <a:solidFill>
                  <a:srgbClr val="FF0000"/>
                </a:solidFill>
              </a:rPr>
              <a:t>rendah</a:t>
            </a:r>
            <a:r>
              <a:rPr lang="en-US" sz="2400" b="1" dirty="0" smtClean="0">
                <a:solidFill>
                  <a:srgbClr val="FF0000"/>
                </a:solidFill>
              </a:rPr>
              <a:t> </a:t>
            </a:r>
            <a:r>
              <a:rPr lang="en-US" sz="2400" dirty="0" err="1" smtClean="0"/>
              <a:t>dibandingkan</a:t>
            </a:r>
            <a:r>
              <a:rPr lang="en-US" sz="2400" dirty="0" smtClean="0"/>
              <a:t> rata-rata fitness </a:t>
            </a:r>
            <a:r>
              <a:rPr lang="en-US" sz="2400" dirty="0" err="1" smtClean="0"/>
              <a:t>semua</a:t>
            </a:r>
            <a:r>
              <a:rPr lang="en-US" sz="2400" dirty="0" smtClean="0"/>
              <a:t> </a:t>
            </a:r>
            <a:r>
              <a:rPr lang="en-US" sz="2400" dirty="0" err="1" smtClean="0"/>
              <a:t>individu</a:t>
            </a:r>
            <a:r>
              <a:rPr lang="en-US" sz="2400" dirty="0" smtClean="0"/>
              <a:t> </a:t>
            </a:r>
            <a:r>
              <a:rPr lang="en-US" sz="2400" dirty="0" err="1" smtClean="0"/>
              <a:t>akan</a:t>
            </a:r>
            <a:r>
              <a:rPr lang="en-US" sz="2400" dirty="0" smtClean="0"/>
              <a:t> </a:t>
            </a:r>
            <a:r>
              <a:rPr lang="en-US" sz="2400" b="1" dirty="0" err="1" smtClean="0">
                <a:solidFill>
                  <a:srgbClr val="FF0000"/>
                </a:solidFill>
              </a:rPr>
              <a:t>menurun</a:t>
            </a:r>
            <a:r>
              <a:rPr lang="en-US" sz="2400" b="1" dirty="0" smtClean="0">
                <a:solidFill>
                  <a:srgbClr val="FF0000"/>
                </a:solidFill>
              </a:rPr>
              <a:t> </a:t>
            </a:r>
            <a:r>
              <a:rPr lang="en-US" sz="2400" b="1" dirty="0" err="1" smtClean="0">
                <a:solidFill>
                  <a:srgbClr val="FF0000"/>
                </a:solidFill>
              </a:rPr>
              <a:t>secara</a:t>
            </a:r>
            <a:r>
              <a:rPr lang="en-US" sz="2400" b="1" dirty="0" smtClean="0">
                <a:solidFill>
                  <a:srgbClr val="FF0000"/>
                </a:solidFill>
              </a:rPr>
              <a:t> </a:t>
            </a:r>
            <a:r>
              <a:rPr lang="en-US" sz="2400" b="1" dirty="0" err="1" smtClean="0">
                <a:solidFill>
                  <a:srgbClr val="FF0000"/>
                </a:solidFill>
              </a:rPr>
              <a:t>eksponensial</a:t>
            </a:r>
            <a:r>
              <a:rPr lang="en-US" sz="2400" b="1" dirty="0" smtClean="0">
                <a:solidFill>
                  <a:srgbClr val="FF0000"/>
                </a:solidFill>
              </a:rPr>
              <a:t> </a:t>
            </a:r>
            <a:r>
              <a:rPr lang="en-US" sz="2400" b="1" dirty="0" err="1" smtClean="0"/>
              <a:t>juga</a:t>
            </a:r>
            <a:r>
              <a:rPr lang="en-US" sz="2400" b="1" dirty="0" smtClean="0"/>
              <a:t>.</a:t>
            </a:r>
            <a:endParaRPr lang="id-ID" sz="2400" dirty="0" smtClean="0"/>
          </a:p>
        </p:txBody>
      </p:sp>
      <p:pic>
        <p:nvPicPr>
          <p:cNvPr id="136198" name="Picture 4"/>
          <p:cNvPicPr>
            <a:picLocks noChangeAspect="1" noChangeArrowheads="1"/>
          </p:cNvPicPr>
          <p:nvPr/>
        </p:nvPicPr>
        <p:blipFill>
          <a:blip r:embed="rId2"/>
          <a:srcRect/>
          <a:stretch>
            <a:fillRect/>
          </a:stretch>
        </p:blipFill>
        <p:spPr bwMode="auto">
          <a:xfrm>
            <a:off x="1828800" y="5715000"/>
            <a:ext cx="4495800" cy="623470"/>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1828800" y="4545027"/>
            <a:ext cx="3886200" cy="1169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id-ID" smtClean="0"/>
              <a:t>Pengaruh Rekombinasi</a:t>
            </a:r>
          </a:p>
        </p:txBody>
      </p:sp>
      <p:sp>
        <p:nvSpPr>
          <p:cNvPr id="137219" name="Content Placeholder 6"/>
          <p:cNvSpPr>
            <a:spLocks noGrp="1"/>
          </p:cNvSpPr>
          <p:nvPr>
            <p:ph idx="1"/>
          </p:nvPr>
        </p:nvSpPr>
        <p:spPr/>
        <p:txBody>
          <a:bodyPr/>
          <a:lstStyle/>
          <a:p>
            <a:pPr eaLnBrk="1" hangingPunct="1">
              <a:buFont typeface="Wingdings 2" pitchFamily="18" charset="2"/>
              <a:buNone/>
            </a:pPr>
            <a:r>
              <a:rPr lang="id-ID" dirty="0" smtClean="0"/>
              <a:t>	Probabilitas perusakan, selama rekombinasi, terhadap </a:t>
            </a:r>
            <a:r>
              <a:rPr lang="id-ID" i="1" dirty="0" smtClean="0"/>
              <a:t>schema</a:t>
            </a:r>
            <a:r>
              <a:rPr lang="id-ID" dirty="0" smtClean="0"/>
              <a:t> dengan </a:t>
            </a:r>
            <a:r>
              <a:rPr lang="id-ID" i="1" dirty="0" smtClean="0"/>
              <a:t>defining length D</a:t>
            </a:r>
            <a:r>
              <a:rPr lang="id-ID" dirty="0" smtClean="0"/>
              <a:t>(</a:t>
            </a:r>
            <a:r>
              <a:rPr lang="id-ID" i="1" dirty="0" smtClean="0"/>
              <a:t>S</a:t>
            </a:r>
            <a:r>
              <a:rPr lang="id-ID" dirty="0" smtClean="0"/>
              <a:t>) adalah:</a:t>
            </a:r>
          </a:p>
          <a:p>
            <a:pPr eaLnBrk="1" hangingPunct="1">
              <a:buFont typeface="Wingdings 2" pitchFamily="18" charset="2"/>
              <a:buNone/>
            </a:pPr>
            <a:endParaRPr lang="id-ID" dirty="0" smtClean="0"/>
          </a:p>
          <a:p>
            <a:pPr eaLnBrk="1" hangingPunct="1">
              <a:buFont typeface="Wingdings 2" pitchFamily="18" charset="2"/>
              <a:buNone/>
            </a:pPr>
            <a:endParaRPr lang="id-ID" dirty="0" smtClean="0"/>
          </a:p>
          <a:p>
            <a:pPr eaLnBrk="1" hangingPunct="1">
              <a:buFont typeface="Wingdings 2" pitchFamily="18" charset="2"/>
              <a:buNone/>
            </a:pPr>
            <a:endParaRPr lang="id-ID" dirty="0" smtClean="0"/>
          </a:p>
          <a:p>
            <a:pPr eaLnBrk="1" hangingPunct="1">
              <a:buFont typeface="Wingdings 2" pitchFamily="18" charset="2"/>
              <a:buNone/>
            </a:pPr>
            <a:endParaRPr lang="id-ID" dirty="0" smtClean="0"/>
          </a:p>
          <a:p>
            <a:pPr eaLnBrk="1" hangingPunct="1">
              <a:buFont typeface="Wingdings 2" pitchFamily="18" charset="2"/>
              <a:buNone/>
            </a:pPr>
            <a:endParaRPr lang="id-ID" dirty="0" smtClean="0"/>
          </a:p>
          <a:p>
            <a:pPr eaLnBrk="1" hangingPunct="1">
              <a:buFont typeface="Wingdings 2" pitchFamily="18" charset="2"/>
              <a:buNone/>
            </a:pPr>
            <a:r>
              <a:rPr lang="id-ID" dirty="0" smtClean="0"/>
              <a:t>	dimana </a:t>
            </a:r>
            <a:r>
              <a:rPr lang="id-ID" i="1" dirty="0" smtClean="0"/>
              <a:t>n</a:t>
            </a:r>
            <a:r>
              <a:rPr lang="id-ID" dirty="0" smtClean="0"/>
              <a:t> adalah panjang kromosom. </a:t>
            </a:r>
          </a:p>
          <a:p>
            <a:pPr eaLnBrk="1" hangingPunct="1">
              <a:buFont typeface="Wingdings 2" pitchFamily="18" charset="2"/>
              <a:buNone/>
            </a:pPr>
            <a:r>
              <a:rPr lang="id-ID" dirty="0" smtClean="0"/>
              <a:t>	Semakin kecil </a:t>
            </a:r>
            <a:r>
              <a:rPr lang="id-ID" i="1" dirty="0" smtClean="0"/>
              <a:t>D</a:t>
            </a:r>
            <a:r>
              <a:rPr lang="id-ID" dirty="0" smtClean="0"/>
              <a:t>(</a:t>
            </a:r>
            <a:r>
              <a:rPr lang="id-ID" i="1" dirty="0" smtClean="0"/>
              <a:t>S</a:t>
            </a:r>
            <a:r>
              <a:rPr lang="id-ID" dirty="0" smtClean="0"/>
              <a:t>) semakin kecil pula </a:t>
            </a:r>
            <a:r>
              <a:rPr lang="id-ID" i="1" dirty="0" smtClean="0"/>
              <a:t>p</a:t>
            </a:r>
            <a:r>
              <a:rPr lang="id-ID" i="1" baseline="-25000" dirty="0" smtClean="0"/>
              <a:t>d</a:t>
            </a:r>
            <a:r>
              <a:rPr lang="id-ID" i="1" dirty="0" smtClean="0"/>
              <a:t>.</a:t>
            </a:r>
          </a:p>
        </p:txBody>
      </p:sp>
      <p:pic>
        <p:nvPicPr>
          <p:cNvPr id="137220" name="Picture 2"/>
          <p:cNvPicPr>
            <a:picLocks noChangeAspect="1" noChangeArrowheads="1"/>
          </p:cNvPicPr>
          <p:nvPr/>
        </p:nvPicPr>
        <p:blipFill>
          <a:blip r:embed="rId2"/>
          <a:srcRect/>
          <a:stretch>
            <a:fillRect/>
          </a:stretch>
        </p:blipFill>
        <p:spPr bwMode="auto">
          <a:xfrm>
            <a:off x="3352800" y="3276600"/>
            <a:ext cx="2133600"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id-ID" smtClean="0"/>
              <a:t>Pengaruh Rekombinasi</a:t>
            </a:r>
          </a:p>
        </p:txBody>
      </p:sp>
      <p:sp>
        <p:nvSpPr>
          <p:cNvPr id="3076" name="Content Placeholder 6"/>
          <p:cNvSpPr>
            <a:spLocks noGrp="1"/>
          </p:cNvSpPr>
          <p:nvPr>
            <p:ph idx="1"/>
          </p:nvPr>
        </p:nvSpPr>
        <p:spPr/>
        <p:txBody>
          <a:bodyPr/>
          <a:lstStyle/>
          <a:p>
            <a:pPr>
              <a:buFont typeface="Wingdings 2" pitchFamily="18" charset="2"/>
              <a:buNone/>
            </a:pPr>
            <a:r>
              <a:rPr lang="id-ID" dirty="0" smtClean="0"/>
              <a:t>	Karena rekombinasi terjadi dengan probabilitas </a:t>
            </a:r>
            <a:r>
              <a:rPr lang="id-ID" i="1" dirty="0" smtClean="0"/>
              <a:t>p</a:t>
            </a:r>
            <a:r>
              <a:rPr lang="id-ID" i="1" baseline="-25000" dirty="0" smtClean="0"/>
              <a:t>c </a:t>
            </a:r>
            <a:r>
              <a:rPr lang="id-ID" dirty="0" smtClean="0"/>
              <a:t>maka </a:t>
            </a:r>
            <a:r>
              <a:rPr lang="id-ID" i="1" dirty="0" smtClean="0"/>
              <a:t>schema</a:t>
            </a:r>
            <a:r>
              <a:rPr lang="id-ID" dirty="0" smtClean="0"/>
              <a:t> </a:t>
            </a:r>
            <a:r>
              <a:rPr lang="id-ID" i="1" dirty="0" smtClean="0"/>
              <a:t>S</a:t>
            </a:r>
            <a:r>
              <a:rPr lang="id-ID" dirty="0" smtClean="0"/>
              <a:t> akan bertahan hidup dengan probabilitas sekitar</a:t>
            </a:r>
          </a:p>
          <a:p>
            <a:pPr>
              <a:buFont typeface="Wingdings 2" pitchFamily="18" charset="2"/>
              <a:buNone/>
            </a:pPr>
            <a:endParaRPr lang="id-ID" dirty="0" smtClean="0"/>
          </a:p>
          <a:p>
            <a:pPr>
              <a:buFont typeface="Wingdings 2" pitchFamily="18" charset="2"/>
              <a:buNone/>
            </a:pPr>
            <a:endParaRPr lang="id-ID" dirty="0" smtClean="0"/>
          </a:p>
          <a:p>
            <a:pPr>
              <a:buFont typeface="Wingdings 2" pitchFamily="18" charset="2"/>
              <a:buNone/>
            </a:pPr>
            <a:endParaRPr lang="id-ID" dirty="0" smtClean="0"/>
          </a:p>
          <a:p>
            <a:pPr>
              <a:buFont typeface="Wingdings 2" pitchFamily="18" charset="2"/>
              <a:buNone/>
            </a:pPr>
            <a:endParaRPr lang="id-ID" dirty="0" smtClean="0"/>
          </a:p>
          <a:p>
            <a:pPr>
              <a:buFont typeface="Wingdings 2" pitchFamily="18" charset="2"/>
              <a:buNone/>
            </a:pPr>
            <a:r>
              <a:rPr lang="id-ID" dirty="0" smtClean="0"/>
              <a:t>	dimana </a:t>
            </a:r>
            <a:r>
              <a:rPr lang="id-ID" i="1" dirty="0" smtClean="0"/>
              <a:t>n</a:t>
            </a:r>
            <a:r>
              <a:rPr lang="id-ID" dirty="0" smtClean="0"/>
              <a:t> adalah panjang kromosom.</a:t>
            </a:r>
          </a:p>
        </p:txBody>
      </p:sp>
      <p:pic>
        <p:nvPicPr>
          <p:cNvPr id="3077" name="Picture 2"/>
          <p:cNvPicPr>
            <a:picLocks noChangeAspect="1" noChangeArrowheads="1"/>
          </p:cNvPicPr>
          <p:nvPr/>
        </p:nvPicPr>
        <p:blipFill>
          <a:blip r:embed="rId3"/>
          <a:srcRect/>
          <a:stretch>
            <a:fillRect/>
          </a:stretch>
        </p:blipFill>
        <p:spPr bwMode="auto">
          <a:xfrm>
            <a:off x="1143000" y="3505200"/>
            <a:ext cx="2078038" cy="1219200"/>
          </a:xfrm>
          <a:prstGeom prst="rect">
            <a:avLst/>
          </a:prstGeom>
          <a:noFill/>
          <a:ln w="9525">
            <a:noFill/>
            <a:miter lim="800000"/>
            <a:headEnd/>
            <a:tailEnd/>
          </a:ln>
        </p:spPr>
      </p:pic>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4" name="Object 2"/>
          <p:cNvGraphicFramePr>
            <a:graphicFrameLocks noChangeAspect="1"/>
          </p:cNvGraphicFramePr>
          <p:nvPr/>
        </p:nvGraphicFramePr>
        <p:xfrm>
          <a:off x="5943600" y="3581400"/>
          <a:ext cx="2093913" cy="1143000"/>
        </p:xfrm>
        <a:graphic>
          <a:graphicData uri="http://schemas.openxmlformats.org/presentationml/2006/ole">
            <mc:AlternateContent xmlns:mc="http://schemas.openxmlformats.org/markup-compatibility/2006">
              <mc:Choice xmlns:v="urn:schemas-microsoft-com:vml" Requires="v">
                <p:oleObj spid="_x0000_s3075" name="Equation" r:id="rId4" imgW="774360" imgH="419040" progId="Equation.3">
                  <p:embed/>
                </p:oleObj>
              </mc:Choice>
              <mc:Fallback>
                <p:oleObj name="Equation" r:id="rId4" imgW="77436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581400"/>
                        <a:ext cx="209391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urved Up Arrow 9"/>
          <p:cNvSpPr/>
          <p:nvPr/>
        </p:nvSpPr>
        <p:spPr>
          <a:xfrm rot="20570817">
            <a:off x="8077200" y="3733800"/>
            <a:ext cx="762000" cy="609600"/>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nvGrpSpPr>
          <p:cNvPr id="11" name="Group 10"/>
          <p:cNvGrpSpPr/>
          <p:nvPr/>
        </p:nvGrpSpPr>
        <p:grpSpPr>
          <a:xfrm>
            <a:off x="2834390" y="3200400"/>
            <a:ext cx="2129622" cy="1600200"/>
            <a:chOff x="2834390" y="3200400"/>
            <a:chExt cx="2129622" cy="1600200"/>
          </a:xfrm>
        </p:grpSpPr>
        <p:sp>
          <p:nvSpPr>
            <p:cNvPr id="8" name="Multiply 7"/>
            <p:cNvSpPr/>
            <p:nvPr/>
          </p:nvSpPr>
          <p:spPr>
            <a:xfrm>
              <a:off x="3124200" y="3429000"/>
              <a:ext cx="1600200" cy="1371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Rectangle 8"/>
            <p:cNvSpPr/>
            <p:nvPr/>
          </p:nvSpPr>
          <p:spPr>
            <a:xfrm>
              <a:off x="2834390" y="3200400"/>
              <a:ext cx="2129622" cy="369332"/>
            </a:xfrm>
            <a:prstGeom prst="rect">
              <a:avLst/>
            </a:prstGeom>
          </p:spPr>
          <p:txBody>
            <a:bodyPr wrap="none">
              <a:spAutoFit/>
            </a:bodyPr>
            <a:lstStyle/>
            <a:p>
              <a:pPr algn="ctr"/>
              <a:r>
                <a:rPr lang="en-US" dirty="0" smtClean="0">
                  <a:solidFill>
                    <a:srgbClr val="FF0000"/>
                  </a:solidFill>
                </a:rPr>
                <a:t>Yang </a:t>
              </a:r>
              <a:r>
                <a:rPr lang="en-US" dirty="0" err="1" smtClean="0">
                  <a:solidFill>
                    <a:srgbClr val="FF0000"/>
                  </a:solidFill>
                </a:rPr>
                <a:t>di</a:t>
              </a:r>
              <a:r>
                <a:rPr lang="en-US" dirty="0" smtClean="0">
                  <a:solidFill>
                    <a:srgbClr val="FF0000"/>
                  </a:solidFill>
                </a:rPr>
                <a:t> </a:t>
              </a:r>
              <a:r>
                <a:rPr lang="en-US" dirty="0" err="1" smtClean="0">
                  <a:solidFill>
                    <a:srgbClr val="FF0000"/>
                  </a:solidFill>
                </a:rPr>
                <a:t>buku</a:t>
              </a:r>
              <a:r>
                <a:rPr lang="en-US" dirty="0" smtClean="0">
                  <a:solidFill>
                    <a:srgbClr val="FF0000"/>
                  </a:solidFill>
                </a:rPr>
                <a:t> </a:t>
              </a:r>
              <a:r>
                <a:rPr lang="en-US" dirty="0" err="1" smtClean="0">
                  <a:solidFill>
                    <a:srgbClr val="FF0000"/>
                  </a:solidFill>
                </a:rPr>
                <a:t>salah</a:t>
              </a:r>
              <a:endParaRPr lang="id-ID" dirty="0">
                <a:solidFill>
                  <a:srgbClr val="FF0000"/>
                </a:solidFill>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id-ID" smtClean="0"/>
              <a:t>Pengaruh Mutasi</a:t>
            </a:r>
          </a:p>
        </p:txBody>
      </p:sp>
      <p:sp>
        <p:nvSpPr>
          <p:cNvPr id="138243" name="Content Placeholder 2"/>
          <p:cNvSpPr>
            <a:spLocks noGrp="1"/>
          </p:cNvSpPr>
          <p:nvPr>
            <p:ph idx="1"/>
          </p:nvPr>
        </p:nvSpPr>
        <p:spPr/>
        <p:txBody>
          <a:bodyPr/>
          <a:lstStyle/>
          <a:p>
            <a:pPr eaLnBrk="1" hangingPunct="1">
              <a:buFont typeface="Wingdings 2" pitchFamily="18" charset="2"/>
              <a:buNone/>
            </a:pPr>
            <a:r>
              <a:rPr lang="id-ID" smtClean="0"/>
              <a:t>	Probabilitas bahwa </a:t>
            </a:r>
            <a:r>
              <a:rPr lang="id-ID" i="1" smtClean="0"/>
              <a:t>schema</a:t>
            </a:r>
            <a:r>
              <a:rPr lang="id-ID" smtClean="0"/>
              <a:t> </a:t>
            </a:r>
            <a:r>
              <a:rPr lang="id-ID" i="1" smtClean="0"/>
              <a:t>S</a:t>
            </a:r>
            <a:r>
              <a:rPr lang="id-ID" smtClean="0"/>
              <a:t> tidak akan termutasi pada gen-gen yang bukan </a:t>
            </a:r>
            <a:r>
              <a:rPr lang="id-ID" i="1" smtClean="0"/>
              <a:t>x</a:t>
            </a:r>
            <a:r>
              <a:rPr lang="id-ID" smtClean="0"/>
              <a:t> adalah sama dengan </a:t>
            </a:r>
          </a:p>
          <a:p>
            <a:pPr eaLnBrk="1" hangingPunct="1"/>
            <a:endParaRPr lang="id-ID" smtClean="0"/>
          </a:p>
          <a:p>
            <a:pPr eaLnBrk="1" hangingPunct="1"/>
            <a:endParaRPr lang="id-ID" smtClean="0"/>
          </a:p>
          <a:p>
            <a:pPr eaLnBrk="1" hangingPunct="1"/>
            <a:endParaRPr lang="id-ID" smtClean="0"/>
          </a:p>
          <a:p>
            <a:pPr eaLnBrk="1" hangingPunct="1">
              <a:buFont typeface="Wingdings 2" pitchFamily="18" charset="2"/>
              <a:buNone/>
            </a:pPr>
            <a:r>
              <a:rPr lang="id-ID" smtClean="0"/>
              <a:t>	dimana </a:t>
            </a:r>
            <a:r>
              <a:rPr lang="id-ID" i="1" smtClean="0"/>
              <a:t>O</a:t>
            </a:r>
            <a:r>
              <a:rPr lang="id-ID" smtClean="0"/>
              <a:t>(</a:t>
            </a:r>
            <a:r>
              <a:rPr lang="id-ID" i="1" smtClean="0"/>
              <a:t>S</a:t>
            </a:r>
            <a:r>
              <a:rPr lang="id-ID" smtClean="0"/>
              <a:t>) adalah </a:t>
            </a:r>
            <a:r>
              <a:rPr lang="id-ID" i="1" smtClean="0"/>
              <a:t>order</a:t>
            </a:r>
            <a:r>
              <a:rPr lang="id-ID" b="1" smtClean="0"/>
              <a:t> </a:t>
            </a:r>
            <a:r>
              <a:rPr lang="id-ID" smtClean="0"/>
              <a:t>dari </a:t>
            </a:r>
            <a:r>
              <a:rPr lang="id-ID" i="1" smtClean="0"/>
              <a:t>schema</a:t>
            </a:r>
            <a:r>
              <a:rPr lang="id-ID" smtClean="0"/>
              <a:t> S (jumlah simbol bukan </a:t>
            </a:r>
            <a:r>
              <a:rPr lang="id-ID" i="1" smtClean="0"/>
              <a:t>x</a:t>
            </a:r>
            <a:r>
              <a:rPr lang="id-ID" smtClean="0"/>
              <a:t> dari </a:t>
            </a:r>
            <a:r>
              <a:rPr lang="id-ID" i="1" smtClean="0"/>
              <a:t>schema</a:t>
            </a:r>
            <a:r>
              <a:rPr lang="id-ID" smtClean="0"/>
              <a:t> </a:t>
            </a:r>
            <a:r>
              <a:rPr lang="id-ID" i="1" smtClean="0"/>
              <a:t>S</a:t>
            </a:r>
            <a:r>
              <a:rPr lang="id-ID" smtClean="0"/>
              <a:t>).</a:t>
            </a:r>
          </a:p>
        </p:txBody>
      </p:sp>
      <p:pic>
        <p:nvPicPr>
          <p:cNvPr id="138244" name="Picture 2"/>
          <p:cNvPicPr>
            <a:picLocks noChangeAspect="1" noChangeArrowheads="1"/>
          </p:cNvPicPr>
          <p:nvPr/>
        </p:nvPicPr>
        <p:blipFill>
          <a:blip r:embed="rId2"/>
          <a:srcRect/>
          <a:stretch>
            <a:fillRect/>
          </a:stretch>
        </p:blipFill>
        <p:spPr bwMode="auto">
          <a:xfrm>
            <a:off x="2971800" y="3200400"/>
            <a:ext cx="2125663"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188"/>
          <p:cNvPicPr>
            <a:picLocks noChangeAspect="1" noChangeArrowheads="1"/>
          </p:cNvPicPr>
          <p:nvPr/>
        </p:nvPicPr>
        <p:blipFill>
          <a:blip r:embed="rId2"/>
          <a:srcRect/>
          <a:stretch>
            <a:fillRect/>
          </a:stretch>
        </p:blipFill>
        <p:spPr bwMode="auto">
          <a:xfrm>
            <a:off x="1219200" y="2057400"/>
            <a:ext cx="6913563" cy="44719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100</a:t>
            </a:r>
            <a:endParaRPr lang="id-ID"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Pengaruh rekombinasi dan mutasi</a:t>
            </a:r>
            <a:endParaRPr lang="id-ID" dirty="0"/>
          </a:p>
        </p:txBody>
      </p:sp>
      <p:sp>
        <p:nvSpPr>
          <p:cNvPr id="139267" name="Content Placeholder 2"/>
          <p:cNvSpPr>
            <a:spLocks noGrp="1"/>
          </p:cNvSpPr>
          <p:nvPr>
            <p:ph idx="1"/>
          </p:nvPr>
        </p:nvSpPr>
        <p:spPr/>
        <p:txBody>
          <a:bodyPr/>
          <a:lstStyle/>
          <a:p>
            <a:pPr eaLnBrk="1" hangingPunct="1">
              <a:buFont typeface="Wingdings 2" pitchFamily="18" charset="2"/>
              <a:buNone/>
            </a:pPr>
            <a:r>
              <a:rPr lang="id-ID" smtClean="0"/>
              <a:t>	Dengan memasukkan pengaruh rekombinasi dan mutasi, jumlah kopi dari </a:t>
            </a:r>
            <a:r>
              <a:rPr lang="id-ID" i="1" smtClean="0"/>
              <a:t>schema</a:t>
            </a:r>
            <a:r>
              <a:rPr lang="id-ID" smtClean="0"/>
              <a:t> </a:t>
            </a:r>
            <a:r>
              <a:rPr lang="id-ID" i="1" smtClean="0"/>
              <a:t>S</a:t>
            </a:r>
            <a:r>
              <a:rPr lang="id-ID" smtClean="0"/>
              <a:t> pada generasi </a:t>
            </a:r>
            <a:r>
              <a:rPr lang="id-ID" i="1" smtClean="0"/>
              <a:t>g</a:t>
            </a:r>
            <a:r>
              <a:rPr lang="id-ID" smtClean="0"/>
              <a:t>+1 adalah</a:t>
            </a:r>
          </a:p>
          <a:p>
            <a:pPr eaLnBrk="1" hangingPunct="1"/>
            <a:endParaRPr lang="id-ID" smtClean="0"/>
          </a:p>
        </p:txBody>
      </p:sp>
      <p:pic>
        <p:nvPicPr>
          <p:cNvPr id="139268" name="Picture 2"/>
          <p:cNvPicPr>
            <a:picLocks noChangeAspect="1" noChangeArrowheads="1"/>
          </p:cNvPicPr>
          <p:nvPr/>
        </p:nvPicPr>
        <p:blipFill>
          <a:blip r:embed="rId2"/>
          <a:srcRect/>
          <a:stretch>
            <a:fillRect/>
          </a:stretch>
        </p:blipFill>
        <p:spPr bwMode="auto">
          <a:xfrm>
            <a:off x="1981200" y="3429000"/>
            <a:ext cx="5832475" cy="838200"/>
          </a:xfrm>
          <a:prstGeom prst="rect">
            <a:avLst/>
          </a:prstGeom>
          <a:noFill/>
          <a:ln w="9525">
            <a:noFill/>
            <a:miter lim="800000"/>
            <a:headEnd/>
            <a:tailEnd/>
          </a:ln>
        </p:spPr>
      </p:pic>
      <p:pic>
        <p:nvPicPr>
          <p:cNvPr id="139269" name="Picture 3"/>
          <p:cNvPicPr>
            <a:picLocks noChangeAspect="1" noChangeArrowheads="1"/>
          </p:cNvPicPr>
          <p:nvPr/>
        </p:nvPicPr>
        <p:blipFill>
          <a:blip r:embed="rId3"/>
          <a:srcRect/>
          <a:stretch>
            <a:fillRect/>
          </a:stretch>
        </p:blipFill>
        <p:spPr bwMode="auto">
          <a:xfrm>
            <a:off x="1981200" y="4495800"/>
            <a:ext cx="5257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Studi kasus: Minimasi</a:t>
            </a:r>
            <a:r>
              <a:rPr lang="en-US" dirty="0" smtClean="0"/>
              <a:t> </a:t>
            </a:r>
            <a:r>
              <a:rPr lang="en-US" dirty="0" err="1" smtClean="0"/>
              <a:t>fungsi</a:t>
            </a:r>
            <a:endParaRPr lang="id-ID" dirty="0"/>
          </a:p>
        </p:txBody>
      </p:sp>
      <p:pic>
        <p:nvPicPr>
          <p:cNvPr id="141315" name="Picture 2"/>
          <p:cNvPicPr>
            <a:picLocks noChangeAspect="1" noChangeArrowheads="1"/>
          </p:cNvPicPr>
          <p:nvPr/>
        </p:nvPicPr>
        <p:blipFill>
          <a:blip r:embed="rId2"/>
          <a:srcRect/>
          <a:stretch>
            <a:fillRect/>
          </a:stretch>
        </p:blipFill>
        <p:spPr bwMode="auto">
          <a:xfrm>
            <a:off x="1524000" y="3582988"/>
            <a:ext cx="5410200" cy="1065212"/>
          </a:xfrm>
          <a:prstGeom prst="rect">
            <a:avLst/>
          </a:prstGeom>
          <a:noFill/>
          <a:ln w="9525">
            <a:noFill/>
            <a:miter lim="800000"/>
            <a:headEnd/>
            <a:tailEnd/>
          </a:ln>
        </p:spPr>
      </p:pic>
      <p:pic>
        <p:nvPicPr>
          <p:cNvPr id="141316" name="Picture 3"/>
          <p:cNvPicPr>
            <a:picLocks noChangeAspect="1" noChangeArrowheads="1"/>
          </p:cNvPicPr>
          <p:nvPr/>
        </p:nvPicPr>
        <p:blipFill>
          <a:blip r:embed="rId3"/>
          <a:srcRect/>
          <a:stretch>
            <a:fillRect/>
          </a:stretch>
        </p:blipFill>
        <p:spPr bwMode="auto">
          <a:xfrm>
            <a:off x="1522413" y="5145088"/>
            <a:ext cx="5030787" cy="874712"/>
          </a:xfrm>
          <a:prstGeom prst="rect">
            <a:avLst/>
          </a:prstGeom>
          <a:noFill/>
          <a:ln w="9525">
            <a:noFill/>
            <a:miter lim="800000"/>
            <a:headEnd/>
            <a:tailEnd/>
          </a:ln>
        </p:spPr>
      </p:pic>
      <p:sp>
        <p:nvSpPr>
          <p:cNvPr id="141317" name="TextBox 5"/>
          <p:cNvSpPr txBox="1">
            <a:spLocks noChangeArrowheads="1"/>
          </p:cNvSpPr>
          <p:nvPr/>
        </p:nvSpPr>
        <p:spPr bwMode="auto">
          <a:xfrm>
            <a:off x="533400" y="2438400"/>
            <a:ext cx="5181600" cy="646113"/>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Nilai minimum </a:t>
            </a:r>
            <a:r>
              <a:rPr lang="id-ID" sz="3600" i="1">
                <a:solidFill>
                  <a:schemeClr val="tx2"/>
                </a:solidFill>
                <a:latin typeface="Constantia" pitchFamily="18" charset="0"/>
              </a:rPr>
              <a:t>h</a:t>
            </a:r>
            <a:r>
              <a:rPr lang="id-ID" sz="3600">
                <a:solidFill>
                  <a:schemeClr val="tx2"/>
                </a:solidFill>
                <a:latin typeface="Constantia" pitchFamily="18" charset="0"/>
              </a:rPr>
              <a:t> = ?</a:t>
            </a:r>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Individu</a:t>
            </a:r>
            <a:endParaRPr lang="id-ID" dirty="0"/>
          </a:p>
        </p:txBody>
      </p:sp>
      <p:pic>
        <p:nvPicPr>
          <p:cNvPr id="142339" name="Picture 2"/>
          <p:cNvPicPr>
            <a:picLocks noChangeAspect="1" noChangeArrowheads="1"/>
          </p:cNvPicPr>
          <p:nvPr/>
        </p:nvPicPr>
        <p:blipFill>
          <a:blip r:embed="rId2"/>
          <a:srcRect/>
          <a:stretch>
            <a:fillRect/>
          </a:stretch>
        </p:blipFill>
        <p:spPr bwMode="auto">
          <a:xfrm>
            <a:off x="141288" y="2971800"/>
            <a:ext cx="885031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Fitness</a:t>
            </a:r>
            <a:endParaRPr lang="id-ID" i="1" dirty="0"/>
          </a:p>
        </p:txBody>
      </p:sp>
      <p:pic>
        <p:nvPicPr>
          <p:cNvPr id="143363" name="Picture 1"/>
          <p:cNvPicPr>
            <a:picLocks noChangeAspect="1" noChangeArrowheads="1"/>
          </p:cNvPicPr>
          <p:nvPr/>
        </p:nvPicPr>
        <p:blipFill>
          <a:blip r:embed="rId2"/>
          <a:srcRect/>
          <a:stretch>
            <a:fillRect/>
          </a:stretch>
        </p:blipFill>
        <p:spPr bwMode="auto">
          <a:xfrm>
            <a:off x="1600200" y="2743200"/>
            <a:ext cx="5749925" cy="1905000"/>
          </a:xfrm>
          <a:prstGeom prst="rect">
            <a:avLst/>
          </a:prstGeom>
          <a:noFill/>
          <a:ln w="9525">
            <a:noFill/>
            <a:miter lim="800000"/>
            <a:headEnd/>
            <a:tailEnd/>
          </a:ln>
        </p:spPr>
      </p:pic>
      <p:sp>
        <p:nvSpPr>
          <p:cNvPr id="143364" name="TextBox 3"/>
          <p:cNvSpPr txBox="1">
            <a:spLocks noChangeArrowheads="1"/>
          </p:cNvSpPr>
          <p:nvPr/>
        </p:nvSpPr>
        <p:spPr bwMode="auto">
          <a:xfrm>
            <a:off x="457200" y="5486400"/>
            <a:ext cx="8305800" cy="1200150"/>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Jika nilai minimum = 0, nilai maks </a:t>
            </a:r>
            <a:r>
              <a:rPr lang="id-ID" sz="3600" i="1">
                <a:solidFill>
                  <a:schemeClr val="tx2"/>
                </a:solidFill>
                <a:latin typeface="Constantia" pitchFamily="18" charset="0"/>
              </a:rPr>
              <a:t>f</a:t>
            </a:r>
            <a:r>
              <a:rPr lang="id-ID" sz="3600">
                <a:solidFill>
                  <a:schemeClr val="tx2"/>
                </a:solidFill>
                <a:latin typeface="Constantia" pitchFamily="18" charset="0"/>
              </a:rPr>
              <a:t> = ?</a:t>
            </a:r>
          </a:p>
          <a:p>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Generasi 1</a:t>
            </a:r>
            <a:endParaRPr lang="id-ID" dirty="0"/>
          </a:p>
        </p:txBody>
      </p:sp>
      <p:pic>
        <p:nvPicPr>
          <p:cNvPr id="35843" name="Picture 2"/>
          <p:cNvPicPr>
            <a:picLocks noChangeAspect="1" noChangeArrowheads="1"/>
          </p:cNvPicPr>
          <p:nvPr/>
        </p:nvPicPr>
        <p:blipFill>
          <a:blip r:embed="rId3"/>
          <a:srcRect/>
          <a:stretch>
            <a:fillRect/>
          </a:stretch>
        </p:blipFill>
        <p:spPr bwMode="auto">
          <a:xfrm>
            <a:off x="533400" y="2590800"/>
            <a:ext cx="7943850" cy="3438525"/>
          </a:xfrm>
          <a:prstGeom prst="rect">
            <a:avLst/>
          </a:prstGeom>
          <a:noFill/>
          <a:ln w="9525">
            <a:noFill/>
            <a:miter lim="800000"/>
            <a:headEnd/>
            <a:tailEnd/>
          </a:ln>
        </p:spPr>
      </p:pic>
      <p:graphicFrame>
        <p:nvGraphicFramePr>
          <p:cNvPr id="525313" name="Object 1"/>
          <p:cNvGraphicFramePr>
            <a:graphicFrameLocks noChangeAspect="1"/>
          </p:cNvGraphicFramePr>
          <p:nvPr/>
        </p:nvGraphicFramePr>
        <p:xfrm>
          <a:off x="3683000" y="838200"/>
          <a:ext cx="5308600" cy="1192213"/>
        </p:xfrm>
        <a:graphic>
          <a:graphicData uri="http://schemas.openxmlformats.org/presentationml/2006/ole">
            <mc:AlternateContent xmlns:mc="http://schemas.openxmlformats.org/markup-compatibility/2006">
              <mc:Choice xmlns:v="urn:schemas-microsoft-com:vml" Requires="v">
                <p:oleObj spid="_x0000_s4099" name="Equation" r:id="rId4" imgW="2781000" imgH="622080" progId="Equation.3">
                  <p:embed/>
                </p:oleObj>
              </mc:Choice>
              <mc:Fallback>
                <p:oleObj name="Equation" r:id="rId4" imgW="2781000" imgH="622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urved Down Arrow 6"/>
          <p:cNvSpPr/>
          <p:nvPr/>
        </p:nvSpPr>
        <p:spPr>
          <a:xfrm>
            <a:off x="4084638"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pic>
        <p:nvPicPr>
          <p:cNvPr id="8" name="Picture 3"/>
          <p:cNvPicPr>
            <a:picLocks noChangeAspect="1" noChangeArrowheads="1"/>
          </p:cNvPicPr>
          <p:nvPr/>
        </p:nvPicPr>
        <p:blipFill>
          <a:blip r:embed="rId6"/>
          <a:srcRect/>
          <a:stretch>
            <a:fillRect/>
          </a:stretch>
        </p:blipFill>
        <p:spPr bwMode="auto">
          <a:xfrm>
            <a:off x="6170613" y="1871663"/>
            <a:ext cx="2820987" cy="490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5313"/>
                                        </p:tgtEl>
                                        <p:attrNameLst>
                                          <p:attrName>style.visibility</p:attrName>
                                        </p:attrNameLst>
                                      </p:cBhvr>
                                      <p:to>
                                        <p:strVal val="visible"/>
                                      </p:to>
                                    </p:set>
                                    <p:animEffect transition="in" filter="blinds(horizontal)">
                                      <p:cBhvr>
                                        <p:cTn id="17" dur="500"/>
                                        <p:tgtEl>
                                          <p:spTgt spid="5253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86"/>
          <p:cNvPicPr>
            <a:picLocks noChangeAspect="1" noChangeArrowheads="1"/>
          </p:cNvPicPr>
          <p:nvPr/>
        </p:nvPicPr>
        <p:blipFill>
          <a:blip r:embed="rId2"/>
          <a:srcRect/>
          <a:stretch>
            <a:fillRect/>
          </a:stretch>
        </p:blipFill>
        <p:spPr bwMode="auto">
          <a:xfrm>
            <a:off x="1066800" y="1981200"/>
            <a:ext cx="6975475" cy="45100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a:t>
            </a:r>
            <a:endParaRPr lang="id-ID"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pic>
        <p:nvPicPr>
          <p:cNvPr id="5124" name="Picture 2"/>
          <p:cNvPicPr>
            <a:picLocks noChangeAspect="1" noChangeArrowheads="1"/>
          </p:cNvPicPr>
          <p:nvPr/>
        </p:nvPicPr>
        <p:blipFill>
          <a:blip r:embed="rId3"/>
          <a:srcRect/>
          <a:stretch>
            <a:fillRect/>
          </a:stretch>
        </p:blipFill>
        <p:spPr bwMode="auto">
          <a:xfrm>
            <a:off x="381000" y="2514600"/>
            <a:ext cx="8362950" cy="3429000"/>
          </a:xfrm>
          <a:prstGeom prst="rect">
            <a:avLst/>
          </a:prstGeom>
          <a:noFill/>
          <a:ln w="9525">
            <a:noFill/>
            <a:miter lim="800000"/>
            <a:headEnd/>
            <a:tailEnd/>
          </a:ln>
        </p:spPr>
      </p:pic>
      <p:graphicFrame>
        <p:nvGraphicFramePr>
          <p:cNvPr id="525313" name="Object 1"/>
          <p:cNvGraphicFramePr>
            <a:graphicFrameLocks noChangeAspect="1"/>
          </p:cNvGraphicFramePr>
          <p:nvPr/>
        </p:nvGraphicFramePr>
        <p:xfrm>
          <a:off x="3683000" y="838200"/>
          <a:ext cx="5308600" cy="1192213"/>
        </p:xfrm>
        <a:graphic>
          <a:graphicData uri="http://schemas.openxmlformats.org/presentationml/2006/ole">
            <mc:AlternateContent xmlns:mc="http://schemas.openxmlformats.org/markup-compatibility/2006">
              <mc:Choice xmlns:v="urn:schemas-microsoft-com:vml" Requires="v">
                <p:oleObj spid="_x0000_s5123" name="Equation" r:id="rId4" imgW="2781000" imgH="622080" progId="Equation.3">
                  <p:embed/>
                </p:oleObj>
              </mc:Choice>
              <mc:Fallback>
                <p:oleObj name="Equation" r:id="rId4" imgW="2781000" imgH="62208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838200"/>
                        <a:ext cx="5308600" cy="119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urved Down Arrow 6"/>
          <p:cNvSpPr/>
          <p:nvPr/>
        </p:nvSpPr>
        <p:spPr>
          <a:xfrm>
            <a:off x="4084638" y="2209800"/>
            <a:ext cx="1752600" cy="685800"/>
          </a:xfrm>
          <a:prstGeom prst="curved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pic>
        <p:nvPicPr>
          <p:cNvPr id="8" name="Picture 3"/>
          <p:cNvPicPr>
            <a:picLocks noChangeAspect="1" noChangeArrowheads="1"/>
          </p:cNvPicPr>
          <p:nvPr/>
        </p:nvPicPr>
        <p:blipFill>
          <a:blip r:embed="rId6"/>
          <a:srcRect/>
          <a:stretch>
            <a:fillRect/>
          </a:stretch>
        </p:blipFill>
        <p:spPr bwMode="auto">
          <a:xfrm>
            <a:off x="6170613" y="1871663"/>
            <a:ext cx="2820987" cy="490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5313"/>
                                        </p:tgtEl>
                                        <p:attrNameLst>
                                          <p:attrName>style.visibility</p:attrName>
                                        </p:attrNameLst>
                                      </p:cBhvr>
                                      <p:to>
                                        <p:strVal val="visible"/>
                                      </p:to>
                                    </p:set>
                                    <p:animEffect transition="in" filter="blinds(horizontal)">
                                      <p:cBhvr>
                                        <p:cTn id="12" dur="500"/>
                                        <p:tgtEl>
                                          <p:spTgt spid="5253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187"/>
          <p:cNvPicPr>
            <a:picLocks noChangeAspect="1" noChangeArrowheads="1"/>
          </p:cNvPicPr>
          <p:nvPr/>
        </p:nvPicPr>
        <p:blipFill>
          <a:blip r:embed="rId2"/>
          <a:srcRect/>
          <a:stretch>
            <a:fillRect/>
          </a:stretch>
        </p:blipFill>
        <p:spPr bwMode="auto">
          <a:xfrm>
            <a:off x="1143000" y="2057400"/>
            <a:ext cx="7086600" cy="458152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id-ID" dirty="0" smtClean="0"/>
              <a:t>Generasi 10</a:t>
            </a:r>
            <a:endParaRPr lang="id-ID"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188"/>
          <p:cNvPicPr>
            <a:picLocks noChangeAspect="1" noChangeArrowheads="1"/>
          </p:cNvPicPr>
          <p:nvPr/>
        </p:nvPicPr>
        <p:blipFill>
          <a:blip r:embed="rId2"/>
          <a:srcRect/>
          <a:stretch>
            <a:fillRect/>
          </a:stretch>
        </p:blipFill>
        <p:spPr bwMode="auto">
          <a:xfrm>
            <a:off x="1219200" y="2057400"/>
            <a:ext cx="6913563" cy="4471988"/>
          </a:xfrm>
          <a:prstGeom prst="rect">
            <a:avLst/>
          </a:prstGeom>
          <a:noFill/>
          <a:ln w="9525">
            <a:noFill/>
            <a:miter lim="800000"/>
            <a:headEnd/>
            <a:tailEnd/>
          </a:ln>
        </p:spPr>
      </p:pic>
      <p:sp>
        <p:nvSpPr>
          <p:cNvPr id="4" name="Title 3"/>
          <p:cNvSpPr>
            <a:spLocks noGrp="1"/>
          </p:cNvSpPr>
          <p:nvPr>
            <p:ph type="title"/>
          </p:nvPr>
        </p:nvSpPr>
        <p:spPr/>
        <p:txBody>
          <a:bodyPr/>
          <a:lstStyle/>
          <a:p>
            <a:pPr eaLnBrk="1" fontAlgn="auto" hangingPunct="1">
              <a:spcAft>
                <a:spcPts val="0"/>
              </a:spcAft>
              <a:defRPr/>
            </a:pPr>
            <a:r>
              <a:rPr lang="id-ID" dirty="0" smtClean="0"/>
              <a:t>Generasi 100</a:t>
            </a:r>
            <a:endParaRPr lang="id-ID"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08" descr="img59"/>
          <p:cNvPicPr>
            <a:picLocks noChangeAspect="1" noChangeArrowheads="1"/>
          </p:cNvPicPr>
          <p:nvPr/>
        </p:nvPicPr>
        <p:blipFill>
          <a:blip r:embed="rId2"/>
          <a:srcRect/>
          <a:stretch>
            <a:fillRect/>
          </a:stretch>
        </p:blipFill>
        <p:spPr bwMode="auto">
          <a:xfrm>
            <a:off x="609600" y="2133600"/>
            <a:ext cx="6096000" cy="2921000"/>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685800" y="685800"/>
            <a:ext cx="7696200" cy="1084263"/>
          </a:xfrm>
          <a:prstGeom prst="rect">
            <a:avLst/>
          </a:prstGeom>
          <a:noFill/>
          <a:ln w="9525">
            <a:noFill/>
            <a:miter lim="800000"/>
            <a:headEnd/>
            <a:tailEnd/>
          </a:ln>
        </p:spPr>
      </p:pic>
      <p:sp>
        <p:nvSpPr>
          <p:cNvPr id="4" name="Rectangle 3"/>
          <p:cNvSpPr>
            <a:spLocks noChangeArrowheads="1"/>
          </p:cNvSpPr>
          <p:nvPr/>
        </p:nvSpPr>
        <p:spPr bwMode="auto">
          <a:xfrm>
            <a:off x="533400" y="5791200"/>
            <a:ext cx="6248400" cy="830263"/>
          </a:xfrm>
          <a:prstGeom prst="rect">
            <a:avLst/>
          </a:prstGeom>
          <a:noFill/>
          <a:ln w="9525">
            <a:noFill/>
            <a:miter lim="800000"/>
            <a:headEnd/>
            <a:tailEnd/>
          </a:ln>
        </p:spPr>
        <p:txBody>
          <a:bodyPr>
            <a:spAutoFit/>
          </a:bodyPr>
          <a:lstStyle/>
          <a:p>
            <a:pPr>
              <a:buFont typeface="Arial" charset="0"/>
              <a:buChar char="•"/>
            </a:pPr>
            <a:r>
              <a:rPr lang="en-US" sz="2400">
                <a:latin typeface="Calibri" pitchFamily="34" charset="0"/>
              </a:rPr>
              <a:t> Untuk presisi 10</a:t>
            </a:r>
            <a:r>
              <a:rPr lang="en-US" sz="2400" baseline="30000">
                <a:latin typeface="Calibri" pitchFamily="34" charset="0"/>
              </a:rPr>
              <a:t>-9 </a:t>
            </a:r>
            <a:r>
              <a:rPr lang="en-US" sz="2400">
                <a:latin typeface="Calibri" pitchFamily="34" charset="0"/>
                <a:sym typeface="Wingdings" pitchFamily="2" charset="2"/>
              </a:rPr>
              <a:t> Berapa bit?</a:t>
            </a:r>
          </a:p>
          <a:p>
            <a:pPr>
              <a:buFont typeface="Arial" charset="0"/>
              <a:buChar char="•"/>
            </a:pPr>
            <a:r>
              <a:rPr lang="en-US" sz="2400">
                <a:latin typeface="Calibri" pitchFamily="34" charset="0"/>
                <a:sym typeface="Wingdings" pitchFamily="2" charset="2"/>
              </a:rPr>
              <a:t> Bisa menggunakan kromosom Real?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blinds(horizontal)">
                                      <p:cBhvr>
                                        <p:cTn id="10" dur="500"/>
                                        <p:tgtEl>
                                          <p:spTgt spid="409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ChangeAspect="1" noChangeArrowheads="1"/>
          </p:cNvPicPr>
          <p:nvPr/>
        </p:nvPicPr>
        <p:blipFill>
          <a:blip r:embed="rId2"/>
          <a:srcRect/>
          <a:stretch>
            <a:fillRect/>
          </a:stretch>
        </p:blipFill>
        <p:spPr bwMode="auto">
          <a:xfrm>
            <a:off x="167389" y="29980"/>
            <a:ext cx="6418137" cy="6786169"/>
          </a:xfrm>
          <a:prstGeom prst="rect">
            <a:avLst/>
          </a:prstGeom>
          <a:noFill/>
          <a:ln w="9525">
            <a:noFill/>
            <a:miter lim="800000"/>
            <a:headEnd/>
            <a:tailEnd/>
          </a:ln>
        </p:spPr>
      </p:pic>
      <p:sp>
        <p:nvSpPr>
          <p:cNvPr id="4" name="Rectangle 3"/>
          <p:cNvSpPr/>
          <p:nvPr/>
        </p:nvSpPr>
        <p:spPr>
          <a:xfrm>
            <a:off x="4663171" y="6248400"/>
            <a:ext cx="4328429" cy="461665"/>
          </a:xfrm>
          <a:prstGeom prst="rect">
            <a:avLst/>
          </a:prstGeom>
        </p:spPr>
        <p:txBody>
          <a:bodyPr wrap="none">
            <a:spAutoFit/>
          </a:bodyPr>
          <a:lstStyle/>
          <a:p>
            <a:r>
              <a:rPr lang="en-US" sz="2400" dirty="0" err="1" smtClean="0">
                <a:solidFill>
                  <a:srgbClr val="FF0000"/>
                </a:solidFill>
              </a:rPr>
              <a:t>Seleksi</a:t>
            </a:r>
            <a:r>
              <a:rPr lang="en-US" sz="2400" dirty="0" smtClean="0">
                <a:solidFill>
                  <a:srgbClr val="FF0000"/>
                </a:solidFill>
              </a:rPr>
              <a:t> Survivor</a:t>
            </a:r>
            <a:r>
              <a:rPr lang="id-ID" sz="2400" dirty="0" smtClean="0">
                <a:solidFill>
                  <a:srgbClr val="FF0000"/>
                </a:solidFill>
              </a:rPr>
              <a:t>: </a:t>
            </a:r>
            <a:r>
              <a:rPr lang="en-US" sz="2400" i="1" dirty="0" smtClean="0">
                <a:solidFill>
                  <a:srgbClr val="FF0000"/>
                </a:solidFill>
              </a:rPr>
              <a:t>G</a:t>
            </a:r>
            <a:r>
              <a:rPr lang="id-ID" sz="2400" i="1" dirty="0" smtClean="0">
                <a:solidFill>
                  <a:srgbClr val="FF0000"/>
                </a:solidFill>
              </a:rPr>
              <a:t>enerational</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Setting parameter GA</a:t>
            </a:r>
            <a:endParaRPr lang="id-ID" smtClean="0"/>
          </a:p>
        </p:txBody>
      </p:sp>
      <p:sp>
        <p:nvSpPr>
          <p:cNvPr id="3" name="Content Placeholder 2"/>
          <p:cNvSpPr>
            <a:spLocks noGrp="1"/>
          </p:cNvSpPr>
          <p:nvPr>
            <p:ph idx="1"/>
          </p:nvPr>
        </p:nvSpPr>
        <p:spPr/>
        <p:txBody>
          <a:bodyPr/>
          <a:lstStyle/>
          <a:p>
            <a:pPr>
              <a:defRPr/>
            </a:pPr>
            <a:r>
              <a:rPr lang="en-US" dirty="0" err="1" smtClean="0"/>
              <a:t>Tidak</a:t>
            </a:r>
            <a:r>
              <a:rPr lang="en-US" dirty="0" smtClean="0"/>
              <a:t> </a:t>
            </a:r>
            <a:r>
              <a:rPr lang="en-US" dirty="0" err="1" smtClean="0"/>
              <a:t>ada</a:t>
            </a:r>
            <a:r>
              <a:rPr lang="en-US" dirty="0" smtClean="0"/>
              <a:t> </a:t>
            </a:r>
            <a:r>
              <a:rPr lang="en-US" dirty="0" err="1" smtClean="0"/>
              <a:t>panduan</a:t>
            </a:r>
            <a:r>
              <a:rPr lang="en-US" dirty="0" smtClean="0"/>
              <a:t> yang </a:t>
            </a:r>
            <a:r>
              <a:rPr lang="en-US" dirty="0" err="1" smtClean="0"/>
              <a:t>pasti</a:t>
            </a:r>
            <a:endParaRPr lang="en-US" dirty="0" smtClean="0"/>
          </a:p>
          <a:p>
            <a:pPr>
              <a:defRPr/>
            </a:pPr>
            <a:r>
              <a:rPr lang="en-US" dirty="0" err="1" smtClean="0"/>
              <a:t>Hanya</a:t>
            </a:r>
            <a:r>
              <a:rPr lang="en-US" dirty="0" smtClean="0"/>
              <a:t> </a:t>
            </a:r>
            <a:r>
              <a:rPr lang="en-US" dirty="0" err="1" smtClean="0"/>
              <a:t>dengan</a:t>
            </a:r>
            <a:r>
              <a:rPr lang="en-US" dirty="0" smtClean="0"/>
              <a:t> </a:t>
            </a:r>
            <a:r>
              <a:rPr lang="en-US" dirty="0" err="1" smtClean="0"/>
              <a:t>Intuisi</a:t>
            </a:r>
            <a:endParaRPr lang="en-US" dirty="0" smtClean="0"/>
          </a:p>
          <a:p>
            <a:pPr>
              <a:defRPr/>
            </a:pPr>
            <a:r>
              <a:rPr lang="en-US" dirty="0" err="1" smtClean="0"/>
              <a:t>Umumnya</a:t>
            </a:r>
            <a:r>
              <a:rPr lang="en-US" dirty="0" smtClean="0"/>
              <a:t>:</a:t>
            </a:r>
          </a:p>
          <a:p>
            <a:pPr lvl="1">
              <a:defRPr/>
            </a:pPr>
            <a:r>
              <a:rPr lang="en-US" dirty="0" err="1" smtClean="0">
                <a:solidFill>
                  <a:schemeClr val="accent5">
                    <a:lumMod val="75000"/>
                  </a:schemeClr>
                </a:solidFill>
              </a:rPr>
              <a:t>Representasi</a:t>
            </a:r>
            <a:r>
              <a:rPr lang="en-US" dirty="0" smtClean="0">
                <a:solidFill>
                  <a:schemeClr val="accent5">
                    <a:lumMod val="75000"/>
                  </a:schemeClr>
                </a:solidFill>
              </a:rPr>
              <a:t> </a:t>
            </a:r>
            <a:r>
              <a:rPr lang="en-US" dirty="0" err="1" smtClean="0">
                <a:solidFill>
                  <a:schemeClr val="accent5">
                    <a:lumMod val="75000"/>
                  </a:schemeClr>
                </a:solidFill>
              </a:rPr>
              <a:t>kromosom</a:t>
            </a:r>
            <a:r>
              <a:rPr lang="en-US" dirty="0" smtClean="0">
                <a:solidFill>
                  <a:schemeClr val="accent5">
                    <a:lumMod val="75000"/>
                  </a:schemeClr>
                </a:solidFill>
              </a:rPr>
              <a:t> = </a:t>
            </a:r>
            <a:r>
              <a:rPr lang="en-US" dirty="0" err="1" smtClean="0">
                <a:solidFill>
                  <a:schemeClr val="accent5">
                    <a:lumMod val="75000"/>
                  </a:schemeClr>
                </a:solidFill>
              </a:rPr>
              <a:t>biner</a:t>
            </a:r>
            <a:r>
              <a:rPr lang="en-US" dirty="0" smtClean="0">
                <a:solidFill>
                  <a:schemeClr val="accent5">
                    <a:lumMod val="75000"/>
                  </a:schemeClr>
                </a:solidFill>
              </a:rPr>
              <a:t>/integer/real/</a:t>
            </a:r>
            <a:r>
              <a:rPr lang="en-US" dirty="0" err="1" smtClean="0">
                <a:solidFill>
                  <a:schemeClr val="accent5">
                    <a:lumMod val="75000"/>
                  </a:schemeClr>
                </a:solidFill>
              </a:rPr>
              <a:t>permutasi</a:t>
            </a:r>
            <a:endParaRPr lang="en-US" dirty="0" smtClean="0">
              <a:solidFill>
                <a:schemeClr val="accent5">
                  <a:lumMod val="75000"/>
                </a:schemeClr>
              </a:solidFill>
            </a:endParaRPr>
          </a:p>
          <a:p>
            <a:pPr lvl="1">
              <a:defRPr/>
            </a:pPr>
            <a:r>
              <a:rPr lang="en-US" dirty="0" err="1" smtClean="0">
                <a:solidFill>
                  <a:schemeClr val="accent5">
                    <a:lumMod val="75000"/>
                  </a:schemeClr>
                </a:solidFill>
              </a:rPr>
              <a:t>Jumlah</a:t>
            </a:r>
            <a:r>
              <a:rPr lang="en-US" dirty="0" smtClean="0">
                <a:solidFill>
                  <a:schemeClr val="accent5">
                    <a:lumMod val="75000"/>
                  </a:schemeClr>
                </a:solidFill>
              </a:rPr>
              <a:t> bit per </a:t>
            </a:r>
            <a:r>
              <a:rPr lang="en-US" dirty="0" err="1" smtClean="0">
                <a:solidFill>
                  <a:schemeClr val="accent5">
                    <a:lumMod val="75000"/>
                  </a:schemeClr>
                </a:solidFill>
              </a:rPr>
              <a:t>variabel</a:t>
            </a:r>
            <a:r>
              <a:rPr lang="en-US" dirty="0" smtClean="0">
                <a:solidFill>
                  <a:schemeClr val="accent5">
                    <a:lumMod val="75000"/>
                  </a:schemeClr>
                </a:solidFill>
              </a:rPr>
              <a:t> </a:t>
            </a:r>
            <a:r>
              <a:rPr lang="en-US" dirty="0" smtClean="0">
                <a:solidFill>
                  <a:schemeClr val="accent5">
                    <a:lumMod val="75000"/>
                  </a:schemeClr>
                </a:solidFill>
                <a:sym typeface="Wingdings" pitchFamily="2" charset="2"/>
              </a:rPr>
              <a:t></a:t>
            </a:r>
            <a:r>
              <a:rPr lang="en-US" dirty="0" smtClean="0">
                <a:solidFill>
                  <a:schemeClr val="accent5">
                    <a:lumMod val="75000"/>
                  </a:schemeClr>
                </a:solidFill>
              </a:rPr>
              <a:t> </a:t>
            </a:r>
            <a:r>
              <a:rPr lang="en-US" dirty="0" err="1" smtClean="0">
                <a:solidFill>
                  <a:schemeClr val="accent5">
                    <a:lumMod val="75000"/>
                  </a:schemeClr>
                </a:solidFill>
              </a:rPr>
              <a:t>presisi</a:t>
            </a:r>
            <a:r>
              <a:rPr lang="en-US" dirty="0" smtClean="0">
                <a:solidFill>
                  <a:schemeClr val="accent5">
                    <a:lumMod val="75000"/>
                  </a:schemeClr>
                </a:solidFill>
              </a:rPr>
              <a:t> yang </a:t>
            </a:r>
            <a:r>
              <a:rPr lang="en-US" dirty="0" err="1" smtClean="0">
                <a:solidFill>
                  <a:schemeClr val="accent5">
                    <a:lumMod val="75000"/>
                  </a:schemeClr>
                </a:solidFill>
              </a:rPr>
              <a:t>diinginkan</a:t>
            </a:r>
            <a:endParaRPr lang="en-US" dirty="0" smtClean="0">
              <a:solidFill>
                <a:schemeClr val="accent5">
                  <a:lumMod val="75000"/>
                </a:schemeClr>
              </a:solidFill>
            </a:endParaRPr>
          </a:p>
          <a:p>
            <a:pPr lvl="1">
              <a:defRPr/>
            </a:pPr>
            <a:r>
              <a:rPr lang="en-US" dirty="0" err="1" smtClean="0"/>
              <a:t>Ukuran</a:t>
            </a:r>
            <a:r>
              <a:rPr lang="en-US" dirty="0" smtClean="0"/>
              <a:t> </a:t>
            </a:r>
            <a:r>
              <a:rPr lang="en-US" dirty="0" err="1" smtClean="0"/>
              <a:t>Populasi</a:t>
            </a:r>
            <a:r>
              <a:rPr lang="en-US" dirty="0" smtClean="0"/>
              <a:t> = </a:t>
            </a:r>
            <a:r>
              <a:rPr lang="en-US" dirty="0" smtClean="0">
                <a:solidFill>
                  <a:srgbClr val="FF0000"/>
                </a:solidFill>
              </a:rPr>
              <a:t>50 - 100</a:t>
            </a:r>
          </a:p>
          <a:p>
            <a:pPr lvl="1">
              <a:defRPr/>
            </a:pPr>
            <a:r>
              <a:rPr lang="en-US" dirty="0" err="1" smtClean="0"/>
              <a:t>Probabilitas</a:t>
            </a:r>
            <a:r>
              <a:rPr lang="en-US" dirty="0" smtClean="0"/>
              <a:t> Crossover (Pc) = </a:t>
            </a:r>
            <a:r>
              <a:rPr lang="en-US" dirty="0" smtClean="0">
                <a:solidFill>
                  <a:srgbClr val="FF0000"/>
                </a:solidFill>
              </a:rPr>
              <a:t>0,8</a:t>
            </a:r>
          </a:p>
          <a:p>
            <a:pPr lvl="1">
              <a:defRPr/>
            </a:pPr>
            <a:r>
              <a:rPr lang="en-US" dirty="0" err="1" smtClean="0"/>
              <a:t>Probabilitas</a:t>
            </a:r>
            <a:r>
              <a:rPr lang="en-US" dirty="0" smtClean="0"/>
              <a:t> </a:t>
            </a:r>
            <a:r>
              <a:rPr lang="en-US" dirty="0" err="1" smtClean="0"/>
              <a:t>Mutasi</a:t>
            </a:r>
            <a:r>
              <a:rPr lang="en-US" dirty="0" smtClean="0"/>
              <a:t> (Pm) = </a:t>
            </a:r>
            <a:r>
              <a:rPr lang="en-US" dirty="0" smtClean="0">
                <a:solidFill>
                  <a:srgbClr val="FF0000"/>
                </a:solidFill>
              </a:rPr>
              <a:t>1/</a:t>
            </a:r>
            <a:r>
              <a:rPr lang="en-US" i="1" dirty="0" smtClean="0">
                <a:solidFill>
                  <a:srgbClr val="FF0000"/>
                </a:solidFill>
              </a:rPr>
              <a:t>NL</a:t>
            </a:r>
            <a:r>
              <a:rPr lang="en-US" dirty="0" smtClean="0">
                <a:solidFill>
                  <a:srgbClr val="FF0000"/>
                </a:solidFill>
              </a:rPr>
              <a:t> </a:t>
            </a:r>
            <a:r>
              <a:rPr lang="en-US" dirty="0" err="1" smtClean="0">
                <a:solidFill>
                  <a:srgbClr val="FF0000"/>
                </a:solidFill>
              </a:rPr>
              <a:t>sampai</a:t>
            </a:r>
            <a:r>
              <a:rPr lang="en-US" dirty="0" smtClean="0">
                <a:solidFill>
                  <a:srgbClr val="FF0000"/>
                </a:solidFill>
              </a:rPr>
              <a:t> 1/</a:t>
            </a:r>
            <a:r>
              <a:rPr lang="en-US" i="1" dirty="0" smtClean="0">
                <a:solidFill>
                  <a:srgbClr val="FF0000"/>
                </a:solidFill>
              </a:rPr>
              <a:t>L</a:t>
            </a:r>
          </a:p>
          <a:p>
            <a:pPr lvl="2">
              <a:buFont typeface="Wingdings 2" pitchFamily="18" charset="2"/>
              <a:buNone/>
              <a:defRPr/>
            </a:pPr>
            <a:r>
              <a:rPr lang="en-US" i="1" dirty="0" smtClean="0">
                <a:solidFill>
                  <a:srgbClr val="FF0000"/>
                </a:solidFill>
              </a:rPr>
              <a:t>N = </a:t>
            </a:r>
            <a:r>
              <a:rPr lang="en-US" dirty="0" err="1" smtClean="0">
                <a:solidFill>
                  <a:srgbClr val="FF0000"/>
                </a:solidFill>
              </a:rPr>
              <a:t>Ukuran</a:t>
            </a:r>
            <a:r>
              <a:rPr lang="en-US" dirty="0" smtClean="0">
                <a:solidFill>
                  <a:srgbClr val="FF0000"/>
                </a:solidFill>
              </a:rPr>
              <a:t> </a:t>
            </a:r>
            <a:r>
              <a:rPr lang="en-US" dirty="0" err="1" smtClean="0">
                <a:solidFill>
                  <a:srgbClr val="FF0000"/>
                </a:solidFill>
              </a:rPr>
              <a:t>Populasi</a:t>
            </a:r>
            <a:endParaRPr lang="en-US" dirty="0" smtClean="0">
              <a:solidFill>
                <a:srgbClr val="FF0000"/>
              </a:solidFill>
            </a:endParaRPr>
          </a:p>
          <a:p>
            <a:pPr lvl="2">
              <a:buFont typeface="Wingdings 2" pitchFamily="18" charset="2"/>
              <a:buNone/>
              <a:defRPr/>
            </a:pPr>
            <a:r>
              <a:rPr lang="en-US" i="1" dirty="0" smtClean="0">
                <a:solidFill>
                  <a:srgbClr val="FF0000"/>
                </a:solidFill>
              </a:rPr>
              <a:t>L</a:t>
            </a:r>
            <a:r>
              <a:rPr lang="en-US" dirty="0" smtClean="0">
                <a:solidFill>
                  <a:srgbClr val="FF0000"/>
                </a:solidFill>
              </a:rPr>
              <a:t> = </a:t>
            </a:r>
            <a:r>
              <a:rPr lang="en-US" dirty="0" err="1" smtClean="0">
                <a:solidFill>
                  <a:srgbClr val="FF0000"/>
                </a:solidFill>
              </a:rPr>
              <a:t>Panjang</a:t>
            </a:r>
            <a:r>
              <a:rPr lang="en-US" dirty="0" smtClean="0">
                <a:solidFill>
                  <a:srgbClr val="FF0000"/>
                </a:solidFill>
              </a:rPr>
              <a:t> </a:t>
            </a:r>
            <a:r>
              <a:rPr lang="en-US" dirty="0" err="1" smtClean="0">
                <a:solidFill>
                  <a:srgbClr val="FF0000"/>
                </a:solidFill>
              </a:rPr>
              <a:t>Kromosom</a:t>
            </a:r>
            <a:r>
              <a:rPr lang="en-US" dirty="0" smtClean="0">
                <a:solidFill>
                  <a:srgbClr val="FF0000"/>
                </a:solidFill>
              </a:rPr>
              <a:t> (</a:t>
            </a:r>
            <a:r>
              <a:rPr lang="en-US" dirty="0" err="1" smtClean="0">
                <a:solidFill>
                  <a:srgbClr val="FF0000"/>
                </a:solidFill>
              </a:rPr>
              <a:t>Jumlah</a:t>
            </a:r>
            <a:r>
              <a:rPr lang="en-US" dirty="0" smtClean="0">
                <a:solidFill>
                  <a:srgbClr val="FF0000"/>
                </a:solidFill>
              </a:rPr>
              <a:t> Gen)</a:t>
            </a:r>
          </a:p>
          <a:p>
            <a:pPr>
              <a:defRPr/>
            </a:pP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Observasi parameter GA</a:t>
            </a:r>
            <a:endParaRPr lang="id-ID" smtClean="0"/>
          </a:p>
        </p:txBody>
      </p:sp>
      <p:sp>
        <p:nvSpPr>
          <p:cNvPr id="3" name="Content Placeholder 2"/>
          <p:cNvSpPr>
            <a:spLocks noGrp="1"/>
          </p:cNvSpPr>
          <p:nvPr>
            <p:ph idx="1"/>
          </p:nvPr>
        </p:nvSpPr>
        <p:spPr/>
        <p:txBody>
          <a:bodyPr/>
          <a:lstStyle/>
          <a:p>
            <a:pPr>
              <a:tabLst>
                <a:tab pos="2876550" algn="l"/>
              </a:tabLst>
            </a:pPr>
            <a:r>
              <a:rPr lang="en-US" sz="2400" smtClean="0"/>
              <a:t>Minimasi fungsi </a:t>
            </a:r>
            <a:r>
              <a:rPr lang="en-US" sz="2400" i="1" smtClean="0"/>
              <a:t>h</a:t>
            </a:r>
            <a:r>
              <a:rPr lang="en-US" sz="2400" smtClean="0"/>
              <a:t> = x</a:t>
            </a:r>
            <a:r>
              <a:rPr lang="en-US" sz="2400" baseline="-25000" smtClean="0"/>
              <a:t>1</a:t>
            </a:r>
            <a:r>
              <a:rPr lang="en-US" sz="2400" baseline="30000" smtClean="0"/>
              <a:t>2</a:t>
            </a:r>
            <a:r>
              <a:rPr lang="en-US" sz="2400" smtClean="0"/>
              <a:t> + x</a:t>
            </a:r>
            <a:r>
              <a:rPr lang="en-US" sz="2400" baseline="-25000" smtClean="0"/>
              <a:t>2</a:t>
            </a:r>
            <a:r>
              <a:rPr lang="en-US" sz="2400" baseline="30000" smtClean="0"/>
              <a:t>2</a:t>
            </a:r>
            <a:r>
              <a:rPr lang="en-US" sz="2400" smtClean="0"/>
              <a:t>,   x</a:t>
            </a:r>
            <a:r>
              <a:rPr lang="en-US" sz="2400" baseline="-25000" smtClean="0"/>
              <a:t>1</a:t>
            </a:r>
            <a:r>
              <a:rPr lang="en-US" sz="2400" smtClean="0"/>
              <a:t> dan x</a:t>
            </a:r>
            <a:r>
              <a:rPr lang="en-US" sz="2400" baseline="-25000" smtClean="0"/>
              <a:t>2</a:t>
            </a:r>
            <a:r>
              <a:rPr lang="en-US" sz="2400" smtClean="0"/>
              <a:t> elemen [-10, 10]</a:t>
            </a:r>
            <a:endParaRPr lang="en-US" sz="2400" baseline="30000" smtClean="0"/>
          </a:p>
          <a:p>
            <a:pPr>
              <a:tabLst>
                <a:tab pos="2876550" algn="l"/>
              </a:tabLst>
            </a:pPr>
            <a:r>
              <a:rPr lang="en-US" sz="2400" smtClean="0"/>
              <a:t>Fitness = 1/(x</a:t>
            </a:r>
            <a:r>
              <a:rPr lang="en-US" sz="2400" baseline="-25000" smtClean="0"/>
              <a:t>1</a:t>
            </a:r>
            <a:r>
              <a:rPr lang="en-US" sz="2400" baseline="30000" smtClean="0"/>
              <a:t>2</a:t>
            </a:r>
            <a:r>
              <a:rPr lang="en-US" sz="2400" smtClean="0"/>
              <a:t> + x</a:t>
            </a:r>
            <a:r>
              <a:rPr lang="en-US" sz="2400" baseline="-25000" smtClean="0"/>
              <a:t>2</a:t>
            </a:r>
            <a:r>
              <a:rPr lang="en-US" sz="2400" baseline="30000" smtClean="0"/>
              <a:t>2 </a:t>
            </a:r>
            <a:r>
              <a:rPr lang="en-US" sz="2400" smtClean="0"/>
              <a:t>+ 0.001)</a:t>
            </a:r>
          </a:p>
          <a:p>
            <a:pPr>
              <a:tabLst>
                <a:tab pos="2876550" algn="l"/>
              </a:tabLst>
            </a:pPr>
            <a:endParaRPr lang="en-US" sz="2400" smtClean="0"/>
          </a:p>
          <a:p>
            <a:pPr>
              <a:tabLst>
                <a:tab pos="2876550" algn="l"/>
              </a:tabLst>
            </a:pPr>
            <a:r>
              <a:rPr lang="id-ID" sz="2400" smtClean="0"/>
              <a:t>Uk</a:t>
            </a:r>
            <a:r>
              <a:rPr lang="en-US" sz="2400" smtClean="0"/>
              <a:t>uran </a:t>
            </a:r>
            <a:r>
              <a:rPr lang="id-ID" sz="2400" smtClean="0"/>
              <a:t>Pop</a:t>
            </a:r>
            <a:r>
              <a:rPr lang="en-US" sz="2400" smtClean="0"/>
              <a:t>ulasi</a:t>
            </a:r>
            <a:r>
              <a:rPr lang="id-ID" sz="2400" smtClean="0"/>
              <a:t> </a:t>
            </a:r>
            <a:r>
              <a:rPr lang="en-US" sz="2400" smtClean="0"/>
              <a:t>	</a:t>
            </a:r>
            <a:r>
              <a:rPr lang="id-ID" sz="2400" smtClean="0"/>
              <a:t>= [50 100 200]</a:t>
            </a:r>
          </a:p>
          <a:p>
            <a:pPr>
              <a:tabLst>
                <a:tab pos="2876550" algn="l"/>
              </a:tabLst>
            </a:pPr>
            <a:r>
              <a:rPr lang="en-US" sz="2400" smtClean="0"/>
              <a:t>Jumlah </a:t>
            </a:r>
            <a:r>
              <a:rPr lang="id-ID" sz="2400" smtClean="0"/>
              <a:t>bit    </a:t>
            </a:r>
            <a:r>
              <a:rPr lang="en-US" sz="2400" smtClean="0"/>
              <a:t>	</a:t>
            </a:r>
            <a:r>
              <a:rPr lang="id-ID" sz="2400" smtClean="0"/>
              <a:t>= [10 </a:t>
            </a:r>
            <a:r>
              <a:rPr lang="en-US" sz="2400" smtClean="0"/>
              <a:t>5</a:t>
            </a:r>
            <a:r>
              <a:rPr lang="id-ID" sz="2400" smtClean="0"/>
              <a:t>0 </a:t>
            </a:r>
            <a:r>
              <a:rPr lang="en-US" sz="2400" smtClean="0"/>
              <a:t>9</a:t>
            </a:r>
            <a:r>
              <a:rPr lang="id-ID" sz="2400" smtClean="0"/>
              <a:t>0]</a:t>
            </a:r>
            <a:endParaRPr lang="en-US" sz="2400" smtClean="0"/>
          </a:p>
          <a:p>
            <a:pPr>
              <a:tabLst>
                <a:tab pos="2876550" algn="l"/>
              </a:tabLst>
            </a:pPr>
            <a:r>
              <a:rPr lang="id-ID" sz="2400" smtClean="0"/>
              <a:t>P</a:t>
            </a:r>
            <a:r>
              <a:rPr lang="en-US" sz="2400" smtClean="0"/>
              <a:t>rob Rekombinasi</a:t>
            </a:r>
            <a:r>
              <a:rPr lang="id-ID" sz="2400" smtClean="0"/>
              <a:t> </a:t>
            </a:r>
            <a:r>
              <a:rPr lang="en-US" sz="2400" smtClean="0"/>
              <a:t>	</a:t>
            </a:r>
            <a:r>
              <a:rPr lang="id-ID" sz="2400" smtClean="0"/>
              <a:t>= [0.5 0.7 0.9]</a:t>
            </a:r>
            <a:endParaRPr lang="en-US" sz="2400" smtClean="0"/>
          </a:p>
          <a:p>
            <a:pPr>
              <a:tabLst>
                <a:tab pos="2876550" algn="l"/>
              </a:tabLst>
            </a:pPr>
            <a:r>
              <a:rPr lang="en-US" sz="2400" smtClean="0"/>
              <a:t>Prob Mutasi 	= [</a:t>
            </a:r>
            <a:r>
              <a:rPr lang="id-ID" sz="2400" smtClean="0"/>
              <a:t>0.5/JumGen 1/JumGen 2/JumGen</a:t>
            </a:r>
            <a:r>
              <a:rPr lang="en-US" sz="2400" smtClean="0"/>
              <a:t>]</a:t>
            </a:r>
          </a:p>
          <a:p>
            <a:pPr>
              <a:tabLst>
                <a:tab pos="2876550" algn="l"/>
              </a:tabLst>
            </a:pPr>
            <a:endParaRPr lang="en-US" sz="2400" smtClean="0"/>
          </a:p>
          <a:p>
            <a:pPr>
              <a:tabLst>
                <a:tab pos="2876550" algn="l"/>
              </a:tabLst>
            </a:pPr>
            <a:r>
              <a:rPr lang="en-US" sz="2400" smtClean="0"/>
              <a:t>Jumlah Individu maksimum = 20000 (</a:t>
            </a:r>
            <a:r>
              <a:rPr lang="en-US" sz="2400" i="1" smtClean="0">
                <a:solidFill>
                  <a:srgbClr val="FF0000"/>
                </a:solidFill>
              </a:rPr>
              <a:t>fairness</a:t>
            </a:r>
            <a:r>
              <a:rPr lang="en-US" sz="2400" smtClean="0"/>
              <a:t>)</a:t>
            </a:r>
          </a:p>
          <a:p>
            <a:pPr>
              <a:tabLst>
                <a:tab pos="2876550" algn="l"/>
              </a:tabLst>
            </a:pPr>
            <a:r>
              <a:rPr lang="en-US" sz="2400" smtClean="0"/>
              <a:t>Jumlah running/percobaan = 30 (</a:t>
            </a:r>
            <a:r>
              <a:rPr lang="en-US" sz="2400" i="1" smtClean="0">
                <a:solidFill>
                  <a:srgbClr val="FF0000"/>
                </a:solidFill>
              </a:rPr>
              <a:t>valid</a:t>
            </a:r>
            <a:r>
              <a:rPr lang="en-US" sz="2400" smtClean="0"/>
              <a:t>)</a:t>
            </a:r>
          </a:p>
        </p:txBody>
      </p:sp>
      <p:sp>
        <p:nvSpPr>
          <p:cNvPr id="4" name="Rounded Rectangle 3"/>
          <p:cNvSpPr/>
          <p:nvPr/>
        </p:nvSpPr>
        <p:spPr>
          <a:xfrm>
            <a:off x="381000" y="3048000"/>
            <a:ext cx="8153400" cy="2209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1913"/>
          <a:ext cx="8686801" cy="6766560"/>
        </p:xfrm>
        <a:graphic>
          <a:graphicData uri="http://schemas.openxmlformats.org/drawingml/2006/table">
            <a:tbl>
              <a:tblPr/>
              <a:tblGrid>
                <a:gridCol w="957657"/>
                <a:gridCol w="1172057"/>
                <a:gridCol w="800429"/>
                <a:gridCol w="1618725"/>
                <a:gridCol w="1415044"/>
                <a:gridCol w="1189924"/>
                <a:gridCol w="1532965"/>
              </a:tblGrid>
              <a:tr h="213360">
                <a:tc>
                  <a:txBody>
                    <a:bodyPr/>
                    <a:lstStyle/>
                    <a:p>
                      <a:pPr algn="ctr" fontAlgn="ctr"/>
                      <a:r>
                        <a:rPr lang="id-ID" sz="1200" b="1" i="0" u="none" strike="noStrike" dirty="0">
                          <a:solidFill>
                            <a:srgbClr val="000000"/>
                          </a:solidFill>
                          <a:latin typeface="Calibri"/>
                        </a:rPr>
                        <a:t>No Observasi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Ukuran populasi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 Jumlah bit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Pdh Silang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Mutasi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a:solidFill>
                            <a:srgbClr val="000000"/>
                          </a:solidFill>
                          <a:latin typeface="Calibri"/>
                        </a:rPr>
                        <a:t>Rata-rata </a:t>
                      </a:r>
                      <a:r>
                        <a:rPr lang="id-ID" sz="1200" b="1" i="0" u="none" strike="noStrike" dirty="0" smtClean="0">
                          <a:solidFill>
                            <a:srgbClr val="000000"/>
                          </a:solidFill>
                          <a:latin typeface="Calibri"/>
                        </a:rPr>
                        <a:t>Fitness</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terbaik</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smtClean="0">
                          <a:solidFill>
                            <a:srgbClr val="000000"/>
                          </a:solidFill>
                          <a:latin typeface="Calibri"/>
                        </a:rPr>
                        <a:t>Rata-rata</a:t>
                      </a:r>
                      <a:r>
                        <a:rPr lang="en-US" sz="1200" b="1" i="0" u="none" strike="noStrike" dirty="0" smtClean="0">
                          <a:solidFill>
                            <a:srgbClr val="000000"/>
                          </a:solidFill>
                          <a:latin typeface="Calibri"/>
                        </a:rPr>
                        <a:t> </a:t>
                      </a:r>
                      <a:r>
                        <a:rPr lang="id-ID" sz="1200" b="1" i="0" u="none" strike="noStrike" dirty="0" smtClean="0">
                          <a:solidFill>
                            <a:srgbClr val="000000"/>
                          </a:solidFill>
                          <a:latin typeface="Calibri"/>
                        </a:rPr>
                        <a:t>Jml Individu</a:t>
                      </a:r>
                      <a:r>
                        <a:rPr lang="en-US" sz="1200" b="1" i="0" u="none" strike="noStrike" dirty="0" smtClean="0">
                          <a:solidFill>
                            <a:srgbClr val="000000"/>
                          </a:solidFill>
                          <a:latin typeface="+mn-lt"/>
                        </a:rPr>
                        <a:t> yang </a:t>
                      </a:r>
                      <a:r>
                        <a:rPr lang="en-US" sz="1200" b="1" i="0" u="none" strike="noStrike" dirty="0" err="1" smtClean="0">
                          <a:solidFill>
                            <a:srgbClr val="000000"/>
                          </a:solidFill>
                          <a:latin typeface="+mn-lt"/>
                        </a:rPr>
                        <a:t>dievaluasi</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3360">
                <a:tc>
                  <a:txBody>
                    <a:bodyPr/>
                    <a:lstStyle/>
                    <a:p>
                      <a:pPr algn="ctr" fontAlgn="ctr"/>
                      <a:r>
                        <a:rPr lang="id-ID"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b"/>
                      <a:r>
                        <a:rPr lang="id-ID" sz="12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611,0770624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528,7161733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622,2201392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8301,6667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999,9987777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8013,3333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999,9982015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8133,3333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999,9988782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8361,6667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8796,6667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8151,6667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8780,0000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d-ID" sz="1100" b="0" i="0" u="none" strike="noStrike" dirty="0">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t"/>
                      <a:r>
                        <a:rPr lang="id-ID" sz="1100" b="0" i="0" u="none" strike="noStrike" dirty="0">
                          <a:solidFill>
                            <a:srgbClr val="000000"/>
                          </a:solidFill>
                          <a:latin typeface="Calibri"/>
                        </a:rPr>
                        <a:t>7538,3333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3360">
                <a:tc>
                  <a:txBody>
                    <a:bodyPr/>
                    <a:lstStyle/>
                    <a:p>
                      <a:pPr algn="ctr" fontAlgn="ctr"/>
                      <a:r>
                        <a:rPr lang="id-ID" sz="1200" b="0" i="0" u="none" strike="noStrike">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id-ID" sz="1100" b="0" i="0" u="none" strike="noStrike" dirty="0">
                          <a:solidFill>
                            <a:srgbClr val="000000"/>
                          </a:solidFill>
                          <a:latin typeface="Calibri"/>
                        </a:rPr>
                        <a:t>8995,0000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3360">
                <a:tc>
                  <a:txBody>
                    <a:bodyPr/>
                    <a:lstStyle/>
                    <a:p>
                      <a:pPr algn="ctr" fontAlgn="ctr"/>
                      <a:r>
                        <a:rPr lang="id-ID" sz="1200" b="0" i="0" u="none" strike="noStrike">
                          <a:solidFill>
                            <a:srgbClr val="000000"/>
                          </a:solidFill>
                          <a:latin typeface="Calibri"/>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599,4452769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ounded Rectangle 2"/>
          <p:cNvSpPr/>
          <p:nvPr/>
        </p:nvSpPr>
        <p:spPr>
          <a:xfrm>
            <a:off x="1143000" y="5500688"/>
            <a:ext cx="510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Rectangle 3"/>
          <p:cNvSpPr>
            <a:spLocks noChangeArrowheads="1"/>
          </p:cNvSpPr>
          <p:nvPr/>
        </p:nvSpPr>
        <p:spPr bwMode="auto">
          <a:xfrm>
            <a:off x="381000" y="4948238"/>
            <a:ext cx="6705600" cy="461962"/>
          </a:xfrm>
          <a:prstGeom prst="rect">
            <a:avLst/>
          </a:prstGeom>
          <a:noFill/>
          <a:ln w="9525">
            <a:noFill/>
            <a:miter lim="800000"/>
            <a:headEnd/>
            <a:tailEnd/>
          </a:ln>
        </p:spPr>
        <p:txBody>
          <a:bodyPr>
            <a:spAutoFit/>
          </a:bodyPr>
          <a:lstStyle/>
          <a:p>
            <a:pPr algn="ctr"/>
            <a:r>
              <a:rPr lang="en-US" sz="2400" b="1">
                <a:solidFill>
                  <a:srgbClr val="FF0000"/>
                </a:solidFill>
              </a:rPr>
              <a:t>Paket parameter terbaik untuk kasus di atas</a:t>
            </a:r>
            <a:endParaRPr lang="id-ID" sz="2400" b="1">
              <a:solidFill>
                <a:srgbClr val="FF0000"/>
              </a:solidFill>
            </a:endParaRPr>
          </a:p>
        </p:txBody>
      </p:sp>
      <p:sp>
        <p:nvSpPr>
          <p:cNvPr id="5" name="Rounded Rectangle 4"/>
          <p:cNvSpPr/>
          <p:nvPr/>
        </p:nvSpPr>
        <p:spPr>
          <a:xfrm>
            <a:off x="6324600" y="5500048"/>
            <a:ext cx="2667000" cy="304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6038"/>
          <a:ext cx="8686801" cy="6766560"/>
        </p:xfrm>
        <a:graphic>
          <a:graphicData uri="http://schemas.openxmlformats.org/drawingml/2006/table">
            <a:tbl>
              <a:tblPr/>
              <a:tblGrid>
                <a:gridCol w="957657"/>
                <a:gridCol w="1172057"/>
                <a:gridCol w="800429"/>
                <a:gridCol w="1618725"/>
                <a:gridCol w="1415044"/>
                <a:gridCol w="1189924"/>
                <a:gridCol w="1532965"/>
              </a:tblGrid>
              <a:tr h="213360">
                <a:tc>
                  <a:txBody>
                    <a:bodyPr/>
                    <a:lstStyle/>
                    <a:p>
                      <a:pPr algn="ctr" fontAlgn="ctr"/>
                      <a:r>
                        <a:rPr lang="id-ID" sz="1200" b="1" i="0" u="none" strike="noStrike" dirty="0">
                          <a:solidFill>
                            <a:srgbClr val="000000"/>
                          </a:solidFill>
                          <a:latin typeface="Calibri"/>
                        </a:rPr>
                        <a:t>No Observasi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Ukuran populasi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 Jumlah bit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Pdh Silang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Mutasi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a:solidFill>
                            <a:srgbClr val="000000"/>
                          </a:solidFill>
                          <a:latin typeface="Calibri"/>
                        </a:rPr>
                        <a:t>Rata-rata </a:t>
                      </a:r>
                      <a:r>
                        <a:rPr lang="id-ID" sz="1200" b="1" i="0" u="none" strike="noStrike" dirty="0" smtClean="0">
                          <a:solidFill>
                            <a:srgbClr val="000000"/>
                          </a:solidFill>
                          <a:latin typeface="Calibri"/>
                        </a:rPr>
                        <a:t>Fitness</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terbaik</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smtClean="0">
                          <a:solidFill>
                            <a:srgbClr val="000000"/>
                          </a:solidFill>
                          <a:latin typeface="Calibri"/>
                        </a:rPr>
                        <a:t>Rata-rata</a:t>
                      </a:r>
                      <a:r>
                        <a:rPr lang="en-US" sz="1200" b="1" i="0" u="none" strike="noStrike" dirty="0" smtClean="0">
                          <a:solidFill>
                            <a:srgbClr val="000000"/>
                          </a:solidFill>
                          <a:latin typeface="Calibri"/>
                        </a:rPr>
                        <a:t> </a:t>
                      </a:r>
                      <a:r>
                        <a:rPr lang="id-ID" sz="1200" b="1" i="0" u="none" strike="noStrike" dirty="0" smtClean="0">
                          <a:solidFill>
                            <a:srgbClr val="000000"/>
                          </a:solidFill>
                          <a:latin typeface="Calibri"/>
                        </a:rPr>
                        <a:t>Jml Individu</a:t>
                      </a:r>
                      <a:r>
                        <a:rPr lang="en-US" sz="1200" b="1" i="0" u="none" strike="noStrike" dirty="0" smtClean="0">
                          <a:solidFill>
                            <a:srgbClr val="000000"/>
                          </a:solidFill>
                          <a:latin typeface="+mn-lt"/>
                        </a:rPr>
                        <a:t> yang </a:t>
                      </a:r>
                      <a:r>
                        <a:rPr lang="en-US" sz="1200" b="1" i="0" u="none" strike="noStrike" dirty="0" err="1" smtClean="0">
                          <a:solidFill>
                            <a:srgbClr val="000000"/>
                          </a:solidFill>
                          <a:latin typeface="+mn-lt"/>
                        </a:rPr>
                        <a:t>dievaluasi</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3360">
                <a:tc>
                  <a:txBody>
                    <a:bodyPr/>
                    <a:lstStyle/>
                    <a:p>
                      <a:pPr algn="ctr" fontAlgn="ctr"/>
                      <a:r>
                        <a:rPr lang="id-ID" sz="1200" b="0" i="0" u="none" strike="noStrike" dirty="0">
                          <a:solidFill>
                            <a:srgbClr val="000000"/>
                          </a:solidFill>
                          <a:latin typeface="Calibri"/>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575,8472869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559,6804844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15246,6667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999,9986429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14416,6667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999,9988459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13390,0000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999,9987118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15010,0000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16056,6667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14580,0000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15430,0000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19860,0000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13346,6667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15390,0000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3360">
                <a:tc>
                  <a:txBody>
                    <a:bodyPr/>
                    <a:lstStyle/>
                    <a:p>
                      <a:pPr algn="ctr" fontAlgn="ctr"/>
                      <a:r>
                        <a:rPr lang="id-ID" sz="1200" b="0" i="0" u="none" strike="noStrike">
                          <a:solidFill>
                            <a:srgbClr val="000000"/>
                          </a:solidFill>
                          <a:latin typeface="Calibri"/>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599,0108676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dirty="0">
                          <a:solidFill>
                            <a:srgbClr val="000000"/>
                          </a:solidFill>
                          <a:latin typeface="Calibri"/>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828,6149185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1200" b="0" i="0" u="none" strike="noStrike">
                          <a:solidFill>
                            <a:srgbClr val="000000"/>
                          </a:solidFill>
                          <a:latin typeface="Calibri"/>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557,3828866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52400"/>
          <a:ext cx="8686801" cy="4846320"/>
        </p:xfrm>
        <a:graphic>
          <a:graphicData uri="http://schemas.openxmlformats.org/drawingml/2006/table">
            <a:tbl>
              <a:tblPr/>
              <a:tblGrid>
                <a:gridCol w="957657"/>
                <a:gridCol w="1172057"/>
                <a:gridCol w="800429"/>
                <a:gridCol w="1618725"/>
                <a:gridCol w="1415044"/>
                <a:gridCol w="1189924"/>
                <a:gridCol w="1532965"/>
              </a:tblGrid>
              <a:tr h="213360">
                <a:tc>
                  <a:txBody>
                    <a:bodyPr/>
                    <a:lstStyle/>
                    <a:p>
                      <a:pPr algn="ctr" fontAlgn="ctr"/>
                      <a:r>
                        <a:rPr lang="id-ID" sz="1200" b="1" i="0" u="none" strike="noStrike" dirty="0">
                          <a:solidFill>
                            <a:srgbClr val="000000"/>
                          </a:solidFill>
                          <a:latin typeface="Calibri"/>
                        </a:rPr>
                        <a:t>No Observasi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Ukuran populasi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 Jumlah bit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Pdh Silang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a:solidFill>
                            <a:srgbClr val="000000"/>
                          </a:solidFill>
                          <a:latin typeface="Calibri"/>
                        </a:rPr>
                        <a:t>Probabilitas Mutasi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a:solidFill>
                            <a:srgbClr val="000000"/>
                          </a:solidFill>
                          <a:latin typeface="Calibri"/>
                        </a:rPr>
                        <a:t>Rata-rata </a:t>
                      </a:r>
                      <a:r>
                        <a:rPr lang="id-ID" sz="1200" b="1" i="0" u="none" strike="noStrike" dirty="0" smtClean="0">
                          <a:solidFill>
                            <a:srgbClr val="000000"/>
                          </a:solidFill>
                          <a:latin typeface="Calibri"/>
                        </a:rPr>
                        <a:t>Fitness</a:t>
                      </a:r>
                      <a:r>
                        <a:rPr lang="en-US" sz="1200" b="1" i="0" u="none" strike="noStrike" dirty="0" smtClean="0">
                          <a:solidFill>
                            <a:srgbClr val="000000"/>
                          </a:solidFill>
                          <a:latin typeface="Calibri"/>
                        </a:rPr>
                        <a:t> </a:t>
                      </a:r>
                      <a:r>
                        <a:rPr lang="en-US" sz="1200" b="1" i="0" u="none" strike="noStrike" dirty="0" err="1" smtClean="0">
                          <a:solidFill>
                            <a:srgbClr val="000000"/>
                          </a:solidFill>
                          <a:latin typeface="Calibri"/>
                        </a:rPr>
                        <a:t>terbaik</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d-ID" sz="1200" b="1" i="0" u="none" strike="noStrike" dirty="0" smtClean="0">
                          <a:solidFill>
                            <a:srgbClr val="000000"/>
                          </a:solidFill>
                          <a:latin typeface="Calibri"/>
                        </a:rPr>
                        <a:t>Rata-rata</a:t>
                      </a:r>
                      <a:r>
                        <a:rPr lang="en-US" sz="1200" b="1" i="0" u="none" strike="noStrike" dirty="0" smtClean="0">
                          <a:solidFill>
                            <a:srgbClr val="000000"/>
                          </a:solidFill>
                          <a:latin typeface="Calibri"/>
                        </a:rPr>
                        <a:t> </a:t>
                      </a:r>
                      <a:r>
                        <a:rPr lang="id-ID" sz="1200" b="1" i="0" u="none" strike="noStrike" dirty="0" smtClean="0">
                          <a:solidFill>
                            <a:srgbClr val="000000"/>
                          </a:solidFill>
                          <a:latin typeface="Calibri"/>
                        </a:rPr>
                        <a:t>Jml Individu</a:t>
                      </a:r>
                      <a:r>
                        <a:rPr lang="en-US" sz="1200" b="1" i="0" u="none" strike="noStrike" dirty="0" smtClean="0">
                          <a:solidFill>
                            <a:srgbClr val="000000"/>
                          </a:solidFill>
                          <a:latin typeface="+mn-lt"/>
                        </a:rPr>
                        <a:t> yang </a:t>
                      </a:r>
                      <a:r>
                        <a:rPr lang="en-US" sz="1200" b="1" i="0" u="none" strike="noStrike" dirty="0" err="1" smtClean="0">
                          <a:solidFill>
                            <a:srgbClr val="000000"/>
                          </a:solidFill>
                          <a:latin typeface="+mn-lt"/>
                        </a:rPr>
                        <a:t>dievaluasi</a:t>
                      </a:r>
                      <a:endParaRPr lang="id-ID"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3360">
                <a:tc>
                  <a:txBody>
                    <a:bodyPr/>
                    <a:lstStyle/>
                    <a:p>
                      <a:pPr algn="ctr" fontAlgn="ctr"/>
                      <a:r>
                        <a:rPr lang="id-ID" sz="900" b="0" i="0" u="none" strike="noStrike" dirty="0">
                          <a:solidFill>
                            <a:srgbClr val="000000"/>
                          </a:solidFill>
                          <a:latin typeface="Calibri"/>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tabLst/>
                      </a:pPr>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dirty="0">
                          <a:solidFill>
                            <a:srgbClr val="000000"/>
                          </a:solidFill>
                          <a:latin typeface="Calibri"/>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839,5544749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0,1000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539,1055371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999,9999995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999,9986789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19966,6667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999,9999997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999,9947933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19986,6667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999,9939550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19966,6667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999,9999999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19866,6667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a:solidFill>
                            <a:srgbClr val="000000"/>
                          </a:solidFill>
                          <a:latin typeface="Calibri"/>
                        </a:rPr>
                        <a:t>0,0056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1000,0000000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19993,3333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id-ID" sz="900" b="0" i="0" u="none" strike="noStrike">
                          <a:solidFill>
                            <a:srgbClr val="000000"/>
                          </a:solidFill>
                          <a:latin typeface="Calibri"/>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id-ID" sz="1100" b="0" i="0" u="none" strike="noStrike" dirty="0">
                          <a:solidFill>
                            <a:srgbClr val="000000"/>
                          </a:solidFill>
                          <a:latin typeface="Calibri"/>
                        </a:rPr>
                        <a:t>0,0111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999,9999988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id-ID" sz="1100" b="0" i="0" u="none" strike="noStrike" dirty="0">
                          <a:solidFill>
                            <a:srgbClr val="000000"/>
                          </a:solidFill>
                          <a:latin typeface="Calibri"/>
                        </a:rPr>
                        <a:t>20000,0000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228600"/>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228600"/>
          <a:ext cx="86868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704850"/>
            <a:ext cx="8229600" cy="1143000"/>
          </a:xfrm>
        </p:spPr>
        <p:txBody>
          <a:bodyPr/>
          <a:lstStyle/>
          <a:p>
            <a:r>
              <a:rPr lang="en-US" smtClean="0"/>
              <a:t>TSP</a:t>
            </a:r>
          </a:p>
        </p:txBody>
      </p:sp>
      <p:graphicFrame>
        <p:nvGraphicFramePr>
          <p:cNvPr id="6146" name="Object 2"/>
          <p:cNvGraphicFramePr>
            <a:graphicFrameLocks noGrp="1" noChangeAspect="1"/>
          </p:cNvGraphicFramePr>
          <p:nvPr>
            <p:ph sz="half" idx="2"/>
          </p:nvPr>
        </p:nvGraphicFramePr>
        <p:xfrm>
          <a:off x="4800600" y="3657600"/>
          <a:ext cx="4038600" cy="1258888"/>
        </p:xfrm>
        <a:graphic>
          <a:graphicData uri="http://schemas.openxmlformats.org/presentationml/2006/ole">
            <mc:AlternateContent xmlns:mc="http://schemas.openxmlformats.org/markup-compatibility/2006">
              <mc:Choice xmlns:v="urn:schemas-microsoft-com:vml" Requires="v">
                <p:oleObj spid="_x0000_s6148" name="Bitmap Image" r:id="rId3" imgW="5161905" imgH="1609524" progId="PBrush">
                  <p:embed/>
                </p:oleObj>
              </mc:Choice>
              <mc:Fallback>
                <p:oleObj name="Bitmap Image" r:id="rId3" imgW="5161905" imgH="16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57600"/>
                        <a:ext cx="4038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Grp="1" noChangeAspect="1"/>
          </p:cNvGraphicFramePr>
          <p:nvPr>
            <p:ph sz="half" idx="1"/>
          </p:nvPr>
        </p:nvGraphicFramePr>
        <p:xfrm>
          <a:off x="457200" y="2879725"/>
          <a:ext cx="4038600" cy="3597275"/>
        </p:xfrm>
        <a:graphic>
          <a:graphicData uri="http://schemas.openxmlformats.org/presentationml/2006/ole">
            <mc:AlternateContent xmlns:mc="http://schemas.openxmlformats.org/markup-compatibility/2006">
              <mc:Choice xmlns:v="urn:schemas-microsoft-com:vml" Requires="v">
                <p:oleObj spid="_x0000_s6149" name="Bitmap Image" r:id="rId5" imgW="4447619" imgH="3962953" progId="PBrush">
                  <p:embed/>
                </p:oleObj>
              </mc:Choice>
              <mc:Fallback>
                <p:oleObj name="Bitmap Image" r:id="rId5" imgW="4447619" imgH="3962953"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79725"/>
                        <a:ext cx="40386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14"/>
          <p:cNvSpPr txBox="1">
            <a:spLocks noChangeArrowheads="1"/>
          </p:cNvSpPr>
          <p:nvPr/>
        </p:nvSpPr>
        <p:spPr bwMode="auto">
          <a:xfrm>
            <a:off x="457200" y="1889125"/>
            <a:ext cx="8382000" cy="701675"/>
          </a:xfrm>
          <a:prstGeom prst="rect">
            <a:avLst/>
          </a:prstGeom>
          <a:noFill/>
          <a:ln w="9525">
            <a:noFill/>
            <a:miter lim="800000"/>
            <a:headEnd/>
            <a:tailEnd/>
          </a:ln>
        </p:spPr>
        <p:txBody>
          <a:bodyPr>
            <a:spAutoFit/>
          </a:bodyPr>
          <a:lstStyle/>
          <a:p>
            <a:pPr algn="just">
              <a:spcBef>
                <a:spcPct val="50000"/>
              </a:spcBef>
            </a:pPr>
            <a:r>
              <a:rPr lang="en-US" sz="2000"/>
              <a:t>Masalah TSP dengan 20 kota. Terdapat </a:t>
            </a:r>
            <a:r>
              <a:rPr lang="sv-SE" sz="2000">
                <a:solidFill>
                  <a:srgbClr val="FF0000"/>
                </a:solidFill>
              </a:rPr>
              <a:t>121.645 trilyun </a:t>
            </a:r>
            <a:r>
              <a:rPr lang="sv-SE" sz="2000"/>
              <a:t>solusi yang mungkin.</a:t>
            </a:r>
            <a:endParaRPr lang="en-US" sz="2000"/>
          </a:p>
        </p:txBody>
      </p:sp>
      <p:sp>
        <p:nvSpPr>
          <p:cNvPr id="6150" name="Text Box 15"/>
          <p:cNvSpPr txBox="1">
            <a:spLocks noChangeArrowheads="1"/>
          </p:cNvSpPr>
          <p:nvPr/>
        </p:nvSpPr>
        <p:spPr bwMode="auto">
          <a:xfrm>
            <a:off x="4724400" y="2743200"/>
            <a:ext cx="4114800" cy="701675"/>
          </a:xfrm>
          <a:prstGeom prst="rect">
            <a:avLst/>
          </a:prstGeom>
          <a:noFill/>
          <a:ln w="9525">
            <a:noFill/>
            <a:miter lim="800000"/>
            <a:headEnd/>
            <a:tailEnd/>
          </a:ln>
        </p:spPr>
        <p:txBody>
          <a:bodyPr>
            <a:spAutoFit/>
          </a:bodyPr>
          <a:lstStyle/>
          <a:p>
            <a:pPr>
              <a:spcBef>
                <a:spcPct val="50000"/>
              </a:spcBef>
            </a:pPr>
            <a:r>
              <a:rPr lang="en-US" sz="2000"/>
              <a:t>Penyelesaian berbasis </a:t>
            </a:r>
            <a:r>
              <a:rPr lang="en-US" sz="2000">
                <a:solidFill>
                  <a:srgbClr val="FF0000"/>
                </a:solidFill>
              </a:rPr>
              <a:t>EA</a:t>
            </a:r>
            <a:r>
              <a:rPr lang="en-US" sz="2000"/>
              <a:t> dengan populasi 100 individu</a:t>
            </a:r>
          </a:p>
        </p:txBody>
      </p:sp>
      <p:sp>
        <p:nvSpPr>
          <p:cNvPr id="4103" name="Rectangle 6"/>
          <p:cNvSpPr>
            <a:spLocks noChangeArrowheads="1"/>
          </p:cNvSpPr>
          <p:nvPr/>
        </p:nvSpPr>
        <p:spPr bwMode="auto">
          <a:xfrm>
            <a:off x="4876800" y="5562600"/>
            <a:ext cx="4038600" cy="923925"/>
          </a:xfrm>
          <a:prstGeom prst="rect">
            <a:avLst/>
          </a:prstGeom>
          <a:noFill/>
          <a:ln w="9525">
            <a:noFill/>
            <a:miter lim="800000"/>
            <a:headEnd/>
            <a:tailEnd/>
          </a:ln>
        </p:spPr>
        <p:txBody>
          <a:bodyPr>
            <a:spAutoFit/>
          </a:bodyPr>
          <a:lstStyle/>
          <a:p>
            <a:r>
              <a:rPr lang="en-US"/>
              <a:t>Dengan setting parameter yang tepat,</a:t>
            </a:r>
          </a:p>
          <a:p>
            <a:r>
              <a:rPr lang="en-US"/>
              <a:t>GA bisa menemukan solusi secara cepat dan akurat.</a:t>
            </a: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mtClean="0"/>
              <a:t>Advanced GA</a:t>
            </a:r>
            <a:endParaRPr lang="id-ID" smtClean="0"/>
          </a:p>
        </p:txBody>
      </p:sp>
      <p:sp>
        <p:nvSpPr>
          <p:cNvPr id="3" name="Content Placeholder 2"/>
          <p:cNvSpPr>
            <a:spLocks noGrp="1"/>
          </p:cNvSpPr>
          <p:nvPr>
            <p:ph idx="1"/>
          </p:nvPr>
        </p:nvSpPr>
        <p:spPr/>
        <p:txBody>
          <a:bodyPr/>
          <a:lstStyle/>
          <a:p>
            <a:r>
              <a:rPr lang="id-ID" smtClean="0"/>
              <a:t>Konvergensi Prematur</a:t>
            </a:r>
            <a:r>
              <a:rPr lang="en-US" smtClean="0"/>
              <a:t> (KP)</a:t>
            </a:r>
          </a:p>
          <a:p>
            <a:r>
              <a:rPr lang="en-US" i="1" smtClean="0"/>
              <a:t>G</a:t>
            </a:r>
            <a:r>
              <a:rPr lang="id-ID" i="1" smtClean="0"/>
              <a:t>ray </a:t>
            </a:r>
            <a:r>
              <a:rPr lang="en-US" i="1" smtClean="0"/>
              <a:t>C</a:t>
            </a:r>
            <a:r>
              <a:rPr lang="id-ID" i="1" smtClean="0"/>
              <a:t>oding</a:t>
            </a:r>
            <a:endParaRPr lang="en-US" i="1" smtClean="0"/>
          </a:p>
          <a:p>
            <a:r>
              <a:rPr lang="id-ID" i="1" smtClean="0"/>
              <a:t>Messy Encoding</a:t>
            </a:r>
            <a:endParaRPr lang="en-US" i="1" smtClean="0"/>
          </a:p>
          <a:p>
            <a:r>
              <a:rPr lang="en-US" i="1" smtClean="0"/>
              <a:t>F</a:t>
            </a:r>
            <a:r>
              <a:rPr lang="id-ID" i="1" smtClean="0"/>
              <a:t>itness </a:t>
            </a:r>
            <a:r>
              <a:rPr lang="en-US" i="1" smtClean="0"/>
              <a:t>R</a:t>
            </a:r>
            <a:r>
              <a:rPr lang="id-ID" i="1" smtClean="0"/>
              <a:t>anking</a:t>
            </a:r>
            <a:endParaRPr lang="en-US" i="1" smtClean="0"/>
          </a:p>
          <a:p>
            <a:r>
              <a:rPr lang="en-US" i="1" smtClean="0"/>
              <a:t>Island Model</a:t>
            </a:r>
          </a:p>
          <a:p>
            <a:r>
              <a:rPr lang="en-US" i="1" smtClean="0"/>
              <a:t>Adaptive GA</a:t>
            </a:r>
            <a:endParaRPr lang="en-US" smtClean="0"/>
          </a:p>
          <a:p>
            <a:r>
              <a:rPr lang="en-US" i="1" smtClean="0"/>
              <a:t>Grid-Based Crossover</a:t>
            </a:r>
            <a:endParaRPr lang="en-US" smtClean="0"/>
          </a:p>
          <a:p>
            <a:r>
              <a:rPr lang="en-US" i="1" smtClean="0"/>
              <a:t>Grammatical Encoding</a:t>
            </a:r>
          </a:p>
          <a:p>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Konvergensi Prematur</a:t>
            </a:r>
            <a:r>
              <a:rPr lang="en-US" dirty="0" smtClean="0"/>
              <a:t> (KP)</a:t>
            </a:r>
            <a:endParaRPr lang="id-ID" dirty="0"/>
          </a:p>
        </p:txBody>
      </p:sp>
      <p:pic>
        <p:nvPicPr>
          <p:cNvPr id="156675" name="Picture 2"/>
          <p:cNvPicPr>
            <a:picLocks noChangeAspect="1" noChangeArrowheads="1"/>
          </p:cNvPicPr>
          <p:nvPr/>
        </p:nvPicPr>
        <p:blipFill>
          <a:blip r:embed="rId2"/>
          <a:srcRect/>
          <a:stretch>
            <a:fillRect/>
          </a:stretch>
        </p:blipFill>
        <p:spPr bwMode="auto">
          <a:xfrm>
            <a:off x="838200" y="2362200"/>
            <a:ext cx="76993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6" name="Rectangle 1"/>
          <p:cNvSpPr>
            <a:spLocks noChangeArrowheads="1"/>
          </p:cNvSpPr>
          <p:nvPr/>
        </p:nvSpPr>
        <p:spPr bwMode="auto">
          <a:xfrm>
            <a:off x="533400" y="2668250"/>
            <a:ext cx="8153400" cy="1200329"/>
          </a:xfrm>
          <a:prstGeom prst="rect">
            <a:avLst/>
          </a:prstGeom>
          <a:noFill/>
          <a:ln w="9525">
            <a:noFill/>
            <a:miter lim="800000"/>
            <a:headEnd/>
            <a:tailEnd/>
          </a:ln>
        </p:spPr>
        <p:txBody>
          <a:bodyPr wrap="square">
            <a:spAutoFit/>
          </a:bodyPr>
          <a:lstStyle/>
          <a:p>
            <a:pPr algn="ctr"/>
            <a:r>
              <a:rPr lang="id-ID" sz="7200" b="1" dirty="0" smtClean="0">
                <a:solidFill>
                  <a:srgbClr val="FF0000"/>
                </a:solidFill>
                <a:latin typeface="Constantia" pitchFamily="18" charset="0"/>
              </a:rPr>
              <a:t>Demo: Simple GA</a:t>
            </a:r>
            <a:endParaRPr lang="id-ID" sz="72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smtClean="0"/>
              <a:t>Pencegahan KP</a:t>
            </a:r>
            <a:endParaRPr lang="id-ID" smtClean="0"/>
          </a:p>
        </p:txBody>
      </p:sp>
      <p:sp>
        <p:nvSpPr>
          <p:cNvPr id="3" name="Content Placeholder 2"/>
          <p:cNvSpPr>
            <a:spLocks noGrp="1"/>
          </p:cNvSpPr>
          <p:nvPr>
            <p:ph idx="1"/>
          </p:nvPr>
        </p:nvSpPr>
        <p:spPr/>
        <p:txBody>
          <a:bodyPr/>
          <a:lstStyle/>
          <a:p>
            <a:r>
              <a:rPr lang="en-US" i="1" smtClean="0"/>
              <a:t>G</a:t>
            </a:r>
            <a:r>
              <a:rPr lang="id-ID" i="1" smtClean="0"/>
              <a:t>ray </a:t>
            </a:r>
            <a:r>
              <a:rPr lang="en-US" i="1" smtClean="0"/>
              <a:t>C</a:t>
            </a:r>
            <a:r>
              <a:rPr lang="id-ID" i="1" smtClean="0"/>
              <a:t>oding</a:t>
            </a:r>
            <a:endParaRPr lang="en-US" i="1" smtClean="0"/>
          </a:p>
          <a:p>
            <a:r>
              <a:rPr lang="id-ID" i="1" smtClean="0"/>
              <a:t>Messy Encoding</a:t>
            </a:r>
            <a:endParaRPr lang="en-US" i="1" smtClean="0"/>
          </a:p>
          <a:p>
            <a:r>
              <a:rPr lang="en-US" i="1" smtClean="0"/>
              <a:t>F</a:t>
            </a:r>
            <a:r>
              <a:rPr lang="id-ID" i="1" smtClean="0"/>
              <a:t>itness </a:t>
            </a:r>
            <a:r>
              <a:rPr lang="en-US" i="1" smtClean="0"/>
              <a:t>R</a:t>
            </a:r>
            <a:r>
              <a:rPr lang="id-ID" i="1" smtClean="0"/>
              <a:t>anking</a:t>
            </a:r>
            <a:endParaRPr lang="en-US" i="1" smtClean="0"/>
          </a:p>
          <a:p>
            <a:r>
              <a:rPr lang="en-US" i="1" smtClean="0"/>
              <a:t>Island Model</a:t>
            </a:r>
          </a:p>
          <a:p>
            <a:r>
              <a:rPr lang="en-US" i="1" smtClean="0"/>
              <a:t>Adaptive GA</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Hamming Distance</a:t>
            </a:r>
            <a:endParaRPr lang="id-ID" dirty="0"/>
          </a:p>
        </p:txBody>
      </p:sp>
      <p:pic>
        <p:nvPicPr>
          <p:cNvPr id="158723" name="Picture 2"/>
          <p:cNvPicPr>
            <a:picLocks noChangeAspect="1" noChangeArrowheads="1"/>
          </p:cNvPicPr>
          <p:nvPr/>
        </p:nvPicPr>
        <p:blipFill>
          <a:blip r:embed="rId2"/>
          <a:srcRect/>
          <a:stretch>
            <a:fillRect/>
          </a:stretch>
        </p:blipFill>
        <p:spPr bwMode="auto">
          <a:xfrm>
            <a:off x="1028700" y="2438400"/>
            <a:ext cx="68199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i="1" smtClean="0"/>
              <a:t>Binary Coding</a:t>
            </a:r>
            <a:endParaRPr lang="id-ID" i="1" smtClean="0"/>
          </a:p>
        </p:txBody>
      </p:sp>
      <p:sp>
        <p:nvSpPr>
          <p:cNvPr id="3" name="Content Placeholder 2"/>
          <p:cNvSpPr>
            <a:spLocks noGrp="1"/>
          </p:cNvSpPr>
          <p:nvPr>
            <p:ph idx="1"/>
          </p:nvPr>
        </p:nvSpPr>
        <p:spPr/>
        <p:txBody>
          <a:bodyPr/>
          <a:lstStyle/>
          <a:p>
            <a:r>
              <a:rPr lang="id-ID" dirty="0" smtClean="0"/>
              <a:t>Jika solusi maksimum yang </a:t>
            </a:r>
            <a:r>
              <a:rPr lang="en-US" dirty="0" err="1" smtClean="0"/>
              <a:t>di</a:t>
            </a:r>
            <a:r>
              <a:rPr lang="id-ID" dirty="0" smtClean="0"/>
              <a:t>cari adalah </a:t>
            </a:r>
            <a:r>
              <a:rPr lang="id-ID" dirty="0" smtClean="0">
                <a:solidFill>
                  <a:srgbClr val="FF0000"/>
                </a:solidFill>
              </a:rPr>
              <a:t>10000</a:t>
            </a:r>
            <a:r>
              <a:rPr lang="en-US" dirty="0" smtClean="0"/>
              <a:t> (16)</a:t>
            </a:r>
          </a:p>
          <a:p>
            <a:r>
              <a:rPr lang="en-US" dirty="0" smtClean="0"/>
              <a:t>I</a:t>
            </a:r>
            <a:r>
              <a:rPr lang="id-ID" dirty="0" smtClean="0"/>
              <a:t>ndividu terbaik </a:t>
            </a:r>
            <a:r>
              <a:rPr lang="en-US" dirty="0" err="1" smtClean="0"/>
              <a:t>saat</a:t>
            </a:r>
            <a:r>
              <a:rPr lang="en-US" dirty="0" smtClean="0"/>
              <a:t> </a:t>
            </a:r>
            <a:r>
              <a:rPr lang="en-US" dirty="0" err="1" smtClean="0"/>
              <a:t>ini</a:t>
            </a:r>
            <a:r>
              <a:rPr lang="en-US" dirty="0" smtClean="0"/>
              <a:t> </a:t>
            </a:r>
            <a:r>
              <a:rPr lang="id-ID" dirty="0" smtClean="0">
                <a:solidFill>
                  <a:srgbClr val="0070C0"/>
                </a:solidFill>
              </a:rPr>
              <a:t>01111</a:t>
            </a:r>
            <a:r>
              <a:rPr lang="en-US" dirty="0" smtClean="0"/>
              <a:t> (</a:t>
            </a:r>
            <a:r>
              <a:rPr lang="id-ID" dirty="0" smtClean="0"/>
              <a:t>15)</a:t>
            </a:r>
            <a:endParaRPr lang="en-US" dirty="0" smtClean="0"/>
          </a:p>
          <a:p>
            <a:r>
              <a:rPr lang="en-US" dirty="0" smtClean="0"/>
              <a:t>S</a:t>
            </a:r>
            <a:r>
              <a:rPr lang="id-ID" dirty="0" smtClean="0"/>
              <a:t>ampai beberapa generasi berikutnya ternyata individu terbaik tetap </a:t>
            </a:r>
            <a:r>
              <a:rPr lang="id-ID" dirty="0" smtClean="0">
                <a:solidFill>
                  <a:srgbClr val="0070C0"/>
                </a:solidFill>
              </a:rPr>
              <a:t>01111</a:t>
            </a:r>
            <a:r>
              <a:rPr lang="en-US" dirty="0" smtClean="0"/>
              <a:t> (</a:t>
            </a:r>
            <a:r>
              <a:rPr lang="id-ID" dirty="0" smtClean="0"/>
              <a:t>15). </a:t>
            </a:r>
            <a:endParaRPr lang="en-US" dirty="0" smtClean="0"/>
          </a:p>
          <a:p>
            <a:r>
              <a:rPr lang="en-US" dirty="0" err="1" smtClean="0"/>
              <a:t>Mengapa</a:t>
            </a:r>
            <a:r>
              <a:rPr lang="en-US" dirty="0" smtClean="0"/>
              <a:t>?</a:t>
            </a:r>
          </a:p>
          <a:p>
            <a:r>
              <a:rPr lang="id-ID" dirty="0" smtClean="0">
                <a:solidFill>
                  <a:srgbClr val="0070C0"/>
                </a:solidFill>
              </a:rPr>
              <a:t>01111</a:t>
            </a:r>
            <a:r>
              <a:rPr lang="id-ID" dirty="0" smtClean="0"/>
              <a:t> </a:t>
            </a:r>
            <a:r>
              <a:rPr lang="en-US" dirty="0" smtClean="0">
                <a:sym typeface="Wingdings" pitchFamily="2" charset="2"/>
              </a:rPr>
              <a:t> </a:t>
            </a:r>
            <a:r>
              <a:rPr lang="id-ID" dirty="0" smtClean="0">
                <a:solidFill>
                  <a:srgbClr val="FF0000"/>
                </a:solidFill>
              </a:rPr>
              <a:t>10000</a:t>
            </a:r>
            <a:r>
              <a:rPr lang="id-ID" dirty="0" smtClean="0"/>
              <a:t> </a:t>
            </a:r>
            <a:r>
              <a:rPr lang="en-US" dirty="0" err="1" smtClean="0"/>
              <a:t>memerlukan</a:t>
            </a:r>
            <a:r>
              <a:rPr lang="en-US" dirty="0" smtClean="0"/>
              <a:t> </a:t>
            </a:r>
            <a:r>
              <a:rPr lang="id-ID" dirty="0" smtClean="0"/>
              <a:t>mutasi 5 gen.</a:t>
            </a:r>
            <a:endParaRPr lang="en-US" dirty="0" smtClean="0"/>
          </a:p>
          <a:p>
            <a:r>
              <a:rPr lang="id-ID" dirty="0" smtClean="0"/>
              <a:t>Padahal probabilitas mutasi biasanya dibuat sangat kecil</a:t>
            </a:r>
            <a:r>
              <a:rPr lang="en-US" dirty="0" smtClean="0"/>
              <a:t>, </a:t>
            </a:r>
            <a:r>
              <a:rPr lang="en-US" dirty="0" err="1" smtClean="0"/>
              <a:t>biasanya</a:t>
            </a:r>
            <a:r>
              <a:rPr lang="en-US" dirty="0" smtClean="0"/>
              <a:t> </a:t>
            </a:r>
            <a:r>
              <a:rPr lang="id-ID" dirty="0" smtClean="0"/>
              <a:t>1/</a:t>
            </a:r>
            <a:r>
              <a:rPr lang="id-ID" i="1" dirty="0" smtClean="0"/>
              <a:t>NL</a:t>
            </a:r>
            <a:r>
              <a:rPr lang="id-ID" dirty="0" smtClean="0"/>
              <a:t> sampai 1/</a:t>
            </a:r>
            <a:r>
              <a:rPr lang="id-ID" i="1" dirty="0" smtClean="0"/>
              <a:t>L</a:t>
            </a:r>
            <a:r>
              <a:rPr lang="en-US" i="1" dirty="0" smtClean="0"/>
              <a:t>, </a:t>
            </a:r>
            <a:r>
              <a:rPr lang="en-US" dirty="0" err="1" smtClean="0"/>
              <a:t>dimana</a:t>
            </a:r>
            <a:r>
              <a:rPr lang="en-US" dirty="0" smtClean="0"/>
              <a:t> </a:t>
            </a:r>
            <a:r>
              <a:rPr lang="en-US" i="1" dirty="0" smtClean="0"/>
              <a:t>N</a:t>
            </a:r>
            <a:r>
              <a:rPr lang="en-US" dirty="0" smtClean="0"/>
              <a:t> </a:t>
            </a:r>
            <a:r>
              <a:rPr lang="en-US" dirty="0" err="1" smtClean="0"/>
              <a:t>adalah</a:t>
            </a:r>
            <a:r>
              <a:rPr lang="en-US" dirty="0" smtClean="0"/>
              <a:t> </a:t>
            </a:r>
            <a:r>
              <a:rPr lang="en-US" dirty="0" err="1" smtClean="0"/>
              <a:t>ukuran</a:t>
            </a:r>
            <a:r>
              <a:rPr lang="en-US" dirty="0" smtClean="0"/>
              <a:t> </a:t>
            </a:r>
            <a:r>
              <a:rPr lang="en-US" dirty="0" err="1" smtClean="0"/>
              <a:t>populasi</a:t>
            </a:r>
            <a:r>
              <a:rPr lang="en-US" dirty="0" smtClean="0"/>
              <a:t>, L </a:t>
            </a:r>
            <a:r>
              <a:rPr lang="en-US" dirty="0" err="1" smtClean="0"/>
              <a:t>panjang</a:t>
            </a:r>
            <a:r>
              <a:rPr lang="en-US" dirty="0" smtClean="0"/>
              <a:t> </a:t>
            </a:r>
            <a:r>
              <a:rPr lang="en-US" dirty="0" err="1" smtClean="0"/>
              <a:t>kromosom</a:t>
            </a:r>
            <a:r>
              <a:rPr lang="en-US" dirty="0" smtClean="0"/>
              <a:t>.</a:t>
            </a:r>
            <a:endParaRPr lang="id-ID" dirty="0" smtClean="0"/>
          </a:p>
          <a:p>
            <a:r>
              <a:rPr lang="id-ID" dirty="0" smtClean="0"/>
              <a:t>SOLUSINYA?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G</a:t>
            </a:r>
            <a:r>
              <a:rPr lang="id-ID" i="1" dirty="0" smtClean="0"/>
              <a:t>ray </a:t>
            </a:r>
            <a:r>
              <a:rPr lang="en-US" i="1" dirty="0" smtClean="0"/>
              <a:t>C</a:t>
            </a:r>
            <a:r>
              <a:rPr lang="id-ID" i="1" dirty="0" smtClean="0"/>
              <a:t>oding</a:t>
            </a:r>
            <a:endParaRPr lang="id-ID" dirty="0"/>
          </a:p>
        </p:txBody>
      </p:sp>
      <p:pic>
        <p:nvPicPr>
          <p:cNvPr id="160771" name="Picture 2"/>
          <p:cNvPicPr>
            <a:picLocks noChangeAspect="1" noChangeArrowheads="1"/>
          </p:cNvPicPr>
          <p:nvPr/>
        </p:nvPicPr>
        <p:blipFill>
          <a:blip r:embed="rId2"/>
          <a:srcRect/>
          <a:stretch>
            <a:fillRect/>
          </a:stretch>
        </p:blipFill>
        <p:spPr bwMode="auto">
          <a:xfrm>
            <a:off x="381000" y="2928938"/>
            <a:ext cx="8382000" cy="179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G</a:t>
            </a:r>
            <a:r>
              <a:rPr lang="id-ID" i="1" dirty="0" smtClean="0"/>
              <a:t>ray </a:t>
            </a:r>
            <a:r>
              <a:rPr lang="en-US" i="1" dirty="0" smtClean="0"/>
              <a:t>C</a:t>
            </a:r>
            <a:r>
              <a:rPr lang="id-ID" i="1" dirty="0" smtClean="0"/>
              <a:t>oding</a:t>
            </a:r>
            <a:endParaRPr lang="id-ID" dirty="0"/>
          </a:p>
        </p:txBody>
      </p:sp>
      <p:pic>
        <p:nvPicPr>
          <p:cNvPr id="161795" name="Picture 2"/>
          <p:cNvPicPr>
            <a:picLocks noChangeAspect="1" noChangeArrowheads="1"/>
          </p:cNvPicPr>
          <p:nvPr/>
        </p:nvPicPr>
        <p:blipFill>
          <a:blip r:embed="rId3"/>
          <a:srcRect/>
          <a:stretch>
            <a:fillRect/>
          </a:stretch>
        </p:blipFill>
        <p:spPr bwMode="auto">
          <a:xfrm>
            <a:off x="2551113" y="2057400"/>
            <a:ext cx="4535487" cy="476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i="1" dirty="0" smtClean="0"/>
              <a:t>Messy Encoding</a:t>
            </a:r>
            <a:endParaRPr lang="id-ID" dirty="0"/>
          </a:p>
        </p:txBody>
      </p:sp>
      <p:cxnSp>
        <p:nvCxnSpPr>
          <p:cNvPr id="5" name="Straight Arrow Connector 4"/>
          <p:cNvCxnSpPr/>
          <p:nvPr/>
        </p:nvCxnSpPr>
        <p:spPr>
          <a:xfrm>
            <a:off x="1524000" y="3810000"/>
            <a:ext cx="2286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3810000"/>
            <a:ext cx="36576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47738" y="2590800"/>
            <a:ext cx="7129462" cy="3752910"/>
            <a:chOff x="947738" y="2590800"/>
            <a:chExt cx="7129462" cy="3752910"/>
          </a:xfrm>
        </p:grpSpPr>
        <p:pic>
          <p:nvPicPr>
            <p:cNvPr id="162819" name="Picture 2"/>
            <p:cNvPicPr>
              <a:picLocks noChangeAspect="1" noChangeArrowheads="1"/>
            </p:cNvPicPr>
            <p:nvPr/>
          </p:nvPicPr>
          <p:blipFill>
            <a:blip r:embed="rId2"/>
            <a:srcRect/>
            <a:stretch>
              <a:fillRect/>
            </a:stretch>
          </p:blipFill>
          <p:spPr bwMode="auto">
            <a:xfrm>
              <a:off x="947738" y="2590800"/>
              <a:ext cx="7129462" cy="3352800"/>
            </a:xfrm>
            <a:prstGeom prst="rect">
              <a:avLst/>
            </a:prstGeom>
            <a:noFill/>
            <a:ln w="9525">
              <a:noFill/>
              <a:miter lim="800000"/>
              <a:headEnd/>
              <a:tailEnd/>
            </a:ln>
          </p:spPr>
        </p:pic>
        <p:sp>
          <p:nvSpPr>
            <p:cNvPr id="11" name="Rectangle 10"/>
            <p:cNvSpPr/>
            <p:nvPr/>
          </p:nvSpPr>
          <p:spPr>
            <a:xfrm>
              <a:off x="2743200" y="5943600"/>
              <a:ext cx="3505200" cy="400110"/>
            </a:xfrm>
            <a:prstGeom prst="rect">
              <a:avLst/>
            </a:prstGeom>
          </p:spPr>
          <p:txBody>
            <a:bodyPr wrap="square">
              <a:spAutoFit/>
            </a:bodyPr>
            <a:lstStyle/>
            <a:p>
              <a:r>
                <a:rPr lang="en-US" sz="2000" dirty="0" smtClean="0"/>
                <a:t>1     2     3    4    5     6    7    8</a:t>
              </a:r>
              <a:endParaRPr lang="id-ID"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Crossover</a:t>
            </a:r>
            <a:endParaRPr lang="id-ID" dirty="0"/>
          </a:p>
        </p:txBody>
      </p:sp>
      <p:pic>
        <p:nvPicPr>
          <p:cNvPr id="163843" name="Picture 2"/>
          <p:cNvPicPr>
            <a:picLocks noChangeAspect="1" noChangeArrowheads="1"/>
          </p:cNvPicPr>
          <p:nvPr/>
        </p:nvPicPr>
        <p:blipFill>
          <a:blip r:embed="rId2"/>
          <a:srcRect/>
          <a:stretch>
            <a:fillRect/>
          </a:stretch>
        </p:blipFill>
        <p:spPr bwMode="auto">
          <a:xfrm>
            <a:off x="990600" y="2209800"/>
            <a:ext cx="6927850" cy="3886200"/>
          </a:xfrm>
          <a:prstGeom prst="rect">
            <a:avLst/>
          </a:prstGeom>
          <a:noFill/>
          <a:ln w="9525">
            <a:noFill/>
            <a:miter lim="800000"/>
            <a:headEnd/>
            <a:tailEnd/>
          </a:ln>
        </p:spPr>
      </p:pic>
      <p:sp>
        <p:nvSpPr>
          <p:cNvPr id="4" name="Rectangle 3"/>
          <p:cNvSpPr/>
          <p:nvPr/>
        </p:nvSpPr>
        <p:spPr>
          <a:xfrm>
            <a:off x="7315200" y="4572000"/>
            <a:ext cx="1460656" cy="369332"/>
          </a:xfrm>
          <a:prstGeom prst="rect">
            <a:avLst/>
          </a:prstGeom>
        </p:spPr>
        <p:txBody>
          <a:bodyPr wrap="none">
            <a:spAutoFit/>
          </a:bodyPr>
          <a:lstStyle/>
          <a:p>
            <a:r>
              <a:rPr lang="id-ID" b="1" dirty="0" smtClean="0">
                <a:solidFill>
                  <a:srgbClr val="FF0000"/>
                </a:solidFill>
              </a:rPr>
              <a:t>Posisi 7 = ?</a:t>
            </a:r>
            <a:endParaRPr lang="id-ID"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srcRect/>
          <a:stretch>
            <a:fillRect/>
          </a:stretch>
        </p:blipFill>
        <p:spPr bwMode="auto">
          <a:xfrm>
            <a:off x="304800" y="1143000"/>
            <a:ext cx="8542338" cy="4419600"/>
          </a:xfrm>
          <a:prstGeom prst="rect">
            <a:avLst/>
          </a:prstGeom>
          <a:noFill/>
          <a:ln w="9525">
            <a:noFill/>
            <a:miter lim="800000"/>
            <a:headEnd/>
            <a:tailEnd/>
          </a:ln>
        </p:spPr>
      </p:pic>
      <p:sp>
        <p:nvSpPr>
          <p:cNvPr id="3" name="Rectangle 2"/>
          <p:cNvSpPr/>
          <p:nvPr/>
        </p:nvSpPr>
        <p:spPr>
          <a:xfrm>
            <a:off x="7391400" y="1447800"/>
            <a:ext cx="1697901" cy="646331"/>
          </a:xfrm>
          <a:prstGeom prst="rect">
            <a:avLst/>
          </a:prstGeom>
        </p:spPr>
        <p:txBody>
          <a:bodyPr wrap="none">
            <a:spAutoFit/>
          </a:bodyPr>
          <a:lstStyle/>
          <a:p>
            <a:r>
              <a:rPr lang="id-ID" b="1" dirty="0" smtClean="0">
                <a:solidFill>
                  <a:srgbClr val="FF0000"/>
                </a:solidFill>
              </a:rPr>
              <a:t>dipanjangkan</a:t>
            </a:r>
          </a:p>
          <a:p>
            <a:r>
              <a:rPr lang="id-ID" b="1" i="1" dirty="0" smtClean="0">
                <a:solidFill>
                  <a:srgbClr val="FF0000"/>
                </a:solidFill>
              </a:rPr>
              <a:t>n</a:t>
            </a:r>
            <a:r>
              <a:rPr lang="id-ID" b="1" dirty="0" smtClean="0">
                <a:solidFill>
                  <a:srgbClr val="FF0000"/>
                </a:solidFill>
              </a:rPr>
              <a:t> kali semula</a:t>
            </a:r>
            <a:endParaRPr lang="id-ID" b="1" dirty="0">
              <a:solidFill>
                <a:srgbClr val="FF00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srcRect/>
          <a:stretch>
            <a:fillRect/>
          </a:stretch>
        </p:blipFill>
        <p:spPr bwMode="auto">
          <a:xfrm>
            <a:off x="228600" y="2133600"/>
            <a:ext cx="8661400" cy="4114800"/>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lang="en-US" dirty="0" err="1" smtClean="0"/>
              <a:t>Mutasi</a:t>
            </a:r>
            <a:endParaRPr lang="id-ID"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1"/>
          </p:nvPr>
        </p:nvSpPr>
        <p:spPr>
          <a:xfrm>
            <a:off x="381000" y="2514600"/>
            <a:ext cx="8229600" cy="1219200"/>
          </a:xfrm>
        </p:spPr>
        <p:txBody>
          <a:bodyPr/>
          <a:lstStyle/>
          <a:p>
            <a:pPr>
              <a:buFont typeface="Wingdings 2" pitchFamily="18" charset="2"/>
              <a:buNone/>
            </a:pPr>
            <a:r>
              <a:rPr lang="en-US" sz="2800" dirty="0" err="1" smtClean="0"/>
              <a:t>Maksimasi</a:t>
            </a:r>
            <a:r>
              <a:rPr lang="en-US" sz="2800" dirty="0" smtClean="0"/>
              <a:t> </a:t>
            </a:r>
            <a:r>
              <a:rPr lang="en-US" sz="2800" i="1" dirty="0" smtClean="0"/>
              <a:t>h</a:t>
            </a:r>
            <a:r>
              <a:rPr lang="en-US" sz="2800" dirty="0" smtClean="0"/>
              <a:t> </a:t>
            </a:r>
            <a:r>
              <a:rPr lang="en-US" sz="2800" dirty="0" err="1" smtClean="0"/>
              <a:t>dimana</a:t>
            </a:r>
            <a:r>
              <a:rPr lang="en-US" sz="2800" dirty="0" smtClean="0"/>
              <a:t> </a:t>
            </a:r>
            <a:r>
              <a:rPr lang="id-ID" sz="2800" i="1" dirty="0" smtClean="0"/>
              <a:t>x</a:t>
            </a:r>
            <a:r>
              <a:rPr lang="id-ID" sz="2800" baseline="-25000" dirty="0" smtClean="0"/>
              <a:t>1</a:t>
            </a:r>
            <a:r>
              <a:rPr lang="id-ID" sz="2800" dirty="0" smtClean="0"/>
              <a:t> dan </a:t>
            </a:r>
            <a:r>
              <a:rPr lang="id-ID" sz="2800" i="1" dirty="0" smtClean="0"/>
              <a:t>x</a:t>
            </a:r>
            <a:r>
              <a:rPr lang="id-ID" sz="2800" baseline="-25000" dirty="0" smtClean="0"/>
              <a:t>2</a:t>
            </a:r>
            <a:r>
              <a:rPr lang="id-ID" sz="2800" dirty="0" smtClean="0"/>
              <a:t> adalah real [-2, 2])?</a:t>
            </a:r>
          </a:p>
        </p:txBody>
      </p:sp>
      <p:pic>
        <p:nvPicPr>
          <p:cNvPr id="166915" name="Picture 2"/>
          <p:cNvPicPr>
            <a:picLocks noChangeAspect="1" noChangeArrowheads="1"/>
          </p:cNvPicPr>
          <p:nvPr/>
        </p:nvPicPr>
        <p:blipFill>
          <a:blip r:embed="rId2"/>
          <a:srcRect/>
          <a:stretch>
            <a:fillRect/>
          </a:stretch>
        </p:blipFill>
        <p:spPr bwMode="auto">
          <a:xfrm>
            <a:off x="1828800" y="3886200"/>
            <a:ext cx="5521325" cy="685800"/>
          </a:xfrm>
          <a:prstGeom prst="rect">
            <a:avLst/>
          </a:prstGeom>
          <a:noFill/>
          <a:ln w="9525">
            <a:noFill/>
            <a:miter lim="800000"/>
            <a:headEnd/>
            <a:tailEnd/>
          </a:ln>
        </p:spPr>
      </p:pic>
      <p:sp>
        <p:nvSpPr>
          <p:cNvPr id="166916" name="Title 1"/>
          <p:cNvSpPr>
            <a:spLocks noGrp="1"/>
          </p:cNvSpPr>
          <p:nvPr>
            <p:ph type="title"/>
          </p:nvPr>
        </p:nvSpPr>
        <p:spPr/>
        <p:txBody>
          <a:bodyPr/>
          <a:lstStyle/>
          <a:p>
            <a:r>
              <a:rPr lang="pt-BR" i="1" smtClean="0"/>
              <a:t>Linear Fitness Ranking</a:t>
            </a:r>
            <a:endParaRPr lang="id-ID"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Studi kasus: Minimasi</a:t>
            </a:r>
            <a:r>
              <a:rPr lang="en-US" dirty="0" smtClean="0"/>
              <a:t> </a:t>
            </a:r>
            <a:r>
              <a:rPr lang="en-US" dirty="0" err="1" smtClean="0"/>
              <a:t>fungsi</a:t>
            </a:r>
            <a:endParaRPr lang="id-ID" dirty="0"/>
          </a:p>
        </p:txBody>
      </p:sp>
      <p:pic>
        <p:nvPicPr>
          <p:cNvPr id="141315" name="Picture 2"/>
          <p:cNvPicPr>
            <a:picLocks noChangeAspect="1" noChangeArrowheads="1"/>
          </p:cNvPicPr>
          <p:nvPr/>
        </p:nvPicPr>
        <p:blipFill>
          <a:blip r:embed="rId2"/>
          <a:srcRect/>
          <a:stretch>
            <a:fillRect/>
          </a:stretch>
        </p:blipFill>
        <p:spPr bwMode="auto">
          <a:xfrm>
            <a:off x="1524000" y="3582988"/>
            <a:ext cx="5410200" cy="1065212"/>
          </a:xfrm>
          <a:prstGeom prst="rect">
            <a:avLst/>
          </a:prstGeom>
          <a:noFill/>
          <a:ln w="9525">
            <a:noFill/>
            <a:miter lim="800000"/>
            <a:headEnd/>
            <a:tailEnd/>
          </a:ln>
        </p:spPr>
      </p:pic>
      <p:pic>
        <p:nvPicPr>
          <p:cNvPr id="141316" name="Picture 3"/>
          <p:cNvPicPr>
            <a:picLocks noChangeAspect="1" noChangeArrowheads="1"/>
          </p:cNvPicPr>
          <p:nvPr/>
        </p:nvPicPr>
        <p:blipFill>
          <a:blip r:embed="rId3"/>
          <a:srcRect/>
          <a:stretch>
            <a:fillRect/>
          </a:stretch>
        </p:blipFill>
        <p:spPr bwMode="auto">
          <a:xfrm>
            <a:off x="1522413" y="5145088"/>
            <a:ext cx="5030787" cy="874712"/>
          </a:xfrm>
          <a:prstGeom prst="rect">
            <a:avLst/>
          </a:prstGeom>
          <a:noFill/>
          <a:ln w="9525">
            <a:noFill/>
            <a:miter lim="800000"/>
            <a:headEnd/>
            <a:tailEnd/>
          </a:ln>
        </p:spPr>
      </p:pic>
      <p:sp>
        <p:nvSpPr>
          <p:cNvPr id="141317" name="TextBox 5"/>
          <p:cNvSpPr txBox="1">
            <a:spLocks noChangeArrowheads="1"/>
          </p:cNvSpPr>
          <p:nvPr/>
        </p:nvSpPr>
        <p:spPr bwMode="auto">
          <a:xfrm>
            <a:off x="533400" y="2438400"/>
            <a:ext cx="5181600" cy="646113"/>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Nilai minimum </a:t>
            </a:r>
            <a:r>
              <a:rPr lang="id-ID" sz="3600" i="1">
                <a:solidFill>
                  <a:schemeClr val="tx2"/>
                </a:solidFill>
                <a:latin typeface="Constantia" pitchFamily="18" charset="0"/>
              </a:rPr>
              <a:t>h</a:t>
            </a:r>
            <a:r>
              <a:rPr lang="id-ID" sz="3600">
                <a:solidFill>
                  <a:schemeClr val="tx2"/>
                </a:solidFill>
                <a:latin typeface="Constantia" pitchFamily="18" charset="0"/>
              </a:rPr>
              <a:t> = ?</a:t>
            </a:r>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pt-BR" smtClean="0"/>
              <a:t>Pada fungsi di atas, nilai-nilai </a:t>
            </a:r>
            <a:r>
              <a:rPr lang="pt-BR" i="1" smtClean="0"/>
              <a:t>h</a:t>
            </a:r>
            <a:r>
              <a:rPr lang="pt-BR" smtClean="0"/>
              <a:t> berada dalam interval 999</a:t>
            </a:r>
            <a:r>
              <a:rPr lang="id-ID" smtClean="0"/>
              <a:t>94</a:t>
            </a:r>
            <a:r>
              <a:rPr lang="pt-BR" smtClean="0"/>
              <a:t> sampai 1000</a:t>
            </a:r>
            <a:r>
              <a:rPr lang="id-ID" smtClean="0"/>
              <a:t>06</a:t>
            </a:r>
            <a:r>
              <a:rPr lang="pt-BR" smtClean="0"/>
              <a:t>. </a:t>
            </a:r>
          </a:p>
          <a:p>
            <a:r>
              <a:rPr lang="pt-BR" smtClean="0"/>
              <a:t>Dengan demikian, semua individu memiliki nilai </a:t>
            </a:r>
            <a:r>
              <a:rPr lang="pt-BR" i="1" smtClean="0"/>
              <a:t>fitness</a:t>
            </a:r>
            <a:r>
              <a:rPr lang="pt-BR" smtClean="0"/>
              <a:t> yang hampir sama dalam kisaran 100000. </a:t>
            </a:r>
          </a:p>
          <a:p>
            <a:r>
              <a:rPr lang="pt-BR" smtClean="0"/>
              <a:t>Hal ini akan berakibat buruk pada proses seleksi orangtua secara proporsional terhadap </a:t>
            </a:r>
            <a:r>
              <a:rPr lang="pt-BR" i="1" smtClean="0"/>
              <a:t>fitness</a:t>
            </a:r>
            <a:r>
              <a:rPr lang="pt-BR" smtClean="0"/>
              <a:t>-nya.</a:t>
            </a:r>
          </a:p>
          <a:p>
            <a:r>
              <a:rPr lang="pt-BR" smtClean="0"/>
              <a:t>Bagaimana Solusinya?</a:t>
            </a:r>
            <a:endParaRPr lang="id-ID" smtClean="0"/>
          </a:p>
        </p:txBody>
      </p:sp>
      <p:sp>
        <p:nvSpPr>
          <p:cNvPr id="167939" name="Title 1"/>
          <p:cNvSpPr>
            <a:spLocks noGrp="1"/>
          </p:cNvSpPr>
          <p:nvPr>
            <p:ph type="title"/>
          </p:nvPr>
        </p:nvSpPr>
        <p:spPr/>
        <p:txBody>
          <a:bodyPr/>
          <a:lstStyle/>
          <a:p>
            <a:r>
              <a:rPr lang="pt-BR" i="1" smtClean="0"/>
              <a:t>Linear Fitness Ranking</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pt-BR" i="1" smtClean="0"/>
              <a:t>Linear Fitness Ranking</a:t>
            </a:r>
            <a:endParaRPr lang="id-ID" smtClean="0"/>
          </a:p>
        </p:txBody>
      </p:sp>
      <p:pic>
        <p:nvPicPr>
          <p:cNvPr id="168963" name="Picture 2"/>
          <p:cNvPicPr>
            <a:picLocks noChangeAspect="1" noChangeArrowheads="1"/>
          </p:cNvPicPr>
          <p:nvPr/>
        </p:nvPicPr>
        <p:blipFill>
          <a:blip r:embed="rId2"/>
          <a:srcRect/>
          <a:stretch>
            <a:fillRect/>
          </a:stretch>
        </p:blipFill>
        <p:spPr bwMode="auto">
          <a:xfrm>
            <a:off x="838200" y="2362200"/>
            <a:ext cx="7086600" cy="1290638"/>
          </a:xfrm>
          <a:prstGeom prst="rect">
            <a:avLst/>
          </a:prstGeom>
          <a:noFill/>
          <a:ln w="9525">
            <a:noFill/>
            <a:miter lim="800000"/>
            <a:headEnd/>
            <a:tailEnd/>
          </a:ln>
        </p:spPr>
      </p:pic>
      <p:sp>
        <p:nvSpPr>
          <p:cNvPr id="168964" name="Rectangle 4"/>
          <p:cNvSpPr>
            <a:spLocks noChangeArrowheads="1"/>
          </p:cNvSpPr>
          <p:nvPr/>
        </p:nvSpPr>
        <p:spPr bwMode="auto">
          <a:xfrm>
            <a:off x="457200" y="4244975"/>
            <a:ext cx="7848600" cy="1938338"/>
          </a:xfrm>
          <a:prstGeom prst="rect">
            <a:avLst/>
          </a:prstGeom>
          <a:noFill/>
          <a:ln w="9525">
            <a:noFill/>
            <a:miter lim="800000"/>
            <a:headEnd/>
            <a:tailEnd/>
          </a:ln>
        </p:spPr>
        <p:txBody>
          <a:bodyPr>
            <a:spAutoFit/>
          </a:bodyPr>
          <a:lstStyle/>
          <a:p>
            <a:r>
              <a:rPr lang="id-ID" sz="2400" i="1"/>
              <a:t>f</a:t>
            </a:r>
            <a:r>
              <a:rPr lang="id-ID" sz="2400" i="1" baseline="-25000"/>
              <a:t>LR</a:t>
            </a:r>
            <a:r>
              <a:rPr lang="id-ID" sz="2400"/>
              <a:t>(</a:t>
            </a:r>
            <a:r>
              <a:rPr lang="id-ID" sz="2400" i="1"/>
              <a:t>i</a:t>
            </a:r>
            <a:r>
              <a:rPr lang="id-ID" sz="2400"/>
              <a:t>) </a:t>
            </a:r>
            <a:r>
              <a:rPr lang="en-US" sz="2400">
                <a:sym typeface="Wingdings" pitchFamily="2" charset="2"/>
              </a:rPr>
              <a:t> </a:t>
            </a:r>
            <a:r>
              <a:rPr lang="id-ID" sz="2400"/>
              <a:t>nilai </a:t>
            </a:r>
            <a:r>
              <a:rPr lang="id-ID" sz="2400" i="1"/>
              <a:t>fitness</a:t>
            </a:r>
            <a:r>
              <a:rPr lang="id-ID" sz="2400"/>
              <a:t> individu ke-</a:t>
            </a:r>
            <a:r>
              <a:rPr lang="id-ID" sz="2400" i="1"/>
              <a:t>i</a:t>
            </a:r>
            <a:r>
              <a:rPr lang="id-ID" sz="2400"/>
              <a:t> yang sudah diskalakan</a:t>
            </a:r>
            <a:endParaRPr lang="en-US" sz="2400"/>
          </a:p>
          <a:p>
            <a:r>
              <a:rPr lang="id-ID" sz="2400" i="1"/>
              <a:t>N</a:t>
            </a:r>
            <a:r>
              <a:rPr lang="id-ID" sz="2400"/>
              <a:t> </a:t>
            </a:r>
            <a:r>
              <a:rPr lang="en-US" sz="2400"/>
              <a:t>     </a:t>
            </a:r>
            <a:r>
              <a:rPr lang="en-US" sz="2400">
                <a:sym typeface="Wingdings" pitchFamily="2" charset="2"/>
              </a:rPr>
              <a:t> </a:t>
            </a:r>
            <a:r>
              <a:rPr lang="id-ID" sz="2400"/>
              <a:t>jumlah individu dalam populasi. </a:t>
            </a:r>
            <a:endParaRPr lang="en-US" sz="2400"/>
          </a:p>
          <a:p>
            <a:r>
              <a:rPr lang="id-ID" sz="2400" i="1"/>
              <a:t>R</a:t>
            </a:r>
            <a:r>
              <a:rPr lang="id-ID" sz="2400"/>
              <a:t>(</a:t>
            </a:r>
            <a:r>
              <a:rPr lang="id-ID" sz="2400" i="1"/>
              <a:t>i</a:t>
            </a:r>
            <a:r>
              <a:rPr lang="id-ID" sz="2400"/>
              <a:t>) </a:t>
            </a:r>
            <a:r>
              <a:rPr lang="en-US" sz="2400"/>
              <a:t> </a:t>
            </a:r>
            <a:r>
              <a:rPr lang="en-US" sz="2400">
                <a:sym typeface="Wingdings" pitchFamily="2" charset="2"/>
              </a:rPr>
              <a:t> </a:t>
            </a:r>
            <a:r>
              <a:rPr lang="id-ID" sz="2400"/>
              <a:t>ranking individu ke </a:t>
            </a:r>
            <a:r>
              <a:rPr lang="id-ID" sz="2400" i="1"/>
              <a:t>i</a:t>
            </a:r>
            <a:r>
              <a:rPr lang="id-ID" sz="2400"/>
              <a:t>. </a:t>
            </a:r>
            <a:endParaRPr lang="en-US" sz="2400"/>
          </a:p>
          <a:p>
            <a:r>
              <a:rPr lang="en-US" sz="2400" i="1"/>
              <a:t>f</a:t>
            </a:r>
            <a:r>
              <a:rPr lang="id-ID" sz="2400" i="1" baseline="-25000"/>
              <a:t>min</a:t>
            </a:r>
            <a:r>
              <a:rPr lang="id-ID" sz="2400"/>
              <a:t> </a:t>
            </a:r>
            <a:r>
              <a:rPr lang="en-US" sz="2400"/>
              <a:t>  </a:t>
            </a:r>
            <a:r>
              <a:rPr lang="en-US" sz="2400">
                <a:sym typeface="Wingdings" pitchFamily="2" charset="2"/>
              </a:rPr>
              <a:t> </a:t>
            </a:r>
            <a:r>
              <a:rPr lang="id-ID" sz="2400"/>
              <a:t>nilai </a:t>
            </a:r>
            <a:r>
              <a:rPr lang="id-ID" sz="2400" i="1"/>
              <a:t>fitness</a:t>
            </a:r>
            <a:r>
              <a:rPr lang="id-ID" sz="2400"/>
              <a:t> terkecil</a:t>
            </a:r>
            <a:endParaRPr lang="en-US" sz="2400"/>
          </a:p>
          <a:p>
            <a:r>
              <a:rPr lang="id-ID" sz="2400" i="1"/>
              <a:t>f</a:t>
            </a:r>
            <a:r>
              <a:rPr lang="id-ID" sz="2400" i="1" baseline="-25000"/>
              <a:t>max</a:t>
            </a:r>
            <a:r>
              <a:rPr lang="id-ID" sz="2400"/>
              <a:t> </a:t>
            </a:r>
            <a:r>
              <a:rPr lang="en-US" sz="2400"/>
              <a:t> </a:t>
            </a:r>
            <a:r>
              <a:rPr lang="en-US" sz="2400">
                <a:sym typeface="Wingdings" pitchFamily="2" charset="2"/>
              </a:rPr>
              <a:t> </a:t>
            </a:r>
            <a:r>
              <a:rPr lang="id-ID" sz="2400"/>
              <a:t>nilai </a:t>
            </a:r>
            <a:r>
              <a:rPr lang="id-ID" sz="2400" i="1"/>
              <a:t>fitness</a:t>
            </a:r>
            <a:r>
              <a:rPr lang="id-ID" sz="2400"/>
              <a:t> terbesar</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81000"/>
          <a:ext cx="8534398" cy="6096002"/>
        </p:xfrm>
        <a:graphic>
          <a:graphicData uri="http://schemas.openxmlformats.org/drawingml/2006/table">
            <a:tbl>
              <a:tblPr/>
              <a:tblGrid>
                <a:gridCol w="2133599"/>
                <a:gridCol w="1981200"/>
                <a:gridCol w="2406563"/>
                <a:gridCol w="2013036"/>
              </a:tblGrid>
              <a:tr h="554182">
                <a:tc>
                  <a:txBody>
                    <a:bodyPr/>
                    <a:lstStyle/>
                    <a:p>
                      <a:pPr algn="ctr">
                        <a:spcBef>
                          <a:spcPts val="300"/>
                        </a:spcBef>
                        <a:spcAft>
                          <a:spcPts val="0"/>
                        </a:spcAft>
                        <a:tabLst>
                          <a:tab pos="800100" algn="l"/>
                        </a:tabLst>
                      </a:pPr>
                      <a:r>
                        <a:rPr lang="id-ID" sz="2400" b="1" spc="-30" dirty="0">
                          <a:solidFill>
                            <a:srgbClr val="000000"/>
                          </a:solidFill>
                          <a:latin typeface="Arial"/>
                          <a:ea typeface="Times New Roman"/>
                          <a:cs typeface="Times New Roman"/>
                        </a:rPr>
                        <a:t>Individu ke</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Lst>
                      </a:pPr>
                      <a:r>
                        <a:rPr lang="id-ID" sz="2400" b="1" i="1" spc="-30" dirty="0">
                          <a:solidFill>
                            <a:srgbClr val="000000"/>
                          </a:solidFill>
                          <a:latin typeface="Arial"/>
                          <a:ea typeface="Times New Roman"/>
                          <a:cs typeface="Times New Roman"/>
                        </a:rPr>
                        <a:t>fitness</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Lst>
                      </a:pPr>
                      <a:r>
                        <a:rPr lang="id-ID" sz="2400" b="1" spc="-30">
                          <a:solidFill>
                            <a:srgbClr val="000000"/>
                          </a:solidFill>
                          <a:latin typeface="Arial"/>
                          <a:ea typeface="Times New Roman"/>
                          <a:cs typeface="Times New Roman"/>
                        </a:rPr>
                        <a:t>Ranking </a:t>
                      </a:r>
                      <a:r>
                        <a:rPr lang="id-ID" sz="2400" b="1" i="1" spc="-30">
                          <a:solidFill>
                            <a:srgbClr val="000000"/>
                          </a:solidFill>
                          <a:latin typeface="Arial"/>
                          <a:ea typeface="Times New Roman"/>
                          <a:cs typeface="Times New Roman"/>
                        </a:rPr>
                        <a:t>R(i)</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Lst>
                      </a:pPr>
                      <a:r>
                        <a:rPr lang="id-ID" sz="2400" b="1" i="1" spc="-30">
                          <a:solidFill>
                            <a:srgbClr val="000000"/>
                          </a:solidFill>
                          <a:latin typeface="Arial"/>
                          <a:ea typeface="Times New Roman"/>
                          <a:cs typeface="Times New Roman"/>
                        </a:rPr>
                        <a:t>f</a:t>
                      </a:r>
                      <a:r>
                        <a:rPr lang="id-ID" sz="2400" b="1" i="1" spc="-30" baseline="-25000">
                          <a:solidFill>
                            <a:srgbClr val="000000"/>
                          </a:solidFill>
                          <a:latin typeface="Arial"/>
                          <a:ea typeface="Times New Roman"/>
                          <a:cs typeface="Times New Roman"/>
                        </a:rPr>
                        <a:t>LR</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1</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chemeClr val="tx1"/>
                          </a:solidFill>
                          <a:latin typeface="Arial"/>
                          <a:ea typeface="Times New Roman"/>
                          <a:cs typeface="Times New Roman"/>
                        </a:rPr>
                        <a:t>100004,00</a:t>
                      </a:r>
                      <a:endParaRPr lang="id-ID" sz="3200" spc="-30" dirty="0">
                        <a:solidFill>
                          <a:schemeClr val="tx1"/>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chemeClr val="tx1"/>
                          </a:solidFill>
                          <a:latin typeface="Arial"/>
                          <a:ea typeface="Times New Roman"/>
                          <a:cs typeface="Times New Roman"/>
                        </a:rPr>
                        <a:t>1 </a:t>
                      </a:r>
                      <a:endParaRPr lang="id-ID" sz="3200" spc="-30">
                        <a:solidFill>
                          <a:schemeClr val="tx1"/>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chemeClr val="tx1"/>
                          </a:solidFill>
                          <a:latin typeface="Arial"/>
                          <a:ea typeface="Times New Roman"/>
                          <a:cs typeface="Times New Roman"/>
                        </a:rPr>
                        <a:t>100004,00</a:t>
                      </a:r>
                      <a:endParaRPr lang="id-ID" sz="3200" spc="-30" dirty="0">
                        <a:solidFill>
                          <a:schemeClr val="tx1"/>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2</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100003,99</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2</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100003,56</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3</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100003,98</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3</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100003,12</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4</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100003,97</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4</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100002,68</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5</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100003,96</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5</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100002,26</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6</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100003,95</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6</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100001,82</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7</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100003,94</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7</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100001,38</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8</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100003,93</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8</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100000,84</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9</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70C0"/>
                          </a:solidFill>
                          <a:latin typeface="Arial"/>
                          <a:ea typeface="Times New Roman"/>
                          <a:cs typeface="Times New Roman"/>
                        </a:rPr>
                        <a:t>100003,92</a:t>
                      </a:r>
                      <a:endParaRPr lang="id-ID" sz="3200" spc="-30" dirty="0">
                        <a:solidFill>
                          <a:srgbClr val="0070C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9</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C00000"/>
                          </a:solidFill>
                          <a:latin typeface="Arial"/>
                          <a:ea typeface="Times New Roman"/>
                          <a:cs typeface="Times New Roman"/>
                        </a:rPr>
                        <a:t>100000,44</a:t>
                      </a:r>
                      <a:endParaRPr lang="id-ID" sz="3200" spc="-30" dirty="0">
                        <a:solidFill>
                          <a:srgbClr val="C00000"/>
                        </a:solidFill>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10</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0000"/>
                          </a:solidFill>
                          <a:latin typeface="Arial"/>
                          <a:ea typeface="Times New Roman"/>
                          <a:cs typeface="Times New Roman"/>
                        </a:rPr>
                        <a:t>100000,00</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a:solidFill>
                            <a:srgbClr val="000000"/>
                          </a:solidFill>
                          <a:latin typeface="Arial"/>
                          <a:ea typeface="Times New Roman"/>
                          <a:cs typeface="Times New Roman"/>
                        </a:rPr>
                        <a:t>10</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Lst>
                      </a:pPr>
                      <a:r>
                        <a:rPr lang="id-ID" sz="2400" spc="-30" dirty="0">
                          <a:solidFill>
                            <a:srgbClr val="000000"/>
                          </a:solidFill>
                          <a:latin typeface="Arial"/>
                          <a:ea typeface="Times New Roman"/>
                          <a:cs typeface="Times New Roman"/>
                        </a:rPr>
                        <a:t>100000,00</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3"/>
          <p:cNvPicPr>
            <a:picLocks noChangeAspect="1" noChangeArrowheads="1"/>
          </p:cNvPicPr>
          <p:nvPr/>
        </p:nvPicPr>
        <p:blipFill>
          <a:blip r:embed="rId2"/>
          <a:srcRect/>
          <a:stretch>
            <a:fillRect/>
          </a:stretch>
        </p:blipFill>
        <p:spPr bwMode="auto">
          <a:xfrm>
            <a:off x="228600" y="685800"/>
            <a:ext cx="8610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33400"/>
          <a:ext cx="8686799" cy="5791203"/>
        </p:xfrm>
        <a:graphic>
          <a:graphicData uri="http://schemas.openxmlformats.org/drawingml/2006/table">
            <a:tbl>
              <a:tblPr/>
              <a:tblGrid>
                <a:gridCol w="1441009"/>
                <a:gridCol w="938446"/>
                <a:gridCol w="1647221"/>
                <a:gridCol w="1647221"/>
                <a:gridCol w="1506451"/>
                <a:gridCol w="1506451"/>
              </a:tblGrid>
              <a:tr h="417163">
                <a:tc rowSpan="2">
                  <a:txBody>
                    <a:bodyPr/>
                    <a:lstStyle/>
                    <a:p>
                      <a:pPr algn="ctr">
                        <a:spcBef>
                          <a:spcPts val="300"/>
                        </a:spcBef>
                        <a:spcAft>
                          <a:spcPts val="0"/>
                        </a:spcAft>
                        <a:tabLst>
                          <a:tab pos="800100" algn="l"/>
                          <a:tab pos="457200" algn="l"/>
                        </a:tabLst>
                      </a:pPr>
                      <a:r>
                        <a:rPr lang="id-ID" sz="2400" b="1" i="1" spc="0" dirty="0">
                          <a:solidFill>
                            <a:srgbClr val="000000"/>
                          </a:solidFill>
                          <a:latin typeface="Arial Narrow" pitchFamily="34" charset="0"/>
                          <a:ea typeface="Times New Roman"/>
                          <a:cs typeface="Arial" pitchFamily="34" charset="0"/>
                        </a:rPr>
                        <a:t>Fitness</a:t>
                      </a:r>
                      <a:endParaRPr lang="id-ID" sz="3200" b="1" spc="-30" dirty="0">
                        <a:latin typeface="Arial Narrow"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Bef>
                          <a:spcPts val="300"/>
                        </a:spcBef>
                        <a:spcAft>
                          <a:spcPts val="0"/>
                        </a:spcAft>
                        <a:tabLst>
                          <a:tab pos="800100" algn="l"/>
                          <a:tab pos="457200" algn="l"/>
                        </a:tabLst>
                      </a:pPr>
                      <a:r>
                        <a:rPr lang="id-ID" sz="2400" b="1" spc="0" dirty="0">
                          <a:solidFill>
                            <a:srgbClr val="000000"/>
                          </a:solidFill>
                          <a:latin typeface="Arial Narrow" pitchFamily="34" charset="0"/>
                          <a:ea typeface="Times New Roman"/>
                          <a:cs typeface="Arial" pitchFamily="34" charset="0"/>
                        </a:rPr>
                        <a:t>Posisi</a:t>
                      </a:r>
                      <a:endParaRPr lang="id-ID" sz="3200" b="1" spc="-30" dirty="0">
                        <a:latin typeface="Arial Narrow"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algn="ctr">
                        <a:spcBef>
                          <a:spcPts val="300"/>
                        </a:spcBef>
                        <a:spcAft>
                          <a:spcPts val="0"/>
                        </a:spcAft>
                        <a:tabLst>
                          <a:tab pos="800100" algn="l"/>
                          <a:tab pos="457200" algn="l"/>
                        </a:tabLst>
                      </a:pPr>
                      <a:r>
                        <a:rPr lang="id-ID" sz="2400" b="1" i="1" spc="0">
                          <a:latin typeface="Arial Narrow" pitchFamily="34" charset="0"/>
                          <a:ea typeface="Times New Roman"/>
                          <a:cs typeface="Arial" pitchFamily="34" charset="0"/>
                        </a:rPr>
                        <a:t>Fitness</a:t>
                      </a:r>
                      <a:r>
                        <a:rPr lang="id-ID" sz="2400" b="1" spc="0">
                          <a:latin typeface="Arial Narrow" pitchFamily="34" charset="0"/>
                          <a:ea typeface="Times New Roman"/>
                          <a:cs typeface="Arial" pitchFamily="34" charset="0"/>
                        </a:rPr>
                        <a:t> Perangkingan</a:t>
                      </a:r>
                      <a:endParaRPr lang="id-ID" sz="3200" b="1" spc="-3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785247">
                <a:tc vMerge="1">
                  <a:txBody>
                    <a:bodyPr/>
                    <a:lstStyle/>
                    <a:p>
                      <a:endParaRPr lang="id-ID"/>
                    </a:p>
                  </a:txBody>
                  <a:tcPr/>
                </a:tc>
                <a:tc vMerge="1">
                  <a:txBody>
                    <a:bodyPr/>
                    <a:lstStyle/>
                    <a:p>
                      <a:endParaRPr lang="id-ID"/>
                    </a:p>
                  </a:txBody>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LR, S = 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LR, S = 1,2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a:latin typeface="Arial Narrow" pitchFamily="34" charset="0"/>
                          <a:ea typeface="Times New Roman"/>
                          <a:cs typeface="Arial" pitchFamily="34" charset="0"/>
                        </a:rPr>
                        <a:t>NLR, S = 3</a:t>
                      </a:r>
                      <a:endParaRPr lang="id-ID" sz="3200" b="1" spc="-3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NLR, S = 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90,11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1,1</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3</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1,08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2,21</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1,69</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1,62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1,43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1,19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1,21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6</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0,74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0,35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0,26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0,53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0,19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0,9</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0,14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0,38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sv-SE" sz="4400" i="1" smtClean="0"/>
              <a:t>Island Models (</a:t>
            </a:r>
            <a:r>
              <a:rPr lang="en-US" sz="4400" i="1" smtClean="0"/>
              <a:t>Sub Population</a:t>
            </a:r>
            <a:r>
              <a:rPr lang="en-US" sz="4400" smtClean="0"/>
              <a:t>)</a:t>
            </a:r>
          </a:p>
        </p:txBody>
      </p:sp>
      <p:sp>
        <p:nvSpPr>
          <p:cNvPr id="7172" name="Rectangle 6"/>
          <p:cNvSpPr>
            <a:spLocks noChangeArrowheads="1"/>
          </p:cNvSpPr>
          <p:nvPr/>
        </p:nvSpPr>
        <p:spPr bwMode="auto">
          <a:xfrm>
            <a:off x="457200" y="2133600"/>
            <a:ext cx="8229600" cy="954088"/>
          </a:xfrm>
          <a:prstGeom prst="rect">
            <a:avLst/>
          </a:prstGeom>
          <a:noFill/>
          <a:ln w="9525">
            <a:noFill/>
            <a:miter lim="800000"/>
            <a:headEnd/>
            <a:tailEnd/>
          </a:ln>
        </p:spPr>
        <p:txBody>
          <a:bodyPr anchor="ctr">
            <a:spAutoFit/>
          </a:bodyPr>
          <a:lstStyle/>
          <a:p>
            <a:r>
              <a:rPr lang="sv-SE" sz="2800"/>
              <a:t>N kromosom dalam satu populasi dibagi menjadi N</a:t>
            </a:r>
            <a:r>
              <a:rPr lang="sv-SE" sz="2800" baseline="-25000"/>
              <a:t>k</a:t>
            </a:r>
            <a:r>
              <a:rPr lang="sv-SE" sz="2800"/>
              <a:t> kelompok</a:t>
            </a:r>
            <a:r>
              <a:rPr lang="en-US" sz="2800"/>
              <a:t>. </a:t>
            </a:r>
            <a:r>
              <a:rPr lang="sv-SE" sz="2800"/>
              <a:t>Masing-masing kelompok berisi:</a:t>
            </a:r>
            <a:endParaRPr lang="en-US" sz="2800"/>
          </a:p>
        </p:txBody>
      </p:sp>
      <p:sp>
        <p:nvSpPr>
          <p:cNvPr id="7173" name="Rectangle 7"/>
          <p:cNvSpPr>
            <a:spLocks noChangeArrowheads="1"/>
          </p:cNvSpPr>
          <p:nvPr/>
        </p:nvSpPr>
        <p:spPr bwMode="auto">
          <a:xfrm>
            <a:off x="457200" y="5370513"/>
            <a:ext cx="7924800" cy="954087"/>
          </a:xfrm>
          <a:prstGeom prst="rect">
            <a:avLst/>
          </a:prstGeom>
          <a:noFill/>
          <a:ln w="9525">
            <a:noFill/>
            <a:miter lim="800000"/>
            <a:headEnd/>
            <a:tailEnd/>
          </a:ln>
        </p:spPr>
        <p:txBody>
          <a:bodyPr anchor="ctr">
            <a:spAutoFit/>
          </a:bodyPr>
          <a:lstStyle/>
          <a:p>
            <a:pPr>
              <a:buFont typeface="Wingdings" pitchFamily="2" charset="2"/>
              <a:buNone/>
            </a:pPr>
            <a:r>
              <a:rPr lang="sv-SE" sz="2800" dirty="0"/>
              <a:t>Suatu individu bisa dipindah ke sub populasi </a:t>
            </a:r>
          </a:p>
          <a:p>
            <a:pPr>
              <a:buFont typeface="Wingdings" pitchFamily="2" charset="2"/>
              <a:buNone/>
            </a:pPr>
            <a:r>
              <a:rPr lang="sv-SE" sz="2800" dirty="0"/>
              <a:t>lain berdasarkan </a:t>
            </a:r>
            <a:r>
              <a:rPr lang="id-ID" sz="2800" i="1" dirty="0" smtClean="0">
                <a:solidFill>
                  <a:srgbClr val="FF0000"/>
                </a:solidFill>
              </a:rPr>
              <a:t>t</a:t>
            </a:r>
            <a:r>
              <a:rPr lang="sv-SE" sz="2800" i="1" dirty="0" smtClean="0">
                <a:solidFill>
                  <a:srgbClr val="FF0000"/>
                </a:solidFill>
              </a:rPr>
              <a:t>unneling </a:t>
            </a:r>
            <a:r>
              <a:rPr lang="sv-SE" sz="2800" i="1" dirty="0">
                <a:solidFill>
                  <a:srgbClr val="FF0000"/>
                </a:solidFill>
              </a:rPr>
              <a:t>probability </a:t>
            </a:r>
            <a:r>
              <a:rPr lang="sv-SE" sz="2800" i="1" dirty="0"/>
              <a:t>p</a:t>
            </a:r>
            <a:r>
              <a:rPr lang="sv-SE" sz="2800" baseline="-25000" dirty="0"/>
              <a:t>t</a:t>
            </a:r>
            <a:endParaRPr lang="en-US" sz="2800" dirty="0"/>
          </a:p>
        </p:txBody>
      </p:sp>
      <p:sp>
        <p:nvSpPr>
          <p:cNvPr id="7174" name="Rectangle 9"/>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endParaRPr lang="id-ID"/>
          </a:p>
        </p:txBody>
      </p:sp>
      <p:sp>
        <p:nvSpPr>
          <p:cNvPr id="71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1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7170" name="Object 5"/>
          <p:cNvGraphicFramePr>
            <a:graphicFrameLocks noChangeAspect="1"/>
          </p:cNvGraphicFramePr>
          <p:nvPr/>
        </p:nvGraphicFramePr>
        <p:xfrm>
          <a:off x="3352800" y="3429000"/>
          <a:ext cx="1673225" cy="1447800"/>
        </p:xfrm>
        <a:graphic>
          <a:graphicData uri="http://schemas.openxmlformats.org/presentationml/2006/ole">
            <mc:AlternateContent xmlns:mc="http://schemas.openxmlformats.org/markup-compatibility/2006">
              <mc:Choice xmlns:v="urn:schemas-microsoft-com:vml" Requires="v">
                <p:oleObj spid="_x0000_s7171" name="Equation" r:id="rId3" imgW="495085" imgH="431613" progId="Equation.3">
                  <p:embed/>
                </p:oleObj>
              </mc:Choice>
              <mc:Fallback>
                <p:oleObj name="Equation" r:id="rId3" imgW="495085"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429000"/>
                        <a:ext cx="167322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Island model</a:t>
            </a:r>
            <a:r>
              <a:rPr lang="en-US" dirty="0" smtClean="0"/>
              <a:t> EAs</a:t>
            </a:r>
            <a:endParaRPr lang="id-ID" dirty="0"/>
          </a:p>
        </p:txBody>
      </p:sp>
      <p:pic>
        <p:nvPicPr>
          <p:cNvPr id="171011" name="Picture 1"/>
          <p:cNvPicPr>
            <a:picLocks noChangeAspect="1" noChangeArrowheads="1"/>
          </p:cNvPicPr>
          <p:nvPr/>
        </p:nvPicPr>
        <p:blipFill>
          <a:blip r:embed="rId2"/>
          <a:srcRect/>
          <a:stretch>
            <a:fillRect/>
          </a:stretch>
        </p:blipFill>
        <p:spPr bwMode="auto">
          <a:xfrm>
            <a:off x="1828800" y="2057400"/>
            <a:ext cx="4991100"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i="1" dirty="0" smtClean="0"/>
              <a:t>Island model</a:t>
            </a:r>
            <a:r>
              <a:rPr lang="en-US" dirty="0" smtClean="0"/>
              <a:t> EAs</a:t>
            </a:r>
            <a:endParaRPr lang="id-ID" dirty="0"/>
          </a:p>
        </p:txBody>
      </p:sp>
      <p:pic>
        <p:nvPicPr>
          <p:cNvPr id="172035" name="Picture 357"/>
          <p:cNvPicPr>
            <a:picLocks noChangeAspect="1" noChangeArrowheads="1"/>
          </p:cNvPicPr>
          <p:nvPr/>
        </p:nvPicPr>
        <p:blipFill>
          <a:blip r:embed="rId2"/>
          <a:srcRect/>
          <a:stretch>
            <a:fillRect/>
          </a:stretch>
        </p:blipFill>
        <p:spPr bwMode="auto">
          <a:xfrm>
            <a:off x="1828800" y="2057400"/>
            <a:ext cx="49117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8" name="Group 27"/>
          <p:cNvGrpSpPr>
            <a:grpSpLocks/>
          </p:cNvGrpSpPr>
          <p:nvPr/>
        </p:nvGrpSpPr>
        <p:grpSpPr bwMode="auto">
          <a:xfrm>
            <a:off x="609600" y="1066800"/>
            <a:ext cx="5562600" cy="5029200"/>
            <a:chOff x="192" y="1008"/>
            <a:chExt cx="3504" cy="3168"/>
          </a:xfrm>
        </p:grpSpPr>
        <p:pic>
          <p:nvPicPr>
            <p:cNvPr id="173062" name="Picture 4" descr="3-4a AGstandar 3D gagal"/>
            <p:cNvPicPr>
              <a:picLocks noChangeAspect="1" noChangeArrowheads="1"/>
            </p:cNvPicPr>
            <p:nvPr/>
          </p:nvPicPr>
          <p:blipFill>
            <a:blip r:embed="rId2"/>
            <a:srcRect/>
            <a:stretch>
              <a:fillRect/>
            </a:stretch>
          </p:blipFill>
          <p:spPr bwMode="auto">
            <a:xfrm>
              <a:off x="336" y="1152"/>
              <a:ext cx="1455" cy="1308"/>
            </a:xfrm>
            <a:prstGeom prst="rect">
              <a:avLst/>
            </a:prstGeom>
            <a:noFill/>
            <a:ln w="9525">
              <a:noFill/>
              <a:miter lim="800000"/>
              <a:headEnd/>
              <a:tailEnd/>
            </a:ln>
          </p:spPr>
        </p:pic>
        <p:pic>
          <p:nvPicPr>
            <p:cNvPr id="173063" name="Picture 13" descr="3-4a AGstandar 3D gagal"/>
            <p:cNvPicPr>
              <a:picLocks noChangeAspect="1" noChangeArrowheads="1"/>
            </p:cNvPicPr>
            <p:nvPr/>
          </p:nvPicPr>
          <p:blipFill>
            <a:blip r:embed="rId2"/>
            <a:srcRect/>
            <a:stretch>
              <a:fillRect/>
            </a:stretch>
          </p:blipFill>
          <p:spPr bwMode="auto">
            <a:xfrm>
              <a:off x="2097" y="1152"/>
              <a:ext cx="1455" cy="1308"/>
            </a:xfrm>
            <a:prstGeom prst="rect">
              <a:avLst/>
            </a:prstGeom>
            <a:noFill/>
            <a:ln w="9525">
              <a:noFill/>
              <a:miter lim="800000"/>
              <a:headEnd/>
              <a:tailEnd/>
            </a:ln>
          </p:spPr>
        </p:pic>
        <p:pic>
          <p:nvPicPr>
            <p:cNvPr id="173064" name="Picture 14" descr="3-4a AGstandar 3D gagal"/>
            <p:cNvPicPr>
              <a:picLocks noChangeAspect="1" noChangeArrowheads="1"/>
            </p:cNvPicPr>
            <p:nvPr/>
          </p:nvPicPr>
          <p:blipFill>
            <a:blip r:embed="rId2"/>
            <a:srcRect/>
            <a:stretch>
              <a:fillRect/>
            </a:stretch>
          </p:blipFill>
          <p:spPr bwMode="auto">
            <a:xfrm>
              <a:off x="321" y="2725"/>
              <a:ext cx="1455" cy="1307"/>
            </a:xfrm>
            <a:prstGeom prst="rect">
              <a:avLst/>
            </a:prstGeom>
            <a:noFill/>
            <a:ln w="9525">
              <a:noFill/>
              <a:miter lim="800000"/>
              <a:headEnd/>
              <a:tailEnd/>
            </a:ln>
          </p:spPr>
        </p:pic>
        <p:pic>
          <p:nvPicPr>
            <p:cNvPr id="173065" name="Picture 15" descr="3-4a AGstandar 3D gagal"/>
            <p:cNvPicPr>
              <a:picLocks noChangeAspect="1" noChangeArrowheads="1"/>
            </p:cNvPicPr>
            <p:nvPr/>
          </p:nvPicPr>
          <p:blipFill>
            <a:blip r:embed="rId2"/>
            <a:srcRect/>
            <a:stretch>
              <a:fillRect/>
            </a:stretch>
          </p:blipFill>
          <p:spPr bwMode="auto">
            <a:xfrm>
              <a:off x="2097" y="2725"/>
              <a:ext cx="1455" cy="1307"/>
            </a:xfrm>
            <a:prstGeom prst="rect">
              <a:avLst/>
            </a:prstGeom>
            <a:noFill/>
            <a:ln w="9525">
              <a:noFill/>
              <a:miter lim="800000"/>
              <a:headEnd/>
              <a:tailEnd/>
            </a:ln>
          </p:spPr>
        </p:pic>
        <p:sp>
          <p:nvSpPr>
            <p:cNvPr id="173066" name="Rectangle 16"/>
            <p:cNvSpPr>
              <a:spLocks noChangeArrowheads="1"/>
            </p:cNvSpPr>
            <p:nvPr/>
          </p:nvSpPr>
          <p:spPr bwMode="auto">
            <a:xfrm>
              <a:off x="192" y="1008"/>
              <a:ext cx="3504" cy="3168"/>
            </a:xfrm>
            <a:prstGeom prst="rect">
              <a:avLst/>
            </a:prstGeom>
            <a:noFill/>
            <a:ln w="9525">
              <a:solidFill>
                <a:schemeClr val="tx1"/>
              </a:solidFill>
              <a:miter lim="800000"/>
              <a:headEnd/>
              <a:tailEnd/>
            </a:ln>
          </p:spPr>
          <p:txBody>
            <a:bodyPr wrap="none" anchor="ctr"/>
            <a:lstStyle/>
            <a:p>
              <a:endParaRPr lang="id-ID"/>
            </a:p>
          </p:txBody>
        </p:sp>
        <p:sp>
          <p:nvSpPr>
            <p:cNvPr id="173067" name="AutoShape 20"/>
            <p:cNvSpPr>
              <a:spLocks noChangeArrowheads="1"/>
            </p:cNvSpPr>
            <p:nvPr/>
          </p:nvSpPr>
          <p:spPr bwMode="auto">
            <a:xfrm>
              <a:off x="976" y="2472"/>
              <a:ext cx="144" cy="240"/>
            </a:xfrm>
            <a:prstGeom prst="upDownArrow">
              <a:avLst>
                <a:gd name="adj1" fmla="val 50000"/>
                <a:gd name="adj2" fmla="val 33333"/>
              </a:avLst>
            </a:prstGeom>
            <a:solidFill>
              <a:schemeClr val="tx1"/>
            </a:solidFill>
            <a:ln w="9525">
              <a:solidFill>
                <a:schemeClr val="tx1"/>
              </a:solidFill>
              <a:miter lim="800000"/>
              <a:headEnd/>
              <a:tailEnd/>
            </a:ln>
          </p:spPr>
          <p:txBody>
            <a:bodyPr wrap="none" anchor="ctr"/>
            <a:lstStyle/>
            <a:p>
              <a:endParaRPr lang="id-ID"/>
            </a:p>
          </p:txBody>
        </p:sp>
        <p:sp>
          <p:nvSpPr>
            <p:cNvPr id="173068" name="AutoShape 21"/>
            <p:cNvSpPr>
              <a:spLocks noChangeArrowheads="1"/>
            </p:cNvSpPr>
            <p:nvPr/>
          </p:nvSpPr>
          <p:spPr bwMode="auto">
            <a:xfrm>
              <a:off x="2808" y="2472"/>
              <a:ext cx="144" cy="240"/>
            </a:xfrm>
            <a:prstGeom prst="upDownArrow">
              <a:avLst>
                <a:gd name="adj1" fmla="val 50000"/>
                <a:gd name="adj2" fmla="val 33333"/>
              </a:avLst>
            </a:prstGeom>
            <a:solidFill>
              <a:schemeClr val="tx1"/>
            </a:solidFill>
            <a:ln w="9525">
              <a:solidFill>
                <a:schemeClr val="tx1"/>
              </a:solidFill>
              <a:miter lim="800000"/>
              <a:headEnd/>
              <a:tailEnd/>
            </a:ln>
          </p:spPr>
          <p:txBody>
            <a:bodyPr wrap="none" anchor="ctr"/>
            <a:lstStyle/>
            <a:p>
              <a:endParaRPr lang="id-ID"/>
            </a:p>
          </p:txBody>
        </p:sp>
        <p:sp>
          <p:nvSpPr>
            <p:cNvPr id="173069" name="AutoShape 22"/>
            <p:cNvSpPr>
              <a:spLocks noChangeArrowheads="1"/>
            </p:cNvSpPr>
            <p:nvPr/>
          </p:nvSpPr>
          <p:spPr bwMode="auto">
            <a:xfrm>
              <a:off x="1800" y="1776"/>
              <a:ext cx="288" cy="144"/>
            </a:xfrm>
            <a:prstGeom prst="leftRightArrow">
              <a:avLst>
                <a:gd name="adj1" fmla="val 50000"/>
                <a:gd name="adj2" fmla="val 40000"/>
              </a:avLst>
            </a:prstGeom>
            <a:solidFill>
              <a:schemeClr val="tx1"/>
            </a:solidFill>
            <a:ln w="9525">
              <a:solidFill>
                <a:schemeClr val="tx1"/>
              </a:solidFill>
              <a:miter lim="800000"/>
              <a:headEnd/>
              <a:tailEnd/>
            </a:ln>
          </p:spPr>
          <p:txBody>
            <a:bodyPr wrap="none" anchor="ctr"/>
            <a:lstStyle/>
            <a:p>
              <a:endParaRPr lang="id-ID"/>
            </a:p>
          </p:txBody>
        </p:sp>
        <p:sp>
          <p:nvSpPr>
            <p:cNvPr id="173070" name="AutoShape 23"/>
            <p:cNvSpPr>
              <a:spLocks noChangeArrowheads="1"/>
            </p:cNvSpPr>
            <p:nvPr/>
          </p:nvSpPr>
          <p:spPr bwMode="auto">
            <a:xfrm>
              <a:off x="1792" y="3384"/>
              <a:ext cx="288" cy="144"/>
            </a:xfrm>
            <a:prstGeom prst="leftRightArrow">
              <a:avLst>
                <a:gd name="adj1" fmla="val 50000"/>
                <a:gd name="adj2" fmla="val 40000"/>
              </a:avLst>
            </a:prstGeom>
            <a:solidFill>
              <a:schemeClr val="tx1"/>
            </a:solidFill>
            <a:ln w="9525">
              <a:solidFill>
                <a:schemeClr val="tx1"/>
              </a:solidFill>
              <a:miter lim="800000"/>
              <a:headEnd/>
              <a:tailEnd/>
            </a:ln>
          </p:spPr>
          <p:txBody>
            <a:bodyPr wrap="none" anchor="ctr"/>
            <a:lstStyle/>
            <a:p>
              <a:endParaRPr lang="id-ID"/>
            </a:p>
          </p:txBody>
        </p:sp>
        <p:sp>
          <p:nvSpPr>
            <p:cNvPr id="173071" name="AutoShape 24"/>
            <p:cNvSpPr>
              <a:spLocks noChangeArrowheads="1"/>
            </p:cNvSpPr>
            <p:nvPr/>
          </p:nvSpPr>
          <p:spPr bwMode="auto">
            <a:xfrm rot="2565255">
              <a:off x="1752" y="2520"/>
              <a:ext cx="384" cy="137"/>
            </a:xfrm>
            <a:prstGeom prst="leftRightArrow">
              <a:avLst>
                <a:gd name="adj1" fmla="val 50000"/>
                <a:gd name="adj2" fmla="val 56058"/>
              </a:avLst>
            </a:prstGeom>
            <a:solidFill>
              <a:schemeClr val="tx1"/>
            </a:solidFill>
            <a:ln w="9525">
              <a:solidFill>
                <a:schemeClr val="tx1"/>
              </a:solidFill>
              <a:miter lim="800000"/>
              <a:headEnd/>
              <a:tailEnd/>
            </a:ln>
          </p:spPr>
          <p:txBody>
            <a:bodyPr wrap="none" anchor="ctr"/>
            <a:lstStyle/>
            <a:p>
              <a:endParaRPr lang="id-ID"/>
            </a:p>
          </p:txBody>
        </p:sp>
        <p:sp>
          <p:nvSpPr>
            <p:cNvPr id="173072" name="AutoShape 25"/>
            <p:cNvSpPr>
              <a:spLocks noChangeArrowheads="1"/>
            </p:cNvSpPr>
            <p:nvPr/>
          </p:nvSpPr>
          <p:spPr bwMode="auto">
            <a:xfrm rot="8146023">
              <a:off x="1746" y="2509"/>
              <a:ext cx="384" cy="152"/>
            </a:xfrm>
            <a:prstGeom prst="leftRightArrow">
              <a:avLst>
                <a:gd name="adj1" fmla="val 50000"/>
                <a:gd name="adj2" fmla="val 50526"/>
              </a:avLst>
            </a:prstGeom>
            <a:solidFill>
              <a:schemeClr val="tx1"/>
            </a:solidFill>
            <a:ln w="9525">
              <a:solidFill>
                <a:schemeClr val="tx1"/>
              </a:solidFill>
              <a:miter lim="800000"/>
              <a:headEnd/>
              <a:tailEnd/>
            </a:ln>
          </p:spPr>
          <p:txBody>
            <a:bodyPr wrap="none" anchor="ctr"/>
            <a:lstStyle/>
            <a:p>
              <a:endParaRPr lang="id-ID"/>
            </a:p>
          </p:txBody>
        </p:sp>
      </p:grpSp>
      <p:grpSp>
        <p:nvGrpSpPr>
          <p:cNvPr id="3" name="Group 28"/>
          <p:cNvGrpSpPr>
            <a:grpSpLocks/>
          </p:cNvGrpSpPr>
          <p:nvPr/>
        </p:nvGrpSpPr>
        <p:grpSpPr bwMode="auto">
          <a:xfrm>
            <a:off x="6172200" y="1752600"/>
            <a:ext cx="2419350" cy="946150"/>
            <a:chOff x="3708" y="2304"/>
            <a:chExt cx="1524" cy="596"/>
          </a:xfrm>
        </p:grpSpPr>
        <p:sp>
          <p:nvSpPr>
            <p:cNvPr id="173060" name="AutoShape 18"/>
            <p:cNvSpPr>
              <a:spLocks noChangeArrowheads="1"/>
            </p:cNvSpPr>
            <p:nvPr/>
          </p:nvSpPr>
          <p:spPr bwMode="auto">
            <a:xfrm>
              <a:off x="3708" y="2400"/>
              <a:ext cx="432" cy="336"/>
            </a:xfrm>
            <a:prstGeom prst="rightArrow">
              <a:avLst>
                <a:gd name="adj1" fmla="val 50000"/>
                <a:gd name="adj2" fmla="val 32143"/>
              </a:avLst>
            </a:prstGeom>
            <a:solidFill>
              <a:schemeClr val="tx1"/>
            </a:solidFill>
            <a:ln w="9525">
              <a:solidFill>
                <a:schemeClr val="tx1"/>
              </a:solidFill>
              <a:miter lim="800000"/>
              <a:headEnd/>
              <a:tailEnd/>
            </a:ln>
          </p:spPr>
          <p:txBody>
            <a:bodyPr wrap="none" anchor="ctr"/>
            <a:lstStyle/>
            <a:p>
              <a:endParaRPr lang="id-ID"/>
            </a:p>
          </p:txBody>
        </p:sp>
        <p:sp>
          <p:nvSpPr>
            <p:cNvPr id="173061" name="Text Box 26"/>
            <p:cNvSpPr txBox="1">
              <a:spLocks noChangeArrowheads="1"/>
            </p:cNvSpPr>
            <p:nvPr/>
          </p:nvSpPr>
          <p:spPr bwMode="auto">
            <a:xfrm>
              <a:off x="4176" y="2304"/>
              <a:ext cx="1056" cy="596"/>
            </a:xfrm>
            <a:prstGeom prst="rect">
              <a:avLst/>
            </a:prstGeom>
            <a:noFill/>
            <a:ln w="9525">
              <a:noFill/>
              <a:miter lim="800000"/>
              <a:headEnd/>
              <a:tailEnd/>
            </a:ln>
          </p:spPr>
          <p:txBody>
            <a:bodyPr>
              <a:spAutoFit/>
            </a:bodyPr>
            <a:lstStyle/>
            <a:p>
              <a:pPr>
                <a:spcBef>
                  <a:spcPct val="50000"/>
                </a:spcBef>
              </a:pPr>
              <a:r>
                <a:rPr lang="en-US" sz="2800"/>
                <a:t>The best individual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i="1" dirty="0" smtClean="0"/>
              <a:t>Adaptive</a:t>
            </a:r>
            <a:r>
              <a:rPr lang="id-ID" dirty="0" smtClean="0"/>
              <a:t> </a:t>
            </a:r>
            <a:r>
              <a:rPr lang="en-US" dirty="0" smtClean="0"/>
              <a:t>EAs</a:t>
            </a:r>
            <a:endParaRPr lang="id-ID" dirty="0"/>
          </a:p>
        </p:txBody>
      </p:sp>
      <p:pic>
        <p:nvPicPr>
          <p:cNvPr id="174083" name="Picture 2"/>
          <p:cNvPicPr>
            <a:picLocks noChangeAspect="1" noChangeArrowheads="1"/>
          </p:cNvPicPr>
          <p:nvPr/>
        </p:nvPicPr>
        <p:blipFill>
          <a:blip r:embed="rId2"/>
          <a:srcRect/>
          <a:stretch>
            <a:fillRect/>
          </a:stretch>
        </p:blipFill>
        <p:spPr bwMode="auto">
          <a:xfrm>
            <a:off x="1066800" y="2895600"/>
            <a:ext cx="6883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err="1" smtClean="0"/>
              <a:t>Komponen</a:t>
            </a:r>
            <a:r>
              <a:rPr lang="en-US" dirty="0" smtClean="0"/>
              <a:t> GA</a:t>
            </a:r>
            <a:endParaRPr lang="id-ID" dirty="0" smtClean="0"/>
          </a:p>
        </p:txBody>
      </p:sp>
      <p:sp>
        <p:nvSpPr>
          <p:cNvPr id="3" name="Content Placeholder 2"/>
          <p:cNvSpPr>
            <a:spLocks noGrp="1"/>
          </p:cNvSpPr>
          <p:nvPr>
            <p:ph idx="1"/>
          </p:nvPr>
        </p:nvSpPr>
        <p:spPr/>
        <p:txBody>
          <a:bodyPr/>
          <a:lstStyle/>
          <a:p>
            <a:pPr eaLnBrk="1" hangingPunct="1"/>
            <a:r>
              <a:rPr lang="en-US" dirty="0" err="1" smtClean="0"/>
              <a:t>Inisialisasi</a:t>
            </a:r>
            <a:r>
              <a:rPr lang="en-US" dirty="0" smtClean="0"/>
              <a:t> </a:t>
            </a:r>
            <a:r>
              <a:rPr lang="en-US" dirty="0" err="1" smtClean="0"/>
              <a:t>Populasi</a:t>
            </a:r>
            <a:r>
              <a:rPr lang="en-US" dirty="0" smtClean="0"/>
              <a:t> (</a:t>
            </a:r>
            <a:r>
              <a:rPr lang="en-US" i="1" dirty="0" smtClean="0"/>
              <a:t>N</a:t>
            </a:r>
            <a:r>
              <a:rPr lang="en-US" dirty="0" smtClean="0"/>
              <a:t> </a:t>
            </a:r>
            <a:r>
              <a:rPr lang="en-US" dirty="0" err="1" smtClean="0"/>
              <a:t>kromosom</a:t>
            </a:r>
            <a:r>
              <a:rPr lang="en-US" dirty="0" smtClean="0"/>
              <a:t>)</a:t>
            </a:r>
          </a:p>
          <a:p>
            <a:pPr eaLnBrk="1" hangingPunct="1"/>
            <a:r>
              <a:rPr lang="en-US" dirty="0" err="1" smtClean="0"/>
              <a:t>Evaluasi</a:t>
            </a:r>
            <a:r>
              <a:rPr lang="en-US" dirty="0" smtClean="0"/>
              <a:t> </a:t>
            </a:r>
            <a:r>
              <a:rPr lang="en-US" dirty="0" err="1" smtClean="0"/>
              <a:t>Individu</a:t>
            </a:r>
            <a:r>
              <a:rPr lang="en-US" dirty="0" smtClean="0"/>
              <a:t> (</a:t>
            </a:r>
            <a:r>
              <a:rPr lang="en-US" dirty="0" err="1" smtClean="0"/>
              <a:t>berbasis</a:t>
            </a:r>
            <a:r>
              <a:rPr lang="en-US" dirty="0" smtClean="0"/>
              <a:t> </a:t>
            </a:r>
            <a:r>
              <a:rPr lang="en-US" dirty="0" err="1" smtClean="0"/>
              <a:t>fungsi</a:t>
            </a:r>
            <a:r>
              <a:rPr lang="en-US" dirty="0" smtClean="0"/>
              <a:t> fitness)</a:t>
            </a:r>
            <a:endParaRPr lang="id-ID" dirty="0" smtClean="0"/>
          </a:p>
          <a:p>
            <a:pPr eaLnBrk="1" hangingPunct="1"/>
            <a:r>
              <a:rPr lang="en-US" dirty="0" err="1" smtClean="0"/>
              <a:t>Seleksi</a:t>
            </a:r>
            <a:r>
              <a:rPr lang="en-US" dirty="0" smtClean="0"/>
              <a:t> </a:t>
            </a:r>
            <a:r>
              <a:rPr lang="en-US" dirty="0" err="1" smtClean="0"/>
              <a:t>Ortu</a:t>
            </a:r>
            <a:endParaRPr lang="en-US" dirty="0" smtClean="0"/>
          </a:p>
          <a:p>
            <a:pPr eaLnBrk="1" hangingPunct="1"/>
            <a:r>
              <a:rPr lang="en-US" dirty="0" err="1" smtClean="0"/>
              <a:t>Rekombinasi</a:t>
            </a:r>
            <a:endParaRPr lang="en-US" dirty="0" smtClean="0"/>
          </a:p>
          <a:p>
            <a:pPr eaLnBrk="1" hangingPunct="1"/>
            <a:r>
              <a:rPr lang="en-US" dirty="0" err="1" smtClean="0"/>
              <a:t>Mutasi</a:t>
            </a:r>
            <a:endParaRPr lang="en-US" dirty="0" smtClean="0"/>
          </a:p>
          <a:p>
            <a:pPr eaLnBrk="1" hangingPunct="1"/>
            <a:r>
              <a:rPr lang="en-US" dirty="0" err="1" smtClean="0"/>
              <a:t>Seleksi</a:t>
            </a:r>
            <a:r>
              <a:rPr lang="en-US" dirty="0" smtClean="0"/>
              <a:t> Survivor</a:t>
            </a:r>
          </a:p>
          <a:p>
            <a:pPr eaLnBrk="1" hangingPunct="1"/>
            <a:endParaRPr lang="en-US" dirty="0" smtClean="0"/>
          </a:p>
          <a:p>
            <a:pPr eaLnBrk="1" hangingPunct="1">
              <a:buNone/>
            </a:pPr>
            <a:r>
              <a:rPr lang="en-US" dirty="0" err="1" smtClean="0">
                <a:solidFill>
                  <a:srgbClr val="FF0000"/>
                </a:solidFill>
              </a:rPr>
              <a:t>Implementasinya</a:t>
            </a:r>
            <a:r>
              <a:rPr lang="en-US" dirty="0" smtClean="0">
                <a:solidFill>
                  <a:srgbClr val="FF0000"/>
                </a:solidFill>
              </a:rPr>
              <a:t> </a:t>
            </a:r>
            <a:r>
              <a:rPr lang="en-US" dirty="0" err="1" smtClean="0">
                <a:solidFill>
                  <a:srgbClr val="FF0000"/>
                </a:solidFill>
              </a:rPr>
              <a:t>dalam</a:t>
            </a:r>
            <a:r>
              <a:rPr lang="en-US" dirty="0" smtClean="0">
                <a:solidFill>
                  <a:srgbClr val="FF0000"/>
                </a:solidFill>
              </a:rPr>
              <a:t> </a:t>
            </a:r>
            <a:r>
              <a:rPr lang="en-US" dirty="0" err="1" smtClean="0">
                <a:solidFill>
                  <a:srgbClr val="FF0000"/>
                </a:solidFill>
              </a:rPr>
              <a:t>Matlab</a:t>
            </a:r>
            <a:r>
              <a:rPr lang="en-US" dirty="0" smtClean="0">
                <a:solidFill>
                  <a:srgbClr val="FF0000"/>
                </a:solidFill>
              </a:rPr>
              <a:t>?</a:t>
            </a:r>
            <a:endParaRPr lang="id-ID"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smtClean="0"/>
              <a:t>Grid-based Crossover</a:t>
            </a:r>
            <a:endParaRPr lang="id-ID" smtClean="0"/>
          </a:p>
        </p:txBody>
      </p:sp>
      <p:pic>
        <p:nvPicPr>
          <p:cNvPr id="175107" name="Picture 2" descr="5-13 grid-based"/>
          <p:cNvPicPr>
            <a:picLocks noChangeAspect="1" noChangeArrowheads="1"/>
          </p:cNvPicPr>
          <p:nvPr/>
        </p:nvPicPr>
        <p:blipFill>
          <a:blip r:embed="rId2"/>
          <a:srcRect/>
          <a:stretch>
            <a:fillRect/>
          </a:stretch>
        </p:blipFill>
        <p:spPr bwMode="auto">
          <a:xfrm>
            <a:off x="514350" y="2133600"/>
            <a:ext cx="7791450" cy="3195638"/>
          </a:xfrm>
          <a:prstGeom prst="rect">
            <a:avLst/>
          </a:prstGeom>
          <a:noFill/>
          <a:ln w="9525">
            <a:noFill/>
            <a:miter lim="800000"/>
            <a:headEnd/>
            <a:tailEnd/>
          </a:ln>
        </p:spPr>
      </p:pic>
      <p:sp>
        <p:nvSpPr>
          <p:cNvPr id="175108" name="Rectangle 4"/>
          <p:cNvSpPr>
            <a:spLocks noChangeArrowheads="1"/>
          </p:cNvSpPr>
          <p:nvPr/>
        </p:nvSpPr>
        <p:spPr bwMode="auto">
          <a:xfrm>
            <a:off x="457200" y="5486400"/>
            <a:ext cx="8458200" cy="1323975"/>
          </a:xfrm>
          <a:prstGeom prst="rect">
            <a:avLst/>
          </a:prstGeom>
          <a:noFill/>
          <a:ln w="9525">
            <a:noFill/>
            <a:miter lim="800000"/>
            <a:headEnd/>
            <a:tailEnd/>
          </a:ln>
        </p:spPr>
        <p:txBody>
          <a:bodyPr>
            <a:spAutoFit/>
          </a:bodyPr>
          <a:lstStyle/>
          <a:p>
            <a:pPr>
              <a:buFont typeface="Arial" charset="0"/>
              <a:buChar char="•"/>
            </a:pPr>
            <a:r>
              <a:rPr lang="en-US" sz="2000">
                <a:latin typeface="Arial Narrow" pitchFamily="34" charset="0"/>
              </a:rPr>
              <a:t> I</a:t>
            </a:r>
            <a:r>
              <a:rPr lang="id-ID" sz="2000">
                <a:latin typeface="Arial Narrow" pitchFamily="34" charset="0"/>
              </a:rPr>
              <a:t>ndividu-individu diletakkan dalam suatu </a:t>
            </a:r>
            <a:r>
              <a:rPr lang="id-ID" sz="2000" b="1" i="1">
                <a:latin typeface="Arial Narrow" pitchFamily="34" charset="0"/>
              </a:rPr>
              <a:t>toroidal space</a:t>
            </a:r>
            <a:r>
              <a:rPr lang="id-ID" sz="2000">
                <a:latin typeface="Arial Narrow" pitchFamily="34" charset="0"/>
              </a:rPr>
              <a:t>, dimana ujung-ujung kotak tersebut disatukan dan membentuk ruang tiga dimensi seperti bola.</a:t>
            </a:r>
            <a:endParaRPr lang="en-US" sz="2000">
              <a:latin typeface="Arial Narrow" pitchFamily="34" charset="0"/>
            </a:endParaRPr>
          </a:p>
          <a:p>
            <a:pPr>
              <a:buFont typeface="Arial" charset="0"/>
              <a:buChar char="•"/>
            </a:pPr>
            <a:r>
              <a:rPr lang="en-US" sz="2000">
                <a:latin typeface="Arial Narrow" pitchFamily="34" charset="0"/>
              </a:rPr>
              <a:t> Individu hanya bisa di-crossover dengan indivdu2 tetangganya.</a:t>
            </a:r>
          </a:p>
          <a:p>
            <a:pPr>
              <a:buFont typeface="Arial" charset="0"/>
              <a:buChar char="•"/>
            </a:pPr>
            <a:r>
              <a:rPr lang="en-US" sz="2000"/>
              <a:t> Individu hitam hanya boleh </a:t>
            </a:r>
            <a:r>
              <a:rPr lang="en-US" sz="2000" i="1"/>
              <a:t>crossover</a:t>
            </a:r>
            <a:r>
              <a:rPr lang="en-US" sz="2000"/>
              <a:t> dengan 1 dari 8 individu tetangga.</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6-7 toroidal space"/>
          <p:cNvPicPr>
            <a:picLocks noChangeAspect="1" noChangeArrowheads="1"/>
          </p:cNvPicPr>
          <p:nvPr/>
        </p:nvPicPr>
        <p:blipFill>
          <a:blip r:embed="rId2"/>
          <a:srcRect/>
          <a:stretch>
            <a:fillRect/>
          </a:stretch>
        </p:blipFill>
        <p:spPr bwMode="auto">
          <a:xfrm>
            <a:off x="1371600" y="381000"/>
            <a:ext cx="6248400" cy="626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GA untuk melatih FFNN (MLP)</a:t>
            </a:r>
            <a:endParaRPr lang="id-ID" dirty="0"/>
          </a:p>
        </p:txBody>
      </p:sp>
      <p:sp>
        <p:nvSpPr>
          <p:cNvPr id="3" name="Content Placeholder 2"/>
          <p:cNvSpPr>
            <a:spLocks noGrp="1"/>
          </p:cNvSpPr>
          <p:nvPr>
            <p:ph idx="1"/>
          </p:nvPr>
        </p:nvSpPr>
        <p:spPr/>
        <p:txBody>
          <a:bodyPr/>
          <a:lstStyle/>
          <a:p>
            <a:r>
              <a:rPr lang="id-ID" dirty="0" smtClean="0"/>
              <a:t>Menemukan weights secara otomatis</a:t>
            </a:r>
          </a:p>
          <a:p>
            <a:r>
              <a:rPr lang="id-ID" dirty="0" smtClean="0"/>
              <a:t>Menggunakan representasi biner</a:t>
            </a:r>
          </a:p>
          <a:p>
            <a:r>
              <a:rPr lang="id-ID" dirty="0" smtClean="0"/>
              <a:t>Bagaimana performansi Advanced GA?</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Masalah 3-Parity</a:t>
            </a:r>
            <a:endParaRPr lang="id-ID" dirty="0"/>
          </a:p>
        </p:txBody>
      </p:sp>
      <p:pic>
        <p:nvPicPr>
          <p:cNvPr id="663554" name="Picture 2" descr="Tabel 6-1"/>
          <p:cNvPicPr>
            <a:picLocks noChangeAspect="1" noChangeArrowheads="1"/>
          </p:cNvPicPr>
          <p:nvPr/>
        </p:nvPicPr>
        <p:blipFill>
          <a:blip r:embed="rId2"/>
          <a:srcRect/>
          <a:stretch>
            <a:fillRect/>
          </a:stretch>
        </p:blipFill>
        <p:spPr bwMode="auto">
          <a:xfrm>
            <a:off x="1447800" y="2667000"/>
            <a:ext cx="5962650" cy="3409950"/>
          </a:xfrm>
          <a:prstGeom prst="rect">
            <a:avLst/>
          </a:prstGeom>
          <a:noFill/>
          <a:ln w="9525">
            <a:noFill/>
            <a:miter lim="800000"/>
            <a:headEnd/>
            <a:tailEnd/>
          </a:ln>
        </p:spPr>
      </p:pic>
      <p:sp>
        <p:nvSpPr>
          <p:cNvPr id="4" name="Rectangle 3"/>
          <p:cNvSpPr/>
          <p:nvPr/>
        </p:nvSpPr>
        <p:spPr>
          <a:xfrm>
            <a:off x="1143000" y="2221468"/>
            <a:ext cx="6477000" cy="369332"/>
          </a:xfrm>
          <a:prstGeom prst="rect">
            <a:avLst/>
          </a:prstGeom>
        </p:spPr>
        <p:txBody>
          <a:bodyPr wrap="square">
            <a:spAutoFit/>
          </a:bodyPr>
          <a:lstStyle/>
          <a:p>
            <a:pPr algn="ctr"/>
            <a:r>
              <a:rPr lang="id-ID" dirty="0" smtClean="0"/>
              <a:t>Tabel Kebenaran XOR untuk tiga masukan </a:t>
            </a:r>
            <a:r>
              <a:rPr lang="id-ID" i="1" dirty="0" smtClean="0"/>
              <a:t>X</a:t>
            </a:r>
            <a:r>
              <a:rPr lang="id-ID" baseline="-25000" dirty="0" smtClean="0"/>
              <a:t>1</a:t>
            </a:r>
            <a:r>
              <a:rPr lang="id-ID" dirty="0" smtClean="0"/>
              <a:t>, </a:t>
            </a:r>
            <a:r>
              <a:rPr lang="id-ID" i="1" dirty="0" smtClean="0"/>
              <a:t>X</a:t>
            </a:r>
            <a:r>
              <a:rPr lang="id-ID" baseline="-25000" dirty="0" smtClean="0"/>
              <a:t>2</a:t>
            </a:r>
            <a:r>
              <a:rPr lang="id-ID" dirty="0" smtClean="0"/>
              <a:t>, dan </a:t>
            </a:r>
            <a:r>
              <a:rPr lang="id-ID" i="1" dirty="0" smtClean="0"/>
              <a:t>X</a:t>
            </a:r>
            <a:r>
              <a:rPr lang="id-ID" baseline="-25000" dirty="0" smtClean="0"/>
              <a:t>3</a:t>
            </a:r>
            <a:r>
              <a:rPr lang="id-ID" dirty="0" smtClean="0"/>
              <a:t>.</a:t>
            </a:r>
            <a:endParaRPr lang="id-ID"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5400" dirty="0" smtClean="0"/>
              <a:t>Fungsi Fitness</a:t>
            </a:r>
            <a:endParaRPr lang="id-ID" dirty="0"/>
          </a:p>
        </p:txBody>
      </p:sp>
      <p:sp>
        <p:nvSpPr>
          <p:cNvPr id="4" name="Rectangle 3"/>
          <p:cNvSpPr/>
          <p:nvPr/>
        </p:nvSpPr>
        <p:spPr>
          <a:xfrm>
            <a:off x="914400" y="2234625"/>
            <a:ext cx="1996059" cy="584775"/>
          </a:xfrm>
          <a:prstGeom prst="rect">
            <a:avLst/>
          </a:prstGeom>
        </p:spPr>
        <p:txBody>
          <a:bodyPr wrap="none">
            <a:spAutoFit/>
          </a:bodyPr>
          <a:lstStyle/>
          <a:p>
            <a:r>
              <a:rPr lang="id-ID" sz="3200" i="1" dirty="0" smtClean="0"/>
              <a:t>f </a:t>
            </a:r>
            <a:r>
              <a:rPr lang="id-ID" sz="3200" dirty="0" smtClean="0"/>
              <a:t>= 1/</a:t>
            </a:r>
            <a:r>
              <a:rPr lang="id-ID" sz="3200" i="1" dirty="0" smtClean="0"/>
              <a:t>delta</a:t>
            </a:r>
            <a:endParaRPr lang="id-ID" sz="3200" dirty="0"/>
          </a:p>
        </p:txBody>
      </p:sp>
      <p:sp>
        <p:nvSpPr>
          <p:cNvPr id="66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664577" name="Object 1"/>
          <p:cNvGraphicFramePr>
            <a:graphicFrameLocks noChangeAspect="1"/>
          </p:cNvGraphicFramePr>
          <p:nvPr/>
        </p:nvGraphicFramePr>
        <p:xfrm>
          <a:off x="838200" y="2971800"/>
          <a:ext cx="4975411" cy="1371600"/>
        </p:xfrm>
        <a:graphic>
          <a:graphicData uri="http://schemas.openxmlformats.org/presentationml/2006/ole">
            <mc:AlternateContent xmlns:mc="http://schemas.openxmlformats.org/markup-compatibility/2006">
              <mc:Choice xmlns:v="urn:schemas-microsoft-com:vml" Requires="v">
                <p:oleObj spid="_x0000_s664578" r:id="rId3" imgW="1765300" imgH="482600" progId="Equation.3">
                  <p:embed/>
                </p:oleObj>
              </mc:Choice>
              <mc:Fallback>
                <p:oleObj r:id="rId3" imgW="1765300" imgH="482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4975411"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62000" y="4800600"/>
            <a:ext cx="8001000" cy="1631216"/>
          </a:xfrm>
          <a:prstGeom prst="rect">
            <a:avLst/>
          </a:prstGeom>
        </p:spPr>
        <p:txBody>
          <a:bodyPr wrap="square">
            <a:spAutoFit/>
          </a:bodyPr>
          <a:lstStyle/>
          <a:p>
            <a:pPr>
              <a:buFont typeface="Arial" pitchFamily="34" charset="0"/>
              <a:buChar char="•"/>
            </a:pPr>
            <a:r>
              <a:rPr lang="id-ID" sz="2000" i="1" dirty="0" smtClean="0"/>
              <a:t> m</a:t>
            </a:r>
            <a:r>
              <a:rPr lang="id-ID" sz="2000" dirty="0" smtClean="0"/>
              <a:t> = 2</a:t>
            </a:r>
            <a:r>
              <a:rPr lang="id-ID" sz="2000" i="1" baseline="30000" dirty="0" smtClean="0"/>
              <a:t>n</a:t>
            </a:r>
            <a:r>
              <a:rPr lang="id-ID" sz="2000" dirty="0" smtClean="0"/>
              <a:t> = 2</a:t>
            </a:r>
            <a:r>
              <a:rPr lang="id-ID" sz="2000" baseline="30000" dirty="0" smtClean="0"/>
              <a:t>3</a:t>
            </a:r>
            <a:r>
              <a:rPr lang="id-ID" sz="2000" dirty="0" smtClean="0"/>
              <a:t> = 8</a:t>
            </a:r>
          </a:p>
          <a:p>
            <a:pPr>
              <a:buFont typeface="Arial" pitchFamily="34" charset="0"/>
              <a:buChar char="•"/>
            </a:pPr>
            <a:r>
              <a:rPr lang="id-ID" sz="2000" i="1" dirty="0" smtClean="0"/>
              <a:t> d</a:t>
            </a:r>
            <a:r>
              <a:rPr lang="id-ID" sz="2000" dirty="0" smtClean="0"/>
              <a:t>(</a:t>
            </a:r>
            <a:r>
              <a:rPr lang="id-ID" sz="2000" i="1" dirty="0" smtClean="0"/>
              <a:t>i</a:t>
            </a:r>
            <a:r>
              <a:rPr lang="id-ID" sz="2000" dirty="0" smtClean="0"/>
              <a:t>) adalah output yang diharapkan. </a:t>
            </a:r>
          </a:p>
          <a:p>
            <a:pPr>
              <a:buFont typeface="Arial" pitchFamily="34" charset="0"/>
              <a:buChar char="•"/>
            </a:pPr>
            <a:r>
              <a:rPr lang="id-ID" sz="2000" dirty="0" smtClean="0"/>
              <a:t> Pola masukan pertama, </a:t>
            </a:r>
            <a:r>
              <a:rPr lang="id-ID" sz="2000" i="1" dirty="0" smtClean="0"/>
              <a:t>X</a:t>
            </a:r>
            <a:r>
              <a:rPr lang="id-ID" sz="2000" baseline="-25000" dirty="0" smtClean="0"/>
              <a:t>1 </a:t>
            </a:r>
            <a:r>
              <a:rPr lang="id-ID" sz="2000" dirty="0" smtClean="0"/>
              <a:t>= 0, </a:t>
            </a:r>
            <a:r>
              <a:rPr lang="id-ID" sz="2000" i="1" dirty="0" smtClean="0"/>
              <a:t>X</a:t>
            </a:r>
            <a:r>
              <a:rPr lang="id-ID" sz="2000" baseline="-25000" dirty="0" smtClean="0"/>
              <a:t>2 </a:t>
            </a:r>
            <a:r>
              <a:rPr lang="id-ID" sz="2000" dirty="0" smtClean="0"/>
              <a:t>= 0, dan </a:t>
            </a:r>
            <a:r>
              <a:rPr lang="id-ID" sz="2000" i="1" dirty="0" smtClean="0"/>
              <a:t>X</a:t>
            </a:r>
            <a:r>
              <a:rPr lang="id-ID" sz="2000" baseline="-25000" dirty="0" smtClean="0"/>
              <a:t>3</a:t>
            </a:r>
            <a:r>
              <a:rPr lang="id-ID" sz="2000" dirty="0" smtClean="0"/>
              <a:t> = 0, maka </a:t>
            </a:r>
            <a:r>
              <a:rPr lang="id-ID" sz="2000" i="1" dirty="0" smtClean="0"/>
              <a:t>d</a:t>
            </a:r>
            <a:r>
              <a:rPr lang="id-ID" sz="2000" dirty="0" smtClean="0"/>
              <a:t>(</a:t>
            </a:r>
            <a:r>
              <a:rPr lang="id-ID" sz="2000" i="1" dirty="0" smtClean="0"/>
              <a:t>1</a:t>
            </a:r>
            <a:r>
              <a:rPr lang="id-ID" sz="2000" dirty="0" smtClean="0"/>
              <a:t>) = 0.</a:t>
            </a:r>
          </a:p>
          <a:p>
            <a:pPr>
              <a:buFont typeface="Arial" pitchFamily="34" charset="0"/>
              <a:buChar char="•"/>
            </a:pPr>
            <a:r>
              <a:rPr lang="id-ID" sz="2000" dirty="0" smtClean="0"/>
              <a:t> Pola masukan ke dua, </a:t>
            </a:r>
            <a:r>
              <a:rPr lang="id-ID" sz="2000" i="1" dirty="0" smtClean="0"/>
              <a:t>X</a:t>
            </a:r>
            <a:r>
              <a:rPr lang="id-ID" sz="2000" baseline="-25000" dirty="0" smtClean="0"/>
              <a:t>1 </a:t>
            </a:r>
            <a:r>
              <a:rPr lang="id-ID" sz="2000" dirty="0" smtClean="0"/>
              <a:t>= 0, </a:t>
            </a:r>
            <a:r>
              <a:rPr lang="id-ID" sz="2000" i="1" dirty="0" smtClean="0"/>
              <a:t>X</a:t>
            </a:r>
            <a:r>
              <a:rPr lang="id-ID" sz="2000" baseline="-25000" dirty="0" smtClean="0"/>
              <a:t>2 </a:t>
            </a:r>
            <a:r>
              <a:rPr lang="id-ID" sz="2000" dirty="0" smtClean="0"/>
              <a:t>= 0, dan </a:t>
            </a:r>
            <a:r>
              <a:rPr lang="id-ID" sz="2000" i="1" dirty="0" smtClean="0"/>
              <a:t>X</a:t>
            </a:r>
            <a:r>
              <a:rPr lang="id-ID" sz="2000" baseline="-25000" dirty="0" smtClean="0"/>
              <a:t>3</a:t>
            </a:r>
            <a:r>
              <a:rPr lang="id-ID" sz="2000" dirty="0" smtClean="0"/>
              <a:t> = 1, maka </a:t>
            </a:r>
            <a:r>
              <a:rPr lang="id-ID" sz="2000" i="1" dirty="0" smtClean="0"/>
              <a:t>d</a:t>
            </a:r>
            <a:r>
              <a:rPr lang="id-ID" sz="2000" dirty="0" smtClean="0"/>
              <a:t>(</a:t>
            </a:r>
            <a:r>
              <a:rPr lang="id-ID" sz="2000" i="1" dirty="0" smtClean="0"/>
              <a:t>2</a:t>
            </a:r>
            <a:r>
              <a:rPr lang="id-ID" sz="2000" dirty="0" smtClean="0"/>
              <a:t>) = 1, dst.</a:t>
            </a:r>
          </a:p>
          <a:p>
            <a:pPr>
              <a:buFont typeface="Arial" pitchFamily="34" charset="0"/>
              <a:buChar char="•"/>
            </a:pPr>
            <a:r>
              <a:rPr lang="id-ID" sz="2000" i="1" dirty="0" smtClean="0"/>
              <a:t> y</a:t>
            </a:r>
            <a:r>
              <a:rPr lang="id-ID" sz="2000" dirty="0" smtClean="0"/>
              <a:t>(</a:t>
            </a:r>
            <a:r>
              <a:rPr lang="id-ID" sz="2000" i="1" dirty="0" smtClean="0"/>
              <a:t>i</a:t>
            </a:r>
            <a:r>
              <a:rPr lang="id-ID" sz="2000" dirty="0" smtClean="0"/>
              <a:t>) adalah output aktual yang dihasilkan.</a:t>
            </a:r>
            <a:endParaRPr lang="id-ID" sz="20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6-4b binary encoding"/>
          <p:cNvPicPr>
            <a:picLocks noChangeAspect="1" noChangeArrowheads="1"/>
          </p:cNvPicPr>
          <p:nvPr/>
        </p:nvPicPr>
        <p:blipFill>
          <a:blip r:embed="rId2"/>
          <a:srcRect/>
          <a:stretch>
            <a:fillRect/>
          </a:stretch>
        </p:blipFill>
        <p:spPr bwMode="auto">
          <a:xfrm>
            <a:off x="228600" y="381000"/>
            <a:ext cx="4133850" cy="2752725"/>
          </a:xfrm>
          <a:prstGeom prst="rect">
            <a:avLst/>
          </a:prstGeom>
          <a:noFill/>
          <a:ln w="9525">
            <a:noFill/>
            <a:miter lim="800000"/>
            <a:headEnd/>
            <a:tailEnd/>
          </a:ln>
        </p:spPr>
      </p:pic>
      <p:pic>
        <p:nvPicPr>
          <p:cNvPr id="228355" name="Picture 3" descr="6-5b Messy"/>
          <p:cNvPicPr>
            <a:picLocks noChangeAspect="1" noChangeArrowheads="1"/>
          </p:cNvPicPr>
          <p:nvPr/>
        </p:nvPicPr>
        <p:blipFill>
          <a:blip r:embed="rId3"/>
          <a:srcRect/>
          <a:stretch>
            <a:fillRect/>
          </a:stretch>
        </p:blipFill>
        <p:spPr bwMode="auto">
          <a:xfrm>
            <a:off x="4800600" y="381000"/>
            <a:ext cx="4133850" cy="2762250"/>
          </a:xfrm>
          <a:prstGeom prst="rect">
            <a:avLst/>
          </a:prstGeom>
          <a:noFill/>
          <a:ln w="9525">
            <a:noFill/>
            <a:miter lim="800000"/>
            <a:headEnd/>
            <a:tailEnd/>
          </a:ln>
        </p:spPr>
      </p:pic>
      <p:pic>
        <p:nvPicPr>
          <p:cNvPr id="228356" name="Picture 4" descr="6-6b Sub Populasi"/>
          <p:cNvPicPr>
            <a:picLocks noChangeAspect="1" noChangeArrowheads="1"/>
          </p:cNvPicPr>
          <p:nvPr/>
        </p:nvPicPr>
        <p:blipFill>
          <a:blip r:embed="rId4"/>
          <a:srcRect/>
          <a:stretch>
            <a:fillRect/>
          </a:stretch>
        </p:blipFill>
        <p:spPr bwMode="auto">
          <a:xfrm>
            <a:off x="228600" y="3657600"/>
            <a:ext cx="4133850" cy="2762250"/>
          </a:xfrm>
          <a:prstGeom prst="rect">
            <a:avLst/>
          </a:prstGeom>
          <a:noFill/>
          <a:ln w="9525">
            <a:noFill/>
            <a:miter lim="800000"/>
            <a:headEnd/>
            <a:tailEnd/>
          </a:ln>
        </p:spPr>
      </p:pic>
      <p:pic>
        <p:nvPicPr>
          <p:cNvPr id="228357" name="Picture 5" descr="6-8b Grid-based"/>
          <p:cNvPicPr>
            <a:picLocks noChangeAspect="1" noChangeArrowheads="1"/>
          </p:cNvPicPr>
          <p:nvPr/>
        </p:nvPicPr>
        <p:blipFill>
          <a:blip r:embed="rId5"/>
          <a:srcRect/>
          <a:stretch>
            <a:fillRect/>
          </a:stretch>
        </p:blipFill>
        <p:spPr bwMode="auto">
          <a:xfrm>
            <a:off x="4800600" y="3733800"/>
            <a:ext cx="4133850" cy="276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8355"/>
                                        </p:tgtEl>
                                        <p:attrNameLst>
                                          <p:attrName>style.visibility</p:attrName>
                                        </p:attrNameLst>
                                      </p:cBhvr>
                                      <p:to>
                                        <p:strVal val="visible"/>
                                      </p:to>
                                    </p:set>
                                    <p:animEffect transition="in" filter="blinds(horizontal)">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8356"/>
                                        </p:tgtEl>
                                        <p:attrNameLst>
                                          <p:attrName>style.visibility</p:attrName>
                                        </p:attrNameLst>
                                      </p:cBhvr>
                                      <p:to>
                                        <p:strVal val="visible"/>
                                      </p:to>
                                    </p:set>
                                    <p:animEffect transition="in" filter="blinds(horizontal)">
                                      <p:cBhvr>
                                        <p:cTn id="12" dur="500"/>
                                        <p:tgtEl>
                                          <p:spTgt spid="2283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8357"/>
                                        </p:tgtEl>
                                        <p:attrNameLst>
                                          <p:attrName>style.visibility</p:attrName>
                                        </p:attrNameLst>
                                      </p:cBhvr>
                                      <p:to>
                                        <p:strVal val="visible"/>
                                      </p:to>
                                    </p:set>
                                    <p:animEffect transition="in" filter="blinds(horizontal)">
                                      <p:cBhvr>
                                        <p:cTn id="17" dur="500"/>
                                        <p:tgtEl>
                                          <p:spTgt spid="22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smtClean="0"/>
              <a:t>Grammatical Encoding</a:t>
            </a:r>
            <a:endParaRPr lang="id-ID" smtClean="0"/>
          </a:p>
        </p:txBody>
      </p:sp>
      <p:sp>
        <p:nvSpPr>
          <p:cNvPr id="169987" name="Content Placeholder 2"/>
          <p:cNvSpPr>
            <a:spLocks noGrp="1"/>
          </p:cNvSpPr>
          <p:nvPr>
            <p:ph idx="1"/>
          </p:nvPr>
        </p:nvSpPr>
        <p:spPr/>
        <p:txBody>
          <a:bodyPr/>
          <a:lstStyle/>
          <a:p>
            <a:r>
              <a:rPr lang="id-ID" sz="2200" smtClean="0"/>
              <a:t>Otak manusia merupakan suatu komputer sangat kompleks yang terdiri dari sekitar 10</a:t>
            </a:r>
            <a:r>
              <a:rPr lang="id-ID" sz="2200" baseline="30000" smtClean="0"/>
              <a:t>11 </a:t>
            </a:r>
            <a:r>
              <a:rPr lang="id-ID" sz="2200" smtClean="0"/>
              <a:t>elemen komputasi (</a:t>
            </a:r>
            <a:r>
              <a:rPr lang="id-ID" sz="2200" i="1" smtClean="0"/>
              <a:t>neurons</a:t>
            </a:r>
            <a:r>
              <a:rPr lang="id-ID" sz="2200" smtClean="0"/>
              <a:t>). </a:t>
            </a:r>
            <a:endParaRPr lang="en-US" sz="2200" smtClean="0"/>
          </a:p>
          <a:p>
            <a:r>
              <a:rPr lang="en-US" sz="2200" smtClean="0"/>
              <a:t>T</a:t>
            </a:r>
            <a:r>
              <a:rPr lang="id-ID" sz="2200" smtClean="0"/>
              <a:t>erdapat sekitar 10</a:t>
            </a:r>
            <a:r>
              <a:rPr lang="id-ID" sz="2200" baseline="30000" smtClean="0"/>
              <a:t>14 </a:t>
            </a:r>
            <a:r>
              <a:rPr lang="id-ID" sz="2200" smtClean="0"/>
              <a:t>sampai 10</a:t>
            </a:r>
            <a:r>
              <a:rPr lang="id-ID" sz="2200" baseline="30000" smtClean="0"/>
              <a:t>15 </a:t>
            </a:r>
            <a:r>
              <a:rPr lang="id-ID" sz="2200" smtClean="0"/>
              <a:t>koneksi antar </a:t>
            </a:r>
            <a:r>
              <a:rPr lang="id-ID" sz="2200" i="1" smtClean="0"/>
              <a:t>neurons</a:t>
            </a:r>
            <a:r>
              <a:rPr lang="id-ID" sz="2200" smtClean="0"/>
              <a:t>, atau sekitar 1000 sampai 10000 koneksi per </a:t>
            </a:r>
            <a:r>
              <a:rPr lang="id-ID" sz="2200" i="1" smtClean="0"/>
              <a:t>neuron</a:t>
            </a:r>
            <a:r>
              <a:rPr lang="id-ID" sz="2200" smtClean="0"/>
              <a:t>. </a:t>
            </a:r>
            <a:endParaRPr lang="en-US" sz="2200" smtClean="0"/>
          </a:p>
          <a:p>
            <a:r>
              <a:rPr lang="id-ID" sz="2200" smtClean="0"/>
              <a:t>Jika setiap koneksi dikodekan ke dalam kromosom, maka informasi yang mengisi kromosom akan sekitar </a:t>
            </a:r>
            <a:r>
              <a:rPr lang="id-ID" sz="2200" b="1" smtClean="0">
                <a:solidFill>
                  <a:srgbClr val="FF0000"/>
                </a:solidFill>
              </a:rPr>
              <a:t>10</a:t>
            </a:r>
            <a:r>
              <a:rPr lang="id-ID" sz="2200" b="1" baseline="30000" smtClean="0">
                <a:solidFill>
                  <a:srgbClr val="FF0000"/>
                </a:solidFill>
              </a:rPr>
              <a:t>5 </a:t>
            </a:r>
            <a:r>
              <a:rPr lang="id-ID" sz="2200" b="1" smtClean="0">
                <a:solidFill>
                  <a:srgbClr val="FF0000"/>
                </a:solidFill>
              </a:rPr>
              <a:t>GB</a:t>
            </a:r>
            <a:r>
              <a:rPr lang="id-ID" sz="2200" smtClean="0"/>
              <a:t>, dimana bobot-bobot sinaptik dikodekan menggunakan hanya 1 </a:t>
            </a:r>
            <a:r>
              <a:rPr lang="id-ID" sz="2200" i="1" smtClean="0"/>
              <a:t>byte</a:t>
            </a:r>
            <a:r>
              <a:rPr lang="id-ID" sz="2200" smtClean="0"/>
              <a:t>. </a:t>
            </a:r>
            <a:endParaRPr lang="en-US" sz="2200" smtClean="0"/>
          </a:p>
          <a:p>
            <a:r>
              <a:rPr lang="id-ID" sz="2200" smtClean="0"/>
              <a:t>Tetapi, pada kenyataanya ukuran </a:t>
            </a:r>
            <a:r>
              <a:rPr lang="id-ID" sz="2200" i="1" smtClean="0"/>
              <a:t>genome</a:t>
            </a:r>
            <a:r>
              <a:rPr lang="id-ID" sz="2200" smtClean="0"/>
              <a:t> manusia hanya sekitar </a:t>
            </a:r>
            <a:r>
              <a:rPr lang="id-ID" sz="2200" b="1" smtClean="0">
                <a:solidFill>
                  <a:srgbClr val="FF0000"/>
                </a:solidFill>
              </a:rPr>
              <a:t>3 GB</a:t>
            </a:r>
            <a:r>
              <a:rPr lang="id-ID" sz="2200" smtClean="0"/>
              <a:t>. </a:t>
            </a:r>
            <a:endParaRPr lang="en-US" sz="2200" smtClean="0"/>
          </a:p>
          <a:p>
            <a:r>
              <a:rPr lang="id-ID" sz="2200" smtClean="0"/>
              <a:t>Oleh karena itu para peneliti percaya bahwa pengkodean otak manusia bukanlah menggunakan pengkodean langsung, melainkan pengkodean </a:t>
            </a:r>
            <a:r>
              <a:rPr lang="id-ID" sz="2200" b="1" smtClean="0">
                <a:solidFill>
                  <a:srgbClr val="FF0000"/>
                </a:solidFill>
              </a:rPr>
              <a:t>prosedur</a:t>
            </a:r>
            <a:r>
              <a:rPr lang="id-ID" sz="2200" b="1" smtClean="0"/>
              <a:t> </a:t>
            </a:r>
            <a:r>
              <a:rPr lang="id-ID" sz="2200" smtClean="0"/>
              <a:t>dimana otak dibentuk.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down)">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wipe(down)">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wipe(down)">
                                      <p:cBhvr>
                                        <p:cTn id="17" dur="500"/>
                                        <p:tgtEl>
                                          <p:spTgt spid="169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Effect transition="in" filter="wipe(down)">
                                      <p:cBhvr>
                                        <p:cTn id="22" dur="500"/>
                                        <p:tgtEl>
                                          <p:spTgt spid="169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Effect transition="in" filter="wipe(down)">
                                      <p:cBhvr>
                                        <p:cTn id="27" dur="500"/>
                                        <p:tgtEl>
                                          <p:spTgt spid="169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smtClean="0"/>
              <a:t>Grammatical Encoding</a:t>
            </a:r>
            <a:endParaRPr lang="id-ID" smtClean="0"/>
          </a:p>
        </p:txBody>
      </p:sp>
      <p:sp>
        <p:nvSpPr>
          <p:cNvPr id="171011" name="Content Placeholder 2"/>
          <p:cNvSpPr>
            <a:spLocks noGrp="1"/>
          </p:cNvSpPr>
          <p:nvPr>
            <p:ph idx="1"/>
          </p:nvPr>
        </p:nvSpPr>
        <p:spPr/>
        <p:txBody>
          <a:bodyPr/>
          <a:lstStyle/>
          <a:p>
            <a:r>
              <a:rPr lang="id-ID" sz="2400" smtClean="0"/>
              <a:t>Pada skema ini, kromosom dipandang sebagai kalimat yang diekspresikan menggunakan </a:t>
            </a:r>
            <a:r>
              <a:rPr lang="id-ID" sz="2400" i="1" smtClean="0"/>
              <a:t>grammar </a:t>
            </a:r>
            <a:r>
              <a:rPr lang="id-ID" sz="2400" smtClean="0"/>
              <a:t>(tata bahasa). </a:t>
            </a:r>
            <a:endParaRPr lang="en-US" sz="2400" smtClean="0"/>
          </a:p>
          <a:p>
            <a:r>
              <a:rPr lang="id-ID" sz="2400" smtClean="0"/>
              <a:t>Ketika sebuah kalimat dibaca (kromosom didekodekan), maka individu dibangkitkan menggunakan </a:t>
            </a:r>
            <a:r>
              <a:rPr lang="id-ID" sz="2400" i="1" smtClean="0"/>
              <a:t>grammar</a:t>
            </a:r>
            <a:r>
              <a:rPr lang="id-ID" sz="2400" smtClean="0"/>
              <a:t> </a:t>
            </a:r>
            <a:r>
              <a:rPr lang="en-US" sz="2400" smtClean="0"/>
              <a:t>tsb</a:t>
            </a:r>
            <a:r>
              <a:rPr lang="id-ID" sz="2400" smtClean="0"/>
              <a:t>.</a:t>
            </a:r>
            <a:endParaRPr lang="en-US" sz="2400" smtClean="0"/>
          </a:p>
          <a:p>
            <a:r>
              <a:rPr lang="en-US" sz="2400" smtClean="0"/>
              <a:t>Contoh: </a:t>
            </a:r>
            <a:r>
              <a:rPr lang="id-ID" sz="2400" smtClean="0"/>
              <a:t>skema Kitano</a:t>
            </a:r>
            <a:r>
              <a:rPr lang="en-US" sz="2400" smtClean="0"/>
              <a:t> yang digunakan untuk mengkodekan A</a:t>
            </a:r>
            <a:r>
              <a:rPr lang="id-ID" sz="2400" smtClean="0"/>
              <a:t>NN yang berisi maksimum 8 </a:t>
            </a:r>
            <a:r>
              <a:rPr lang="id-ID" sz="2400" i="1" smtClean="0"/>
              <a:t>neurons</a:t>
            </a:r>
            <a:endParaRPr lang="id-ID"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down)">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down)">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wipe(down)">
                                      <p:cBhvr>
                                        <p:cTn id="17"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itle 1"/>
          <p:cNvSpPr>
            <a:spLocks noGrp="1"/>
          </p:cNvSpPr>
          <p:nvPr>
            <p:ph type="title"/>
          </p:nvPr>
        </p:nvSpPr>
        <p:spPr/>
        <p:txBody>
          <a:bodyPr/>
          <a:lstStyle/>
          <a:p>
            <a:r>
              <a:rPr lang="id-ID" sz="5400" smtClean="0"/>
              <a:t>Skema</a:t>
            </a:r>
            <a:r>
              <a:rPr lang="en-US" sz="5400" smtClean="0"/>
              <a:t> </a:t>
            </a:r>
            <a:r>
              <a:rPr lang="id-ID" sz="5400" smtClean="0"/>
              <a:t>Kitano</a:t>
            </a:r>
            <a:endParaRPr lang="id-ID" smtClean="0"/>
          </a:p>
        </p:txBody>
      </p:sp>
      <p:pic>
        <p:nvPicPr>
          <p:cNvPr id="8199" name="Picture 2" descr="5-11 gramatical"/>
          <p:cNvPicPr>
            <a:picLocks noChangeAspect="1" noChangeArrowheads="1"/>
          </p:cNvPicPr>
          <p:nvPr/>
        </p:nvPicPr>
        <p:blipFill>
          <a:blip r:embed="rId3"/>
          <a:srcRect/>
          <a:stretch>
            <a:fillRect/>
          </a:stretch>
        </p:blipFill>
        <p:spPr bwMode="auto">
          <a:xfrm>
            <a:off x="381000" y="2362200"/>
            <a:ext cx="8085138" cy="762000"/>
          </a:xfrm>
          <a:prstGeom prst="rect">
            <a:avLst/>
          </a:prstGeom>
          <a:noFill/>
          <a:ln w="9525">
            <a:noFill/>
            <a:miter lim="800000"/>
            <a:headEnd/>
            <a:tailEnd/>
          </a:ln>
        </p:spPr>
      </p:pic>
      <p:sp>
        <p:nvSpPr>
          <p:cNvPr id="82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62819" name="Object 3"/>
          <p:cNvGraphicFramePr>
            <a:graphicFrameLocks noChangeAspect="1"/>
          </p:cNvGraphicFramePr>
          <p:nvPr/>
        </p:nvGraphicFramePr>
        <p:xfrm>
          <a:off x="457200" y="3505200"/>
          <a:ext cx="1589088" cy="838200"/>
        </p:xfrm>
        <a:graphic>
          <a:graphicData uri="http://schemas.openxmlformats.org/presentationml/2006/ole">
            <mc:AlternateContent xmlns:mc="http://schemas.openxmlformats.org/markup-compatibility/2006">
              <mc:Choice xmlns:v="urn:schemas-microsoft-com:vml" Requires="v">
                <p:oleObj spid="_x0000_s8198" name="Equation" r:id="rId4" imgW="863225" imgH="457002" progId="Equation.3">
                  <p:embed/>
                </p:oleObj>
              </mc:Choice>
              <mc:Fallback>
                <p:oleObj name="Equation" r:id="rId4" imgW="863225" imgH="457002"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505200"/>
                        <a:ext cx="15890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62821" name="Object 5"/>
          <p:cNvGraphicFramePr>
            <a:graphicFrameLocks noChangeAspect="1"/>
          </p:cNvGraphicFramePr>
          <p:nvPr/>
        </p:nvGraphicFramePr>
        <p:xfrm>
          <a:off x="468313" y="4572000"/>
          <a:ext cx="1589087" cy="838200"/>
        </p:xfrm>
        <a:graphic>
          <a:graphicData uri="http://schemas.openxmlformats.org/presentationml/2006/ole">
            <mc:AlternateContent xmlns:mc="http://schemas.openxmlformats.org/markup-compatibility/2006">
              <mc:Choice xmlns:v="urn:schemas-microsoft-com:vml" Requires="v">
                <p:oleObj spid="_x0000_s8199" name="Equation" r:id="rId6" imgW="863225" imgH="457002" progId="Equation.3">
                  <p:embed/>
                </p:oleObj>
              </mc:Choice>
              <mc:Fallback>
                <p:oleObj name="Equation" r:id="rId6" imgW="863225" imgH="457002"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572000"/>
                        <a:ext cx="15890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62823" name="Object 7"/>
          <p:cNvGraphicFramePr>
            <a:graphicFrameLocks noChangeAspect="1"/>
          </p:cNvGraphicFramePr>
          <p:nvPr/>
        </p:nvGraphicFramePr>
        <p:xfrm>
          <a:off x="2438400" y="4525963"/>
          <a:ext cx="1676400" cy="884237"/>
        </p:xfrm>
        <a:graphic>
          <a:graphicData uri="http://schemas.openxmlformats.org/presentationml/2006/ole">
            <mc:AlternateContent xmlns:mc="http://schemas.openxmlformats.org/markup-compatibility/2006">
              <mc:Choice xmlns:v="urn:schemas-microsoft-com:vml" Requires="v">
                <p:oleObj spid="_x0000_s8200" name="Equation" r:id="rId8" imgW="863225" imgH="457002" progId="Equation.3">
                  <p:embed/>
                </p:oleObj>
              </mc:Choice>
              <mc:Fallback>
                <p:oleObj name="Equation" r:id="rId8" imgW="863225" imgH="457002"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525963"/>
                        <a:ext cx="16764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62825" name="Object 9"/>
          <p:cNvGraphicFramePr>
            <a:graphicFrameLocks noChangeAspect="1"/>
          </p:cNvGraphicFramePr>
          <p:nvPr/>
        </p:nvGraphicFramePr>
        <p:xfrm>
          <a:off x="457200" y="5715000"/>
          <a:ext cx="6762750" cy="914400"/>
        </p:xfrm>
        <a:graphic>
          <a:graphicData uri="http://schemas.openxmlformats.org/presentationml/2006/ole">
            <mc:AlternateContent xmlns:mc="http://schemas.openxmlformats.org/markup-compatibility/2006">
              <mc:Choice xmlns:v="urn:schemas-microsoft-com:vml" Requires="v">
                <p:oleObj spid="_x0000_s8201" name="Equation" r:id="rId10" imgW="3378200" imgH="457200" progId="Equation.3">
                  <p:embed/>
                </p:oleObj>
              </mc:Choice>
              <mc:Fallback>
                <p:oleObj name="Equation" r:id="rId10" imgW="3378200" imgH="4572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715000"/>
                        <a:ext cx="67627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linds(horizontal)">
                                      <p:cBhvr>
                                        <p:cTn id="7" dur="500"/>
                                        <p:tgtEl>
                                          <p:spTgt spid="1628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blinds(horizontal)">
                                      <p:cBhvr>
                                        <p:cTn id="12" dur="500"/>
                                        <p:tgtEl>
                                          <p:spTgt spid="162821"/>
                                        </p:tgtEl>
                                      </p:cBhvr>
                                    </p:animEffect>
                                  </p:childTnLst>
                                </p:cTn>
                              </p:par>
                              <p:par>
                                <p:cTn id="13" presetID="3" presetClass="entr" presetSubtype="10" fill="hold" nodeType="withEffect">
                                  <p:stCondLst>
                                    <p:cond delay="0"/>
                                  </p:stCondLst>
                                  <p:childTnLst>
                                    <p:set>
                                      <p:cBhvr>
                                        <p:cTn id="14" dur="1" fill="hold">
                                          <p:stCondLst>
                                            <p:cond delay="0"/>
                                          </p:stCondLst>
                                        </p:cTn>
                                        <p:tgtEl>
                                          <p:spTgt spid="162823"/>
                                        </p:tgtEl>
                                        <p:attrNameLst>
                                          <p:attrName>style.visibility</p:attrName>
                                        </p:attrNameLst>
                                      </p:cBhvr>
                                      <p:to>
                                        <p:strVal val="visible"/>
                                      </p:to>
                                    </p:set>
                                    <p:animEffect transition="in" filter="blinds(horizontal)">
                                      <p:cBhvr>
                                        <p:cTn id="15" dur="500"/>
                                        <p:tgtEl>
                                          <p:spTgt spid="1628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2825"/>
                                        </p:tgtEl>
                                        <p:attrNameLst>
                                          <p:attrName>style.visibility</p:attrName>
                                        </p:attrNameLst>
                                      </p:cBhvr>
                                      <p:to>
                                        <p:strVal val="visible"/>
                                      </p:to>
                                    </p:set>
                                    <p:animEffect transition="in" filter="blinds(horizontal)">
                                      <p:cBhvr>
                                        <p:cTn id="20"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title"/>
          </p:nvPr>
        </p:nvSpPr>
        <p:spPr/>
        <p:txBody>
          <a:bodyPr/>
          <a:lstStyle/>
          <a:p>
            <a:r>
              <a:rPr lang="id-ID" sz="5400" smtClean="0"/>
              <a:t>Skema</a:t>
            </a:r>
            <a:r>
              <a:rPr lang="en-US" sz="5400" smtClean="0"/>
              <a:t> </a:t>
            </a:r>
            <a:r>
              <a:rPr lang="id-ID" sz="5400" smtClean="0"/>
              <a:t>Kitano</a:t>
            </a:r>
            <a:endParaRPr lang="id-ID" smtClean="0"/>
          </a:p>
        </p:txBody>
      </p:sp>
      <p:pic>
        <p:nvPicPr>
          <p:cNvPr id="9222" name="Picture 2" descr="5-11 gramatical"/>
          <p:cNvPicPr>
            <a:picLocks noChangeAspect="1" noChangeArrowheads="1"/>
          </p:cNvPicPr>
          <p:nvPr/>
        </p:nvPicPr>
        <p:blipFill>
          <a:blip r:embed="rId3"/>
          <a:srcRect/>
          <a:stretch>
            <a:fillRect/>
          </a:stretch>
        </p:blipFill>
        <p:spPr bwMode="auto">
          <a:xfrm>
            <a:off x="381000" y="2362200"/>
            <a:ext cx="8085138" cy="762000"/>
          </a:xfrm>
          <a:prstGeom prst="rect">
            <a:avLst/>
          </a:prstGeom>
          <a:noFill/>
          <a:ln w="9525">
            <a:noFill/>
            <a:miter lim="800000"/>
            <a:headEnd/>
            <a:tailEnd/>
          </a:ln>
        </p:spPr>
      </p:pic>
      <p:sp>
        <p:nvSpPr>
          <p:cNvPr id="922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92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922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922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922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1974" name="Object 6"/>
          <p:cNvGraphicFramePr>
            <a:graphicFrameLocks noChangeAspect="1"/>
          </p:cNvGraphicFramePr>
          <p:nvPr/>
        </p:nvGraphicFramePr>
        <p:xfrm>
          <a:off x="466725" y="4572000"/>
          <a:ext cx="904875" cy="762000"/>
        </p:xfrm>
        <a:graphic>
          <a:graphicData uri="http://schemas.openxmlformats.org/presentationml/2006/ole">
            <mc:AlternateContent xmlns:mc="http://schemas.openxmlformats.org/markup-compatibility/2006">
              <mc:Choice xmlns:v="urn:schemas-microsoft-com:vml" Requires="v">
                <p:oleObj spid="_x0000_s9221" name="Equation" r:id="rId4" imgW="545863" imgH="457002" progId="Equation.3">
                  <p:embed/>
                </p:oleObj>
              </mc:Choice>
              <mc:Fallback>
                <p:oleObj name="Equation" r:id="rId4" imgW="545863" imgH="45700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4572000"/>
                        <a:ext cx="9048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1976" name="Object 8"/>
          <p:cNvGraphicFramePr>
            <a:graphicFrameLocks noChangeAspect="1"/>
          </p:cNvGraphicFramePr>
          <p:nvPr/>
        </p:nvGraphicFramePr>
        <p:xfrm>
          <a:off x="2200275" y="4038600"/>
          <a:ext cx="2143125" cy="1905000"/>
        </p:xfrm>
        <a:graphic>
          <a:graphicData uri="http://schemas.openxmlformats.org/presentationml/2006/ole">
            <mc:AlternateContent xmlns:mc="http://schemas.openxmlformats.org/markup-compatibility/2006">
              <mc:Choice xmlns:v="urn:schemas-microsoft-com:vml" Requires="v">
                <p:oleObj spid="_x0000_s9222" name="Equation" r:id="rId6" imgW="1028700" imgH="914400" progId="Equation.3">
                  <p:embed/>
                </p:oleObj>
              </mc:Choice>
              <mc:Fallback>
                <p:oleObj name="Equation" r:id="rId6" imgW="1028700" imgH="914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275" y="4038600"/>
                        <a:ext cx="2143125"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1978" name="Object 10"/>
          <p:cNvGraphicFramePr>
            <a:graphicFrameLocks noChangeAspect="1"/>
          </p:cNvGraphicFramePr>
          <p:nvPr/>
        </p:nvGraphicFramePr>
        <p:xfrm>
          <a:off x="5265738" y="3505200"/>
          <a:ext cx="3116262" cy="3200400"/>
        </p:xfrm>
        <a:graphic>
          <a:graphicData uri="http://schemas.openxmlformats.org/presentationml/2006/ole">
            <mc:AlternateContent xmlns:mc="http://schemas.openxmlformats.org/markup-compatibility/2006">
              <mc:Choice xmlns:v="urn:schemas-microsoft-com:vml" Requires="v">
                <p:oleObj spid="_x0000_s9223" name="Equation" r:id="rId8" imgW="1778000" imgH="1828800" progId="Equation.3">
                  <p:embed/>
                </p:oleObj>
              </mc:Choice>
              <mc:Fallback>
                <p:oleObj name="Equation" r:id="rId8" imgW="1778000" imgH="1828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3505200"/>
                        <a:ext cx="3116262"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ight Arrow 17"/>
          <p:cNvSpPr/>
          <p:nvPr/>
        </p:nvSpPr>
        <p:spPr>
          <a:xfrm>
            <a:off x="1524000" y="48006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Right Arrow 18"/>
          <p:cNvSpPr/>
          <p:nvPr/>
        </p:nvSpPr>
        <p:spPr>
          <a:xfrm>
            <a:off x="4572000" y="47244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1974"/>
                                        </p:tgtEl>
                                        <p:attrNameLst>
                                          <p:attrName>style.visibility</p:attrName>
                                        </p:attrNameLst>
                                      </p:cBhvr>
                                      <p:to>
                                        <p:strVal val="visible"/>
                                      </p:to>
                                    </p:set>
                                    <p:animEffect transition="in" filter="blinds(horizontal)">
                                      <p:cBhvr>
                                        <p:cTn id="7" dur="500"/>
                                        <p:tgtEl>
                                          <p:spTgt spid="2119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1976"/>
                                        </p:tgtEl>
                                        <p:attrNameLst>
                                          <p:attrName>style.visibility</p:attrName>
                                        </p:attrNameLst>
                                      </p:cBhvr>
                                      <p:to>
                                        <p:strVal val="visible"/>
                                      </p:to>
                                    </p:set>
                                    <p:animEffect transition="in" filter="blinds(horizontal)">
                                      <p:cBhvr>
                                        <p:cTn id="12" dur="500"/>
                                        <p:tgtEl>
                                          <p:spTgt spid="21197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1978"/>
                                        </p:tgtEl>
                                        <p:attrNameLst>
                                          <p:attrName>style.visibility</p:attrName>
                                        </p:attrNameLst>
                                      </p:cBhvr>
                                      <p:to>
                                        <p:strVal val="visible"/>
                                      </p:to>
                                    </p:set>
                                    <p:animEffect transition="in" filter="blinds(horizontal)">
                                      <p:cBhvr>
                                        <p:cTn id="20" dur="500"/>
                                        <p:tgtEl>
                                          <p:spTgt spid="21197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t>Simple</a:t>
            </a:r>
            <a:r>
              <a:rPr lang="en-US" dirty="0" smtClean="0"/>
              <a:t> GA</a:t>
            </a:r>
            <a:endParaRPr lang="id-ID" dirty="0"/>
          </a:p>
        </p:txBody>
      </p:sp>
      <p:graphicFrame>
        <p:nvGraphicFramePr>
          <p:cNvPr id="3" name="Table 2"/>
          <p:cNvGraphicFramePr>
            <a:graphicFrameLocks noGrp="1"/>
          </p:cNvGraphicFramePr>
          <p:nvPr/>
        </p:nvGraphicFramePr>
        <p:xfrm>
          <a:off x="762000" y="2438400"/>
          <a:ext cx="7315200" cy="4038602"/>
        </p:xfrm>
        <a:graphic>
          <a:graphicData uri="http://schemas.openxmlformats.org/drawingml/2006/table">
            <a:tbl>
              <a:tblPr/>
              <a:tblGrid>
                <a:gridCol w="2228806"/>
                <a:gridCol w="5086394"/>
              </a:tblGrid>
              <a:tr h="840402">
                <a:tc>
                  <a:txBody>
                    <a:bodyPr/>
                    <a:lstStyle/>
                    <a:p>
                      <a:pPr algn="just">
                        <a:spcBef>
                          <a:spcPts val="300"/>
                        </a:spcBef>
                        <a:spcAft>
                          <a:spcPts val="600"/>
                        </a:spcAft>
                        <a:tabLst>
                          <a:tab pos="800100" algn="l"/>
                          <a:tab pos="457200" algn="l"/>
                        </a:tabLst>
                      </a:pPr>
                      <a:r>
                        <a:rPr lang="id-ID" sz="2000" spc="-30" dirty="0">
                          <a:latin typeface="Arial"/>
                          <a:ea typeface="Times New Roman"/>
                          <a:cs typeface="Times New Roman"/>
                        </a:rPr>
                        <a:t>Representasi</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spc="-30" dirty="0">
                          <a:latin typeface="Arial"/>
                          <a:ea typeface="Times New Roman"/>
                          <a:cs typeface="Times New Roman"/>
                        </a:rPr>
                        <a:t>Pengkodean biner (</a:t>
                      </a:r>
                      <a:r>
                        <a:rPr lang="id-ID" sz="1600" i="1" spc="-30" dirty="0">
                          <a:latin typeface="Arial"/>
                          <a:ea typeface="Times New Roman"/>
                          <a:cs typeface="Times New Roman"/>
                        </a:rPr>
                        <a:t>binary encoding</a:t>
                      </a:r>
                      <a:r>
                        <a:rPr lang="id-ID" sz="1600" spc="-30" dirty="0">
                          <a:latin typeface="Arial"/>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just">
                        <a:spcBef>
                          <a:spcPts val="300"/>
                        </a:spcBef>
                        <a:spcAft>
                          <a:spcPts val="600"/>
                        </a:spcAft>
                        <a:tabLst>
                          <a:tab pos="800100" algn="l"/>
                          <a:tab pos="457200" algn="l"/>
                        </a:tabLst>
                      </a:pPr>
                      <a:r>
                        <a:rPr lang="id-ID" sz="2000" spc="-30" dirty="0">
                          <a:latin typeface="Arial"/>
                          <a:ea typeface="Times New Roman"/>
                          <a:cs typeface="Times New Roman"/>
                        </a:rPr>
                        <a:t>Seleksi orangtua</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spc="-30" dirty="0">
                          <a:latin typeface="Arial"/>
                          <a:ea typeface="Times New Roman"/>
                          <a:cs typeface="Times New Roman"/>
                        </a:rPr>
                        <a:t>Proporsional terhadap nilai </a:t>
                      </a:r>
                      <a:r>
                        <a:rPr lang="id-ID" sz="1600" i="1" spc="-30" dirty="0">
                          <a:latin typeface="Arial"/>
                          <a:ea typeface="Times New Roman"/>
                          <a:cs typeface="Times New Roman"/>
                        </a:rPr>
                        <a:t>fitness</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just">
                        <a:spcBef>
                          <a:spcPts val="300"/>
                        </a:spcBef>
                        <a:spcAft>
                          <a:spcPts val="600"/>
                        </a:spcAft>
                        <a:tabLst>
                          <a:tab pos="800100" algn="l"/>
                          <a:tab pos="457200" algn="l"/>
                        </a:tabLst>
                      </a:pPr>
                      <a:r>
                        <a:rPr lang="id-ID" sz="2000" spc="-30">
                          <a:latin typeface="Arial"/>
                          <a:ea typeface="Times New Roman"/>
                          <a:cs typeface="Times New Roman"/>
                        </a:rPr>
                        <a:t>Rekombinasi</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i="1" spc="-30" dirty="0">
                          <a:latin typeface="Arial"/>
                          <a:ea typeface="Times New Roman"/>
                          <a:cs typeface="Times New Roman"/>
                        </a:rPr>
                        <a:t>N-point</a:t>
                      </a:r>
                      <a:r>
                        <a:rPr lang="id-ID" sz="1600" spc="-30" dirty="0">
                          <a:latin typeface="Arial"/>
                          <a:ea typeface="Times New Roman"/>
                          <a:cs typeface="Times New Roman"/>
                        </a:rPr>
                        <a:t> atau seragam (</a:t>
                      </a:r>
                      <a:r>
                        <a:rPr lang="id-ID" sz="1600" i="1" spc="-30" dirty="0">
                          <a:latin typeface="Arial"/>
                          <a:ea typeface="Times New Roman"/>
                          <a:cs typeface="Times New Roman"/>
                        </a:rPr>
                        <a:t>uniform</a:t>
                      </a:r>
                      <a:r>
                        <a:rPr lang="id-ID" sz="1600" spc="-30" dirty="0">
                          <a:latin typeface="Arial"/>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just">
                        <a:spcBef>
                          <a:spcPts val="300"/>
                        </a:spcBef>
                        <a:spcAft>
                          <a:spcPts val="600"/>
                        </a:spcAft>
                        <a:tabLst>
                          <a:tab pos="800100" algn="l"/>
                          <a:tab pos="457200" algn="l"/>
                        </a:tabLst>
                      </a:pPr>
                      <a:r>
                        <a:rPr lang="id-ID" sz="2000" spc="-30">
                          <a:latin typeface="Arial"/>
                          <a:ea typeface="Times New Roman"/>
                          <a:cs typeface="Times New Roman"/>
                        </a:rPr>
                        <a:t>Mutasi</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spc="-30" dirty="0">
                          <a:latin typeface="Arial"/>
                          <a:ea typeface="Times New Roman"/>
                          <a:cs typeface="Times New Roman"/>
                        </a:rPr>
                        <a:t>Pembalikan bit dengan probabilitas tetap dan bersifat bebas (</a:t>
                      </a:r>
                      <a:r>
                        <a:rPr lang="id-ID" sz="1600" i="1" spc="-30" dirty="0">
                          <a:latin typeface="Arial"/>
                          <a:ea typeface="Times New Roman"/>
                          <a:cs typeface="Times New Roman"/>
                        </a:rPr>
                        <a:t>independent</a:t>
                      </a:r>
                      <a:r>
                        <a:rPr lang="id-ID" sz="1600" spc="-30" dirty="0">
                          <a:latin typeface="Arial"/>
                          <a:ea typeface="Times New Roman"/>
                          <a:cs typeface="Times New Roman"/>
                        </a:rPr>
                        <a:t>) pada masing-masing bit.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just">
                        <a:spcBef>
                          <a:spcPts val="300"/>
                        </a:spcBef>
                        <a:spcAft>
                          <a:spcPts val="600"/>
                        </a:spcAft>
                        <a:tabLst>
                          <a:tab pos="800100" algn="l"/>
                          <a:tab pos="457200" algn="l"/>
                        </a:tabLst>
                      </a:pPr>
                      <a:r>
                        <a:rPr lang="id-ID" sz="2000" spc="-30">
                          <a:latin typeface="Arial"/>
                          <a:ea typeface="Times New Roman"/>
                          <a:cs typeface="Times New Roman"/>
                        </a:rPr>
                        <a:t>Seleksi </a:t>
                      </a:r>
                      <a:r>
                        <a:rPr lang="id-ID" sz="2000" i="1" spc="-30">
                          <a:latin typeface="Arial"/>
                          <a:ea typeface="Times New Roman"/>
                          <a:cs typeface="Times New Roman"/>
                        </a:rPr>
                        <a:t>survivor</a:t>
                      </a:r>
                      <a:endParaRPr lang="id-ID" sz="32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spc="-30" dirty="0">
                          <a:latin typeface="Arial"/>
                          <a:ea typeface="Times New Roman"/>
                          <a:cs typeface="Times New Roman"/>
                        </a:rPr>
                        <a:t>Semua individu baru menggantikan semua individu lama (</a:t>
                      </a:r>
                      <a:r>
                        <a:rPr lang="id-ID" sz="1600" i="1" spc="-30" dirty="0">
                          <a:latin typeface="Arial"/>
                          <a:ea typeface="Times New Roman"/>
                          <a:cs typeface="Times New Roman"/>
                        </a:rPr>
                        <a:t>generational replacement</a:t>
                      </a:r>
                      <a:r>
                        <a:rPr lang="id-ID" sz="1600" spc="-30" dirty="0">
                          <a:latin typeface="Arial"/>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640">
                <a:tc>
                  <a:txBody>
                    <a:bodyPr/>
                    <a:lstStyle/>
                    <a:p>
                      <a:pPr algn="just">
                        <a:spcBef>
                          <a:spcPts val="300"/>
                        </a:spcBef>
                        <a:spcAft>
                          <a:spcPts val="600"/>
                        </a:spcAft>
                        <a:tabLst>
                          <a:tab pos="800100" algn="l"/>
                          <a:tab pos="457200" algn="l"/>
                        </a:tabLst>
                      </a:pPr>
                      <a:r>
                        <a:rPr lang="id-ID" sz="2000" spc="-30" dirty="0">
                          <a:latin typeface="Arial"/>
                          <a:ea typeface="Times New Roman"/>
                          <a:cs typeface="Times New Roman"/>
                        </a:rPr>
                        <a:t>Ciri khusus</a:t>
                      </a:r>
                      <a:endParaRPr lang="id-ID" sz="32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600"/>
                        </a:spcAft>
                        <a:tabLst>
                          <a:tab pos="800100" algn="l"/>
                          <a:tab pos="457200" algn="l"/>
                        </a:tabLst>
                      </a:pPr>
                      <a:r>
                        <a:rPr lang="id-ID" sz="1600" spc="-30" dirty="0">
                          <a:latin typeface="Arial"/>
                          <a:ea typeface="Times New Roman"/>
                          <a:cs typeface="Times New Roman"/>
                        </a:rPr>
                        <a:t>Lebih menekankan pada rekombinasi</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Representasi</a:t>
            </a:r>
            <a:r>
              <a:rPr lang="en-US" dirty="0" smtClean="0"/>
              <a:t> </a:t>
            </a:r>
            <a:r>
              <a:rPr lang="en-US" dirty="0" err="1" smtClean="0"/>
              <a:t>Biner</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rPr>
              <a:t>function</a:t>
            </a:r>
            <a:r>
              <a:rPr lang="id-ID" sz="2000" dirty="0" smtClean="0">
                <a:latin typeface="Century Gothic" pitchFamily="34" charset="0"/>
              </a:rPr>
              <a:t> Populasi = InisialisasiPopulasiBiner(UkPop,JumGen)</a:t>
            </a:r>
          </a:p>
          <a:p>
            <a:pPr>
              <a:buNone/>
            </a:pPr>
            <a:r>
              <a:rPr lang="id-ID" sz="2000" dirty="0" smtClean="0">
                <a:latin typeface="Century Gothic" pitchFamily="34" charset="0"/>
              </a:rPr>
              <a:t> </a:t>
            </a:r>
          </a:p>
          <a:p>
            <a:pPr>
              <a:buNone/>
            </a:pPr>
            <a:r>
              <a:rPr lang="id-ID" sz="2000" dirty="0" smtClean="0">
                <a:latin typeface="Century Gothic" pitchFamily="34" charset="0"/>
              </a:rPr>
              <a:t>Populasi = fix(2*rand(UkPop,JumGen));</a:t>
            </a:r>
          </a:p>
          <a:p>
            <a:pPr>
              <a:buNone/>
            </a:pPr>
            <a:endParaRPr lang="id-ID" sz="2000" dirty="0" smtClean="0"/>
          </a:p>
          <a:p>
            <a:pPr>
              <a:buNone/>
            </a:pPr>
            <a:endParaRPr lang="id-ID" sz="2000" dirty="0" smtClean="0"/>
          </a:p>
          <a:p>
            <a:pPr>
              <a:buNone/>
            </a:pPr>
            <a:endParaRPr lang="id-ID" sz="2000" dirty="0" smtClean="0"/>
          </a:p>
        </p:txBody>
      </p:sp>
      <p:graphicFrame>
        <p:nvGraphicFramePr>
          <p:cNvPr id="7" name="Table 6"/>
          <p:cNvGraphicFramePr>
            <a:graphicFrameLocks noGrp="1"/>
          </p:cNvGraphicFramePr>
          <p:nvPr/>
        </p:nvGraphicFramePr>
        <p:xfrm>
          <a:off x="533400" y="4419600"/>
          <a:ext cx="7924800" cy="1854200"/>
        </p:xfrm>
        <a:graphic>
          <a:graphicData uri="http://schemas.openxmlformats.org/drawingml/2006/table">
            <a:tbl>
              <a:tblPr firstRow="1" bandRow="1">
                <a:tableStyleId>{5C22544A-7EE6-4342-B048-85BDC9FD1C3A}</a:tableStyleId>
              </a:tblPr>
              <a:tblGrid>
                <a:gridCol w="792480"/>
                <a:gridCol w="792480"/>
                <a:gridCol w="792480"/>
                <a:gridCol w="792480"/>
                <a:gridCol w="792480"/>
                <a:gridCol w="792480"/>
                <a:gridCol w="792480"/>
                <a:gridCol w="792480"/>
                <a:gridCol w="792480"/>
                <a:gridCol w="792480"/>
              </a:tblGrid>
              <a:tr h="370840">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r>
            </a:tbl>
          </a:graphicData>
        </a:graphic>
      </p:graphicFrame>
      <p:sp>
        <p:nvSpPr>
          <p:cNvPr id="8" name="Rectangle 7"/>
          <p:cNvSpPr/>
          <p:nvPr/>
        </p:nvSpPr>
        <p:spPr>
          <a:xfrm>
            <a:off x="457200" y="3962400"/>
            <a:ext cx="3685624" cy="369332"/>
          </a:xfrm>
          <a:prstGeom prst="rect">
            <a:avLst/>
          </a:prstGeom>
        </p:spPr>
        <p:txBody>
          <a:bodyPr wrap="none">
            <a:spAutoFit/>
          </a:bodyPr>
          <a:lstStyle/>
          <a:p>
            <a:r>
              <a:rPr lang="id-ID" b="1" dirty="0" smtClean="0">
                <a:solidFill>
                  <a:srgbClr val="002060"/>
                </a:solidFill>
              </a:rPr>
              <a:t>Misal: UkPop = 5; JumGen = 10;</a:t>
            </a:r>
            <a:endParaRPr lang="id-ID"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id-ID" sz="5400" smtClean="0"/>
              <a:t>Skema</a:t>
            </a:r>
            <a:r>
              <a:rPr lang="en-US" sz="5400" smtClean="0"/>
              <a:t> </a:t>
            </a:r>
            <a:r>
              <a:rPr lang="id-ID" sz="5400" smtClean="0"/>
              <a:t>Kitano</a:t>
            </a:r>
            <a:endParaRPr lang="id-ID" smtClean="0"/>
          </a:p>
        </p:txBody>
      </p:sp>
      <p:sp>
        <p:nvSpPr>
          <p:cNvPr id="1802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2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3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3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023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8" name="Right Arrow 17"/>
          <p:cNvSpPr/>
          <p:nvPr/>
        </p:nvSpPr>
        <p:spPr>
          <a:xfrm>
            <a:off x="4724400" y="39624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180235" name="Picture 5" descr="6-9 Kaus untuk GE"/>
          <p:cNvPicPr>
            <a:picLocks noChangeAspect="1" noChangeArrowheads="1"/>
          </p:cNvPicPr>
          <p:nvPr/>
        </p:nvPicPr>
        <p:blipFill>
          <a:blip r:embed="rId2"/>
          <a:srcRect/>
          <a:stretch>
            <a:fillRect/>
          </a:stretch>
        </p:blipFill>
        <p:spPr bwMode="auto">
          <a:xfrm>
            <a:off x="447675" y="2286000"/>
            <a:ext cx="4048125" cy="3657600"/>
          </a:xfrm>
          <a:prstGeom prst="rect">
            <a:avLst/>
          </a:prstGeom>
          <a:noFill/>
          <a:ln w="9525">
            <a:noFill/>
            <a:miter lim="800000"/>
            <a:headEnd/>
            <a:tailEnd/>
          </a:ln>
        </p:spPr>
      </p:pic>
      <p:pic>
        <p:nvPicPr>
          <p:cNvPr id="172044" name="Picture 6" descr="6-9 JST untuk GE"/>
          <p:cNvPicPr>
            <a:picLocks noChangeAspect="1" noChangeArrowheads="1"/>
          </p:cNvPicPr>
          <p:nvPr/>
        </p:nvPicPr>
        <p:blipFill>
          <a:blip r:embed="rId3"/>
          <a:srcRect/>
          <a:stretch>
            <a:fillRect/>
          </a:stretch>
        </p:blipFill>
        <p:spPr bwMode="auto">
          <a:xfrm>
            <a:off x="5410200" y="2209800"/>
            <a:ext cx="3419475" cy="3733800"/>
          </a:xfrm>
          <a:prstGeom prst="rect">
            <a:avLst/>
          </a:prstGeom>
          <a:noFill/>
          <a:ln w="9525">
            <a:noFill/>
            <a:miter lim="800000"/>
            <a:headEnd/>
            <a:tailEnd/>
          </a:ln>
        </p:spPr>
      </p:pic>
      <p:sp>
        <p:nvSpPr>
          <p:cNvPr id="13" name="Rectangle 12"/>
          <p:cNvSpPr>
            <a:spLocks noChangeArrowheads="1"/>
          </p:cNvSpPr>
          <p:nvPr/>
        </p:nvSpPr>
        <p:spPr bwMode="auto">
          <a:xfrm>
            <a:off x="2667000" y="6096000"/>
            <a:ext cx="3125788" cy="584200"/>
          </a:xfrm>
          <a:prstGeom prst="rect">
            <a:avLst/>
          </a:prstGeom>
          <a:noFill/>
          <a:ln w="9525">
            <a:noFill/>
            <a:miter lim="800000"/>
            <a:headEnd/>
            <a:tailEnd/>
          </a:ln>
        </p:spPr>
        <p:txBody>
          <a:bodyPr wrap="none">
            <a:spAutoFit/>
          </a:bodyPr>
          <a:lstStyle/>
          <a:p>
            <a:r>
              <a:rPr lang="en-US" sz="3200" b="1">
                <a:solidFill>
                  <a:srgbClr val="FF0000"/>
                </a:solidFill>
              </a:rPr>
              <a:t>Demo Program</a:t>
            </a:r>
            <a:endParaRPr lang="id-ID"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2044"/>
                                        </p:tgtEl>
                                        <p:attrNameLst>
                                          <p:attrName>style.visibility</p:attrName>
                                        </p:attrNameLst>
                                      </p:cBhvr>
                                      <p:to>
                                        <p:strVal val="visible"/>
                                      </p:to>
                                    </p:set>
                                    <p:animEffect transition="in" filter="blinds(horizontal)">
                                      <p:cBhvr>
                                        <p:cTn id="12" dur="500"/>
                                        <p:tgtEl>
                                          <p:spTgt spid="1720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03 Privates\Foto\Foto in NTU\DSC00997.JPG"/>
          <p:cNvPicPr>
            <a:picLocks noChangeAspect="1" noChangeArrowheads="1"/>
          </p:cNvPicPr>
          <p:nvPr/>
        </p:nvPicPr>
        <p:blipFill>
          <a:blip r:embed="rId2"/>
          <a:srcRect/>
          <a:stretch>
            <a:fillRect/>
          </a:stretch>
        </p:blipFill>
        <p:spPr bwMode="auto">
          <a:xfrm>
            <a:off x="-24865" y="0"/>
            <a:ext cx="9168865" cy="6876241"/>
          </a:xfrm>
          <a:prstGeom prst="rect">
            <a:avLst/>
          </a:prstGeom>
          <a:noFill/>
          <a:ln w="9525">
            <a:noFill/>
            <a:miter lim="800000"/>
            <a:headEnd/>
            <a:tailEnd/>
          </a:ln>
        </p:spPr>
      </p:pic>
      <p:sp>
        <p:nvSpPr>
          <p:cNvPr id="32771" name="Rectangle 1"/>
          <p:cNvSpPr>
            <a:spLocks noChangeArrowheads="1"/>
          </p:cNvSpPr>
          <p:nvPr/>
        </p:nvSpPr>
        <p:spPr bwMode="auto">
          <a:xfrm>
            <a:off x="533400" y="1828800"/>
            <a:ext cx="4973638" cy="1446213"/>
          </a:xfrm>
          <a:prstGeom prst="rect">
            <a:avLst/>
          </a:prstGeom>
          <a:noFill/>
          <a:ln w="9525">
            <a:noFill/>
            <a:miter lim="800000"/>
            <a:headEnd/>
            <a:tailEnd/>
          </a:ln>
        </p:spPr>
        <p:txBody>
          <a:bodyPr wrap="none">
            <a:spAutoFit/>
          </a:bodyPr>
          <a:lstStyle/>
          <a:p>
            <a:r>
              <a:rPr lang="en-US" sz="8800" b="1" dirty="0">
                <a:solidFill>
                  <a:srgbClr val="C00000"/>
                </a:solidFill>
                <a:latin typeface="Constantia" pitchFamily="18" charset="0"/>
              </a:rPr>
              <a:t>Question?</a:t>
            </a:r>
            <a:endParaRPr lang="id-ID" sz="8800" b="1" dirty="0">
              <a:solidFill>
                <a:srgbClr val="C00000"/>
              </a:solidFill>
              <a:latin typeface="Constantia" pitchFamily="18"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dirty="0" smtClean="0"/>
              <a:t>Evolution</a:t>
            </a:r>
            <a:r>
              <a:rPr lang="id-ID" dirty="0" smtClean="0"/>
              <a:t> </a:t>
            </a:r>
            <a:r>
              <a:rPr lang="en-US" dirty="0" smtClean="0"/>
              <a:t> </a:t>
            </a:r>
            <a:r>
              <a:rPr lang="id-ID" dirty="0" smtClean="0"/>
              <a:t>        </a:t>
            </a:r>
            <a:r>
              <a:rPr lang="en-US" dirty="0" smtClean="0"/>
              <a:t>Learning? </a:t>
            </a:r>
            <a:endParaRPr lang="id-ID" dirty="0" smtClean="0"/>
          </a:p>
        </p:txBody>
      </p:sp>
      <p:sp>
        <p:nvSpPr>
          <p:cNvPr id="200707" name="Content Placeholder 2"/>
          <p:cNvSpPr>
            <a:spLocks noGrp="1"/>
          </p:cNvSpPr>
          <p:nvPr>
            <p:ph idx="1"/>
          </p:nvPr>
        </p:nvSpPr>
        <p:spPr/>
        <p:txBody>
          <a:bodyPr/>
          <a:lstStyle/>
          <a:p>
            <a:r>
              <a:rPr lang="en-US" dirty="0" smtClean="0"/>
              <a:t>Baldwin Effect (1896)</a:t>
            </a:r>
          </a:p>
          <a:p>
            <a:r>
              <a:rPr lang="en-US" dirty="0" smtClean="0"/>
              <a:t>A new Factor of Evolution</a:t>
            </a:r>
          </a:p>
          <a:p>
            <a:r>
              <a:rPr lang="en-US" dirty="0" smtClean="0"/>
              <a:t>Learning </a:t>
            </a:r>
            <a:r>
              <a:rPr lang="en-US" dirty="0" smtClean="0">
                <a:sym typeface="Wingdings" pitchFamily="2" charset="2"/>
              </a:rPr>
              <a:t> </a:t>
            </a:r>
            <a:r>
              <a:rPr lang="en-US" dirty="0" err="1" smtClean="0">
                <a:sym typeface="Wingdings" pitchFamily="2" charset="2"/>
              </a:rPr>
              <a:t>mempercepat</a:t>
            </a:r>
            <a:r>
              <a:rPr lang="en-US" dirty="0" smtClean="0">
                <a:sym typeface="Wingdings" pitchFamily="2" charset="2"/>
              </a:rPr>
              <a:t> </a:t>
            </a:r>
            <a:r>
              <a:rPr lang="en-US" dirty="0" err="1" smtClean="0">
                <a:sym typeface="Wingdings" pitchFamily="2" charset="2"/>
              </a:rPr>
              <a:t>evolusi</a:t>
            </a:r>
            <a:r>
              <a:rPr lang="en-US" dirty="0" smtClean="0">
                <a:sym typeface="Wingdings" pitchFamily="2" charset="2"/>
              </a:rPr>
              <a:t>?</a:t>
            </a:r>
            <a:endParaRPr lang="en-US" dirty="0" smtClean="0"/>
          </a:p>
          <a:p>
            <a:pPr lvl="1"/>
            <a:r>
              <a:rPr lang="en-US" dirty="0" err="1" smtClean="0"/>
              <a:t>Rusa</a:t>
            </a:r>
            <a:r>
              <a:rPr lang="en-US" dirty="0" smtClean="0"/>
              <a:t> (</a:t>
            </a:r>
            <a:r>
              <a:rPr lang="en-US" dirty="0" err="1" smtClean="0"/>
              <a:t>belajar</a:t>
            </a:r>
            <a:r>
              <a:rPr lang="en-US" dirty="0" smtClean="0"/>
              <a:t>) </a:t>
            </a:r>
            <a:r>
              <a:rPr lang="en-US" dirty="0" err="1" smtClean="0"/>
              <a:t>mempercepat</a:t>
            </a:r>
            <a:r>
              <a:rPr lang="en-US" dirty="0" smtClean="0"/>
              <a:t> </a:t>
            </a:r>
            <a:r>
              <a:rPr lang="en-US" dirty="0" err="1" smtClean="0"/>
              <a:t>larinya</a:t>
            </a:r>
            <a:endParaRPr lang="en-US" dirty="0" smtClean="0"/>
          </a:p>
          <a:p>
            <a:pPr lvl="1"/>
            <a:r>
              <a:rPr lang="en-US" dirty="0" err="1" smtClean="0"/>
              <a:t>Harimau</a:t>
            </a:r>
            <a:r>
              <a:rPr lang="en-US" dirty="0" smtClean="0"/>
              <a:t> (</a:t>
            </a:r>
            <a:r>
              <a:rPr lang="en-US" dirty="0" err="1" smtClean="0"/>
              <a:t>belajar</a:t>
            </a:r>
            <a:r>
              <a:rPr lang="en-US" dirty="0" smtClean="0"/>
              <a:t>) </a:t>
            </a:r>
            <a:r>
              <a:rPr lang="en-US" dirty="0" err="1" smtClean="0"/>
              <a:t>mempertajam</a:t>
            </a:r>
            <a:r>
              <a:rPr lang="en-US" dirty="0" smtClean="0"/>
              <a:t> </a:t>
            </a:r>
            <a:r>
              <a:rPr lang="en-US" dirty="0" err="1" smtClean="0"/>
              <a:t>taringnya</a:t>
            </a:r>
            <a:endParaRPr lang="en-US" dirty="0" smtClean="0"/>
          </a:p>
          <a:p>
            <a:pPr lvl="1"/>
            <a:r>
              <a:rPr lang="en-US" dirty="0" err="1" smtClean="0"/>
              <a:t>Dsb</a:t>
            </a:r>
            <a:r>
              <a:rPr lang="en-US" dirty="0" smtClean="0"/>
              <a:t>.</a:t>
            </a:r>
            <a:endParaRPr lang="id-ID" dirty="0" smtClean="0"/>
          </a:p>
        </p:txBody>
      </p:sp>
      <p:sp>
        <p:nvSpPr>
          <p:cNvPr id="4" name="Left-Right Arrow 3"/>
          <p:cNvSpPr/>
          <p:nvPr/>
        </p:nvSpPr>
        <p:spPr>
          <a:xfrm>
            <a:off x="3200400" y="1295400"/>
            <a:ext cx="8382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blinds(horizontal)">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blinds(horizontal)">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blinds(horizontal)">
                                      <p:cBhvr>
                                        <p:cTn id="32" dur="500"/>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304800" y="228600"/>
            <a:ext cx="8229600" cy="1143000"/>
          </a:xfrm>
        </p:spPr>
        <p:txBody>
          <a:bodyPr/>
          <a:lstStyle/>
          <a:p>
            <a:r>
              <a:rPr lang="en-US" sz="6600" dirty="0" smtClean="0">
                <a:latin typeface="+mn-lt"/>
              </a:rPr>
              <a:t>Evolution</a:t>
            </a:r>
            <a:r>
              <a:rPr lang="id-ID" sz="6600" dirty="0" smtClean="0">
                <a:latin typeface="+mn-lt"/>
              </a:rPr>
              <a:t> </a:t>
            </a:r>
            <a:r>
              <a:rPr lang="en-US" sz="6600" dirty="0" smtClean="0">
                <a:latin typeface="+mn-lt"/>
                <a:sym typeface="Wingdings" pitchFamily="2" charset="2"/>
              </a:rPr>
              <a:t></a:t>
            </a:r>
            <a:r>
              <a:rPr lang="en-US" sz="6600" dirty="0" smtClean="0">
                <a:latin typeface="+mn-lt"/>
              </a:rPr>
              <a:t>Learning? </a:t>
            </a:r>
            <a:endParaRPr lang="id-ID" sz="6600" dirty="0" smtClean="0">
              <a:latin typeface="+mn-lt"/>
            </a:endParaRPr>
          </a:p>
        </p:txBody>
      </p:sp>
      <p:pic>
        <p:nvPicPr>
          <p:cNvPr id="5" name="Picture 2" descr="C:\01 Suyanto\004 Textbook\04 Evolutionary Computation\Reff\Kelemahan Teori Evolusi\Keruntuhan Teori Evolusi\Keruntuhan Teori Evolusi 3_files\59b.jpg"/>
          <p:cNvPicPr>
            <a:picLocks noChangeAspect="1" noChangeArrowheads="1"/>
          </p:cNvPicPr>
          <p:nvPr/>
        </p:nvPicPr>
        <p:blipFill>
          <a:blip r:embed="rId3"/>
          <a:srcRect/>
          <a:stretch>
            <a:fillRect/>
          </a:stretch>
        </p:blipFill>
        <p:spPr bwMode="auto">
          <a:xfrm>
            <a:off x="4724400" y="3176758"/>
            <a:ext cx="3810000" cy="2977980"/>
          </a:xfrm>
          <a:prstGeom prst="rect">
            <a:avLst/>
          </a:prstGeom>
          <a:noFill/>
          <a:ln w="9525">
            <a:noFill/>
            <a:miter lim="800000"/>
            <a:headEnd/>
            <a:tailEnd/>
          </a:ln>
        </p:spPr>
      </p:pic>
      <p:pic>
        <p:nvPicPr>
          <p:cNvPr id="6" name="Picture 3" descr="C:\01 Suyanto\004 Textbook\04 Evolutionary Computation\Reff\Kelemahan Teori Evolusi\Keruntuhan Teori Evolusi\Keruntuhan Teori Evolusi 3_files\59a.jpg"/>
          <p:cNvPicPr>
            <a:picLocks noChangeAspect="1" noChangeArrowheads="1"/>
          </p:cNvPicPr>
          <p:nvPr/>
        </p:nvPicPr>
        <p:blipFill>
          <a:blip r:embed="rId4"/>
          <a:srcRect/>
          <a:stretch>
            <a:fillRect/>
          </a:stretch>
        </p:blipFill>
        <p:spPr bwMode="auto">
          <a:xfrm>
            <a:off x="609600" y="3113314"/>
            <a:ext cx="3200400" cy="3135085"/>
          </a:xfrm>
          <a:prstGeom prst="rect">
            <a:avLst/>
          </a:prstGeom>
          <a:noFill/>
          <a:ln w="9525">
            <a:noFill/>
            <a:miter lim="800000"/>
            <a:headEnd/>
            <a:tailEnd/>
          </a:ln>
        </p:spPr>
      </p:pic>
      <p:sp>
        <p:nvSpPr>
          <p:cNvPr id="7" name="Title 1"/>
          <p:cNvSpPr txBox="1">
            <a:spLocks/>
          </p:cNvSpPr>
          <p:nvPr/>
        </p:nvSpPr>
        <p:spPr bwMode="auto">
          <a:xfrm>
            <a:off x="3048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6600" dirty="0" smtClean="0">
                <a:solidFill>
                  <a:srgbClr val="0070C0"/>
                </a:solidFill>
                <a:latin typeface="+mn-lt"/>
              </a:rPr>
              <a:t>Learning</a:t>
            </a:r>
            <a:r>
              <a:rPr lang="id-ID" sz="6600" dirty="0" smtClean="0">
                <a:solidFill>
                  <a:srgbClr val="0070C0"/>
                </a:solidFill>
                <a:latin typeface="+mn-lt"/>
              </a:rPr>
              <a:t> </a:t>
            </a:r>
            <a:r>
              <a:rPr kumimoji="0" lang="en-US" sz="6600" b="0" i="0" u="none" strike="noStrike" kern="1200" cap="none" spc="0" normalizeH="0" baseline="0" noProof="0" dirty="0" smtClean="0">
                <a:ln>
                  <a:noFill/>
                </a:ln>
                <a:solidFill>
                  <a:srgbClr val="0070C0"/>
                </a:solidFill>
                <a:effectLst/>
                <a:uLnTx/>
                <a:uFillTx/>
                <a:latin typeface="+mn-lt"/>
                <a:ea typeface="+mj-ea"/>
                <a:cs typeface="+mj-cs"/>
                <a:sym typeface="Wingdings" pitchFamily="2" charset="2"/>
              </a:rPr>
              <a:t></a:t>
            </a:r>
            <a:r>
              <a:rPr lang="en-US" sz="6600" dirty="0" smtClean="0">
                <a:solidFill>
                  <a:srgbClr val="0070C0"/>
                </a:solidFill>
                <a:latin typeface="+mn-lt"/>
              </a:rPr>
              <a:t>Evolution</a:t>
            </a:r>
            <a:r>
              <a:rPr kumimoji="0" lang="en-US" sz="6600" b="0" i="0" u="none" strike="noStrike" kern="1200" cap="none" spc="0" normalizeH="0" baseline="0" noProof="0" dirty="0" smtClean="0">
                <a:ln>
                  <a:noFill/>
                </a:ln>
                <a:solidFill>
                  <a:srgbClr val="0070C0"/>
                </a:solidFill>
                <a:effectLst/>
                <a:uLnTx/>
                <a:uFillTx/>
                <a:latin typeface="+mn-lt"/>
                <a:ea typeface="+mj-ea"/>
                <a:cs typeface="+mj-cs"/>
              </a:rPr>
              <a:t>? </a:t>
            </a:r>
            <a:endParaRPr kumimoji="0" lang="id-ID" sz="6600" b="0" i="0" u="none" strike="noStrike" kern="1200" cap="none" spc="0" normalizeH="0" baseline="0" noProof="0" dirty="0" smtClean="0">
              <a:ln>
                <a:noFill/>
              </a:ln>
              <a:solidFill>
                <a:srgbClr val="0070C0"/>
              </a:solidFill>
              <a:effectLst/>
              <a:uLnTx/>
              <a:uFillTx/>
              <a:latin typeface="+mn-lt"/>
              <a:ea typeface="+mj-ea"/>
              <a:cs typeface="+mj-cs"/>
            </a:endParaRPr>
          </a:p>
        </p:txBody>
      </p:sp>
      <p:sp>
        <p:nvSpPr>
          <p:cNvPr id="8" name="Rectangle 7"/>
          <p:cNvSpPr/>
          <p:nvPr/>
        </p:nvSpPr>
        <p:spPr>
          <a:xfrm>
            <a:off x="3886200" y="4114800"/>
            <a:ext cx="737702" cy="769441"/>
          </a:xfrm>
          <a:prstGeom prst="rect">
            <a:avLst/>
          </a:prstGeom>
        </p:spPr>
        <p:txBody>
          <a:bodyPr wrap="none">
            <a:spAutoFit/>
          </a:bodyPr>
          <a:lstStyle/>
          <a:p>
            <a:r>
              <a:rPr lang="en-US" sz="4400" b="1" dirty="0" smtClean="0">
                <a:solidFill>
                  <a:srgbClr val="0070C0"/>
                </a:solidFill>
                <a:sym typeface="Wingdings" pitchFamily="2" charset="2"/>
              </a:rPr>
              <a:t></a:t>
            </a:r>
            <a:endParaRPr lang="id-ID"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sz="4200" smtClean="0"/>
              <a:t>Hinton &amp; Nowlan’s model (1987)</a:t>
            </a:r>
            <a:endParaRPr lang="id-ID" sz="4200" smtClean="0"/>
          </a:p>
        </p:txBody>
      </p:sp>
      <p:sp>
        <p:nvSpPr>
          <p:cNvPr id="200707" name="Content Placeholder 2"/>
          <p:cNvSpPr>
            <a:spLocks noGrp="1"/>
          </p:cNvSpPr>
          <p:nvPr>
            <p:ph idx="1"/>
          </p:nvPr>
        </p:nvSpPr>
        <p:spPr/>
        <p:txBody>
          <a:bodyPr/>
          <a:lstStyle/>
          <a:p>
            <a:r>
              <a:rPr lang="en-US" dirty="0" err="1" smtClean="0"/>
              <a:t>Kromosom</a:t>
            </a:r>
            <a:r>
              <a:rPr lang="en-US" dirty="0" smtClean="0"/>
              <a:t>: 20 gen </a:t>
            </a:r>
            <a:r>
              <a:rPr lang="en-US" dirty="0" err="1" smtClean="0"/>
              <a:t>biner</a:t>
            </a:r>
            <a:endParaRPr lang="en-US" dirty="0" smtClean="0"/>
          </a:p>
          <a:p>
            <a:pPr lvl="1"/>
            <a:r>
              <a:rPr lang="en-US" dirty="0" smtClean="0"/>
              <a:t>5 gen </a:t>
            </a:r>
            <a:r>
              <a:rPr lang="en-US" dirty="0" err="1" smtClean="0"/>
              <a:t>bernilai</a:t>
            </a:r>
            <a:r>
              <a:rPr lang="en-US" dirty="0" smtClean="0"/>
              <a:t> 0</a:t>
            </a:r>
          </a:p>
          <a:p>
            <a:pPr lvl="1"/>
            <a:r>
              <a:rPr lang="en-US" dirty="0" smtClean="0"/>
              <a:t>5 gen </a:t>
            </a:r>
            <a:r>
              <a:rPr lang="en-US" dirty="0" err="1" smtClean="0"/>
              <a:t>bernilai</a:t>
            </a:r>
            <a:r>
              <a:rPr lang="en-US" dirty="0" smtClean="0"/>
              <a:t> 1</a:t>
            </a:r>
          </a:p>
          <a:p>
            <a:pPr lvl="1"/>
            <a:r>
              <a:rPr lang="en-US" dirty="0" smtClean="0"/>
              <a:t>10 gen </a:t>
            </a:r>
            <a:r>
              <a:rPr lang="en-US" dirty="0" err="1" smtClean="0"/>
              <a:t>bernilai</a:t>
            </a:r>
            <a:r>
              <a:rPr lang="en-US" dirty="0" smtClean="0"/>
              <a:t> ‘?’ (</a:t>
            </a:r>
            <a:r>
              <a:rPr lang="en-US" dirty="0" err="1" smtClean="0"/>
              <a:t>tidak</a:t>
            </a:r>
            <a:r>
              <a:rPr lang="en-US" dirty="0" smtClean="0"/>
              <a:t> </a:t>
            </a:r>
            <a:r>
              <a:rPr lang="en-US" dirty="0" err="1" smtClean="0"/>
              <a:t>diketahui</a:t>
            </a:r>
            <a:r>
              <a:rPr lang="en-US" dirty="0" smtClean="0"/>
              <a:t> 1 </a:t>
            </a:r>
            <a:r>
              <a:rPr lang="en-US" dirty="0" err="1" smtClean="0"/>
              <a:t>atau</a:t>
            </a:r>
            <a:r>
              <a:rPr lang="en-US" dirty="0" smtClean="0"/>
              <a:t> 0)</a:t>
            </a:r>
          </a:p>
          <a:p>
            <a:r>
              <a:rPr lang="en-US" dirty="0" err="1" smtClean="0"/>
              <a:t>Misalkan</a:t>
            </a:r>
            <a:endParaRPr lang="en-US" dirty="0" smtClean="0"/>
          </a:p>
          <a:p>
            <a:pPr lvl="1"/>
            <a:r>
              <a:rPr lang="en-US" dirty="0" err="1" smtClean="0"/>
              <a:t>Kromosom</a:t>
            </a:r>
            <a:r>
              <a:rPr lang="en-US" dirty="0" smtClean="0"/>
              <a:t> </a:t>
            </a:r>
            <a:r>
              <a:rPr lang="en-US" dirty="0" err="1" smtClean="0"/>
              <a:t>terbaik</a:t>
            </a:r>
            <a:r>
              <a:rPr lang="en-US" dirty="0" smtClean="0"/>
              <a:t>: </a:t>
            </a:r>
            <a:r>
              <a:rPr lang="en-US" b="1" dirty="0" smtClean="0">
                <a:solidFill>
                  <a:srgbClr val="FF0000"/>
                </a:solidFill>
              </a:rPr>
              <a:t>11111111110000000000</a:t>
            </a:r>
            <a:endParaRPr lang="id-ID" b="1" dirty="0" smtClean="0">
              <a:solidFill>
                <a:srgbClr val="FF0000"/>
              </a:solidFill>
            </a:endParaRPr>
          </a:p>
          <a:p>
            <a:pPr lvl="1"/>
            <a:r>
              <a:rPr lang="en-US" dirty="0" err="1" smtClean="0"/>
              <a:t>Populasi</a:t>
            </a:r>
            <a:r>
              <a:rPr lang="en-US" dirty="0" smtClean="0"/>
              <a:t>: </a:t>
            </a:r>
            <a:r>
              <a:rPr lang="en-US" b="1" dirty="0" smtClean="0">
                <a:solidFill>
                  <a:srgbClr val="FF0000"/>
                </a:solidFill>
              </a:rPr>
              <a:t>1000</a:t>
            </a:r>
            <a:r>
              <a:rPr lang="en-US" dirty="0" smtClean="0"/>
              <a:t> </a:t>
            </a:r>
            <a:r>
              <a:rPr lang="en-US" dirty="0" err="1" smtClean="0"/>
              <a:t>kromosom</a:t>
            </a:r>
            <a:endParaRPr lang="en-US" dirty="0" smtClean="0"/>
          </a:p>
          <a:p>
            <a:pPr lvl="1"/>
            <a:r>
              <a:rPr lang="en-US" dirty="0" err="1" smtClean="0"/>
              <a:t>Setiap</a:t>
            </a:r>
            <a:r>
              <a:rPr lang="en-US" dirty="0" smtClean="0"/>
              <a:t> </a:t>
            </a:r>
            <a:r>
              <a:rPr lang="en-US" dirty="0" err="1" smtClean="0"/>
              <a:t>kromosom</a:t>
            </a:r>
            <a:r>
              <a:rPr lang="en-US" dirty="0" smtClean="0"/>
              <a:t> </a:t>
            </a:r>
            <a:r>
              <a:rPr lang="en-US" b="1" dirty="0" err="1" smtClean="0">
                <a:solidFill>
                  <a:srgbClr val="0070C0"/>
                </a:solidFill>
              </a:rPr>
              <a:t>menebak</a:t>
            </a:r>
            <a:r>
              <a:rPr lang="en-US" dirty="0" smtClean="0"/>
              <a:t> gen ‘?’ </a:t>
            </a:r>
            <a:r>
              <a:rPr lang="en-US" dirty="0" smtClean="0">
                <a:sym typeface="Wingdings" pitchFamily="2" charset="2"/>
              </a:rPr>
              <a:t></a:t>
            </a:r>
            <a:r>
              <a:rPr lang="en-US" dirty="0" smtClean="0"/>
              <a:t> </a:t>
            </a:r>
            <a:r>
              <a:rPr lang="en-US" b="1" dirty="0" smtClean="0">
                <a:solidFill>
                  <a:srgbClr val="FF0000"/>
                </a:solidFill>
              </a:rPr>
              <a:t>1000</a:t>
            </a:r>
            <a:r>
              <a:rPr lang="en-US" dirty="0" smtClean="0"/>
              <a:t> trials</a:t>
            </a:r>
          </a:p>
          <a:p>
            <a:pPr lvl="1"/>
            <a:r>
              <a:rPr lang="en-US" b="1" dirty="0" smtClean="0">
                <a:solidFill>
                  <a:srgbClr val="0070C0"/>
                </a:solidFill>
              </a:rPr>
              <a:t>Fitness</a:t>
            </a:r>
            <a:r>
              <a:rPr lang="en-US" dirty="0" smtClean="0"/>
              <a:t> = 1 + ((19*</a:t>
            </a:r>
            <a:r>
              <a:rPr lang="en-US" i="1" dirty="0" smtClean="0"/>
              <a:t>n</a:t>
            </a:r>
            <a:r>
              <a:rPr lang="en-US" dirty="0" smtClean="0"/>
              <a:t>)/</a:t>
            </a:r>
            <a:r>
              <a:rPr lang="en-US" i="1" dirty="0" smtClean="0"/>
              <a:t>M</a:t>
            </a:r>
            <a:r>
              <a:rPr lang="en-US" dirty="0" smtClean="0"/>
              <a:t>)</a:t>
            </a:r>
          </a:p>
          <a:p>
            <a:pPr lvl="2"/>
            <a:r>
              <a:rPr lang="en-US" i="1" dirty="0" smtClean="0"/>
              <a:t>M</a:t>
            </a:r>
            <a:r>
              <a:rPr lang="en-US" dirty="0" smtClean="0"/>
              <a:t> = </a:t>
            </a:r>
            <a:r>
              <a:rPr lang="en-US" dirty="0" err="1" smtClean="0"/>
              <a:t>jumlah</a:t>
            </a:r>
            <a:r>
              <a:rPr lang="en-US" dirty="0" smtClean="0"/>
              <a:t> trial </a:t>
            </a:r>
            <a:r>
              <a:rPr lang="en-US" dirty="0" err="1" smtClean="0"/>
              <a:t>maksimum</a:t>
            </a:r>
            <a:endParaRPr lang="id-ID" dirty="0" smtClean="0"/>
          </a:p>
          <a:p>
            <a:pPr lvl="2"/>
            <a:r>
              <a:rPr lang="en-US" i="1" dirty="0" smtClean="0"/>
              <a:t>n</a:t>
            </a:r>
            <a:r>
              <a:rPr lang="en-US" dirty="0" smtClean="0"/>
              <a:t> = </a:t>
            </a:r>
            <a:r>
              <a:rPr lang="en-US" dirty="0" err="1" smtClean="0"/>
              <a:t>sisa</a:t>
            </a:r>
            <a:r>
              <a:rPr lang="en-US" dirty="0" smtClean="0"/>
              <a:t> trial</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blinds(horizontal)">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blinds(horizontal)">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blinds(horizontal)">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blinds(horizontal)">
                                      <p:cBhvr>
                                        <p:cTn id="37" dur="500"/>
                                        <p:tgtEl>
                                          <p:spTgt spid="200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0707">
                                            <p:txEl>
                                              <p:pRg st="7" end="7"/>
                                            </p:txEl>
                                          </p:spTgt>
                                        </p:tgtEl>
                                        <p:attrNameLst>
                                          <p:attrName>style.visibility</p:attrName>
                                        </p:attrNameLst>
                                      </p:cBhvr>
                                      <p:to>
                                        <p:strVal val="visible"/>
                                      </p:to>
                                    </p:set>
                                    <p:animEffect transition="in" filter="blinds(horizontal)">
                                      <p:cBhvr>
                                        <p:cTn id="42" dur="500"/>
                                        <p:tgtEl>
                                          <p:spTgt spid="2007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0707">
                                            <p:txEl>
                                              <p:pRg st="8" end="8"/>
                                            </p:txEl>
                                          </p:spTgt>
                                        </p:tgtEl>
                                        <p:attrNameLst>
                                          <p:attrName>style.visibility</p:attrName>
                                        </p:attrNameLst>
                                      </p:cBhvr>
                                      <p:to>
                                        <p:strVal val="visible"/>
                                      </p:to>
                                    </p:set>
                                    <p:animEffect transition="in" filter="blinds(horizontal)">
                                      <p:cBhvr>
                                        <p:cTn id="47" dur="500"/>
                                        <p:tgtEl>
                                          <p:spTgt spid="2007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0707">
                                            <p:txEl>
                                              <p:pRg st="9" end="9"/>
                                            </p:txEl>
                                          </p:spTgt>
                                        </p:tgtEl>
                                        <p:attrNameLst>
                                          <p:attrName>style.visibility</p:attrName>
                                        </p:attrNameLst>
                                      </p:cBhvr>
                                      <p:to>
                                        <p:strVal val="visible"/>
                                      </p:to>
                                    </p:set>
                                    <p:animEffect transition="in" filter="blinds(horizontal)">
                                      <p:cBhvr>
                                        <p:cTn id="52" dur="500"/>
                                        <p:tgtEl>
                                          <p:spTgt spid="2007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0707">
                                            <p:txEl>
                                              <p:pRg st="10" end="10"/>
                                            </p:txEl>
                                          </p:spTgt>
                                        </p:tgtEl>
                                        <p:attrNameLst>
                                          <p:attrName>style.visibility</p:attrName>
                                        </p:attrNameLst>
                                      </p:cBhvr>
                                      <p:to>
                                        <p:strVal val="visible"/>
                                      </p:to>
                                    </p:set>
                                    <p:animEffect transition="in" filter="blinds(horizontal)">
                                      <p:cBhvr>
                                        <p:cTn id="57" dur="500"/>
                                        <p:tgtEl>
                                          <p:spTgt spid="2007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smtClean="0"/>
              <a:t>Contoh Populasi</a:t>
            </a:r>
            <a:endParaRPr lang="id-ID" smtClean="0"/>
          </a:p>
        </p:txBody>
      </p:sp>
      <p:sp>
        <p:nvSpPr>
          <p:cNvPr id="200707" name="Content Placeholder 2"/>
          <p:cNvSpPr>
            <a:spLocks noGrp="1"/>
          </p:cNvSpPr>
          <p:nvPr>
            <p:ph idx="1"/>
          </p:nvPr>
        </p:nvSpPr>
        <p:spPr/>
        <p:txBody>
          <a:bodyPr/>
          <a:lstStyle/>
          <a:p>
            <a:r>
              <a:rPr lang="en-US" b="1" dirty="0" err="1" smtClean="0">
                <a:cs typeface="Courier New" pitchFamily="49" charset="0"/>
              </a:rPr>
              <a:t>Kromosom</a:t>
            </a:r>
            <a:r>
              <a:rPr lang="en-US" b="1" dirty="0" smtClean="0">
                <a:cs typeface="Courier New" pitchFamily="49" charset="0"/>
              </a:rPr>
              <a:t> 1:</a:t>
            </a:r>
            <a:r>
              <a:rPr lang="en-US" dirty="0" smtClean="0">
                <a:latin typeface="Courier New" pitchFamily="49" charset="0"/>
                <a:cs typeface="Courier New" pitchFamily="49" charset="0"/>
              </a:rPr>
              <a:t>     111???001?0100??????</a:t>
            </a:r>
          </a:p>
          <a:p>
            <a:r>
              <a:rPr lang="en-US" b="1" dirty="0" err="1" smtClean="0">
                <a:cs typeface="Courier New" pitchFamily="49" charset="0"/>
              </a:rPr>
              <a:t>Kromosom</a:t>
            </a:r>
            <a:r>
              <a:rPr lang="en-US" b="1" dirty="0" smtClean="0">
                <a:cs typeface="Courier New" pitchFamily="49" charset="0"/>
              </a:rPr>
              <a:t> 2:</a:t>
            </a:r>
            <a:r>
              <a:rPr lang="en-US" dirty="0" smtClean="0">
                <a:latin typeface="Courier New" pitchFamily="49" charset="0"/>
                <a:cs typeface="Courier New" pitchFamily="49" charset="0"/>
              </a:rPr>
              <a:t>     11111?????00000?????</a:t>
            </a:r>
          </a:p>
          <a:p>
            <a:r>
              <a:rPr lang="en-US" b="1" dirty="0" err="1" smtClean="0">
                <a:cs typeface="Courier New" pitchFamily="49" charset="0"/>
              </a:rPr>
              <a:t>Kromosom</a:t>
            </a:r>
            <a:r>
              <a:rPr lang="en-US" b="1" dirty="0" smtClean="0">
                <a:cs typeface="Courier New" pitchFamily="49" charset="0"/>
              </a:rPr>
              <a:t> 3:</a:t>
            </a:r>
            <a:r>
              <a:rPr lang="en-US" dirty="0" smtClean="0">
                <a:latin typeface="Courier New" pitchFamily="49" charset="0"/>
                <a:cs typeface="Courier New" pitchFamily="49" charset="0"/>
              </a:rPr>
              <a:t>     1111100000??????????</a:t>
            </a:r>
          </a:p>
          <a:p>
            <a:r>
              <a:rPr lang="en-US" b="1" dirty="0" err="1" smtClean="0">
                <a:cs typeface="Courier New" pitchFamily="49" charset="0"/>
              </a:rPr>
              <a:t>Kromosom</a:t>
            </a:r>
            <a:r>
              <a:rPr lang="en-US" b="1" dirty="0" smtClean="0">
                <a:cs typeface="Courier New" pitchFamily="49" charset="0"/>
              </a:rPr>
              <a:t> 4:</a:t>
            </a:r>
            <a:r>
              <a:rPr lang="en-US" dirty="0" smtClean="0">
                <a:latin typeface="Courier New" pitchFamily="49" charset="0"/>
                <a:cs typeface="Courier New" pitchFamily="49" charset="0"/>
              </a:rPr>
              <a:t>     ?????0001111100?????</a:t>
            </a:r>
          </a:p>
          <a:p>
            <a:r>
              <a:rPr lang="en-US" b="1" dirty="0" err="1" smtClean="0">
                <a:cs typeface="Courier New" pitchFamily="49" charset="0"/>
              </a:rPr>
              <a:t>Kromosom</a:t>
            </a:r>
            <a:r>
              <a:rPr lang="en-US" b="1" dirty="0" smtClean="0">
                <a:cs typeface="Courier New" pitchFamily="49" charset="0"/>
              </a:rPr>
              <a:t> 5:</a:t>
            </a:r>
            <a:r>
              <a:rPr lang="en-US" dirty="0" smtClean="0">
                <a:latin typeface="Courier New" pitchFamily="49" charset="0"/>
                <a:cs typeface="Courier New" pitchFamily="49" charset="0"/>
              </a:rPr>
              <a:t>     00????00111110??????</a:t>
            </a:r>
          </a:p>
          <a:p>
            <a:r>
              <a:rPr lang="en-US" dirty="0" smtClean="0">
                <a:latin typeface="Courier New" pitchFamily="49" charset="0"/>
                <a:cs typeface="Courier New" pitchFamily="49" charset="0"/>
              </a:rPr>
              <a:t>…</a:t>
            </a:r>
          </a:p>
          <a:p>
            <a:r>
              <a:rPr lang="en-US" b="1" dirty="0" err="1" smtClean="0">
                <a:cs typeface="Courier New" pitchFamily="49" charset="0"/>
              </a:rPr>
              <a:t>Kromosom</a:t>
            </a:r>
            <a:r>
              <a:rPr lang="en-US" b="1" dirty="0" smtClean="0">
                <a:cs typeface="Courier New" pitchFamily="49" charset="0"/>
              </a:rPr>
              <a:t> 1000:</a:t>
            </a:r>
            <a:r>
              <a:rPr lang="en-US" dirty="0" smtClean="0">
                <a:latin typeface="Courier New" pitchFamily="49" charset="0"/>
                <a:cs typeface="Courier New" pitchFamily="49" charset="0"/>
              </a:rPr>
              <a:t>  ?000??????0011???111</a:t>
            </a:r>
          </a:p>
          <a:p>
            <a:endParaRPr lang="en-US" dirty="0" smtClean="0">
              <a:latin typeface="Courier New" pitchFamily="49" charset="0"/>
              <a:cs typeface="Courier New" pitchFamily="49" charset="0"/>
            </a:endParaRPr>
          </a:p>
          <a:p>
            <a:r>
              <a:rPr lang="en-US" b="1" dirty="0" err="1" smtClean="0">
                <a:solidFill>
                  <a:srgbClr val="FF0000"/>
                </a:solidFill>
                <a:cs typeface="Courier New" pitchFamily="49" charset="0"/>
              </a:rPr>
              <a:t>Kromosom</a:t>
            </a:r>
            <a:r>
              <a:rPr lang="en-US" b="1" dirty="0" smtClean="0">
                <a:solidFill>
                  <a:srgbClr val="FF0000"/>
                </a:solidFill>
                <a:cs typeface="Courier New" pitchFamily="49" charset="0"/>
              </a:rPr>
              <a:t> target:</a:t>
            </a:r>
            <a:r>
              <a:rPr lang="en-US"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11111111110000000000</a:t>
            </a:r>
            <a:endParaRPr lang="id-ID" b="1" dirty="0" smtClean="0">
              <a:solidFill>
                <a:srgbClr val="FF0000"/>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blinds(horizontal)">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blinds(horizontal)">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blinds(horizontal)">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blinds(horizontal)">
                                      <p:cBhvr>
                                        <p:cTn id="37" dur="500"/>
                                        <p:tgtEl>
                                          <p:spTgt spid="200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0707">
                                            <p:txEl>
                                              <p:pRg st="8" end="8"/>
                                            </p:txEl>
                                          </p:spTgt>
                                        </p:tgtEl>
                                        <p:attrNameLst>
                                          <p:attrName>style.visibility</p:attrName>
                                        </p:attrNameLst>
                                      </p:cBhvr>
                                      <p:to>
                                        <p:strVal val="visible"/>
                                      </p:to>
                                    </p:set>
                                    <p:animEffect transition="in" filter="blinds(horizontal)">
                                      <p:cBhvr>
                                        <p:cTn id="42" dur="500"/>
                                        <p:tgtEl>
                                          <p:spTgt spid="200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smtClean="0"/>
              <a:t>Operator Evolusi</a:t>
            </a:r>
            <a:endParaRPr lang="id-ID" smtClean="0"/>
          </a:p>
        </p:txBody>
      </p:sp>
      <p:sp>
        <p:nvSpPr>
          <p:cNvPr id="200707" name="Content Placeholder 2"/>
          <p:cNvSpPr>
            <a:spLocks noGrp="1"/>
          </p:cNvSpPr>
          <p:nvPr>
            <p:ph idx="1"/>
          </p:nvPr>
        </p:nvSpPr>
        <p:spPr/>
        <p:txBody>
          <a:bodyPr/>
          <a:lstStyle/>
          <a:p>
            <a:r>
              <a:rPr lang="en-US" b="1" dirty="0" err="1" smtClean="0">
                <a:cs typeface="Courier New" pitchFamily="49" charset="0"/>
              </a:rPr>
              <a:t>Seleksi</a:t>
            </a:r>
            <a:r>
              <a:rPr lang="en-US" b="1" dirty="0" smtClean="0">
                <a:cs typeface="Courier New" pitchFamily="49" charset="0"/>
              </a:rPr>
              <a:t> </a:t>
            </a:r>
            <a:r>
              <a:rPr lang="en-US" b="1" dirty="0" err="1" smtClean="0">
                <a:cs typeface="Courier New" pitchFamily="49" charset="0"/>
              </a:rPr>
              <a:t>ortu</a:t>
            </a:r>
            <a:r>
              <a:rPr lang="en-US" b="1" dirty="0" smtClean="0">
                <a:cs typeface="Courier New" pitchFamily="49" charset="0"/>
              </a:rPr>
              <a:t>	: </a:t>
            </a:r>
            <a:r>
              <a:rPr lang="en-US" dirty="0" smtClean="0">
                <a:cs typeface="Courier New" pitchFamily="49" charset="0"/>
              </a:rPr>
              <a:t>Roulette Wheel</a:t>
            </a:r>
            <a:endParaRPr lang="en-US" b="1" dirty="0" smtClean="0">
              <a:cs typeface="Courier New" pitchFamily="49" charset="0"/>
            </a:endParaRPr>
          </a:p>
          <a:p>
            <a:r>
              <a:rPr lang="en-US" b="1" dirty="0" err="1" smtClean="0">
                <a:cs typeface="Courier New" pitchFamily="49" charset="0"/>
              </a:rPr>
              <a:t>Rekombinasi</a:t>
            </a:r>
            <a:r>
              <a:rPr lang="en-US" b="1" dirty="0" smtClean="0">
                <a:cs typeface="Courier New" pitchFamily="49" charset="0"/>
              </a:rPr>
              <a:t>	: </a:t>
            </a:r>
            <a:r>
              <a:rPr lang="en-US" dirty="0" err="1" smtClean="0">
                <a:cs typeface="Courier New" pitchFamily="49" charset="0"/>
              </a:rPr>
              <a:t>satu</a:t>
            </a:r>
            <a:r>
              <a:rPr lang="en-US" dirty="0" smtClean="0">
                <a:cs typeface="Courier New" pitchFamily="49" charset="0"/>
              </a:rPr>
              <a:t> </a:t>
            </a:r>
            <a:r>
              <a:rPr lang="en-US" dirty="0" err="1" smtClean="0">
                <a:cs typeface="Courier New" pitchFamily="49" charset="0"/>
              </a:rPr>
              <a:t>titik</a:t>
            </a:r>
            <a:endParaRPr lang="en-US" dirty="0" smtClean="0">
              <a:latin typeface="Courier New" pitchFamily="49" charset="0"/>
              <a:cs typeface="Courier New" pitchFamily="49" charset="0"/>
            </a:endParaRPr>
          </a:p>
          <a:p>
            <a:r>
              <a:rPr lang="en-US" b="1" dirty="0" err="1" smtClean="0">
                <a:cs typeface="Courier New" pitchFamily="49" charset="0"/>
              </a:rPr>
              <a:t>Mutasi</a:t>
            </a:r>
            <a:r>
              <a:rPr lang="en-US" b="1" dirty="0" smtClean="0">
                <a:cs typeface="Courier New" pitchFamily="49" charset="0"/>
              </a:rPr>
              <a:t> </a:t>
            </a:r>
            <a:r>
              <a:rPr lang="en-US" b="1" dirty="0" err="1" smtClean="0">
                <a:cs typeface="Courier New" pitchFamily="49" charset="0"/>
              </a:rPr>
              <a:t>Biner</a:t>
            </a:r>
            <a:r>
              <a:rPr lang="en-US" b="1" dirty="0" smtClean="0">
                <a:cs typeface="Courier New" pitchFamily="49" charset="0"/>
              </a:rPr>
              <a:t>	: </a:t>
            </a:r>
            <a:r>
              <a:rPr lang="en-US" dirty="0" err="1" smtClean="0">
                <a:cs typeface="Courier New" pitchFamily="49" charset="0"/>
              </a:rPr>
              <a:t>terhadap</a:t>
            </a:r>
            <a:r>
              <a:rPr lang="en-US" dirty="0" smtClean="0">
                <a:cs typeface="Courier New" pitchFamily="49" charset="0"/>
              </a:rPr>
              <a:t> gen 0 </a:t>
            </a:r>
            <a:r>
              <a:rPr lang="en-US" dirty="0" err="1" smtClean="0">
                <a:cs typeface="Courier New" pitchFamily="49" charset="0"/>
              </a:rPr>
              <a:t>atau</a:t>
            </a:r>
            <a:r>
              <a:rPr lang="en-US" dirty="0" smtClean="0">
                <a:cs typeface="Courier New" pitchFamily="49" charset="0"/>
              </a:rPr>
              <a:t> 1</a:t>
            </a:r>
          </a:p>
          <a:p>
            <a:r>
              <a:rPr lang="en-US" b="1" dirty="0" err="1" smtClean="0">
                <a:cs typeface="Courier New" pitchFamily="49" charset="0"/>
              </a:rPr>
              <a:t>Seleksi</a:t>
            </a:r>
            <a:r>
              <a:rPr lang="en-US" b="1" dirty="0" smtClean="0">
                <a:cs typeface="Courier New" pitchFamily="49" charset="0"/>
              </a:rPr>
              <a:t> survivor	: </a:t>
            </a:r>
            <a:r>
              <a:rPr lang="en-US" dirty="0" smtClean="0">
                <a:cs typeface="Courier New" pitchFamily="49" charset="0"/>
              </a:rPr>
              <a:t>Generational replacement</a:t>
            </a:r>
            <a:endParaRPr lang="en-US" dirty="0" smtClean="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blinds(horizontal)">
                                      <p:cBhvr>
                                        <p:cTn id="22" dur="500"/>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dirty="0" err="1" smtClean="0"/>
              <a:t>Contoh</a:t>
            </a:r>
            <a:r>
              <a:rPr lang="en-US" dirty="0" smtClean="0"/>
              <a:t> Trial</a:t>
            </a:r>
            <a:endParaRPr lang="id-ID" dirty="0" smtClean="0"/>
          </a:p>
        </p:txBody>
      </p:sp>
      <p:sp>
        <p:nvSpPr>
          <p:cNvPr id="200707" name="Content Placeholder 2"/>
          <p:cNvSpPr>
            <a:spLocks noGrp="1"/>
          </p:cNvSpPr>
          <p:nvPr>
            <p:ph idx="1"/>
          </p:nvPr>
        </p:nvSpPr>
        <p:spPr/>
        <p:txBody>
          <a:bodyPr/>
          <a:lstStyle/>
          <a:p>
            <a:pPr>
              <a:buNone/>
              <a:tabLst>
                <a:tab pos="2962275" algn="l"/>
              </a:tabLst>
            </a:pPr>
            <a:endParaRPr lang="en-US" b="1" dirty="0" smtClean="0">
              <a:solidFill>
                <a:srgbClr val="7030A0"/>
              </a:solidFill>
              <a:cs typeface="Courier New" pitchFamily="49" charset="0"/>
            </a:endParaRPr>
          </a:p>
          <a:p>
            <a:pPr>
              <a:buNone/>
              <a:tabLst>
                <a:tab pos="2962275" algn="l"/>
              </a:tabLst>
            </a:pPr>
            <a:r>
              <a:rPr lang="en-US" b="1" dirty="0" err="1" smtClean="0">
                <a:solidFill>
                  <a:srgbClr val="7030A0"/>
                </a:solidFill>
                <a:cs typeface="Courier New" pitchFamily="49" charset="0"/>
              </a:rPr>
              <a:t>Kromosom</a:t>
            </a:r>
            <a:r>
              <a:rPr lang="en-US" b="1" dirty="0" smtClean="0">
                <a:solidFill>
                  <a:srgbClr val="7030A0"/>
                </a:solidFill>
                <a:cs typeface="Courier New" pitchFamily="49" charset="0"/>
              </a:rPr>
              <a:t> target	</a:t>
            </a:r>
            <a:r>
              <a:rPr lang="en-US" b="1" dirty="0" smtClean="0">
                <a:solidFill>
                  <a:srgbClr val="7030A0"/>
                </a:solidFill>
                <a:latin typeface="Courier New" pitchFamily="49" charset="0"/>
                <a:cs typeface="Courier New" pitchFamily="49" charset="0"/>
              </a:rPr>
              <a:t>11111111110000000000</a:t>
            </a:r>
            <a:endParaRPr lang="id-ID" b="1" dirty="0" smtClean="0">
              <a:solidFill>
                <a:srgbClr val="7030A0"/>
              </a:solidFill>
              <a:latin typeface="Courier New" pitchFamily="49" charset="0"/>
              <a:cs typeface="Courier New" pitchFamily="49" charset="0"/>
            </a:endParaRPr>
          </a:p>
          <a:p>
            <a:pPr>
              <a:buNone/>
              <a:tabLst>
                <a:tab pos="2962275" algn="l"/>
              </a:tabLst>
            </a:pPr>
            <a:r>
              <a:rPr lang="en-US" b="1" dirty="0" err="1" smtClean="0">
                <a:cs typeface="Courier New" pitchFamily="49" charset="0"/>
              </a:rPr>
              <a:t>Kromosom</a:t>
            </a:r>
            <a:r>
              <a:rPr lang="en-US" b="1" dirty="0" smtClean="0">
                <a:cs typeface="Courier New" pitchFamily="49" charset="0"/>
              </a:rPr>
              <a:t> </a:t>
            </a:r>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111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001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0100</a:t>
            </a:r>
            <a:r>
              <a:rPr lang="en-US" dirty="0" smtClean="0">
                <a:solidFill>
                  <a:srgbClr val="FF0000"/>
                </a:solidFill>
                <a:latin typeface="Courier New" pitchFamily="49" charset="0"/>
                <a:cs typeface="Courier New" pitchFamily="49" charset="0"/>
              </a:rPr>
              <a:t>??????</a:t>
            </a:r>
          </a:p>
          <a:p>
            <a:pPr>
              <a:tabLst>
                <a:tab pos="2962275" algn="l"/>
              </a:tabLst>
            </a:pPr>
            <a:endParaRPr lang="en-US" dirty="0" smtClean="0">
              <a:latin typeface="Courier New" pitchFamily="49" charset="0"/>
              <a:cs typeface="Courier New" pitchFamily="49" charset="0"/>
            </a:endParaRPr>
          </a:p>
          <a:p>
            <a:pPr>
              <a:tabLst>
                <a:tab pos="2962275" algn="l"/>
              </a:tabLst>
            </a:pPr>
            <a:r>
              <a:rPr lang="en-US" b="1" dirty="0" smtClean="0">
                <a:cs typeface="Courier New" pitchFamily="49" charset="0"/>
              </a:rPr>
              <a:t>Trial 1</a:t>
            </a:r>
            <a:r>
              <a:rPr lang="en-US" dirty="0" smtClean="0">
                <a:latin typeface="Courier New" pitchFamily="49" charset="0"/>
                <a:cs typeface="Courier New" pitchFamily="49" charset="0"/>
              </a:rPr>
              <a:t>     	111</a:t>
            </a:r>
            <a:r>
              <a:rPr lang="en-US" dirty="0" smtClean="0">
                <a:solidFill>
                  <a:srgbClr val="FF0000"/>
                </a:solidFill>
                <a:latin typeface="Courier New" pitchFamily="49" charset="0"/>
                <a:cs typeface="Courier New" pitchFamily="49" charset="0"/>
              </a:rPr>
              <a:t>000</a:t>
            </a:r>
            <a:r>
              <a:rPr lang="en-US" dirty="0" smtClean="0">
                <a:latin typeface="Courier New" pitchFamily="49" charset="0"/>
                <a:cs typeface="Courier New" pitchFamily="49" charset="0"/>
              </a:rPr>
              <a:t>001</a:t>
            </a:r>
            <a:r>
              <a:rPr lang="en-US" dirty="0" smtClean="0">
                <a:solidFill>
                  <a:srgbClr val="FF0000"/>
                </a:solidFill>
                <a:latin typeface="Courier New" pitchFamily="49" charset="0"/>
                <a:cs typeface="Courier New" pitchFamily="49" charset="0"/>
              </a:rPr>
              <a:t>0</a:t>
            </a:r>
            <a:r>
              <a:rPr lang="en-US" dirty="0" smtClean="0">
                <a:latin typeface="Courier New" pitchFamily="49" charset="0"/>
                <a:cs typeface="Courier New" pitchFamily="49" charset="0"/>
              </a:rPr>
              <a:t>0100</a:t>
            </a:r>
            <a:r>
              <a:rPr lang="en-US" dirty="0" smtClean="0">
                <a:solidFill>
                  <a:srgbClr val="FF0000"/>
                </a:solidFill>
                <a:latin typeface="Courier New" pitchFamily="49" charset="0"/>
                <a:cs typeface="Courier New" pitchFamily="49" charset="0"/>
              </a:rPr>
              <a:t>000011</a:t>
            </a:r>
          </a:p>
          <a:p>
            <a:pPr>
              <a:tabLst>
                <a:tab pos="2962275" algn="l"/>
              </a:tabLst>
            </a:pPr>
            <a:r>
              <a:rPr lang="en-US" b="1" dirty="0" smtClean="0">
                <a:cs typeface="Courier New" pitchFamily="49" charset="0"/>
              </a:rPr>
              <a:t>Trial 2 	</a:t>
            </a:r>
            <a:r>
              <a:rPr lang="en-US" dirty="0" smtClean="0">
                <a:latin typeface="Courier New" pitchFamily="49" charset="0"/>
                <a:cs typeface="Courier New" pitchFamily="49" charset="0"/>
              </a:rPr>
              <a:t>111</a:t>
            </a:r>
            <a:r>
              <a:rPr lang="en-US" dirty="0" smtClean="0">
                <a:solidFill>
                  <a:srgbClr val="FF0000"/>
                </a:solidFill>
                <a:latin typeface="Courier New" pitchFamily="49" charset="0"/>
                <a:cs typeface="Courier New" pitchFamily="49" charset="0"/>
              </a:rPr>
              <a:t>110</a:t>
            </a:r>
            <a:r>
              <a:rPr lang="en-US" dirty="0" smtClean="0">
                <a:latin typeface="Courier New" pitchFamily="49" charset="0"/>
                <a:cs typeface="Courier New" pitchFamily="49" charset="0"/>
              </a:rPr>
              <a:t>001</a:t>
            </a:r>
            <a:r>
              <a:rPr lang="en-US" dirty="0" smtClean="0">
                <a:solidFill>
                  <a:srgbClr val="FF0000"/>
                </a:solidFill>
                <a:latin typeface="Courier New" pitchFamily="49" charset="0"/>
                <a:cs typeface="Courier New" pitchFamily="49" charset="0"/>
              </a:rPr>
              <a:t>1</a:t>
            </a:r>
            <a:r>
              <a:rPr lang="en-US" dirty="0" smtClean="0">
                <a:latin typeface="Courier New" pitchFamily="49" charset="0"/>
                <a:cs typeface="Courier New" pitchFamily="49" charset="0"/>
              </a:rPr>
              <a:t>0100</a:t>
            </a:r>
            <a:r>
              <a:rPr lang="en-US" dirty="0" smtClean="0">
                <a:solidFill>
                  <a:srgbClr val="FF0000"/>
                </a:solidFill>
                <a:latin typeface="Courier New" pitchFamily="49" charset="0"/>
                <a:cs typeface="Courier New" pitchFamily="49" charset="0"/>
              </a:rPr>
              <a:t>001111</a:t>
            </a:r>
          </a:p>
          <a:p>
            <a:pPr>
              <a:tabLst>
                <a:tab pos="2962275" algn="l"/>
              </a:tabLst>
            </a:pPr>
            <a:r>
              <a:rPr lang="en-US" b="1" dirty="0" smtClean="0">
                <a:cs typeface="Courier New" pitchFamily="49" charset="0"/>
              </a:rPr>
              <a:t>Trial 3</a:t>
            </a:r>
            <a:r>
              <a:rPr lang="en-US" dirty="0" smtClean="0">
                <a:latin typeface="Courier New" pitchFamily="49" charset="0"/>
                <a:cs typeface="Courier New" pitchFamily="49" charset="0"/>
              </a:rPr>
              <a:t>	111</a:t>
            </a:r>
            <a:r>
              <a:rPr lang="en-US" dirty="0" smtClean="0">
                <a:solidFill>
                  <a:srgbClr val="FF0000"/>
                </a:solidFill>
                <a:latin typeface="Courier New" pitchFamily="49" charset="0"/>
                <a:cs typeface="Courier New" pitchFamily="49" charset="0"/>
              </a:rPr>
              <a:t>010</a:t>
            </a:r>
            <a:r>
              <a:rPr lang="en-US" dirty="0" smtClean="0">
                <a:latin typeface="Courier New" pitchFamily="49" charset="0"/>
                <a:cs typeface="Courier New" pitchFamily="49" charset="0"/>
              </a:rPr>
              <a:t>001</a:t>
            </a:r>
            <a:r>
              <a:rPr lang="en-US" dirty="0" smtClean="0">
                <a:solidFill>
                  <a:srgbClr val="FF0000"/>
                </a:solidFill>
                <a:latin typeface="Courier New" pitchFamily="49" charset="0"/>
                <a:cs typeface="Courier New" pitchFamily="49" charset="0"/>
              </a:rPr>
              <a:t>0</a:t>
            </a:r>
            <a:r>
              <a:rPr lang="en-US" dirty="0" smtClean="0">
                <a:latin typeface="Courier New" pitchFamily="49" charset="0"/>
                <a:cs typeface="Courier New" pitchFamily="49" charset="0"/>
              </a:rPr>
              <a:t>0100</a:t>
            </a:r>
            <a:r>
              <a:rPr lang="en-US" dirty="0" smtClean="0">
                <a:solidFill>
                  <a:srgbClr val="FF0000"/>
                </a:solidFill>
                <a:latin typeface="Courier New" pitchFamily="49" charset="0"/>
                <a:cs typeface="Courier New" pitchFamily="49" charset="0"/>
              </a:rPr>
              <a:t>111100</a:t>
            </a:r>
          </a:p>
          <a:p>
            <a:pPr>
              <a:tabLst>
                <a:tab pos="2962275" algn="l"/>
              </a:tabLst>
            </a:pPr>
            <a:r>
              <a:rPr lang="en-US" dirty="0" smtClean="0">
                <a:latin typeface="Courier New" pitchFamily="49" charset="0"/>
                <a:cs typeface="Courier New" pitchFamily="49" charset="0"/>
              </a:rPr>
              <a:t>…</a:t>
            </a:r>
          </a:p>
          <a:p>
            <a:pPr>
              <a:tabLst>
                <a:tab pos="2962275" algn="l"/>
              </a:tabLst>
            </a:pPr>
            <a:r>
              <a:rPr lang="en-US" b="1" dirty="0" smtClean="0">
                <a:cs typeface="Courier New" pitchFamily="49" charset="0"/>
              </a:rPr>
              <a:t>Trial 1000</a:t>
            </a:r>
            <a:r>
              <a:rPr lang="en-US" dirty="0" smtClean="0">
                <a:latin typeface="Courier New" pitchFamily="49" charset="0"/>
                <a:cs typeface="Courier New" pitchFamily="49" charset="0"/>
              </a:rPr>
              <a:t>	111</a:t>
            </a:r>
            <a:r>
              <a:rPr lang="en-US" dirty="0" smtClean="0">
                <a:solidFill>
                  <a:srgbClr val="FF0000"/>
                </a:solidFill>
                <a:latin typeface="Courier New" pitchFamily="49" charset="0"/>
                <a:cs typeface="Courier New" pitchFamily="49" charset="0"/>
              </a:rPr>
              <a:t>111</a:t>
            </a:r>
            <a:r>
              <a:rPr lang="en-US" dirty="0" smtClean="0">
                <a:latin typeface="Courier New" pitchFamily="49" charset="0"/>
                <a:cs typeface="Courier New" pitchFamily="49" charset="0"/>
              </a:rPr>
              <a:t>001</a:t>
            </a:r>
            <a:r>
              <a:rPr lang="en-US" dirty="0" smtClean="0">
                <a:solidFill>
                  <a:srgbClr val="FF0000"/>
                </a:solidFill>
                <a:latin typeface="Courier New" pitchFamily="49" charset="0"/>
                <a:cs typeface="Courier New" pitchFamily="49" charset="0"/>
              </a:rPr>
              <a:t>0</a:t>
            </a:r>
            <a:r>
              <a:rPr lang="en-US" dirty="0" smtClean="0">
                <a:latin typeface="Courier New" pitchFamily="49" charset="0"/>
                <a:cs typeface="Courier New" pitchFamily="49" charset="0"/>
              </a:rPr>
              <a:t>0100</a:t>
            </a:r>
            <a:r>
              <a:rPr lang="en-US" dirty="0" smtClean="0">
                <a:solidFill>
                  <a:srgbClr val="FF0000"/>
                </a:solidFill>
                <a:latin typeface="Courier New" pitchFamily="49" charset="0"/>
                <a:cs typeface="Courier New" pitchFamily="49" charset="0"/>
              </a:rPr>
              <a:t>000000</a:t>
            </a:r>
          </a:p>
          <a:p>
            <a:pPr>
              <a:tabLst>
                <a:tab pos="2962275" algn="l"/>
              </a:tabLst>
            </a:pPr>
            <a:endParaRPr lang="en-US" dirty="0" smtClean="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7" dur="500"/>
                                        <p:tgtEl>
                                          <p:spTgt spid="2007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12" dur="500"/>
                                        <p:tgtEl>
                                          <p:spTgt spid="200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4" end="4"/>
                                            </p:txEl>
                                          </p:spTgt>
                                        </p:tgtEl>
                                        <p:attrNameLst>
                                          <p:attrName>style.visibility</p:attrName>
                                        </p:attrNameLst>
                                      </p:cBhvr>
                                      <p:to>
                                        <p:strVal val="visible"/>
                                      </p:to>
                                    </p:set>
                                    <p:animEffect transition="in" filter="blinds(horizontal)">
                                      <p:cBhvr>
                                        <p:cTn id="17" dur="500"/>
                                        <p:tgtEl>
                                          <p:spTgt spid="2007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5" end="5"/>
                                            </p:txEl>
                                          </p:spTgt>
                                        </p:tgtEl>
                                        <p:attrNameLst>
                                          <p:attrName>style.visibility</p:attrName>
                                        </p:attrNameLst>
                                      </p:cBhvr>
                                      <p:to>
                                        <p:strVal val="visible"/>
                                      </p:to>
                                    </p:set>
                                    <p:animEffect transition="in" filter="blinds(horizontal)">
                                      <p:cBhvr>
                                        <p:cTn id="22" dur="500"/>
                                        <p:tgtEl>
                                          <p:spTgt spid="2007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6" end="6"/>
                                            </p:txEl>
                                          </p:spTgt>
                                        </p:tgtEl>
                                        <p:attrNameLst>
                                          <p:attrName>style.visibility</p:attrName>
                                        </p:attrNameLst>
                                      </p:cBhvr>
                                      <p:to>
                                        <p:strVal val="visible"/>
                                      </p:to>
                                    </p:set>
                                    <p:animEffect transition="in" filter="blinds(horizontal)">
                                      <p:cBhvr>
                                        <p:cTn id="27" dur="500"/>
                                        <p:tgtEl>
                                          <p:spTgt spid="2007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0707">
                                            <p:txEl>
                                              <p:pRg st="7" end="7"/>
                                            </p:txEl>
                                          </p:spTgt>
                                        </p:tgtEl>
                                        <p:attrNameLst>
                                          <p:attrName>style.visibility</p:attrName>
                                        </p:attrNameLst>
                                      </p:cBhvr>
                                      <p:to>
                                        <p:strVal val="visible"/>
                                      </p:to>
                                    </p:set>
                                    <p:animEffect transition="in" filter="blinds(horizontal)">
                                      <p:cBhvr>
                                        <p:cTn id="32" dur="500"/>
                                        <p:tgtEl>
                                          <p:spTgt spid="20070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0707">
                                            <p:txEl>
                                              <p:pRg st="8" end="8"/>
                                            </p:txEl>
                                          </p:spTgt>
                                        </p:tgtEl>
                                        <p:attrNameLst>
                                          <p:attrName>style.visibility</p:attrName>
                                        </p:attrNameLst>
                                      </p:cBhvr>
                                      <p:to>
                                        <p:strVal val="visible"/>
                                      </p:to>
                                    </p:set>
                                    <p:animEffect transition="in" filter="blinds(horizontal)">
                                      <p:cBhvr>
                                        <p:cTn id="37" dur="500"/>
                                        <p:tgtEl>
                                          <p:spTgt spid="200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dirty="0" err="1" smtClean="0"/>
              <a:t>Rekombinasi</a:t>
            </a:r>
            <a:endParaRPr lang="id-ID" dirty="0" smtClean="0"/>
          </a:p>
        </p:txBody>
      </p:sp>
      <p:sp>
        <p:nvSpPr>
          <p:cNvPr id="200707" name="Content Placeholder 2"/>
          <p:cNvSpPr>
            <a:spLocks noGrp="1"/>
          </p:cNvSpPr>
          <p:nvPr>
            <p:ph idx="1"/>
          </p:nvPr>
        </p:nvSpPr>
        <p:spPr/>
        <p:txBody>
          <a:bodyPr/>
          <a:lstStyle/>
          <a:p>
            <a:pPr>
              <a:buNone/>
              <a:tabLst>
                <a:tab pos="2962275" algn="l"/>
              </a:tabLst>
            </a:pPr>
            <a:r>
              <a:rPr lang="en-US" sz="3600" dirty="0" err="1" smtClean="0">
                <a:cs typeface="Courier New" pitchFamily="49" charset="0"/>
              </a:rPr>
              <a:t>Satu</a:t>
            </a:r>
            <a:r>
              <a:rPr lang="en-US" sz="3600" dirty="0" smtClean="0">
                <a:cs typeface="Courier New" pitchFamily="49" charset="0"/>
              </a:rPr>
              <a:t> </a:t>
            </a:r>
            <a:r>
              <a:rPr lang="en-US" sz="3600" dirty="0" err="1" smtClean="0">
                <a:cs typeface="Courier New" pitchFamily="49" charset="0"/>
              </a:rPr>
              <a:t>titik</a:t>
            </a:r>
            <a:r>
              <a:rPr lang="en-US" sz="3600" dirty="0" smtClean="0">
                <a:cs typeface="Courier New" pitchFamily="49" charset="0"/>
              </a:rPr>
              <a:t> </a:t>
            </a:r>
            <a:r>
              <a:rPr lang="en-US" sz="3600" dirty="0" err="1" smtClean="0">
                <a:cs typeface="Courier New" pitchFamily="49" charset="0"/>
              </a:rPr>
              <a:t>potong</a:t>
            </a:r>
            <a:endParaRPr lang="en-US" sz="3600" dirty="0" smtClean="0">
              <a:cs typeface="Courier New" pitchFamily="49" charset="0"/>
            </a:endParaRPr>
          </a:p>
          <a:p>
            <a:pPr>
              <a:buNone/>
              <a:tabLst>
                <a:tab pos="2962275" algn="l"/>
              </a:tabLst>
            </a:pPr>
            <a:endParaRPr lang="en-US" dirty="0" smtClean="0">
              <a:cs typeface="Courier New" pitchFamily="49" charset="0"/>
            </a:endParaRPr>
          </a:p>
          <a:p>
            <a:pPr>
              <a:buNone/>
              <a:tabLst>
                <a:tab pos="2962275" algn="l"/>
              </a:tabLst>
            </a:pPr>
            <a:r>
              <a:rPr lang="en-US" dirty="0" smtClean="0">
                <a:cs typeface="Courier New" pitchFamily="49" charset="0"/>
              </a:rPr>
              <a:t>Parent 1	</a:t>
            </a:r>
            <a:r>
              <a:rPr lang="en-US" dirty="0" smtClean="0">
                <a:solidFill>
                  <a:srgbClr val="00B0F0"/>
                </a:solidFill>
                <a:latin typeface="Courier New" pitchFamily="49" charset="0"/>
                <a:cs typeface="Courier New" pitchFamily="49" charset="0"/>
              </a:rPr>
              <a:t>110</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 | </a:t>
            </a:r>
            <a:r>
              <a:rPr lang="en-US" dirty="0" smtClean="0">
                <a:solidFill>
                  <a:srgbClr val="00B0F0"/>
                </a:solidFill>
                <a:latin typeface="Courier New" pitchFamily="49" charset="0"/>
                <a:cs typeface="Courier New" pitchFamily="49" charset="0"/>
              </a:rPr>
              <a:t>0000000</a:t>
            </a:r>
            <a:endParaRPr lang="id-ID" dirty="0" smtClean="0">
              <a:solidFill>
                <a:srgbClr val="00B0F0"/>
              </a:solidFill>
              <a:latin typeface="Courier New" pitchFamily="49" charset="0"/>
              <a:cs typeface="Courier New" pitchFamily="49" charset="0"/>
            </a:endParaRPr>
          </a:p>
          <a:p>
            <a:pPr>
              <a:buNone/>
              <a:tabLst>
                <a:tab pos="2962275" algn="l"/>
              </a:tabLst>
            </a:pPr>
            <a:r>
              <a:rPr lang="en-US" dirty="0" smtClean="0">
                <a:cs typeface="Courier New" pitchFamily="49" charset="0"/>
              </a:rPr>
              <a:t>Parent 2</a:t>
            </a:r>
            <a:r>
              <a:rPr lang="en-US" dirty="0" smtClean="0">
                <a:latin typeface="Courier New" pitchFamily="49" charset="0"/>
                <a:cs typeface="Courier New" pitchFamily="49" charset="0"/>
              </a:rPr>
              <a:t>	111111111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 | 0</a:t>
            </a:r>
            <a:r>
              <a:rPr lang="en-US" dirty="0" smtClean="0">
                <a:solidFill>
                  <a:srgbClr val="FF0000"/>
                </a:solidFill>
                <a:latin typeface="Courier New" pitchFamily="49" charset="0"/>
                <a:cs typeface="Courier New" pitchFamily="49" charset="0"/>
              </a:rPr>
              <a:t>??????</a:t>
            </a:r>
          </a:p>
          <a:p>
            <a:pPr>
              <a:buNone/>
              <a:tabLst>
                <a:tab pos="2962275" algn="l"/>
              </a:tabLst>
            </a:pPr>
            <a:endParaRPr lang="en-US" dirty="0" smtClean="0">
              <a:latin typeface="Courier New" pitchFamily="49" charset="0"/>
              <a:cs typeface="Courier New" pitchFamily="49" charset="0"/>
            </a:endParaRPr>
          </a:p>
          <a:p>
            <a:pPr>
              <a:buNone/>
              <a:tabLst>
                <a:tab pos="2962275" algn="l"/>
              </a:tabLst>
            </a:pPr>
            <a:r>
              <a:rPr lang="en-US" dirty="0" smtClean="0">
                <a:cs typeface="Courier New" pitchFamily="49" charset="0"/>
              </a:rPr>
              <a:t>Offspring 1	</a:t>
            </a:r>
            <a:r>
              <a:rPr lang="en-US" dirty="0" smtClean="0">
                <a:solidFill>
                  <a:srgbClr val="00B0F0"/>
                </a:solidFill>
                <a:latin typeface="Courier New" pitchFamily="49" charset="0"/>
                <a:cs typeface="Courier New" pitchFamily="49" charset="0"/>
              </a:rPr>
              <a:t>110</a:t>
            </a:r>
            <a:r>
              <a:rPr lang="en-US" dirty="0" smtClean="0">
                <a:solidFill>
                  <a:srgbClr val="FF0000"/>
                </a:solidFill>
                <a:latin typeface="Courier New" pitchFamily="49" charset="0"/>
                <a:cs typeface="Courier New" pitchFamily="49" charset="0"/>
              </a:rPr>
              <a:t>??????????</a:t>
            </a:r>
            <a:r>
              <a:rPr lang="en-US" dirty="0" smtClean="0">
                <a:solidFill>
                  <a:srgbClr val="00B0F0"/>
                </a:solidFill>
                <a:latin typeface="Courier New" pitchFamily="49" charset="0"/>
                <a:cs typeface="Courier New" pitchFamily="49" charset="0"/>
              </a:rPr>
              <a:t> </a:t>
            </a:r>
            <a:r>
              <a:rPr lang="en-US" dirty="0" smtClean="0">
                <a:latin typeface="Courier New" pitchFamily="49" charset="0"/>
                <a:cs typeface="Courier New" pitchFamily="49" charset="0"/>
              </a:rPr>
              <a:t>| 0</a:t>
            </a:r>
            <a:r>
              <a:rPr lang="en-US" dirty="0" smtClean="0">
                <a:solidFill>
                  <a:srgbClr val="FF0000"/>
                </a:solidFill>
                <a:latin typeface="Courier New" pitchFamily="49" charset="0"/>
                <a:cs typeface="Courier New" pitchFamily="49" charset="0"/>
              </a:rPr>
              <a:t>??????</a:t>
            </a:r>
            <a:endParaRPr lang="id-ID" dirty="0" smtClean="0">
              <a:solidFill>
                <a:srgbClr val="FF0000"/>
              </a:solidFill>
              <a:latin typeface="Courier New" pitchFamily="49" charset="0"/>
              <a:cs typeface="Courier New" pitchFamily="49" charset="0"/>
            </a:endParaRPr>
          </a:p>
          <a:p>
            <a:pPr>
              <a:buNone/>
              <a:tabLst>
                <a:tab pos="2962275" algn="l"/>
              </a:tabLst>
            </a:pPr>
            <a:r>
              <a:rPr lang="en-US" dirty="0" smtClean="0">
                <a:cs typeface="Courier New" pitchFamily="49" charset="0"/>
              </a:rPr>
              <a:t>Offspring 2</a:t>
            </a:r>
            <a:r>
              <a:rPr lang="en-US" dirty="0" smtClean="0">
                <a:latin typeface="Courier New" pitchFamily="49" charset="0"/>
                <a:cs typeface="Courier New" pitchFamily="49" charset="0"/>
              </a:rPr>
              <a:t>	111111111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 | </a:t>
            </a:r>
            <a:r>
              <a:rPr lang="en-US" dirty="0" smtClean="0">
                <a:solidFill>
                  <a:srgbClr val="00B0F0"/>
                </a:solidFill>
                <a:latin typeface="Courier New" pitchFamily="49" charset="0"/>
                <a:cs typeface="Courier New" pitchFamily="49" charset="0"/>
              </a:rPr>
              <a:t>0000000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7" dur="500"/>
                                        <p:tgtEl>
                                          <p:spTgt spid="20070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12" dur="500"/>
                                        <p:tgtEl>
                                          <p:spTgt spid="200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3" end="3"/>
                                            </p:txEl>
                                          </p:spTgt>
                                        </p:tgtEl>
                                        <p:attrNameLst>
                                          <p:attrName>style.visibility</p:attrName>
                                        </p:attrNameLst>
                                      </p:cBhvr>
                                      <p:to>
                                        <p:strVal val="visible"/>
                                      </p:to>
                                    </p:set>
                                    <p:animEffect transition="in" filter="blinds(horizontal)">
                                      <p:cBhvr>
                                        <p:cTn id="17" dur="500"/>
                                        <p:tgtEl>
                                          <p:spTgt spid="2007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5" end="5"/>
                                            </p:txEl>
                                          </p:spTgt>
                                        </p:tgtEl>
                                        <p:attrNameLst>
                                          <p:attrName>style.visibility</p:attrName>
                                        </p:attrNameLst>
                                      </p:cBhvr>
                                      <p:to>
                                        <p:strVal val="visible"/>
                                      </p:to>
                                    </p:set>
                                    <p:animEffect transition="in" filter="blinds(horizontal)">
                                      <p:cBhvr>
                                        <p:cTn id="22" dur="500"/>
                                        <p:tgtEl>
                                          <p:spTgt spid="2007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6" end="6"/>
                                            </p:txEl>
                                          </p:spTgt>
                                        </p:tgtEl>
                                        <p:attrNameLst>
                                          <p:attrName>style.visibility</p:attrName>
                                        </p:attrNameLst>
                                      </p:cBhvr>
                                      <p:to>
                                        <p:strVal val="visible"/>
                                      </p:to>
                                    </p:set>
                                    <p:animEffect transition="in" filter="blinds(horizontal)">
                                      <p:cBhvr>
                                        <p:cTn id="27" dur="500"/>
                                        <p:tgtEl>
                                          <p:spTgt spid="200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dirty="0" err="1" smtClean="0"/>
              <a:t>Mutasi</a:t>
            </a:r>
            <a:r>
              <a:rPr lang="en-US" dirty="0" smtClean="0"/>
              <a:t> </a:t>
            </a:r>
            <a:r>
              <a:rPr lang="en-US" dirty="0" err="1" smtClean="0"/>
              <a:t>Biner</a:t>
            </a:r>
            <a:endParaRPr lang="id-ID" dirty="0" smtClean="0"/>
          </a:p>
        </p:txBody>
      </p:sp>
      <p:sp>
        <p:nvSpPr>
          <p:cNvPr id="200707" name="Content Placeholder 2"/>
          <p:cNvSpPr>
            <a:spLocks noGrp="1"/>
          </p:cNvSpPr>
          <p:nvPr>
            <p:ph idx="1"/>
          </p:nvPr>
        </p:nvSpPr>
        <p:spPr/>
        <p:txBody>
          <a:bodyPr/>
          <a:lstStyle/>
          <a:p>
            <a:pPr>
              <a:tabLst>
                <a:tab pos="2962275" algn="l"/>
              </a:tabLst>
            </a:pPr>
            <a:r>
              <a:rPr lang="en-US" dirty="0" err="1" smtClean="0">
                <a:cs typeface="Courier New" pitchFamily="49" charset="0"/>
              </a:rPr>
              <a:t>Mutasi</a:t>
            </a:r>
            <a:r>
              <a:rPr lang="en-US" dirty="0" smtClean="0">
                <a:cs typeface="Courier New" pitchFamily="49" charset="0"/>
              </a:rPr>
              <a:t> </a:t>
            </a:r>
            <a:r>
              <a:rPr lang="en-US" dirty="0" err="1" smtClean="0">
                <a:cs typeface="Courier New" pitchFamily="49" charset="0"/>
              </a:rPr>
              <a:t>hanya</a:t>
            </a:r>
            <a:r>
              <a:rPr lang="en-US" dirty="0" smtClean="0">
                <a:cs typeface="Courier New" pitchFamily="49" charset="0"/>
              </a:rPr>
              <a:t> </a:t>
            </a:r>
            <a:r>
              <a:rPr lang="en-US" dirty="0" err="1" smtClean="0">
                <a:cs typeface="Courier New" pitchFamily="49" charset="0"/>
              </a:rPr>
              <a:t>untuk</a:t>
            </a:r>
            <a:r>
              <a:rPr lang="en-US" dirty="0" smtClean="0">
                <a:cs typeface="Courier New" pitchFamily="49" charset="0"/>
              </a:rPr>
              <a:t> gen 0 </a:t>
            </a:r>
            <a:r>
              <a:rPr lang="en-US" dirty="0" err="1" smtClean="0">
                <a:cs typeface="Courier New" pitchFamily="49" charset="0"/>
              </a:rPr>
              <a:t>atau</a:t>
            </a:r>
            <a:r>
              <a:rPr lang="en-US" dirty="0" smtClean="0">
                <a:cs typeface="Courier New" pitchFamily="49" charset="0"/>
              </a:rPr>
              <a:t> 1 (</a:t>
            </a:r>
            <a:r>
              <a:rPr lang="en-US" dirty="0" err="1" smtClean="0">
                <a:cs typeface="Courier New" pitchFamily="49" charset="0"/>
              </a:rPr>
              <a:t>tidak</a:t>
            </a:r>
            <a:r>
              <a:rPr lang="en-US" dirty="0" smtClean="0">
                <a:cs typeface="Courier New" pitchFamily="49" charset="0"/>
              </a:rPr>
              <a:t> </a:t>
            </a:r>
            <a:r>
              <a:rPr lang="en-US" dirty="0" err="1" smtClean="0">
                <a:cs typeface="Courier New" pitchFamily="49" charset="0"/>
              </a:rPr>
              <a:t>utk</a:t>
            </a:r>
            <a:r>
              <a:rPr lang="en-US" dirty="0" smtClean="0">
                <a:cs typeface="Courier New" pitchFamily="49" charset="0"/>
              </a:rPr>
              <a:t> gen ?)</a:t>
            </a:r>
          </a:p>
          <a:p>
            <a:pPr>
              <a:tabLst>
                <a:tab pos="2962275" algn="l"/>
              </a:tabLst>
            </a:pPr>
            <a:r>
              <a:rPr lang="en-US" dirty="0" smtClean="0">
                <a:cs typeface="Courier New" pitchFamily="49" charset="0"/>
              </a:rPr>
              <a:t>1 </a:t>
            </a:r>
            <a:r>
              <a:rPr lang="en-US" dirty="0" err="1" smtClean="0">
                <a:cs typeface="Courier New" pitchFamily="49" charset="0"/>
              </a:rPr>
              <a:t>dimutasi</a:t>
            </a:r>
            <a:r>
              <a:rPr lang="en-US" dirty="0" smtClean="0">
                <a:cs typeface="Courier New" pitchFamily="49" charset="0"/>
              </a:rPr>
              <a:t> </a:t>
            </a:r>
            <a:r>
              <a:rPr lang="en-US" dirty="0" err="1" smtClean="0">
                <a:cs typeface="Courier New" pitchFamily="49" charset="0"/>
              </a:rPr>
              <a:t>menjadi</a:t>
            </a:r>
            <a:r>
              <a:rPr lang="en-US" dirty="0" smtClean="0">
                <a:cs typeface="Courier New" pitchFamily="49" charset="0"/>
              </a:rPr>
              <a:t> o</a:t>
            </a:r>
          </a:p>
          <a:p>
            <a:pPr>
              <a:tabLst>
                <a:tab pos="2962275" algn="l"/>
              </a:tabLst>
            </a:pPr>
            <a:r>
              <a:rPr lang="en-US" dirty="0" smtClean="0">
                <a:cs typeface="Courier New" pitchFamily="49" charset="0"/>
              </a:rPr>
              <a:t>o </a:t>
            </a:r>
            <a:r>
              <a:rPr lang="en-US" dirty="0" err="1" smtClean="0">
                <a:cs typeface="Courier New" pitchFamily="49" charset="0"/>
              </a:rPr>
              <a:t>dimutasi</a:t>
            </a:r>
            <a:r>
              <a:rPr lang="en-US" dirty="0" smtClean="0">
                <a:cs typeface="Courier New" pitchFamily="49" charset="0"/>
              </a:rPr>
              <a:t> </a:t>
            </a:r>
            <a:r>
              <a:rPr lang="en-US" dirty="0" err="1" smtClean="0">
                <a:cs typeface="Courier New" pitchFamily="49" charset="0"/>
              </a:rPr>
              <a:t>menjadi</a:t>
            </a:r>
            <a:r>
              <a:rPr lang="en-US" dirty="0" smtClean="0">
                <a:cs typeface="Courier New" pitchFamily="49" charset="0"/>
              </a:rPr>
              <a:t> 1</a:t>
            </a:r>
          </a:p>
          <a:p>
            <a:pPr>
              <a:buNone/>
              <a:tabLst>
                <a:tab pos="2962275" algn="l"/>
              </a:tabLst>
            </a:pPr>
            <a:endParaRPr lang="en-US" dirty="0" smtClean="0">
              <a:cs typeface="Courier New" pitchFamily="49" charset="0"/>
            </a:endParaRPr>
          </a:p>
          <a:p>
            <a:pPr>
              <a:buNone/>
              <a:tabLst>
                <a:tab pos="2962275" algn="l"/>
              </a:tabLst>
            </a:pPr>
            <a:r>
              <a:rPr lang="en-US" dirty="0" err="1" smtClean="0">
                <a:cs typeface="Courier New" pitchFamily="49" charset="0"/>
              </a:rPr>
              <a:t>Kromosom</a:t>
            </a:r>
            <a:r>
              <a:rPr lang="en-US" dirty="0" smtClean="0">
                <a:cs typeface="Courier New" pitchFamily="49" charset="0"/>
              </a:rPr>
              <a:t>	</a:t>
            </a:r>
            <a:r>
              <a:rPr lang="en-US" dirty="0" smtClean="0">
                <a:latin typeface="Courier New" pitchFamily="49" charset="0"/>
                <a:cs typeface="Courier New" pitchFamily="49" charset="0"/>
              </a:rPr>
              <a:t>111111111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1000000</a:t>
            </a:r>
            <a:endParaRPr lang="id-ID" dirty="0" smtClean="0">
              <a:latin typeface="Courier New" pitchFamily="49" charset="0"/>
              <a:cs typeface="Courier New" pitchFamily="49" charset="0"/>
            </a:endParaRPr>
          </a:p>
          <a:p>
            <a:pPr>
              <a:buNone/>
              <a:tabLst>
                <a:tab pos="2962275" algn="l"/>
              </a:tabLst>
            </a:pPr>
            <a:endParaRPr lang="en-US" dirty="0" smtClean="0">
              <a:cs typeface="Courier New" pitchFamily="49" charset="0"/>
            </a:endParaRPr>
          </a:p>
          <a:p>
            <a:pPr>
              <a:buNone/>
              <a:tabLst>
                <a:tab pos="2962275" algn="l"/>
              </a:tabLst>
            </a:pPr>
            <a:r>
              <a:rPr lang="en-US" dirty="0" err="1" smtClean="0">
                <a:cs typeface="Courier New" pitchFamily="49" charset="0"/>
              </a:rPr>
              <a:t>Hasil</a:t>
            </a:r>
            <a:r>
              <a:rPr lang="en-US" dirty="0" smtClean="0">
                <a:cs typeface="Courier New" pitchFamily="49" charset="0"/>
              </a:rPr>
              <a:t> </a:t>
            </a:r>
            <a:r>
              <a:rPr lang="en-US" dirty="0" err="1" smtClean="0">
                <a:cs typeface="Courier New" pitchFamily="49" charset="0"/>
              </a:rPr>
              <a:t>mutasi</a:t>
            </a:r>
            <a:r>
              <a:rPr lang="en-US" dirty="0" smtClean="0">
                <a:latin typeface="Courier New" pitchFamily="49" charset="0"/>
                <a:cs typeface="Courier New" pitchFamily="49" charset="0"/>
              </a:rPr>
              <a:t>	111111111</a:t>
            </a:r>
            <a:r>
              <a:rPr lang="en-US" dirty="0" smtClean="0">
                <a:solidFill>
                  <a:srgbClr val="FF0000"/>
                </a:solidFill>
                <a:latin typeface="Courier New" pitchFamily="49" charset="0"/>
                <a:cs typeface="Courier New" pitchFamily="49" charset="0"/>
              </a:rPr>
              <a:t>????</a:t>
            </a:r>
            <a:r>
              <a:rPr lang="en-US" dirty="0" smtClean="0">
                <a:latin typeface="Courier New" pitchFamily="49" charset="0"/>
                <a:cs typeface="Courier New" pitchFamily="49" charset="0"/>
              </a:rPr>
              <a:t>0000000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blinds(horizontal)">
                                      <p:cBhvr>
                                        <p:cTn id="7" dur="500"/>
                                        <p:tgtEl>
                                          <p:spTgt spid="20070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Effect transition="in" filter="blinds(horizontal)">
                                      <p:cBhvr>
                                        <p:cTn id="12" dur="500"/>
                                        <p:tgtEl>
                                          <p:spTgt spid="2007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707">
                                            <p:txEl>
                                              <p:pRg st="1" end="1"/>
                                            </p:txEl>
                                          </p:spTgt>
                                        </p:tgtEl>
                                        <p:attrNameLst>
                                          <p:attrName>style.visibility</p:attrName>
                                        </p:attrNameLst>
                                      </p:cBhvr>
                                      <p:to>
                                        <p:strVal val="visible"/>
                                      </p:to>
                                    </p:set>
                                    <p:animEffect transition="in" filter="blinds(horizontal)">
                                      <p:cBhvr>
                                        <p:cTn id="17" dur="500"/>
                                        <p:tgtEl>
                                          <p:spTgt spid="2007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707">
                                            <p:txEl>
                                              <p:pRg st="2" end="2"/>
                                            </p:txEl>
                                          </p:spTgt>
                                        </p:tgtEl>
                                        <p:attrNameLst>
                                          <p:attrName>style.visibility</p:attrName>
                                        </p:attrNameLst>
                                      </p:cBhvr>
                                      <p:to>
                                        <p:strVal val="visible"/>
                                      </p:to>
                                    </p:set>
                                    <p:animEffect transition="in" filter="blinds(horizontal)">
                                      <p:cBhvr>
                                        <p:cTn id="22" dur="500"/>
                                        <p:tgtEl>
                                          <p:spTgt spid="2007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0707">
                                            <p:txEl>
                                              <p:pRg st="6" end="6"/>
                                            </p:txEl>
                                          </p:spTgt>
                                        </p:tgtEl>
                                        <p:attrNameLst>
                                          <p:attrName>style.visibility</p:attrName>
                                        </p:attrNameLst>
                                      </p:cBhvr>
                                      <p:to>
                                        <p:strVal val="visible"/>
                                      </p:to>
                                    </p:set>
                                    <p:animEffect transition="in" filter="blinds(horizontal)">
                                      <p:cBhvr>
                                        <p:cTn id="27" dur="500"/>
                                        <p:tgtEl>
                                          <p:spTgt spid="200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99"/>
            <a:ext cx="8229600" cy="5181601"/>
          </a:xfrm>
        </p:spPr>
        <p:txBody>
          <a:bodyPr/>
          <a:lstStyle/>
          <a:p>
            <a:pPr>
              <a:buNone/>
            </a:pPr>
            <a:r>
              <a:rPr lang="id-ID" sz="2000" b="1" dirty="0" smtClean="0">
                <a:latin typeface="Century Gothic" pitchFamily="34" charset="0"/>
                <a:ea typeface="BatangChe" pitchFamily="49" charset="-127"/>
                <a:cs typeface="Arial" pitchFamily="34" charset="0"/>
              </a:rPr>
              <a:t>function</a:t>
            </a:r>
            <a:r>
              <a:rPr lang="id-ID" sz="2000" dirty="0" smtClean="0">
                <a:latin typeface="Century Gothic" pitchFamily="34" charset="0"/>
                <a:ea typeface="BatangChe" pitchFamily="49" charset="-127"/>
                <a:cs typeface="Arial" pitchFamily="34" charset="0"/>
              </a:rPr>
              <a:t> x = DekodeKromosomBiner(Kromosom,Nvar,Ng,Ra,Rb)</a:t>
            </a:r>
          </a:p>
          <a:p>
            <a:pPr>
              <a:buNone/>
            </a:pPr>
            <a:r>
              <a:rPr lang="id-ID" sz="2000" dirty="0" smtClean="0">
                <a:latin typeface="Century Gothic" pitchFamily="34" charset="0"/>
                <a:ea typeface="BatangChe" pitchFamily="49" charset="-127"/>
                <a:cs typeface="Arial" pitchFamily="34" charset="0"/>
              </a:rPr>
              <a:t> </a:t>
            </a:r>
          </a:p>
          <a:p>
            <a:pPr>
              <a:buNone/>
            </a:pPr>
            <a:r>
              <a:rPr lang="id-ID" sz="2000" dirty="0" smtClean="0">
                <a:latin typeface="Century Gothic" pitchFamily="34" charset="0"/>
                <a:ea typeface="BatangChe" pitchFamily="49" charset="-127"/>
                <a:cs typeface="Arial" pitchFamily="34" charset="0"/>
              </a:rPr>
              <a:t>MaxSum = 0;</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kk=1:Ng,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MaxSum = MaxSum + 2^(-kk);</a:t>
            </a:r>
          </a:p>
          <a:p>
            <a:pPr>
              <a:buNone/>
            </a:pPr>
            <a:r>
              <a:rPr lang="en-US" sz="2000" b="1" dirty="0" smtClean="0">
                <a:latin typeface="Century Gothic" pitchFamily="34" charset="0"/>
                <a:ea typeface="BatangChe" pitchFamily="49" charset="-127"/>
                <a:cs typeface="Arial" pitchFamily="34" charset="0"/>
              </a:rPr>
              <a:t>e</a:t>
            </a:r>
            <a:r>
              <a:rPr lang="id-ID" sz="2000" b="1" dirty="0" smtClean="0">
                <a:latin typeface="Century Gothic" pitchFamily="34" charset="0"/>
                <a:ea typeface="BatangChe" pitchFamily="49" charset="-127"/>
                <a:cs typeface="Arial" pitchFamily="34" charset="0"/>
              </a:rPr>
              <a:t>nd</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ii=1:Nvar,</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0;</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jj=1:Ng,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x(ii) + Kromosom((ii-1)*Ng+jj)*2^(-jj);</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end</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Rb + ((Ra-Rb)/MaxSum) * x(ii);</a:t>
            </a:r>
          </a:p>
          <a:p>
            <a:pPr>
              <a:buNone/>
            </a:pPr>
            <a:r>
              <a:rPr lang="id-ID" sz="2000" b="1" dirty="0" smtClean="0">
                <a:latin typeface="Century Gothic" pitchFamily="34" charset="0"/>
                <a:ea typeface="BatangChe" pitchFamily="49" charset="-127"/>
                <a:cs typeface="Arial" pitchFamily="34" charset="0"/>
              </a:rPr>
              <a:t>end</a:t>
            </a:r>
            <a:endParaRPr lang="id-ID" sz="2000" b="1" dirty="0">
              <a:latin typeface="Century Gothic" pitchFamily="34" charset="0"/>
              <a:ea typeface="BatangChe" pitchFamily="49" charset="-127"/>
              <a:cs typeface="Arial" pitchFamily="34" charset="0"/>
            </a:endParaRPr>
          </a:p>
        </p:txBody>
      </p:sp>
      <p:grpSp>
        <p:nvGrpSpPr>
          <p:cNvPr id="2" name="Group 14"/>
          <p:cNvGrpSpPr/>
          <p:nvPr/>
        </p:nvGrpSpPr>
        <p:grpSpPr>
          <a:xfrm>
            <a:off x="1553980" y="1005590"/>
            <a:ext cx="7209020" cy="2612541"/>
            <a:chOff x="1553980" y="1005590"/>
            <a:chExt cx="7209020" cy="2612541"/>
          </a:xfrm>
        </p:grpSpPr>
        <p:sp>
          <p:nvSpPr>
            <p:cNvPr id="4" name="Oval 3"/>
            <p:cNvSpPr/>
            <p:nvPr/>
          </p:nvSpPr>
          <p:spPr>
            <a:xfrm>
              <a:off x="1553980" y="1005590"/>
              <a:ext cx="228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4953000" y="105181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Arrow Connector 7"/>
            <p:cNvCxnSpPr>
              <a:stCxn id="5" idx="4"/>
            </p:cNvCxnSpPr>
            <p:nvPr/>
          </p:nvCxnSpPr>
          <p:spPr>
            <a:xfrm rot="16200000" flipH="1">
              <a:off x="5974205" y="1402205"/>
              <a:ext cx="1157990" cy="182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1676400"/>
              <a:ext cx="4038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00600" y="2971800"/>
              <a:ext cx="1905000" cy="646331"/>
            </a:xfrm>
            <a:prstGeom prst="rect">
              <a:avLst/>
            </a:prstGeom>
          </p:spPr>
          <p:txBody>
            <a:bodyPr wrap="square">
              <a:spAutoFit/>
            </a:bodyPr>
            <a:lstStyle/>
            <a:p>
              <a:pPr algn="ctr"/>
              <a:r>
                <a:rPr lang="en-US" dirty="0" err="1" smtClean="0">
                  <a:solidFill>
                    <a:srgbClr val="FF0000"/>
                  </a:solidFill>
                  <a:latin typeface="Century Gothic" pitchFamily="34" charset="0"/>
                  <a:ea typeface="BatangChe" pitchFamily="49" charset="-127"/>
                  <a:cs typeface="Arial" pitchFamily="34" charset="0"/>
                </a:rPr>
                <a:t>Individu</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misal</a:t>
              </a:r>
              <a:endParaRPr lang="en-US" dirty="0" smtClean="0">
                <a:solidFill>
                  <a:srgbClr val="FF0000"/>
                </a:solidFill>
                <a:latin typeface="Century Gothic" pitchFamily="34" charset="0"/>
                <a:ea typeface="BatangChe" pitchFamily="49" charset="-127"/>
                <a:cs typeface="Arial" pitchFamily="34" charset="0"/>
              </a:endParaRPr>
            </a:p>
            <a:p>
              <a:pPr algn="ctr"/>
              <a:r>
                <a:rPr lang="en-US" dirty="0" smtClean="0">
                  <a:solidFill>
                    <a:srgbClr val="FF0000"/>
                  </a:solidFill>
                  <a:latin typeface="Century Gothic" pitchFamily="34" charset="0"/>
                  <a:ea typeface="BatangChe" pitchFamily="49" charset="-127"/>
                  <a:cs typeface="Arial" pitchFamily="34" charset="0"/>
                </a:rPr>
                <a:t>X1 </a:t>
              </a:r>
              <a:r>
                <a:rPr lang="en-US" dirty="0" err="1" smtClean="0">
                  <a:solidFill>
                    <a:srgbClr val="FF0000"/>
                  </a:solidFill>
                  <a:latin typeface="Century Gothic" pitchFamily="34" charset="0"/>
                  <a:ea typeface="BatangChe" pitchFamily="49" charset="-127"/>
                  <a:cs typeface="Arial" pitchFamily="34" charset="0"/>
                </a:rPr>
                <a:t>dan</a:t>
              </a:r>
              <a:r>
                <a:rPr lang="en-US" dirty="0" smtClean="0">
                  <a:solidFill>
                    <a:srgbClr val="FF0000"/>
                  </a:solidFill>
                  <a:latin typeface="Century Gothic" pitchFamily="34" charset="0"/>
                  <a:ea typeface="BatangChe" pitchFamily="49" charset="-127"/>
                  <a:cs typeface="Arial" pitchFamily="34" charset="0"/>
                </a:rPr>
                <a:t> x2</a:t>
              </a:r>
              <a:endParaRPr lang="id-ID" dirty="0">
                <a:solidFill>
                  <a:srgbClr val="FF0000"/>
                </a:solidFill>
              </a:endParaRPr>
            </a:p>
          </p:txBody>
        </p:sp>
        <p:sp>
          <p:nvSpPr>
            <p:cNvPr id="14" name="Rectangle 13"/>
            <p:cNvSpPr/>
            <p:nvPr/>
          </p:nvSpPr>
          <p:spPr>
            <a:xfrm>
              <a:off x="6858000" y="2971800"/>
              <a:ext cx="1905000" cy="646331"/>
            </a:xfrm>
            <a:prstGeom prst="rect">
              <a:avLst/>
            </a:prstGeom>
          </p:spPr>
          <p:txBody>
            <a:bodyPr wrap="square">
              <a:spAutoFit/>
            </a:bodyPr>
            <a:lstStyle/>
            <a:p>
              <a:pPr algn="ctr"/>
              <a:r>
                <a:rPr lang="en-US" dirty="0" err="1" smtClean="0">
                  <a:solidFill>
                    <a:srgbClr val="FF0000"/>
                  </a:solidFill>
                  <a:latin typeface="Century Gothic" pitchFamily="34" charset="0"/>
                  <a:ea typeface="BatangChe" pitchFamily="49" charset="-127"/>
                  <a:cs typeface="Arial" pitchFamily="34" charset="0"/>
                </a:rPr>
                <a:t>kode</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genetik</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misal</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biner</a:t>
              </a:r>
              <a:endParaRPr lang="id-ID"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4"/>
          <p:cNvPicPr>
            <a:picLocks noChangeAspect="1" noChangeArrowheads="1"/>
          </p:cNvPicPr>
          <p:nvPr/>
        </p:nvPicPr>
        <p:blipFill>
          <a:blip r:embed="rId2"/>
          <a:srcRect/>
          <a:stretch>
            <a:fillRect/>
          </a:stretch>
        </p:blipFill>
        <p:spPr bwMode="auto">
          <a:xfrm>
            <a:off x="266700" y="304800"/>
            <a:ext cx="8572500" cy="6248400"/>
          </a:xfrm>
          <a:prstGeom prst="rect">
            <a:avLst/>
          </a:prstGeom>
          <a:noFill/>
          <a:ln w="9525">
            <a:noFill/>
            <a:miter lim="800000"/>
            <a:headEnd/>
            <a:tailEnd/>
          </a:ln>
        </p:spPr>
      </p:pic>
      <p:sp>
        <p:nvSpPr>
          <p:cNvPr id="6" name="Rectangle 5"/>
          <p:cNvSpPr>
            <a:spLocks noChangeArrowheads="1"/>
          </p:cNvSpPr>
          <p:nvPr/>
        </p:nvSpPr>
        <p:spPr bwMode="auto">
          <a:xfrm>
            <a:off x="1524000" y="2667000"/>
            <a:ext cx="6556375" cy="923925"/>
          </a:xfrm>
          <a:prstGeom prst="rect">
            <a:avLst/>
          </a:prstGeom>
          <a:noFill/>
          <a:ln w="9525">
            <a:noFill/>
            <a:miter lim="800000"/>
            <a:headEnd/>
            <a:tailEnd/>
          </a:ln>
        </p:spPr>
        <p:txBody>
          <a:bodyPr wrap="none">
            <a:spAutoFit/>
          </a:bodyPr>
          <a:lstStyle/>
          <a:p>
            <a:r>
              <a:rPr lang="en-US" sz="5400">
                <a:solidFill>
                  <a:srgbClr val="FF0000"/>
                </a:solidFill>
              </a:rPr>
              <a:t>Evolusi </a:t>
            </a:r>
            <a:r>
              <a:rPr lang="en-US" sz="5400">
                <a:solidFill>
                  <a:srgbClr val="FF0000"/>
                </a:solidFill>
                <a:sym typeface="Wingdings" pitchFamily="2" charset="2"/>
              </a:rPr>
              <a:t> </a:t>
            </a:r>
            <a:r>
              <a:rPr lang="en-US" sz="5400">
                <a:solidFill>
                  <a:srgbClr val="FF0000"/>
                </a:solidFill>
              </a:rPr>
              <a:t>Learning?</a:t>
            </a:r>
            <a:endParaRPr lang="id-ID" sz="5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srcRect/>
          <a:stretch>
            <a:fillRect/>
          </a:stretch>
        </p:blipFill>
        <p:spPr bwMode="auto">
          <a:xfrm>
            <a:off x="228600" y="304800"/>
            <a:ext cx="8686800" cy="6248400"/>
          </a:xfrm>
          <a:prstGeom prst="rect">
            <a:avLst/>
          </a:prstGeom>
          <a:noFill/>
          <a:ln w="9525">
            <a:noFill/>
            <a:miter lim="800000"/>
            <a:headEnd/>
            <a:tailEnd/>
          </a:ln>
        </p:spPr>
      </p:pic>
      <p:sp>
        <p:nvSpPr>
          <p:cNvPr id="4" name="Rectangle 3"/>
          <p:cNvSpPr>
            <a:spLocks noChangeArrowheads="1"/>
          </p:cNvSpPr>
          <p:nvPr/>
        </p:nvSpPr>
        <p:spPr bwMode="auto">
          <a:xfrm>
            <a:off x="6172200" y="1143000"/>
            <a:ext cx="1608138" cy="369888"/>
          </a:xfrm>
          <a:prstGeom prst="rect">
            <a:avLst/>
          </a:prstGeom>
          <a:noFill/>
          <a:ln w="9525">
            <a:noFill/>
            <a:miter lim="800000"/>
            <a:headEnd/>
            <a:tailEnd/>
          </a:ln>
        </p:spPr>
        <p:txBody>
          <a:bodyPr wrap="none">
            <a:spAutoFit/>
          </a:bodyPr>
          <a:lstStyle/>
          <a:p>
            <a:r>
              <a:rPr lang="en-US">
                <a:solidFill>
                  <a:srgbClr val="0070C0"/>
                </a:solidFill>
              </a:rPr>
              <a:t>correct alleles</a:t>
            </a:r>
            <a:endParaRPr lang="id-ID">
              <a:solidFill>
                <a:srgbClr val="0070C0"/>
              </a:solidFill>
            </a:endParaRPr>
          </a:p>
        </p:txBody>
      </p:sp>
      <p:sp>
        <p:nvSpPr>
          <p:cNvPr id="5" name="Rectangle 4"/>
          <p:cNvSpPr>
            <a:spLocks noChangeArrowheads="1"/>
          </p:cNvSpPr>
          <p:nvPr/>
        </p:nvSpPr>
        <p:spPr bwMode="auto">
          <a:xfrm>
            <a:off x="2590800" y="5181600"/>
            <a:ext cx="1787525" cy="369888"/>
          </a:xfrm>
          <a:prstGeom prst="rect">
            <a:avLst/>
          </a:prstGeom>
          <a:noFill/>
          <a:ln w="9525">
            <a:noFill/>
            <a:miter lim="800000"/>
            <a:headEnd/>
            <a:tailEnd/>
          </a:ln>
        </p:spPr>
        <p:txBody>
          <a:bodyPr wrap="none">
            <a:spAutoFit/>
          </a:bodyPr>
          <a:lstStyle/>
          <a:p>
            <a:r>
              <a:rPr lang="en-US">
                <a:solidFill>
                  <a:srgbClr val="FF0000"/>
                </a:solidFill>
              </a:rPr>
              <a:t>incorrect alleles</a:t>
            </a:r>
            <a:endParaRPr lang="id-ID">
              <a:solidFill>
                <a:srgbClr val="FF0000"/>
              </a:solidFill>
            </a:endParaRPr>
          </a:p>
        </p:txBody>
      </p:sp>
      <p:sp>
        <p:nvSpPr>
          <p:cNvPr id="6" name="Rectangle 5"/>
          <p:cNvSpPr>
            <a:spLocks noChangeArrowheads="1"/>
          </p:cNvSpPr>
          <p:nvPr/>
        </p:nvSpPr>
        <p:spPr bwMode="auto">
          <a:xfrm>
            <a:off x="6096000" y="4419600"/>
            <a:ext cx="1057275" cy="369888"/>
          </a:xfrm>
          <a:prstGeom prst="rect">
            <a:avLst/>
          </a:prstGeom>
          <a:noFill/>
          <a:ln w="9525">
            <a:noFill/>
            <a:miter lim="800000"/>
            <a:headEnd/>
            <a:tailEnd/>
          </a:ln>
        </p:spPr>
        <p:txBody>
          <a:bodyPr wrap="none">
            <a:spAutoFit/>
          </a:bodyPr>
          <a:lstStyle/>
          <a:p>
            <a:r>
              <a:rPr lang="en-US"/>
              <a:t>alleles ?</a:t>
            </a:r>
            <a:endParaRPr lang="id-ID"/>
          </a:p>
        </p:txBody>
      </p:sp>
      <p:sp>
        <p:nvSpPr>
          <p:cNvPr id="186374" name="Rectangle 6"/>
          <p:cNvSpPr>
            <a:spLocks noChangeArrowheads="1"/>
          </p:cNvSpPr>
          <p:nvPr/>
        </p:nvSpPr>
        <p:spPr bwMode="auto">
          <a:xfrm>
            <a:off x="228600" y="228600"/>
            <a:ext cx="3783013" cy="584200"/>
          </a:xfrm>
          <a:prstGeom prst="rect">
            <a:avLst/>
          </a:prstGeom>
          <a:noFill/>
          <a:ln w="9525">
            <a:noFill/>
            <a:miter lim="800000"/>
            <a:headEnd/>
            <a:tailEnd/>
          </a:ln>
        </p:spPr>
        <p:txBody>
          <a:bodyPr wrap="none">
            <a:spAutoFit/>
          </a:bodyPr>
          <a:lstStyle/>
          <a:p>
            <a:r>
              <a:rPr lang="en-US" sz="3200">
                <a:solidFill>
                  <a:srgbClr val="FF0000"/>
                </a:solidFill>
              </a:rPr>
              <a:t>Dinamika Genotype</a:t>
            </a:r>
            <a:endParaRPr lang="id-ID"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srcRect/>
          <a:stretch>
            <a:fillRect/>
          </a:stretch>
        </p:blipFill>
        <p:spPr bwMode="auto">
          <a:xfrm>
            <a:off x="228600" y="228600"/>
            <a:ext cx="8802688" cy="6400800"/>
          </a:xfrm>
          <a:prstGeom prst="rect">
            <a:avLst/>
          </a:prstGeom>
          <a:noFill/>
          <a:ln w="9525">
            <a:noFill/>
            <a:miter lim="800000"/>
            <a:headEnd/>
            <a:tailEnd/>
          </a:ln>
        </p:spPr>
      </p:pic>
      <p:sp>
        <p:nvSpPr>
          <p:cNvPr id="4" name="Rectangle 3"/>
          <p:cNvSpPr>
            <a:spLocks noChangeArrowheads="1"/>
          </p:cNvSpPr>
          <p:nvPr/>
        </p:nvSpPr>
        <p:spPr bwMode="auto">
          <a:xfrm>
            <a:off x="3317875" y="1916113"/>
            <a:ext cx="1177925" cy="369887"/>
          </a:xfrm>
          <a:prstGeom prst="rect">
            <a:avLst/>
          </a:prstGeom>
          <a:noFill/>
          <a:ln w="9525">
            <a:noFill/>
            <a:miter lim="800000"/>
            <a:headEnd/>
            <a:tailEnd/>
          </a:ln>
        </p:spPr>
        <p:txBody>
          <a:bodyPr wrap="none">
            <a:spAutoFit/>
          </a:bodyPr>
          <a:lstStyle/>
          <a:p>
            <a:r>
              <a:rPr lang="en-US">
                <a:solidFill>
                  <a:srgbClr val="0070C0"/>
                </a:solidFill>
              </a:rPr>
              <a:t>p</a:t>
            </a:r>
            <a:r>
              <a:rPr lang="en-US" baseline="-25000">
                <a:solidFill>
                  <a:srgbClr val="0070C0"/>
                </a:solidFill>
              </a:rPr>
              <a:t>m</a:t>
            </a:r>
            <a:r>
              <a:rPr lang="en-US">
                <a:solidFill>
                  <a:srgbClr val="0070C0"/>
                </a:solidFill>
              </a:rPr>
              <a:t> = 0,01</a:t>
            </a:r>
            <a:endParaRPr lang="id-ID">
              <a:solidFill>
                <a:srgbClr val="0070C0"/>
              </a:solidFill>
            </a:endParaRPr>
          </a:p>
        </p:txBody>
      </p:sp>
      <p:sp>
        <p:nvSpPr>
          <p:cNvPr id="5" name="Rectangle 4"/>
          <p:cNvSpPr>
            <a:spLocks noChangeArrowheads="1"/>
          </p:cNvSpPr>
          <p:nvPr/>
        </p:nvSpPr>
        <p:spPr bwMode="auto">
          <a:xfrm>
            <a:off x="6477000" y="4876800"/>
            <a:ext cx="1023938" cy="369888"/>
          </a:xfrm>
          <a:prstGeom prst="rect">
            <a:avLst/>
          </a:prstGeom>
          <a:noFill/>
          <a:ln w="9525">
            <a:noFill/>
            <a:miter lim="800000"/>
            <a:headEnd/>
            <a:tailEnd/>
          </a:ln>
        </p:spPr>
        <p:txBody>
          <a:bodyPr wrap="none">
            <a:spAutoFit/>
          </a:bodyPr>
          <a:lstStyle/>
          <a:p>
            <a:r>
              <a:rPr lang="en-US"/>
              <a:t>p</a:t>
            </a:r>
            <a:r>
              <a:rPr lang="en-US" baseline="-25000"/>
              <a:t>m</a:t>
            </a:r>
            <a:r>
              <a:rPr lang="en-US"/>
              <a:t> = 0,1</a:t>
            </a:r>
            <a:endParaRPr lang="id-ID"/>
          </a:p>
        </p:txBody>
      </p:sp>
      <p:sp>
        <p:nvSpPr>
          <p:cNvPr id="6" name="Rectangle 5"/>
          <p:cNvSpPr>
            <a:spLocks noChangeArrowheads="1"/>
          </p:cNvSpPr>
          <p:nvPr/>
        </p:nvSpPr>
        <p:spPr bwMode="auto">
          <a:xfrm>
            <a:off x="4689475" y="4876800"/>
            <a:ext cx="1177925" cy="369888"/>
          </a:xfrm>
          <a:prstGeom prst="rect">
            <a:avLst/>
          </a:prstGeom>
          <a:noFill/>
          <a:ln w="9525">
            <a:noFill/>
            <a:miter lim="800000"/>
            <a:headEnd/>
            <a:tailEnd/>
          </a:ln>
        </p:spPr>
        <p:txBody>
          <a:bodyPr wrap="none">
            <a:spAutoFit/>
          </a:bodyPr>
          <a:lstStyle/>
          <a:p>
            <a:r>
              <a:rPr lang="en-US">
                <a:solidFill>
                  <a:srgbClr val="FF0000"/>
                </a:solidFill>
              </a:rPr>
              <a:t>p</a:t>
            </a:r>
            <a:r>
              <a:rPr lang="en-US" baseline="-25000">
                <a:solidFill>
                  <a:srgbClr val="FF0000"/>
                </a:solidFill>
              </a:rPr>
              <a:t>m</a:t>
            </a:r>
            <a:r>
              <a:rPr lang="en-US">
                <a:solidFill>
                  <a:srgbClr val="FF0000"/>
                </a:solidFill>
              </a:rPr>
              <a:t> = 0,05</a:t>
            </a:r>
            <a:endParaRPr lang="id-ID">
              <a:solidFill>
                <a:srgbClr val="FF0000"/>
              </a:solidFill>
            </a:endParaRPr>
          </a:p>
        </p:txBody>
      </p:sp>
      <p:sp>
        <p:nvSpPr>
          <p:cNvPr id="187398" name="Rectangle 6"/>
          <p:cNvSpPr>
            <a:spLocks noChangeArrowheads="1"/>
          </p:cNvSpPr>
          <p:nvPr/>
        </p:nvSpPr>
        <p:spPr bwMode="auto">
          <a:xfrm>
            <a:off x="228600" y="152400"/>
            <a:ext cx="3281363" cy="584200"/>
          </a:xfrm>
          <a:prstGeom prst="rect">
            <a:avLst/>
          </a:prstGeom>
          <a:noFill/>
          <a:ln w="9525">
            <a:noFill/>
            <a:miter lim="800000"/>
            <a:headEnd/>
            <a:tailEnd/>
          </a:ln>
        </p:spPr>
        <p:txBody>
          <a:bodyPr wrap="none">
            <a:spAutoFit/>
          </a:bodyPr>
          <a:lstStyle/>
          <a:p>
            <a:r>
              <a:rPr lang="en-US" sz="3200">
                <a:solidFill>
                  <a:srgbClr val="FF0000"/>
                </a:solidFill>
              </a:rPr>
              <a:t>Pengaruh Mutasi</a:t>
            </a:r>
            <a:endParaRPr lang="id-ID"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418" name="Group 2"/>
          <p:cNvGrpSpPr>
            <a:grpSpLocks/>
          </p:cNvGrpSpPr>
          <p:nvPr/>
        </p:nvGrpSpPr>
        <p:grpSpPr bwMode="auto">
          <a:xfrm>
            <a:off x="228600" y="1524000"/>
            <a:ext cx="8686800" cy="4495800"/>
            <a:chOff x="2160" y="8820"/>
            <a:chExt cx="8640" cy="4320"/>
          </a:xfrm>
        </p:grpSpPr>
        <p:pic>
          <p:nvPicPr>
            <p:cNvPr id="188425" name="Picture 3"/>
            <p:cNvPicPr>
              <a:picLocks noChangeAspect="1" noChangeArrowheads="1"/>
            </p:cNvPicPr>
            <p:nvPr/>
          </p:nvPicPr>
          <p:blipFill>
            <a:blip r:embed="rId2"/>
            <a:srcRect/>
            <a:stretch>
              <a:fillRect/>
            </a:stretch>
          </p:blipFill>
          <p:spPr bwMode="auto">
            <a:xfrm>
              <a:off x="2160" y="8820"/>
              <a:ext cx="2880" cy="4320"/>
            </a:xfrm>
            <a:prstGeom prst="rect">
              <a:avLst/>
            </a:prstGeom>
            <a:noFill/>
            <a:ln w="9525">
              <a:noFill/>
              <a:miter lim="800000"/>
              <a:headEnd/>
              <a:tailEnd/>
            </a:ln>
          </p:spPr>
        </p:pic>
        <p:pic>
          <p:nvPicPr>
            <p:cNvPr id="188426" name="Picture 4"/>
            <p:cNvPicPr>
              <a:picLocks noChangeAspect="1" noChangeArrowheads="1"/>
            </p:cNvPicPr>
            <p:nvPr/>
          </p:nvPicPr>
          <p:blipFill>
            <a:blip r:embed="rId3"/>
            <a:srcRect/>
            <a:stretch>
              <a:fillRect/>
            </a:stretch>
          </p:blipFill>
          <p:spPr bwMode="auto">
            <a:xfrm>
              <a:off x="5220" y="8820"/>
              <a:ext cx="2700" cy="4320"/>
            </a:xfrm>
            <a:prstGeom prst="rect">
              <a:avLst/>
            </a:prstGeom>
            <a:noFill/>
            <a:ln w="9525">
              <a:noFill/>
              <a:miter lim="800000"/>
              <a:headEnd/>
              <a:tailEnd/>
            </a:ln>
          </p:spPr>
        </p:pic>
        <p:pic>
          <p:nvPicPr>
            <p:cNvPr id="188427" name="Picture 5"/>
            <p:cNvPicPr>
              <a:picLocks noChangeAspect="1" noChangeArrowheads="1"/>
            </p:cNvPicPr>
            <p:nvPr/>
          </p:nvPicPr>
          <p:blipFill>
            <a:blip r:embed="rId4"/>
            <a:srcRect/>
            <a:stretch>
              <a:fillRect/>
            </a:stretch>
          </p:blipFill>
          <p:spPr bwMode="auto">
            <a:xfrm>
              <a:off x="8100" y="8820"/>
              <a:ext cx="2700" cy="4320"/>
            </a:xfrm>
            <a:prstGeom prst="rect">
              <a:avLst/>
            </a:prstGeom>
            <a:noFill/>
            <a:ln w="9525">
              <a:noFill/>
              <a:miter lim="800000"/>
              <a:headEnd/>
              <a:tailEnd/>
            </a:ln>
          </p:spPr>
        </p:pic>
      </p:grpSp>
      <p:sp>
        <p:nvSpPr>
          <p:cNvPr id="6" name="Rectangle 5"/>
          <p:cNvSpPr>
            <a:spLocks noChangeArrowheads="1"/>
          </p:cNvSpPr>
          <p:nvPr/>
        </p:nvSpPr>
        <p:spPr bwMode="auto">
          <a:xfrm>
            <a:off x="762000" y="762000"/>
            <a:ext cx="1693863" cy="523875"/>
          </a:xfrm>
          <a:prstGeom prst="rect">
            <a:avLst/>
          </a:prstGeom>
          <a:noFill/>
          <a:ln w="9525">
            <a:noFill/>
            <a:miter lim="800000"/>
            <a:headEnd/>
            <a:tailEnd/>
          </a:ln>
        </p:spPr>
        <p:txBody>
          <a:bodyPr wrap="none">
            <a:spAutoFit/>
          </a:bodyPr>
          <a:lstStyle/>
          <a:p>
            <a:r>
              <a:rPr lang="en-US" sz="2800"/>
              <a:t>p</a:t>
            </a:r>
            <a:r>
              <a:rPr lang="en-US" sz="2800" baseline="-25000"/>
              <a:t>m</a:t>
            </a:r>
            <a:r>
              <a:rPr lang="en-US" sz="2800"/>
              <a:t> = 0,01</a:t>
            </a:r>
            <a:endParaRPr lang="id-ID" sz="2800"/>
          </a:p>
        </p:txBody>
      </p:sp>
      <p:sp>
        <p:nvSpPr>
          <p:cNvPr id="7" name="Rectangle 6"/>
          <p:cNvSpPr>
            <a:spLocks noChangeArrowheads="1"/>
          </p:cNvSpPr>
          <p:nvPr/>
        </p:nvSpPr>
        <p:spPr bwMode="auto">
          <a:xfrm>
            <a:off x="3733800" y="685800"/>
            <a:ext cx="1693863" cy="523875"/>
          </a:xfrm>
          <a:prstGeom prst="rect">
            <a:avLst/>
          </a:prstGeom>
          <a:noFill/>
          <a:ln w="9525">
            <a:noFill/>
            <a:miter lim="800000"/>
            <a:headEnd/>
            <a:tailEnd/>
          </a:ln>
        </p:spPr>
        <p:txBody>
          <a:bodyPr wrap="none">
            <a:spAutoFit/>
          </a:bodyPr>
          <a:lstStyle/>
          <a:p>
            <a:r>
              <a:rPr lang="en-US" sz="2800"/>
              <a:t>p</a:t>
            </a:r>
            <a:r>
              <a:rPr lang="en-US" sz="2800" baseline="-25000"/>
              <a:t>m</a:t>
            </a:r>
            <a:r>
              <a:rPr lang="en-US" sz="2800"/>
              <a:t> = 0,05</a:t>
            </a:r>
            <a:endParaRPr lang="id-ID" sz="2800"/>
          </a:p>
        </p:txBody>
      </p:sp>
      <p:sp>
        <p:nvSpPr>
          <p:cNvPr id="8" name="Rectangle 7"/>
          <p:cNvSpPr>
            <a:spLocks noChangeArrowheads="1"/>
          </p:cNvSpPr>
          <p:nvPr/>
        </p:nvSpPr>
        <p:spPr bwMode="auto">
          <a:xfrm>
            <a:off x="6705600" y="685800"/>
            <a:ext cx="1492250" cy="523875"/>
          </a:xfrm>
          <a:prstGeom prst="rect">
            <a:avLst/>
          </a:prstGeom>
          <a:noFill/>
          <a:ln w="9525">
            <a:noFill/>
            <a:miter lim="800000"/>
            <a:headEnd/>
            <a:tailEnd/>
          </a:ln>
        </p:spPr>
        <p:txBody>
          <a:bodyPr wrap="none">
            <a:spAutoFit/>
          </a:bodyPr>
          <a:lstStyle/>
          <a:p>
            <a:r>
              <a:rPr lang="en-US" sz="2800"/>
              <a:t>p</a:t>
            </a:r>
            <a:r>
              <a:rPr lang="en-US" sz="2800" baseline="-25000"/>
              <a:t>m</a:t>
            </a:r>
            <a:r>
              <a:rPr lang="en-US" sz="2800"/>
              <a:t> = 0,1</a:t>
            </a:r>
            <a:endParaRPr lang="id-ID" sz="2800"/>
          </a:p>
        </p:txBody>
      </p:sp>
      <p:sp>
        <p:nvSpPr>
          <p:cNvPr id="188422" name="Rectangle 15"/>
          <p:cNvSpPr>
            <a:spLocks noChangeArrowheads="1"/>
          </p:cNvSpPr>
          <p:nvPr/>
        </p:nvSpPr>
        <p:spPr bwMode="auto">
          <a:xfrm>
            <a:off x="1524000" y="6248400"/>
            <a:ext cx="2085975" cy="461963"/>
          </a:xfrm>
          <a:prstGeom prst="rect">
            <a:avLst/>
          </a:prstGeom>
          <a:noFill/>
          <a:ln w="9525">
            <a:noFill/>
            <a:miter lim="800000"/>
            <a:headEnd/>
            <a:tailEnd/>
          </a:ln>
        </p:spPr>
        <p:txBody>
          <a:bodyPr wrap="none">
            <a:spAutoFit/>
          </a:bodyPr>
          <a:lstStyle/>
          <a:p>
            <a:r>
              <a:rPr lang="en-US" sz="2400">
                <a:solidFill>
                  <a:srgbClr val="0070C0"/>
                </a:solidFill>
              </a:rPr>
              <a:t>correct alleles</a:t>
            </a:r>
            <a:endParaRPr lang="id-ID" sz="2400">
              <a:solidFill>
                <a:srgbClr val="0070C0"/>
              </a:solidFill>
            </a:endParaRPr>
          </a:p>
        </p:txBody>
      </p:sp>
      <p:sp>
        <p:nvSpPr>
          <p:cNvPr id="188423" name="Rectangle 16"/>
          <p:cNvSpPr>
            <a:spLocks noChangeArrowheads="1"/>
          </p:cNvSpPr>
          <p:nvPr/>
        </p:nvSpPr>
        <p:spPr bwMode="auto">
          <a:xfrm>
            <a:off x="3937000" y="6248400"/>
            <a:ext cx="2327275" cy="461963"/>
          </a:xfrm>
          <a:prstGeom prst="rect">
            <a:avLst/>
          </a:prstGeom>
          <a:noFill/>
          <a:ln w="9525">
            <a:noFill/>
            <a:miter lim="800000"/>
            <a:headEnd/>
            <a:tailEnd/>
          </a:ln>
        </p:spPr>
        <p:txBody>
          <a:bodyPr wrap="none">
            <a:spAutoFit/>
          </a:bodyPr>
          <a:lstStyle/>
          <a:p>
            <a:r>
              <a:rPr lang="en-US" sz="2400">
                <a:solidFill>
                  <a:srgbClr val="FF0000"/>
                </a:solidFill>
              </a:rPr>
              <a:t>incorrect alleles</a:t>
            </a:r>
            <a:endParaRPr lang="id-ID" sz="2400">
              <a:solidFill>
                <a:srgbClr val="FF0000"/>
              </a:solidFill>
            </a:endParaRPr>
          </a:p>
        </p:txBody>
      </p:sp>
      <p:sp>
        <p:nvSpPr>
          <p:cNvPr id="188424" name="Rectangle 17"/>
          <p:cNvSpPr>
            <a:spLocks noChangeArrowheads="1"/>
          </p:cNvSpPr>
          <p:nvPr/>
        </p:nvSpPr>
        <p:spPr bwMode="auto">
          <a:xfrm>
            <a:off x="6532563" y="6259513"/>
            <a:ext cx="1316037" cy="461962"/>
          </a:xfrm>
          <a:prstGeom prst="rect">
            <a:avLst/>
          </a:prstGeom>
          <a:noFill/>
          <a:ln w="9525">
            <a:noFill/>
            <a:miter lim="800000"/>
            <a:headEnd/>
            <a:tailEnd/>
          </a:ln>
        </p:spPr>
        <p:txBody>
          <a:bodyPr wrap="none">
            <a:spAutoFit/>
          </a:bodyPr>
          <a:lstStyle/>
          <a:p>
            <a:r>
              <a:rPr lang="en-US" sz="2400"/>
              <a:t>alleles ?</a:t>
            </a:r>
            <a:endParaRPr lang="id-ID"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srcRect/>
          <a:stretch>
            <a:fillRect/>
          </a:stretch>
        </p:blipFill>
        <p:spPr bwMode="auto">
          <a:xfrm>
            <a:off x="228600" y="381000"/>
            <a:ext cx="8686800" cy="6248400"/>
          </a:xfrm>
          <a:prstGeom prst="rect">
            <a:avLst/>
          </a:prstGeom>
          <a:noFill/>
          <a:ln w="9525">
            <a:noFill/>
            <a:miter lim="800000"/>
            <a:headEnd/>
            <a:tailEnd/>
          </a:ln>
        </p:spPr>
      </p:pic>
      <p:sp>
        <p:nvSpPr>
          <p:cNvPr id="3" name="Rectangle 2"/>
          <p:cNvSpPr>
            <a:spLocks noChangeArrowheads="1"/>
          </p:cNvSpPr>
          <p:nvPr/>
        </p:nvSpPr>
        <p:spPr bwMode="auto">
          <a:xfrm>
            <a:off x="2362200" y="1976438"/>
            <a:ext cx="1519238" cy="461962"/>
          </a:xfrm>
          <a:prstGeom prst="rect">
            <a:avLst/>
          </a:prstGeom>
          <a:noFill/>
          <a:ln w="9525">
            <a:noFill/>
            <a:miter lim="800000"/>
            <a:headEnd/>
            <a:tailEnd/>
          </a:ln>
        </p:spPr>
        <p:txBody>
          <a:bodyPr wrap="none">
            <a:spAutoFit/>
          </a:bodyPr>
          <a:lstStyle/>
          <a:p>
            <a:r>
              <a:rPr lang="en-US" sz="2400">
                <a:solidFill>
                  <a:srgbClr val="0070C0"/>
                </a:solidFill>
              </a:rPr>
              <a:t>500 trials </a:t>
            </a:r>
            <a:endParaRPr lang="id-ID" sz="2400">
              <a:solidFill>
                <a:srgbClr val="0070C0"/>
              </a:solidFill>
            </a:endParaRPr>
          </a:p>
        </p:txBody>
      </p:sp>
      <p:sp>
        <p:nvSpPr>
          <p:cNvPr id="4" name="Rectangle 3"/>
          <p:cNvSpPr>
            <a:spLocks noChangeArrowheads="1"/>
          </p:cNvSpPr>
          <p:nvPr/>
        </p:nvSpPr>
        <p:spPr bwMode="auto">
          <a:xfrm>
            <a:off x="4572000" y="1976438"/>
            <a:ext cx="1692275" cy="461962"/>
          </a:xfrm>
          <a:prstGeom prst="rect">
            <a:avLst/>
          </a:prstGeom>
          <a:noFill/>
          <a:ln w="9525">
            <a:noFill/>
            <a:miter lim="800000"/>
            <a:headEnd/>
            <a:tailEnd/>
          </a:ln>
        </p:spPr>
        <p:txBody>
          <a:bodyPr wrap="none">
            <a:spAutoFit/>
          </a:bodyPr>
          <a:lstStyle/>
          <a:p>
            <a:r>
              <a:rPr lang="en-US" sz="2400">
                <a:solidFill>
                  <a:srgbClr val="FF0000"/>
                </a:solidFill>
              </a:rPr>
              <a:t>1000 trials </a:t>
            </a:r>
            <a:endParaRPr lang="id-ID" sz="2400">
              <a:solidFill>
                <a:srgbClr val="FF0000"/>
              </a:solidFill>
            </a:endParaRPr>
          </a:p>
        </p:txBody>
      </p:sp>
      <p:sp>
        <p:nvSpPr>
          <p:cNvPr id="5" name="Rectangle 4"/>
          <p:cNvSpPr>
            <a:spLocks noChangeArrowheads="1"/>
          </p:cNvSpPr>
          <p:nvPr/>
        </p:nvSpPr>
        <p:spPr bwMode="auto">
          <a:xfrm>
            <a:off x="2209800" y="2890838"/>
            <a:ext cx="1692275" cy="461962"/>
          </a:xfrm>
          <a:prstGeom prst="rect">
            <a:avLst/>
          </a:prstGeom>
          <a:noFill/>
          <a:ln w="9525">
            <a:noFill/>
            <a:miter lim="800000"/>
            <a:headEnd/>
            <a:tailEnd/>
          </a:ln>
        </p:spPr>
        <p:txBody>
          <a:bodyPr wrap="none">
            <a:spAutoFit/>
          </a:bodyPr>
          <a:lstStyle/>
          <a:p>
            <a:r>
              <a:rPr lang="en-US" sz="2400"/>
              <a:t>2000 trials </a:t>
            </a:r>
            <a:endParaRPr lang="id-ID" sz="2400"/>
          </a:p>
        </p:txBody>
      </p:sp>
      <p:sp>
        <p:nvSpPr>
          <p:cNvPr id="189446" name="Rectangle 5"/>
          <p:cNvSpPr>
            <a:spLocks noChangeArrowheads="1"/>
          </p:cNvSpPr>
          <p:nvPr/>
        </p:nvSpPr>
        <p:spPr bwMode="auto">
          <a:xfrm>
            <a:off x="228600" y="304800"/>
            <a:ext cx="2598738" cy="584200"/>
          </a:xfrm>
          <a:prstGeom prst="rect">
            <a:avLst/>
          </a:prstGeom>
          <a:noFill/>
          <a:ln w="9525">
            <a:noFill/>
            <a:miter lim="800000"/>
            <a:headEnd/>
            <a:tailEnd/>
          </a:ln>
        </p:spPr>
        <p:txBody>
          <a:bodyPr wrap="none">
            <a:spAutoFit/>
          </a:bodyPr>
          <a:lstStyle/>
          <a:p>
            <a:r>
              <a:rPr lang="en-US" sz="3200">
                <a:solidFill>
                  <a:srgbClr val="FF0000"/>
                </a:solidFill>
              </a:rPr>
              <a:t>Jumlah Trials</a:t>
            </a:r>
            <a:endParaRPr lang="id-ID"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466" name="Group 2"/>
          <p:cNvGrpSpPr>
            <a:grpSpLocks/>
          </p:cNvGrpSpPr>
          <p:nvPr/>
        </p:nvGrpSpPr>
        <p:grpSpPr bwMode="auto">
          <a:xfrm>
            <a:off x="381000" y="1447800"/>
            <a:ext cx="8458200" cy="4495800"/>
            <a:chOff x="2160" y="9540"/>
            <a:chExt cx="8460" cy="4140"/>
          </a:xfrm>
        </p:grpSpPr>
        <p:pic>
          <p:nvPicPr>
            <p:cNvPr id="190473" name="Picture 3"/>
            <p:cNvPicPr>
              <a:picLocks noChangeAspect="1" noChangeArrowheads="1"/>
            </p:cNvPicPr>
            <p:nvPr/>
          </p:nvPicPr>
          <p:blipFill>
            <a:blip r:embed="rId2"/>
            <a:srcRect/>
            <a:stretch>
              <a:fillRect/>
            </a:stretch>
          </p:blipFill>
          <p:spPr bwMode="auto">
            <a:xfrm>
              <a:off x="2160" y="9540"/>
              <a:ext cx="2700" cy="4140"/>
            </a:xfrm>
            <a:prstGeom prst="rect">
              <a:avLst/>
            </a:prstGeom>
            <a:noFill/>
            <a:ln w="9525">
              <a:noFill/>
              <a:miter lim="800000"/>
              <a:headEnd/>
              <a:tailEnd/>
            </a:ln>
          </p:spPr>
        </p:pic>
        <p:pic>
          <p:nvPicPr>
            <p:cNvPr id="190474" name="Picture 4"/>
            <p:cNvPicPr>
              <a:picLocks noChangeAspect="1" noChangeArrowheads="1"/>
            </p:cNvPicPr>
            <p:nvPr/>
          </p:nvPicPr>
          <p:blipFill>
            <a:blip r:embed="rId3"/>
            <a:srcRect/>
            <a:stretch>
              <a:fillRect/>
            </a:stretch>
          </p:blipFill>
          <p:spPr bwMode="auto">
            <a:xfrm>
              <a:off x="5040" y="9540"/>
              <a:ext cx="2700" cy="4140"/>
            </a:xfrm>
            <a:prstGeom prst="rect">
              <a:avLst/>
            </a:prstGeom>
            <a:noFill/>
            <a:ln w="9525">
              <a:noFill/>
              <a:miter lim="800000"/>
              <a:headEnd/>
              <a:tailEnd/>
            </a:ln>
          </p:spPr>
        </p:pic>
        <p:pic>
          <p:nvPicPr>
            <p:cNvPr id="190475" name="Picture 5"/>
            <p:cNvPicPr>
              <a:picLocks noChangeAspect="1" noChangeArrowheads="1"/>
            </p:cNvPicPr>
            <p:nvPr/>
          </p:nvPicPr>
          <p:blipFill>
            <a:blip r:embed="rId4"/>
            <a:srcRect/>
            <a:stretch>
              <a:fillRect/>
            </a:stretch>
          </p:blipFill>
          <p:spPr bwMode="auto">
            <a:xfrm>
              <a:off x="7920" y="9540"/>
              <a:ext cx="2700" cy="4140"/>
            </a:xfrm>
            <a:prstGeom prst="rect">
              <a:avLst/>
            </a:prstGeom>
            <a:noFill/>
            <a:ln w="9525">
              <a:noFill/>
              <a:miter lim="800000"/>
              <a:headEnd/>
              <a:tailEnd/>
            </a:ln>
          </p:spPr>
        </p:pic>
      </p:grpSp>
      <p:sp>
        <p:nvSpPr>
          <p:cNvPr id="9" name="Rectangle 8"/>
          <p:cNvSpPr>
            <a:spLocks noChangeArrowheads="1"/>
          </p:cNvSpPr>
          <p:nvPr/>
        </p:nvSpPr>
        <p:spPr bwMode="auto">
          <a:xfrm>
            <a:off x="762000" y="762000"/>
            <a:ext cx="1644650" cy="523875"/>
          </a:xfrm>
          <a:prstGeom prst="rect">
            <a:avLst/>
          </a:prstGeom>
          <a:noFill/>
          <a:ln w="9525">
            <a:noFill/>
            <a:miter lim="800000"/>
            <a:headEnd/>
            <a:tailEnd/>
          </a:ln>
        </p:spPr>
        <p:txBody>
          <a:bodyPr wrap="none">
            <a:spAutoFit/>
          </a:bodyPr>
          <a:lstStyle/>
          <a:p>
            <a:r>
              <a:rPr lang="en-US" sz="2800"/>
              <a:t>500 trials</a:t>
            </a:r>
            <a:endParaRPr lang="id-ID" sz="2800"/>
          </a:p>
        </p:txBody>
      </p:sp>
      <p:sp>
        <p:nvSpPr>
          <p:cNvPr id="10" name="Rectangle 9"/>
          <p:cNvSpPr>
            <a:spLocks noChangeArrowheads="1"/>
          </p:cNvSpPr>
          <p:nvPr/>
        </p:nvSpPr>
        <p:spPr bwMode="auto">
          <a:xfrm>
            <a:off x="3733800" y="685800"/>
            <a:ext cx="1844675" cy="523875"/>
          </a:xfrm>
          <a:prstGeom prst="rect">
            <a:avLst/>
          </a:prstGeom>
          <a:noFill/>
          <a:ln w="9525">
            <a:noFill/>
            <a:miter lim="800000"/>
            <a:headEnd/>
            <a:tailEnd/>
          </a:ln>
        </p:spPr>
        <p:txBody>
          <a:bodyPr wrap="none">
            <a:spAutoFit/>
          </a:bodyPr>
          <a:lstStyle/>
          <a:p>
            <a:r>
              <a:rPr lang="en-US" sz="2800"/>
              <a:t>1000 trials</a:t>
            </a:r>
            <a:endParaRPr lang="id-ID" sz="2800"/>
          </a:p>
        </p:txBody>
      </p:sp>
      <p:sp>
        <p:nvSpPr>
          <p:cNvPr id="11" name="Rectangle 10"/>
          <p:cNvSpPr>
            <a:spLocks noChangeArrowheads="1"/>
          </p:cNvSpPr>
          <p:nvPr/>
        </p:nvSpPr>
        <p:spPr bwMode="auto">
          <a:xfrm>
            <a:off x="6705600" y="685800"/>
            <a:ext cx="1844675" cy="523875"/>
          </a:xfrm>
          <a:prstGeom prst="rect">
            <a:avLst/>
          </a:prstGeom>
          <a:noFill/>
          <a:ln w="9525">
            <a:noFill/>
            <a:miter lim="800000"/>
            <a:headEnd/>
            <a:tailEnd/>
          </a:ln>
        </p:spPr>
        <p:txBody>
          <a:bodyPr wrap="none">
            <a:spAutoFit/>
          </a:bodyPr>
          <a:lstStyle/>
          <a:p>
            <a:r>
              <a:rPr lang="en-US" sz="2800"/>
              <a:t>2000 trials</a:t>
            </a:r>
            <a:endParaRPr lang="id-ID" sz="2800"/>
          </a:p>
        </p:txBody>
      </p:sp>
      <p:sp>
        <p:nvSpPr>
          <p:cNvPr id="190470" name="Rectangle 11"/>
          <p:cNvSpPr>
            <a:spLocks noChangeArrowheads="1"/>
          </p:cNvSpPr>
          <p:nvPr/>
        </p:nvSpPr>
        <p:spPr bwMode="auto">
          <a:xfrm>
            <a:off x="1524000" y="6248400"/>
            <a:ext cx="2085975" cy="461963"/>
          </a:xfrm>
          <a:prstGeom prst="rect">
            <a:avLst/>
          </a:prstGeom>
          <a:noFill/>
          <a:ln w="9525">
            <a:noFill/>
            <a:miter lim="800000"/>
            <a:headEnd/>
            <a:tailEnd/>
          </a:ln>
        </p:spPr>
        <p:txBody>
          <a:bodyPr wrap="none">
            <a:spAutoFit/>
          </a:bodyPr>
          <a:lstStyle/>
          <a:p>
            <a:r>
              <a:rPr lang="en-US" sz="2400">
                <a:solidFill>
                  <a:srgbClr val="0070C0"/>
                </a:solidFill>
              </a:rPr>
              <a:t>correct alleles</a:t>
            </a:r>
            <a:endParaRPr lang="id-ID" sz="2400">
              <a:solidFill>
                <a:srgbClr val="0070C0"/>
              </a:solidFill>
            </a:endParaRPr>
          </a:p>
        </p:txBody>
      </p:sp>
      <p:sp>
        <p:nvSpPr>
          <p:cNvPr id="190471" name="Rectangle 12"/>
          <p:cNvSpPr>
            <a:spLocks noChangeArrowheads="1"/>
          </p:cNvSpPr>
          <p:nvPr/>
        </p:nvSpPr>
        <p:spPr bwMode="auto">
          <a:xfrm>
            <a:off x="3937000" y="6248400"/>
            <a:ext cx="2327275" cy="461963"/>
          </a:xfrm>
          <a:prstGeom prst="rect">
            <a:avLst/>
          </a:prstGeom>
          <a:noFill/>
          <a:ln w="9525">
            <a:noFill/>
            <a:miter lim="800000"/>
            <a:headEnd/>
            <a:tailEnd/>
          </a:ln>
        </p:spPr>
        <p:txBody>
          <a:bodyPr wrap="none">
            <a:spAutoFit/>
          </a:bodyPr>
          <a:lstStyle/>
          <a:p>
            <a:r>
              <a:rPr lang="en-US" sz="2400">
                <a:solidFill>
                  <a:srgbClr val="FF0000"/>
                </a:solidFill>
              </a:rPr>
              <a:t>incorrect alleles</a:t>
            </a:r>
            <a:endParaRPr lang="id-ID" sz="2400">
              <a:solidFill>
                <a:srgbClr val="FF0000"/>
              </a:solidFill>
            </a:endParaRPr>
          </a:p>
        </p:txBody>
      </p:sp>
      <p:sp>
        <p:nvSpPr>
          <p:cNvPr id="190472" name="Rectangle 13"/>
          <p:cNvSpPr>
            <a:spLocks noChangeArrowheads="1"/>
          </p:cNvSpPr>
          <p:nvPr/>
        </p:nvSpPr>
        <p:spPr bwMode="auto">
          <a:xfrm>
            <a:off x="6532563" y="6259513"/>
            <a:ext cx="1316037" cy="461962"/>
          </a:xfrm>
          <a:prstGeom prst="rect">
            <a:avLst/>
          </a:prstGeom>
          <a:noFill/>
          <a:ln w="9525">
            <a:noFill/>
            <a:miter lim="800000"/>
            <a:headEnd/>
            <a:tailEnd/>
          </a:ln>
        </p:spPr>
        <p:txBody>
          <a:bodyPr wrap="none">
            <a:spAutoFit/>
          </a:bodyPr>
          <a:lstStyle/>
          <a:p>
            <a:r>
              <a:rPr lang="en-US" sz="2400"/>
              <a:t>alleles ?</a:t>
            </a:r>
            <a:endParaRPr lang="id-ID"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srcRect/>
          <a:stretch>
            <a:fillRect/>
          </a:stretch>
        </p:blipFill>
        <p:spPr bwMode="auto">
          <a:xfrm>
            <a:off x="228600" y="228600"/>
            <a:ext cx="86868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srcRect/>
          <a:stretch>
            <a:fillRect/>
          </a:stretch>
        </p:blipFill>
        <p:spPr bwMode="auto">
          <a:xfrm>
            <a:off x="228600" y="228600"/>
            <a:ext cx="8686800" cy="6477000"/>
          </a:xfrm>
          <a:prstGeom prst="rect">
            <a:avLst/>
          </a:prstGeom>
          <a:noFill/>
          <a:ln w="9525">
            <a:noFill/>
            <a:miter lim="800000"/>
            <a:headEnd/>
            <a:tailEnd/>
          </a:ln>
        </p:spPr>
      </p:pic>
      <p:sp>
        <p:nvSpPr>
          <p:cNvPr id="6" name="Rectangle 15"/>
          <p:cNvSpPr>
            <a:spLocks noChangeArrowheads="1"/>
          </p:cNvSpPr>
          <p:nvPr/>
        </p:nvSpPr>
        <p:spPr bwMode="auto">
          <a:xfrm>
            <a:off x="2895600" y="1219200"/>
            <a:ext cx="2085975" cy="461963"/>
          </a:xfrm>
          <a:prstGeom prst="rect">
            <a:avLst/>
          </a:prstGeom>
          <a:noFill/>
          <a:ln w="9525">
            <a:noFill/>
            <a:miter lim="800000"/>
            <a:headEnd/>
            <a:tailEnd/>
          </a:ln>
        </p:spPr>
        <p:txBody>
          <a:bodyPr wrap="none">
            <a:spAutoFit/>
          </a:bodyPr>
          <a:lstStyle/>
          <a:p>
            <a:r>
              <a:rPr lang="en-US" sz="2400" dirty="0">
                <a:solidFill>
                  <a:srgbClr val="0070C0"/>
                </a:solidFill>
              </a:rPr>
              <a:t>correct alleles</a:t>
            </a:r>
            <a:endParaRPr lang="id-ID" sz="2400" dirty="0">
              <a:solidFill>
                <a:srgbClr val="0070C0"/>
              </a:solidFill>
            </a:endParaRPr>
          </a:p>
        </p:txBody>
      </p:sp>
      <p:sp>
        <p:nvSpPr>
          <p:cNvPr id="7" name="Rectangle 16"/>
          <p:cNvSpPr>
            <a:spLocks noChangeArrowheads="1"/>
          </p:cNvSpPr>
          <p:nvPr/>
        </p:nvSpPr>
        <p:spPr bwMode="auto">
          <a:xfrm>
            <a:off x="2895600" y="1828800"/>
            <a:ext cx="2327275" cy="461963"/>
          </a:xfrm>
          <a:prstGeom prst="rect">
            <a:avLst/>
          </a:prstGeom>
          <a:noFill/>
          <a:ln w="9525">
            <a:noFill/>
            <a:miter lim="800000"/>
            <a:headEnd/>
            <a:tailEnd/>
          </a:ln>
        </p:spPr>
        <p:txBody>
          <a:bodyPr wrap="none">
            <a:spAutoFit/>
          </a:bodyPr>
          <a:lstStyle/>
          <a:p>
            <a:r>
              <a:rPr lang="en-US" sz="2400" dirty="0">
                <a:solidFill>
                  <a:srgbClr val="FF0000"/>
                </a:solidFill>
              </a:rPr>
              <a:t>incorrect alleles</a:t>
            </a:r>
            <a:endParaRPr lang="id-ID" sz="2400" dirty="0">
              <a:solidFill>
                <a:srgbClr val="FF0000"/>
              </a:solidFill>
            </a:endParaRPr>
          </a:p>
        </p:txBody>
      </p:sp>
      <p:sp>
        <p:nvSpPr>
          <p:cNvPr id="8" name="Rectangle 17"/>
          <p:cNvSpPr>
            <a:spLocks noChangeArrowheads="1"/>
          </p:cNvSpPr>
          <p:nvPr/>
        </p:nvSpPr>
        <p:spPr bwMode="auto">
          <a:xfrm>
            <a:off x="2895600" y="2438400"/>
            <a:ext cx="1316037" cy="461962"/>
          </a:xfrm>
          <a:prstGeom prst="rect">
            <a:avLst/>
          </a:prstGeom>
          <a:noFill/>
          <a:ln w="9525">
            <a:noFill/>
            <a:miter lim="800000"/>
            <a:headEnd/>
            <a:tailEnd/>
          </a:ln>
        </p:spPr>
        <p:txBody>
          <a:bodyPr wrap="none">
            <a:spAutoFit/>
          </a:bodyPr>
          <a:lstStyle/>
          <a:p>
            <a:r>
              <a:rPr lang="en-US" sz="2400" dirty="0"/>
              <a:t>alleles ?</a:t>
            </a:r>
            <a:endParaRPr lang="id-ID" sz="2400"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3"/>
          <p:cNvPicPr>
            <a:picLocks noChangeAspect="1" noChangeArrowheads="1"/>
          </p:cNvPicPr>
          <p:nvPr/>
        </p:nvPicPr>
        <p:blipFill>
          <a:blip r:embed="rId2"/>
          <a:srcRect/>
          <a:stretch>
            <a:fillRect/>
          </a:stretch>
        </p:blipFill>
        <p:spPr bwMode="auto">
          <a:xfrm>
            <a:off x="228600" y="228600"/>
            <a:ext cx="8686800" cy="6400800"/>
          </a:xfrm>
          <a:prstGeom prst="rect">
            <a:avLst/>
          </a:prstGeom>
          <a:noFill/>
          <a:ln w="9525">
            <a:noFill/>
            <a:miter lim="800000"/>
            <a:headEnd/>
            <a:tailEnd/>
          </a:ln>
        </p:spPr>
      </p:pic>
      <p:sp>
        <p:nvSpPr>
          <p:cNvPr id="3" name="Oval 2"/>
          <p:cNvSpPr/>
          <p:nvPr/>
        </p:nvSpPr>
        <p:spPr>
          <a:xfrm>
            <a:off x="3053860" y="824132"/>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srcRect/>
          <a:stretch>
            <a:fillRect/>
          </a:stretch>
        </p:blipFill>
        <p:spPr bwMode="auto">
          <a:xfrm>
            <a:off x="228600" y="228600"/>
            <a:ext cx="8686800" cy="6477000"/>
          </a:xfrm>
          <a:prstGeom prst="rect">
            <a:avLst/>
          </a:prstGeom>
          <a:noFill/>
          <a:ln w="9525">
            <a:noFill/>
            <a:miter lim="800000"/>
            <a:headEnd/>
            <a:tailEnd/>
          </a:ln>
        </p:spPr>
      </p:pic>
      <p:sp>
        <p:nvSpPr>
          <p:cNvPr id="3" name="Rectangle 15"/>
          <p:cNvSpPr>
            <a:spLocks noChangeArrowheads="1"/>
          </p:cNvSpPr>
          <p:nvPr/>
        </p:nvSpPr>
        <p:spPr bwMode="auto">
          <a:xfrm>
            <a:off x="5029200" y="3657600"/>
            <a:ext cx="2085975" cy="461963"/>
          </a:xfrm>
          <a:prstGeom prst="rect">
            <a:avLst/>
          </a:prstGeom>
          <a:noFill/>
          <a:ln w="9525">
            <a:noFill/>
            <a:miter lim="800000"/>
            <a:headEnd/>
            <a:tailEnd/>
          </a:ln>
        </p:spPr>
        <p:txBody>
          <a:bodyPr wrap="none">
            <a:spAutoFit/>
          </a:bodyPr>
          <a:lstStyle/>
          <a:p>
            <a:r>
              <a:rPr lang="en-US" sz="2400" dirty="0">
                <a:solidFill>
                  <a:srgbClr val="0070C0"/>
                </a:solidFill>
              </a:rPr>
              <a:t>correct alleles</a:t>
            </a:r>
            <a:endParaRPr lang="id-ID" sz="2400" dirty="0">
              <a:solidFill>
                <a:srgbClr val="0070C0"/>
              </a:solidFill>
            </a:endParaRPr>
          </a:p>
        </p:txBody>
      </p:sp>
      <p:sp>
        <p:nvSpPr>
          <p:cNvPr id="4" name="Rectangle 16"/>
          <p:cNvSpPr>
            <a:spLocks noChangeArrowheads="1"/>
          </p:cNvSpPr>
          <p:nvPr/>
        </p:nvSpPr>
        <p:spPr bwMode="auto">
          <a:xfrm>
            <a:off x="5029200" y="4267200"/>
            <a:ext cx="2327275" cy="461963"/>
          </a:xfrm>
          <a:prstGeom prst="rect">
            <a:avLst/>
          </a:prstGeom>
          <a:noFill/>
          <a:ln w="9525">
            <a:noFill/>
            <a:miter lim="800000"/>
            <a:headEnd/>
            <a:tailEnd/>
          </a:ln>
        </p:spPr>
        <p:txBody>
          <a:bodyPr wrap="none">
            <a:spAutoFit/>
          </a:bodyPr>
          <a:lstStyle/>
          <a:p>
            <a:r>
              <a:rPr lang="en-US" sz="2400" dirty="0">
                <a:solidFill>
                  <a:srgbClr val="FF0000"/>
                </a:solidFill>
              </a:rPr>
              <a:t>incorrect alleles</a:t>
            </a:r>
            <a:endParaRPr lang="id-ID" sz="2400" dirty="0">
              <a:solidFill>
                <a:srgbClr val="FF0000"/>
              </a:solidFill>
            </a:endParaRPr>
          </a:p>
        </p:txBody>
      </p:sp>
      <p:sp>
        <p:nvSpPr>
          <p:cNvPr id="5" name="Rectangle 17"/>
          <p:cNvSpPr>
            <a:spLocks noChangeArrowheads="1"/>
          </p:cNvSpPr>
          <p:nvPr/>
        </p:nvSpPr>
        <p:spPr bwMode="auto">
          <a:xfrm>
            <a:off x="5029200" y="4876800"/>
            <a:ext cx="1316037" cy="461962"/>
          </a:xfrm>
          <a:prstGeom prst="rect">
            <a:avLst/>
          </a:prstGeom>
          <a:noFill/>
          <a:ln w="9525">
            <a:noFill/>
            <a:miter lim="800000"/>
            <a:headEnd/>
            <a:tailEnd/>
          </a:ln>
        </p:spPr>
        <p:txBody>
          <a:bodyPr wrap="none">
            <a:spAutoFit/>
          </a:bodyPr>
          <a:lstStyle/>
          <a:p>
            <a:r>
              <a:rPr lang="en-US" sz="2400" dirty="0"/>
              <a:t>alleles ?</a:t>
            </a:r>
            <a:endParaRPr lang="id-ID"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Fitness</a:t>
            </a:r>
            <a:endParaRPr lang="id-ID" i="1" dirty="0"/>
          </a:p>
        </p:txBody>
      </p:sp>
      <p:pic>
        <p:nvPicPr>
          <p:cNvPr id="143363" name="Picture 1"/>
          <p:cNvPicPr>
            <a:picLocks noChangeAspect="1" noChangeArrowheads="1"/>
          </p:cNvPicPr>
          <p:nvPr/>
        </p:nvPicPr>
        <p:blipFill>
          <a:blip r:embed="rId2"/>
          <a:srcRect/>
          <a:stretch>
            <a:fillRect/>
          </a:stretch>
        </p:blipFill>
        <p:spPr bwMode="auto">
          <a:xfrm>
            <a:off x="1600200" y="2743200"/>
            <a:ext cx="5749925" cy="1905000"/>
          </a:xfrm>
          <a:prstGeom prst="rect">
            <a:avLst/>
          </a:prstGeom>
          <a:noFill/>
          <a:ln w="9525">
            <a:noFill/>
            <a:miter lim="800000"/>
            <a:headEnd/>
            <a:tailEnd/>
          </a:ln>
        </p:spPr>
      </p:pic>
      <p:sp>
        <p:nvSpPr>
          <p:cNvPr id="143364" name="TextBox 3"/>
          <p:cNvSpPr txBox="1">
            <a:spLocks noChangeArrowheads="1"/>
          </p:cNvSpPr>
          <p:nvPr/>
        </p:nvSpPr>
        <p:spPr bwMode="auto">
          <a:xfrm>
            <a:off x="457200" y="5486400"/>
            <a:ext cx="8305800" cy="1200150"/>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Jika nilai minimum = 0, nilai maks </a:t>
            </a:r>
            <a:r>
              <a:rPr lang="id-ID" sz="3600" i="1">
                <a:solidFill>
                  <a:schemeClr val="tx2"/>
                </a:solidFill>
                <a:latin typeface="Constantia" pitchFamily="18" charset="0"/>
              </a:rPr>
              <a:t>f</a:t>
            </a:r>
            <a:r>
              <a:rPr lang="id-ID" sz="3600">
                <a:solidFill>
                  <a:schemeClr val="tx2"/>
                </a:solidFill>
                <a:latin typeface="Constantia" pitchFamily="18" charset="0"/>
              </a:rPr>
              <a:t> = ?</a:t>
            </a:r>
          </a:p>
          <a:p>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srcRect/>
          <a:stretch>
            <a:fillRect/>
          </a:stretch>
        </p:blipFill>
        <p:spPr bwMode="auto">
          <a:xfrm>
            <a:off x="228600" y="228600"/>
            <a:ext cx="8732838" cy="6400800"/>
          </a:xfrm>
          <a:prstGeom prst="rect">
            <a:avLst/>
          </a:prstGeom>
          <a:noFill/>
          <a:ln w="9525">
            <a:noFill/>
            <a:miter lim="800000"/>
            <a:headEnd/>
            <a:tailEnd/>
          </a:ln>
        </p:spPr>
      </p:pic>
      <p:sp>
        <p:nvSpPr>
          <p:cNvPr id="3" name="Rectangle 2"/>
          <p:cNvSpPr>
            <a:spLocks noChangeArrowheads="1"/>
          </p:cNvSpPr>
          <p:nvPr/>
        </p:nvSpPr>
        <p:spPr bwMode="auto">
          <a:xfrm>
            <a:off x="5867400" y="4953000"/>
            <a:ext cx="1830388" cy="461963"/>
          </a:xfrm>
          <a:prstGeom prst="rect">
            <a:avLst/>
          </a:prstGeom>
          <a:noFill/>
          <a:ln w="9525">
            <a:noFill/>
            <a:miter lim="800000"/>
            <a:headEnd/>
            <a:tailEnd/>
          </a:ln>
        </p:spPr>
        <p:txBody>
          <a:bodyPr wrap="none">
            <a:spAutoFit/>
          </a:bodyPr>
          <a:lstStyle/>
          <a:p>
            <a:r>
              <a:rPr lang="en-US" sz="2400">
                <a:solidFill>
                  <a:srgbClr val="0070C0"/>
                </a:solidFill>
              </a:rPr>
              <a:t>300 individu</a:t>
            </a:r>
            <a:endParaRPr lang="id-ID" sz="2400">
              <a:solidFill>
                <a:srgbClr val="0070C0"/>
              </a:solidFill>
            </a:endParaRPr>
          </a:p>
        </p:txBody>
      </p:sp>
      <p:sp>
        <p:nvSpPr>
          <p:cNvPr id="4" name="Rectangle 3"/>
          <p:cNvSpPr>
            <a:spLocks noChangeArrowheads="1"/>
          </p:cNvSpPr>
          <p:nvPr/>
        </p:nvSpPr>
        <p:spPr bwMode="auto">
          <a:xfrm>
            <a:off x="1752600" y="1981200"/>
            <a:ext cx="2001838" cy="461963"/>
          </a:xfrm>
          <a:prstGeom prst="rect">
            <a:avLst/>
          </a:prstGeom>
          <a:noFill/>
          <a:ln w="9525">
            <a:noFill/>
            <a:miter lim="800000"/>
            <a:headEnd/>
            <a:tailEnd/>
          </a:ln>
        </p:spPr>
        <p:txBody>
          <a:bodyPr wrap="none">
            <a:spAutoFit/>
          </a:bodyPr>
          <a:lstStyle/>
          <a:p>
            <a:r>
              <a:rPr lang="en-US" sz="2400">
                <a:solidFill>
                  <a:srgbClr val="FF0000"/>
                </a:solidFill>
              </a:rPr>
              <a:t>1000 individu</a:t>
            </a:r>
            <a:endParaRPr lang="id-ID" sz="2400">
              <a:solidFill>
                <a:srgbClr val="FF0000"/>
              </a:solidFill>
            </a:endParaRPr>
          </a:p>
        </p:txBody>
      </p:sp>
      <p:sp>
        <p:nvSpPr>
          <p:cNvPr id="5" name="Rectangle 4"/>
          <p:cNvSpPr>
            <a:spLocks noChangeArrowheads="1"/>
          </p:cNvSpPr>
          <p:nvPr/>
        </p:nvSpPr>
        <p:spPr bwMode="auto">
          <a:xfrm>
            <a:off x="5486400" y="2057400"/>
            <a:ext cx="2001838" cy="461963"/>
          </a:xfrm>
          <a:prstGeom prst="rect">
            <a:avLst/>
          </a:prstGeom>
          <a:noFill/>
          <a:ln w="9525">
            <a:noFill/>
            <a:miter lim="800000"/>
            <a:headEnd/>
            <a:tailEnd/>
          </a:ln>
        </p:spPr>
        <p:txBody>
          <a:bodyPr wrap="none">
            <a:spAutoFit/>
          </a:bodyPr>
          <a:lstStyle/>
          <a:p>
            <a:r>
              <a:rPr lang="en-US" sz="2400"/>
              <a:t>3000 individu</a:t>
            </a:r>
            <a:endParaRPr lang="id-ID" sz="2400"/>
          </a:p>
        </p:txBody>
      </p:sp>
      <p:sp>
        <p:nvSpPr>
          <p:cNvPr id="195590" name="Rectangle 5"/>
          <p:cNvSpPr>
            <a:spLocks noChangeArrowheads="1"/>
          </p:cNvSpPr>
          <p:nvPr/>
        </p:nvSpPr>
        <p:spPr bwMode="auto">
          <a:xfrm>
            <a:off x="228600" y="152400"/>
            <a:ext cx="3192463" cy="584200"/>
          </a:xfrm>
          <a:prstGeom prst="rect">
            <a:avLst/>
          </a:prstGeom>
          <a:noFill/>
          <a:ln w="9525">
            <a:noFill/>
            <a:miter lim="800000"/>
            <a:headEnd/>
            <a:tailEnd/>
          </a:ln>
        </p:spPr>
        <p:txBody>
          <a:bodyPr wrap="none">
            <a:spAutoFit/>
          </a:bodyPr>
          <a:lstStyle/>
          <a:p>
            <a:r>
              <a:rPr lang="en-US" sz="3200">
                <a:solidFill>
                  <a:srgbClr val="FF0000"/>
                </a:solidFill>
              </a:rPr>
              <a:t>Ukuran Populasi</a:t>
            </a:r>
            <a:endParaRPr lang="id-ID"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p:cNvGrpSpPr>
            <a:grpSpLocks/>
          </p:cNvGrpSpPr>
          <p:nvPr/>
        </p:nvGrpSpPr>
        <p:grpSpPr bwMode="auto">
          <a:xfrm>
            <a:off x="457200" y="1600200"/>
            <a:ext cx="8305800" cy="4419600"/>
            <a:chOff x="2340" y="7200"/>
            <a:chExt cx="7920" cy="3960"/>
          </a:xfrm>
        </p:grpSpPr>
        <p:pic>
          <p:nvPicPr>
            <p:cNvPr id="196617" name="Picture 3"/>
            <p:cNvPicPr>
              <a:picLocks noChangeAspect="1" noChangeArrowheads="1"/>
            </p:cNvPicPr>
            <p:nvPr/>
          </p:nvPicPr>
          <p:blipFill>
            <a:blip r:embed="rId2"/>
            <a:srcRect/>
            <a:stretch>
              <a:fillRect/>
            </a:stretch>
          </p:blipFill>
          <p:spPr bwMode="auto">
            <a:xfrm>
              <a:off x="2340" y="7200"/>
              <a:ext cx="2520" cy="3960"/>
            </a:xfrm>
            <a:prstGeom prst="rect">
              <a:avLst/>
            </a:prstGeom>
            <a:noFill/>
            <a:ln w="9525">
              <a:noFill/>
              <a:miter lim="800000"/>
              <a:headEnd/>
              <a:tailEnd/>
            </a:ln>
          </p:spPr>
        </p:pic>
        <p:pic>
          <p:nvPicPr>
            <p:cNvPr id="196618" name="Picture 4"/>
            <p:cNvPicPr>
              <a:picLocks noChangeAspect="1" noChangeArrowheads="1"/>
            </p:cNvPicPr>
            <p:nvPr/>
          </p:nvPicPr>
          <p:blipFill>
            <a:blip r:embed="rId3"/>
            <a:srcRect/>
            <a:stretch>
              <a:fillRect/>
            </a:stretch>
          </p:blipFill>
          <p:spPr bwMode="auto">
            <a:xfrm>
              <a:off x="5040" y="7200"/>
              <a:ext cx="2520" cy="3960"/>
            </a:xfrm>
            <a:prstGeom prst="rect">
              <a:avLst/>
            </a:prstGeom>
            <a:noFill/>
            <a:ln w="9525">
              <a:noFill/>
              <a:miter lim="800000"/>
              <a:headEnd/>
              <a:tailEnd/>
            </a:ln>
          </p:spPr>
        </p:pic>
        <p:pic>
          <p:nvPicPr>
            <p:cNvPr id="196619" name="Picture 5"/>
            <p:cNvPicPr>
              <a:picLocks noChangeAspect="1" noChangeArrowheads="1"/>
            </p:cNvPicPr>
            <p:nvPr/>
          </p:nvPicPr>
          <p:blipFill>
            <a:blip r:embed="rId4"/>
            <a:srcRect/>
            <a:stretch>
              <a:fillRect/>
            </a:stretch>
          </p:blipFill>
          <p:spPr bwMode="auto">
            <a:xfrm>
              <a:off x="7740" y="7200"/>
              <a:ext cx="2520" cy="3960"/>
            </a:xfrm>
            <a:prstGeom prst="rect">
              <a:avLst/>
            </a:prstGeom>
            <a:noFill/>
            <a:ln w="9525">
              <a:noFill/>
              <a:miter lim="800000"/>
              <a:headEnd/>
              <a:tailEnd/>
            </a:ln>
          </p:spPr>
        </p:pic>
      </p:grpSp>
      <p:sp>
        <p:nvSpPr>
          <p:cNvPr id="196611" name="Rectangle 5"/>
          <p:cNvSpPr>
            <a:spLocks noChangeArrowheads="1"/>
          </p:cNvSpPr>
          <p:nvPr/>
        </p:nvSpPr>
        <p:spPr bwMode="auto">
          <a:xfrm>
            <a:off x="1524000" y="6248400"/>
            <a:ext cx="2085975" cy="461963"/>
          </a:xfrm>
          <a:prstGeom prst="rect">
            <a:avLst/>
          </a:prstGeom>
          <a:noFill/>
          <a:ln w="9525">
            <a:noFill/>
            <a:miter lim="800000"/>
            <a:headEnd/>
            <a:tailEnd/>
          </a:ln>
        </p:spPr>
        <p:txBody>
          <a:bodyPr wrap="none">
            <a:spAutoFit/>
          </a:bodyPr>
          <a:lstStyle/>
          <a:p>
            <a:r>
              <a:rPr lang="en-US" sz="2400">
                <a:solidFill>
                  <a:srgbClr val="0070C0"/>
                </a:solidFill>
              </a:rPr>
              <a:t>correct alleles</a:t>
            </a:r>
            <a:endParaRPr lang="id-ID" sz="2400">
              <a:solidFill>
                <a:srgbClr val="0070C0"/>
              </a:solidFill>
            </a:endParaRPr>
          </a:p>
        </p:txBody>
      </p:sp>
      <p:sp>
        <p:nvSpPr>
          <p:cNvPr id="196612" name="Rectangle 6"/>
          <p:cNvSpPr>
            <a:spLocks noChangeArrowheads="1"/>
          </p:cNvSpPr>
          <p:nvPr/>
        </p:nvSpPr>
        <p:spPr bwMode="auto">
          <a:xfrm>
            <a:off x="3937000" y="6248400"/>
            <a:ext cx="2327275" cy="461963"/>
          </a:xfrm>
          <a:prstGeom prst="rect">
            <a:avLst/>
          </a:prstGeom>
          <a:noFill/>
          <a:ln w="9525">
            <a:noFill/>
            <a:miter lim="800000"/>
            <a:headEnd/>
            <a:tailEnd/>
          </a:ln>
        </p:spPr>
        <p:txBody>
          <a:bodyPr wrap="none">
            <a:spAutoFit/>
          </a:bodyPr>
          <a:lstStyle/>
          <a:p>
            <a:r>
              <a:rPr lang="en-US" sz="2400">
                <a:solidFill>
                  <a:srgbClr val="FF0000"/>
                </a:solidFill>
              </a:rPr>
              <a:t>incorrect alleles</a:t>
            </a:r>
            <a:endParaRPr lang="id-ID" sz="2400">
              <a:solidFill>
                <a:srgbClr val="FF0000"/>
              </a:solidFill>
            </a:endParaRPr>
          </a:p>
        </p:txBody>
      </p:sp>
      <p:sp>
        <p:nvSpPr>
          <p:cNvPr id="196613" name="Rectangle 7"/>
          <p:cNvSpPr>
            <a:spLocks noChangeArrowheads="1"/>
          </p:cNvSpPr>
          <p:nvPr/>
        </p:nvSpPr>
        <p:spPr bwMode="auto">
          <a:xfrm>
            <a:off x="6532563" y="6259513"/>
            <a:ext cx="1316037" cy="461962"/>
          </a:xfrm>
          <a:prstGeom prst="rect">
            <a:avLst/>
          </a:prstGeom>
          <a:noFill/>
          <a:ln w="9525">
            <a:noFill/>
            <a:miter lim="800000"/>
            <a:headEnd/>
            <a:tailEnd/>
          </a:ln>
        </p:spPr>
        <p:txBody>
          <a:bodyPr wrap="none">
            <a:spAutoFit/>
          </a:bodyPr>
          <a:lstStyle/>
          <a:p>
            <a:r>
              <a:rPr lang="en-US" sz="2400"/>
              <a:t>alleles ?</a:t>
            </a:r>
            <a:endParaRPr lang="id-ID" sz="2400"/>
          </a:p>
        </p:txBody>
      </p:sp>
      <p:sp>
        <p:nvSpPr>
          <p:cNvPr id="9" name="Rectangle 8"/>
          <p:cNvSpPr>
            <a:spLocks noChangeArrowheads="1"/>
          </p:cNvSpPr>
          <p:nvPr/>
        </p:nvSpPr>
        <p:spPr bwMode="auto">
          <a:xfrm>
            <a:off x="685800" y="685800"/>
            <a:ext cx="2087563" cy="519113"/>
          </a:xfrm>
          <a:prstGeom prst="rect">
            <a:avLst/>
          </a:prstGeom>
          <a:noFill/>
          <a:ln w="9525">
            <a:noFill/>
            <a:miter lim="800000"/>
            <a:headEnd/>
            <a:tailEnd/>
          </a:ln>
        </p:spPr>
        <p:txBody>
          <a:bodyPr wrap="none">
            <a:spAutoFit/>
          </a:bodyPr>
          <a:lstStyle/>
          <a:p>
            <a:r>
              <a:rPr lang="en-US" sz="2800"/>
              <a:t>300 individu</a:t>
            </a:r>
            <a:endParaRPr lang="id-ID" sz="2800"/>
          </a:p>
        </p:txBody>
      </p:sp>
      <p:sp>
        <p:nvSpPr>
          <p:cNvPr id="10" name="Rectangle 9"/>
          <p:cNvSpPr>
            <a:spLocks noChangeArrowheads="1"/>
          </p:cNvSpPr>
          <p:nvPr/>
        </p:nvSpPr>
        <p:spPr bwMode="auto">
          <a:xfrm>
            <a:off x="3429000" y="685800"/>
            <a:ext cx="2306638" cy="523875"/>
          </a:xfrm>
          <a:prstGeom prst="rect">
            <a:avLst/>
          </a:prstGeom>
          <a:noFill/>
          <a:ln w="9525">
            <a:noFill/>
            <a:miter lim="800000"/>
            <a:headEnd/>
            <a:tailEnd/>
          </a:ln>
        </p:spPr>
        <p:txBody>
          <a:bodyPr wrap="none">
            <a:spAutoFit/>
          </a:bodyPr>
          <a:lstStyle/>
          <a:p>
            <a:r>
              <a:rPr lang="en-US" sz="2800"/>
              <a:t>1000 individu</a:t>
            </a:r>
            <a:endParaRPr lang="id-ID" sz="2800"/>
          </a:p>
        </p:txBody>
      </p:sp>
      <p:sp>
        <p:nvSpPr>
          <p:cNvPr id="11" name="Rectangle 10"/>
          <p:cNvSpPr>
            <a:spLocks noChangeArrowheads="1"/>
          </p:cNvSpPr>
          <p:nvPr/>
        </p:nvSpPr>
        <p:spPr bwMode="auto">
          <a:xfrm>
            <a:off x="6324600" y="685800"/>
            <a:ext cx="2306638" cy="523875"/>
          </a:xfrm>
          <a:prstGeom prst="rect">
            <a:avLst/>
          </a:prstGeom>
          <a:noFill/>
          <a:ln w="9525">
            <a:noFill/>
            <a:miter lim="800000"/>
            <a:headEnd/>
            <a:tailEnd/>
          </a:ln>
        </p:spPr>
        <p:txBody>
          <a:bodyPr wrap="none">
            <a:spAutoFit/>
          </a:bodyPr>
          <a:lstStyle/>
          <a:p>
            <a:r>
              <a:rPr lang="en-US" sz="2800"/>
              <a:t>3000 individu</a:t>
            </a:r>
            <a:endParaRPr lang="id-ID"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304800" y="228600"/>
            <a:ext cx="8229600" cy="1143000"/>
          </a:xfrm>
        </p:spPr>
        <p:txBody>
          <a:bodyPr/>
          <a:lstStyle/>
          <a:p>
            <a:r>
              <a:rPr lang="en-US" sz="6600" dirty="0" smtClean="0"/>
              <a:t>Evolution</a:t>
            </a:r>
            <a:r>
              <a:rPr lang="id-ID" sz="6600" dirty="0" smtClean="0"/>
              <a:t> </a:t>
            </a:r>
            <a:r>
              <a:rPr lang="en-US" sz="6600" dirty="0" smtClean="0">
                <a:sym typeface="Wingdings" pitchFamily="2" charset="2"/>
              </a:rPr>
              <a:t></a:t>
            </a:r>
            <a:r>
              <a:rPr lang="en-US" sz="6600" dirty="0" smtClean="0"/>
              <a:t>Learning? </a:t>
            </a:r>
            <a:endParaRPr lang="id-ID" sz="6600" dirty="0" smtClean="0"/>
          </a:p>
        </p:txBody>
      </p:sp>
      <p:pic>
        <p:nvPicPr>
          <p:cNvPr id="5" name="Picture 2" descr="C:\01 Suyanto\004 Textbook\04 Evolutionary Computation\Reff\Kelemahan Teori Evolusi\Keruntuhan Teori Evolusi\Keruntuhan Teori Evolusi 3_files\59b.jpg"/>
          <p:cNvPicPr>
            <a:picLocks noChangeAspect="1" noChangeArrowheads="1"/>
          </p:cNvPicPr>
          <p:nvPr/>
        </p:nvPicPr>
        <p:blipFill>
          <a:blip r:embed="rId3"/>
          <a:srcRect/>
          <a:stretch>
            <a:fillRect/>
          </a:stretch>
        </p:blipFill>
        <p:spPr bwMode="auto">
          <a:xfrm>
            <a:off x="4724400" y="3176758"/>
            <a:ext cx="3810000" cy="2977980"/>
          </a:xfrm>
          <a:prstGeom prst="rect">
            <a:avLst/>
          </a:prstGeom>
          <a:noFill/>
          <a:ln w="9525">
            <a:noFill/>
            <a:miter lim="800000"/>
            <a:headEnd/>
            <a:tailEnd/>
          </a:ln>
        </p:spPr>
      </p:pic>
      <p:pic>
        <p:nvPicPr>
          <p:cNvPr id="6" name="Picture 3" descr="C:\01 Suyanto\004 Textbook\04 Evolutionary Computation\Reff\Kelemahan Teori Evolusi\Keruntuhan Teori Evolusi\Keruntuhan Teori Evolusi 3_files\59a.jpg"/>
          <p:cNvPicPr>
            <a:picLocks noChangeAspect="1" noChangeArrowheads="1"/>
          </p:cNvPicPr>
          <p:nvPr/>
        </p:nvPicPr>
        <p:blipFill>
          <a:blip r:embed="rId4"/>
          <a:srcRect/>
          <a:stretch>
            <a:fillRect/>
          </a:stretch>
        </p:blipFill>
        <p:spPr bwMode="auto">
          <a:xfrm>
            <a:off x="609600" y="3113314"/>
            <a:ext cx="3200400" cy="3135085"/>
          </a:xfrm>
          <a:prstGeom prst="rect">
            <a:avLst/>
          </a:prstGeom>
          <a:noFill/>
          <a:ln w="9525">
            <a:noFill/>
            <a:miter lim="800000"/>
            <a:headEnd/>
            <a:tailEnd/>
          </a:ln>
        </p:spPr>
      </p:pic>
      <p:sp>
        <p:nvSpPr>
          <p:cNvPr id="7" name="Title 1"/>
          <p:cNvSpPr txBox="1">
            <a:spLocks/>
          </p:cNvSpPr>
          <p:nvPr/>
        </p:nvSpPr>
        <p:spPr bwMode="auto">
          <a:xfrm>
            <a:off x="2286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6600" dirty="0" smtClean="0">
                <a:solidFill>
                  <a:srgbClr val="0070C0"/>
                </a:solidFill>
                <a:latin typeface="+mn-lt"/>
              </a:rPr>
              <a:t>Learning</a:t>
            </a:r>
            <a:r>
              <a:rPr kumimoji="0" lang="en-US" sz="6600" b="0" i="0" u="none" strike="noStrike" kern="1200" cap="none" spc="0" normalizeH="0" baseline="0" noProof="0" dirty="0" smtClean="0">
                <a:ln>
                  <a:noFill/>
                </a:ln>
                <a:solidFill>
                  <a:srgbClr val="0070C0"/>
                </a:solidFill>
                <a:effectLst/>
                <a:uLnTx/>
                <a:uFillTx/>
                <a:latin typeface="+mn-lt"/>
                <a:ea typeface="+mj-ea"/>
                <a:cs typeface="+mj-cs"/>
                <a:sym typeface="Wingdings" pitchFamily="2" charset="2"/>
              </a:rPr>
              <a:t></a:t>
            </a:r>
            <a:r>
              <a:rPr lang="en-US" sz="6600" dirty="0" smtClean="0">
                <a:solidFill>
                  <a:srgbClr val="0070C0"/>
                </a:solidFill>
                <a:latin typeface="+mn-lt"/>
              </a:rPr>
              <a:t>Evolution</a:t>
            </a:r>
            <a:r>
              <a:rPr kumimoji="0" lang="en-US" sz="6600" b="0" i="0" u="none" strike="noStrike" kern="1200" cap="none" spc="0" normalizeH="0" baseline="0" noProof="0" dirty="0" smtClean="0">
                <a:ln>
                  <a:noFill/>
                </a:ln>
                <a:solidFill>
                  <a:srgbClr val="0070C0"/>
                </a:solidFill>
                <a:effectLst/>
                <a:uLnTx/>
                <a:uFillTx/>
                <a:latin typeface="+mn-lt"/>
                <a:ea typeface="+mj-ea"/>
                <a:cs typeface="+mj-cs"/>
              </a:rPr>
              <a:t>? </a:t>
            </a:r>
            <a:endParaRPr kumimoji="0" lang="id-ID" sz="6600" b="0" i="0" u="none" strike="noStrike" kern="1200" cap="none" spc="0" normalizeH="0" baseline="0" noProof="0" dirty="0" smtClean="0">
              <a:ln>
                <a:noFill/>
              </a:ln>
              <a:solidFill>
                <a:srgbClr val="0070C0"/>
              </a:solidFill>
              <a:effectLst/>
              <a:uLnTx/>
              <a:uFillTx/>
              <a:latin typeface="+mn-lt"/>
              <a:ea typeface="+mj-ea"/>
              <a:cs typeface="+mj-cs"/>
            </a:endParaRPr>
          </a:p>
        </p:txBody>
      </p:sp>
      <p:sp>
        <p:nvSpPr>
          <p:cNvPr id="8" name="Rectangle 7"/>
          <p:cNvSpPr/>
          <p:nvPr/>
        </p:nvSpPr>
        <p:spPr>
          <a:xfrm>
            <a:off x="3886200" y="4114800"/>
            <a:ext cx="737702" cy="769441"/>
          </a:xfrm>
          <a:prstGeom prst="rect">
            <a:avLst/>
          </a:prstGeom>
        </p:spPr>
        <p:txBody>
          <a:bodyPr wrap="none">
            <a:spAutoFit/>
          </a:bodyPr>
          <a:lstStyle/>
          <a:p>
            <a:r>
              <a:rPr lang="en-US" sz="4400" b="1" dirty="0" smtClean="0">
                <a:solidFill>
                  <a:srgbClr val="0070C0"/>
                </a:solidFill>
                <a:sym typeface="Wingdings" pitchFamily="2" charset="2"/>
              </a:rPr>
              <a:t></a:t>
            </a:r>
            <a:endParaRPr lang="id-ID" sz="2800" b="1" dirty="0"/>
          </a:p>
        </p:txBody>
      </p:sp>
      <p:sp>
        <p:nvSpPr>
          <p:cNvPr id="9" name="Rectangle 2"/>
          <p:cNvSpPr>
            <a:spLocks noChangeArrowheads="1"/>
          </p:cNvSpPr>
          <p:nvPr/>
        </p:nvSpPr>
        <p:spPr bwMode="auto">
          <a:xfrm>
            <a:off x="685800" y="6044625"/>
            <a:ext cx="7927170" cy="584775"/>
          </a:xfrm>
          <a:prstGeom prst="rect">
            <a:avLst/>
          </a:prstGeom>
          <a:noFill/>
          <a:ln w="9525">
            <a:noFill/>
            <a:miter lim="800000"/>
            <a:headEnd/>
            <a:tailEnd/>
          </a:ln>
        </p:spPr>
        <p:txBody>
          <a:bodyPr wrap="none">
            <a:spAutoFit/>
          </a:bodyPr>
          <a:lstStyle/>
          <a:p>
            <a:pPr algn="ctr"/>
            <a:r>
              <a:rPr lang="en-US" sz="3200" dirty="0" err="1" smtClean="0">
                <a:solidFill>
                  <a:srgbClr val="FF0000"/>
                </a:solidFill>
              </a:rPr>
              <a:t>Berlatih</a:t>
            </a:r>
            <a:r>
              <a:rPr lang="en-US" sz="3200" dirty="0" smtClean="0">
                <a:solidFill>
                  <a:srgbClr val="FF0000"/>
                </a:solidFill>
              </a:rPr>
              <a:t> </a:t>
            </a:r>
            <a:r>
              <a:rPr lang="en-US" sz="3200" dirty="0" err="1" smtClean="0">
                <a:solidFill>
                  <a:srgbClr val="FF0000"/>
                </a:solidFill>
              </a:rPr>
              <a:t>terus</a:t>
            </a:r>
            <a:r>
              <a:rPr lang="en-US" sz="3200" dirty="0" smtClean="0">
                <a:solidFill>
                  <a:srgbClr val="FF0000"/>
                </a:solidFill>
              </a:rPr>
              <a:t> </a:t>
            </a:r>
            <a:r>
              <a:rPr lang="en-US" sz="3200" dirty="0" err="1" smtClean="0">
                <a:solidFill>
                  <a:srgbClr val="FF0000"/>
                </a:solidFill>
              </a:rPr>
              <a:t>bisa</a:t>
            </a:r>
            <a:r>
              <a:rPr lang="en-US" sz="3200" dirty="0" smtClean="0">
                <a:solidFill>
                  <a:srgbClr val="FF0000"/>
                </a:solidFill>
              </a:rPr>
              <a:t> </a:t>
            </a:r>
            <a:r>
              <a:rPr lang="en-US" sz="3200" dirty="0" err="1" smtClean="0">
                <a:solidFill>
                  <a:srgbClr val="FF0000"/>
                </a:solidFill>
              </a:rPr>
              <a:t>mempercepat</a:t>
            </a:r>
            <a:r>
              <a:rPr lang="en-US" sz="3200" dirty="0" smtClean="0">
                <a:solidFill>
                  <a:srgbClr val="FF0000"/>
                </a:solidFill>
              </a:rPr>
              <a:t> </a:t>
            </a:r>
            <a:r>
              <a:rPr lang="en-US" sz="3200" dirty="0" err="1" smtClean="0">
                <a:solidFill>
                  <a:srgbClr val="FF0000"/>
                </a:solidFill>
              </a:rPr>
              <a:t>evolusi</a:t>
            </a:r>
            <a:r>
              <a:rPr lang="en-US" sz="3200" dirty="0" smtClean="0">
                <a:solidFill>
                  <a:srgbClr val="FF0000"/>
                </a:solidFill>
              </a:rPr>
              <a:t>?</a:t>
            </a:r>
            <a:endParaRPr lang="id-ID"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762000" y="533400"/>
          <a:ext cx="7364413" cy="4114800"/>
        </p:xfrm>
        <a:graphic>
          <a:graphicData uri="http://schemas.openxmlformats.org/presentationml/2006/ole">
            <mc:AlternateContent xmlns:mc="http://schemas.openxmlformats.org/markup-compatibility/2006">
              <mc:Choice xmlns:v="urn:schemas-microsoft-com:vml" Requires="v">
                <p:oleObj spid="_x0000_s744451" name="Bitmap Image" r:id="rId3" imgW="7039958" imgH="3933333" progId="Paint.Picture">
                  <p:embed/>
                </p:oleObj>
              </mc:Choice>
              <mc:Fallback>
                <p:oleObj name="Bitmap Image" r:id="rId3" imgW="7039958" imgH="393333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3400"/>
                        <a:ext cx="736441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2"/>
          <p:cNvSpPr>
            <a:spLocks noChangeArrowheads="1"/>
          </p:cNvSpPr>
          <p:nvPr/>
        </p:nvSpPr>
        <p:spPr bwMode="auto">
          <a:xfrm>
            <a:off x="1391383" y="4772561"/>
            <a:ext cx="6457217" cy="1323439"/>
          </a:xfrm>
          <a:prstGeom prst="rect">
            <a:avLst/>
          </a:prstGeom>
          <a:noFill/>
          <a:ln w="9525">
            <a:noFill/>
            <a:miter lim="800000"/>
            <a:headEnd/>
            <a:tailEnd/>
          </a:ln>
        </p:spPr>
        <p:txBody>
          <a:bodyPr wrap="none">
            <a:spAutoFit/>
          </a:bodyPr>
          <a:lstStyle/>
          <a:p>
            <a:pPr algn="ctr"/>
            <a:r>
              <a:rPr lang="en-US" sz="8000" dirty="0" smtClean="0">
                <a:solidFill>
                  <a:srgbClr val="FF0000"/>
                </a:solidFill>
              </a:rPr>
              <a:t>Makin </a:t>
            </a:r>
            <a:r>
              <a:rPr lang="en-US" sz="8000" dirty="0" err="1" smtClean="0">
                <a:solidFill>
                  <a:srgbClr val="FF0000"/>
                </a:solidFill>
              </a:rPr>
              <a:t>Pintar</a:t>
            </a:r>
            <a:r>
              <a:rPr lang="en-US" sz="8000" dirty="0" smtClean="0">
                <a:solidFill>
                  <a:srgbClr val="FF0000"/>
                </a:solidFill>
              </a:rPr>
              <a:t>?</a:t>
            </a:r>
            <a:endParaRPr lang="id-ID" sz="8800" dirty="0"/>
          </a:p>
        </p:txBody>
      </p:sp>
      <p:sp>
        <p:nvSpPr>
          <p:cNvPr id="4" name="Rectangle 3"/>
          <p:cNvSpPr/>
          <p:nvPr/>
        </p:nvSpPr>
        <p:spPr>
          <a:xfrm>
            <a:off x="2286000" y="32766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Rectangle 4"/>
          <p:cNvSpPr/>
          <p:nvPr/>
        </p:nvSpPr>
        <p:spPr>
          <a:xfrm>
            <a:off x="6477000" y="3657600"/>
            <a:ext cx="457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Rectangle 5"/>
          <p:cNvSpPr/>
          <p:nvPr/>
        </p:nvSpPr>
        <p:spPr>
          <a:xfrm>
            <a:off x="3048000" y="32766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Rectangle 6"/>
          <p:cNvSpPr/>
          <p:nvPr/>
        </p:nvSpPr>
        <p:spPr>
          <a:xfrm>
            <a:off x="3886200" y="32766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Rectangle 7"/>
          <p:cNvSpPr/>
          <p:nvPr/>
        </p:nvSpPr>
        <p:spPr>
          <a:xfrm>
            <a:off x="4724400" y="32766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Rectangle 8"/>
          <p:cNvSpPr/>
          <p:nvPr/>
        </p:nvSpPr>
        <p:spPr>
          <a:xfrm>
            <a:off x="5562600" y="3276600"/>
            <a:ext cx="533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03 Privates\Foto\Foto in NTU\DSC00997.JPG"/>
          <p:cNvPicPr>
            <a:picLocks noChangeAspect="1" noChangeArrowheads="1"/>
          </p:cNvPicPr>
          <p:nvPr/>
        </p:nvPicPr>
        <p:blipFill>
          <a:blip r:embed="rId2"/>
          <a:srcRect/>
          <a:stretch>
            <a:fillRect/>
          </a:stretch>
        </p:blipFill>
        <p:spPr bwMode="auto">
          <a:xfrm>
            <a:off x="-24865" y="0"/>
            <a:ext cx="9168865" cy="6876241"/>
          </a:xfrm>
          <a:prstGeom prst="rect">
            <a:avLst/>
          </a:prstGeom>
          <a:noFill/>
          <a:ln w="9525">
            <a:noFill/>
            <a:miter lim="800000"/>
            <a:headEnd/>
            <a:tailEnd/>
          </a:ln>
        </p:spPr>
      </p:pic>
      <p:sp>
        <p:nvSpPr>
          <p:cNvPr id="32771" name="Rectangle 1"/>
          <p:cNvSpPr>
            <a:spLocks noChangeArrowheads="1"/>
          </p:cNvSpPr>
          <p:nvPr/>
        </p:nvSpPr>
        <p:spPr bwMode="auto">
          <a:xfrm>
            <a:off x="533400" y="1828800"/>
            <a:ext cx="4973638" cy="1446213"/>
          </a:xfrm>
          <a:prstGeom prst="rect">
            <a:avLst/>
          </a:prstGeom>
          <a:noFill/>
          <a:ln w="9525">
            <a:noFill/>
            <a:miter lim="800000"/>
            <a:headEnd/>
            <a:tailEnd/>
          </a:ln>
        </p:spPr>
        <p:txBody>
          <a:bodyPr wrap="none">
            <a:spAutoFit/>
          </a:bodyPr>
          <a:lstStyle/>
          <a:p>
            <a:r>
              <a:rPr lang="en-US" sz="8800" b="1" dirty="0">
                <a:solidFill>
                  <a:srgbClr val="C00000"/>
                </a:solidFill>
                <a:latin typeface="Constantia" pitchFamily="18" charset="0"/>
              </a:rPr>
              <a:t>Question?</a:t>
            </a:r>
            <a:endParaRPr lang="id-ID" sz="8800" b="1" dirty="0">
              <a:solidFill>
                <a:srgbClr val="C00000"/>
              </a:solidFill>
              <a:latin typeface="Constantia" pitchFamily="18" charset="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p:txBody>
          <a:bodyPr/>
          <a:lstStyle/>
          <a:p>
            <a:r>
              <a:rPr lang="en-US" sz="4400" smtClean="0"/>
              <a:t>Studi Kasus: Kromosom &amp; Fitness</a:t>
            </a:r>
            <a:endParaRPr lang="id-ID" sz="4400" smtClean="0"/>
          </a:p>
        </p:txBody>
      </p:sp>
      <p:sp>
        <p:nvSpPr>
          <p:cNvPr id="3" name="Content Placeholder 2"/>
          <p:cNvSpPr>
            <a:spLocks noGrp="1"/>
          </p:cNvSpPr>
          <p:nvPr>
            <p:ph idx="4294967295"/>
          </p:nvPr>
        </p:nvSpPr>
        <p:spPr/>
        <p:txBody>
          <a:bodyPr/>
          <a:lstStyle/>
          <a:p>
            <a:pPr marL="457200" indent="-457200">
              <a:buFont typeface="Calibri" pitchFamily="34" charset="0"/>
              <a:buAutoNum type="arabicPeriod"/>
            </a:pPr>
            <a:r>
              <a:rPr lang="en-US" sz="2400" smtClean="0"/>
              <a:t>Optimasi Fungsi Kompleks</a:t>
            </a:r>
          </a:p>
          <a:p>
            <a:pPr marL="457200" indent="-457200">
              <a:buFont typeface="Calibri" pitchFamily="34" charset="0"/>
              <a:buAutoNum type="arabicPeriod"/>
            </a:pPr>
            <a:r>
              <a:rPr lang="en-US" sz="2400" i="1" smtClean="0"/>
              <a:t>Graph Bisection</a:t>
            </a:r>
          </a:p>
          <a:p>
            <a:pPr marL="457200" indent="-457200">
              <a:buFont typeface="Calibri" pitchFamily="34" charset="0"/>
              <a:buAutoNum type="arabicPeriod"/>
            </a:pPr>
            <a:r>
              <a:rPr lang="en-US" sz="2400" smtClean="0"/>
              <a:t>8-</a:t>
            </a:r>
            <a:r>
              <a:rPr lang="en-US" sz="2400" i="1" smtClean="0"/>
              <a:t>queens</a:t>
            </a:r>
          </a:p>
          <a:p>
            <a:pPr marL="457200" indent="-457200">
              <a:buFont typeface="Calibri" pitchFamily="34" charset="0"/>
              <a:buAutoNum type="arabicPeriod"/>
            </a:pPr>
            <a:r>
              <a:rPr lang="en-US" sz="2400" smtClean="0"/>
              <a:t>Pemotongan bahan</a:t>
            </a:r>
          </a:p>
          <a:p>
            <a:pPr marL="457200" indent="-457200">
              <a:buFont typeface="Calibri" pitchFamily="34" charset="0"/>
              <a:buAutoNum type="arabicPeriod"/>
            </a:pPr>
            <a:r>
              <a:rPr lang="en-US" sz="2400" smtClean="0"/>
              <a:t>Peramalan </a:t>
            </a:r>
            <a:r>
              <a:rPr lang="id-ID" sz="2400" smtClean="0"/>
              <a:t>Data </a:t>
            </a:r>
            <a:r>
              <a:rPr lang="en-US" sz="2400" i="1" smtClean="0"/>
              <a:t>Time Series</a:t>
            </a:r>
            <a:endParaRPr lang="id-ID" sz="2400" smtClean="0"/>
          </a:p>
          <a:p>
            <a:pPr marL="457200" indent="-457200">
              <a:buFont typeface="Calibri" pitchFamily="34" charset="0"/>
              <a:buAutoNum type="arabicPeriod"/>
            </a:pPr>
            <a:r>
              <a:rPr lang="id-ID" sz="2400" smtClean="0"/>
              <a:t>Penjad</a:t>
            </a:r>
            <a:r>
              <a:rPr lang="en-US" sz="2400" smtClean="0"/>
              <a:t>wal</a:t>
            </a:r>
            <a:r>
              <a:rPr lang="id-ID" sz="2400" smtClean="0"/>
              <a:t>an</a:t>
            </a:r>
            <a:r>
              <a:rPr lang="en-US" sz="2400" smtClean="0"/>
              <a:t> kuliah</a:t>
            </a:r>
          </a:p>
          <a:p>
            <a:pPr marL="457200" indent="-457200">
              <a:buFont typeface="Calibri" pitchFamily="34" charset="0"/>
              <a:buAutoNum type="arabicPeriod"/>
            </a:pPr>
            <a:r>
              <a:rPr lang="en-US" sz="2400" smtClean="0">
                <a:solidFill>
                  <a:srgbClr val="FF0000"/>
                </a:solidFill>
              </a:rPr>
              <a:t>Your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08" descr="img59"/>
          <p:cNvPicPr>
            <a:picLocks noChangeAspect="1" noChangeArrowheads="1"/>
          </p:cNvPicPr>
          <p:nvPr/>
        </p:nvPicPr>
        <p:blipFill>
          <a:blip r:embed="rId3"/>
          <a:srcRect/>
          <a:stretch>
            <a:fillRect/>
          </a:stretch>
        </p:blipFill>
        <p:spPr bwMode="auto">
          <a:xfrm>
            <a:off x="609600" y="1905000"/>
            <a:ext cx="7473950" cy="3581400"/>
          </a:xfrm>
          <a:prstGeom prst="rect">
            <a:avLst/>
          </a:prstGeom>
          <a:noFill/>
          <a:ln w="9525">
            <a:noFill/>
            <a:miter lim="800000"/>
            <a:headEnd/>
            <a:tailEnd/>
          </a:ln>
        </p:spPr>
      </p:pic>
      <p:sp>
        <p:nvSpPr>
          <p:cNvPr id="4" name="Rectangle 3"/>
          <p:cNvSpPr>
            <a:spLocks noChangeArrowheads="1"/>
          </p:cNvSpPr>
          <p:nvPr/>
        </p:nvSpPr>
        <p:spPr bwMode="auto">
          <a:xfrm>
            <a:off x="533400" y="5791200"/>
            <a:ext cx="8382000" cy="830263"/>
          </a:xfrm>
          <a:prstGeom prst="rect">
            <a:avLst/>
          </a:prstGeom>
          <a:noFill/>
          <a:ln w="9525">
            <a:noFill/>
            <a:miter lim="800000"/>
            <a:headEnd/>
            <a:tailEnd/>
          </a:ln>
        </p:spPr>
        <p:txBody>
          <a:bodyPr>
            <a:spAutoFit/>
          </a:bodyPr>
          <a:lstStyle/>
          <a:p>
            <a:pPr>
              <a:buFont typeface="Arial" charset="0"/>
              <a:buChar char="•"/>
            </a:pPr>
            <a:r>
              <a:rPr lang="en-US" sz="2400"/>
              <a:t> Untuk presisi 10</a:t>
            </a:r>
            <a:r>
              <a:rPr lang="en-US" sz="2400" baseline="30000"/>
              <a:t>-9 </a:t>
            </a:r>
            <a:r>
              <a:rPr lang="en-US" sz="2400">
                <a:sym typeface="Wingdings" pitchFamily="2" charset="2"/>
              </a:rPr>
              <a:t> Berapa bit?</a:t>
            </a:r>
          </a:p>
          <a:p>
            <a:pPr>
              <a:buFont typeface="Arial" charset="0"/>
              <a:buChar char="•"/>
            </a:pPr>
            <a:r>
              <a:rPr lang="en-US" sz="2400">
                <a:sym typeface="Wingdings" pitchFamily="2" charset="2"/>
              </a:rPr>
              <a:t> Bisa menggunakan kromosom Integer atau Real?</a:t>
            </a:r>
          </a:p>
        </p:txBody>
      </p:sp>
      <p:graphicFrame>
        <p:nvGraphicFramePr>
          <p:cNvPr id="1022977" name="Object 1"/>
          <p:cNvGraphicFramePr>
            <a:graphicFrameLocks noChangeAspect="1"/>
          </p:cNvGraphicFramePr>
          <p:nvPr/>
        </p:nvGraphicFramePr>
        <p:xfrm>
          <a:off x="152400" y="228600"/>
          <a:ext cx="8759825" cy="1295400"/>
        </p:xfrm>
        <a:graphic>
          <a:graphicData uri="http://schemas.openxmlformats.org/presentationml/2006/ole">
            <mc:AlternateContent xmlns:mc="http://schemas.openxmlformats.org/markup-compatibility/2006">
              <mc:Choice xmlns:v="urn:schemas-microsoft-com:vml" Requires="v">
                <p:oleObj spid="_x0000_s1022978" name="Document" r:id="rId5" imgW="5731988" imgH="847830" progId="Word.Document.12">
                  <p:embed/>
                </p:oleObj>
              </mc:Choice>
              <mc:Fallback>
                <p:oleObj name="Document" r:id="rId5" imgW="5731988" imgH="847830"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28600"/>
                        <a:ext cx="87598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04850"/>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Fungsi </a:t>
            </a:r>
            <a:r>
              <a:rPr lang="id-ID" i="1" dirty="0" smtClean="0"/>
              <a:t>fitness</a:t>
            </a:r>
            <a:endParaRPr lang="id-ID" i="1" dirty="0"/>
          </a:p>
        </p:txBody>
      </p:sp>
      <p:sp>
        <p:nvSpPr>
          <p:cNvPr id="3077" name="Rectangle 4"/>
          <p:cNvSpPr>
            <a:spLocks noChangeArrowheads="1"/>
          </p:cNvSpPr>
          <p:nvPr/>
        </p:nvSpPr>
        <p:spPr bwMode="auto">
          <a:xfrm>
            <a:off x="533400" y="5486400"/>
            <a:ext cx="8077200" cy="708025"/>
          </a:xfrm>
          <a:prstGeom prst="rect">
            <a:avLst/>
          </a:prstGeom>
          <a:noFill/>
          <a:ln w="9525">
            <a:noFill/>
            <a:miter lim="800000"/>
            <a:headEnd/>
            <a:tailEnd/>
          </a:ln>
        </p:spPr>
        <p:txBody>
          <a:bodyPr>
            <a:spAutoFit/>
          </a:bodyPr>
          <a:lstStyle/>
          <a:p>
            <a:r>
              <a:rPr lang="en-US" sz="2000" i="1">
                <a:latin typeface="Constantia" pitchFamily="18" charset="0"/>
              </a:rPr>
              <a:t>h </a:t>
            </a:r>
            <a:r>
              <a:rPr lang="id-ID" sz="2000">
                <a:latin typeface="Constantia" pitchFamily="18" charset="0"/>
              </a:rPr>
              <a:t>= </a:t>
            </a:r>
            <a:r>
              <a:rPr lang="en-US" sz="2000">
                <a:latin typeface="Constantia" pitchFamily="18" charset="0"/>
              </a:rPr>
              <a:t>nilai fungsi yang diminimasi</a:t>
            </a:r>
            <a:endParaRPr lang="id-ID" sz="2000">
              <a:latin typeface="Constantia" pitchFamily="18" charset="0"/>
            </a:endParaRPr>
          </a:p>
          <a:p>
            <a:r>
              <a:rPr lang="id-ID" sz="2000" i="1">
                <a:latin typeface="Constantia" pitchFamily="18" charset="0"/>
              </a:rPr>
              <a:t>a</a:t>
            </a:r>
            <a:r>
              <a:rPr lang="id-ID" sz="2000">
                <a:latin typeface="Constantia" pitchFamily="18" charset="0"/>
              </a:rPr>
              <a:t> = bilangan kecil untuk menghindari pembagian dengan nol</a:t>
            </a:r>
          </a:p>
        </p:txBody>
      </p:sp>
      <p:graphicFrame>
        <p:nvGraphicFramePr>
          <p:cNvPr id="3074" name="Object 2"/>
          <p:cNvGraphicFramePr>
            <a:graphicFrameLocks noChangeAspect="1"/>
          </p:cNvGraphicFramePr>
          <p:nvPr/>
        </p:nvGraphicFramePr>
        <p:xfrm>
          <a:off x="3048000" y="2819400"/>
          <a:ext cx="3079750" cy="1752600"/>
        </p:xfrm>
        <a:graphic>
          <a:graphicData uri="http://schemas.openxmlformats.org/presentationml/2006/ole">
            <mc:AlternateContent xmlns:mc="http://schemas.openxmlformats.org/markup-compatibility/2006">
              <mc:Choice xmlns:v="urn:schemas-microsoft-com:vml" Requires="v">
                <p:oleObj spid="_x0000_s10243" name="Equation" r:id="rId3" imgW="736560" imgH="419040" progId="Equation.3">
                  <p:embed/>
                </p:oleObj>
              </mc:Choice>
              <mc:Fallback>
                <p:oleObj name="Equation" r:id="rId3" imgW="7365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0797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blinds(horizontal)">
                                      <p:cBhvr>
                                        <p:cTn id="12" dur="500"/>
                                        <p:tgtEl>
                                          <p:spTgt spid="30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1" end="1"/>
                                            </p:txEl>
                                          </p:spTgt>
                                        </p:tgtEl>
                                        <p:attrNameLst>
                                          <p:attrName>style.visibility</p:attrName>
                                        </p:attrNameLst>
                                      </p:cBhvr>
                                      <p:to>
                                        <p:strVal val="visible"/>
                                      </p:to>
                                    </p:set>
                                    <p:animEffect transition="in" filter="blinds(horizontal)">
                                      <p:cBhvr>
                                        <p:cTn id="17" dur="500"/>
                                        <p:tgtEl>
                                          <p:spTgt spid="3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i="1" dirty="0" smtClean="0"/>
              <a:t>Graph </a:t>
            </a:r>
            <a:r>
              <a:rPr lang="en-US" i="1" dirty="0" smtClean="0"/>
              <a:t>bisection</a:t>
            </a:r>
            <a:endParaRPr lang="id-ID" dirty="0"/>
          </a:p>
        </p:txBody>
      </p:sp>
      <p:pic>
        <p:nvPicPr>
          <p:cNvPr id="207875" name="Picture 2"/>
          <p:cNvPicPr>
            <a:picLocks noChangeAspect="1" noChangeArrowheads="1"/>
          </p:cNvPicPr>
          <p:nvPr/>
        </p:nvPicPr>
        <p:blipFill>
          <a:blip r:embed="rId2"/>
          <a:srcRect/>
          <a:stretch>
            <a:fillRect/>
          </a:stretch>
        </p:blipFill>
        <p:spPr bwMode="auto">
          <a:xfrm>
            <a:off x="457200" y="2133600"/>
            <a:ext cx="5334000" cy="3902075"/>
          </a:xfrm>
          <a:prstGeom prst="rect">
            <a:avLst/>
          </a:prstGeom>
          <a:noFill/>
          <a:ln w="9525">
            <a:noFill/>
            <a:miter lim="800000"/>
            <a:headEnd/>
            <a:tailEnd/>
          </a:ln>
        </p:spPr>
      </p:pic>
      <p:sp>
        <p:nvSpPr>
          <p:cNvPr id="198660" name="TextBox 3"/>
          <p:cNvSpPr txBox="1">
            <a:spLocks noChangeArrowheads="1"/>
          </p:cNvSpPr>
          <p:nvPr/>
        </p:nvSpPr>
        <p:spPr bwMode="auto">
          <a:xfrm>
            <a:off x="3733800" y="5791200"/>
            <a:ext cx="5181600" cy="830263"/>
          </a:xfrm>
          <a:prstGeom prst="rect">
            <a:avLst/>
          </a:prstGeom>
          <a:noFill/>
          <a:ln w="9525">
            <a:noFill/>
            <a:miter lim="800000"/>
            <a:headEnd/>
            <a:tailEnd/>
          </a:ln>
        </p:spPr>
        <p:txBody>
          <a:bodyPr>
            <a:spAutoFit/>
          </a:bodyPr>
          <a:lstStyle/>
          <a:p>
            <a:pPr>
              <a:buFont typeface="Arial" charset="0"/>
              <a:buChar char="•"/>
            </a:pPr>
            <a:r>
              <a:rPr lang="id-ID" sz="2400">
                <a:solidFill>
                  <a:schemeClr val="tx2"/>
                </a:solidFill>
                <a:latin typeface="Constantia" pitchFamily="18" charset="0"/>
              </a:rPr>
              <a:t> Graph </a:t>
            </a:r>
            <a:r>
              <a:rPr lang="id-ID" sz="2400">
                <a:solidFill>
                  <a:schemeClr val="tx2"/>
                </a:solidFill>
                <a:latin typeface="Constantia" pitchFamily="18" charset="0"/>
                <a:sym typeface="Wingdings" pitchFamily="2" charset="2"/>
              </a:rPr>
              <a:t></a:t>
            </a:r>
            <a:r>
              <a:rPr lang="id-ID" sz="2400">
                <a:solidFill>
                  <a:schemeClr val="tx2"/>
                </a:solidFill>
                <a:latin typeface="Constantia" pitchFamily="18" charset="0"/>
              </a:rPr>
              <a:t>dua sub graph sama besar? </a:t>
            </a:r>
          </a:p>
          <a:p>
            <a:pPr>
              <a:buFont typeface="Arial" charset="0"/>
              <a:buChar char="•"/>
            </a:pPr>
            <a:r>
              <a:rPr lang="id-ID" sz="2400">
                <a:solidFill>
                  <a:schemeClr val="tx2"/>
                </a:solidFill>
                <a:latin typeface="Constantia" pitchFamily="18" charset="0"/>
              </a:rPr>
              <a:t> Minimasi busur terpotong</a:t>
            </a:r>
            <a:endParaRPr lang="id-ID" sz="2400">
              <a:latin typeface="Constantia" pitchFamily="18" charset="0"/>
            </a:endParaRPr>
          </a:p>
        </p:txBody>
      </p:sp>
      <p:sp>
        <p:nvSpPr>
          <p:cNvPr id="5" name="TextBox 3"/>
          <p:cNvSpPr txBox="1">
            <a:spLocks noChangeArrowheads="1"/>
          </p:cNvSpPr>
          <p:nvPr/>
        </p:nvSpPr>
        <p:spPr bwMode="auto">
          <a:xfrm>
            <a:off x="6172200" y="3352800"/>
            <a:ext cx="2743200" cy="1570038"/>
          </a:xfrm>
          <a:prstGeom prst="rect">
            <a:avLst/>
          </a:prstGeom>
          <a:noFill/>
          <a:ln w="9525">
            <a:noFill/>
            <a:miter lim="800000"/>
            <a:headEnd/>
            <a:tailEnd/>
          </a:ln>
        </p:spPr>
        <p:txBody>
          <a:bodyPr>
            <a:spAutoFit/>
          </a:bodyPr>
          <a:lstStyle/>
          <a:p>
            <a:pPr marL="182563" indent="-182563">
              <a:buFont typeface="Arial" charset="0"/>
              <a:buChar char="•"/>
            </a:pPr>
            <a:r>
              <a:rPr lang="en-US" sz="2400">
                <a:latin typeface="Constantia" pitchFamily="18" charset="0"/>
              </a:rPr>
              <a:t>VLSI design</a:t>
            </a:r>
          </a:p>
          <a:p>
            <a:pPr marL="182563" indent="-182563">
              <a:buFont typeface="Arial" charset="0"/>
              <a:buChar char="•"/>
            </a:pPr>
            <a:r>
              <a:rPr lang="en-US" sz="2400">
                <a:latin typeface="Constantia" pitchFamily="18" charset="0"/>
              </a:rPr>
              <a:t>Task Scheduling</a:t>
            </a:r>
          </a:p>
          <a:p>
            <a:pPr marL="182563" indent="-182563">
              <a:buFont typeface="Arial" charset="0"/>
              <a:buChar char="•"/>
            </a:pPr>
            <a:r>
              <a:rPr lang="en-US" sz="2400">
                <a:latin typeface="Constantia" pitchFamily="18" charset="0"/>
              </a:rPr>
              <a:t>Parallel Scientific Computing</a:t>
            </a:r>
            <a:endParaRPr lang="id-ID" sz="2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down)">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wipe(down)">
                                      <p:cBhvr>
                                        <p:cTn id="12" dur="500"/>
                                        <p:tgtEl>
                                          <p:spTgt spid="198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5"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i="1" dirty="0" smtClean="0"/>
              <a:t>Graph </a:t>
            </a:r>
            <a:r>
              <a:rPr lang="en-US" i="1" dirty="0" smtClean="0"/>
              <a:t>bisection</a:t>
            </a:r>
            <a:endParaRPr lang="id-ID" dirty="0"/>
          </a:p>
        </p:txBody>
      </p:sp>
      <p:pic>
        <p:nvPicPr>
          <p:cNvPr id="208899" name="Picture 2"/>
          <p:cNvPicPr>
            <a:picLocks noChangeAspect="1" noChangeArrowheads="1"/>
          </p:cNvPicPr>
          <p:nvPr/>
        </p:nvPicPr>
        <p:blipFill>
          <a:blip r:embed="rId2"/>
          <a:srcRect/>
          <a:stretch>
            <a:fillRect/>
          </a:stretch>
        </p:blipFill>
        <p:spPr bwMode="auto">
          <a:xfrm>
            <a:off x="609600" y="2054225"/>
            <a:ext cx="5943600" cy="451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Evaluasi</a:t>
            </a:r>
            <a:r>
              <a:rPr lang="en-US" dirty="0" smtClean="0"/>
              <a:t> </a:t>
            </a:r>
            <a:r>
              <a:rPr lang="en-US" dirty="0" err="1" smtClean="0"/>
              <a:t>Individu</a:t>
            </a:r>
            <a:endParaRPr lang="id-ID" dirty="0"/>
          </a:p>
        </p:txBody>
      </p:sp>
      <p:sp>
        <p:nvSpPr>
          <p:cNvPr id="3" name="Content Placeholder 2"/>
          <p:cNvSpPr>
            <a:spLocks noGrp="1"/>
          </p:cNvSpPr>
          <p:nvPr>
            <p:ph idx="1"/>
          </p:nvPr>
        </p:nvSpPr>
        <p:spPr/>
        <p:txBody>
          <a:bodyPr/>
          <a:lstStyle/>
          <a:p>
            <a:pPr>
              <a:buNone/>
            </a:pPr>
            <a:r>
              <a:rPr lang="id-ID" sz="2400" b="1" dirty="0" smtClean="0">
                <a:latin typeface="Century Gothic" pitchFamily="34" charset="0"/>
              </a:rPr>
              <a:t>function</a:t>
            </a:r>
            <a:r>
              <a:rPr lang="id-ID" sz="2400" dirty="0" smtClean="0">
                <a:latin typeface="Century Gothic" pitchFamily="34" charset="0"/>
              </a:rPr>
              <a:t> fitness = EvaluasiIndividu(x,BilKecil)</a:t>
            </a:r>
          </a:p>
          <a:p>
            <a:pPr>
              <a:buNone/>
            </a:pPr>
            <a:r>
              <a:rPr lang="id-ID" sz="2400" dirty="0" smtClean="0">
                <a:latin typeface="Century Gothic" pitchFamily="34" charset="0"/>
              </a:rPr>
              <a:t> </a:t>
            </a:r>
          </a:p>
          <a:p>
            <a:pPr>
              <a:buNone/>
            </a:pPr>
            <a:r>
              <a:rPr lang="en-US" sz="2400" dirty="0" smtClean="0">
                <a:latin typeface="Century Gothic" pitchFamily="34" charset="0"/>
              </a:rPr>
              <a:t>fitness = 1 / (x(1)^2 + x(2)^2 + </a:t>
            </a:r>
            <a:r>
              <a:rPr lang="en-US" sz="2400" dirty="0" err="1" smtClean="0">
                <a:latin typeface="Century Gothic" pitchFamily="34" charset="0"/>
              </a:rPr>
              <a:t>BilKecil</a:t>
            </a:r>
            <a:r>
              <a:rPr lang="en-US" sz="2400" dirty="0" smtClean="0">
                <a:latin typeface="Century Gothic" pitchFamily="34" charset="0"/>
              </a:rPr>
              <a:t>);</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a:srcRect/>
          <a:stretch>
            <a:fillRect/>
          </a:stretch>
        </p:blipFill>
        <p:spPr bwMode="auto">
          <a:xfrm>
            <a:off x="838200" y="381000"/>
            <a:ext cx="4913313" cy="6172200"/>
          </a:xfrm>
          <a:prstGeom prst="rect">
            <a:avLst/>
          </a:prstGeom>
          <a:noFill/>
          <a:ln w="9525">
            <a:noFill/>
            <a:miter lim="800000"/>
            <a:headEnd/>
            <a:tailEnd/>
          </a:ln>
        </p:spPr>
      </p:pic>
      <p:sp>
        <p:nvSpPr>
          <p:cNvPr id="3" name="Rectangle 4"/>
          <p:cNvSpPr>
            <a:spLocks noChangeArrowheads="1"/>
          </p:cNvSpPr>
          <p:nvPr/>
        </p:nvSpPr>
        <p:spPr bwMode="auto">
          <a:xfrm>
            <a:off x="5867400" y="4491038"/>
            <a:ext cx="3124200" cy="2062162"/>
          </a:xfrm>
          <a:prstGeom prst="rect">
            <a:avLst/>
          </a:prstGeom>
          <a:noFill/>
          <a:ln w="9525">
            <a:noFill/>
            <a:miter lim="800000"/>
            <a:headEnd/>
            <a:tailEnd/>
          </a:ln>
        </p:spPr>
        <p:txBody>
          <a:bodyPr>
            <a:spAutoFit/>
          </a:bodyPr>
          <a:lstStyle/>
          <a:p>
            <a:r>
              <a:rPr lang="en-US" sz="3200">
                <a:solidFill>
                  <a:srgbClr val="C00000"/>
                </a:solidFill>
                <a:latin typeface="Constantia" pitchFamily="18" charset="0"/>
              </a:rPr>
              <a:t>Permutasi</a:t>
            </a:r>
          </a:p>
          <a:p>
            <a:r>
              <a:rPr lang="en-US" sz="3200">
                <a:solidFill>
                  <a:srgbClr val="C00000"/>
                </a:solidFill>
                <a:latin typeface="Constantia" pitchFamily="18" charset="0"/>
              </a:rPr>
              <a:t>Biner?</a:t>
            </a:r>
          </a:p>
          <a:p>
            <a:r>
              <a:rPr lang="en-US" sz="3200">
                <a:solidFill>
                  <a:srgbClr val="C00000"/>
                </a:solidFill>
                <a:latin typeface="Constantia" pitchFamily="18" charset="0"/>
              </a:rPr>
              <a:t>Integer?</a:t>
            </a:r>
          </a:p>
          <a:p>
            <a:r>
              <a:rPr lang="en-US" sz="3200">
                <a:solidFill>
                  <a:srgbClr val="C00000"/>
                </a:solidFill>
                <a:latin typeface="Constantia" pitchFamily="18" charset="0"/>
              </a:rPr>
              <a:t>Real?</a:t>
            </a:r>
            <a:endParaRPr lang="id-ID" sz="2000">
              <a:solidFill>
                <a:srgbClr val="C0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Fungsi </a:t>
            </a:r>
            <a:r>
              <a:rPr lang="id-ID" i="1" dirty="0" smtClean="0"/>
              <a:t>fitness</a:t>
            </a:r>
            <a:endParaRPr lang="id-ID" i="1" dirty="0"/>
          </a:p>
        </p:txBody>
      </p:sp>
      <p:sp>
        <p:nvSpPr>
          <p:cNvPr id="4" name="Title 1"/>
          <p:cNvSpPr txBox="1">
            <a:spLocks/>
          </p:cNvSpPr>
          <p:nvPr/>
        </p:nvSpPr>
        <p:spPr>
          <a:xfrm>
            <a:off x="533400" y="5638800"/>
            <a:ext cx="3048000" cy="7620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fontAlgn="auto">
              <a:spcAft>
                <a:spcPts val="0"/>
              </a:spcAft>
              <a:defRPr/>
            </a:pPr>
            <a:endParaRPr lang="id-ID" sz="2400" dirty="0">
              <a:solidFill>
                <a:srgbClr val="C00000"/>
              </a:solidFill>
              <a:latin typeface="+mj-lt"/>
              <a:ea typeface="+mj-ea"/>
              <a:cs typeface="+mj-cs"/>
            </a:endParaRPr>
          </a:p>
        </p:txBody>
      </p:sp>
      <p:sp>
        <p:nvSpPr>
          <p:cNvPr id="3077" name="Rectangle 4"/>
          <p:cNvSpPr>
            <a:spLocks noChangeArrowheads="1"/>
          </p:cNvSpPr>
          <p:nvPr/>
        </p:nvSpPr>
        <p:spPr bwMode="auto">
          <a:xfrm>
            <a:off x="533400" y="5486400"/>
            <a:ext cx="8077200" cy="708025"/>
          </a:xfrm>
          <a:prstGeom prst="rect">
            <a:avLst/>
          </a:prstGeom>
          <a:noFill/>
          <a:ln w="9525">
            <a:noFill/>
            <a:miter lim="800000"/>
            <a:headEnd/>
            <a:tailEnd/>
          </a:ln>
        </p:spPr>
        <p:txBody>
          <a:bodyPr>
            <a:spAutoFit/>
          </a:bodyPr>
          <a:lstStyle/>
          <a:p>
            <a:r>
              <a:rPr lang="id-ID" sz="2000" i="1">
                <a:latin typeface="Constantia" pitchFamily="18" charset="0"/>
              </a:rPr>
              <a:t>B</a:t>
            </a:r>
            <a:r>
              <a:rPr lang="id-ID" sz="2000">
                <a:latin typeface="Constantia" pitchFamily="18" charset="0"/>
              </a:rPr>
              <a:t> = Jumlah busur yang terpotong</a:t>
            </a:r>
          </a:p>
          <a:p>
            <a:r>
              <a:rPr lang="id-ID" sz="2000" i="1">
                <a:latin typeface="Constantia" pitchFamily="18" charset="0"/>
              </a:rPr>
              <a:t>a</a:t>
            </a:r>
            <a:r>
              <a:rPr lang="id-ID" sz="2000">
                <a:latin typeface="Constantia" pitchFamily="18" charset="0"/>
              </a:rPr>
              <a:t> = bilangan kecil untuk menghindari pembagian dengan nol</a:t>
            </a:r>
          </a:p>
        </p:txBody>
      </p:sp>
      <p:graphicFrame>
        <p:nvGraphicFramePr>
          <p:cNvPr id="3074" name="Object 2"/>
          <p:cNvGraphicFramePr>
            <a:graphicFrameLocks noChangeAspect="1"/>
          </p:cNvGraphicFramePr>
          <p:nvPr/>
        </p:nvGraphicFramePr>
        <p:xfrm>
          <a:off x="2995613" y="2819400"/>
          <a:ext cx="3186112" cy="1752600"/>
        </p:xfrm>
        <a:graphic>
          <a:graphicData uri="http://schemas.openxmlformats.org/presentationml/2006/ole">
            <mc:AlternateContent xmlns:mc="http://schemas.openxmlformats.org/markup-compatibility/2006">
              <mc:Choice xmlns:v="urn:schemas-microsoft-com:vml" Requires="v">
                <p:oleObj spid="_x0000_s11267" name="Equation" r:id="rId3" imgW="761760" imgH="419040" progId="Equation.3">
                  <p:embed/>
                </p:oleObj>
              </mc:Choice>
              <mc:Fallback>
                <p:oleObj name="Equation" r:id="rId3" imgW="7617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2819400"/>
                        <a:ext cx="31861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blinds(horizontal)">
                                      <p:cBhvr>
                                        <p:cTn id="12" dur="500"/>
                                        <p:tgtEl>
                                          <p:spTgt spid="30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1" end="1"/>
                                            </p:txEl>
                                          </p:spTgt>
                                        </p:tgtEl>
                                        <p:attrNameLst>
                                          <p:attrName>style.visibility</p:attrName>
                                        </p:attrNameLst>
                                      </p:cBhvr>
                                      <p:to>
                                        <p:strVal val="visible"/>
                                      </p:to>
                                    </p:set>
                                    <p:animEffect transition="in" filter="blinds(horizontal)">
                                      <p:cBhvr>
                                        <p:cTn id="17" dur="500"/>
                                        <p:tgtEl>
                                          <p:spTgt spid="3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376"/>
          <p:cNvPicPr>
            <a:picLocks noChangeAspect="1" noChangeArrowheads="1"/>
          </p:cNvPicPr>
          <p:nvPr/>
        </p:nvPicPr>
        <p:blipFill>
          <a:blip r:embed="rId2">
            <a:grayscl/>
          </a:blip>
          <a:srcRect/>
          <a:stretch>
            <a:fillRect/>
          </a:stretch>
        </p:blipFill>
        <p:spPr bwMode="auto">
          <a:xfrm>
            <a:off x="685800" y="2133600"/>
            <a:ext cx="7510463" cy="3810000"/>
          </a:xfrm>
          <a:prstGeom prst="rect">
            <a:avLst/>
          </a:prstGeom>
          <a:noFill/>
          <a:ln w="9525">
            <a:noFill/>
            <a:miter lim="800000"/>
            <a:headEnd/>
            <a:tailEnd/>
          </a:ln>
        </p:spPr>
      </p:pic>
      <p:sp>
        <p:nvSpPr>
          <p:cNvPr id="3" name="Title 2"/>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id-ID" dirty="0" smtClean="0"/>
              <a:t>Masalah </a:t>
            </a:r>
            <a:r>
              <a:rPr lang="en-US" dirty="0" smtClean="0"/>
              <a:t>8-</a:t>
            </a:r>
            <a:r>
              <a:rPr lang="en-US" i="1" dirty="0" smtClean="0"/>
              <a:t>queens</a:t>
            </a:r>
            <a:endParaRPr lang="id-ID"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grayscl/>
          </a:blip>
          <a:srcRect/>
          <a:stretch>
            <a:fillRect/>
          </a:stretch>
        </p:blipFill>
        <p:spPr bwMode="auto">
          <a:xfrm>
            <a:off x="685800" y="304800"/>
            <a:ext cx="4781550" cy="6096000"/>
          </a:xfrm>
          <a:prstGeom prst="rect">
            <a:avLst/>
          </a:prstGeom>
          <a:noFill/>
          <a:ln w="9525">
            <a:noFill/>
            <a:miter lim="800000"/>
            <a:headEnd/>
            <a:tailEnd/>
          </a:ln>
        </p:spPr>
      </p:pic>
      <p:sp>
        <p:nvSpPr>
          <p:cNvPr id="4" name="Rectangle 4"/>
          <p:cNvSpPr>
            <a:spLocks noChangeArrowheads="1"/>
          </p:cNvSpPr>
          <p:nvPr/>
        </p:nvSpPr>
        <p:spPr bwMode="auto">
          <a:xfrm>
            <a:off x="5867400" y="4567238"/>
            <a:ext cx="3124200" cy="2062162"/>
          </a:xfrm>
          <a:prstGeom prst="rect">
            <a:avLst/>
          </a:prstGeom>
          <a:noFill/>
          <a:ln w="9525">
            <a:noFill/>
            <a:miter lim="800000"/>
            <a:headEnd/>
            <a:tailEnd/>
          </a:ln>
        </p:spPr>
        <p:txBody>
          <a:bodyPr>
            <a:spAutoFit/>
          </a:bodyPr>
          <a:lstStyle/>
          <a:p>
            <a:r>
              <a:rPr lang="en-US" sz="3200">
                <a:solidFill>
                  <a:srgbClr val="C00000"/>
                </a:solidFill>
                <a:latin typeface="Constantia" pitchFamily="18" charset="0"/>
              </a:rPr>
              <a:t>Permutasi</a:t>
            </a:r>
          </a:p>
          <a:p>
            <a:r>
              <a:rPr lang="en-US" sz="3200">
                <a:solidFill>
                  <a:srgbClr val="C00000"/>
                </a:solidFill>
                <a:latin typeface="Constantia" pitchFamily="18" charset="0"/>
              </a:rPr>
              <a:t>Biner?</a:t>
            </a:r>
          </a:p>
          <a:p>
            <a:r>
              <a:rPr lang="en-US" sz="3200">
                <a:solidFill>
                  <a:srgbClr val="C00000"/>
                </a:solidFill>
                <a:latin typeface="Constantia" pitchFamily="18" charset="0"/>
              </a:rPr>
              <a:t>Integer?</a:t>
            </a:r>
          </a:p>
          <a:p>
            <a:r>
              <a:rPr lang="en-US" sz="3200">
                <a:solidFill>
                  <a:srgbClr val="C00000"/>
                </a:solidFill>
                <a:latin typeface="Constantia" pitchFamily="18" charset="0"/>
              </a:rPr>
              <a:t>Real?</a:t>
            </a:r>
            <a:endParaRPr lang="id-ID" sz="2000">
              <a:solidFill>
                <a:srgbClr val="C0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Fungsi</a:t>
            </a:r>
            <a:r>
              <a:rPr lang="en-US" dirty="0" smtClean="0"/>
              <a:t> </a:t>
            </a:r>
            <a:r>
              <a:rPr lang="en-US" i="1" dirty="0" smtClean="0"/>
              <a:t>Fitness</a:t>
            </a:r>
            <a:endParaRPr lang="id-ID" i="1" dirty="0"/>
          </a:p>
        </p:txBody>
      </p:sp>
      <p:pic>
        <p:nvPicPr>
          <p:cNvPr id="752642" name="Picture 2"/>
          <p:cNvPicPr>
            <a:picLocks noChangeAspect="1" noChangeArrowheads="1"/>
          </p:cNvPicPr>
          <p:nvPr/>
        </p:nvPicPr>
        <p:blipFill>
          <a:blip r:embed="rId2"/>
          <a:srcRect/>
          <a:stretch>
            <a:fillRect/>
          </a:stretch>
        </p:blipFill>
        <p:spPr bwMode="auto">
          <a:xfrm>
            <a:off x="2209800" y="2743200"/>
            <a:ext cx="3784600" cy="2057400"/>
          </a:xfrm>
          <a:prstGeom prst="rect">
            <a:avLst/>
          </a:prstGeom>
          <a:noFill/>
          <a:ln w="9525">
            <a:noFill/>
            <a:miter lim="800000"/>
            <a:headEnd/>
            <a:tailEnd/>
          </a:ln>
        </p:spPr>
      </p:pic>
      <p:sp>
        <p:nvSpPr>
          <p:cNvPr id="4" name="Rectangle 3"/>
          <p:cNvSpPr>
            <a:spLocks noChangeArrowheads="1"/>
          </p:cNvSpPr>
          <p:nvPr/>
        </p:nvSpPr>
        <p:spPr bwMode="auto">
          <a:xfrm>
            <a:off x="533400" y="5418138"/>
            <a:ext cx="7924800" cy="830262"/>
          </a:xfrm>
          <a:prstGeom prst="rect">
            <a:avLst/>
          </a:prstGeom>
          <a:noFill/>
          <a:ln w="9525">
            <a:noFill/>
            <a:miter lim="800000"/>
            <a:headEnd/>
            <a:tailEnd/>
          </a:ln>
        </p:spPr>
        <p:txBody>
          <a:bodyPr>
            <a:spAutoFit/>
          </a:bodyPr>
          <a:lstStyle/>
          <a:p>
            <a:r>
              <a:rPr lang="id-ID" sz="2400" i="1"/>
              <a:t>Q</a:t>
            </a:r>
            <a:r>
              <a:rPr lang="id-ID" sz="2400"/>
              <a:t> </a:t>
            </a:r>
            <a:r>
              <a:rPr lang="en-US" sz="2400">
                <a:sym typeface="Wingdings" pitchFamily="2" charset="2"/>
              </a:rPr>
              <a:t> </a:t>
            </a:r>
            <a:r>
              <a:rPr lang="id-ID" sz="2400"/>
              <a:t>adalah jumlah queen yang saling mengancam</a:t>
            </a:r>
            <a:endParaRPr lang="en-US" sz="2400"/>
          </a:p>
          <a:p>
            <a:r>
              <a:rPr lang="en-US" sz="2400" i="1"/>
              <a:t>a</a:t>
            </a:r>
            <a:r>
              <a:rPr lang="id-ID" sz="2400"/>
              <a:t> </a:t>
            </a:r>
            <a:r>
              <a:rPr lang="en-US" sz="2400"/>
              <a:t> </a:t>
            </a:r>
            <a:r>
              <a:rPr lang="en-US" sz="2400">
                <a:sym typeface="Wingdings" pitchFamily="2" charset="2"/>
              </a:rPr>
              <a:t> </a:t>
            </a:r>
            <a:r>
              <a:rPr lang="id-ID" sz="2400"/>
              <a:t>bilangan yang diangap sangat kecil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2642"/>
                                        </p:tgtEl>
                                        <p:attrNameLst>
                                          <p:attrName>style.visibility</p:attrName>
                                        </p:attrNameLst>
                                      </p:cBhvr>
                                      <p:to>
                                        <p:strVal val="visible"/>
                                      </p:to>
                                    </p:set>
                                    <p:animEffect transition="in" filter="blinds(horizontal)">
                                      <p:cBhvr>
                                        <p:cTn id="7" dur="500"/>
                                        <p:tgtEl>
                                          <p:spTgt spid="7526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Pemotongan bahan</a:t>
            </a:r>
            <a:endParaRPr lang="id-ID" dirty="0"/>
          </a:p>
        </p:txBody>
      </p:sp>
      <p:grpSp>
        <p:nvGrpSpPr>
          <p:cNvPr id="7" name="Group 12"/>
          <p:cNvGrpSpPr>
            <a:grpSpLocks/>
          </p:cNvGrpSpPr>
          <p:nvPr/>
        </p:nvGrpSpPr>
        <p:grpSpPr bwMode="auto">
          <a:xfrm>
            <a:off x="0" y="2286000"/>
            <a:ext cx="5486400" cy="3657600"/>
            <a:chOff x="0" y="2895600"/>
            <a:chExt cx="5486400" cy="3657600"/>
          </a:xfrm>
        </p:grpSpPr>
        <p:sp>
          <p:nvSpPr>
            <p:cNvPr id="3" name="Rectangle 2"/>
            <p:cNvSpPr/>
            <p:nvPr/>
          </p:nvSpPr>
          <p:spPr>
            <a:xfrm>
              <a:off x="533400" y="2895600"/>
              <a:ext cx="4953000" cy="3124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 name="Title 1"/>
            <p:cNvSpPr txBox="1">
              <a:spLocks/>
            </p:cNvSpPr>
            <p:nvPr/>
          </p:nvSpPr>
          <p:spPr>
            <a:xfrm>
              <a:off x="533400" y="6019800"/>
              <a:ext cx="4953000" cy="5334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id-ID" sz="2800" dirty="0">
                  <a:latin typeface="+mj-lt"/>
                  <a:ea typeface="+mj-ea"/>
                  <a:cs typeface="+mj-cs"/>
                </a:rPr>
                <a:t>15 cm</a:t>
              </a:r>
            </a:p>
          </p:txBody>
        </p:sp>
        <p:sp>
          <p:nvSpPr>
            <p:cNvPr id="5" name="Title 1"/>
            <p:cNvSpPr txBox="1">
              <a:spLocks/>
            </p:cNvSpPr>
            <p:nvPr/>
          </p:nvSpPr>
          <p:spPr>
            <a:xfrm>
              <a:off x="0" y="2895600"/>
              <a:ext cx="533400" cy="3124200"/>
            </a:xfrm>
            <a:prstGeom prst="rect">
              <a:avLst/>
            </a:prstGeom>
          </p:spPr>
          <p:txBody>
            <a:bodyPr vert="vert270"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id-ID" sz="3200" dirty="0">
                  <a:latin typeface="+mj-lt"/>
                  <a:ea typeface="+mj-ea"/>
                  <a:cs typeface="+mj-cs"/>
                </a:rPr>
                <a:t>11 cm</a:t>
              </a:r>
            </a:p>
          </p:txBody>
        </p:sp>
        <p:sp>
          <p:nvSpPr>
            <p:cNvPr id="6" name="Title 1"/>
            <p:cNvSpPr txBox="1">
              <a:spLocks/>
            </p:cNvSpPr>
            <p:nvPr/>
          </p:nvSpPr>
          <p:spPr>
            <a:xfrm>
              <a:off x="533400" y="3962400"/>
              <a:ext cx="4953000" cy="9144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id-ID" sz="2800" dirty="0">
                  <a:solidFill>
                    <a:srgbClr val="FF0000"/>
                  </a:solidFill>
                  <a:latin typeface="+mj-lt"/>
                  <a:ea typeface="+mj-ea"/>
                  <a:cs typeface="+mj-cs"/>
                </a:rPr>
                <a:t>Awas !</a:t>
              </a:r>
            </a:p>
            <a:p>
              <a:pPr algn="ctr" fontAlgn="auto">
                <a:spcAft>
                  <a:spcPts val="0"/>
                </a:spcAft>
                <a:defRPr/>
              </a:pPr>
              <a:r>
                <a:rPr lang="id-ID" sz="2800" dirty="0">
                  <a:solidFill>
                    <a:srgbClr val="FF0000"/>
                  </a:solidFill>
                  <a:latin typeface="+mj-lt"/>
                  <a:ea typeface="+mj-ea"/>
                  <a:cs typeface="+mj-cs"/>
                </a:rPr>
                <a:t>Kertas ini mahal</a:t>
              </a:r>
            </a:p>
          </p:txBody>
        </p:sp>
      </p:grpSp>
      <p:graphicFrame>
        <p:nvGraphicFramePr>
          <p:cNvPr id="10" name="Table 9"/>
          <p:cNvGraphicFramePr>
            <a:graphicFrameLocks noGrp="1"/>
          </p:cNvGraphicFramePr>
          <p:nvPr/>
        </p:nvGraphicFramePr>
        <p:xfrm>
          <a:off x="6019800" y="2590800"/>
          <a:ext cx="2836228" cy="1648460"/>
        </p:xfrm>
        <a:graphic>
          <a:graphicData uri="http://schemas.openxmlformats.org/drawingml/2006/table">
            <a:tbl>
              <a:tblPr/>
              <a:tblGrid>
                <a:gridCol w="598170"/>
                <a:gridCol w="1670050"/>
                <a:gridCol w="568008"/>
              </a:tblGrid>
              <a:tr h="323850">
                <a:tc>
                  <a:txBody>
                    <a:bodyPr/>
                    <a:lstStyle/>
                    <a:p>
                      <a:pPr algn="ctr">
                        <a:lnSpc>
                          <a:spcPct val="150000"/>
                        </a:lnSpc>
                        <a:spcBef>
                          <a:spcPts val="300"/>
                        </a:spcBef>
                        <a:spcAft>
                          <a:spcPts val="0"/>
                        </a:spcAft>
                        <a:tabLst>
                          <a:tab pos="800100" algn="l"/>
                        </a:tabLst>
                      </a:pPr>
                      <a:r>
                        <a:rPr lang="en-US" sz="2000" spc="-30" dirty="0">
                          <a:latin typeface="Book Antiqua"/>
                          <a:ea typeface="Times New Roman"/>
                          <a:cs typeface="Times New Roman"/>
                        </a:rPr>
                        <a:t>N</a:t>
                      </a:r>
                      <a:r>
                        <a:rPr lang="id-ID" sz="2000" spc="-30" dirty="0">
                          <a:latin typeface="Book Antiqua"/>
                          <a:ea typeface="Times New Roman"/>
                          <a:cs typeface="Times New Roman"/>
                        </a:rPr>
                        <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50000"/>
                        </a:lnSpc>
                        <a:spcBef>
                          <a:spcPts val="300"/>
                        </a:spcBef>
                        <a:spcAft>
                          <a:spcPts val="0"/>
                        </a:spcAft>
                        <a:tabLst>
                          <a:tab pos="800100" algn="l"/>
                        </a:tabLst>
                      </a:pPr>
                      <a:r>
                        <a:rPr lang="id-ID" sz="2000" spc="-30" dirty="0">
                          <a:latin typeface="Book Antiqua"/>
                          <a:ea typeface="Times New Roman"/>
                          <a:cs typeface="Times New Roman"/>
                        </a:rPr>
                        <a:t>Ukuran (cm</a:t>
                      </a:r>
                      <a:r>
                        <a:rPr lang="id-ID" sz="2000" spc="-30" baseline="30000" dirty="0">
                          <a:latin typeface="Book Antiqua"/>
                          <a:ea typeface="Times New Roman"/>
                          <a:cs typeface="Times New Roman"/>
                        </a:rPr>
                        <a:t>2</a:t>
                      </a:r>
                      <a:r>
                        <a:rPr lang="id-ID" sz="2000" spc="-30" dirty="0">
                          <a:latin typeface="Book Antiqua"/>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50000"/>
                        </a:lnSpc>
                        <a:spcBef>
                          <a:spcPts val="300"/>
                        </a:spcBef>
                        <a:spcAft>
                          <a:spcPts val="0"/>
                        </a:spcAft>
                        <a:tabLst>
                          <a:tab pos="800100" algn="l"/>
                        </a:tabLst>
                      </a:pPr>
                      <a:r>
                        <a:rPr lang="id-ID" sz="2000" spc="-30" dirty="0" smtClean="0">
                          <a:latin typeface="Book Antiqua"/>
                          <a:ea typeface="Times New Roman"/>
                          <a:cs typeface="Times New Roman"/>
                        </a:rPr>
                        <a:t>Jml</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23850">
                <a:tc>
                  <a:txBody>
                    <a:bodyPr/>
                    <a:lstStyle/>
                    <a:p>
                      <a:pPr algn="ctr">
                        <a:lnSpc>
                          <a:spcPct val="150000"/>
                        </a:lnSpc>
                        <a:spcBef>
                          <a:spcPts val="300"/>
                        </a:spcBef>
                        <a:spcAft>
                          <a:spcPts val="0"/>
                        </a:spcAft>
                        <a:tabLst>
                          <a:tab pos="800100" algn="l"/>
                        </a:tabLst>
                      </a:pPr>
                      <a:r>
                        <a:rPr lang="en-US" sz="2000" spc="-30">
                          <a:latin typeface="Book Antiqua"/>
                          <a:ea typeface="Times New Roman"/>
                          <a:cs typeface="Times New Roman"/>
                        </a:rPr>
                        <a:t>1</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en-US" sz="2000" spc="-30">
                          <a:latin typeface="Book Antiqua"/>
                          <a:ea typeface="Times New Roman"/>
                          <a:cs typeface="Times New Roman"/>
                        </a:rPr>
                        <a:t>5 x 5</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en-US" sz="2000" spc="-30">
                          <a:latin typeface="Book Antiqua"/>
                          <a:ea typeface="Times New Roman"/>
                          <a:cs typeface="Times New Roman"/>
                        </a:rPr>
                        <a:t>3</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ctr">
                        <a:lnSpc>
                          <a:spcPct val="150000"/>
                        </a:lnSpc>
                        <a:spcBef>
                          <a:spcPts val="300"/>
                        </a:spcBef>
                        <a:spcAft>
                          <a:spcPts val="0"/>
                        </a:spcAft>
                        <a:tabLst>
                          <a:tab pos="800100" algn="l"/>
                        </a:tabLst>
                      </a:pPr>
                      <a:r>
                        <a:rPr lang="en-US" sz="2000" spc="-30">
                          <a:latin typeface="Book Antiqua"/>
                          <a:ea typeface="Times New Roman"/>
                          <a:cs typeface="Times New Roman"/>
                        </a:rPr>
                        <a:t>2</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id-ID" sz="2000" spc="-30">
                          <a:latin typeface="Book Antiqua"/>
                          <a:ea typeface="Times New Roman"/>
                          <a:cs typeface="Times New Roman"/>
                        </a:rPr>
                        <a:t>4</a:t>
                      </a:r>
                      <a:r>
                        <a:rPr lang="en-US" sz="2000" spc="-30">
                          <a:latin typeface="Book Antiqua"/>
                          <a:ea typeface="Times New Roman"/>
                          <a:cs typeface="Times New Roman"/>
                        </a:rPr>
                        <a:t> x 6</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id-ID" sz="2000" spc="-30">
                          <a:latin typeface="Book Antiqua"/>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a:txBody>
                    <a:bodyPr/>
                    <a:lstStyle/>
                    <a:p>
                      <a:pPr algn="ctr">
                        <a:lnSpc>
                          <a:spcPct val="150000"/>
                        </a:lnSpc>
                        <a:spcBef>
                          <a:spcPts val="300"/>
                        </a:spcBef>
                        <a:spcAft>
                          <a:spcPts val="0"/>
                        </a:spcAft>
                        <a:tabLst>
                          <a:tab pos="800100" algn="l"/>
                        </a:tabLst>
                      </a:pPr>
                      <a:r>
                        <a:rPr lang="en-US" sz="2000" spc="-30">
                          <a:latin typeface="Book Antiqua"/>
                          <a:ea typeface="Times New Roman"/>
                          <a:cs typeface="Times New Roman"/>
                        </a:rPr>
                        <a:t>3</a:t>
                      </a:r>
                      <a:endParaRPr lang="id-ID" sz="20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id-ID" sz="2000" spc="-30" dirty="0">
                          <a:latin typeface="Book Antiqua"/>
                          <a:ea typeface="Times New Roman"/>
                          <a:cs typeface="Times New Roman"/>
                        </a:rPr>
                        <a:t>2</a:t>
                      </a:r>
                      <a:r>
                        <a:rPr lang="en-US" sz="2000" spc="-30" dirty="0">
                          <a:latin typeface="Book Antiqua"/>
                          <a:ea typeface="Times New Roman"/>
                          <a:cs typeface="Times New Roman"/>
                        </a:rPr>
                        <a:t> x 6</a:t>
                      </a:r>
                      <a:endParaRPr lang="id-ID" sz="20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tabLst>
                          <a:tab pos="800100" algn="l"/>
                        </a:tabLst>
                      </a:pPr>
                      <a:r>
                        <a:rPr lang="id-ID" sz="2000" spc="-30" dirty="0">
                          <a:latin typeface="Book Antiqua"/>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itle 1"/>
          <p:cNvSpPr txBox="1">
            <a:spLocks/>
          </p:cNvSpPr>
          <p:nvPr/>
        </p:nvSpPr>
        <p:spPr>
          <a:xfrm>
            <a:off x="5943600" y="2133600"/>
            <a:ext cx="2895600" cy="3810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id-ID" sz="2400" b="1" dirty="0">
                <a:latin typeface="+mj-lt"/>
                <a:ea typeface="+mj-ea"/>
                <a:cs typeface="+mj-cs"/>
              </a:rPr>
              <a:t>Order potongan</a:t>
            </a:r>
          </a:p>
        </p:txBody>
      </p:sp>
      <p:sp>
        <p:nvSpPr>
          <p:cNvPr id="12" name="Title 1"/>
          <p:cNvSpPr txBox="1">
            <a:spLocks/>
          </p:cNvSpPr>
          <p:nvPr/>
        </p:nvSpPr>
        <p:spPr>
          <a:xfrm>
            <a:off x="5943600" y="4724400"/>
            <a:ext cx="3048000" cy="7620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fontAlgn="auto">
              <a:spcAft>
                <a:spcPts val="0"/>
              </a:spcAft>
              <a:defRPr/>
            </a:pPr>
            <a:r>
              <a:rPr lang="id-ID" sz="2400" dirty="0">
                <a:solidFill>
                  <a:srgbClr val="C00000"/>
                </a:solidFill>
                <a:latin typeface="+mj-lt"/>
                <a:ea typeface="+mj-ea"/>
                <a:cs typeface="+mj-cs"/>
              </a:rPr>
              <a:t>Pola potongan yang </a:t>
            </a:r>
            <a:r>
              <a:rPr lang="id-ID" sz="2400" dirty="0" smtClean="0">
                <a:solidFill>
                  <a:srgbClr val="C00000"/>
                </a:solidFill>
                <a:latin typeface="+mj-lt"/>
                <a:ea typeface="+mj-ea"/>
                <a:cs typeface="+mj-cs"/>
              </a:rPr>
              <a:t> memaksimasi order dan meminimasi </a:t>
            </a:r>
            <a:r>
              <a:rPr lang="id-ID" sz="2400" dirty="0">
                <a:solidFill>
                  <a:srgbClr val="C00000"/>
                </a:solidFill>
                <a:latin typeface="+mj-lt"/>
                <a:ea typeface="+mj-ea"/>
                <a:cs typeface="+mj-cs"/>
              </a:rPr>
              <a:t>sisa bahan?</a:t>
            </a:r>
          </a:p>
        </p:txBody>
      </p:sp>
      <p:sp>
        <p:nvSpPr>
          <p:cNvPr id="13" name="Rectangle 12"/>
          <p:cNvSpPr>
            <a:spLocks noChangeArrowheads="1"/>
          </p:cNvSpPr>
          <p:nvPr/>
        </p:nvSpPr>
        <p:spPr bwMode="auto">
          <a:xfrm>
            <a:off x="5829300" y="5791200"/>
            <a:ext cx="2736850" cy="830263"/>
          </a:xfrm>
          <a:prstGeom prst="rect">
            <a:avLst/>
          </a:prstGeom>
          <a:noFill/>
          <a:ln w="9525">
            <a:noFill/>
            <a:miter lim="800000"/>
            <a:headEnd/>
            <a:tailEnd/>
          </a:ln>
        </p:spPr>
        <p:txBody>
          <a:bodyPr wrap="none">
            <a:spAutoFit/>
          </a:bodyPr>
          <a:lstStyle/>
          <a:p>
            <a:r>
              <a:rPr lang="en-US" sz="2400" u="sng">
                <a:solidFill>
                  <a:srgbClr val="0070C0"/>
                </a:solidFill>
              </a:rPr>
              <a:t>Kasus yang mirip</a:t>
            </a:r>
            <a:r>
              <a:rPr lang="en-US" sz="2400">
                <a:solidFill>
                  <a:srgbClr val="0070C0"/>
                </a:solidFill>
              </a:rPr>
              <a:t>:</a:t>
            </a:r>
          </a:p>
          <a:p>
            <a:r>
              <a:rPr lang="en-US" sz="2400">
                <a:solidFill>
                  <a:srgbClr val="0070C0"/>
                </a:solidFill>
              </a:rPr>
              <a:t>Pemasangan Iklan</a:t>
            </a:r>
            <a:endParaRPr lang="id-ID"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Pola pemotongan 1</a:t>
            </a:r>
            <a:endParaRPr lang="id-ID" dirty="0"/>
          </a:p>
        </p:txBody>
      </p:sp>
      <p:pic>
        <p:nvPicPr>
          <p:cNvPr id="215043" name="Picture 2"/>
          <p:cNvPicPr>
            <a:picLocks noChangeAspect="1" noChangeArrowheads="1"/>
          </p:cNvPicPr>
          <p:nvPr/>
        </p:nvPicPr>
        <p:blipFill>
          <a:blip r:embed="rId2"/>
          <a:srcRect/>
          <a:stretch>
            <a:fillRect/>
          </a:stretch>
        </p:blipFill>
        <p:spPr bwMode="auto">
          <a:xfrm>
            <a:off x="609600" y="2133600"/>
            <a:ext cx="6096000" cy="453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Pola pemotongan 2</a:t>
            </a:r>
            <a:endParaRPr lang="id-ID" dirty="0"/>
          </a:p>
        </p:txBody>
      </p:sp>
      <p:pic>
        <p:nvPicPr>
          <p:cNvPr id="216067" name="Picture 2"/>
          <p:cNvPicPr>
            <a:picLocks noChangeAspect="1" noChangeArrowheads="1"/>
          </p:cNvPicPr>
          <p:nvPr/>
        </p:nvPicPr>
        <p:blipFill>
          <a:blip r:embed="rId2"/>
          <a:srcRect/>
          <a:stretch>
            <a:fillRect/>
          </a:stretch>
        </p:blipFill>
        <p:spPr bwMode="auto">
          <a:xfrm>
            <a:off x="609600" y="2209800"/>
            <a:ext cx="631348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374650" y="152400"/>
            <a:ext cx="5492750" cy="6469063"/>
          </a:xfrm>
          <a:prstGeom prst="rect">
            <a:avLst/>
          </a:prstGeom>
          <a:noFill/>
          <a:ln w="9525">
            <a:noFill/>
            <a:miter lim="800000"/>
            <a:headEnd/>
            <a:tailEnd/>
          </a:ln>
        </p:spPr>
      </p:pic>
      <p:sp>
        <p:nvSpPr>
          <p:cNvPr id="3" name="Rectangle 4"/>
          <p:cNvSpPr>
            <a:spLocks noChangeArrowheads="1"/>
          </p:cNvSpPr>
          <p:nvPr/>
        </p:nvSpPr>
        <p:spPr bwMode="auto">
          <a:xfrm>
            <a:off x="5867400" y="6045200"/>
            <a:ext cx="3124200" cy="584200"/>
          </a:xfrm>
          <a:prstGeom prst="rect">
            <a:avLst/>
          </a:prstGeom>
          <a:noFill/>
          <a:ln w="9525">
            <a:noFill/>
            <a:miter lim="800000"/>
            <a:headEnd/>
            <a:tailEnd/>
          </a:ln>
        </p:spPr>
        <p:txBody>
          <a:bodyPr>
            <a:spAutoFit/>
          </a:bodyPr>
          <a:lstStyle/>
          <a:p>
            <a:r>
              <a:rPr lang="en-US" sz="3200">
                <a:solidFill>
                  <a:srgbClr val="C00000"/>
                </a:solidFill>
                <a:latin typeface="Constantia" pitchFamily="18" charset="0"/>
              </a:rPr>
              <a:t>Kromosom lain?</a:t>
            </a:r>
            <a:endParaRPr lang="id-ID" sz="2000">
              <a:solidFill>
                <a:srgbClr val="C0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id-ID" dirty="0" smtClean="0"/>
              <a:t>Fungsi </a:t>
            </a:r>
            <a:r>
              <a:rPr lang="id-ID" i="1" dirty="0" smtClean="0"/>
              <a:t>fitness</a:t>
            </a:r>
            <a:endParaRPr lang="id-ID" i="1" dirty="0"/>
          </a:p>
        </p:txBody>
      </p:sp>
      <p:sp>
        <p:nvSpPr>
          <p:cNvPr id="4" name="Title 1"/>
          <p:cNvSpPr txBox="1">
            <a:spLocks/>
          </p:cNvSpPr>
          <p:nvPr/>
        </p:nvSpPr>
        <p:spPr>
          <a:xfrm>
            <a:off x="533400" y="5638800"/>
            <a:ext cx="3048000" cy="762000"/>
          </a:xfrm>
          <a:prstGeom prst="rect">
            <a:avLst/>
          </a:prstGeom>
        </p:spPr>
        <p:txBody>
          <a:bodyPr lIns="0" rIns="0" bIns="0" anchor="b">
            <a:scene3d>
              <a:camera prst="orthographicFront"/>
              <a:lightRig rig="freezing" dir="t">
                <a:rot lat="0" lon="0" rev="5640000"/>
              </a:lightRig>
            </a:scene3d>
            <a:sp3d prstMaterial="flat">
              <a:contourClr>
                <a:schemeClr val="tx2"/>
              </a:contourClr>
            </a:sp3d>
          </a:bodyPr>
          <a:lstStyle/>
          <a:p>
            <a:pPr fontAlgn="auto">
              <a:spcAft>
                <a:spcPts val="0"/>
              </a:spcAft>
              <a:defRPr/>
            </a:pPr>
            <a:endParaRPr lang="id-ID" sz="2400" dirty="0">
              <a:solidFill>
                <a:srgbClr val="C00000"/>
              </a:solidFill>
              <a:latin typeface="+mj-lt"/>
              <a:ea typeface="+mj-ea"/>
              <a:cs typeface="+mj-cs"/>
            </a:endParaRPr>
          </a:p>
        </p:txBody>
      </p:sp>
      <p:sp>
        <p:nvSpPr>
          <p:cNvPr id="54277" name="Rectangle 4"/>
          <p:cNvSpPr>
            <a:spLocks noChangeArrowheads="1"/>
          </p:cNvSpPr>
          <p:nvPr/>
        </p:nvSpPr>
        <p:spPr bwMode="auto">
          <a:xfrm>
            <a:off x="533400" y="5486400"/>
            <a:ext cx="8077200" cy="1016000"/>
          </a:xfrm>
          <a:prstGeom prst="rect">
            <a:avLst/>
          </a:prstGeom>
          <a:noFill/>
          <a:ln w="9525">
            <a:noFill/>
            <a:miter lim="800000"/>
            <a:headEnd/>
            <a:tailEnd/>
          </a:ln>
        </p:spPr>
        <p:txBody>
          <a:bodyPr>
            <a:spAutoFit/>
          </a:bodyPr>
          <a:lstStyle/>
          <a:p>
            <a:r>
              <a:rPr lang="en-US" sz="2000" i="1">
                <a:latin typeface="Constantia" pitchFamily="18" charset="0"/>
              </a:rPr>
              <a:t>P = </a:t>
            </a:r>
            <a:r>
              <a:rPr lang="en-US" sz="2000">
                <a:latin typeface="Constantia" pitchFamily="18" charset="0"/>
              </a:rPr>
              <a:t>Permintaan (order) yang terpenuhi</a:t>
            </a:r>
          </a:p>
          <a:p>
            <a:r>
              <a:rPr lang="id-ID" sz="2000" i="1">
                <a:latin typeface="Constantia" pitchFamily="18" charset="0"/>
              </a:rPr>
              <a:t>S</a:t>
            </a:r>
            <a:r>
              <a:rPr lang="id-ID" sz="2000">
                <a:latin typeface="Constantia" pitchFamily="18" charset="0"/>
              </a:rPr>
              <a:t> = </a:t>
            </a:r>
            <a:r>
              <a:rPr lang="en-US" sz="2000">
                <a:latin typeface="Constantia" pitchFamily="18" charset="0"/>
              </a:rPr>
              <a:t>S</a:t>
            </a:r>
            <a:r>
              <a:rPr lang="id-ID" sz="2000">
                <a:latin typeface="Constantia" pitchFamily="18" charset="0"/>
              </a:rPr>
              <a:t>isa bahan</a:t>
            </a:r>
          </a:p>
          <a:p>
            <a:r>
              <a:rPr lang="id-ID" sz="2000" i="1">
                <a:latin typeface="Constantia" pitchFamily="18" charset="0"/>
              </a:rPr>
              <a:t>a</a:t>
            </a:r>
            <a:r>
              <a:rPr lang="id-ID" sz="2000">
                <a:latin typeface="Constantia" pitchFamily="18" charset="0"/>
              </a:rPr>
              <a:t> = </a:t>
            </a:r>
            <a:r>
              <a:rPr lang="en-US" sz="2000">
                <a:latin typeface="Constantia" pitchFamily="18" charset="0"/>
              </a:rPr>
              <a:t>B</a:t>
            </a:r>
            <a:r>
              <a:rPr lang="id-ID" sz="2000">
                <a:latin typeface="Constantia" pitchFamily="18" charset="0"/>
              </a:rPr>
              <a:t>ilangan kecil untuk menghindari pembagian dengan nol</a:t>
            </a:r>
          </a:p>
        </p:txBody>
      </p:sp>
      <p:graphicFrame>
        <p:nvGraphicFramePr>
          <p:cNvPr id="916482" name="Object 2"/>
          <p:cNvGraphicFramePr>
            <a:graphicFrameLocks noChangeAspect="1"/>
          </p:cNvGraphicFramePr>
          <p:nvPr/>
        </p:nvGraphicFramePr>
        <p:xfrm>
          <a:off x="3022600" y="2819400"/>
          <a:ext cx="3132138" cy="1752600"/>
        </p:xfrm>
        <a:graphic>
          <a:graphicData uri="http://schemas.openxmlformats.org/presentationml/2006/ole">
            <mc:AlternateContent xmlns:mc="http://schemas.openxmlformats.org/markup-compatibility/2006">
              <mc:Choice xmlns:v="urn:schemas-microsoft-com:vml" Requires="v">
                <p:oleObj spid="_x0000_s12291" name="Equation" r:id="rId3" imgW="749160" imgH="419040" progId="Equation.3">
                  <p:embed/>
                </p:oleObj>
              </mc:Choice>
              <mc:Fallback>
                <p:oleObj name="Equation" r:id="rId3" imgW="7491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2819400"/>
                        <a:ext cx="31321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6482"/>
                                        </p:tgtEl>
                                        <p:attrNameLst>
                                          <p:attrName>style.visibility</p:attrName>
                                        </p:attrNameLst>
                                      </p:cBhvr>
                                      <p:to>
                                        <p:strVal val="visible"/>
                                      </p:to>
                                    </p:set>
                                    <p:animEffect transition="in" filter="blinds(horizontal)">
                                      <p:cBhvr>
                                        <p:cTn id="7" dur="500"/>
                                        <p:tgtEl>
                                          <p:spTgt spid="916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277">
                                            <p:txEl>
                                              <p:pRg st="0" end="0"/>
                                            </p:txEl>
                                          </p:spTgt>
                                        </p:tgtEl>
                                        <p:attrNameLst>
                                          <p:attrName>style.visibility</p:attrName>
                                        </p:attrNameLst>
                                      </p:cBhvr>
                                      <p:to>
                                        <p:strVal val="visible"/>
                                      </p:to>
                                    </p:set>
                                    <p:animEffect transition="in" filter="blinds(horizontal)">
                                      <p:cBhvr>
                                        <p:cTn id="12" dur="500"/>
                                        <p:tgtEl>
                                          <p:spTgt spid="542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277">
                                            <p:txEl>
                                              <p:pRg st="1" end="1"/>
                                            </p:txEl>
                                          </p:spTgt>
                                        </p:tgtEl>
                                        <p:attrNameLst>
                                          <p:attrName>style.visibility</p:attrName>
                                        </p:attrNameLst>
                                      </p:cBhvr>
                                      <p:to>
                                        <p:strVal val="visible"/>
                                      </p:to>
                                    </p:set>
                                    <p:animEffect transition="in" filter="blinds(horizontal)">
                                      <p:cBhvr>
                                        <p:cTn id="17" dur="500"/>
                                        <p:tgtEl>
                                          <p:spTgt spid="542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277">
                                            <p:txEl>
                                              <p:pRg st="2" end="2"/>
                                            </p:txEl>
                                          </p:spTgt>
                                        </p:tgtEl>
                                        <p:attrNameLst>
                                          <p:attrName>style.visibility</p:attrName>
                                        </p:attrNameLst>
                                      </p:cBhvr>
                                      <p:to>
                                        <p:strVal val="visible"/>
                                      </p:to>
                                    </p:set>
                                    <p:animEffect transition="in" filter="blinds(horizontal)">
                                      <p:cBhvr>
                                        <p:cTn id="22" dur="500"/>
                                        <p:tgtEl>
                                          <p:spTgt spid="542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a:buNone/>
            </a:pPr>
            <a:r>
              <a:rPr lang="id-ID" sz="2000" b="1" dirty="0" smtClean="0">
                <a:latin typeface="Arial" pitchFamily="34" charset="0"/>
                <a:cs typeface="Arial" pitchFamily="34" charset="0"/>
              </a:rPr>
              <a:t>function</a:t>
            </a:r>
            <a:r>
              <a:rPr lang="id-ID" sz="2000" dirty="0" smtClean="0">
                <a:latin typeface="Arial" pitchFamily="34" charset="0"/>
                <a:cs typeface="Arial" pitchFamily="34" charset="0"/>
              </a:rPr>
              <a:t> </a:t>
            </a:r>
            <a:r>
              <a:rPr lang="id-ID" sz="2000" dirty="0" smtClean="0">
                <a:solidFill>
                  <a:srgbClr val="FF0000"/>
                </a:solidFill>
                <a:latin typeface="Arial" pitchFamily="34" charset="0"/>
                <a:cs typeface="Arial" pitchFamily="34" charset="0"/>
              </a:rPr>
              <a:t>Pindex</a:t>
            </a:r>
            <a:r>
              <a:rPr lang="id-ID" sz="2000" dirty="0" smtClean="0">
                <a:latin typeface="Arial" pitchFamily="34" charset="0"/>
                <a:cs typeface="Arial" pitchFamily="34" charset="0"/>
              </a:rPr>
              <a:t> = RouletteWheel(UkPop,LinearFitness)</a:t>
            </a:r>
          </a:p>
          <a:p>
            <a:pPr>
              <a:buNone/>
            </a:pPr>
            <a:endParaRPr lang="en-US" sz="2000" dirty="0" smtClean="0">
              <a:latin typeface="Arial" pitchFamily="34" charset="0"/>
              <a:cs typeface="Arial" pitchFamily="34" charset="0"/>
            </a:endParaRPr>
          </a:p>
          <a:p>
            <a:pPr>
              <a:buNone/>
            </a:pPr>
            <a:r>
              <a:rPr lang="id-ID" sz="2000" dirty="0" smtClean="0">
                <a:latin typeface="Arial" pitchFamily="34" charset="0"/>
                <a:cs typeface="Arial" pitchFamily="34" charset="0"/>
              </a:rPr>
              <a:t>JumFitness = sum(LinearFitness);</a:t>
            </a:r>
          </a:p>
          <a:p>
            <a:pPr>
              <a:buNone/>
            </a:pPr>
            <a:r>
              <a:rPr lang="id-ID" sz="2000" dirty="0" smtClean="0">
                <a:latin typeface="Arial" pitchFamily="34" charset="0"/>
                <a:cs typeface="Arial" pitchFamily="34" charset="0"/>
              </a:rPr>
              <a:t>KumulatifFitness  = 0;</a:t>
            </a:r>
          </a:p>
          <a:p>
            <a:pPr>
              <a:buNone/>
            </a:pPr>
            <a:r>
              <a:rPr lang="id-ID" sz="2000" dirty="0" smtClean="0">
                <a:latin typeface="Arial" pitchFamily="34" charset="0"/>
                <a:cs typeface="Arial" pitchFamily="34" charset="0"/>
              </a:rPr>
              <a:t>RN = rand;</a:t>
            </a:r>
          </a:p>
          <a:p>
            <a:pPr>
              <a:buNone/>
            </a:pPr>
            <a:r>
              <a:rPr lang="id-ID" sz="2000" dirty="0" smtClean="0">
                <a:latin typeface="Arial" pitchFamily="34" charset="0"/>
                <a:cs typeface="Arial" pitchFamily="34" charset="0"/>
              </a:rPr>
              <a:t>ii = 1;</a:t>
            </a:r>
          </a:p>
          <a:p>
            <a:pPr>
              <a:buNone/>
            </a:pPr>
            <a:r>
              <a:rPr lang="id-ID" sz="2000" b="1" dirty="0" smtClean="0">
                <a:latin typeface="Arial" pitchFamily="34" charset="0"/>
                <a:cs typeface="Arial" pitchFamily="34" charset="0"/>
              </a:rPr>
              <a:t>while</a:t>
            </a:r>
            <a:r>
              <a:rPr lang="id-ID" sz="2000" dirty="0" smtClean="0">
                <a:latin typeface="Arial" pitchFamily="34" charset="0"/>
                <a:cs typeface="Arial" pitchFamily="34" charset="0"/>
              </a:rPr>
              <a:t> ii &lt;= UkPop,</a:t>
            </a:r>
          </a:p>
          <a:p>
            <a:pPr lvl="1">
              <a:buNone/>
            </a:pPr>
            <a:r>
              <a:rPr lang="id-ID" sz="2000" dirty="0" smtClean="0">
                <a:latin typeface="Arial" pitchFamily="34" charset="0"/>
                <a:cs typeface="Arial" pitchFamily="34" charset="0"/>
              </a:rPr>
              <a:t>  KumulatifFitness = KumulatifFitness + LinearFitness(ii);</a:t>
            </a:r>
          </a:p>
          <a:p>
            <a:pPr lvl="1">
              <a:buNone/>
            </a:pPr>
            <a:r>
              <a:rPr lang="id-ID" sz="2000" dirty="0" smtClean="0">
                <a:latin typeface="Arial" pitchFamily="34" charset="0"/>
                <a:cs typeface="Arial" pitchFamily="34" charset="0"/>
              </a:rPr>
              <a:t>  </a:t>
            </a:r>
            <a:r>
              <a:rPr lang="id-ID" sz="2000" b="1" dirty="0" smtClean="0">
                <a:latin typeface="Arial" pitchFamily="34" charset="0"/>
                <a:cs typeface="Arial" pitchFamily="34" charset="0"/>
              </a:rPr>
              <a:t>if</a:t>
            </a:r>
            <a:r>
              <a:rPr lang="id-ID" sz="2000" dirty="0" smtClean="0">
                <a:latin typeface="Arial" pitchFamily="34" charset="0"/>
                <a:cs typeface="Arial" pitchFamily="34" charset="0"/>
              </a:rPr>
              <a:t> (KumulatifFitness/JumFitness) &gt; RN,</a:t>
            </a:r>
          </a:p>
          <a:p>
            <a:pPr lvl="1">
              <a:buNone/>
            </a:pPr>
            <a:r>
              <a:rPr lang="id-ID" sz="2000" dirty="0" smtClean="0">
                <a:latin typeface="Arial" pitchFamily="34" charset="0"/>
                <a:cs typeface="Arial" pitchFamily="34" charset="0"/>
              </a:rPr>
              <a:t>  </a:t>
            </a:r>
            <a:r>
              <a:rPr lang="en-US" sz="2000" dirty="0" smtClean="0">
                <a:latin typeface="Arial" pitchFamily="34" charset="0"/>
                <a:cs typeface="Arial" pitchFamily="34" charset="0"/>
              </a:rPr>
              <a:t>		</a:t>
            </a:r>
            <a:r>
              <a:rPr lang="id-ID" sz="2000" dirty="0" smtClean="0">
                <a:solidFill>
                  <a:srgbClr val="FF0000"/>
                </a:solidFill>
                <a:latin typeface="Arial" pitchFamily="34" charset="0"/>
                <a:cs typeface="Arial" pitchFamily="34" charset="0"/>
              </a:rPr>
              <a:t>Pindex</a:t>
            </a:r>
            <a:r>
              <a:rPr lang="id-ID" sz="2000" dirty="0" smtClean="0">
                <a:latin typeface="Arial" pitchFamily="34" charset="0"/>
                <a:cs typeface="Arial" pitchFamily="34" charset="0"/>
              </a:rPr>
              <a:t> = ii;</a:t>
            </a:r>
            <a:r>
              <a:rPr lang="en-US" sz="2000" dirty="0" smtClean="0">
                <a:latin typeface="Arial" pitchFamily="34" charset="0"/>
                <a:cs typeface="Arial" pitchFamily="34" charset="0"/>
              </a:rPr>
              <a:t> </a:t>
            </a:r>
            <a:endParaRPr lang="id-ID" sz="2000" dirty="0" smtClean="0">
              <a:latin typeface="Arial" pitchFamily="34" charset="0"/>
              <a:cs typeface="Arial" pitchFamily="34" charset="0"/>
            </a:endParaRPr>
          </a:p>
          <a:p>
            <a:pPr lvl="1">
              <a:buNone/>
            </a:pPr>
            <a:r>
              <a:rPr lang="id-ID" sz="2000" dirty="0" smtClean="0">
                <a:latin typeface="Arial" pitchFamily="34" charset="0"/>
                <a:cs typeface="Arial" pitchFamily="34" charset="0"/>
              </a:rPr>
              <a:t>		break;</a:t>
            </a:r>
          </a:p>
          <a:p>
            <a:pPr lvl="1">
              <a:buNone/>
            </a:pPr>
            <a:r>
              <a:rPr lang="id-ID" sz="2000" dirty="0" smtClean="0">
                <a:latin typeface="Arial" pitchFamily="34" charset="0"/>
                <a:cs typeface="Arial" pitchFamily="34" charset="0"/>
              </a:rPr>
              <a:t>  </a:t>
            </a:r>
            <a:r>
              <a:rPr lang="id-ID" sz="2000" b="1" dirty="0" smtClean="0">
                <a:latin typeface="Arial" pitchFamily="34" charset="0"/>
                <a:cs typeface="Arial" pitchFamily="34" charset="0"/>
              </a:rPr>
              <a:t>end</a:t>
            </a:r>
          </a:p>
          <a:p>
            <a:pPr lvl="1">
              <a:buNone/>
            </a:pPr>
            <a:r>
              <a:rPr lang="id-ID" sz="2000" dirty="0" smtClean="0">
                <a:latin typeface="Arial" pitchFamily="34" charset="0"/>
                <a:cs typeface="Arial" pitchFamily="34" charset="0"/>
              </a:rPr>
              <a:t>  ii = ii + 1;</a:t>
            </a:r>
          </a:p>
          <a:p>
            <a:pPr>
              <a:buNone/>
            </a:pPr>
            <a:r>
              <a:rPr lang="id-ID" sz="2000" b="1" dirty="0" smtClean="0">
                <a:latin typeface="Arial" pitchFamily="34" charset="0"/>
                <a:cs typeface="Arial" pitchFamily="34" charset="0"/>
              </a:rPr>
              <a:t>end</a:t>
            </a:r>
            <a:endParaRPr lang="id-ID"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idx="4294967295"/>
          </p:nvPr>
        </p:nvSpPr>
        <p:spPr/>
        <p:txBody>
          <a:bodyPr/>
          <a:lstStyle/>
          <a:p>
            <a:pPr eaLnBrk="1" hangingPunct="1"/>
            <a:r>
              <a:rPr lang="en-US" smtClean="0"/>
              <a:t>Pemotongan Bahan</a:t>
            </a:r>
            <a:endParaRPr lang="id-ID" smtClean="0"/>
          </a:p>
        </p:txBody>
      </p:sp>
      <p:sp>
        <p:nvSpPr>
          <p:cNvPr id="138243" name="Content Placeholder 2"/>
          <p:cNvSpPr>
            <a:spLocks noGrp="1"/>
          </p:cNvSpPr>
          <p:nvPr>
            <p:ph idx="4294967295"/>
          </p:nvPr>
        </p:nvSpPr>
        <p:spPr/>
        <p:txBody>
          <a:bodyPr/>
          <a:lstStyle/>
          <a:p>
            <a:pPr eaLnBrk="1" hangingPunct="1"/>
            <a:r>
              <a:rPr lang="en-US" sz="2200" b="1" smtClean="0"/>
              <a:t>Urutan posisi</a:t>
            </a:r>
            <a:endParaRPr lang="en-US" sz="2200" smtClean="0"/>
          </a:p>
          <a:p>
            <a:pPr marL="742950" lvl="1" indent="-285750" eaLnBrk="1" hangingPunct="1"/>
            <a:r>
              <a:rPr lang="en-US" sz="2000" smtClean="0"/>
              <a:t>Dari kiri atas ke kanan bawah?</a:t>
            </a:r>
          </a:p>
          <a:p>
            <a:pPr marL="742950" lvl="1" indent="-285750" eaLnBrk="1" hangingPunct="1"/>
            <a:r>
              <a:rPr lang="en-US" sz="2000" smtClean="0"/>
              <a:t>Dari atas kiri ke bawah kanan?</a:t>
            </a:r>
          </a:p>
          <a:p>
            <a:pPr marL="742950" lvl="1" indent="-285750" eaLnBrk="1" hangingPunct="1"/>
            <a:r>
              <a:rPr lang="en-US" sz="2000" smtClean="0"/>
              <a:t>Acak </a:t>
            </a:r>
            <a:r>
              <a:rPr lang="en-US" sz="2000" smtClean="0">
                <a:sym typeface="Wingdings" pitchFamily="2" charset="2"/>
              </a:rPr>
              <a:t> kromosom perlu posisi baris kolom</a:t>
            </a:r>
            <a:endParaRPr lang="en-US" sz="2000" smtClean="0"/>
          </a:p>
          <a:p>
            <a:pPr eaLnBrk="1" hangingPunct="1"/>
            <a:r>
              <a:rPr lang="en-US" sz="2200" b="1" smtClean="0"/>
              <a:t>Bentuk potongan</a:t>
            </a:r>
          </a:p>
          <a:p>
            <a:pPr marL="742950" lvl="1" indent="-285750" eaLnBrk="1" hangingPunct="1"/>
            <a:r>
              <a:rPr lang="en-US" sz="2000" smtClean="0"/>
              <a:t>Segitiga</a:t>
            </a:r>
          </a:p>
          <a:p>
            <a:pPr marL="742950" lvl="1" indent="-285750" eaLnBrk="1" hangingPunct="1"/>
            <a:r>
              <a:rPr lang="en-US" sz="2000" smtClean="0"/>
              <a:t>Lingkaran</a:t>
            </a:r>
          </a:p>
          <a:p>
            <a:pPr marL="742950" lvl="1" indent="-285750" eaLnBrk="1" hangingPunct="1"/>
            <a:r>
              <a:rPr lang="en-US" sz="2000" smtClean="0"/>
              <a:t>Bintang</a:t>
            </a:r>
          </a:p>
          <a:p>
            <a:pPr eaLnBrk="1" hangingPunct="1"/>
            <a:r>
              <a:rPr lang="en-US" sz="2200" b="1" smtClean="0"/>
              <a:t>Bahan</a:t>
            </a:r>
          </a:p>
          <a:p>
            <a:pPr marL="742950" lvl="1" indent="-285750" eaLnBrk="1" hangingPunct="1"/>
            <a:r>
              <a:rPr lang="en-US" sz="2000" smtClean="0"/>
              <a:t>Kain</a:t>
            </a:r>
          </a:p>
          <a:p>
            <a:pPr marL="742950" lvl="1" indent="-285750" eaLnBrk="1" hangingPunct="1"/>
            <a:r>
              <a:rPr lang="en-US" sz="2000" smtClean="0"/>
              <a:t>Kulit</a:t>
            </a:r>
          </a:p>
          <a:p>
            <a:pPr marL="742950" lvl="1" indent="-285750" eaLnBrk="1" hangingPunct="1"/>
            <a:r>
              <a:rPr lang="en-US" sz="2000" smtClean="0"/>
              <a:t>Kaca</a:t>
            </a:r>
            <a:endParaRPr lang="id-ID"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down)">
                                      <p:cBhvr>
                                        <p:cTn id="7" dur="500"/>
                                        <p:tgtEl>
                                          <p:spTgt spid="1382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wipe(down)">
                                      <p:cBhvr>
                                        <p:cTn id="10" dur="500"/>
                                        <p:tgtEl>
                                          <p:spTgt spid="13824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wipe(down)">
                                      <p:cBhvr>
                                        <p:cTn id="13" dur="500"/>
                                        <p:tgtEl>
                                          <p:spTgt spid="13824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8243">
                                            <p:txEl>
                                              <p:pRg st="3" end="3"/>
                                            </p:txEl>
                                          </p:spTgt>
                                        </p:tgtEl>
                                        <p:attrNameLst>
                                          <p:attrName>style.visibility</p:attrName>
                                        </p:attrNameLst>
                                      </p:cBhvr>
                                      <p:to>
                                        <p:strVal val="visible"/>
                                      </p:to>
                                    </p:set>
                                    <p:animEffect transition="in" filter="wipe(down)">
                                      <p:cBhvr>
                                        <p:cTn id="16" dur="500"/>
                                        <p:tgtEl>
                                          <p:spTgt spid="13824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8243">
                                            <p:txEl>
                                              <p:pRg st="4" end="4"/>
                                            </p:txEl>
                                          </p:spTgt>
                                        </p:tgtEl>
                                        <p:attrNameLst>
                                          <p:attrName>style.visibility</p:attrName>
                                        </p:attrNameLst>
                                      </p:cBhvr>
                                      <p:to>
                                        <p:strVal val="visible"/>
                                      </p:to>
                                    </p:set>
                                    <p:animEffect transition="in" filter="wipe(down)">
                                      <p:cBhvr>
                                        <p:cTn id="21" dur="500"/>
                                        <p:tgtEl>
                                          <p:spTgt spid="13824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8243">
                                            <p:txEl>
                                              <p:pRg st="5" end="5"/>
                                            </p:txEl>
                                          </p:spTgt>
                                        </p:tgtEl>
                                        <p:attrNameLst>
                                          <p:attrName>style.visibility</p:attrName>
                                        </p:attrNameLst>
                                      </p:cBhvr>
                                      <p:to>
                                        <p:strVal val="visible"/>
                                      </p:to>
                                    </p:set>
                                    <p:animEffect transition="in" filter="wipe(down)">
                                      <p:cBhvr>
                                        <p:cTn id="24" dur="500"/>
                                        <p:tgtEl>
                                          <p:spTgt spid="13824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animEffect transition="in" filter="wipe(down)">
                                      <p:cBhvr>
                                        <p:cTn id="27" dur="500"/>
                                        <p:tgtEl>
                                          <p:spTgt spid="13824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8243">
                                            <p:txEl>
                                              <p:pRg st="7" end="7"/>
                                            </p:txEl>
                                          </p:spTgt>
                                        </p:tgtEl>
                                        <p:attrNameLst>
                                          <p:attrName>style.visibility</p:attrName>
                                        </p:attrNameLst>
                                      </p:cBhvr>
                                      <p:to>
                                        <p:strVal val="visible"/>
                                      </p:to>
                                    </p:set>
                                    <p:animEffect transition="in" filter="wipe(down)">
                                      <p:cBhvr>
                                        <p:cTn id="30" dur="500"/>
                                        <p:tgtEl>
                                          <p:spTgt spid="13824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8243">
                                            <p:txEl>
                                              <p:pRg st="8" end="8"/>
                                            </p:txEl>
                                          </p:spTgt>
                                        </p:tgtEl>
                                        <p:attrNameLst>
                                          <p:attrName>style.visibility</p:attrName>
                                        </p:attrNameLst>
                                      </p:cBhvr>
                                      <p:to>
                                        <p:strVal val="visible"/>
                                      </p:to>
                                    </p:set>
                                    <p:animEffect transition="in" filter="wipe(down)">
                                      <p:cBhvr>
                                        <p:cTn id="35" dur="500"/>
                                        <p:tgtEl>
                                          <p:spTgt spid="13824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8243">
                                            <p:txEl>
                                              <p:pRg st="9" end="9"/>
                                            </p:txEl>
                                          </p:spTgt>
                                        </p:tgtEl>
                                        <p:attrNameLst>
                                          <p:attrName>style.visibility</p:attrName>
                                        </p:attrNameLst>
                                      </p:cBhvr>
                                      <p:to>
                                        <p:strVal val="visible"/>
                                      </p:to>
                                    </p:set>
                                    <p:animEffect transition="in" filter="wipe(down)">
                                      <p:cBhvr>
                                        <p:cTn id="38" dur="500"/>
                                        <p:tgtEl>
                                          <p:spTgt spid="13824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8243">
                                            <p:txEl>
                                              <p:pRg st="10" end="10"/>
                                            </p:txEl>
                                          </p:spTgt>
                                        </p:tgtEl>
                                        <p:attrNameLst>
                                          <p:attrName>style.visibility</p:attrName>
                                        </p:attrNameLst>
                                      </p:cBhvr>
                                      <p:to>
                                        <p:strVal val="visible"/>
                                      </p:to>
                                    </p:set>
                                    <p:animEffect transition="in" filter="wipe(down)">
                                      <p:cBhvr>
                                        <p:cTn id="41" dur="500"/>
                                        <p:tgtEl>
                                          <p:spTgt spid="13824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38243">
                                            <p:txEl>
                                              <p:pRg st="11" end="11"/>
                                            </p:txEl>
                                          </p:spTgt>
                                        </p:tgtEl>
                                        <p:attrNameLst>
                                          <p:attrName>style.visibility</p:attrName>
                                        </p:attrNameLst>
                                      </p:cBhvr>
                                      <p:to>
                                        <p:strVal val="visible"/>
                                      </p:to>
                                    </p:set>
                                    <p:animEffect transition="in" filter="wipe(down)">
                                      <p:cBhvr>
                                        <p:cTn id="44" dur="500"/>
                                        <p:tgtEl>
                                          <p:spTgt spid="138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Peramalan</a:t>
            </a:r>
            <a:r>
              <a:rPr lang="en-US" dirty="0" smtClean="0"/>
              <a:t> </a:t>
            </a:r>
            <a:r>
              <a:rPr lang="id-ID" dirty="0" smtClean="0"/>
              <a:t>Data </a:t>
            </a:r>
            <a:r>
              <a:rPr lang="en-US" i="1" dirty="0" smtClean="0"/>
              <a:t>Time Series</a:t>
            </a:r>
            <a:endParaRPr lang="id-ID" dirty="0"/>
          </a:p>
        </p:txBody>
      </p:sp>
      <p:graphicFrame>
        <p:nvGraphicFramePr>
          <p:cNvPr id="3" name="Table 2"/>
          <p:cNvGraphicFramePr>
            <a:graphicFrameLocks noGrp="1"/>
          </p:cNvGraphicFramePr>
          <p:nvPr/>
        </p:nvGraphicFramePr>
        <p:xfrm>
          <a:off x="1219200" y="2408238"/>
          <a:ext cx="6553200" cy="3840480"/>
        </p:xfrm>
        <a:graphic>
          <a:graphicData uri="http://schemas.openxmlformats.org/drawingml/2006/table">
            <a:tbl>
              <a:tblPr/>
              <a:tblGrid>
                <a:gridCol w="2320925"/>
                <a:gridCol w="4232275"/>
              </a:tblGrid>
              <a:tr h="247650">
                <a:tc>
                  <a:txBody>
                    <a:bodyPr/>
                    <a:lstStyle/>
                    <a:p>
                      <a:pPr algn="ctr">
                        <a:spcBef>
                          <a:spcPts val="300"/>
                        </a:spcBef>
                        <a:spcAft>
                          <a:spcPts val="0"/>
                        </a:spcAft>
                        <a:tabLst>
                          <a:tab pos="800100" algn="l"/>
                          <a:tab pos="457200" algn="l"/>
                        </a:tabLst>
                      </a:pPr>
                      <a:r>
                        <a:rPr lang="id-ID" sz="1800" b="1" spc="0" dirty="0">
                          <a:solidFill>
                            <a:srgbClr val="000000"/>
                          </a:solidFill>
                          <a:latin typeface="Verdana"/>
                          <a:ea typeface="Times New Roman"/>
                          <a:cs typeface="Times New Roman"/>
                        </a:rPr>
                        <a:t>Tanggal</a:t>
                      </a:r>
                      <a:endParaRPr lang="id-ID" sz="36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Bef>
                          <a:spcPts val="300"/>
                        </a:spcBef>
                        <a:spcAft>
                          <a:spcPts val="0"/>
                        </a:spcAft>
                        <a:tabLst>
                          <a:tab pos="800100" algn="l"/>
                          <a:tab pos="457200" algn="l"/>
                        </a:tabLst>
                      </a:pPr>
                      <a:r>
                        <a:rPr lang="id-ID" sz="1800" b="1" spc="0">
                          <a:latin typeface="Verdana"/>
                          <a:ea typeface="Times New Roman"/>
                          <a:cs typeface="Times New Roman"/>
                        </a:rPr>
                        <a:t>Penjualan (miliar rupiah)</a:t>
                      </a:r>
                      <a:endParaRPr lang="id-ID" sz="36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14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99,9</a:t>
                      </a:r>
                      <a:r>
                        <a:rPr lang="en-US" sz="1800" spc="0">
                          <a:solidFill>
                            <a:srgbClr val="000000"/>
                          </a:solidFill>
                          <a:latin typeface="Verdana"/>
                          <a:ea typeface="Times New Roman"/>
                          <a:cs typeface="Times New Roman"/>
                        </a:rPr>
                        <a:t>5</a:t>
                      </a:r>
                      <a:r>
                        <a:rPr lang="id-ID" sz="1800" spc="0">
                          <a:solidFill>
                            <a:srgbClr val="000000"/>
                          </a:solidFill>
                          <a:latin typeface="Verdana"/>
                          <a:ea typeface="Times New Roman"/>
                          <a:cs typeface="Times New Roman"/>
                        </a:rPr>
                        <a:t>73</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13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9,</a:t>
                      </a:r>
                      <a:r>
                        <a:rPr lang="en-US" sz="1800" spc="0">
                          <a:solidFill>
                            <a:srgbClr val="000000"/>
                          </a:solidFill>
                          <a:latin typeface="Verdana"/>
                          <a:ea typeface="Times New Roman"/>
                          <a:cs typeface="Times New Roman"/>
                        </a:rPr>
                        <a:t>8</a:t>
                      </a:r>
                      <a:r>
                        <a:rPr lang="id-ID" sz="1800" spc="0">
                          <a:solidFill>
                            <a:srgbClr val="000000"/>
                          </a:solidFill>
                          <a:latin typeface="Verdana"/>
                          <a:ea typeface="Times New Roman"/>
                          <a:cs typeface="Times New Roman"/>
                        </a:rPr>
                        <a:t>45</a:t>
                      </a:r>
                      <a:r>
                        <a:rPr lang="en-US" sz="1800" spc="0">
                          <a:solidFill>
                            <a:srgbClr val="000000"/>
                          </a:solidFill>
                          <a:latin typeface="Verdana"/>
                          <a:ea typeface="Times New Roman"/>
                          <a:cs typeface="Times New Roman"/>
                        </a:rPr>
                        <a:t>9</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12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8,</a:t>
                      </a:r>
                      <a:r>
                        <a:rPr lang="en-US" sz="1800" spc="0">
                          <a:solidFill>
                            <a:srgbClr val="000000"/>
                          </a:solidFill>
                          <a:latin typeface="Verdana"/>
                          <a:ea typeface="Times New Roman"/>
                          <a:cs typeface="Times New Roman"/>
                        </a:rPr>
                        <a:t>8</a:t>
                      </a:r>
                      <a:r>
                        <a:rPr lang="id-ID" sz="1800" spc="0">
                          <a:solidFill>
                            <a:srgbClr val="000000"/>
                          </a:solidFill>
                          <a:latin typeface="Verdana"/>
                          <a:ea typeface="Times New Roman"/>
                          <a:cs typeface="Times New Roman"/>
                        </a:rPr>
                        <a:t>7</a:t>
                      </a:r>
                      <a:r>
                        <a:rPr lang="en-US" sz="1800" spc="0">
                          <a:solidFill>
                            <a:srgbClr val="000000"/>
                          </a:solidFill>
                          <a:latin typeface="Verdana"/>
                          <a:ea typeface="Times New Roman"/>
                          <a:cs typeface="Times New Roman"/>
                        </a:rPr>
                        <a:t>08</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11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8,</a:t>
                      </a:r>
                      <a:r>
                        <a:rPr lang="en-US" sz="1800" spc="0">
                          <a:solidFill>
                            <a:srgbClr val="000000"/>
                          </a:solidFill>
                          <a:latin typeface="Verdana"/>
                          <a:ea typeface="Times New Roman"/>
                          <a:cs typeface="Times New Roman"/>
                        </a:rPr>
                        <a:t>7</a:t>
                      </a:r>
                      <a:r>
                        <a:rPr lang="id-ID" sz="1800" spc="0">
                          <a:solidFill>
                            <a:srgbClr val="000000"/>
                          </a:solidFill>
                          <a:latin typeface="Verdana"/>
                          <a:ea typeface="Times New Roman"/>
                          <a:cs typeface="Times New Roman"/>
                        </a:rPr>
                        <a:t>48</a:t>
                      </a:r>
                      <a:r>
                        <a:rPr lang="en-US" sz="1800" spc="0">
                          <a:solidFill>
                            <a:srgbClr val="000000"/>
                          </a:solidFill>
                          <a:latin typeface="Verdana"/>
                          <a:ea typeface="Times New Roman"/>
                          <a:cs typeface="Times New Roman"/>
                        </a:rPr>
                        <a:t>0</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10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8,3897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09</a:t>
                      </a:r>
                      <a:r>
                        <a:rPr lang="en-US" sz="1800" spc="0">
                          <a:solidFill>
                            <a:srgbClr val="000000"/>
                          </a:solidFill>
                          <a:latin typeface="Verdana"/>
                          <a:ea typeface="Times New Roman"/>
                          <a:cs typeface="Times New Roman"/>
                        </a:rPr>
                        <a:t>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7,6</a:t>
                      </a:r>
                      <a:r>
                        <a:rPr lang="en-US" sz="1800" spc="0">
                          <a:solidFill>
                            <a:srgbClr val="000000"/>
                          </a:solidFill>
                          <a:latin typeface="Verdana"/>
                          <a:ea typeface="Times New Roman"/>
                          <a:cs typeface="Times New Roman"/>
                        </a:rPr>
                        <a:t>7</a:t>
                      </a:r>
                      <a:r>
                        <a:rPr lang="id-ID" sz="1800" spc="0">
                          <a:solidFill>
                            <a:srgbClr val="000000"/>
                          </a:solidFill>
                          <a:latin typeface="Verdana"/>
                          <a:ea typeface="Times New Roman"/>
                          <a:cs typeface="Times New Roman"/>
                        </a:rPr>
                        <a:t>8</a:t>
                      </a:r>
                      <a:r>
                        <a:rPr lang="en-US" sz="1800" spc="0">
                          <a:solidFill>
                            <a:srgbClr val="000000"/>
                          </a:solidFill>
                          <a:latin typeface="Verdana"/>
                          <a:ea typeface="Times New Roman"/>
                          <a:cs typeface="Times New Roman"/>
                        </a:rPr>
                        <a:t>0</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0</a:t>
                      </a:r>
                      <a:r>
                        <a:rPr lang="id-ID" sz="1800" spc="0">
                          <a:solidFill>
                            <a:srgbClr val="000000"/>
                          </a:solidFill>
                          <a:latin typeface="Verdana"/>
                          <a:ea typeface="Times New Roman"/>
                          <a:cs typeface="Times New Roman"/>
                        </a:rPr>
                        <a:t>8</a:t>
                      </a:r>
                      <a:r>
                        <a:rPr lang="en-US" sz="1800" spc="0">
                          <a:solidFill>
                            <a:srgbClr val="000000"/>
                          </a:solidFill>
                          <a:latin typeface="Verdana"/>
                          <a:ea typeface="Times New Roman"/>
                          <a:cs typeface="Times New Roman"/>
                        </a:rPr>
                        <a:t> Dec 2007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9</a:t>
                      </a:r>
                      <a:r>
                        <a:rPr lang="id-ID" sz="1800" spc="0">
                          <a:solidFill>
                            <a:srgbClr val="000000"/>
                          </a:solidFill>
                          <a:latin typeface="Verdana"/>
                          <a:ea typeface="Times New Roman"/>
                          <a:cs typeface="Times New Roman"/>
                        </a:rPr>
                        <a:t>7,3797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en-US" sz="1800" spc="0">
                          <a:solidFill>
                            <a:srgbClr val="000000"/>
                          </a:solidFill>
                          <a:latin typeface="Verdana"/>
                          <a:ea typeface="Times New Roman"/>
                          <a:cs typeface="Times New Roman"/>
                        </a:rPr>
                        <a:t>…</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03</a:t>
                      </a:r>
                      <a:r>
                        <a:rPr lang="en-US" sz="1800" spc="0">
                          <a:solidFill>
                            <a:srgbClr val="000000"/>
                          </a:solidFill>
                          <a:latin typeface="Verdana"/>
                          <a:ea typeface="Times New Roman"/>
                          <a:cs typeface="Times New Roman"/>
                        </a:rPr>
                        <a:t> Jan 2006</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90,7597</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02</a:t>
                      </a:r>
                      <a:r>
                        <a:rPr lang="en-US" sz="1800" spc="0">
                          <a:solidFill>
                            <a:srgbClr val="000000"/>
                          </a:solidFill>
                          <a:latin typeface="Verdana"/>
                          <a:ea typeface="Times New Roman"/>
                          <a:cs typeface="Times New Roman"/>
                        </a:rPr>
                        <a:t> Jan 2006</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90,5770</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Bef>
                          <a:spcPts val="300"/>
                        </a:spcBef>
                        <a:spcAft>
                          <a:spcPts val="0"/>
                        </a:spcAft>
                        <a:tabLst>
                          <a:tab pos="800100" algn="l"/>
                          <a:tab pos="457200" algn="l"/>
                        </a:tabLst>
                      </a:pPr>
                      <a:r>
                        <a:rPr lang="id-ID" sz="1800" spc="0">
                          <a:solidFill>
                            <a:srgbClr val="000000"/>
                          </a:solidFill>
                          <a:latin typeface="Verdana"/>
                          <a:ea typeface="Times New Roman"/>
                          <a:cs typeface="Times New Roman"/>
                        </a:rPr>
                        <a:t>0</a:t>
                      </a:r>
                      <a:r>
                        <a:rPr lang="en-US" sz="1800" spc="0">
                          <a:solidFill>
                            <a:srgbClr val="000000"/>
                          </a:solidFill>
                          <a:latin typeface="Verdana"/>
                          <a:ea typeface="Times New Roman"/>
                          <a:cs typeface="Times New Roman"/>
                        </a:rPr>
                        <a:t>1 Jan 2006</a:t>
                      </a:r>
                      <a:endParaRPr lang="id-ID" sz="36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1800" spc="0" dirty="0">
                          <a:solidFill>
                            <a:srgbClr val="000000"/>
                          </a:solidFill>
                          <a:latin typeface="Verdana"/>
                          <a:ea typeface="Times New Roman"/>
                          <a:cs typeface="Times New Roman"/>
                        </a:rPr>
                        <a:t>89,3897</a:t>
                      </a:r>
                      <a:endParaRPr lang="id-ID" sz="3600" spc="-3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smtClean="0"/>
              <a:t>Model </a:t>
            </a:r>
            <a:r>
              <a:rPr lang="en-US" dirty="0" err="1" smtClean="0"/>
              <a:t>Matematis</a:t>
            </a:r>
            <a:endParaRPr lang="id-ID"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3314" name="Object 2"/>
          <p:cNvGraphicFramePr>
            <a:graphicFrameLocks noChangeAspect="1"/>
          </p:cNvGraphicFramePr>
          <p:nvPr/>
        </p:nvGraphicFramePr>
        <p:xfrm>
          <a:off x="800100" y="3276600"/>
          <a:ext cx="7581900" cy="914400"/>
        </p:xfrm>
        <a:graphic>
          <a:graphicData uri="http://schemas.openxmlformats.org/presentationml/2006/ole">
            <mc:AlternateContent xmlns:mc="http://schemas.openxmlformats.org/markup-compatibility/2006">
              <mc:Choice xmlns:v="urn:schemas-microsoft-com:vml" Requires="v">
                <p:oleObj spid="_x0000_s13315" name="Equation" r:id="rId3" imgW="1892300" imgH="228600" progId="Equation.3">
                  <p:embed/>
                </p:oleObj>
              </mc:Choice>
              <mc:Fallback>
                <p:oleObj name="Equation" r:id="rId3" imgW="18923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3276600"/>
                        <a:ext cx="75819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Kromosom</a:t>
            </a:r>
            <a:endParaRPr lang="id-ID" dirty="0"/>
          </a:p>
        </p:txBody>
      </p:sp>
      <p:sp>
        <p:nvSpPr>
          <p:cNvPr id="143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4338" name="Object 2"/>
          <p:cNvGraphicFramePr>
            <a:graphicFrameLocks noChangeAspect="1"/>
          </p:cNvGraphicFramePr>
          <p:nvPr/>
        </p:nvGraphicFramePr>
        <p:xfrm>
          <a:off x="-169863" y="2819400"/>
          <a:ext cx="8399463" cy="1219200"/>
        </p:xfrm>
        <a:graphic>
          <a:graphicData uri="http://schemas.openxmlformats.org/presentationml/2006/ole">
            <mc:AlternateContent xmlns:mc="http://schemas.openxmlformats.org/markup-compatibility/2006">
              <mc:Choice xmlns:v="urn:schemas-microsoft-com:vml" Requires="v">
                <p:oleObj spid="_x0000_s14339" name="Visio" r:id="rId3" imgW="5057522" imgH="732547" progId="Visio.Drawing.11">
                  <p:embed/>
                </p:oleObj>
              </mc:Choice>
              <mc:Fallback>
                <p:oleObj name="Visio" r:id="rId3" imgW="5057522" imgH="732547"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2819400"/>
                        <a:ext cx="839946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5867400" y="4648200"/>
            <a:ext cx="3124200" cy="2062163"/>
          </a:xfrm>
          <a:prstGeom prst="rect">
            <a:avLst/>
          </a:prstGeom>
          <a:noFill/>
          <a:ln w="9525">
            <a:noFill/>
            <a:miter lim="800000"/>
            <a:headEnd/>
            <a:tailEnd/>
          </a:ln>
        </p:spPr>
        <p:txBody>
          <a:bodyPr>
            <a:spAutoFit/>
          </a:bodyPr>
          <a:lstStyle/>
          <a:p>
            <a:r>
              <a:rPr lang="en-US" sz="3200">
                <a:solidFill>
                  <a:srgbClr val="C00000"/>
                </a:solidFill>
                <a:latin typeface="Constantia" pitchFamily="18" charset="0"/>
              </a:rPr>
              <a:t>Real </a:t>
            </a:r>
          </a:p>
          <a:p>
            <a:r>
              <a:rPr lang="en-US" sz="3200">
                <a:solidFill>
                  <a:srgbClr val="C00000"/>
                </a:solidFill>
                <a:latin typeface="Constantia" pitchFamily="18" charset="0"/>
              </a:rPr>
              <a:t>Biner?</a:t>
            </a:r>
          </a:p>
          <a:p>
            <a:r>
              <a:rPr lang="en-US" sz="3200">
                <a:solidFill>
                  <a:srgbClr val="C00000"/>
                </a:solidFill>
                <a:latin typeface="Constantia" pitchFamily="18" charset="0"/>
              </a:rPr>
              <a:t>Integer?</a:t>
            </a:r>
          </a:p>
          <a:p>
            <a:r>
              <a:rPr lang="en-US" sz="3200">
                <a:solidFill>
                  <a:srgbClr val="C00000"/>
                </a:solidFill>
                <a:latin typeface="Constantia" pitchFamily="18" charset="0"/>
              </a:rPr>
              <a:t>Permutasi?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Fungsi</a:t>
            </a:r>
            <a:r>
              <a:rPr lang="en-US" dirty="0" smtClean="0"/>
              <a:t> </a:t>
            </a:r>
            <a:r>
              <a:rPr lang="en-US" i="1" dirty="0" smtClean="0"/>
              <a:t>Fitness</a:t>
            </a:r>
            <a:endParaRPr lang="id-ID" i="1" dirty="0"/>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772099" name="Object 2"/>
          <p:cNvGraphicFramePr>
            <a:graphicFrameLocks noChangeAspect="1"/>
          </p:cNvGraphicFramePr>
          <p:nvPr/>
        </p:nvGraphicFramePr>
        <p:xfrm>
          <a:off x="3144838" y="2743200"/>
          <a:ext cx="2493962" cy="1371600"/>
        </p:xfrm>
        <a:graphic>
          <a:graphicData uri="http://schemas.openxmlformats.org/presentationml/2006/ole">
            <mc:AlternateContent xmlns:mc="http://schemas.openxmlformats.org/markup-compatibility/2006">
              <mc:Choice xmlns:v="urn:schemas-microsoft-com:vml" Requires="v">
                <p:oleObj spid="_x0000_s15363" name="Equation" r:id="rId3" imgW="761669" imgH="418918" progId="Equation.3">
                  <p:embed/>
                </p:oleObj>
              </mc:Choice>
              <mc:Fallback>
                <p:oleObj name="Equation" r:id="rId3" imgW="761669" imgH="41891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8" y="2743200"/>
                        <a:ext cx="249396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a:spLocks noChangeArrowheads="1"/>
          </p:cNvSpPr>
          <p:nvPr/>
        </p:nvSpPr>
        <p:spPr bwMode="auto">
          <a:xfrm>
            <a:off x="533400" y="5418138"/>
            <a:ext cx="7924800" cy="830262"/>
          </a:xfrm>
          <a:prstGeom prst="rect">
            <a:avLst/>
          </a:prstGeom>
          <a:noFill/>
          <a:ln w="9525">
            <a:noFill/>
            <a:miter lim="800000"/>
            <a:headEnd/>
            <a:tailEnd/>
          </a:ln>
        </p:spPr>
        <p:txBody>
          <a:bodyPr>
            <a:spAutoFit/>
          </a:bodyPr>
          <a:lstStyle/>
          <a:p>
            <a:r>
              <a:rPr lang="en-US" sz="2400" i="1"/>
              <a:t>E</a:t>
            </a:r>
            <a:r>
              <a:rPr lang="id-ID" sz="2400"/>
              <a:t> </a:t>
            </a:r>
            <a:r>
              <a:rPr lang="en-US" sz="2400">
                <a:sym typeface="Wingdings" pitchFamily="2" charset="2"/>
              </a:rPr>
              <a:t> Tingkat </a:t>
            </a:r>
            <a:r>
              <a:rPr lang="en-US" sz="2400"/>
              <a:t>Error (MAPE) untuk semua data histori.</a:t>
            </a:r>
          </a:p>
          <a:p>
            <a:r>
              <a:rPr lang="en-US" sz="2400" i="1"/>
              <a:t>a</a:t>
            </a:r>
            <a:r>
              <a:rPr lang="id-ID" sz="2400"/>
              <a:t> </a:t>
            </a:r>
            <a:r>
              <a:rPr lang="en-US" sz="2400"/>
              <a:t> </a:t>
            </a:r>
            <a:r>
              <a:rPr lang="en-US" sz="2400">
                <a:sym typeface="Wingdings" pitchFamily="2" charset="2"/>
              </a:rPr>
              <a:t> </a:t>
            </a:r>
            <a:r>
              <a:rPr lang="id-ID" sz="2400"/>
              <a:t>bilangan yang diangap sangat kecil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2099"/>
                                        </p:tgtEl>
                                        <p:attrNameLst>
                                          <p:attrName>style.visibility</p:attrName>
                                        </p:attrNameLst>
                                      </p:cBhvr>
                                      <p:to>
                                        <p:strVal val="visible"/>
                                      </p:to>
                                    </p:set>
                                    <p:animEffect transition="in" filter="blinds(horizontal)">
                                      <p:cBhvr>
                                        <p:cTn id="7" dur="500"/>
                                        <p:tgtEl>
                                          <p:spTgt spid="772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Penjadwalan</a:t>
            </a:r>
            <a:r>
              <a:rPr lang="en-US" dirty="0" smtClean="0"/>
              <a:t> </a:t>
            </a:r>
            <a:r>
              <a:rPr lang="en-US" dirty="0" err="1" smtClean="0"/>
              <a:t>Kuliah</a:t>
            </a:r>
            <a:endParaRPr lang="id-ID" dirty="0"/>
          </a:p>
        </p:txBody>
      </p:sp>
      <p:graphicFrame>
        <p:nvGraphicFramePr>
          <p:cNvPr id="3" name="Table 2"/>
          <p:cNvGraphicFramePr>
            <a:graphicFrameLocks noGrp="1"/>
          </p:cNvGraphicFramePr>
          <p:nvPr/>
        </p:nvGraphicFramePr>
        <p:xfrm>
          <a:off x="533400" y="2133600"/>
          <a:ext cx="8229600" cy="4267200"/>
        </p:xfrm>
        <a:graphic>
          <a:graphicData uri="http://schemas.openxmlformats.org/drawingml/2006/table">
            <a:tbl>
              <a:tblPr/>
              <a:tblGrid>
                <a:gridCol w="728374"/>
                <a:gridCol w="1078406"/>
                <a:gridCol w="1315191"/>
                <a:gridCol w="1154332"/>
                <a:gridCol w="912398"/>
                <a:gridCol w="1091275"/>
                <a:gridCol w="912398"/>
                <a:gridCol w="1037226"/>
              </a:tblGrid>
              <a:tr h="948267">
                <a:tc>
                  <a:txBody>
                    <a:bodyPr/>
                    <a:lstStyle/>
                    <a:p>
                      <a:pPr algn="ctr">
                        <a:spcBef>
                          <a:spcPts val="300"/>
                        </a:spcBef>
                        <a:spcAft>
                          <a:spcPts val="600"/>
                        </a:spcAft>
                        <a:tabLst>
                          <a:tab pos="800100" algn="l"/>
                        </a:tabLst>
                      </a:pPr>
                      <a:r>
                        <a:rPr lang="id-ID" sz="1800" spc="-30" dirty="0">
                          <a:latin typeface="Arial Narrow"/>
                          <a:ea typeface="Times New Roman"/>
                          <a:cs typeface="Times New Roman"/>
                        </a:rPr>
                        <a:t>No</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Kode MK</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Pertemuan ke-</a:t>
                      </a:r>
                      <a:endParaRPr lang="id-ID" sz="24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Kode Kelas</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Jumlah mhs</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Kode Dosen</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Status dosen</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JFA</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74133">
                <a:tc>
                  <a:txBody>
                    <a:bodyPr/>
                    <a:lstStyle/>
                    <a:p>
                      <a:pPr algn="ctr">
                        <a:spcBef>
                          <a:spcPts val="300"/>
                        </a:spcBef>
                        <a:spcAft>
                          <a:spcPts val="600"/>
                        </a:spcAft>
                        <a:tabLst>
                          <a:tab pos="800100" algn="l"/>
                        </a:tabLst>
                      </a:pPr>
                      <a:r>
                        <a:rPr lang="id-ID" sz="1800" spc="-30">
                          <a:latin typeface="Arial Narrow"/>
                          <a:ea typeface="Times New Roman"/>
                          <a:cs typeface="Times New Roman"/>
                        </a:rPr>
                        <a:t>1</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CS3143</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1</a:t>
                      </a:r>
                      <a:endParaRPr lang="id-ID" sz="24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IF-33-01</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40</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SBK</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Dalam</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Lektor</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267">
                <a:tc>
                  <a:txBody>
                    <a:bodyPr/>
                    <a:lstStyle/>
                    <a:p>
                      <a:pPr algn="ctr">
                        <a:spcBef>
                          <a:spcPts val="300"/>
                        </a:spcBef>
                        <a:spcAft>
                          <a:spcPts val="600"/>
                        </a:spcAft>
                        <a:tabLst>
                          <a:tab pos="800100" algn="l"/>
                        </a:tabLst>
                      </a:pPr>
                      <a:r>
                        <a:rPr lang="id-ID" sz="1800" spc="-30">
                          <a:latin typeface="Arial Narrow"/>
                          <a:ea typeface="Times New Roman"/>
                          <a:cs typeface="Times New Roman"/>
                        </a:rPr>
                        <a:t>2</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CS2314</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1</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IF-34-01</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35</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TWG</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LB</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Guru Besar</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267">
                <a:tc>
                  <a:txBody>
                    <a:bodyPr/>
                    <a:lstStyle/>
                    <a:p>
                      <a:pPr algn="ctr">
                        <a:spcBef>
                          <a:spcPts val="300"/>
                        </a:spcBef>
                        <a:spcAft>
                          <a:spcPts val="600"/>
                        </a:spcAft>
                        <a:tabLst>
                          <a:tab pos="800100" algn="l"/>
                        </a:tabLst>
                      </a:pPr>
                      <a:r>
                        <a:rPr lang="id-ID" sz="1800" spc="-30">
                          <a:latin typeface="Arial Narrow"/>
                          <a:ea typeface="Times New Roman"/>
                          <a:cs typeface="Times New Roman"/>
                        </a:rPr>
                        <a:t>3</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CS2314</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2</a:t>
                      </a:r>
                      <a:endParaRPr lang="id-ID" sz="24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IF-34-01</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35</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TWG</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LB</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Guru Besar</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algn="ctr">
                        <a:spcBef>
                          <a:spcPts val="300"/>
                        </a:spcBef>
                        <a:spcAft>
                          <a:spcPts val="600"/>
                        </a:spcAft>
                        <a:tabLst>
                          <a:tab pos="800100" algn="l"/>
                        </a:tabLst>
                      </a:pPr>
                      <a:r>
                        <a:rPr lang="id-ID" sz="1800" spc="-30" dirty="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dirty="0" smtClean="0">
                          <a:latin typeface="Arial Narrow"/>
                          <a:ea typeface="Times New Roman"/>
                          <a:cs typeface="Times New Roman"/>
                        </a:rPr>
                        <a:t>...</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algn="ctr">
                        <a:spcBef>
                          <a:spcPts val="300"/>
                        </a:spcBef>
                        <a:spcAft>
                          <a:spcPts val="600"/>
                        </a:spcAft>
                        <a:tabLst>
                          <a:tab pos="800100" algn="l"/>
                        </a:tabLst>
                      </a:pPr>
                      <a:r>
                        <a:rPr lang="id-ID" sz="1800" spc="-30">
                          <a:latin typeface="Arial Narrow"/>
                          <a:ea typeface="Times New Roman"/>
                          <a:cs typeface="Times New Roman"/>
                        </a:rPr>
                        <a:t>400</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CS4923</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2</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IF-32-03</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17</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DSS</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a:latin typeface="Arial Narrow"/>
                          <a:ea typeface="Times New Roman"/>
                          <a:cs typeface="Times New Roman"/>
                        </a:rPr>
                        <a:t>Dalam</a:t>
                      </a:r>
                      <a:endParaRPr lang="id-ID" sz="2400" spc="-3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600"/>
                        </a:spcAft>
                        <a:tabLst>
                          <a:tab pos="800100" algn="l"/>
                        </a:tabLst>
                      </a:pPr>
                      <a:r>
                        <a:rPr lang="id-ID" sz="1800" spc="-30" dirty="0">
                          <a:latin typeface="Arial Narrow"/>
                          <a:ea typeface="Times New Roman"/>
                          <a:cs typeface="Times New Roman"/>
                        </a:rPr>
                        <a:t>Lektor</a:t>
                      </a:r>
                      <a:endParaRPr lang="id-ID" sz="2400" spc="-30" dirty="0">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761857" name="Object 2"/>
          <p:cNvGraphicFramePr>
            <a:graphicFrameLocks noChangeAspect="1"/>
          </p:cNvGraphicFramePr>
          <p:nvPr/>
        </p:nvGraphicFramePr>
        <p:xfrm>
          <a:off x="76200" y="2514600"/>
          <a:ext cx="9040813" cy="2514600"/>
        </p:xfrm>
        <a:graphic>
          <a:graphicData uri="http://schemas.openxmlformats.org/presentationml/2006/ole">
            <mc:AlternateContent xmlns:mc="http://schemas.openxmlformats.org/markup-compatibility/2006">
              <mc:Choice xmlns:v="urn:schemas-microsoft-com:vml" Requires="v">
                <p:oleObj spid="_x0000_s16387" name="Visio" r:id="rId3" imgW="4946507" imgH="1378551" progId="Visio.Drawing.11">
                  <p:embed/>
                </p:oleObj>
              </mc:Choice>
              <mc:Fallback>
                <p:oleObj name="Visio" r:id="rId3" imgW="4946507" imgH="1378551"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14600"/>
                        <a:ext cx="9040813"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Kromosom</a:t>
            </a:r>
            <a:endParaRPr lang="id-ID" dirty="0"/>
          </a:p>
        </p:txBody>
      </p:sp>
      <p:sp>
        <p:nvSpPr>
          <p:cNvPr id="5" name="Rectangle 4"/>
          <p:cNvSpPr>
            <a:spLocks noChangeArrowheads="1"/>
          </p:cNvSpPr>
          <p:nvPr/>
        </p:nvSpPr>
        <p:spPr bwMode="auto">
          <a:xfrm>
            <a:off x="5867400" y="6045200"/>
            <a:ext cx="3124200" cy="584200"/>
          </a:xfrm>
          <a:prstGeom prst="rect">
            <a:avLst/>
          </a:prstGeom>
          <a:noFill/>
          <a:ln w="9525">
            <a:noFill/>
            <a:miter lim="800000"/>
            <a:headEnd/>
            <a:tailEnd/>
          </a:ln>
        </p:spPr>
        <p:txBody>
          <a:bodyPr>
            <a:spAutoFit/>
          </a:bodyPr>
          <a:lstStyle/>
          <a:p>
            <a:r>
              <a:rPr lang="en-US" sz="3200">
                <a:solidFill>
                  <a:srgbClr val="C00000"/>
                </a:solidFill>
                <a:latin typeface="Constantia" pitchFamily="18" charset="0"/>
              </a:rPr>
              <a:t>Kromosom lain?</a:t>
            </a:r>
            <a:endParaRPr lang="id-ID" sz="2000">
              <a:solidFill>
                <a:srgbClr val="C00000"/>
              </a:solidFill>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1857"/>
                                        </p:tgtEl>
                                        <p:attrNameLst>
                                          <p:attrName>style.visibility</p:attrName>
                                        </p:attrNameLst>
                                      </p:cBhvr>
                                      <p:to>
                                        <p:strVal val="visible"/>
                                      </p:to>
                                    </p:set>
                                    <p:animEffect transition="in" filter="blinds(horizontal)">
                                      <p:cBhvr>
                                        <p:cTn id="7" dur="500"/>
                                        <p:tgtEl>
                                          <p:spTgt spid="7618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pic>
        <p:nvPicPr>
          <p:cNvPr id="221187" name="Picture 3"/>
          <p:cNvPicPr>
            <a:picLocks noChangeAspect="1" noChangeArrowheads="1"/>
          </p:cNvPicPr>
          <p:nvPr/>
        </p:nvPicPr>
        <p:blipFill>
          <a:blip r:embed="rId2"/>
          <a:srcRect/>
          <a:stretch>
            <a:fillRect/>
          </a:stretch>
        </p:blipFill>
        <p:spPr bwMode="auto">
          <a:xfrm>
            <a:off x="1208088" y="228600"/>
            <a:ext cx="6640512"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chor="t">
            <a:normAutofit/>
            <a:scene3d>
              <a:camera prst="orthographicFront"/>
              <a:lightRig rig="freezing" dir="t">
                <a:rot lat="0" lon="0" rev="5640000"/>
              </a:lightRig>
            </a:scene3d>
            <a:sp3d prstMaterial="flat">
              <a:contourClr>
                <a:schemeClr val="tx2"/>
              </a:contourClr>
            </a:sp3d>
          </a:bodyPr>
          <a:lstStyle/>
          <a:p>
            <a:pPr>
              <a:defRPr/>
            </a:pPr>
            <a:r>
              <a:rPr lang="en-US" dirty="0" err="1" smtClean="0"/>
              <a:t>Batasan</a:t>
            </a:r>
            <a:endParaRPr lang="id-ID" dirty="0"/>
          </a:p>
        </p:txBody>
      </p:sp>
      <p:graphicFrame>
        <p:nvGraphicFramePr>
          <p:cNvPr id="3" name="Table 2"/>
          <p:cNvGraphicFramePr>
            <a:graphicFrameLocks noGrp="1"/>
          </p:cNvGraphicFramePr>
          <p:nvPr/>
        </p:nvGraphicFramePr>
        <p:xfrm>
          <a:off x="533400" y="1676400"/>
          <a:ext cx="8229600" cy="4741356"/>
        </p:xfrm>
        <a:graphic>
          <a:graphicData uri="http://schemas.openxmlformats.org/drawingml/2006/table">
            <a:tbl>
              <a:tblPr/>
              <a:tblGrid>
                <a:gridCol w="1929198"/>
                <a:gridCol w="1578671"/>
                <a:gridCol w="4721731"/>
              </a:tblGrid>
              <a:tr h="368300">
                <a:tc>
                  <a:txBody>
                    <a:bodyPr/>
                    <a:lstStyle/>
                    <a:p>
                      <a:pPr algn="ctr">
                        <a:lnSpc>
                          <a:spcPct val="200000"/>
                        </a:lnSpc>
                        <a:spcBef>
                          <a:spcPts val="300"/>
                        </a:spcBef>
                        <a:spcAft>
                          <a:spcPts val="600"/>
                        </a:spcAft>
                        <a:tabLst>
                          <a:tab pos="800100" algn="l"/>
                        </a:tabLst>
                      </a:pPr>
                      <a:r>
                        <a:rPr lang="id-ID" sz="1600" b="1" spc="-30" dirty="0">
                          <a:latin typeface="Arial Narrow"/>
                          <a:ea typeface="Times New Roman"/>
                          <a:cs typeface="Arial"/>
                        </a:rPr>
                        <a:t>Batasan</a:t>
                      </a:r>
                      <a:endParaRPr lang="id-ID" sz="2000" spc="-3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200000"/>
                        </a:lnSpc>
                        <a:spcBef>
                          <a:spcPts val="300"/>
                        </a:spcBef>
                        <a:spcAft>
                          <a:spcPts val="600"/>
                        </a:spcAft>
                        <a:tabLst>
                          <a:tab pos="800100" algn="l"/>
                        </a:tabLst>
                      </a:pPr>
                      <a:r>
                        <a:rPr lang="en-US" sz="1600" b="1" spc="-30">
                          <a:latin typeface="Arial Narrow"/>
                          <a:ea typeface="Times New Roman"/>
                          <a:cs typeface="Arial"/>
                        </a:rPr>
                        <a:t>Nilai prioritas</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ct val="200000"/>
                        </a:lnSpc>
                        <a:spcBef>
                          <a:spcPts val="300"/>
                        </a:spcBef>
                        <a:spcAft>
                          <a:spcPts val="600"/>
                        </a:spcAft>
                        <a:tabLst>
                          <a:tab pos="800100" algn="l"/>
                        </a:tabLst>
                      </a:pPr>
                      <a:r>
                        <a:rPr lang="en-US" sz="1600" b="1" spc="-30">
                          <a:latin typeface="Arial Narrow"/>
                          <a:ea typeface="Times New Roman"/>
                          <a:cs typeface="Arial"/>
                        </a:rPr>
                        <a:t>Alasan</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368300">
                <a:tc>
                  <a:txBody>
                    <a:bodyPr/>
                    <a:lstStyle/>
                    <a:p>
                      <a:pPr algn="l">
                        <a:lnSpc>
                          <a:spcPct val="200000"/>
                        </a:lnSpc>
                        <a:spcBef>
                          <a:spcPts val="300"/>
                        </a:spcBef>
                        <a:spcAft>
                          <a:spcPts val="600"/>
                        </a:spcAft>
                        <a:tabLst>
                          <a:tab pos="800100" algn="l"/>
                        </a:tabLst>
                      </a:pPr>
                      <a:r>
                        <a:rPr lang="en-US" sz="1600" spc="-30">
                          <a:latin typeface="Arial Narrow"/>
                          <a:ea typeface="Times New Roman"/>
                          <a:cs typeface="Arial"/>
                        </a:rPr>
                        <a:t>Tidak bentrok</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300"/>
                        </a:spcBef>
                        <a:spcAft>
                          <a:spcPts val="600"/>
                        </a:spcAft>
                        <a:tabLst>
                          <a:tab pos="800100" algn="l"/>
                        </a:tabLst>
                      </a:pPr>
                      <a:r>
                        <a:rPr lang="en-US" sz="1600" spc="-30">
                          <a:latin typeface="Arial Narrow"/>
                          <a:ea typeface="Times New Roman"/>
                          <a:cs typeface="Arial"/>
                        </a:rPr>
                        <a:t>24</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just">
                        <a:lnSpc>
                          <a:spcPct val="200000"/>
                        </a:lnSpc>
                        <a:spcBef>
                          <a:spcPts val="300"/>
                        </a:spcBef>
                        <a:spcAft>
                          <a:spcPts val="600"/>
                        </a:spcAft>
                        <a:tabLst>
                          <a:tab pos="800100" algn="l"/>
                        </a:tabLst>
                      </a:pPr>
                      <a:r>
                        <a:rPr lang="en-US" sz="1600" spc="-30">
                          <a:latin typeface="Arial Narrow"/>
                          <a:ea typeface="Times New Roman"/>
                          <a:cs typeface="Arial"/>
                        </a:rPr>
                        <a:t>Tidak bentrok </a:t>
                      </a:r>
                      <a:r>
                        <a:rPr lang="id-ID" sz="1600" spc="-30">
                          <a:latin typeface="Arial Narrow"/>
                          <a:ea typeface="Times New Roman"/>
                          <a:cs typeface="Arial"/>
                        </a:rPr>
                        <a:t>merupakan suatu </a:t>
                      </a:r>
                      <a:r>
                        <a:rPr lang="id-ID" sz="1600" i="1" spc="-30">
                          <a:latin typeface="Arial Narrow"/>
                          <a:ea typeface="Times New Roman"/>
                          <a:cs typeface="Arial"/>
                        </a:rPr>
                        <a:t>hard constraint</a:t>
                      </a:r>
                      <a:r>
                        <a:rPr lang="id-ID" sz="1600" spc="-30">
                          <a:latin typeface="Arial Narrow"/>
                          <a:ea typeface="Times New Roman"/>
                          <a:cs typeface="Arial"/>
                        </a:rPr>
                        <a:t> (batasan keras) yang sebaiknya tidak dilanggar. Sehingga batasan ini </a:t>
                      </a:r>
                      <a:r>
                        <a:rPr lang="en-US" sz="1600" spc="-30">
                          <a:latin typeface="Arial Narrow"/>
                          <a:ea typeface="Times New Roman"/>
                          <a:cs typeface="Arial"/>
                        </a:rPr>
                        <a:t>lebih utama dibandingkan harus memenuhi permintaan </a:t>
                      </a:r>
                      <a:r>
                        <a:rPr lang="id-ID" sz="1600" spc="-30">
                          <a:latin typeface="Arial Narrow"/>
                          <a:ea typeface="Times New Roman"/>
                          <a:cs typeface="Arial"/>
                        </a:rPr>
                        <a:t>dosen berjabatan akademik </a:t>
                      </a:r>
                      <a:r>
                        <a:rPr lang="en-US" sz="1600" spc="-30">
                          <a:latin typeface="Arial Narrow"/>
                          <a:ea typeface="Times New Roman"/>
                          <a:cs typeface="Arial"/>
                        </a:rPr>
                        <a:t>Guru Besar</a:t>
                      </a:r>
                      <a:r>
                        <a:rPr lang="id-ID" sz="1600" spc="-30">
                          <a:latin typeface="Arial Narrow"/>
                          <a:ea typeface="Times New Roman"/>
                          <a:cs typeface="Arial"/>
                        </a:rPr>
                        <a:t> dan Lektor Kepala atau batasan-batasan yang lain</a:t>
                      </a:r>
                      <a:r>
                        <a:rPr lang="en-US" sz="1600" spc="-30">
                          <a:latin typeface="Arial Narrow"/>
                          <a:ea typeface="Times New Roman"/>
                          <a:cs typeface="Arial"/>
                        </a:rPr>
                        <a:t>. Misal </a:t>
                      </a:r>
                      <a:r>
                        <a:rPr lang="id-ID" sz="1600" spc="-30">
                          <a:latin typeface="Arial Narrow"/>
                          <a:ea typeface="Times New Roman"/>
                          <a:cs typeface="Arial"/>
                        </a:rPr>
                        <a:t>batasan ini diberikan </a:t>
                      </a:r>
                      <a:r>
                        <a:rPr lang="en-US" sz="1600" spc="-30">
                          <a:latin typeface="Arial Narrow"/>
                          <a:ea typeface="Times New Roman"/>
                          <a:cs typeface="Arial"/>
                        </a:rPr>
                        <a:t>nilai prioritas</a:t>
                      </a:r>
                      <a:r>
                        <a:rPr lang="id-ID" sz="1600" spc="-30">
                          <a:latin typeface="Arial Narrow"/>
                          <a:ea typeface="Times New Roman"/>
                          <a:cs typeface="Arial"/>
                        </a:rPr>
                        <a:t> sebesar 24. Kemudian, batasan </a:t>
                      </a:r>
                      <a:r>
                        <a:rPr lang="en-US" sz="1600" spc="-30">
                          <a:latin typeface="Arial Narrow"/>
                          <a:ea typeface="Times New Roman"/>
                          <a:cs typeface="Arial"/>
                        </a:rPr>
                        <a:t>permintaan </a:t>
                      </a:r>
                      <a:r>
                        <a:rPr lang="id-ID" sz="1600" spc="-30">
                          <a:latin typeface="Arial Narrow"/>
                          <a:ea typeface="Times New Roman"/>
                          <a:cs typeface="Arial"/>
                        </a:rPr>
                        <a:t>dosen berjabatan akademik </a:t>
                      </a:r>
                      <a:r>
                        <a:rPr lang="en-US" sz="1600" spc="-30">
                          <a:latin typeface="Arial Narrow"/>
                          <a:ea typeface="Times New Roman"/>
                          <a:cs typeface="Arial"/>
                        </a:rPr>
                        <a:t>Guru Besar</a:t>
                      </a:r>
                      <a:r>
                        <a:rPr lang="id-ID" sz="1600" spc="-30">
                          <a:latin typeface="Arial Narrow"/>
                          <a:ea typeface="Times New Roman"/>
                          <a:cs typeface="Arial"/>
                        </a:rPr>
                        <a:t> dan Lektor Kepala diberi nilai prioritas sebesar 12. Misalkan ketiga batasan yang lainnya diberikan </a:t>
                      </a:r>
                      <a:r>
                        <a:rPr lang="en-US" sz="1600" spc="-30">
                          <a:latin typeface="Arial Narrow"/>
                          <a:ea typeface="Times New Roman"/>
                          <a:cs typeface="Arial"/>
                        </a:rPr>
                        <a:t>nilai prioritas yang sama</a:t>
                      </a:r>
                      <a:r>
                        <a:rPr lang="id-ID" sz="1600" spc="-30">
                          <a:latin typeface="Arial Narrow"/>
                          <a:ea typeface="Times New Roman"/>
                          <a:cs typeface="Arial"/>
                        </a:rPr>
                        <a:t>, yaitu 4</a:t>
                      </a:r>
                      <a:r>
                        <a:rPr lang="en-US" sz="1600" spc="-30">
                          <a:latin typeface="Arial Narrow"/>
                          <a:ea typeface="Times New Roman"/>
                          <a:cs typeface="Arial"/>
                        </a:rPr>
                        <a:t>.</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00">
                <a:tc>
                  <a:txBody>
                    <a:bodyPr/>
                    <a:lstStyle/>
                    <a:p>
                      <a:pPr algn="l">
                        <a:lnSpc>
                          <a:spcPct val="200000"/>
                        </a:lnSpc>
                        <a:spcBef>
                          <a:spcPts val="300"/>
                        </a:spcBef>
                        <a:spcAft>
                          <a:spcPts val="600"/>
                        </a:spcAft>
                        <a:tabLst>
                          <a:tab pos="800100" algn="l"/>
                        </a:tabLst>
                      </a:pPr>
                      <a:r>
                        <a:rPr lang="en-US" sz="1600" spc="-30">
                          <a:latin typeface="Arial Narrow"/>
                          <a:ea typeface="Times New Roman"/>
                          <a:cs typeface="Arial"/>
                        </a:rPr>
                        <a:t>Perm</a:t>
                      </a:r>
                      <a:r>
                        <a:rPr lang="id-ID" sz="1600" spc="-30">
                          <a:latin typeface="Arial Narrow"/>
                          <a:ea typeface="Times New Roman"/>
                          <a:cs typeface="Arial"/>
                        </a:rPr>
                        <a:t>intaan</a:t>
                      </a:r>
                      <a:r>
                        <a:rPr lang="id-ID" sz="1600" i="1" spc="-30">
                          <a:latin typeface="Arial Narrow"/>
                          <a:ea typeface="Times New Roman"/>
                          <a:cs typeface="Arial"/>
                        </a:rPr>
                        <a:t> </a:t>
                      </a:r>
                      <a:r>
                        <a:rPr lang="en-US" sz="1600" spc="-30">
                          <a:latin typeface="Arial Narrow"/>
                          <a:ea typeface="Times New Roman"/>
                          <a:cs typeface="Arial"/>
                        </a:rPr>
                        <a:t>G</a:t>
                      </a:r>
                      <a:r>
                        <a:rPr lang="id-ID" sz="1600" spc="-30">
                          <a:latin typeface="Arial Narrow"/>
                          <a:ea typeface="Times New Roman"/>
                          <a:cs typeface="Arial"/>
                        </a:rPr>
                        <a:t>uru </a:t>
                      </a:r>
                      <a:r>
                        <a:rPr lang="en-US" sz="1600" spc="-30">
                          <a:latin typeface="Arial Narrow"/>
                          <a:ea typeface="Times New Roman"/>
                          <a:cs typeface="Arial"/>
                        </a:rPr>
                        <a:t>B</a:t>
                      </a:r>
                      <a:r>
                        <a:rPr lang="id-ID" sz="1600" spc="-30">
                          <a:latin typeface="Arial Narrow"/>
                          <a:ea typeface="Times New Roman"/>
                          <a:cs typeface="Arial"/>
                        </a:rPr>
                        <a:t>esar dan Lektor Kepala</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300"/>
                        </a:spcBef>
                        <a:spcAft>
                          <a:spcPts val="600"/>
                        </a:spcAft>
                        <a:tabLst>
                          <a:tab pos="800100" algn="l"/>
                        </a:tabLst>
                      </a:pPr>
                      <a:r>
                        <a:rPr lang="en-US" sz="1600" spc="-30">
                          <a:latin typeface="Arial Narrow"/>
                          <a:ea typeface="Times New Roman"/>
                          <a:cs typeface="Arial"/>
                        </a:rPr>
                        <a:t>12</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736600">
                <a:tc>
                  <a:txBody>
                    <a:bodyPr/>
                    <a:lstStyle/>
                    <a:p>
                      <a:pPr algn="l">
                        <a:lnSpc>
                          <a:spcPct val="200000"/>
                        </a:lnSpc>
                        <a:spcBef>
                          <a:spcPts val="300"/>
                        </a:spcBef>
                        <a:spcAft>
                          <a:spcPts val="600"/>
                        </a:spcAft>
                        <a:tabLst>
                          <a:tab pos="800100" algn="l"/>
                        </a:tabLst>
                      </a:pPr>
                      <a:r>
                        <a:rPr lang="en-US" sz="1600" spc="-30">
                          <a:latin typeface="Arial Narrow"/>
                          <a:ea typeface="Times New Roman"/>
                          <a:cs typeface="Arial"/>
                        </a:rPr>
                        <a:t>Perm</a:t>
                      </a:r>
                      <a:r>
                        <a:rPr lang="id-ID" sz="1600" spc="-30">
                          <a:latin typeface="Arial Narrow"/>
                          <a:ea typeface="Times New Roman"/>
                          <a:cs typeface="Arial"/>
                        </a:rPr>
                        <a:t>intaan</a:t>
                      </a:r>
                      <a:r>
                        <a:rPr lang="en-US" sz="1600" spc="-30">
                          <a:latin typeface="Arial Narrow"/>
                          <a:ea typeface="Times New Roman"/>
                          <a:cs typeface="Arial"/>
                        </a:rPr>
                        <a:t> L</a:t>
                      </a:r>
                      <a:r>
                        <a:rPr lang="id-ID" sz="1600" spc="-30">
                          <a:latin typeface="Arial Narrow"/>
                          <a:ea typeface="Times New Roman"/>
                          <a:cs typeface="Arial"/>
                        </a:rPr>
                        <a:t>ektor dan Asisten Ahli</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300"/>
                        </a:spcBef>
                        <a:spcAft>
                          <a:spcPts val="600"/>
                        </a:spcAft>
                        <a:tabLst>
                          <a:tab pos="800100" algn="l"/>
                        </a:tabLst>
                      </a:pPr>
                      <a:r>
                        <a:rPr lang="en-US" sz="1600" spc="-30">
                          <a:latin typeface="Arial Narrow"/>
                          <a:ea typeface="Times New Roman"/>
                          <a:cs typeface="Arial"/>
                        </a:rPr>
                        <a:t>4</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368300">
                <a:tc>
                  <a:txBody>
                    <a:bodyPr/>
                    <a:lstStyle/>
                    <a:p>
                      <a:pPr algn="l">
                        <a:lnSpc>
                          <a:spcPct val="200000"/>
                        </a:lnSpc>
                        <a:spcBef>
                          <a:spcPts val="300"/>
                        </a:spcBef>
                        <a:spcAft>
                          <a:spcPts val="600"/>
                        </a:spcAft>
                        <a:tabLst>
                          <a:tab pos="800100" algn="l"/>
                        </a:tabLst>
                      </a:pPr>
                      <a:r>
                        <a:rPr lang="en-US" sz="1600" spc="-30">
                          <a:latin typeface="Arial Narrow"/>
                          <a:ea typeface="Times New Roman"/>
                          <a:cs typeface="Arial"/>
                        </a:rPr>
                        <a:t>Status Dosen</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300"/>
                        </a:spcBef>
                        <a:spcAft>
                          <a:spcPts val="600"/>
                        </a:spcAft>
                        <a:tabLst>
                          <a:tab pos="800100" algn="l"/>
                        </a:tabLst>
                      </a:pPr>
                      <a:r>
                        <a:rPr lang="en-US" sz="1600" spc="-30">
                          <a:latin typeface="Arial Narrow"/>
                          <a:ea typeface="Times New Roman"/>
                          <a:cs typeface="Arial"/>
                        </a:rPr>
                        <a:t>4</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r h="1473200">
                <a:tc>
                  <a:txBody>
                    <a:bodyPr/>
                    <a:lstStyle/>
                    <a:p>
                      <a:pPr algn="l">
                        <a:lnSpc>
                          <a:spcPct val="200000"/>
                        </a:lnSpc>
                        <a:spcBef>
                          <a:spcPts val="300"/>
                        </a:spcBef>
                        <a:spcAft>
                          <a:spcPts val="600"/>
                        </a:spcAft>
                        <a:tabLst>
                          <a:tab pos="800100" algn="l"/>
                        </a:tabLst>
                      </a:pPr>
                      <a:r>
                        <a:rPr lang="en-US" sz="1600" spc="-30">
                          <a:latin typeface="Arial Narrow"/>
                          <a:ea typeface="Times New Roman"/>
                          <a:cs typeface="Arial"/>
                        </a:rPr>
                        <a:t>Ruang Kuliah</a:t>
                      </a:r>
                      <a:endParaRPr lang="id-ID" sz="2000" spc="-3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300"/>
                        </a:spcBef>
                        <a:spcAft>
                          <a:spcPts val="600"/>
                        </a:spcAft>
                        <a:tabLst>
                          <a:tab pos="800100" algn="l"/>
                        </a:tabLst>
                      </a:pPr>
                      <a:r>
                        <a:rPr lang="en-US" sz="1600" spc="-30" dirty="0">
                          <a:latin typeface="Arial Narrow"/>
                          <a:ea typeface="Times New Roman"/>
                          <a:cs typeface="Arial"/>
                        </a:rPr>
                        <a:t>4</a:t>
                      </a:r>
                      <a:endParaRPr lang="id-ID" sz="2000" spc="-30" dirty="0">
                        <a:latin typeface="Book Antiqu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r>
            </a:tbl>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idx="4294967295"/>
          </p:nvPr>
        </p:nvSpPr>
        <p:spPr/>
        <p:txBody>
          <a:bodyPr/>
          <a:lstStyle/>
          <a:p>
            <a:r>
              <a:rPr lang="en-US" smtClean="0"/>
              <a:t>Pelanggaran Batasan</a:t>
            </a:r>
            <a:endParaRPr lang="id-ID" smtClean="0"/>
          </a:p>
        </p:txBody>
      </p:sp>
      <p:sp>
        <p:nvSpPr>
          <p:cNvPr id="223235" name="Content Placeholder 2"/>
          <p:cNvSpPr>
            <a:spLocks noGrp="1"/>
          </p:cNvSpPr>
          <p:nvPr>
            <p:ph idx="4294967295"/>
          </p:nvPr>
        </p:nvSpPr>
        <p:spPr/>
        <p:txBody>
          <a:bodyPr/>
          <a:lstStyle/>
          <a:p>
            <a:r>
              <a:rPr lang="id-ID" sz="2400" i="1" smtClean="0">
                <a:latin typeface="Arial Narrow" pitchFamily="34" charset="0"/>
              </a:rPr>
              <a:t>J</a:t>
            </a:r>
            <a:r>
              <a:rPr lang="id-ID" sz="2400" i="1" baseline="-25000" smtClean="0">
                <a:latin typeface="Arial Narrow" pitchFamily="34" charset="0"/>
              </a:rPr>
              <a:t>a</a:t>
            </a:r>
            <a:r>
              <a:rPr lang="id-ID" sz="2400" smtClean="0">
                <a:latin typeface="Arial Narrow" pitchFamily="34" charset="0"/>
              </a:rPr>
              <a:t>	= </a:t>
            </a:r>
            <a:r>
              <a:rPr lang="en-US" sz="2400" smtClean="0">
                <a:latin typeface="Arial Narrow" pitchFamily="34" charset="0"/>
              </a:rPr>
              <a:t> </a:t>
            </a:r>
            <a:r>
              <a:rPr lang="id-ID" sz="2400" smtClean="0">
                <a:latin typeface="Arial Narrow" pitchFamily="34" charset="0"/>
              </a:rPr>
              <a:t>Jumlah jadwal pertemuan yang bentrok kali 24</a:t>
            </a:r>
            <a:r>
              <a:rPr lang="en-US" sz="2400" smtClean="0">
                <a:latin typeface="Arial Narrow" pitchFamily="34" charset="0"/>
              </a:rPr>
              <a:t>.</a:t>
            </a:r>
            <a:endParaRPr lang="id-ID" sz="2400" smtClean="0">
              <a:latin typeface="Arial Narrow" pitchFamily="34" charset="0"/>
            </a:endParaRPr>
          </a:p>
          <a:p>
            <a:r>
              <a:rPr lang="id-ID" sz="2400" i="1" smtClean="0">
                <a:latin typeface="Arial Narrow" pitchFamily="34" charset="0"/>
              </a:rPr>
              <a:t>J</a:t>
            </a:r>
            <a:r>
              <a:rPr lang="id-ID" sz="2400" i="1" baseline="-25000" smtClean="0">
                <a:latin typeface="Arial Narrow" pitchFamily="34" charset="0"/>
              </a:rPr>
              <a:t>b</a:t>
            </a:r>
            <a:r>
              <a:rPr lang="id-ID" sz="2400" smtClean="0">
                <a:latin typeface="Arial Narrow" pitchFamily="34" charset="0"/>
              </a:rPr>
              <a:t>	=</a:t>
            </a:r>
            <a:r>
              <a:rPr lang="en-US" sz="2400" smtClean="0">
                <a:latin typeface="Arial Narrow" pitchFamily="34" charset="0"/>
              </a:rPr>
              <a:t> </a:t>
            </a:r>
            <a:r>
              <a:rPr lang="id-ID" sz="2400" smtClean="0">
                <a:latin typeface="Arial Narrow" pitchFamily="34" charset="0"/>
              </a:rPr>
              <a:t>Jumlah jadwal yang tidak sesuai permintaan dosen berjabatan Guru Besar dan Lektor Kepala dikali 12</a:t>
            </a:r>
            <a:r>
              <a:rPr lang="en-US" sz="2400" smtClean="0">
                <a:latin typeface="Arial Narrow" pitchFamily="34" charset="0"/>
              </a:rPr>
              <a:t>.</a:t>
            </a:r>
            <a:endParaRPr lang="id-ID" sz="2400" smtClean="0">
              <a:latin typeface="Arial Narrow" pitchFamily="34" charset="0"/>
            </a:endParaRPr>
          </a:p>
          <a:p>
            <a:r>
              <a:rPr lang="id-ID" sz="2400" i="1" smtClean="0">
                <a:latin typeface="Arial Narrow" pitchFamily="34" charset="0"/>
              </a:rPr>
              <a:t>J</a:t>
            </a:r>
            <a:r>
              <a:rPr lang="id-ID" sz="2400" i="1" baseline="-25000" smtClean="0">
                <a:latin typeface="Arial Narrow" pitchFamily="34" charset="0"/>
              </a:rPr>
              <a:t>c</a:t>
            </a:r>
            <a:r>
              <a:rPr lang="id-ID" sz="2400" smtClean="0">
                <a:latin typeface="Arial Narrow" pitchFamily="34" charset="0"/>
              </a:rPr>
              <a:t>	= </a:t>
            </a:r>
            <a:r>
              <a:rPr lang="en-US" sz="2400" smtClean="0">
                <a:latin typeface="Arial Narrow" pitchFamily="34" charset="0"/>
              </a:rPr>
              <a:t> </a:t>
            </a:r>
            <a:r>
              <a:rPr lang="id-ID" sz="2400" smtClean="0">
                <a:latin typeface="Arial Narrow" pitchFamily="34" charset="0"/>
              </a:rPr>
              <a:t>Jumlah jadwal yang tidak sesuai permintaan dosen Lektor dan Asisten Ahli dikali 4</a:t>
            </a:r>
            <a:r>
              <a:rPr lang="en-US" sz="2400" smtClean="0">
                <a:latin typeface="Arial Narrow" pitchFamily="34" charset="0"/>
              </a:rPr>
              <a:t>.</a:t>
            </a:r>
            <a:endParaRPr lang="id-ID" sz="2400" smtClean="0">
              <a:latin typeface="Arial Narrow" pitchFamily="34" charset="0"/>
            </a:endParaRPr>
          </a:p>
          <a:p>
            <a:r>
              <a:rPr lang="id-ID" sz="2400" i="1" smtClean="0">
                <a:latin typeface="Arial Narrow" pitchFamily="34" charset="0"/>
              </a:rPr>
              <a:t>J</a:t>
            </a:r>
            <a:r>
              <a:rPr lang="id-ID" sz="2400" i="1" baseline="-25000" smtClean="0">
                <a:latin typeface="Arial Narrow" pitchFamily="34" charset="0"/>
              </a:rPr>
              <a:t>d</a:t>
            </a:r>
            <a:r>
              <a:rPr lang="id-ID" sz="2400" smtClean="0">
                <a:latin typeface="Arial Narrow" pitchFamily="34" charset="0"/>
              </a:rPr>
              <a:t>	= </a:t>
            </a:r>
            <a:r>
              <a:rPr lang="en-US" sz="2400" smtClean="0">
                <a:latin typeface="Arial Narrow" pitchFamily="34" charset="0"/>
              </a:rPr>
              <a:t> </a:t>
            </a:r>
            <a:r>
              <a:rPr lang="id-ID" sz="2400" smtClean="0">
                <a:latin typeface="Arial Narrow" pitchFamily="34" charset="0"/>
              </a:rPr>
              <a:t>Jumlah jadwal yang tidak sesuai ruang kuliahnya dikali 4</a:t>
            </a:r>
            <a:r>
              <a:rPr lang="en-US" sz="2400" smtClean="0">
                <a:latin typeface="Arial Narrow" pitchFamily="34" charset="0"/>
              </a:rPr>
              <a:t>.</a:t>
            </a:r>
            <a:endParaRPr lang="id-ID" sz="2400" smtClean="0">
              <a:latin typeface="Arial Narrow" pitchFamily="34" charset="0"/>
            </a:endParaRPr>
          </a:p>
          <a:p>
            <a:r>
              <a:rPr lang="id-ID" sz="2400" i="1" smtClean="0">
                <a:latin typeface="Arial Narrow" pitchFamily="34" charset="0"/>
              </a:rPr>
              <a:t>J</a:t>
            </a:r>
            <a:r>
              <a:rPr lang="id-ID" sz="2400" i="1" baseline="-25000" smtClean="0">
                <a:latin typeface="Arial Narrow" pitchFamily="34" charset="0"/>
              </a:rPr>
              <a:t>e</a:t>
            </a:r>
            <a:r>
              <a:rPr lang="id-ID" sz="2400" smtClean="0">
                <a:latin typeface="Arial Narrow" pitchFamily="34" charset="0"/>
              </a:rPr>
              <a:t>	= Jumlah jadwal yang Tidak Sesuai Status dosen dikali 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Rekombinasi</a:t>
            </a:r>
            <a:r>
              <a:rPr lang="en-US" dirty="0" smtClean="0"/>
              <a:t> </a:t>
            </a:r>
            <a:r>
              <a:rPr lang="en-US" dirty="0" err="1" smtClean="0"/>
              <a:t>Biner</a:t>
            </a:r>
            <a:endParaRPr lang="id-ID" dirty="0"/>
          </a:p>
        </p:txBody>
      </p:sp>
      <p:sp>
        <p:nvSpPr>
          <p:cNvPr id="3" name="Content Placeholder 2"/>
          <p:cNvSpPr>
            <a:spLocks noGrp="1"/>
          </p:cNvSpPr>
          <p:nvPr>
            <p:ph idx="1"/>
          </p:nvPr>
        </p:nvSpPr>
        <p:spPr/>
        <p:txBody>
          <a:bodyPr/>
          <a:lstStyle/>
          <a:p>
            <a:pPr>
              <a:buNone/>
            </a:pPr>
            <a:r>
              <a:rPr lang="id-ID" sz="2000" b="1" dirty="0" smtClean="0">
                <a:latin typeface="Courier New" pitchFamily="49" charset="0"/>
                <a:cs typeface="Courier New" pitchFamily="49" charset="0"/>
              </a:rPr>
              <a:t>function</a:t>
            </a:r>
            <a:r>
              <a:rPr lang="id-ID" sz="2000" dirty="0" smtClean="0">
                <a:latin typeface="Courier New" pitchFamily="49" charset="0"/>
                <a:cs typeface="Courier New" pitchFamily="49" charset="0"/>
              </a:rPr>
              <a:t> Anak = </a:t>
            </a:r>
            <a:r>
              <a:rPr lang="en-US" sz="2000" dirty="0" err="1" smtClean="0">
                <a:latin typeface="Courier New" pitchFamily="49" charset="0"/>
                <a:cs typeface="Courier New" pitchFamily="49" charset="0"/>
              </a:rPr>
              <a:t>Rekombinasi</a:t>
            </a:r>
            <a:r>
              <a:rPr lang="id-ID" sz="2000" dirty="0" smtClean="0">
                <a:latin typeface="Courier New" pitchFamily="49" charset="0"/>
                <a:cs typeface="Courier New" pitchFamily="49" charset="0"/>
              </a:rPr>
              <a:t>Biner(Ortu1,Ortu2,JumGen)</a:t>
            </a:r>
          </a:p>
          <a:p>
            <a:pPr>
              <a:buNone/>
            </a:pPr>
            <a:endParaRPr lang="en-US" sz="2000" dirty="0" smtClean="0">
              <a:latin typeface="Courier New" pitchFamily="49" charset="0"/>
              <a:cs typeface="Courier New" pitchFamily="49" charset="0"/>
            </a:endParaRPr>
          </a:p>
          <a:p>
            <a:pPr>
              <a:buNone/>
            </a:pPr>
            <a:r>
              <a:rPr lang="id-ID" sz="2000" dirty="0" smtClean="0">
                <a:latin typeface="Courier New" pitchFamily="49" charset="0"/>
                <a:cs typeface="Courier New" pitchFamily="49" charset="0"/>
              </a:rPr>
              <a:t>TP = 1 + fix(rand*(JumGen-1));</a:t>
            </a:r>
          </a:p>
          <a:p>
            <a:pPr>
              <a:buNone/>
            </a:pPr>
            <a:r>
              <a:rPr lang="id-ID" sz="2000" dirty="0" smtClean="0">
                <a:latin typeface="Courier New" pitchFamily="49" charset="0"/>
                <a:cs typeface="Courier New" pitchFamily="49" charset="0"/>
              </a:rPr>
              <a:t>Anak(1,:) = [Ortu1(1:TP) Ortu2(TP+1:JumGen)];</a:t>
            </a:r>
          </a:p>
          <a:p>
            <a:pPr>
              <a:buNone/>
            </a:pPr>
            <a:r>
              <a:rPr lang="id-ID" sz="2000" dirty="0" smtClean="0">
                <a:latin typeface="Courier New" pitchFamily="49" charset="0"/>
                <a:cs typeface="Courier New" pitchFamily="49" charset="0"/>
              </a:rPr>
              <a:t>Anak(2,:) = [Ortu2(1:TP) Ortu1(TP+1:JumGen)];</a:t>
            </a:r>
            <a:endParaRPr lang="id-ID"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p>
            <a:pPr>
              <a:defRPr/>
            </a:pPr>
            <a:r>
              <a:rPr lang="en-US" dirty="0" err="1" smtClean="0"/>
              <a:t>Fungsi</a:t>
            </a:r>
            <a:r>
              <a:rPr lang="en-US" dirty="0" smtClean="0"/>
              <a:t> </a:t>
            </a:r>
            <a:r>
              <a:rPr lang="en-US" i="1" dirty="0" smtClean="0"/>
              <a:t>Fitness</a:t>
            </a:r>
            <a:endParaRPr lang="id-ID" i="1" dirty="0"/>
          </a:p>
        </p:txBody>
      </p:sp>
      <p:pic>
        <p:nvPicPr>
          <p:cNvPr id="224259" name="Picture 2"/>
          <p:cNvPicPr>
            <a:picLocks noChangeAspect="1" noChangeArrowheads="1"/>
          </p:cNvPicPr>
          <p:nvPr/>
        </p:nvPicPr>
        <p:blipFill>
          <a:blip r:embed="rId2"/>
          <a:srcRect/>
          <a:stretch>
            <a:fillRect/>
          </a:stretch>
        </p:blipFill>
        <p:spPr bwMode="auto">
          <a:xfrm>
            <a:off x="685800" y="2286000"/>
            <a:ext cx="2974975" cy="1600200"/>
          </a:xfrm>
          <a:prstGeom prst="rect">
            <a:avLst/>
          </a:prstGeom>
          <a:noFill/>
          <a:ln w="9525">
            <a:noFill/>
            <a:miter lim="800000"/>
            <a:headEnd/>
            <a:tailEnd/>
          </a:ln>
        </p:spPr>
      </p:pic>
      <p:pic>
        <p:nvPicPr>
          <p:cNvPr id="224260" name="Picture 3"/>
          <p:cNvPicPr>
            <a:picLocks noChangeAspect="1" noChangeArrowheads="1"/>
          </p:cNvPicPr>
          <p:nvPr/>
        </p:nvPicPr>
        <p:blipFill>
          <a:blip r:embed="rId3"/>
          <a:srcRect/>
          <a:stretch>
            <a:fillRect/>
          </a:stretch>
        </p:blipFill>
        <p:spPr bwMode="auto">
          <a:xfrm>
            <a:off x="685800" y="4419600"/>
            <a:ext cx="68580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reezing" dir="t">
                <a:rot lat="0" lon="0" rev="5640000"/>
              </a:lightRig>
            </a:scene3d>
            <a:sp3d prstMaterial="flat">
              <a:contourClr>
                <a:schemeClr val="tx2"/>
              </a:contourClr>
            </a:sp3d>
          </a:bodyPr>
          <a:lstStyle/>
          <a:p>
            <a:pPr>
              <a:defRPr/>
            </a:pPr>
            <a:r>
              <a:rPr lang="id-ID" dirty="0" smtClean="0"/>
              <a:t>Operator Evolusi?</a:t>
            </a:r>
            <a:endParaRPr lang="id-ID" dirty="0"/>
          </a:p>
        </p:txBody>
      </p:sp>
      <p:sp>
        <p:nvSpPr>
          <p:cNvPr id="5" name="Content Placeholder 4"/>
          <p:cNvSpPr>
            <a:spLocks noGrp="1"/>
          </p:cNvSpPr>
          <p:nvPr>
            <p:ph idx="1"/>
          </p:nvPr>
        </p:nvSpPr>
        <p:spPr/>
        <p:txBody>
          <a:bodyPr/>
          <a:lstStyle/>
          <a:p>
            <a:r>
              <a:rPr lang="id-ID" sz="2400" b="1" dirty="0" smtClean="0"/>
              <a:t>Seleksi Ortu</a:t>
            </a:r>
            <a:r>
              <a:rPr lang="id-ID" sz="2400" dirty="0" smtClean="0"/>
              <a:t>: </a:t>
            </a:r>
          </a:p>
          <a:p>
            <a:pPr lvl="1"/>
            <a:r>
              <a:rPr lang="id-ID" sz="2000" dirty="0" smtClean="0"/>
              <a:t>Roullete Wheel, Tournament Selection, Ranking, Scaling, dst.</a:t>
            </a:r>
          </a:p>
          <a:p>
            <a:r>
              <a:rPr lang="id-ID" sz="2400" b="1" dirty="0" smtClean="0"/>
              <a:t>Rekombinasi</a:t>
            </a:r>
          </a:p>
          <a:p>
            <a:pPr lvl="1"/>
            <a:r>
              <a:rPr lang="id-ID" sz="2000" dirty="0" smtClean="0"/>
              <a:t>Biner, Integer, Real, Permutasi, Gabungan dari rekombinasi tsb.</a:t>
            </a:r>
          </a:p>
          <a:p>
            <a:r>
              <a:rPr lang="id-ID" sz="2400" b="1" dirty="0" smtClean="0"/>
              <a:t>Mutasi</a:t>
            </a:r>
          </a:p>
          <a:p>
            <a:pPr lvl="1"/>
            <a:r>
              <a:rPr lang="id-ID" sz="2000" dirty="0" smtClean="0"/>
              <a:t>Biner, Integer, Real, Permutasi, Gabungan dari rekombinasi tsb.</a:t>
            </a:r>
            <a:endParaRPr lang="id-ID" sz="2000" b="1" dirty="0" smtClean="0"/>
          </a:p>
          <a:p>
            <a:r>
              <a:rPr lang="id-ID" sz="2400" b="1" dirty="0" smtClean="0"/>
              <a:t>Seleksi Survivor</a:t>
            </a:r>
            <a:endParaRPr lang="id-ID" sz="2400" dirty="0" smtClean="0"/>
          </a:p>
          <a:p>
            <a:pPr lvl="1"/>
            <a:r>
              <a:rPr lang="id-ID" sz="2000" dirty="0" smtClean="0"/>
              <a:t>Generational atau Steady State?</a:t>
            </a:r>
          </a:p>
          <a:p>
            <a:pPr lvl="1"/>
            <a:r>
              <a:rPr lang="id-ID" sz="2000" dirty="0" smtClean="0"/>
              <a:t>Deterministik atau Probabilistik?</a:t>
            </a:r>
          </a:p>
          <a:p>
            <a:r>
              <a:rPr lang="id-ID" sz="2200" b="1" dirty="0" smtClean="0"/>
              <a:t>EAs Model </a:t>
            </a:r>
          </a:p>
          <a:p>
            <a:pPr lvl="1"/>
            <a:r>
              <a:rPr lang="id-ID" sz="2000" dirty="0" smtClean="0"/>
              <a:t>Simple Vs Advanced?</a:t>
            </a:r>
            <a:endParaRPr lang="id-ID" sz="2000"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55762" y="1906587"/>
            <a:ext cx="6040438" cy="1446213"/>
          </a:xfrm>
          <a:prstGeom prst="rect">
            <a:avLst/>
          </a:prstGeom>
          <a:noFill/>
          <a:ln w="9525">
            <a:noFill/>
            <a:miter lim="800000"/>
            <a:headEnd/>
            <a:tailEnd/>
          </a:ln>
        </p:spPr>
        <p:txBody>
          <a:bodyPr wrap="square">
            <a:spAutoFit/>
          </a:bodyPr>
          <a:lstStyle/>
          <a:p>
            <a:r>
              <a:rPr lang="en-US" sz="8800" b="1" dirty="0">
                <a:solidFill>
                  <a:srgbClr val="FF0000"/>
                </a:solidFill>
                <a:latin typeface="Constantia" pitchFamily="18" charset="0"/>
              </a:rPr>
              <a:t>Question?</a:t>
            </a:r>
            <a:endParaRPr lang="id-ID" sz="8800" b="1" dirty="0">
              <a:solidFill>
                <a:srgbClr val="FF0000"/>
              </a:solidFill>
              <a:latin typeface="Constantia" pitchFamily="18" charset="0"/>
            </a:endParaRPr>
          </a:p>
        </p:txBody>
      </p:sp>
      <p:pic>
        <p:nvPicPr>
          <p:cNvPr id="833540" name="Picture 4" descr="E:\Foto\Jakarta April 2010\P102048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1"/>
          <p:cNvSpPr>
            <a:spLocks noChangeArrowheads="1"/>
          </p:cNvSpPr>
          <p:nvPr/>
        </p:nvSpPr>
        <p:spPr bwMode="auto">
          <a:xfrm>
            <a:off x="533400" y="2668250"/>
            <a:ext cx="8153400" cy="1446550"/>
          </a:xfrm>
          <a:prstGeom prst="rect">
            <a:avLst/>
          </a:prstGeom>
          <a:noFill/>
          <a:ln w="9525">
            <a:noFill/>
            <a:miter lim="800000"/>
            <a:headEnd/>
            <a:tailEnd/>
          </a:ln>
        </p:spPr>
        <p:txBody>
          <a:bodyPr wrap="square">
            <a:spAutoFit/>
          </a:bodyPr>
          <a:lstStyle/>
          <a:p>
            <a:pPr algn="ctr"/>
            <a:r>
              <a:rPr lang="id-ID" sz="8800" b="1" dirty="0" smtClean="0">
                <a:solidFill>
                  <a:srgbClr val="FF0000"/>
                </a:solidFill>
                <a:latin typeface="Constantia" pitchFamily="18" charset="0"/>
              </a:rPr>
              <a:t>Your cases</a:t>
            </a:r>
            <a:r>
              <a:rPr lang="en-US" sz="8800" b="1" dirty="0" smtClean="0">
                <a:solidFill>
                  <a:srgbClr val="FF0000"/>
                </a:solidFill>
                <a:latin typeface="Constantia" pitchFamily="18" charset="0"/>
              </a:rPr>
              <a:t>?</a:t>
            </a:r>
            <a:endParaRPr lang="id-ID" sz="88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E:\Foto\IEEE 2006 Hongkong\IM000589.jpg"/>
          <p:cNvPicPr>
            <a:picLocks noChangeAspect="1" noChangeArrowheads="1"/>
          </p:cNvPicPr>
          <p:nvPr/>
        </p:nvPicPr>
        <p:blipFill>
          <a:blip r:embed="rId2"/>
          <a:srcRect/>
          <a:stretch>
            <a:fillRect/>
          </a:stretch>
        </p:blipFill>
        <p:spPr bwMode="auto">
          <a:xfrm>
            <a:off x="0" y="14068"/>
            <a:ext cx="9144000" cy="6858000"/>
          </a:xfrm>
          <a:prstGeom prst="rect">
            <a:avLst/>
          </a:prstGeom>
          <a:noFill/>
        </p:spPr>
      </p:pic>
      <p:sp>
        <p:nvSpPr>
          <p:cNvPr id="4" name="Rectangle 1"/>
          <p:cNvSpPr>
            <a:spLocks noChangeArrowheads="1"/>
          </p:cNvSpPr>
          <p:nvPr/>
        </p:nvSpPr>
        <p:spPr bwMode="auto">
          <a:xfrm>
            <a:off x="1579562" y="457200"/>
            <a:ext cx="6040438" cy="1446213"/>
          </a:xfrm>
          <a:prstGeom prst="rect">
            <a:avLst/>
          </a:prstGeom>
          <a:noFill/>
          <a:ln w="9525">
            <a:noFill/>
            <a:miter lim="800000"/>
            <a:headEnd/>
            <a:tailEnd/>
          </a:ln>
        </p:spPr>
        <p:txBody>
          <a:bodyPr wrap="square">
            <a:spAutoFit/>
          </a:bodyPr>
          <a:lstStyle/>
          <a:p>
            <a:r>
              <a:rPr lang="en-US" sz="8800" b="1" dirty="0">
                <a:solidFill>
                  <a:srgbClr val="FF0000"/>
                </a:solidFill>
                <a:latin typeface="Constantia" pitchFamily="18" charset="0"/>
              </a:rPr>
              <a:t>Question?</a:t>
            </a:r>
            <a:endParaRPr lang="id-ID" sz="88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dirty="0" smtClean="0"/>
              <a:t>Kasus 1: </a:t>
            </a:r>
            <a:r>
              <a:rPr lang="en-US" sz="4800" dirty="0" err="1" smtClean="0"/>
              <a:t>Pengangkutan</a:t>
            </a:r>
            <a:r>
              <a:rPr lang="en-US" sz="4800" dirty="0" smtClean="0"/>
              <a:t> </a:t>
            </a:r>
            <a:r>
              <a:rPr lang="en-US" sz="4800" dirty="0" err="1" smtClean="0"/>
              <a:t>Barang</a:t>
            </a:r>
            <a:endParaRPr lang="id-ID" sz="4800" dirty="0"/>
          </a:p>
        </p:txBody>
      </p:sp>
      <p:sp>
        <p:nvSpPr>
          <p:cNvPr id="3" name="Content Placeholder 2"/>
          <p:cNvSpPr>
            <a:spLocks noGrp="1"/>
          </p:cNvSpPr>
          <p:nvPr>
            <p:ph idx="1"/>
          </p:nvPr>
        </p:nvSpPr>
        <p:spPr/>
        <p:txBody>
          <a:bodyPr/>
          <a:lstStyle/>
          <a:p>
            <a:r>
              <a:rPr lang="id-ID" dirty="0" smtClean="0"/>
              <a:t>Diambil dari TA mahasiswa S1-Informatika IT Telkom angkatan 2006: Naufal Mikhdzam Ar Rozi (113061051)</a:t>
            </a:r>
          </a:p>
          <a:p>
            <a:pPr lvl="0"/>
            <a:r>
              <a:rPr lang="id-ID" dirty="0" smtClean="0"/>
              <a:t>Mengimplementasikan Algoritma Genetika untuk menemukan solusi optimal</a:t>
            </a:r>
          </a:p>
          <a:p>
            <a:r>
              <a:rPr lang="id-ID" dirty="0" smtClean="0"/>
              <a:t>Melakukan analisis terhadap sistem Algoritma Genetika yang telah dibangun</a:t>
            </a:r>
          </a:p>
          <a:p>
            <a:r>
              <a:rPr lang="id-ID" dirty="0" smtClean="0"/>
              <a:t>Dibangkitkan 3 studi kasus</a:t>
            </a:r>
            <a:endParaRPr lang="id-ID"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399" y="251099"/>
          <a:ext cx="8839201" cy="6378302"/>
        </p:xfrm>
        <a:graphic>
          <a:graphicData uri="http://schemas.openxmlformats.org/drawingml/2006/table">
            <a:tbl>
              <a:tblPr/>
              <a:tblGrid>
                <a:gridCol w="617898"/>
                <a:gridCol w="1907588"/>
                <a:gridCol w="6313715"/>
              </a:tblGrid>
              <a:tr h="191122">
                <a:tc>
                  <a:txBody>
                    <a:bodyPr/>
                    <a:lstStyle/>
                    <a:p>
                      <a:pPr algn="ctr">
                        <a:spcAft>
                          <a:spcPts val="0"/>
                        </a:spcAft>
                      </a:pPr>
                      <a:r>
                        <a:rPr lang="en-US" sz="1800" b="1" dirty="0">
                          <a:latin typeface="Times New Roman"/>
                          <a:ea typeface="Times New Roman"/>
                          <a:cs typeface="Times New Roman"/>
                        </a:rPr>
                        <a:t>No.</a:t>
                      </a:r>
                      <a:endParaRPr lang="id-ID" sz="1800" b="1"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US" sz="1800" b="1">
                          <a:latin typeface="Times New Roman"/>
                          <a:ea typeface="Times New Roman"/>
                          <a:cs typeface="Times New Roman"/>
                        </a:rPr>
                        <a:t>Properti</a:t>
                      </a:r>
                      <a:endParaRPr lang="id-ID" sz="1800" b="1">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US" sz="1800" b="1" dirty="0" err="1">
                          <a:latin typeface="Times New Roman"/>
                          <a:ea typeface="Times New Roman"/>
                          <a:cs typeface="Times New Roman"/>
                        </a:rPr>
                        <a:t>Keterangan</a:t>
                      </a:r>
                      <a:endParaRPr lang="id-ID" sz="1800" b="1"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11480">
                <a:tc>
                  <a:txBody>
                    <a:bodyPr/>
                    <a:lstStyle/>
                    <a:p>
                      <a:pPr algn="ctr">
                        <a:spcAft>
                          <a:spcPts val="0"/>
                        </a:spcAft>
                      </a:pPr>
                      <a:r>
                        <a:rPr lang="en-US" sz="2000" dirty="0">
                          <a:latin typeface="Times New Roman"/>
                          <a:ea typeface="Times New Roman"/>
                          <a:cs typeface="Times New Roman"/>
                        </a:rPr>
                        <a:t>1.</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cs typeface="Times New Roman"/>
                        </a:rPr>
                        <a:t>ID Barang</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2000" dirty="0" smtClean="0">
                          <a:latin typeface="Times New Roman"/>
                          <a:ea typeface="Times New Roman"/>
                          <a:cs typeface="Times New Roman"/>
                        </a:rPr>
                        <a:t>I</a:t>
                      </a:r>
                      <a:r>
                        <a:rPr lang="en-US" sz="2000" dirty="0" err="1" smtClean="0">
                          <a:latin typeface="Times New Roman"/>
                          <a:ea typeface="Times New Roman"/>
                          <a:cs typeface="Times New Roman"/>
                        </a:rPr>
                        <a:t>dentitas</a:t>
                      </a:r>
                      <a:r>
                        <a:rPr lang="en-US" sz="2000" dirty="0" smtClean="0">
                          <a:latin typeface="Times New Roman"/>
                          <a:ea typeface="Times New Roman"/>
                          <a:cs typeface="Times New Roman"/>
                        </a:rPr>
                        <a:t> </a:t>
                      </a:r>
                      <a:r>
                        <a:rPr lang="en-US" sz="2000" dirty="0" err="1">
                          <a:latin typeface="Times New Roman"/>
                          <a:ea typeface="Times New Roman"/>
                          <a:cs typeface="Times New Roman"/>
                        </a:rPr>
                        <a:t>dari</a:t>
                      </a:r>
                      <a:r>
                        <a:rPr lang="en-US" sz="2000" dirty="0">
                          <a:latin typeface="Times New Roman"/>
                          <a:ea typeface="Times New Roman"/>
                          <a:cs typeface="Times New Roman"/>
                        </a:rPr>
                        <a:t> </a:t>
                      </a:r>
                      <a:r>
                        <a:rPr lang="en-US" sz="2000" dirty="0" err="1">
                          <a:latin typeface="Times New Roman"/>
                          <a:ea typeface="Times New Roman"/>
                          <a:cs typeface="Times New Roman"/>
                        </a:rPr>
                        <a:t>suatu</a:t>
                      </a:r>
                      <a:r>
                        <a:rPr lang="en-US" sz="2000" dirty="0">
                          <a:latin typeface="Times New Roman"/>
                          <a:ea typeface="Times New Roman"/>
                          <a:cs typeface="Times New Roman"/>
                        </a:rPr>
                        <a:t> </a:t>
                      </a:r>
                      <a:r>
                        <a:rPr lang="en-US" sz="2000" dirty="0" err="1" smtClean="0">
                          <a:latin typeface="Times New Roman"/>
                          <a:ea typeface="Times New Roman"/>
                          <a:cs typeface="Times New Roman"/>
                        </a:rPr>
                        <a:t>barang</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spcAft>
                          <a:spcPts val="0"/>
                        </a:spcAft>
                      </a:pPr>
                      <a:r>
                        <a:rPr lang="en-US" sz="2000" dirty="0">
                          <a:latin typeface="Times New Roman"/>
                          <a:ea typeface="Times New Roman"/>
                          <a:cs typeface="Times New Roman"/>
                        </a:rPr>
                        <a:t>2.</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dirty="0" err="1">
                          <a:latin typeface="Times New Roman"/>
                          <a:ea typeface="Times New Roman"/>
                          <a:cs typeface="Times New Roman"/>
                        </a:rPr>
                        <a:t>Panjang</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id-ID" sz="2000" dirty="0" smtClean="0">
                          <a:latin typeface="Times New Roman"/>
                          <a:ea typeface="Times New Roman"/>
                          <a:cs typeface="Times New Roman"/>
                        </a:rPr>
                        <a:t>P</a:t>
                      </a:r>
                      <a:r>
                        <a:rPr lang="en-US" sz="2000" dirty="0" err="1" smtClean="0">
                          <a:latin typeface="Times New Roman"/>
                          <a:ea typeface="Times New Roman"/>
                          <a:cs typeface="Times New Roman"/>
                        </a:rPr>
                        <a:t>anjang</a:t>
                      </a:r>
                      <a:r>
                        <a:rPr lang="en-US"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cm</a:t>
                      </a:r>
                      <a:r>
                        <a:rPr lang="id-ID"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1973">
                <a:tc>
                  <a:txBody>
                    <a:bodyPr/>
                    <a:lstStyle/>
                    <a:p>
                      <a:pPr algn="ctr">
                        <a:spcAft>
                          <a:spcPts val="0"/>
                        </a:spcAft>
                      </a:pPr>
                      <a:r>
                        <a:rPr lang="en-US" sz="2000">
                          <a:latin typeface="Times New Roman"/>
                          <a:ea typeface="Times New Roman"/>
                          <a:cs typeface="Times New Roman"/>
                        </a:rPr>
                        <a:t>3.</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cs typeface="Times New Roman"/>
                        </a:rPr>
                        <a:t>Lebar</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2000" dirty="0" smtClean="0">
                          <a:latin typeface="Times New Roman"/>
                          <a:ea typeface="Times New Roman"/>
                          <a:cs typeface="Times New Roman"/>
                        </a:rPr>
                        <a:t>L</a:t>
                      </a:r>
                      <a:r>
                        <a:rPr lang="en-US" sz="2000" dirty="0" err="1" smtClean="0">
                          <a:latin typeface="Times New Roman"/>
                          <a:ea typeface="Times New Roman"/>
                          <a:cs typeface="Times New Roman"/>
                        </a:rPr>
                        <a:t>ebar</a:t>
                      </a:r>
                      <a:r>
                        <a:rPr lang="en-US"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cm</a:t>
                      </a:r>
                      <a:r>
                        <a:rPr lang="id-ID"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73">
                <a:tc>
                  <a:txBody>
                    <a:bodyPr/>
                    <a:lstStyle/>
                    <a:p>
                      <a:pPr algn="ctr">
                        <a:spcAft>
                          <a:spcPts val="0"/>
                        </a:spcAft>
                      </a:pPr>
                      <a:r>
                        <a:rPr lang="en-US" sz="2000">
                          <a:latin typeface="Times New Roman"/>
                          <a:ea typeface="Times New Roman"/>
                          <a:cs typeface="Times New Roman"/>
                        </a:rPr>
                        <a:t>4.</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dirty="0" err="1">
                          <a:latin typeface="Times New Roman"/>
                          <a:ea typeface="Times New Roman"/>
                          <a:cs typeface="Times New Roman"/>
                        </a:rPr>
                        <a:t>Tinggi</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2000" dirty="0" err="1" smtClean="0">
                          <a:latin typeface="Times New Roman"/>
                          <a:ea typeface="Times New Roman"/>
                          <a:cs typeface="Times New Roman"/>
                        </a:rPr>
                        <a:t>Tinggi</a:t>
                      </a:r>
                      <a:r>
                        <a:rPr lang="id-ID"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cm</a:t>
                      </a:r>
                      <a:r>
                        <a:rPr lang="id-ID"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42854">
                <a:tc>
                  <a:txBody>
                    <a:bodyPr/>
                    <a:lstStyle/>
                    <a:p>
                      <a:pPr algn="ctr">
                        <a:spcAft>
                          <a:spcPts val="0"/>
                        </a:spcAft>
                      </a:pPr>
                      <a:r>
                        <a:rPr lang="en-US" sz="2000">
                          <a:latin typeface="Times New Roman"/>
                          <a:ea typeface="Times New Roman"/>
                          <a:cs typeface="Times New Roman"/>
                        </a:rPr>
                        <a:t>5.</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cs typeface="Times New Roman"/>
                        </a:rPr>
                        <a:t>Volume</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2000" dirty="0" smtClean="0">
                          <a:latin typeface="Times New Roman"/>
                          <a:ea typeface="Times New Roman"/>
                          <a:cs typeface="Times New Roman"/>
                        </a:rPr>
                        <a:t>V</a:t>
                      </a:r>
                      <a:r>
                        <a:rPr lang="en-US" sz="2000" dirty="0" err="1" smtClean="0">
                          <a:latin typeface="Times New Roman"/>
                          <a:ea typeface="Times New Roman"/>
                          <a:cs typeface="Times New Roman"/>
                        </a:rPr>
                        <a:t>olume</a:t>
                      </a:r>
                      <a:r>
                        <a:rPr lang="en-US"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cm</a:t>
                      </a:r>
                      <a:r>
                        <a:rPr lang="en-US" sz="2000" baseline="30000" dirty="0" smtClean="0">
                          <a:latin typeface="Times New Roman"/>
                          <a:ea typeface="Times New Roman"/>
                          <a:cs typeface="Times New Roman"/>
                        </a:rPr>
                        <a:t>3</a:t>
                      </a:r>
                      <a:r>
                        <a:rPr lang="id-ID" sz="2000" dirty="0" smtClean="0">
                          <a:latin typeface="Times New Roman"/>
                          <a:ea typeface="Times New Roman"/>
                          <a:cs typeface="Times New Roman"/>
                        </a:rPr>
                        <a:t>)</a:t>
                      </a:r>
                      <a:endParaRPr lang="id-ID" sz="2000" baseline="-25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03">
                <a:tc>
                  <a:txBody>
                    <a:bodyPr/>
                    <a:lstStyle/>
                    <a:p>
                      <a:pPr algn="ctr">
                        <a:spcAft>
                          <a:spcPts val="0"/>
                        </a:spcAft>
                      </a:pPr>
                      <a:r>
                        <a:rPr lang="en-US" sz="2000">
                          <a:latin typeface="Times New Roman"/>
                          <a:ea typeface="Times New Roman"/>
                          <a:cs typeface="Times New Roman"/>
                        </a:rPr>
                        <a:t>6.</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dirty="0" err="1">
                          <a:latin typeface="Times New Roman"/>
                          <a:ea typeface="Times New Roman"/>
                          <a:cs typeface="Times New Roman"/>
                        </a:rPr>
                        <a:t>Berat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id-ID" sz="2000" dirty="0" smtClean="0">
                          <a:latin typeface="Times New Roman"/>
                          <a:ea typeface="Times New Roman"/>
                          <a:cs typeface="Times New Roman"/>
                        </a:rPr>
                        <a:t>B</a:t>
                      </a:r>
                      <a:r>
                        <a:rPr lang="en-US" sz="2000" dirty="0" err="1" smtClean="0">
                          <a:latin typeface="Times New Roman"/>
                          <a:ea typeface="Times New Roman"/>
                          <a:cs typeface="Times New Roman"/>
                        </a:rPr>
                        <a:t>erat</a:t>
                      </a:r>
                      <a:r>
                        <a:rPr lang="en-US"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kilogram</a:t>
                      </a:r>
                      <a:r>
                        <a:rPr lang="id-ID"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37853">
                <a:tc>
                  <a:txBody>
                    <a:bodyPr/>
                    <a:lstStyle/>
                    <a:p>
                      <a:pPr algn="ctr">
                        <a:spcAft>
                          <a:spcPts val="0"/>
                        </a:spcAft>
                      </a:pPr>
                      <a:r>
                        <a:rPr lang="en-US" sz="2000">
                          <a:latin typeface="Times New Roman"/>
                          <a:ea typeface="Times New Roman"/>
                          <a:cs typeface="Times New Roman"/>
                        </a:rPr>
                        <a:t>7.</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err="1">
                          <a:latin typeface="Times New Roman"/>
                          <a:ea typeface="Times New Roman"/>
                          <a:cs typeface="Times New Roman"/>
                        </a:rPr>
                        <a:t>Kekuatan</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smtClean="0">
                          <a:latin typeface="Times New Roman"/>
                          <a:ea typeface="Times New Roman"/>
                          <a:cs typeface="Times New Roman"/>
                        </a:rPr>
                        <a:t>Kekuatan</a:t>
                      </a:r>
                      <a:r>
                        <a:rPr lang="id-ID" sz="2000" dirty="0" smtClean="0">
                          <a:latin typeface="Times New Roman"/>
                          <a:ea typeface="Times New Roman"/>
                          <a:cs typeface="Times New Roman"/>
                        </a:rPr>
                        <a:t> </a:t>
                      </a:r>
                      <a:r>
                        <a:rPr lang="en-US" sz="2000" dirty="0" err="1" smtClean="0">
                          <a:latin typeface="Times New Roman"/>
                          <a:ea typeface="Times New Roman"/>
                          <a:cs typeface="Times New Roman"/>
                        </a:rPr>
                        <a:t>barang</a:t>
                      </a:r>
                      <a:r>
                        <a:rPr lang="en-US" sz="2000" dirty="0" smtClean="0">
                          <a:latin typeface="Times New Roman"/>
                          <a:ea typeface="Times New Roman"/>
                          <a:cs typeface="Times New Roman"/>
                        </a:rPr>
                        <a:t> </a:t>
                      </a:r>
                      <a:r>
                        <a:rPr lang="en-US" sz="2000" dirty="0" err="1">
                          <a:latin typeface="Times New Roman"/>
                          <a:ea typeface="Times New Roman"/>
                          <a:cs typeface="Times New Roman"/>
                        </a:rPr>
                        <a:t>terhadap</a:t>
                      </a:r>
                      <a:r>
                        <a:rPr lang="en-US" sz="2000" dirty="0">
                          <a:latin typeface="Times New Roman"/>
                          <a:ea typeface="Times New Roman"/>
                          <a:cs typeface="Times New Roman"/>
                        </a:rPr>
                        <a:t> </a:t>
                      </a:r>
                      <a:r>
                        <a:rPr lang="en-US" sz="2000" dirty="0" err="1">
                          <a:latin typeface="Times New Roman"/>
                          <a:ea typeface="Times New Roman"/>
                          <a:cs typeface="Times New Roman"/>
                        </a:rPr>
                        <a:t>beban</a:t>
                      </a:r>
                      <a:r>
                        <a:rPr lang="en-US" sz="2000" dirty="0">
                          <a:latin typeface="Times New Roman"/>
                          <a:ea typeface="Times New Roman"/>
                          <a:cs typeface="Times New Roman"/>
                        </a:rPr>
                        <a:t> yang </a:t>
                      </a:r>
                      <a:r>
                        <a:rPr lang="en-US" sz="2000" dirty="0" err="1" smtClean="0">
                          <a:latin typeface="Times New Roman"/>
                          <a:ea typeface="Times New Roman"/>
                          <a:cs typeface="Times New Roman"/>
                        </a:rPr>
                        <a:t>menimpanya</a:t>
                      </a:r>
                      <a:r>
                        <a:rPr lang="id-ID" sz="2000" dirty="0" smtClean="0">
                          <a:latin typeface="Times New Roman"/>
                          <a:ea typeface="Times New Roman"/>
                          <a:cs typeface="Times New Roman"/>
                        </a:rPr>
                        <a:t> (</a:t>
                      </a:r>
                      <a:r>
                        <a:rPr lang="en-US" sz="2000" dirty="0" smtClean="0">
                          <a:latin typeface="Times New Roman"/>
                          <a:ea typeface="Times New Roman"/>
                          <a:cs typeface="Times New Roman"/>
                        </a:rPr>
                        <a:t>kilogram</a:t>
                      </a:r>
                      <a:r>
                        <a:rPr lang="id-ID" sz="2000" dirty="0" smtClean="0">
                          <a:latin typeface="Times New Roman"/>
                          <a:ea typeface="Times New Roman"/>
                          <a:cs typeface="Times New Roman"/>
                        </a:rPr>
                        <a:t>)</a:t>
                      </a:r>
                      <a:r>
                        <a:rPr lang="en-US" sz="2000" dirty="0" smtClean="0">
                          <a:latin typeface="Times New Roman"/>
                          <a:ea typeface="Times New Roman"/>
                          <a:cs typeface="Times New Roman"/>
                        </a:rPr>
                        <a:t>. </a:t>
                      </a:r>
                      <a:r>
                        <a:rPr lang="en-US" sz="2000" dirty="0" err="1">
                          <a:latin typeface="Times New Roman"/>
                          <a:ea typeface="Times New Roman"/>
                          <a:cs typeface="Times New Roman"/>
                        </a:rPr>
                        <a:t>Apabila</a:t>
                      </a:r>
                      <a:r>
                        <a:rPr lang="en-US" sz="2000" dirty="0">
                          <a:latin typeface="Times New Roman"/>
                          <a:ea typeface="Times New Roman"/>
                          <a:cs typeface="Times New Roman"/>
                        </a:rPr>
                        <a:t> </a:t>
                      </a:r>
                      <a:r>
                        <a:rPr lang="en-US" sz="2000" dirty="0" err="1">
                          <a:latin typeface="Times New Roman"/>
                          <a:ea typeface="Times New Roman"/>
                          <a:cs typeface="Times New Roman"/>
                        </a:rPr>
                        <a:t>barang</a:t>
                      </a:r>
                      <a:r>
                        <a:rPr lang="en-US" sz="2000" dirty="0">
                          <a:latin typeface="Times New Roman"/>
                          <a:ea typeface="Times New Roman"/>
                          <a:cs typeface="Times New Roman"/>
                        </a:rPr>
                        <a:t> </a:t>
                      </a:r>
                      <a:r>
                        <a:rPr lang="en-US" sz="2000" dirty="0" err="1">
                          <a:latin typeface="Times New Roman"/>
                          <a:ea typeface="Times New Roman"/>
                          <a:cs typeface="Times New Roman"/>
                        </a:rPr>
                        <a:t>memiliki</a:t>
                      </a:r>
                      <a:r>
                        <a:rPr lang="en-US" sz="2000" dirty="0">
                          <a:latin typeface="Times New Roman"/>
                          <a:ea typeface="Times New Roman"/>
                          <a:cs typeface="Times New Roman"/>
                        </a:rPr>
                        <a:t> </a:t>
                      </a:r>
                      <a:r>
                        <a:rPr lang="en-US" sz="2000" dirty="0" err="1">
                          <a:latin typeface="Times New Roman"/>
                          <a:ea typeface="Times New Roman"/>
                          <a:cs typeface="Times New Roman"/>
                        </a:rPr>
                        <a:t>kekuatan</a:t>
                      </a:r>
                      <a:r>
                        <a:rPr lang="en-US" sz="2000" dirty="0">
                          <a:latin typeface="Times New Roman"/>
                          <a:ea typeface="Times New Roman"/>
                          <a:cs typeface="Times New Roman"/>
                        </a:rPr>
                        <a:t> 50 kg, </a:t>
                      </a:r>
                      <a:r>
                        <a:rPr lang="en-US" sz="2000" dirty="0" err="1">
                          <a:latin typeface="Times New Roman"/>
                          <a:ea typeface="Times New Roman"/>
                          <a:cs typeface="Times New Roman"/>
                        </a:rPr>
                        <a:t>maka</a:t>
                      </a:r>
                      <a:r>
                        <a:rPr lang="en-US" sz="2000" dirty="0">
                          <a:latin typeface="Times New Roman"/>
                          <a:ea typeface="Times New Roman"/>
                          <a:cs typeface="Times New Roman"/>
                        </a:rPr>
                        <a:t> </a:t>
                      </a:r>
                      <a:r>
                        <a:rPr lang="en-US" sz="2000" dirty="0" err="1">
                          <a:latin typeface="Times New Roman"/>
                          <a:ea typeface="Times New Roman"/>
                          <a:cs typeface="Times New Roman"/>
                        </a:rPr>
                        <a:t>barang</a:t>
                      </a:r>
                      <a:r>
                        <a:rPr lang="en-US" sz="2000" dirty="0">
                          <a:latin typeface="Times New Roman"/>
                          <a:ea typeface="Times New Roman"/>
                          <a:cs typeface="Times New Roman"/>
                        </a:rPr>
                        <a:t> </a:t>
                      </a:r>
                      <a:r>
                        <a:rPr lang="en-US" sz="2000" dirty="0" err="1">
                          <a:latin typeface="Times New Roman"/>
                          <a:ea typeface="Times New Roman"/>
                          <a:cs typeface="Times New Roman"/>
                        </a:rPr>
                        <a:t>tersebut</a:t>
                      </a:r>
                      <a:r>
                        <a:rPr lang="en-US" sz="2000" dirty="0">
                          <a:latin typeface="Times New Roman"/>
                          <a:ea typeface="Times New Roman"/>
                          <a:cs typeface="Times New Roman"/>
                        </a:rPr>
                        <a:t> </a:t>
                      </a:r>
                      <a:r>
                        <a:rPr lang="en-US" sz="2000" dirty="0" err="1">
                          <a:latin typeface="Times New Roman"/>
                          <a:ea typeface="Times New Roman"/>
                          <a:cs typeface="Times New Roman"/>
                        </a:rPr>
                        <a:t>dapat</a:t>
                      </a:r>
                      <a:r>
                        <a:rPr lang="en-US" sz="2000" dirty="0">
                          <a:latin typeface="Times New Roman"/>
                          <a:ea typeface="Times New Roman"/>
                          <a:cs typeface="Times New Roman"/>
                        </a:rPr>
                        <a:t> </a:t>
                      </a:r>
                      <a:r>
                        <a:rPr lang="en-US" sz="2000" dirty="0" err="1">
                          <a:latin typeface="Times New Roman"/>
                          <a:ea typeface="Times New Roman"/>
                          <a:cs typeface="Times New Roman"/>
                        </a:rPr>
                        <a:t>ditimpa</a:t>
                      </a:r>
                      <a:r>
                        <a:rPr lang="en-US" sz="2000" dirty="0">
                          <a:latin typeface="Times New Roman"/>
                          <a:ea typeface="Times New Roman"/>
                          <a:cs typeface="Times New Roman"/>
                        </a:rPr>
                        <a:t> </a:t>
                      </a:r>
                      <a:r>
                        <a:rPr lang="en-US" sz="2000" dirty="0" err="1">
                          <a:latin typeface="Times New Roman"/>
                          <a:ea typeface="Times New Roman"/>
                          <a:cs typeface="Times New Roman"/>
                        </a:rPr>
                        <a:t>oleh</a:t>
                      </a:r>
                      <a:r>
                        <a:rPr lang="en-US" sz="2000" dirty="0">
                          <a:latin typeface="Times New Roman"/>
                          <a:ea typeface="Times New Roman"/>
                          <a:cs typeface="Times New Roman"/>
                        </a:rPr>
                        <a:t> </a:t>
                      </a:r>
                      <a:r>
                        <a:rPr lang="en-US" sz="2000" dirty="0" err="1">
                          <a:latin typeface="Times New Roman"/>
                          <a:ea typeface="Times New Roman"/>
                          <a:cs typeface="Times New Roman"/>
                        </a:rPr>
                        <a:t>barang-barang</a:t>
                      </a:r>
                      <a:r>
                        <a:rPr lang="en-US" sz="2000" dirty="0">
                          <a:latin typeface="Times New Roman"/>
                          <a:ea typeface="Times New Roman"/>
                          <a:cs typeface="Times New Roman"/>
                        </a:rPr>
                        <a:t> </a:t>
                      </a:r>
                      <a:r>
                        <a:rPr lang="en-US" sz="2000" dirty="0" err="1">
                          <a:latin typeface="Times New Roman"/>
                          <a:ea typeface="Times New Roman"/>
                          <a:cs typeface="Times New Roman"/>
                        </a:rPr>
                        <a:t>dengan</a:t>
                      </a:r>
                      <a:r>
                        <a:rPr lang="en-US" sz="2000" dirty="0">
                          <a:latin typeface="Times New Roman"/>
                          <a:ea typeface="Times New Roman"/>
                          <a:cs typeface="Times New Roman"/>
                        </a:rPr>
                        <a:t> </a:t>
                      </a:r>
                      <a:r>
                        <a:rPr lang="en-US" sz="2000" dirty="0" err="1">
                          <a:latin typeface="Times New Roman"/>
                          <a:ea typeface="Times New Roman"/>
                          <a:cs typeface="Times New Roman"/>
                        </a:rPr>
                        <a:t>maksimal</a:t>
                      </a:r>
                      <a:r>
                        <a:rPr lang="en-US" sz="2000" dirty="0">
                          <a:latin typeface="Times New Roman"/>
                          <a:ea typeface="Times New Roman"/>
                          <a:cs typeface="Times New Roman"/>
                        </a:rPr>
                        <a:t> </a:t>
                      </a:r>
                      <a:r>
                        <a:rPr lang="en-US" sz="2000" dirty="0" err="1">
                          <a:latin typeface="Times New Roman"/>
                          <a:ea typeface="Times New Roman"/>
                          <a:cs typeface="Times New Roman"/>
                        </a:rPr>
                        <a:t>berat</a:t>
                      </a:r>
                      <a:r>
                        <a:rPr lang="en-US" sz="2000" dirty="0">
                          <a:latin typeface="Times New Roman"/>
                          <a:ea typeface="Times New Roman"/>
                          <a:cs typeface="Times New Roman"/>
                        </a:rPr>
                        <a:t> total </a:t>
                      </a:r>
                      <a:r>
                        <a:rPr lang="en-US" sz="2000" dirty="0" err="1">
                          <a:latin typeface="Times New Roman"/>
                          <a:ea typeface="Times New Roman"/>
                          <a:cs typeface="Times New Roman"/>
                        </a:rPr>
                        <a:t>barang</a:t>
                      </a:r>
                      <a:r>
                        <a:rPr lang="en-US" sz="2000" dirty="0">
                          <a:latin typeface="Times New Roman"/>
                          <a:ea typeface="Times New Roman"/>
                          <a:cs typeface="Times New Roman"/>
                        </a:rPr>
                        <a:t> yang </a:t>
                      </a:r>
                      <a:r>
                        <a:rPr lang="en-US" sz="2000" dirty="0" err="1">
                          <a:latin typeface="Times New Roman"/>
                          <a:ea typeface="Times New Roman"/>
                          <a:cs typeface="Times New Roman"/>
                        </a:rPr>
                        <a:t>menimpa</a:t>
                      </a:r>
                      <a:r>
                        <a:rPr lang="en-US" sz="2000" dirty="0">
                          <a:latin typeface="Times New Roman"/>
                          <a:ea typeface="Times New Roman"/>
                          <a:cs typeface="Times New Roman"/>
                        </a:rPr>
                        <a:t> </a:t>
                      </a:r>
                      <a:r>
                        <a:rPr lang="en-US" sz="2000" dirty="0" err="1">
                          <a:latin typeface="Times New Roman"/>
                          <a:ea typeface="Times New Roman"/>
                          <a:cs typeface="Times New Roman"/>
                        </a:rPr>
                        <a:t>adalah</a:t>
                      </a:r>
                      <a:r>
                        <a:rPr lang="en-US" sz="2000" dirty="0">
                          <a:latin typeface="Times New Roman"/>
                          <a:ea typeface="Times New Roman"/>
                          <a:cs typeface="Times New Roman"/>
                        </a:rPr>
                        <a:t> 50 kg</a:t>
                      </a:r>
                      <a:r>
                        <a:rPr lang="en-US"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946">
                <a:tc>
                  <a:txBody>
                    <a:bodyPr/>
                    <a:lstStyle/>
                    <a:p>
                      <a:pPr algn="ctr">
                        <a:spcAft>
                          <a:spcPts val="0"/>
                        </a:spcAft>
                      </a:pPr>
                      <a:r>
                        <a:rPr lang="en-US" sz="2000">
                          <a:latin typeface="Times New Roman"/>
                          <a:ea typeface="Times New Roman"/>
                          <a:cs typeface="Times New Roman"/>
                        </a:rPr>
                        <a:t>8.</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dirty="0">
                          <a:latin typeface="Times New Roman"/>
                          <a:ea typeface="Times New Roman"/>
                          <a:cs typeface="Times New Roman"/>
                        </a:rPr>
                        <a:t>Tingkat </a:t>
                      </a:r>
                      <a:r>
                        <a:rPr lang="en-US" sz="2000" dirty="0" err="1">
                          <a:latin typeface="Times New Roman"/>
                          <a:ea typeface="Times New Roman"/>
                          <a:cs typeface="Times New Roman"/>
                        </a:rPr>
                        <a:t>Prioritas</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2000" dirty="0" smtClean="0">
                          <a:latin typeface="Times New Roman"/>
                          <a:ea typeface="Times New Roman"/>
                          <a:cs typeface="Times New Roman"/>
                        </a:rPr>
                        <a:t>Tingkat</a:t>
                      </a:r>
                      <a:r>
                        <a:rPr lang="id-ID" sz="2000" dirty="0" smtClean="0">
                          <a:latin typeface="Times New Roman"/>
                          <a:ea typeface="Times New Roman"/>
                          <a:cs typeface="Times New Roman"/>
                        </a:rPr>
                        <a:t> </a:t>
                      </a:r>
                      <a:r>
                        <a:rPr lang="en-US" sz="2000" dirty="0" err="1" smtClean="0">
                          <a:latin typeface="Times New Roman"/>
                          <a:ea typeface="Times New Roman"/>
                          <a:cs typeface="Times New Roman"/>
                        </a:rPr>
                        <a:t>prioritas</a:t>
                      </a:r>
                      <a:r>
                        <a:rPr lang="en-US" sz="2000" dirty="0" smtClean="0">
                          <a:latin typeface="Times New Roman"/>
                          <a:ea typeface="Times New Roman"/>
                          <a:cs typeface="Times New Roman"/>
                        </a:rPr>
                        <a:t> </a:t>
                      </a:r>
                      <a:r>
                        <a:rPr lang="en-US" sz="2000" dirty="0" err="1">
                          <a:latin typeface="Times New Roman"/>
                          <a:ea typeface="Times New Roman"/>
                          <a:cs typeface="Times New Roman"/>
                        </a:rPr>
                        <a:t>barang</a:t>
                      </a:r>
                      <a:r>
                        <a:rPr lang="en-US" sz="2000" dirty="0">
                          <a:latin typeface="Times New Roman"/>
                          <a:ea typeface="Times New Roman"/>
                          <a:cs typeface="Times New Roman"/>
                        </a:rPr>
                        <a:t> yang </a:t>
                      </a:r>
                      <a:r>
                        <a:rPr lang="en-US" sz="2000" dirty="0" err="1">
                          <a:latin typeface="Times New Roman"/>
                          <a:ea typeface="Times New Roman"/>
                          <a:cs typeface="Times New Roman"/>
                        </a:rPr>
                        <a:t>bernilai</a:t>
                      </a:r>
                      <a:r>
                        <a:rPr lang="en-US" sz="2000" dirty="0">
                          <a:latin typeface="Times New Roman"/>
                          <a:ea typeface="Times New Roman"/>
                          <a:cs typeface="Times New Roman"/>
                        </a:rPr>
                        <a:t> 1 </a:t>
                      </a:r>
                      <a:r>
                        <a:rPr lang="en-US" sz="2000" dirty="0" err="1">
                          <a:latin typeface="Times New Roman"/>
                          <a:ea typeface="Times New Roman"/>
                          <a:cs typeface="Times New Roman"/>
                        </a:rPr>
                        <a:t>sampai</a:t>
                      </a:r>
                      <a:r>
                        <a:rPr lang="en-US" sz="2000" dirty="0">
                          <a:latin typeface="Times New Roman"/>
                          <a:ea typeface="Times New Roman"/>
                          <a:cs typeface="Times New Roman"/>
                        </a:rPr>
                        <a:t> </a:t>
                      </a:r>
                      <a:r>
                        <a:rPr lang="en-US" sz="2000" dirty="0" err="1">
                          <a:latin typeface="Times New Roman"/>
                          <a:ea typeface="Times New Roman"/>
                          <a:cs typeface="Times New Roman"/>
                        </a:rPr>
                        <a:t>dengan</a:t>
                      </a:r>
                      <a:r>
                        <a:rPr lang="en-US" sz="2000" dirty="0">
                          <a:latin typeface="Times New Roman"/>
                          <a:ea typeface="Times New Roman"/>
                          <a:cs typeface="Times New Roman"/>
                        </a:rPr>
                        <a:t> 5. </a:t>
                      </a:r>
                      <a:r>
                        <a:rPr lang="id-ID" sz="2000" dirty="0" smtClean="0">
                          <a:latin typeface="Times New Roman"/>
                          <a:ea typeface="Times New Roman"/>
                          <a:cs typeface="Times New Roman"/>
                        </a:rPr>
                        <a:t>T</a:t>
                      </a:r>
                      <a:r>
                        <a:rPr lang="en-US" sz="2000" dirty="0" err="1" smtClean="0">
                          <a:latin typeface="Times New Roman"/>
                          <a:ea typeface="Times New Roman"/>
                          <a:cs typeface="Times New Roman"/>
                        </a:rPr>
                        <a:t>ingkat</a:t>
                      </a:r>
                      <a:r>
                        <a:rPr lang="en-US" sz="2000" dirty="0" smtClean="0">
                          <a:latin typeface="Times New Roman"/>
                          <a:ea typeface="Times New Roman"/>
                          <a:cs typeface="Times New Roman"/>
                        </a:rPr>
                        <a:t> </a:t>
                      </a:r>
                      <a:r>
                        <a:rPr lang="en-US" sz="2000" dirty="0" err="1">
                          <a:latin typeface="Times New Roman"/>
                          <a:ea typeface="Times New Roman"/>
                          <a:cs typeface="Times New Roman"/>
                        </a:rPr>
                        <a:t>prioritas</a:t>
                      </a:r>
                      <a:r>
                        <a:rPr lang="en-US" sz="2000" dirty="0">
                          <a:latin typeface="Times New Roman"/>
                          <a:ea typeface="Times New Roman"/>
                          <a:cs typeface="Times New Roman"/>
                        </a:rPr>
                        <a:t> </a:t>
                      </a:r>
                      <a:r>
                        <a:rPr lang="id-ID" sz="2000" dirty="0" smtClean="0">
                          <a:latin typeface="Times New Roman"/>
                          <a:ea typeface="Times New Roman"/>
                          <a:cs typeface="Times New Roman"/>
                        </a:rPr>
                        <a:t>tertinggi = </a:t>
                      </a:r>
                      <a:r>
                        <a:rPr lang="en-US" sz="2000" dirty="0" smtClean="0">
                          <a:latin typeface="Times New Roman"/>
                          <a:ea typeface="Times New Roman"/>
                          <a:cs typeface="Times New Roman"/>
                        </a:rPr>
                        <a:t>5</a:t>
                      </a:r>
                      <a:r>
                        <a:rPr lang="id-ID"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2960">
                <a:tc>
                  <a:txBody>
                    <a:bodyPr/>
                    <a:lstStyle/>
                    <a:p>
                      <a:pPr algn="ctr">
                        <a:spcAft>
                          <a:spcPts val="0"/>
                        </a:spcAft>
                      </a:pPr>
                      <a:r>
                        <a:rPr lang="en-US" sz="2000">
                          <a:latin typeface="Times New Roman"/>
                          <a:ea typeface="Times New Roman"/>
                          <a:cs typeface="Times New Roman"/>
                        </a:rPr>
                        <a:t>9.</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cs typeface="Times New Roman"/>
                        </a:rPr>
                        <a:t>Jumlah sisi yang dapat dijadikan alas</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err="1" smtClean="0">
                          <a:latin typeface="Times New Roman"/>
                          <a:ea typeface="Times New Roman"/>
                          <a:cs typeface="Times New Roman"/>
                        </a:rPr>
                        <a:t>Berapa</a:t>
                      </a:r>
                      <a:r>
                        <a:rPr lang="id-ID" sz="2000" dirty="0" smtClean="0">
                          <a:latin typeface="Times New Roman"/>
                          <a:ea typeface="Times New Roman"/>
                          <a:cs typeface="Times New Roman"/>
                        </a:rPr>
                        <a:t> </a:t>
                      </a:r>
                      <a:r>
                        <a:rPr lang="en-US" sz="2000" dirty="0" err="1" smtClean="0">
                          <a:latin typeface="Times New Roman"/>
                          <a:ea typeface="Times New Roman"/>
                          <a:cs typeface="Times New Roman"/>
                        </a:rPr>
                        <a:t>jumlah</a:t>
                      </a:r>
                      <a:r>
                        <a:rPr lang="en-US" sz="2000" dirty="0" smtClean="0">
                          <a:latin typeface="Times New Roman"/>
                          <a:ea typeface="Times New Roman"/>
                          <a:cs typeface="Times New Roman"/>
                        </a:rPr>
                        <a:t> </a:t>
                      </a:r>
                      <a:r>
                        <a:rPr lang="en-US" sz="2000" dirty="0" err="1">
                          <a:latin typeface="Times New Roman"/>
                          <a:ea typeface="Times New Roman"/>
                          <a:cs typeface="Times New Roman"/>
                        </a:rPr>
                        <a:t>sisi</a:t>
                      </a:r>
                      <a:r>
                        <a:rPr lang="en-US" sz="2000" dirty="0">
                          <a:latin typeface="Times New Roman"/>
                          <a:ea typeface="Times New Roman"/>
                          <a:cs typeface="Times New Roman"/>
                        </a:rPr>
                        <a:t> yang </a:t>
                      </a:r>
                      <a:r>
                        <a:rPr lang="en-US" sz="2000" dirty="0" err="1">
                          <a:latin typeface="Times New Roman"/>
                          <a:ea typeface="Times New Roman"/>
                          <a:cs typeface="Times New Roman"/>
                        </a:rPr>
                        <a:t>dapat</a:t>
                      </a:r>
                      <a:r>
                        <a:rPr lang="en-US" sz="2000" dirty="0">
                          <a:latin typeface="Times New Roman"/>
                          <a:ea typeface="Times New Roman"/>
                          <a:cs typeface="Times New Roman"/>
                        </a:rPr>
                        <a:t> </a:t>
                      </a:r>
                      <a:r>
                        <a:rPr lang="en-US" sz="2000" dirty="0" err="1">
                          <a:latin typeface="Times New Roman"/>
                          <a:ea typeface="Times New Roman"/>
                          <a:cs typeface="Times New Roman"/>
                        </a:rPr>
                        <a:t>dijadikan</a:t>
                      </a:r>
                      <a:r>
                        <a:rPr lang="en-US" sz="2000" dirty="0">
                          <a:latin typeface="Times New Roman"/>
                          <a:ea typeface="Times New Roman"/>
                          <a:cs typeface="Times New Roman"/>
                        </a:rPr>
                        <a:t> alas </a:t>
                      </a:r>
                      <a:r>
                        <a:rPr lang="en-US" sz="2000" dirty="0" err="1">
                          <a:latin typeface="Times New Roman"/>
                          <a:ea typeface="Times New Roman"/>
                          <a:cs typeface="Times New Roman"/>
                        </a:rPr>
                        <a:t>ketika</a:t>
                      </a:r>
                      <a:r>
                        <a:rPr lang="en-US" sz="2000" dirty="0">
                          <a:latin typeface="Times New Roman"/>
                          <a:ea typeface="Times New Roman"/>
                          <a:cs typeface="Times New Roman"/>
                        </a:rPr>
                        <a:t> </a:t>
                      </a:r>
                      <a:r>
                        <a:rPr lang="en-US" sz="2000" dirty="0" err="1">
                          <a:latin typeface="Times New Roman"/>
                          <a:ea typeface="Times New Roman"/>
                          <a:cs typeface="Times New Roman"/>
                        </a:rPr>
                        <a:t>barang</a:t>
                      </a:r>
                      <a:r>
                        <a:rPr lang="en-US" sz="2000" dirty="0">
                          <a:latin typeface="Times New Roman"/>
                          <a:ea typeface="Times New Roman"/>
                          <a:cs typeface="Times New Roman"/>
                        </a:rPr>
                        <a:t> </a:t>
                      </a:r>
                      <a:r>
                        <a:rPr lang="en-US" sz="2000" dirty="0" err="1" smtClean="0">
                          <a:latin typeface="Times New Roman"/>
                          <a:ea typeface="Times New Roman"/>
                          <a:cs typeface="Times New Roman"/>
                        </a:rPr>
                        <a:t>diletakkan</a:t>
                      </a:r>
                      <a:r>
                        <a:rPr lang="id-ID" sz="2000" baseline="0" dirty="0" smtClean="0">
                          <a:latin typeface="Times New Roman"/>
                          <a:ea typeface="Times New Roman"/>
                          <a:cs typeface="Times New Roman"/>
                        </a:rPr>
                        <a:t> (</a:t>
                      </a:r>
                      <a:r>
                        <a:rPr lang="en-US" sz="2000" dirty="0" err="1" smtClean="0">
                          <a:latin typeface="Times New Roman"/>
                          <a:ea typeface="Times New Roman"/>
                          <a:cs typeface="Times New Roman"/>
                        </a:rPr>
                        <a:t>Nilai</a:t>
                      </a:r>
                      <a:r>
                        <a:rPr lang="en-US" sz="2000" dirty="0" smtClean="0">
                          <a:latin typeface="Times New Roman"/>
                          <a:ea typeface="Times New Roman"/>
                          <a:cs typeface="Times New Roman"/>
                        </a:rPr>
                        <a:t> </a:t>
                      </a:r>
                      <a:r>
                        <a:rPr lang="id-ID" sz="2000" dirty="0" smtClean="0">
                          <a:latin typeface="Times New Roman"/>
                          <a:ea typeface="Times New Roman"/>
                          <a:cs typeface="Times New Roman"/>
                        </a:rPr>
                        <a:t>=</a:t>
                      </a:r>
                      <a:r>
                        <a:rPr lang="en-US" sz="2000" dirty="0" smtClean="0">
                          <a:latin typeface="Times New Roman"/>
                          <a:ea typeface="Times New Roman"/>
                          <a:cs typeface="Times New Roman"/>
                        </a:rPr>
                        <a:t> </a:t>
                      </a:r>
                      <a:r>
                        <a:rPr lang="en-US" sz="2000" dirty="0">
                          <a:latin typeface="Times New Roman"/>
                          <a:ea typeface="Times New Roman"/>
                          <a:cs typeface="Times New Roman"/>
                        </a:rPr>
                        <a:t>1 </a:t>
                      </a:r>
                      <a:r>
                        <a:rPr lang="en-US" sz="2000" dirty="0" err="1">
                          <a:latin typeface="Times New Roman"/>
                          <a:ea typeface="Times New Roman"/>
                          <a:cs typeface="Times New Roman"/>
                        </a:rPr>
                        <a:t>sampai</a:t>
                      </a:r>
                      <a:r>
                        <a:rPr lang="en-US" sz="2000" dirty="0">
                          <a:latin typeface="Times New Roman"/>
                          <a:ea typeface="Times New Roman"/>
                          <a:cs typeface="Times New Roman"/>
                        </a:rPr>
                        <a:t> </a:t>
                      </a:r>
                      <a:r>
                        <a:rPr lang="en-US" sz="2000" dirty="0" smtClean="0">
                          <a:latin typeface="Times New Roman"/>
                          <a:ea typeface="Times New Roman"/>
                          <a:cs typeface="Times New Roman"/>
                        </a:rPr>
                        <a:t>6</a:t>
                      </a:r>
                      <a:r>
                        <a:rPr lang="id-ID" sz="2000" dirty="0" smtClean="0">
                          <a:latin typeface="Times New Roman"/>
                          <a:ea typeface="Times New Roman"/>
                          <a:cs typeface="Times New Roman"/>
                        </a:rPr>
                        <a:t>)</a:t>
                      </a:r>
                      <a:r>
                        <a:rPr lang="en-US"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98">
                <a:tc>
                  <a:txBody>
                    <a:bodyPr/>
                    <a:lstStyle/>
                    <a:p>
                      <a:pPr algn="ctr">
                        <a:spcAft>
                          <a:spcPts val="0"/>
                        </a:spcAft>
                      </a:pPr>
                      <a:r>
                        <a:rPr lang="en-US" sz="2000">
                          <a:latin typeface="Times New Roman"/>
                          <a:ea typeface="Times New Roman"/>
                          <a:cs typeface="Times New Roman"/>
                        </a:rPr>
                        <a:t>10.</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a:latin typeface="Times New Roman"/>
                          <a:ea typeface="Times New Roman"/>
                          <a:cs typeface="Times New Roman"/>
                        </a:rPr>
                        <a:t>Sisi-sisi yang dapat dijadikan alas</a:t>
                      </a:r>
                      <a:endParaRPr lang="id-ID" sz="200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id-ID" sz="2000" dirty="0" smtClean="0">
                          <a:latin typeface="Times New Roman"/>
                          <a:ea typeface="Times New Roman"/>
                          <a:cs typeface="Times New Roman"/>
                        </a:rPr>
                        <a:t>S</a:t>
                      </a:r>
                      <a:r>
                        <a:rPr lang="en-US" sz="2000" dirty="0" err="1" smtClean="0">
                          <a:latin typeface="Times New Roman"/>
                          <a:ea typeface="Times New Roman"/>
                          <a:cs typeface="Times New Roman"/>
                        </a:rPr>
                        <a:t>isi-sisi</a:t>
                      </a:r>
                      <a:r>
                        <a:rPr lang="en-US" sz="2000" dirty="0" smtClean="0">
                          <a:latin typeface="Times New Roman"/>
                          <a:ea typeface="Times New Roman"/>
                          <a:cs typeface="Times New Roman"/>
                        </a:rPr>
                        <a:t> </a:t>
                      </a:r>
                      <a:r>
                        <a:rPr lang="en-US" sz="2000" dirty="0" err="1">
                          <a:latin typeface="Times New Roman"/>
                          <a:ea typeface="Times New Roman"/>
                          <a:cs typeface="Times New Roman"/>
                        </a:rPr>
                        <a:t>mana</a:t>
                      </a:r>
                      <a:r>
                        <a:rPr lang="en-US" sz="2000" dirty="0">
                          <a:latin typeface="Times New Roman"/>
                          <a:ea typeface="Times New Roman"/>
                          <a:cs typeface="Times New Roman"/>
                        </a:rPr>
                        <a:t> </a:t>
                      </a:r>
                      <a:r>
                        <a:rPr lang="en-US" sz="2000" dirty="0" err="1">
                          <a:latin typeface="Times New Roman"/>
                          <a:ea typeface="Times New Roman"/>
                          <a:cs typeface="Times New Roman"/>
                        </a:rPr>
                        <a:t>saja</a:t>
                      </a:r>
                      <a:r>
                        <a:rPr lang="en-US" sz="2000" dirty="0">
                          <a:latin typeface="Times New Roman"/>
                          <a:ea typeface="Times New Roman"/>
                          <a:cs typeface="Times New Roman"/>
                        </a:rPr>
                        <a:t> yang </a:t>
                      </a:r>
                      <a:r>
                        <a:rPr lang="en-US" sz="2000" dirty="0" err="1">
                          <a:latin typeface="Times New Roman"/>
                          <a:ea typeface="Times New Roman"/>
                          <a:cs typeface="Times New Roman"/>
                        </a:rPr>
                        <a:t>dapat</a:t>
                      </a:r>
                      <a:r>
                        <a:rPr lang="en-US" sz="2000" dirty="0">
                          <a:latin typeface="Times New Roman"/>
                          <a:ea typeface="Times New Roman"/>
                          <a:cs typeface="Times New Roman"/>
                        </a:rPr>
                        <a:t> </a:t>
                      </a:r>
                      <a:r>
                        <a:rPr lang="en-US" sz="2000" dirty="0" err="1">
                          <a:latin typeface="Times New Roman"/>
                          <a:ea typeface="Times New Roman"/>
                          <a:cs typeface="Times New Roman"/>
                        </a:rPr>
                        <a:t>dijadikan</a:t>
                      </a:r>
                      <a:r>
                        <a:rPr lang="en-US" sz="2000" dirty="0">
                          <a:latin typeface="Times New Roman"/>
                          <a:ea typeface="Times New Roman"/>
                          <a:cs typeface="Times New Roman"/>
                        </a:rPr>
                        <a:t> alas </a:t>
                      </a:r>
                      <a:r>
                        <a:rPr lang="en-US" sz="2000" dirty="0" err="1">
                          <a:latin typeface="Times New Roman"/>
                          <a:ea typeface="Times New Roman"/>
                          <a:cs typeface="Times New Roman"/>
                        </a:rPr>
                        <a:t>ketika</a:t>
                      </a:r>
                      <a:r>
                        <a:rPr lang="en-US" sz="2000" dirty="0">
                          <a:latin typeface="Times New Roman"/>
                          <a:ea typeface="Times New Roman"/>
                          <a:cs typeface="Times New Roman"/>
                        </a:rPr>
                        <a:t> </a:t>
                      </a:r>
                      <a:r>
                        <a:rPr lang="en-US" sz="2000" dirty="0" err="1">
                          <a:latin typeface="Times New Roman"/>
                          <a:ea typeface="Times New Roman"/>
                          <a:cs typeface="Times New Roman"/>
                        </a:rPr>
                        <a:t>barang</a:t>
                      </a:r>
                      <a:r>
                        <a:rPr lang="en-US" sz="2000" dirty="0">
                          <a:latin typeface="Times New Roman"/>
                          <a:ea typeface="Times New Roman"/>
                          <a:cs typeface="Times New Roman"/>
                        </a:rPr>
                        <a:t> </a:t>
                      </a:r>
                      <a:r>
                        <a:rPr lang="en-US" sz="2000" dirty="0" err="1" smtClean="0">
                          <a:latin typeface="Times New Roman"/>
                          <a:ea typeface="Times New Roman"/>
                          <a:cs typeface="Times New Roman"/>
                        </a:rPr>
                        <a:t>diletakkan</a:t>
                      </a:r>
                      <a:r>
                        <a:rPr lang="id-ID" sz="2000" dirty="0" smtClean="0">
                          <a:latin typeface="Times New Roman"/>
                          <a:ea typeface="Times New Roman"/>
                          <a:cs typeface="Times New Roman"/>
                        </a:rPr>
                        <a:t> </a:t>
                      </a:r>
                      <a:r>
                        <a:rPr lang="id-ID" sz="2000" baseline="0" dirty="0" smtClean="0">
                          <a:latin typeface="Times New Roman"/>
                          <a:ea typeface="Times New Roman"/>
                          <a:cs typeface="Times New Roman"/>
                        </a:rPr>
                        <a:t>(</a:t>
                      </a:r>
                      <a:r>
                        <a:rPr lang="en-US" sz="2000" dirty="0" err="1" smtClean="0">
                          <a:latin typeface="Times New Roman"/>
                          <a:ea typeface="Times New Roman"/>
                          <a:cs typeface="Times New Roman"/>
                        </a:rPr>
                        <a:t>Nilai</a:t>
                      </a:r>
                      <a:r>
                        <a:rPr lang="en-US" sz="2000" dirty="0" smtClean="0">
                          <a:latin typeface="Times New Roman"/>
                          <a:ea typeface="Times New Roman"/>
                          <a:cs typeface="Times New Roman"/>
                        </a:rPr>
                        <a:t> </a:t>
                      </a:r>
                      <a:r>
                        <a:rPr lang="id-ID" sz="2000" dirty="0" smtClean="0">
                          <a:latin typeface="Times New Roman"/>
                          <a:ea typeface="Times New Roman"/>
                          <a:cs typeface="Times New Roman"/>
                        </a:rPr>
                        <a:t>=</a:t>
                      </a:r>
                      <a:r>
                        <a:rPr lang="en-US" sz="2000" dirty="0" smtClean="0">
                          <a:latin typeface="Times New Roman"/>
                          <a:ea typeface="Times New Roman"/>
                          <a:cs typeface="Times New Roman"/>
                        </a:rPr>
                        <a:t> 1 </a:t>
                      </a:r>
                      <a:r>
                        <a:rPr lang="en-US" sz="2000" dirty="0" err="1" smtClean="0">
                          <a:latin typeface="Times New Roman"/>
                          <a:ea typeface="Times New Roman"/>
                          <a:cs typeface="Times New Roman"/>
                        </a:rPr>
                        <a:t>sampai</a:t>
                      </a:r>
                      <a:r>
                        <a:rPr lang="en-US" sz="2000" dirty="0" smtClean="0">
                          <a:latin typeface="Times New Roman"/>
                          <a:ea typeface="Times New Roman"/>
                          <a:cs typeface="Times New Roman"/>
                        </a:rPr>
                        <a:t> 6</a:t>
                      </a:r>
                      <a:r>
                        <a:rPr lang="id-ID" sz="2000" dirty="0" smtClean="0">
                          <a:latin typeface="Times New Roman"/>
                          <a:ea typeface="Times New Roman"/>
                          <a:cs typeface="Times New Roman"/>
                        </a:rPr>
                        <a:t>)</a:t>
                      </a:r>
                      <a:r>
                        <a:rPr lang="en-US" sz="2000" dirty="0" smtClean="0">
                          <a:latin typeface="Times New Roman"/>
                          <a:ea typeface="Times New Roman"/>
                          <a:cs typeface="Times New Roman"/>
                        </a:rPr>
                        <a:t>.</a:t>
                      </a:r>
                      <a:endParaRPr lang="id-ID" sz="2000" dirty="0">
                        <a:latin typeface="Times New Roman"/>
                        <a:ea typeface="Times New Roman"/>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7699" name="Picture 3" descr="C:\001 Kuliah 2010\CS4773 EC\KasusA.JPG"/>
          <p:cNvPicPr>
            <a:picLocks noChangeAspect="1" noChangeArrowheads="1"/>
          </p:cNvPicPr>
          <p:nvPr/>
        </p:nvPicPr>
        <p:blipFill>
          <a:blip r:embed="rId2"/>
          <a:srcRect/>
          <a:stretch>
            <a:fillRect/>
          </a:stretch>
        </p:blipFill>
        <p:spPr bwMode="auto">
          <a:xfrm>
            <a:off x="709613" y="1162050"/>
            <a:ext cx="7724775" cy="4533900"/>
          </a:xfrm>
          <a:prstGeom prst="rect">
            <a:avLst/>
          </a:prstGeom>
          <a:noFill/>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6673" name="Picture 1" descr="C:\001 Kuliah 2010\CS4773 EC\KasusB.JPG"/>
          <p:cNvPicPr>
            <a:picLocks noChangeAspect="1" noChangeArrowheads="1"/>
          </p:cNvPicPr>
          <p:nvPr/>
        </p:nvPicPr>
        <p:blipFill>
          <a:blip r:embed="rId2"/>
          <a:srcRect/>
          <a:stretch>
            <a:fillRect/>
          </a:stretch>
        </p:blipFill>
        <p:spPr bwMode="auto">
          <a:xfrm>
            <a:off x="219075" y="1123950"/>
            <a:ext cx="8705850" cy="4610100"/>
          </a:xfrm>
          <a:prstGeom prst="rect">
            <a:avLst/>
          </a:prstGeom>
          <a:noFill/>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649" name="Picture 1" descr="C:\001 Kuliah 2010\CS4773 EC\KasusC.JPG"/>
          <p:cNvPicPr>
            <a:picLocks noChangeAspect="1" noChangeArrowheads="1"/>
          </p:cNvPicPr>
          <p:nvPr/>
        </p:nvPicPr>
        <p:blipFill>
          <a:blip r:embed="rId2"/>
          <a:srcRect/>
          <a:stretch>
            <a:fillRect/>
          </a:stretch>
        </p:blipFill>
        <p:spPr bwMode="auto">
          <a:xfrm>
            <a:off x="95250" y="966788"/>
            <a:ext cx="8953500" cy="4924425"/>
          </a:xfrm>
          <a:prstGeom prst="rect">
            <a:avLst/>
          </a:prstGeom>
          <a:noFill/>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798762"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6" name="Title 35"/>
          <p:cNvSpPr>
            <a:spLocks noGrp="1"/>
          </p:cNvSpPr>
          <p:nvPr>
            <p:ph type="title"/>
          </p:nvPr>
        </p:nvSpPr>
        <p:spPr/>
        <p:txBody>
          <a:bodyPr>
            <a:noAutofit/>
          </a:bodyPr>
          <a:lstStyle/>
          <a:p>
            <a:r>
              <a:rPr lang="en-US" sz="4400" dirty="0" err="1" smtClean="0"/>
              <a:t>Representasi</a:t>
            </a:r>
            <a:r>
              <a:rPr lang="en-US" sz="4400" dirty="0" smtClean="0"/>
              <a:t> </a:t>
            </a:r>
            <a:r>
              <a:rPr lang="en-US" sz="4400" dirty="0" err="1" smtClean="0"/>
              <a:t>Kromosom</a:t>
            </a:r>
            <a:endParaRPr lang="id-ID" sz="4400" dirty="0"/>
          </a:p>
        </p:txBody>
      </p:sp>
      <p:sp>
        <p:nvSpPr>
          <p:cNvPr id="42" name="Content Placeholder 41"/>
          <p:cNvSpPr>
            <a:spLocks noGrp="1"/>
          </p:cNvSpPr>
          <p:nvPr>
            <p:ph idx="1"/>
          </p:nvPr>
        </p:nvSpPr>
        <p:spPr>
          <a:xfrm>
            <a:off x="381000" y="3657600"/>
            <a:ext cx="8229600" cy="2743200"/>
          </a:xfrm>
        </p:spPr>
        <p:txBody>
          <a:bodyPr/>
          <a:lstStyle/>
          <a:p>
            <a:r>
              <a:rPr lang="en-US" sz="2400" dirty="0" err="1" smtClean="0"/>
              <a:t>Bagian</a:t>
            </a:r>
            <a:r>
              <a:rPr lang="en-US" sz="2400" dirty="0" smtClean="0"/>
              <a:t> I</a:t>
            </a:r>
            <a:r>
              <a:rPr lang="id-ID" sz="2400" dirty="0" smtClean="0"/>
              <a:t>:</a:t>
            </a:r>
            <a:r>
              <a:rPr lang="en-US" sz="2400" dirty="0" smtClean="0"/>
              <a:t> </a:t>
            </a:r>
            <a:r>
              <a:rPr lang="en-US" sz="2400" dirty="0" err="1" smtClean="0"/>
              <a:t>representasi</a:t>
            </a:r>
            <a:r>
              <a:rPr lang="en-US" sz="2400" dirty="0" smtClean="0"/>
              <a:t> </a:t>
            </a:r>
            <a:r>
              <a:rPr lang="en-US" sz="2400" dirty="0" err="1" smtClean="0"/>
              <a:t>permutasi</a:t>
            </a:r>
            <a:r>
              <a:rPr lang="en-US" sz="2400" dirty="0" smtClean="0"/>
              <a:t> yang </a:t>
            </a:r>
            <a:r>
              <a:rPr lang="en-US" sz="2400" dirty="0" err="1" smtClean="0"/>
              <a:t>menggambarkan</a:t>
            </a:r>
            <a:r>
              <a:rPr lang="en-US" sz="2400" dirty="0" smtClean="0"/>
              <a:t> </a:t>
            </a:r>
            <a:r>
              <a:rPr lang="en-US" sz="2400" dirty="0" err="1" smtClean="0"/>
              <a:t>urutan</a:t>
            </a:r>
            <a:r>
              <a:rPr lang="en-US" sz="2400" dirty="0" smtClean="0"/>
              <a:t> </a:t>
            </a:r>
            <a:r>
              <a:rPr lang="en-US" sz="2400" dirty="0" err="1" smtClean="0"/>
              <a:t>peletakan</a:t>
            </a:r>
            <a:r>
              <a:rPr lang="en-US" sz="2400" dirty="0" smtClean="0"/>
              <a:t> </a:t>
            </a:r>
            <a:r>
              <a:rPr lang="en-US" sz="2400" dirty="0" err="1" smtClean="0"/>
              <a:t>barang</a:t>
            </a:r>
            <a:r>
              <a:rPr lang="en-US" sz="2400" dirty="0" smtClean="0"/>
              <a:t>.</a:t>
            </a:r>
            <a:endParaRPr lang="id-ID" sz="2400" dirty="0" smtClean="0"/>
          </a:p>
          <a:p>
            <a:r>
              <a:rPr lang="en-US" sz="2400" dirty="0" err="1" smtClean="0"/>
              <a:t>Bagian</a:t>
            </a:r>
            <a:r>
              <a:rPr lang="en-US" sz="2400" dirty="0" smtClean="0"/>
              <a:t> II</a:t>
            </a:r>
            <a:r>
              <a:rPr lang="id-ID" sz="2400" dirty="0" smtClean="0"/>
              <a:t>:</a:t>
            </a:r>
            <a:r>
              <a:rPr lang="en-US" sz="2400" dirty="0" smtClean="0"/>
              <a:t> </a:t>
            </a:r>
            <a:r>
              <a:rPr lang="en-US" sz="2400" dirty="0" err="1" smtClean="0"/>
              <a:t>representasi</a:t>
            </a:r>
            <a:r>
              <a:rPr lang="en-US" sz="2400" dirty="0" smtClean="0"/>
              <a:t> integer yang </a:t>
            </a:r>
            <a:r>
              <a:rPr lang="en-US" sz="2400" dirty="0" err="1" smtClean="0"/>
              <a:t>menggambarkan</a:t>
            </a:r>
            <a:r>
              <a:rPr lang="en-US" sz="2400" dirty="0" smtClean="0"/>
              <a:t> </a:t>
            </a:r>
            <a:r>
              <a:rPr lang="en-US" sz="2400" dirty="0" err="1" smtClean="0"/>
              <a:t>sisi</a:t>
            </a:r>
            <a:r>
              <a:rPr lang="en-US" sz="2400" dirty="0" smtClean="0"/>
              <a:t> </a:t>
            </a:r>
            <a:r>
              <a:rPr lang="en-US" sz="2400" dirty="0" err="1" smtClean="0"/>
              <a:t>barang</a:t>
            </a:r>
            <a:r>
              <a:rPr lang="en-US" sz="2400" dirty="0" smtClean="0"/>
              <a:t> yang </a:t>
            </a:r>
            <a:r>
              <a:rPr lang="en-US" sz="2400" dirty="0" err="1" smtClean="0"/>
              <a:t>digunakan</a:t>
            </a:r>
            <a:r>
              <a:rPr lang="en-US" sz="2400" dirty="0" smtClean="0"/>
              <a:t> </a:t>
            </a:r>
            <a:r>
              <a:rPr lang="en-US" sz="2400" dirty="0" err="1" smtClean="0"/>
              <a:t>sebagai</a:t>
            </a:r>
            <a:r>
              <a:rPr lang="en-US" sz="2400" dirty="0" smtClean="0"/>
              <a:t> alas </a:t>
            </a:r>
            <a:r>
              <a:rPr lang="en-US" sz="2400" dirty="0" err="1" smtClean="0"/>
              <a:t>dalam</a:t>
            </a:r>
            <a:r>
              <a:rPr lang="en-US" sz="2400" dirty="0" smtClean="0"/>
              <a:t> </a:t>
            </a:r>
            <a:r>
              <a:rPr lang="en-US" sz="2400" dirty="0" err="1" smtClean="0"/>
              <a:t>peletakan</a:t>
            </a:r>
            <a:r>
              <a:rPr lang="en-US" sz="2400" dirty="0" smtClean="0"/>
              <a:t>. </a:t>
            </a:r>
            <a:endParaRPr lang="id-ID" sz="2400" dirty="0" smtClean="0"/>
          </a:p>
          <a:p>
            <a:r>
              <a:rPr lang="en-US" sz="2400" dirty="0" err="1" smtClean="0"/>
              <a:t>Bagian</a:t>
            </a:r>
            <a:r>
              <a:rPr lang="en-US" sz="2400" dirty="0" smtClean="0"/>
              <a:t> III</a:t>
            </a:r>
            <a:r>
              <a:rPr lang="id-ID" sz="2400" dirty="0" smtClean="0"/>
              <a:t>:</a:t>
            </a:r>
            <a:r>
              <a:rPr lang="en-US" sz="2400" dirty="0" smtClean="0"/>
              <a:t> </a:t>
            </a:r>
            <a:r>
              <a:rPr lang="en-US" sz="2400" dirty="0" err="1" smtClean="0"/>
              <a:t>representasi</a:t>
            </a:r>
            <a:r>
              <a:rPr lang="en-US" sz="2400" dirty="0" smtClean="0"/>
              <a:t> </a:t>
            </a:r>
            <a:r>
              <a:rPr lang="en-US" sz="2400" dirty="0" err="1" smtClean="0"/>
              <a:t>biner</a:t>
            </a:r>
            <a:r>
              <a:rPr lang="en-US" sz="2400" dirty="0" smtClean="0"/>
              <a:t> yang </a:t>
            </a:r>
            <a:r>
              <a:rPr lang="en-US" sz="2400" dirty="0" err="1" smtClean="0"/>
              <a:t>menggambarkan</a:t>
            </a:r>
            <a:r>
              <a:rPr lang="en-US" sz="2400" dirty="0" smtClean="0"/>
              <a:t> </a:t>
            </a:r>
            <a:r>
              <a:rPr lang="en-US" sz="2400" dirty="0" err="1" smtClean="0"/>
              <a:t>posisi</a:t>
            </a:r>
            <a:r>
              <a:rPr lang="en-US" sz="2400" dirty="0" smtClean="0"/>
              <a:t> </a:t>
            </a:r>
            <a:r>
              <a:rPr lang="en-US" sz="2400" dirty="0" err="1" smtClean="0"/>
              <a:t>sisi</a:t>
            </a:r>
            <a:r>
              <a:rPr lang="en-US" sz="2400" dirty="0" smtClean="0"/>
              <a:t> yang </a:t>
            </a:r>
            <a:r>
              <a:rPr lang="en-US" sz="2400" dirty="0" err="1" smtClean="0"/>
              <a:t>dijadikan</a:t>
            </a:r>
            <a:r>
              <a:rPr lang="en-US" sz="2400" dirty="0" smtClean="0"/>
              <a:t> alas </a:t>
            </a:r>
            <a:r>
              <a:rPr lang="en-US" sz="2400" dirty="0" err="1" smtClean="0"/>
              <a:t>yaitu</a:t>
            </a:r>
            <a:r>
              <a:rPr lang="en-US" sz="2400" dirty="0" smtClean="0"/>
              <a:t> horizontal </a:t>
            </a:r>
            <a:r>
              <a:rPr lang="en-US" sz="2400" dirty="0" err="1" smtClean="0"/>
              <a:t>atau</a:t>
            </a:r>
            <a:r>
              <a:rPr lang="en-US" sz="2400" dirty="0" smtClean="0"/>
              <a:t> </a:t>
            </a:r>
            <a:r>
              <a:rPr lang="en-US" sz="2400" dirty="0" err="1" smtClean="0"/>
              <a:t>vertikal</a:t>
            </a:r>
            <a:endParaRPr lang="id-ID" sz="2400" dirty="0"/>
          </a:p>
        </p:txBody>
      </p:sp>
      <p:graphicFrame>
        <p:nvGraphicFramePr>
          <p:cNvPr id="41" name="Table 40"/>
          <p:cNvGraphicFramePr>
            <a:graphicFrameLocks noGrp="1"/>
          </p:cNvGraphicFramePr>
          <p:nvPr/>
        </p:nvGraphicFramePr>
        <p:xfrm>
          <a:off x="457200" y="2438400"/>
          <a:ext cx="7696200" cy="685800"/>
        </p:xfrm>
        <a:graphic>
          <a:graphicData uri="http://schemas.openxmlformats.org/drawingml/2006/table">
            <a:tbl>
              <a:tblPr/>
              <a:tblGrid>
                <a:gridCol w="2564418"/>
                <a:gridCol w="2565891"/>
                <a:gridCol w="2565891"/>
              </a:tblGrid>
              <a:tr h="685800">
                <a:tc>
                  <a:txBody>
                    <a:bodyPr/>
                    <a:lstStyle/>
                    <a:p>
                      <a:pPr algn="ctr">
                        <a:spcAft>
                          <a:spcPts val="0"/>
                        </a:spcAft>
                      </a:pPr>
                      <a:r>
                        <a:rPr lang="en-US" sz="2800" dirty="0" err="1">
                          <a:latin typeface="Times New Roman"/>
                          <a:ea typeface="Times New Roman"/>
                          <a:cs typeface="Times New Roman"/>
                        </a:rPr>
                        <a:t>Bagian</a:t>
                      </a:r>
                      <a:r>
                        <a:rPr lang="en-US" sz="2800" dirty="0">
                          <a:latin typeface="Times New Roman"/>
                          <a:ea typeface="Times New Roman"/>
                          <a:cs typeface="Times New Roman"/>
                        </a:rPr>
                        <a:t> I</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en-US" sz="2800" dirty="0" err="1">
                          <a:latin typeface="Times New Roman"/>
                          <a:ea typeface="Times New Roman"/>
                          <a:cs typeface="Times New Roman"/>
                        </a:rPr>
                        <a:t>Bagian</a:t>
                      </a:r>
                      <a:r>
                        <a:rPr lang="en-US" sz="2800" dirty="0">
                          <a:latin typeface="Times New Roman"/>
                          <a:ea typeface="Times New Roman"/>
                          <a:cs typeface="Times New Roman"/>
                        </a:rPr>
                        <a:t> II</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2800" dirty="0" err="1">
                          <a:latin typeface="Times New Roman"/>
                          <a:ea typeface="Times New Roman"/>
                          <a:cs typeface="Times New Roman"/>
                        </a:rPr>
                        <a:t>Bagian</a:t>
                      </a:r>
                      <a:r>
                        <a:rPr lang="en-US" sz="2800" dirty="0">
                          <a:latin typeface="Times New Roman"/>
                          <a:ea typeface="Times New Roman"/>
                          <a:cs typeface="Times New Roman"/>
                        </a:rPr>
                        <a:t> III</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Mutasi</a:t>
            </a:r>
            <a:r>
              <a:rPr lang="en-US" dirty="0" smtClean="0"/>
              <a:t> </a:t>
            </a:r>
            <a:r>
              <a:rPr lang="en-US" dirty="0" err="1" smtClean="0"/>
              <a:t>Biner</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cs typeface="Courier New" pitchFamily="49" charset="0"/>
              </a:rPr>
              <a:t>function</a:t>
            </a:r>
            <a:r>
              <a:rPr lang="id-ID" sz="2000" dirty="0" smtClean="0">
                <a:latin typeface="Century Gothic" pitchFamily="34" charset="0"/>
                <a:cs typeface="Courier New" pitchFamily="49" charset="0"/>
              </a:rPr>
              <a:t> MutKrom = MutasiBiner(Kromosom,JumGen,Pmutasi)</a:t>
            </a:r>
          </a:p>
          <a:p>
            <a:pPr>
              <a:buNone/>
            </a:pPr>
            <a:endParaRPr lang="id-ID" sz="2000" dirty="0" smtClean="0">
              <a:latin typeface="Century Gothic" pitchFamily="34" charset="0"/>
              <a:cs typeface="Courier New" pitchFamily="49" charset="0"/>
            </a:endParaRPr>
          </a:p>
          <a:p>
            <a:pPr>
              <a:buNone/>
            </a:pPr>
            <a:r>
              <a:rPr lang="id-ID" sz="2000" dirty="0" smtClean="0">
                <a:latin typeface="Century Gothic" pitchFamily="34" charset="0"/>
                <a:cs typeface="Courier New" pitchFamily="49" charset="0"/>
              </a:rPr>
              <a:t>MutKrom = Kromosom;</a:t>
            </a:r>
          </a:p>
          <a:p>
            <a:pPr>
              <a:buNone/>
            </a:pPr>
            <a:r>
              <a:rPr lang="id-ID" sz="2000" b="1" dirty="0" smtClean="0">
                <a:latin typeface="Century Gothic" pitchFamily="34" charset="0"/>
                <a:cs typeface="Courier New" pitchFamily="49" charset="0"/>
              </a:rPr>
              <a:t>for</a:t>
            </a:r>
            <a:r>
              <a:rPr lang="id-ID" sz="2000" dirty="0" smtClean="0">
                <a:latin typeface="Century Gothic" pitchFamily="34" charset="0"/>
                <a:cs typeface="Courier New" pitchFamily="49" charset="0"/>
              </a:rPr>
              <a:t> ii=1:JumGen,</a:t>
            </a:r>
          </a:p>
          <a:p>
            <a:pPr>
              <a:buNone/>
            </a:pPr>
            <a:r>
              <a:rPr lang="id-ID" sz="2000" dirty="0" smtClean="0">
                <a:latin typeface="Century Gothic" pitchFamily="34" charset="0"/>
                <a:cs typeface="Courier New" pitchFamily="49" charset="0"/>
              </a:rPr>
              <a:t>  </a:t>
            </a:r>
            <a:r>
              <a:rPr lang="en-US" sz="2000" dirty="0" smtClean="0">
                <a:latin typeface="Century Gothic" pitchFamily="34" charset="0"/>
                <a:cs typeface="Courier New" pitchFamily="49" charset="0"/>
              </a:rPr>
              <a:t>  </a:t>
            </a:r>
            <a:r>
              <a:rPr lang="id-ID" sz="2000" b="1" dirty="0" smtClean="0">
                <a:latin typeface="Century Gothic" pitchFamily="34" charset="0"/>
                <a:cs typeface="Courier New" pitchFamily="49" charset="0"/>
              </a:rPr>
              <a:t>if</a:t>
            </a:r>
            <a:r>
              <a:rPr lang="id-ID" sz="2000" dirty="0" smtClean="0">
                <a:latin typeface="Century Gothic" pitchFamily="34" charset="0"/>
                <a:cs typeface="Courier New" pitchFamily="49" charset="0"/>
              </a:rPr>
              <a:t> (rand &lt; Pmutasi),</a:t>
            </a:r>
          </a:p>
          <a:p>
            <a:pPr>
              <a:buNone/>
            </a:pPr>
            <a:r>
              <a:rPr lang="id-ID" sz="2000" dirty="0" smtClean="0">
                <a:latin typeface="Century Gothic" pitchFamily="34" charset="0"/>
                <a:cs typeface="Courier New" pitchFamily="49" charset="0"/>
              </a:rPr>
              <a:t>    </a:t>
            </a:r>
            <a:r>
              <a:rPr lang="en-US" sz="2000" dirty="0" smtClean="0">
                <a:latin typeface="Century Gothic" pitchFamily="34" charset="0"/>
                <a:cs typeface="Courier New" pitchFamily="49" charset="0"/>
              </a:rPr>
              <a:t>    </a:t>
            </a:r>
            <a:r>
              <a:rPr lang="id-ID" sz="2000" b="1" dirty="0" smtClean="0">
                <a:latin typeface="Century Gothic" pitchFamily="34" charset="0"/>
                <a:cs typeface="Courier New" pitchFamily="49" charset="0"/>
              </a:rPr>
              <a:t>if</a:t>
            </a:r>
            <a:r>
              <a:rPr lang="id-ID" sz="2000" dirty="0" smtClean="0">
                <a:latin typeface="Century Gothic" pitchFamily="34" charset="0"/>
                <a:cs typeface="Courier New" pitchFamily="49" charset="0"/>
              </a:rPr>
              <a:t> Kromosom(ii)==0,</a:t>
            </a:r>
          </a:p>
          <a:p>
            <a:pPr>
              <a:buNone/>
            </a:pPr>
            <a:r>
              <a:rPr lang="id-ID" sz="2000" dirty="0" smtClean="0">
                <a:latin typeface="Century Gothic" pitchFamily="34" charset="0"/>
                <a:cs typeface="Courier New" pitchFamily="49" charset="0"/>
              </a:rPr>
              <a:t>        </a:t>
            </a:r>
            <a:r>
              <a:rPr lang="en-US" sz="2000" dirty="0" smtClean="0">
                <a:latin typeface="Century Gothic" pitchFamily="34" charset="0"/>
                <a:cs typeface="Courier New" pitchFamily="49" charset="0"/>
              </a:rPr>
              <a:t>    </a:t>
            </a:r>
            <a:r>
              <a:rPr lang="id-ID" sz="2000" dirty="0" smtClean="0">
                <a:latin typeface="Century Gothic" pitchFamily="34" charset="0"/>
                <a:cs typeface="Courier New" pitchFamily="49" charset="0"/>
              </a:rPr>
              <a:t>MutKrom(ii) = 1;</a:t>
            </a:r>
          </a:p>
          <a:p>
            <a:pPr>
              <a:buNone/>
            </a:pPr>
            <a:r>
              <a:rPr lang="id-ID" sz="2000" dirty="0" smtClean="0">
                <a:latin typeface="Century Gothic" pitchFamily="34" charset="0"/>
                <a:cs typeface="Courier New" pitchFamily="49" charset="0"/>
              </a:rPr>
              <a:t>    </a:t>
            </a:r>
            <a:r>
              <a:rPr lang="en-US" sz="2000" dirty="0" smtClean="0">
                <a:latin typeface="Century Gothic" pitchFamily="34" charset="0"/>
                <a:cs typeface="Courier New" pitchFamily="49" charset="0"/>
              </a:rPr>
              <a:t>    </a:t>
            </a:r>
            <a:r>
              <a:rPr lang="id-ID" sz="2000" b="1" dirty="0" smtClean="0">
                <a:latin typeface="Century Gothic" pitchFamily="34" charset="0"/>
                <a:cs typeface="Courier New" pitchFamily="49" charset="0"/>
              </a:rPr>
              <a:t>else</a:t>
            </a:r>
          </a:p>
          <a:p>
            <a:pPr>
              <a:buNone/>
            </a:pPr>
            <a:r>
              <a:rPr lang="id-ID" sz="2000" dirty="0" smtClean="0">
                <a:latin typeface="Century Gothic" pitchFamily="34" charset="0"/>
                <a:cs typeface="Courier New" pitchFamily="49" charset="0"/>
              </a:rPr>
              <a:t>        </a:t>
            </a:r>
            <a:r>
              <a:rPr lang="en-US" sz="2000" dirty="0" smtClean="0">
                <a:latin typeface="Century Gothic" pitchFamily="34" charset="0"/>
                <a:cs typeface="Courier New" pitchFamily="49" charset="0"/>
              </a:rPr>
              <a:t>    </a:t>
            </a:r>
            <a:r>
              <a:rPr lang="id-ID" sz="2000" dirty="0" smtClean="0">
                <a:latin typeface="Century Gothic" pitchFamily="34" charset="0"/>
                <a:cs typeface="Courier New" pitchFamily="49" charset="0"/>
              </a:rPr>
              <a:t>MutKrom(ii) = 0;</a:t>
            </a:r>
          </a:p>
          <a:p>
            <a:pPr>
              <a:buNone/>
            </a:pPr>
            <a:r>
              <a:rPr lang="id-ID" sz="2000" b="1" dirty="0" smtClean="0">
                <a:latin typeface="Century Gothic" pitchFamily="34" charset="0"/>
                <a:cs typeface="Courier New" pitchFamily="49" charset="0"/>
              </a:rPr>
              <a:t>    </a:t>
            </a:r>
            <a:r>
              <a:rPr lang="en-US" sz="2000" b="1" dirty="0" smtClean="0">
                <a:latin typeface="Century Gothic" pitchFamily="34" charset="0"/>
                <a:cs typeface="Courier New" pitchFamily="49" charset="0"/>
              </a:rPr>
              <a:t>   </a:t>
            </a:r>
            <a:r>
              <a:rPr lang="id-ID" sz="2000" b="1" dirty="0" smtClean="0">
                <a:latin typeface="Century Gothic" pitchFamily="34" charset="0"/>
                <a:cs typeface="Courier New" pitchFamily="49" charset="0"/>
              </a:rPr>
              <a:t>end</a:t>
            </a:r>
          </a:p>
          <a:p>
            <a:pPr>
              <a:buNone/>
            </a:pPr>
            <a:r>
              <a:rPr lang="id-ID" sz="2000" b="1" dirty="0" smtClean="0">
                <a:latin typeface="Century Gothic" pitchFamily="34" charset="0"/>
                <a:cs typeface="Courier New" pitchFamily="49" charset="0"/>
              </a:rPr>
              <a:t> </a:t>
            </a:r>
            <a:r>
              <a:rPr lang="en-US" sz="2000" b="1" dirty="0" smtClean="0">
                <a:latin typeface="Century Gothic" pitchFamily="34" charset="0"/>
                <a:cs typeface="Courier New" pitchFamily="49" charset="0"/>
              </a:rPr>
              <a:t>  </a:t>
            </a:r>
            <a:r>
              <a:rPr lang="id-ID" sz="2000" b="1" dirty="0" smtClean="0">
                <a:latin typeface="Century Gothic" pitchFamily="34" charset="0"/>
                <a:cs typeface="Courier New" pitchFamily="49" charset="0"/>
              </a:rPr>
              <a:t> end</a:t>
            </a:r>
          </a:p>
          <a:p>
            <a:pPr>
              <a:buNone/>
            </a:pPr>
            <a:r>
              <a:rPr lang="id-ID" sz="2000" b="1" dirty="0" smtClean="0">
                <a:latin typeface="Century Gothic" pitchFamily="34" charset="0"/>
                <a:cs typeface="Courier New" pitchFamily="49" charset="0"/>
              </a:rPr>
              <a:t>end</a:t>
            </a:r>
            <a:endParaRPr lang="id-ID" sz="2000" b="1" dirty="0">
              <a:latin typeface="Century Gothic" pitchFamily="34" charset="0"/>
              <a:cs typeface="Courier New" pitchFamily="49" charset="0"/>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80796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0" name="Title 29"/>
          <p:cNvSpPr>
            <a:spLocks noGrp="1"/>
          </p:cNvSpPr>
          <p:nvPr>
            <p:ph type="title"/>
          </p:nvPr>
        </p:nvSpPr>
        <p:spPr/>
        <p:txBody>
          <a:bodyPr/>
          <a:lstStyle/>
          <a:p>
            <a:r>
              <a:rPr lang="id-ID" dirty="0" smtClean="0"/>
              <a:t>P</a:t>
            </a:r>
            <a:r>
              <a:rPr lang="en-US" dirty="0" err="1" smtClean="0"/>
              <a:t>eletakan</a:t>
            </a:r>
            <a:r>
              <a:rPr lang="en-US" dirty="0" smtClean="0"/>
              <a:t> </a:t>
            </a:r>
            <a:r>
              <a:rPr lang="en-US" dirty="0" err="1" smtClean="0"/>
              <a:t>barang</a:t>
            </a:r>
            <a:endParaRPr lang="id-ID" dirty="0"/>
          </a:p>
        </p:txBody>
      </p:sp>
      <p:grpSp>
        <p:nvGrpSpPr>
          <p:cNvPr id="51" name="Group 50"/>
          <p:cNvGrpSpPr/>
          <p:nvPr/>
        </p:nvGrpSpPr>
        <p:grpSpPr>
          <a:xfrm>
            <a:off x="609600" y="2743200"/>
            <a:ext cx="7772400" cy="2590800"/>
            <a:chOff x="762000" y="3124200"/>
            <a:chExt cx="7772400" cy="2590800"/>
          </a:xfrm>
        </p:grpSpPr>
        <p:grpSp>
          <p:nvGrpSpPr>
            <p:cNvPr id="807937" name="Group 143"/>
            <p:cNvGrpSpPr>
              <a:grpSpLocks/>
            </p:cNvGrpSpPr>
            <p:nvPr/>
          </p:nvGrpSpPr>
          <p:grpSpPr bwMode="auto">
            <a:xfrm>
              <a:off x="762000" y="3124200"/>
              <a:ext cx="3429000" cy="2438400"/>
              <a:chOff x="0" y="0"/>
              <a:chExt cx="1293339" cy="810547"/>
            </a:xfrm>
          </p:grpSpPr>
          <p:sp>
            <p:nvSpPr>
              <p:cNvPr id="134" name="Straight Arrow Connector 134"/>
              <p:cNvSpPr>
                <a:spLocks noChangeShapeType="1"/>
              </p:cNvSpPr>
              <p:nvPr/>
            </p:nvSpPr>
            <p:spPr bwMode="auto">
              <a:xfrm flipV="1">
                <a:off x="534838" y="77637"/>
                <a:ext cx="0" cy="425450"/>
              </a:xfrm>
              <a:prstGeom prst="straightConnector1">
                <a:avLst/>
              </a:prstGeom>
              <a:noFill/>
              <a:ln w="12700">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id-ID" sz="4000"/>
              </a:p>
            </p:txBody>
          </p:sp>
          <p:sp>
            <p:nvSpPr>
              <p:cNvPr id="135" name="Straight Arrow Connector 135"/>
              <p:cNvSpPr>
                <a:spLocks noChangeShapeType="1"/>
              </p:cNvSpPr>
              <p:nvPr/>
            </p:nvSpPr>
            <p:spPr bwMode="auto">
              <a:xfrm>
                <a:off x="534838" y="508958"/>
                <a:ext cx="423545" cy="0"/>
              </a:xfrm>
              <a:prstGeom prst="straightConnector1">
                <a:avLst/>
              </a:prstGeom>
              <a:noFill/>
              <a:ln w="12700">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id-ID" sz="4000"/>
              </a:p>
            </p:txBody>
          </p:sp>
          <p:sp>
            <p:nvSpPr>
              <p:cNvPr id="136" name="Straight Arrow Connector 136"/>
              <p:cNvSpPr>
                <a:spLocks noChangeShapeType="1"/>
              </p:cNvSpPr>
              <p:nvPr/>
            </p:nvSpPr>
            <p:spPr bwMode="auto">
              <a:xfrm flipH="1">
                <a:off x="276045" y="500332"/>
                <a:ext cx="248285" cy="232410"/>
              </a:xfrm>
              <a:prstGeom prst="straightConnector1">
                <a:avLst/>
              </a:prstGeom>
              <a:noFill/>
              <a:ln w="12700">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id-ID" sz="4000"/>
              </a:p>
            </p:txBody>
          </p:sp>
          <p:sp>
            <p:nvSpPr>
              <p:cNvPr id="137" name="Straight Arrow Connector 137"/>
              <p:cNvSpPr>
                <a:spLocks noChangeShapeType="1"/>
              </p:cNvSpPr>
              <p:nvPr/>
            </p:nvSpPr>
            <p:spPr bwMode="auto">
              <a:xfrm>
                <a:off x="155275" y="508958"/>
                <a:ext cx="422275" cy="0"/>
              </a:xfrm>
              <a:prstGeom prst="straightConnector1">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id-ID" sz="4000"/>
              </a:p>
            </p:txBody>
          </p:sp>
          <p:sp>
            <p:nvSpPr>
              <p:cNvPr id="138" name="Straight Arrow Connector 138"/>
              <p:cNvSpPr>
                <a:spLocks noChangeShapeType="1"/>
              </p:cNvSpPr>
              <p:nvPr/>
            </p:nvSpPr>
            <p:spPr bwMode="auto">
              <a:xfrm>
                <a:off x="534838" y="526211"/>
                <a:ext cx="0" cy="231775"/>
              </a:xfrm>
              <a:prstGeom prst="straightConnector1">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id-ID" sz="4000"/>
              </a:p>
            </p:txBody>
          </p:sp>
          <p:sp>
            <p:nvSpPr>
              <p:cNvPr id="139" name="Straight Arrow Connector 139"/>
              <p:cNvSpPr>
                <a:spLocks noChangeShapeType="1"/>
              </p:cNvSpPr>
              <p:nvPr/>
            </p:nvSpPr>
            <p:spPr bwMode="auto">
              <a:xfrm flipH="1">
                <a:off x="508958" y="293298"/>
                <a:ext cx="249555" cy="232410"/>
              </a:xfrm>
              <a:prstGeom prst="straightConnector1">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id-ID" sz="4000"/>
              </a:p>
            </p:txBody>
          </p:sp>
          <p:sp>
            <p:nvSpPr>
              <p:cNvPr id="140" name="Text Box 140"/>
              <p:cNvSpPr txBox="1">
                <a:spLocks noChangeArrowheads="1"/>
              </p:cNvSpPr>
              <p:nvPr/>
            </p:nvSpPr>
            <p:spPr bwMode="auto">
              <a:xfrm>
                <a:off x="940279" y="439947"/>
                <a:ext cx="353060" cy="15494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x</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141" name="Text Box 141"/>
              <p:cNvSpPr txBox="1">
                <a:spLocks noChangeArrowheads="1"/>
              </p:cNvSpPr>
              <p:nvPr/>
            </p:nvSpPr>
            <p:spPr bwMode="auto">
              <a:xfrm>
                <a:off x="0" y="655607"/>
                <a:ext cx="353060" cy="15494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142" name="Text Box 142"/>
              <p:cNvSpPr txBox="1">
                <a:spLocks noChangeArrowheads="1"/>
              </p:cNvSpPr>
              <p:nvPr/>
            </p:nvSpPr>
            <p:spPr bwMode="auto">
              <a:xfrm>
                <a:off x="465826" y="0"/>
                <a:ext cx="353060" cy="154940"/>
              </a:xfrm>
              <a:prstGeom prst="rect">
                <a:avLst/>
              </a:prstGeom>
              <a:noFill/>
              <a:ln w="6350">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smtClean="0">
                    <a:ln>
                      <a:noFill/>
                    </a:ln>
                    <a:solidFill>
                      <a:schemeClr val="tx1"/>
                    </a:solidFill>
                    <a:effectLst/>
                    <a:latin typeface="Arial" pitchFamily="34" charset="0"/>
                    <a:ea typeface="Times New Roman" pitchFamily="18" charset="0"/>
                    <a:cs typeface="Arial" pitchFamily="34" charset="0"/>
                  </a:rPr>
                  <a:t>z</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07951" name="Group 162"/>
            <p:cNvGrpSpPr>
              <a:grpSpLocks/>
            </p:cNvGrpSpPr>
            <p:nvPr/>
          </p:nvGrpSpPr>
          <p:grpSpPr bwMode="auto">
            <a:xfrm>
              <a:off x="4834596" y="3172264"/>
              <a:ext cx="3699804" cy="2542736"/>
              <a:chOff x="-26973" y="-17562"/>
              <a:chExt cx="2364540" cy="1587174"/>
            </a:xfrm>
          </p:grpSpPr>
          <p:grpSp>
            <p:nvGrpSpPr>
              <p:cNvPr id="145" name="Group 145"/>
              <p:cNvGrpSpPr>
                <a:grpSpLocks/>
              </p:cNvGrpSpPr>
              <p:nvPr/>
            </p:nvGrpSpPr>
            <p:grpSpPr bwMode="auto">
              <a:xfrm>
                <a:off x="215660" y="181154"/>
                <a:ext cx="1897140" cy="1207433"/>
                <a:chOff x="0" y="0"/>
                <a:chExt cx="1897140" cy="1207433"/>
              </a:xfrm>
            </p:grpSpPr>
            <p:sp>
              <p:nvSpPr>
                <p:cNvPr id="154" name="Rectangle 154"/>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155" name="Rectangle 155"/>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156" name="Straight Connector 156"/>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157" name="Straight Connector 157"/>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158" name="Straight Connector 158"/>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161" name="Straight Connector 161"/>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grpSp>
          <p:sp>
            <p:nvSpPr>
              <p:cNvPr id="146" name="Text Box 146"/>
              <p:cNvSpPr txBox="1">
                <a:spLocks noChangeArrowheads="1"/>
              </p:cNvSpPr>
              <p:nvPr/>
            </p:nvSpPr>
            <p:spPr bwMode="auto">
              <a:xfrm>
                <a:off x="267419" y="10869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47" name="Text Box 147"/>
              <p:cNvSpPr txBox="1">
                <a:spLocks noChangeArrowheads="1"/>
              </p:cNvSpPr>
              <p:nvPr/>
            </p:nvSpPr>
            <p:spPr bwMode="auto">
              <a:xfrm>
                <a:off x="2053087"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48" name="Text Box 148"/>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49" name="Text Box 149"/>
              <p:cNvSpPr txBox="1">
                <a:spLocks noChangeArrowheads="1"/>
              </p:cNvSpPr>
              <p:nvPr/>
            </p:nvSpPr>
            <p:spPr bwMode="auto">
              <a:xfrm>
                <a:off x="0" y="1725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H</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50" name="Text Box 150"/>
              <p:cNvSpPr txBox="1">
                <a:spLocks noChangeArrowheads="1"/>
              </p:cNvSpPr>
              <p:nvPr/>
            </p:nvSpPr>
            <p:spPr bwMode="auto">
              <a:xfrm>
                <a:off x="-26973"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Text Box 151"/>
              <p:cNvSpPr txBox="1">
                <a:spLocks noChangeArrowheads="1"/>
              </p:cNvSpPr>
              <p:nvPr/>
            </p:nvSpPr>
            <p:spPr bwMode="auto">
              <a:xfrm>
                <a:off x="310550" y="-17562"/>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Text Box 152"/>
              <p:cNvSpPr txBox="1">
                <a:spLocks noChangeArrowheads="1"/>
              </p:cNvSpPr>
              <p:nvPr/>
            </p:nvSpPr>
            <p:spPr bwMode="auto">
              <a:xfrm>
                <a:off x="1969699"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Text Box 153"/>
              <p:cNvSpPr txBox="1">
                <a:spLocks noChangeArrowheads="1"/>
              </p:cNvSpPr>
              <p:nvPr/>
            </p:nvSpPr>
            <p:spPr bwMode="auto">
              <a:xfrm>
                <a:off x="1621766" y="31055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808001" name="Flowchart: Connector 163"/>
            <p:cNvSpPr>
              <a:spLocks noChangeArrowheads="1"/>
            </p:cNvSpPr>
            <p:nvPr/>
          </p:nvSpPr>
          <p:spPr bwMode="auto">
            <a:xfrm>
              <a:off x="5514537" y="3430368"/>
              <a:ext cx="152400" cy="165100"/>
            </a:xfrm>
            <a:prstGeom prst="flowChartConnector">
              <a:avLst/>
            </a:prstGeom>
            <a:solidFill>
              <a:srgbClr val="000000"/>
            </a:solidFill>
            <a:ln w="25400" algn="ctr">
              <a:solidFill>
                <a:srgbClr val="000000"/>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49" name="Flowchart: Connector 163"/>
            <p:cNvSpPr>
              <a:spLocks noChangeArrowheads="1"/>
            </p:cNvSpPr>
            <p:nvPr/>
          </p:nvSpPr>
          <p:spPr bwMode="auto">
            <a:xfrm>
              <a:off x="5147604" y="5321300"/>
              <a:ext cx="152400" cy="165100"/>
            </a:xfrm>
            <a:prstGeom prst="flowChartConnector">
              <a:avLst/>
            </a:prstGeom>
            <a:solidFill>
              <a:srgbClr val="000000"/>
            </a:solidFill>
            <a:ln w="25400" algn="ctr">
              <a:solidFill>
                <a:srgbClr val="000000"/>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50" name="Flowchart: Connector 163"/>
            <p:cNvSpPr>
              <a:spLocks noChangeArrowheads="1"/>
            </p:cNvSpPr>
            <p:nvPr/>
          </p:nvSpPr>
          <p:spPr bwMode="auto">
            <a:xfrm>
              <a:off x="8077200" y="5126696"/>
              <a:ext cx="152400" cy="165100"/>
            </a:xfrm>
            <a:prstGeom prst="flowChartConnector">
              <a:avLst/>
            </a:prstGeom>
            <a:solidFill>
              <a:srgbClr val="000000"/>
            </a:solidFill>
            <a:ln w="25400" algn="ctr">
              <a:solidFill>
                <a:srgbClr val="000000"/>
              </a:solidFill>
              <a:round/>
              <a:headEnd/>
              <a:tailEnd/>
            </a:ln>
          </p:spPr>
          <p:txBody>
            <a:bodyPr vert="horz" wrap="square" lIns="91440" tIns="45720" rIns="91440" bIns="45720" numCol="1" anchor="ctr" anchorCtr="0" compatLnSpc="1">
              <a:prstTxWarp prst="textNoShape">
                <a:avLst/>
              </a:prstTxWarp>
            </a:bodyPr>
            <a:lstStyle/>
            <a:p>
              <a:endParaRPr lang="id-ID"/>
            </a:p>
          </p:txBody>
        </p:sp>
      </p:gr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Penomoran</a:t>
            </a:r>
            <a:r>
              <a:rPr lang="en-US" dirty="0" smtClean="0"/>
              <a:t> </a:t>
            </a:r>
            <a:r>
              <a:rPr lang="en-US" dirty="0" err="1" smtClean="0"/>
              <a:t>sisi</a:t>
            </a:r>
            <a:r>
              <a:rPr lang="en-US" dirty="0" smtClean="0"/>
              <a:t> </a:t>
            </a:r>
            <a:r>
              <a:rPr lang="en-US" dirty="0" err="1" smtClean="0"/>
              <a:t>barang</a:t>
            </a:r>
            <a:endParaRPr lang="id-ID" dirty="0"/>
          </a:p>
        </p:txBody>
      </p:sp>
      <p:graphicFrame>
        <p:nvGraphicFramePr>
          <p:cNvPr id="3" name="Table 2"/>
          <p:cNvGraphicFramePr>
            <a:graphicFrameLocks noGrp="1"/>
          </p:cNvGraphicFramePr>
          <p:nvPr/>
        </p:nvGraphicFramePr>
        <p:xfrm>
          <a:off x="533400" y="2362200"/>
          <a:ext cx="7391400" cy="3413760"/>
        </p:xfrm>
        <a:graphic>
          <a:graphicData uri="http://schemas.openxmlformats.org/drawingml/2006/table">
            <a:tbl>
              <a:tblPr/>
              <a:tblGrid>
                <a:gridCol w="2939437"/>
                <a:gridCol w="4451963"/>
              </a:tblGrid>
              <a:tr h="424543">
                <a:tc>
                  <a:txBody>
                    <a:bodyPr/>
                    <a:lstStyle/>
                    <a:p>
                      <a:pPr algn="ctr">
                        <a:spcAft>
                          <a:spcPts val="0"/>
                        </a:spcAft>
                      </a:pPr>
                      <a:r>
                        <a:rPr lang="en-US" sz="3200" b="1" dirty="0">
                          <a:latin typeface="Times New Roman"/>
                          <a:ea typeface="Times New Roman"/>
                          <a:cs typeface="Times New Roman"/>
                        </a:rPr>
                        <a:t>No. </a:t>
                      </a:r>
                      <a:r>
                        <a:rPr lang="en-US" sz="3200" b="1" dirty="0" err="1">
                          <a:latin typeface="Times New Roman"/>
                          <a:ea typeface="Times New Roman"/>
                          <a:cs typeface="Times New Roman"/>
                        </a:rPr>
                        <a:t>Sisi</a:t>
                      </a:r>
                      <a:endParaRPr lang="id-ID" sz="3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US" sz="3200" b="1" dirty="0" err="1">
                          <a:latin typeface="Times New Roman"/>
                          <a:ea typeface="Times New Roman"/>
                          <a:cs typeface="Times New Roman"/>
                        </a:rPr>
                        <a:t>Sisi</a:t>
                      </a:r>
                      <a:endParaRPr lang="id-ID" sz="3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24543">
                <a:tc>
                  <a:txBody>
                    <a:bodyPr/>
                    <a:lstStyle/>
                    <a:p>
                      <a:pPr algn="ctr">
                        <a:spcAft>
                          <a:spcPts val="0"/>
                        </a:spcAft>
                      </a:pPr>
                      <a:r>
                        <a:rPr lang="en-US" sz="3200">
                          <a:latin typeface="Times New Roman"/>
                          <a:ea typeface="Times New Roman"/>
                          <a:cs typeface="Times New Roman"/>
                        </a:rPr>
                        <a:t>1</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Times New Roman"/>
                          <a:ea typeface="Times New Roman"/>
                          <a:cs typeface="Times New Roman"/>
                        </a:rPr>
                        <a:t>ABCD</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43">
                <a:tc>
                  <a:txBody>
                    <a:bodyPr/>
                    <a:lstStyle/>
                    <a:p>
                      <a:pPr algn="ctr">
                        <a:spcAft>
                          <a:spcPts val="0"/>
                        </a:spcAft>
                      </a:pPr>
                      <a:r>
                        <a:rPr lang="en-US" sz="3200">
                          <a:latin typeface="Times New Roman"/>
                          <a:ea typeface="Times New Roman"/>
                          <a:cs typeface="Times New Roman"/>
                        </a:rPr>
                        <a:t>2</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Times New Roman"/>
                          <a:ea typeface="Times New Roman"/>
                          <a:cs typeface="Times New Roman"/>
                        </a:rPr>
                        <a:t>ABFE</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43">
                <a:tc>
                  <a:txBody>
                    <a:bodyPr/>
                    <a:lstStyle/>
                    <a:p>
                      <a:pPr algn="ctr">
                        <a:spcAft>
                          <a:spcPts val="0"/>
                        </a:spcAft>
                      </a:pPr>
                      <a:r>
                        <a:rPr lang="en-US" sz="3200">
                          <a:latin typeface="Times New Roman"/>
                          <a:ea typeface="Times New Roman"/>
                          <a:cs typeface="Times New Roman"/>
                        </a:rPr>
                        <a:t>3</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Times New Roman"/>
                          <a:ea typeface="Times New Roman"/>
                          <a:cs typeface="Times New Roman"/>
                        </a:rPr>
                        <a:t>BCGF</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43">
                <a:tc>
                  <a:txBody>
                    <a:bodyPr/>
                    <a:lstStyle/>
                    <a:p>
                      <a:pPr algn="ctr">
                        <a:spcAft>
                          <a:spcPts val="0"/>
                        </a:spcAft>
                      </a:pPr>
                      <a:r>
                        <a:rPr lang="en-US" sz="3200">
                          <a:latin typeface="Times New Roman"/>
                          <a:ea typeface="Times New Roman"/>
                          <a:cs typeface="Times New Roman"/>
                        </a:rPr>
                        <a:t>4</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Times New Roman"/>
                          <a:ea typeface="Times New Roman"/>
                          <a:cs typeface="Times New Roman"/>
                        </a:rPr>
                        <a:t>CDHG</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43">
                <a:tc>
                  <a:txBody>
                    <a:bodyPr/>
                    <a:lstStyle/>
                    <a:p>
                      <a:pPr algn="ctr">
                        <a:spcAft>
                          <a:spcPts val="0"/>
                        </a:spcAft>
                      </a:pPr>
                      <a:r>
                        <a:rPr lang="en-US" sz="3200">
                          <a:latin typeface="Times New Roman"/>
                          <a:ea typeface="Times New Roman"/>
                          <a:cs typeface="Times New Roman"/>
                        </a:rPr>
                        <a:t>5</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Times New Roman"/>
                          <a:ea typeface="Times New Roman"/>
                          <a:cs typeface="Times New Roman"/>
                        </a:rPr>
                        <a:t>DAEH</a:t>
                      </a:r>
                      <a:endParaRPr lang="id-ID" sz="3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543">
                <a:tc>
                  <a:txBody>
                    <a:bodyPr/>
                    <a:lstStyle/>
                    <a:p>
                      <a:pPr algn="ctr">
                        <a:spcAft>
                          <a:spcPts val="0"/>
                        </a:spcAft>
                      </a:pPr>
                      <a:r>
                        <a:rPr lang="en-US" sz="3200" dirty="0">
                          <a:latin typeface="Times New Roman"/>
                          <a:ea typeface="Times New Roman"/>
                          <a:cs typeface="Times New Roman"/>
                        </a:rPr>
                        <a:t>6</a:t>
                      </a:r>
                      <a:endParaRPr lang="id-ID" sz="3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dirty="0">
                          <a:latin typeface="Times New Roman"/>
                          <a:ea typeface="Times New Roman"/>
                          <a:cs typeface="Times New Roman"/>
                        </a:rPr>
                        <a:t>EFGH</a:t>
                      </a:r>
                      <a:endParaRPr lang="id-ID" sz="3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798762"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
        <p:nvSpPr>
          <p:cNvPr id="36" name="Title 35"/>
          <p:cNvSpPr>
            <a:spLocks noGrp="1"/>
          </p:cNvSpPr>
          <p:nvPr>
            <p:ph type="title"/>
          </p:nvPr>
        </p:nvSpPr>
        <p:spPr/>
        <p:txBody>
          <a:bodyPr>
            <a:noAutofit/>
          </a:bodyPr>
          <a:lstStyle/>
          <a:p>
            <a:r>
              <a:rPr lang="id-ID" sz="4400" dirty="0" smtClean="0"/>
              <a:t>P</a:t>
            </a:r>
            <a:r>
              <a:rPr lang="en-US" sz="4400" dirty="0" err="1" smtClean="0"/>
              <a:t>osisi</a:t>
            </a:r>
            <a:r>
              <a:rPr lang="en-US" sz="4400" dirty="0" smtClean="0"/>
              <a:t> </a:t>
            </a:r>
            <a:r>
              <a:rPr lang="id-ID" sz="4400" dirty="0" smtClean="0"/>
              <a:t>peletakan: </a:t>
            </a:r>
            <a:r>
              <a:rPr lang="en-US" sz="4400" dirty="0" smtClean="0"/>
              <a:t>horizontal</a:t>
            </a:r>
            <a:r>
              <a:rPr lang="id-ID" sz="4400" dirty="0" smtClean="0"/>
              <a:t>/</a:t>
            </a:r>
            <a:r>
              <a:rPr lang="en-US" sz="4400" dirty="0" err="1" smtClean="0"/>
              <a:t>vertikal</a:t>
            </a:r>
            <a:endParaRPr lang="id-ID" sz="4400" dirty="0"/>
          </a:p>
        </p:txBody>
      </p:sp>
      <p:grpSp>
        <p:nvGrpSpPr>
          <p:cNvPr id="2" name="Group 38"/>
          <p:cNvGrpSpPr/>
          <p:nvPr/>
        </p:nvGrpSpPr>
        <p:grpSpPr>
          <a:xfrm>
            <a:off x="685800" y="2514600"/>
            <a:ext cx="3581400" cy="3112532"/>
            <a:chOff x="685800" y="2514600"/>
            <a:chExt cx="3581400" cy="3112532"/>
          </a:xfrm>
        </p:grpSpPr>
        <p:grpSp>
          <p:nvGrpSpPr>
            <p:cNvPr id="3" name="Group 160"/>
            <p:cNvGrpSpPr>
              <a:grpSpLocks/>
            </p:cNvGrpSpPr>
            <p:nvPr/>
          </p:nvGrpSpPr>
          <p:grpSpPr bwMode="auto">
            <a:xfrm>
              <a:off x="685800" y="2514600"/>
              <a:ext cx="3581400" cy="2590800"/>
              <a:chOff x="0" y="0"/>
              <a:chExt cx="2337567" cy="1569612"/>
            </a:xfrm>
          </p:grpSpPr>
          <p:grpSp>
            <p:nvGrpSpPr>
              <p:cNvPr id="4" name="Group 269"/>
              <p:cNvGrpSpPr>
                <a:grpSpLocks/>
              </p:cNvGrpSpPr>
              <p:nvPr/>
            </p:nvGrpSpPr>
            <p:grpSpPr bwMode="auto">
              <a:xfrm>
                <a:off x="215660" y="181154"/>
                <a:ext cx="1897140" cy="1207433"/>
                <a:chOff x="0" y="0"/>
                <a:chExt cx="1897140" cy="1207433"/>
              </a:xfrm>
            </p:grpSpPr>
            <p:sp>
              <p:nvSpPr>
                <p:cNvPr id="278"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279"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280"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81"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82"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83"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grpSp>
          <p:sp>
            <p:nvSpPr>
              <p:cNvPr id="270" name="Text Box 270"/>
              <p:cNvSpPr txBox="1">
                <a:spLocks noChangeArrowheads="1"/>
              </p:cNvSpPr>
              <p:nvPr/>
            </p:nvSpPr>
            <p:spPr bwMode="auto">
              <a:xfrm>
                <a:off x="267419" y="10869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1" name="Text Box 271"/>
              <p:cNvSpPr txBox="1">
                <a:spLocks noChangeArrowheads="1"/>
              </p:cNvSpPr>
              <p:nvPr/>
            </p:nvSpPr>
            <p:spPr bwMode="auto">
              <a:xfrm>
                <a:off x="2053087"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2"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3" name="Text Box 273"/>
              <p:cNvSpPr txBox="1">
                <a:spLocks noChangeArrowheads="1"/>
              </p:cNvSpPr>
              <p:nvPr/>
            </p:nvSpPr>
            <p:spPr bwMode="auto">
              <a:xfrm>
                <a:off x="0" y="1725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H</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4"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5" name="Text Box 275"/>
              <p:cNvSpPr txBox="1">
                <a:spLocks noChangeArrowheads="1"/>
              </p:cNvSpPr>
              <p:nvPr/>
            </p:nvSpPr>
            <p:spPr bwMode="auto">
              <a:xfrm>
                <a:off x="310551"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6" name="Text Box 276"/>
              <p:cNvSpPr txBox="1">
                <a:spLocks noChangeArrowheads="1"/>
              </p:cNvSpPr>
              <p:nvPr/>
            </p:nvSpPr>
            <p:spPr bwMode="auto">
              <a:xfrm>
                <a:off x="2035834" y="60385"/>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7" name="Text Box 277"/>
              <p:cNvSpPr txBox="1">
                <a:spLocks noChangeArrowheads="1"/>
              </p:cNvSpPr>
              <p:nvPr/>
            </p:nvSpPr>
            <p:spPr bwMode="auto">
              <a:xfrm>
                <a:off x="1621766" y="31055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37" name="Rectangle 36"/>
            <p:cNvSpPr/>
            <p:nvPr/>
          </p:nvSpPr>
          <p:spPr>
            <a:xfrm>
              <a:off x="1600200" y="5257800"/>
              <a:ext cx="1223412" cy="369332"/>
            </a:xfrm>
            <a:prstGeom prst="rect">
              <a:avLst/>
            </a:prstGeom>
          </p:spPr>
          <p:txBody>
            <a:bodyPr wrap="none">
              <a:spAutoFit/>
            </a:bodyPr>
            <a:lstStyle/>
            <a:p>
              <a:r>
                <a:rPr lang="id-ID" dirty="0" smtClean="0"/>
                <a:t>H</a:t>
              </a:r>
              <a:r>
                <a:rPr lang="en-US" dirty="0" err="1" smtClean="0"/>
                <a:t>orizontal</a:t>
              </a:r>
              <a:endParaRPr lang="id-ID" dirty="0"/>
            </a:p>
          </p:txBody>
        </p:sp>
      </p:grpSp>
      <p:grpSp>
        <p:nvGrpSpPr>
          <p:cNvPr id="5" name="Group 39"/>
          <p:cNvGrpSpPr/>
          <p:nvPr/>
        </p:nvGrpSpPr>
        <p:grpSpPr>
          <a:xfrm>
            <a:off x="5486400" y="2362200"/>
            <a:ext cx="2895600" cy="3188732"/>
            <a:chOff x="5486400" y="2362200"/>
            <a:chExt cx="2895600" cy="3188732"/>
          </a:xfrm>
        </p:grpSpPr>
        <p:grpSp>
          <p:nvGrpSpPr>
            <p:cNvPr id="6" name="Group 159"/>
            <p:cNvGrpSpPr>
              <a:grpSpLocks/>
            </p:cNvGrpSpPr>
            <p:nvPr/>
          </p:nvGrpSpPr>
          <p:grpSpPr bwMode="auto">
            <a:xfrm>
              <a:off x="5486400" y="2362200"/>
              <a:ext cx="2895600" cy="2667000"/>
              <a:chOff x="0" y="0"/>
              <a:chExt cx="1983884" cy="2009560"/>
            </a:xfrm>
          </p:grpSpPr>
          <p:grpSp>
            <p:nvGrpSpPr>
              <p:cNvPr id="7" name="Group 253"/>
              <p:cNvGrpSpPr>
                <a:grpSpLocks/>
              </p:cNvGrpSpPr>
              <p:nvPr/>
            </p:nvGrpSpPr>
            <p:grpSpPr bwMode="auto">
              <a:xfrm>
                <a:off x="189781" y="172528"/>
                <a:ext cx="1560832" cy="1672590"/>
                <a:chOff x="0" y="0"/>
                <a:chExt cx="1561201" cy="1673189"/>
              </a:xfrm>
            </p:grpSpPr>
            <p:sp>
              <p:nvSpPr>
                <p:cNvPr id="262" name="Rectangle 262"/>
                <p:cNvSpPr>
                  <a:spLocks noChangeArrowheads="1"/>
                </p:cNvSpPr>
                <p:nvPr/>
              </p:nvSpPr>
              <p:spPr bwMode="auto">
                <a:xfrm>
                  <a:off x="1104181" y="0"/>
                  <a:ext cx="456565" cy="1069340"/>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263" name="Straight Connector 263"/>
                <p:cNvSpPr>
                  <a:spLocks noChangeShapeType="1"/>
                </p:cNvSpPr>
                <p:nvPr/>
              </p:nvSpPr>
              <p:spPr bwMode="auto">
                <a:xfrm flipH="1">
                  <a:off x="457200" y="0"/>
                  <a:ext cx="1095400" cy="604451"/>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64" name="Rectangle 264"/>
                <p:cNvSpPr>
                  <a:spLocks noChangeArrowheads="1"/>
                </p:cNvSpPr>
                <p:nvPr/>
              </p:nvSpPr>
              <p:spPr bwMode="auto">
                <a:xfrm>
                  <a:off x="0" y="603849"/>
                  <a:ext cx="457200" cy="1069340"/>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3600"/>
                </a:p>
              </p:txBody>
            </p:sp>
            <p:sp>
              <p:nvSpPr>
                <p:cNvPr id="265" name="Straight Connector 265"/>
                <p:cNvSpPr>
                  <a:spLocks noChangeShapeType="1"/>
                </p:cNvSpPr>
                <p:nvPr/>
              </p:nvSpPr>
              <p:spPr bwMode="auto">
                <a:xfrm flipH="1">
                  <a:off x="0" y="0"/>
                  <a:ext cx="1095555" cy="60384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66" name="Straight Connector 266"/>
                <p:cNvSpPr>
                  <a:spLocks noChangeShapeType="1"/>
                </p:cNvSpPr>
                <p:nvPr/>
              </p:nvSpPr>
              <p:spPr bwMode="auto">
                <a:xfrm flipH="1">
                  <a:off x="465826" y="1069675"/>
                  <a:ext cx="1095375" cy="60325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sp>
              <p:nvSpPr>
                <p:cNvPr id="267" name="Straight Connector 267"/>
                <p:cNvSpPr>
                  <a:spLocks noChangeShapeType="1"/>
                </p:cNvSpPr>
                <p:nvPr/>
              </p:nvSpPr>
              <p:spPr bwMode="auto">
                <a:xfrm flipH="1">
                  <a:off x="8626" y="1069675"/>
                  <a:ext cx="1095375" cy="60325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3600"/>
                </a:p>
              </p:txBody>
            </p:sp>
          </p:grpSp>
          <p:sp>
            <p:nvSpPr>
              <p:cNvPr id="254" name="Text Box 254"/>
              <p:cNvSpPr txBox="1">
                <a:spLocks noChangeArrowheads="1"/>
              </p:cNvSpPr>
              <p:nvPr/>
            </p:nvSpPr>
            <p:spPr bwMode="auto">
              <a:xfrm>
                <a:off x="0" y="1777042"/>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55" name="Text Box 255"/>
              <p:cNvSpPr txBox="1">
                <a:spLocks noChangeArrowheads="1"/>
              </p:cNvSpPr>
              <p:nvPr/>
            </p:nvSpPr>
            <p:spPr bwMode="auto">
              <a:xfrm>
                <a:off x="1233577" y="1069676"/>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56" name="Text Box 256"/>
              <p:cNvSpPr txBox="1">
                <a:spLocks noChangeArrowheads="1"/>
              </p:cNvSpPr>
              <p:nvPr/>
            </p:nvSpPr>
            <p:spPr bwMode="auto">
              <a:xfrm>
                <a:off x="1699404" y="113868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57" name="Text Box 257"/>
              <p:cNvSpPr txBox="1">
                <a:spLocks noChangeArrowheads="1"/>
              </p:cNvSpPr>
              <p:nvPr/>
            </p:nvSpPr>
            <p:spPr bwMode="auto">
              <a:xfrm>
                <a:off x="586596" y="733245"/>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H</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58" name="Text Box 258"/>
              <p:cNvSpPr txBox="1">
                <a:spLocks noChangeArrowheads="1"/>
              </p:cNvSpPr>
              <p:nvPr/>
            </p:nvSpPr>
            <p:spPr bwMode="auto">
              <a:xfrm>
                <a:off x="577970" y="1794295"/>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59" name="Text Box 259"/>
              <p:cNvSpPr txBox="1">
                <a:spLocks noChangeArrowheads="1"/>
              </p:cNvSpPr>
              <p:nvPr/>
            </p:nvSpPr>
            <p:spPr bwMode="auto">
              <a:xfrm>
                <a:off x="0" y="6297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60" name="Text Box 260"/>
              <p:cNvSpPr txBox="1">
                <a:spLocks noChangeArrowheads="1"/>
              </p:cNvSpPr>
              <p:nvPr/>
            </p:nvSpPr>
            <p:spPr bwMode="auto">
              <a:xfrm>
                <a:off x="1138687"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61" name="Text Box 261"/>
              <p:cNvSpPr txBox="1">
                <a:spLocks noChangeArrowheads="1"/>
              </p:cNvSpPr>
              <p:nvPr/>
            </p:nvSpPr>
            <p:spPr bwMode="auto">
              <a:xfrm>
                <a:off x="1664898" y="17253"/>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grpSp>
        <p:sp>
          <p:nvSpPr>
            <p:cNvPr id="38" name="Rectangle 37"/>
            <p:cNvSpPr/>
            <p:nvPr/>
          </p:nvSpPr>
          <p:spPr>
            <a:xfrm>
              <a:off x="6399565" y="5181600"/>
              <a:ext cx="941348" cy="369332"/>
            </a:xfrm>
            <a:prstGeom prst="rect">
              <a:avLst/>
            </a:prstGeom>
          </p:spPr>
          <p:txBody>
            <a:bodyPr wrap="none">
              <a:spAutoFit/>
            </a:bodyPr>
            <a:lstStyle/>
            <a:p>
              <a:r>
                <a:rPr lang="id-ID" dirty="0" smtClean="0"/>
                <a:t>V</a:t>
              </a:r>
              <a:r>
                <a:rPr lang="en-US" dirty="0" err="1" smtClean="0"/>
                <a:t>ertikal</a:t>
              </a:r>
              <a:endParaRPr lang="id-ID" dirty="0"/>
            </a:p>
          </p:txBody>
        </p:sp>
      </p:gr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5562600"/>
          <a:ext cx="7696200" cy="685800"/>
        </p:xfrm>
        <a:graphic>
          <a:graphicData uri="http://schemas.openxmlformats.org/drawingml/2006/table">
            <a:tbl>
              <a:tblPr/>
              <a:tblGrid>
                <a:gridCol w="512884"/>
                <a:gridCol w="512883"/>
                <a:gridCol w="512884"/>
                <a:gridCol w="512883"/>
                <a:gridCol w="512884"/>
                <a:gridCol w="513178"/>
                <a:gridCol w="513178"/>
                <a:gridCol w="513179"/>
                <a:gridCol w="513178"/>
                <a:gridCol w="513178"/>
                <a:gridCol w="513178"/>
                <a:gridCol w="513178"/>
                <a:gridCol w="513179"/>
                <a:gridCol w="513178"/>
                <a:gridCol w="513178"/>
              </a:tblGrid>
              <a:tr h="685800">
                <a:tc>
                  <a:txBody>
                    <a:bodyPr/>
                    <a:lstStyle/>
                    <a:p>
                      <a:pPr algn="ctr">
                        <a:spcAft>
                          <a:spcPts val="0"/>
                        </a:spcAft>
                      </a:pPr>
                      <a:r>
                        <a:rPr lang="id-ID" sz="4000" dirty="0" smtClean="0">
                          <a:latin typeface="Times New Roman"/>
                          <a:ea typeface="Times New Roman"/>
                          <a:cs typeface="Times New Roman"/>
                        </a:rPr>
                        <a:t>3</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id-ID" sz="4000" dirty="0" smtClean="0">
                          <a:latin typeface="Times New Roman"/>
                          <a:ea typeface="Times New Roman"/>
                          <a:cs typeface="Times New Roman"/>
                        </a:rPr>
                        <a:t>2</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id-ID" sz="4000" dirty="0" smtClean="0">
                          <a:latin typeface="Times New Roman"/>
                          <a:ea typeface="Times New Roman"/>
                          <a:cs typeface="Times New Roman"/>
                        </a:rPr>
                        <a:t>5</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id-ID" sz="4000" dirty="0" smtClean="0">
                          <a:latin typeface="Times New Roman"/>
                          <a:ea typeface="Times New Roman"/>
                          <a:cs typeface="Times New Roman"/>
                        </a:rPr>
                        <a:t>4</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d-ID" sz="4000" dirty="0" smtClean="0">
                          <a:latin typeface="Times New Roman"/>
                          <a:ea typeface="Times New Roman"/>
                          <a:cs typeface="Times New Roman"/>
                        </a:rPr>
                        <a:t>5</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d-ID" sz="4000" dirty="0" smtClean="0">
                          <a:latin typeface="Times New Roman"/>
                          <a:ea typeface="Times New Roman"/>
                          <a:cs typeface="Times New Roman"/>
                        </a:rPr>
                        <a:t>5</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d-ID" sz="4000" dirty="0" smtClean="0">
                          <a:latin typeface="Times New Roman"/>
                          <a:ea typeface="Times New Roman"/>
                          <a:cs typeface="Times New Roman"/>
                        </a:rPr>
                        <a:t>5</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spcAft>
                          <a:spcPts val="0"/>
                        </a:spcAft>
                      </a:pPr>
                      <a:r>
                        <a:rPr lang="id-ID" sz="4000" dirty="0" smtClean="0">
                          <a:latin typeface="Times New Roman"/>
                          <a:ea typeface="Times New Roman"/>
                          <a:cs typeface="Times New Roman"/>
                        </a:rPr>
                        <a:t>0</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spcAft>
                          <a:spcPts val="0"/>
                        </a:spcAft>
                      </a:pPr>
                      <a:r>
                        <a:rPr lang="id-ID" sz="4000" dirty="0" smtClean="0">
                          <a:latin typeface="Times New Roman"/>
                          <a:ea typeface="Times New Roman"/>
                          <a:cs typeface="Times New Roman"/>
                        </a:rPr>
                        <a:t>1</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a:spcAft>
                          <a:spcPts val="0"/>
                        </a:spcAft>
                      </a:pPr>
                      <a:r>
                        <a:rPr lang="id-ID" sz="4000" dirty="0" smtClean="0">
                          <a:latin typeface="Times New Roman"/>
                          <a:ea typeface="Times New Roman"/>
                          <a:cs typeface="Times New Roman"/>
                        </a:rPr>
                        <a:t>0</a:t>
                      </a:r>
                      <a:endParaRPr lang="id-ID" sz="4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r>
            </a:tbl>
          </a:graphicData>
        </a:graphic>
      </p:graphicFrame>
      <p:sp>
        <p:nvSpPr>
          <p:cNvPr id="85" name="Up-Down Arrow 84"/>
          <p:cNvSpPr/>
          <p:nvPr/>
        </p:nvSpPr>
        <p:spPr>
          <a:xfrm>
            <a:off x="4419600" y="4419600"/>
            <a:ext cx="457200" cy="838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Title 85"/>
          <p:cNvSpPr>
            <a:spLocks noGrp="1"/>
          </p:cNvSpPr>
          <p:nvPr>
            <p:ph type="title"/>
          </p:nvPr>
        </p:nvSpPr>
        <p:spPr/>
        <p:txBody>
          <a:bodyPr/>
          <a:lstStyle/>
          <a:p>
            <a:r>
              <a:rPr lang="id-ID" dirty="0" smtClean="0"/>
              <a:t>Individu </a:t>
            </a:r>
            <a:r>
              <a:rPr lang="id-ID" dirty="0" smtClean="0">
                <a:sym typeface="Wingdings" pitchFamily="2" charset="2"/>
              </a:rPr>
              <a:t>Vs Kromosom</a:t>
            </a:r>
            <a:endParaRPr lang="id-ID" dirty="0"/>
          </a:p>
        </p:txBody>
      </p:sp>
      <p:grpSp>
        <p:nvGrpSpPr>
          <p:cNvPr id="112" name="Group 111"/>
          <p:cNvGrpSpPr/>
          <p:nvPr/>
        </p:nvGrpSpPr>
        <p:grpSpPr>
          <a:xfrm>
            <a:off x="381000" y="2057400"/>
            <a:ext cx="1905000" cy="2152133"/>
            <a:chOff x="533400" y="2057400"/>
            <a:chExt cx="1905000" cy="2152133"/>
          </a:xfrm>
        </p:grpSpPr>
        <p:grpSp>
          <p:nvGrpSpPr>
            <p:cNvPr id="4" name="Group 160"/>
            <p:cNvGrpSpPr>
              <a:grpSpLocks/>
            </p:cNvGrpSpPr>
            <p:nvPr/>
          </p:nvGrpSpPr>
          <p:grpSpPr bwMode="auto">
            <a:xfrm>
              <a:off x="533400" y="2057400"/>
              <a:ext cx="1905000" cy="1600200"/>
              <a:chOff x="0" y="0"/>
              <a:chExt cx="2337567" cy="1569612"/>
            </a:xfrm>
          </p:grpSpPr>
          <p:grpSp>
            <p:nvGrpSpPr>
              <p:cNvPr id="6" name="Group 269"/>
              <p:cNvGrpSpPr>
                <a:grpSpLocks/>
              </p:cNvGrpSpPr>
              <p:nvPr/>
            </p:nvGrpSpPr>
            <p:grpSpPr bwMode="auto">
              <a:xfrm>
                <a:off x="215660" y="181154"/>
                <a:ext cx="1897140" cy="1207433"/>
                <a:chOff x="0" y="0"/>
                <a:chExt cx="1897140" cy="1207433"/>
              </a:xfrm>
            </p:grpSpPr>
            <p:sp>
              <p:nvSpPr>
                <p:cNvPr id="15"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0070C0"/>
                    </a:solidFill>
                  </a:endParaRPr>
                </a:p>
              </p:txBody>
            </p:sp>
            <p:sp>
              <p:nvSpPr>
                <p:cNvPr id="16"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0070C0"/>
                    </a:solidFill>
                  </a:endParaRPr>
                </a:p>
              </p:txBody>
            </p:sp>
            <p:sp>
              <p:nvSpPr>
                <p:cNvPr id="17"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70C0"/>
                    </a:solidFill>
                  </a:endParaRPr>
                </a:p>
              </p:txBody>
            </p:sp>
            <p:sp>
              <p:nvSpPr>
                <p:cNvPr id="18"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70C0"/>
                    </a:solidFill>
                  </a:endParaRPr>
                </a:p>
              </p:txBody>
            </p:sp>
            <p:sp>
              <p:nvSpPr>
                <p:cNvPr id="19"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70C0"/>
                    </a:solidFill>
                  </a:endParaRPr>
                </a:p>
              </p:txBody>
            </p:sp>
            <p:sp>
              <p:nvSpPr>
                <p:cNvPr id="20"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70C0"/>
                    </a:solidFill>
                  </a:endParaRPr>
                </a:p>
              </p:txBody>
            </p:sp>
          </p:grpSp>
          <p:sp>
            <p:nvSpPr>
              <p:cNvPr id="7" name="Text Box 270"/>
              <p:cNvSpPr txBox="1">
                <a:spLocks noChangeArrowheads="1"/>
              </p:cNvSpPr>
              <p:nvPr/>
            </p:nvSpPr>
            <p:spPr bwMode="auto">
              <a:xfrm>
                <a:off x="267419" y="10869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A</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8" name="Text Box 271"/>
              <p:cNvSpPr txBox="1">
                <a:spLocks noChangeArrowheads="1"/>
              </p:cNvSpPr>
              <p:nvPr/>
            </p:nvSpPr>
            <p:spPr bwMode="auto">
              <a:xfrm>
                <a:off x="2053087"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B</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9"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C</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10" name="Text Box 273"/>
              <p:cNvSpPr txBox="1">
                <a:spLocks noChangeArrowheads="1"/>
              </p:cNvSpPr>
              <p:nvPr/>
            </p:nvSpPr>
            <p:spPr bwMode="auto">
              <a:xfrm>
                <a:off x="0" y="1725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H</a:t>
                </a:r>
                <a:endParaRPr kumimoji="0" lang="en-US" sz="2000" b="0" i="0" u="none" strike="noStrike" cap="none" normalizeH="0" baseline="0" dirty="0" smtClean="0">
                  <a:ln>
                    <a:noFill/>
                  </a:ln>
                  <a:solidFill>
                    <a:srgbClr val="0070C0"/>
                  </a:solidFill>
                  <a:effectLst/>
                  <a:latin typeface="Arial" pitchFamily="34" charset="0"/>
                  <a:cs typeface="Arial" pitchFamily="34" charset="0"/>
                </a:endParaRPr>
              </a:p>
            </p:txBody>
          </p:sp>
          <p:sp>
            <p:nvSpPr>
              <p:cNvPr id="11"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D</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12" name="Text Box 275"/>
              <p:cNvSpPr txBox="1">
                <a:spLocks noChangeArrowheads="1"/>
              </p:cNvSpPr>
              <p:nvPr/>
            </p:nvSpPr>
            <p:spPr bwMode="auto">
              <a:xfrm>
                <a:off x="310551"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E</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13" name="Text Box 276"/>
              <p:cNvSpPr txBox="1">
                <a:spLocks noChangeArrowheads="1"/>
              </p:cNvSpPr>
              <p:nvPr/>
            </p:nvSpPr>
            <p:spPr bwMode="auto">
              <a:xfrm>
                <a:off x="2035834" y="60385"/>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F</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sp>
            <p:nvSpPr>
              <p:cNvPr id="14" name="Text Box 277"/>
              <p:cNvSpPr txBox="1">
                <a:spLocks noChangeArrowheads="1"/>
              </p:cNvSpPr>
              <p:nvPr/>
            </p:nvSpPr>
            <p:spPr bwMode="auto">
              <a:xfrm>
                <a:off x="1621766" y="31055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70C0"/>
                    </a:solidFill>
                    <a:effectLst/>
                    <a:latin typeface="Arial" pitchFamily="34" charset="0"/>
                    <a:ea typeface="Times New Roman" pitchFamily="18" charset="0"/>
                    <a:cs typeface="Arial" pitchFamily="34" charset="0"/>
                  </a:rPr>
                  <a:t>G</a:t>
                </a:r>
                <a:endParaRPr kumimoji="0" lang="en-US" sz="2000" b="0" i="0" u="none" strike="noStrike" cap="none" normalizeH="0" baseline="0" smtClean="0">
                  <a:ln>
                    <a:noFill/>
                  </a:ln>
                  <a:solidFill>
                    <a:srgbClr val="0070C0"/>
                  </a:solidFill>
                  <a:effectLst/>
                  <a:latin typeface="Arial" pitchFamily="34" charset="0"/>
                  <a:cs typeface="Arial" pitchFamily="34" charset="0"/>
                </a:endParaRPr>
              </a:p>
            </p:txBody>
          </p:sp>
        </p:grpSp>
        <p:sp>
          <p:nvSpPr>
            <p:cNvPr id="87" name="Rectangle 86"/>
            <p:cNvSpPr/>
            <p:nvPr/>
          </p:nvSpPr>
          <p:spPr>
            <a:xfrm>
              <a:off x="990600" y="3747868"/>
              <a:ext cx="990977" cy="461665"/>
            </a:xfrm>
            <a:prstGeom prst="rect">
              <a:avLst/>
            </a:prstGeom>
          </p:spPr>
          <p:txBody>
            <a:bodyPr wrap="none">
              <a:spAutoFit/>
            </a:bodyPr>
            <a:lstStyle/>
            <a:p>
              <a:pPr algn="ctr">
                <a:spcAft>
                  <a:spcPts val="0"/>
                </a:spcAft>
              </a:pPr>
              <a:r>
                <a:rPr lang="id-ID" sz="2400" dirty="0" smtClean="0">
                  <a:solidFill>
                    <a:srgbClr val="0070C0"/>
                  </a:solidFill>
                  <a:latin typeface="Times New Roman"/>
                  <a:ea typeface="Times New Roman"/>
                  <a:cs typeface="Times New Roman"/>
                </a:rPr>
                <a:t>ID = 3</a:t>
              </a:r>
              <a:endParaRPr lang="id-ID" sz="2400" dirty="0">
                <a:solidFill>
                  <a:srgbClr val="0070C0"/>
                </a:solidFill>
                <a:latin typeface="Times New Roman"/>
                <a:ea typeface="Times New Roman"/>
                <a:cs typeface="Times New Roman"/>
              </a:endParaRPr>
            </a:p>
          </p:txBody>
        </p:sp>
      </p:grpSp>
      <p:grpSp>
        <p:nvGrpSpPr>
          <p:cNvPr id="108" name="Group 107"/>
          <p:cNvGrpSpPr/>
          <p:nvPr/>
        </p:nvGrpSpPr>
        <p:grpSpPr>
          <a:xfrm>
            <a:off x="2328994" y="2057400"/>
            <a:ext cx="1272334" cy="2149733"/>
            <a:chOff x="2562664" y="2057400"/>
            <a:chExt cx="1272334" cy="2149733"/>
          </a:xfrm>
        </p:grpSpPr>
        <p:grpSp>
          <p:nvGrpSpPr>
            <p:cNvPr id="21" name="Group 160"/>
            <p:cNvGrpSpPr>
              <a:grpSpLocks/>
            </p:cNvGrpSpPr>
            <p:nvPr/>
          </p:nvGrpSpPr>
          <p:grpSpPr bwMode="auto">
            <a:xfrm>
              <a:off x="2562664" y="2057400"/>
              <a:ext cx="1272334" cy="1600200"/>
              <a:chOff x="-53946" y="0"/>
              <a:chExt cx="2439443" cy="1569612"/>
            </a:xfrm>
          </p:grpSpPr>
          <p:grpSp>
            <p:nvGrpSpPr>
              <p:cNvPr id="22" name="Group 269"/>
              <p:cNvGrpSpPr>
                <a:grpSpLocks/>
              </p:cNvGrpSpPr>
              <p:nvPr/>
            </p:nvGrpSpPr>
            <p:grpSpPr bwMode="auto">
              <a:xfrm>
                <a:off x="215660" y="181154"/>
                <a:ext cx="1897140" cy="1207433"/>
                <a:chOff x="0" y="0"/>
                <a:chExt cx="1897140" cy="1207433"/>
              </a:xfrm>
            </p:grpSpPr>
            <p:sp>
              <p:nvSpPr>
                <p:cNvPr id="31"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0000"/>
                    </a:solidFill>
                  </a:endParaRPr>
                </a:p>
              </p:txBody>
            </p:sp>
            <p:sp>
              <p:nvSpPr>
                <p:cNvPr id="32"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0000"/>
                    </a:solidFill>
                  </a:endParaRPr>
                </a:p>
              </p:txBody>
            </p:sp>
            <p:sp>
              <p:nvSpPr>
                <p:cNvPr id="33"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0000"/>
                    </a:solidFill>
                  </a:endParaRPr>
                </a:p>
              </p:txBody>
            </p:sp>
            <p:sp>
              <p:nvSpPr>
                <p:cNvPr id="34"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0000"/>
                    </a:solidFill>
                  </a:endParaRPr>
                </a:p>
              </p:txBody>
            </p:sp>
            <p:sp>
              <p:nvSpPr>
                <p:cNvPr id="35"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0000"/>
                    </a:solidFill>
                  </a:endParaRPr>
                </a:p>
              </p:txBody>
            </p:sp>
            <p:sp>
              <p:nvSpPr>
                <p:cNvPr id="36"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0000"/>
                    </a:solidFill>
                  </a:endParaRPr>
                </a:p>
              </p:txBody>
            </p:sp>
          </p:grpSp>
          <p:sp>
            <p:nvSpPr>
              <p:cNvPr id="23" name="Text Box 270"/>
              <p:cNvSpPr txBox="1">
                <a:spLocks noChangeArrowheads="1"/>
              </p:cNvSpPr>
              <p:nvPr/>
            </p:nvSpPr>
            <p:spPr bwMode="auto">
              <a:xfrm>
                <a:off x="173070" y="108692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cs typeface="Arial" pitchFamily="34" charset="0"/>
                  </a:rPr>
                  <a:t>H</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24" name="Text Box 271"/>
              <p:cNvSpPr txBox="1">
                <a:spLocks noChangeArrowheads="1"/>
              </p:cNvSpPr>
              <p:nvPr/>
            </p:nvSpPr>
            <p:spPr bwMode="auto">
              <a:xfrm>
                <a:off x="2101016" y="1104181"/>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E</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5"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6" name="Text Box 273"/>
              <p:cNvSpPr txBox="1">
                <a:spLocks noChangeArrowheads="1"/>
              </p:cNvSpPr>
              <p:nvPr/>
            </p:nvSpPr>
            <p:spPr bwMode="auto">
              <a:xfrm>
                <a:off x="-53946" y="200126"/>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7"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0000"/>
                    </a:solidFill>
                    <a:effectLst/>
                    <a:latin typeface="Arial" pitchFamily="34" charset="0"/>
                    <a:ea typeface="Times New Roman" pitchFamily="18" charset="0"/>
                    <a:cs typeface="Arial" pitchFamily="34" charset="0"/>
                  </a:rPr>
                  <a:t>D</a:t>
                </a:r>
                <a:endParaRPr kumimoji="0" lang="en-US" sz="2000" b="0" i="0" u="none" strike="noStrike" cap="none" normalizeH="0" baseline="0" smtClean="0">
                  <a:ln>
                    <a:noFill/>
                  </a:ln>
                  <a:solidFill>
                    <a:srgbClr val="FF0000"/>
                  </a:solidFill>
                  <a:effectLst/>
                  <a:latin typeface="Arial" pitchFamily="34" charset="0"/>
                  <a:cs typeface="Arial" pitchFamily="34" charset="0"/>
                </a:endParaRPr>
              </a:p>
            </p:txBody>
          </p:sp>
          <p:sp>
            <p:nvSpPr>
              <p:cNvPr id="28" name="Text Box 275"/>
              <p:cNvSpPr txBox="1">
                <a:spLocks noChangeArrowheads="1"/>
              </p:cNvSpPr>
              <p:nvPr/>
            </p:nvSpPr>
            <p:spPr bwMode="auto">
              <a:xfrm>
                <a:off x="310551"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G</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 name="Text Box 276"/>
              <p:cNvSpPr txBox="1">
                <a:spLocks noChangeArrowheads="1"/>
              </p:cNvSpPr>
              <p:nvPr/>
            </p:nvSpPr>
            <p:spPr bwMode="auto">
              <a:xfrm>
                <a:off x="2062807" y="2759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0" name="Text Box 277"/>
              <p:cNvSpPr txBox="1">
                <a:spLocks noChangeArrowheads="1"/>
              </p:cNvSpPr>
              <p:nvPr/>
            </p:nvSpPr>
            <p:spPr bwMode="auto">
              <a:xfrm>
                <a:off x="1567821" y="282953"/>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88" name="Rectangle 87"/>
            <p:cNvSpPr/>
            <p:nvPr/>
          </p:nvSpPr>
          <p:spPr>
            <a:xfrm>
              <a:off x="2743200" y="3745468"/>
              <a:ext cx="990977" cy="461665"/>
            </a:xfrm>
            <a:prstGeom prst="rect">
              <a:avLst/>
            </a:prstGeom>
          </p:spPr>
          <p:txBody>
            <a:bodyPr wrap="none">
              <a:spAutoFit/>
            </a:bodyPr>
            <a:lstStyle/>
            <a:p>
              <a:pPr algn="ctr">
                <a:spcAft>
                  <a:spcPts val="0"/>
                </a:spcAft>
              </a:pPr>
              <a:r>
                <a:rPr lang="id-ID" sz="2400" dirty="0" smtClean="0">
                  <a:solidFill>
                    <a:srgbClr val="FF0000"/>
                  </a:solidFill>
                  <a:latin typeface="Times New Roman"/>
                  <a:ea typeface="Times New Roman"/>
                  <a:cs typeface="Times New Roman"/>
                </a:rPr>
                <a:t>ID = 1</a:t>
              </a:r>
              <a:endParaRPr lang="id-ID" sz="2400" dirty="0">
                <a:solidFill>
                  <a:srgbClr val="FF0000"/>
                </a:solidFill>
                <a:latin typeface="Times New Roman"/>
                <a:ea typeface="Times New Roman"/>
                <a:cs typeface="Times New Roman"/>
              </a:endParaRPr>
            </a:p>
          </p:txBody>
        </p:sp>
      </p:grpSp>
      <p:grpSp>
        <p:nvGrpSpPr>
          <p:cNvPr id="113" name="Group 112"/>
          <p:cNvGrpSpPr/>
          <p:nvPr/>
        </p:nvGrpSpPr>
        <p:grpSpPr>
          <a:xfrm>
            <a:off x="3657601" y="2376268"/>
            <a:ext cx="1170260" cy="1819197"/>
            <a:chOff x="2562664" y="2057400"/>
            <a:chExt cx="1373866" cy="2329159"/>
          </a:xfrm>
        </p:grpSpPr>
        <p:grpSp>
          <p:nvGrpSpPr>
            <p:cNvPr id="114" name="Group 160"/>
            <p:cNvGrpSpPr>
              <a:grpSpLocks/>
            </p:cNvGrpSpPr>
            <p:nvPr/>
          </p:nvGrpSpPr>
          <p:grpSpPr bwMode="auto">
            <a:xfrm>
              <a:off x="2562664" y="2057400"/>
              <a:ext cx="1252406" cy="1600200"/>
              <a:chOff x="-53946" y="0"/>
              <a:chExt cx="2401234" cy="1569612"/>
            </a:xfrm>
          </p:grpSpPr>
          <p:grpSp>
            <p:nvGrpSpPr>
              <p:cNvPr id="116" name="Group 269"/>
              <p:cNvGrpSpPr>
                <a:grpSpLocks/>
              </p:cNvGrpSpPr>
              <p:nvPr/>
            </p:nvGrpSpPr>
            <p:grpSpPr bwMode="auto">
              <a:xfrm>
                <a:off x="215660" y="181154"/>
                <a:ext cx="1897140" cy="1207433"/>
                <a:chOff x="0" y="0"/>
                <a:chExt cx="1897140" cy="1207433"/>
              </a:xfrm>
            </p:grpSpPr>
            <p:sp>
              <p:nvSpPr>
                <p:cNvPr id="125"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00B050"/>
                    </a:solidFill>
                  </a:endParaRPr>
                </a:p>
              </p:txBody>
            </p:sp>
            <p:sp>
              <p:nvSpPr>
                <p:cNvPr id="126"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00B050"/>
                    </a:solidFill>
                  </a:endParaRPr>
                </a:p>
              </p:txBody>
            </p:sp>
            <p:sp>
              <p:nvSpPr>
                <p:cNvPr id="127"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B050"/>
                    </a:solidFill>
                  </a:endParaRPr>
                </a:p>
              </p:txBody>
            </p:sp>
            <p:sp>
              <p:nvSpPr>
                <p:cNvPr id="128"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B050"/>
                    </a:solidFill>
                  </a:endParaRPr>
                </a:p>
              </p:txBody>
            </p:sp>
            <p:sp>
              <p:nvSpPr>
                <p:cNvPr id="129"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B050"/>
                    </a:solidFill>
                  </a:endParaRPr>
                </a:p>
              </p:txBody>
            </p:sp>
            <p:sp>
              <p:nvSpPr>
                <p:cNvPr id="130"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00B050"/>
                    </a:solidFill>
                  </a:endParaRPr>
                </a:p>
              </p:txBody>
            </p:sp>
          </p:grpSp>
          <p:sp>
            <p:nvSpPr>
              <p:cNvPr id="117" name="Text Box 270"/>
              <p:cNvSpPr txBox="1">
                <a:spLocks noChangeArrowheads="1"/>
              </p:cNvSpPr>
              <p:nvPr/>
            </p:nvSpPr>
            <p:spPr bwMode="auto">
              <a:xfrm>
                <a:off x="173070" y="108692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cs typeface="Arial" pitchFamily="34" charset="0"/>
                  </a:rPr>
                  <a:t>H</a:t>
                </a:r>
                <a:endParaRPr kumimoji="0" lang="en-US" sz="1600" b="0" i="0" u="none" strike="noStrike" cap="none" normalizeH="0" baseline="0" dirty="0" smtClean="0">
                  <a:ln>
                    <a:noFill/>
                  </a:ln>
                  <a:solidFill>
                    <a:srgbClr val="00B050"/>
                  </a:solidFill>
                  <a:effectLst/>
                  <a:latin typeface="Arial" pitchFamily="34" charset="0"/>
                  <a:cs typeface="Arial" pitchFamily="34" charset="0"/>
                </a:endParaRPr>
              </a:p>
            </p:txBody>
          </p:sp>
          <p:sp>
            <p:nvSpPr>
              <p:cNvPr id="118" name="Text Box 271"/>
              <p:cNvSpPr txBox="1">
                <a:spLocks noChangeArrowheads="1"/>
              </p:cNvSpPr>
              <p:nvPr/>
            </p:nvSpPr>
            <p:spPr bwMode="auto">
              <a:xfrm>
                <a:off x="2053087"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E</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sp>
            <p:nvSpPr>
              <p:cNvPr id="119"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A</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sp>
            <p:nvSpPr>
              <p:cNvPr id="120" name="Text Box 273"/>
              <p:cNvSpPr txBox="1">
                <a:spLocks noChangeArrowheads="1"/>
              </p:cNvSpPr>
              <p:nvPr/>
            </p:nvSpPr>
            <p:spPr bwMode="auto">
              <a:xfrm>
                <a:off x="-53946" y="200126"/>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C</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sp>
            <p:nvSpPr>
              <p:cNvPr id="121"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B050"/>
                    </a:solidFill>
                    <a:effectLst/>
                    <a:latin typeface="Arial" pitchFamily="34" charset="0"/>
                    <a:ea typeface="Times New Roman" pitchFamily="18" charset="0"/>
                    <a:cs typeface="Arial" pitchFamily="34" charset="0"/>
                  </a:rPr>
                  <a:t>D</a:t>
                </a:r>
                <a:endParaRPr kumimoji="0" lang="en-US" sz="2000" b="0" i="0" u="none" strike="noStrike" cap="none" normalizeH="0" baseline="0" smtClean="0">
                  <a:ln>
                    <a:noFill/>
                  </a:ln>
                  <a:solidFill>
                    <a:srgbClr val="00B050"/>
                  </a:solidFill>
                  <a:effectLst/>
                  <a:latin typeface="Arial" pitchFamily="34" charset="0"/>
                  <a:cs typeface="Arial" pitchFamily="34" charset="0"/>
                </a:endParaRPr>
              </a:p>
            </p:txBody>
          </p:sp>
          <p:sp>
            <p:nvSpPr>
              <p:cNvPr id="122" name="Text Box 275"/>
              <p:cNvSpPr txBox="1">
                <a:spLocks noChangeArrowheads="1"/>
              </p:cNvSpPr>
              <p:nvPr/>
            </p:nvSpPr>
            <p:spPr bwMode="auto">
              <a:xfrm>
                <a:off x="310551"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G</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sp>
            <p:nvSpPr>
              <p:cNvPr id="123" name="Text Box 276"/>
              <p:cNvSpPr txBox="1">
                <a:spLocks noChangeArrowheads="1"/>
              </p:cNvSpPr>
              <p:nvPr/>
            </p:nvSpPr>
            <p:spPr bwMode="auto">
              <a:xfrm>
                <a:off x="2062807" y="2759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F</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sp>
            <p:nvSpPr>
              <p:cNvPr id="124" name="Text Box 277"/>
              <p:cNvSpPr txBox="1">
                <a:spLocks noChangeArrowheads="1"/>
              </p:cNvSpPr>
              <p:nvPr/>
            </p:nvSpPr>
            <p:spPr bwMode="auto">
              <a:xfrm>
                <a:off x="1567821" y="282953"/>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B</a:t>
                </a:r>
                <a:endParaRPr kumimoji="0" lang="en-US" sz="2000" b="0" i="0" u="none" strike="noStrike" cap="none" normalizeH="0" baseline="0" dirty="0" smtClean="0">
                  <a:ln>
                    <a:noFill/>
                  </a:ln>
                  <a:solidFill>
                    <a:srgbClr val="00B050"/>
                  </a:solidFill>
                  <a:effectLst/>
                  <a:latin typeface="Arial" pitchFamily="34" charset="0"/>
                  <a:cs typeface="Arial" pitchFamily="34" charset="0"/>
                </a:endParaRPr>
              </a:p>
            </p:txBody>
          </p:sp>
        </p:grpSp>
        <p:sp>
          <p:nvSpPr>
            <p:cNvPr id="115" name="Rectangle 114"/>
            <p:cNvSpPr/>
            <p:nvPr/>
          </p:nvSpPr>
          <p:spPr>
            <a:xfrm>
              <a:off x="2773139" y="3795479"/>
              <a:ext cx="1163391" cy="591080"/>
            </a:xfrm>
            <a:prstGeom prst="rect">
              <a:avLst/>
            </a:prstGeom>
          </p:spPr>
          <p:txBody>
            <a:bodyPr wrap="none">
              <a:spAutoFit/>
            </a:bodyPr>
            <a:lstStyle/>
            <a:p>
              <a:pPr algn="ctr">
                <a:spcAft>
                  <a:spcPts val="0"/>
                </a:spcAft>
              </a:pPr>
              <a:r>
                <a:rPr lang="id-ID" sz="2400" dirty="0" smtClean="0">
                  <a:solidFill>
                    <a:srgbClr val="00B050"/>
                  </a:solidFill>
                  <a:latin typeface="Times New Roman"/>
                  <a:ea typeface="Times New Roman"/>
                  <a:cs typeface="Times New Roman"/>
                </a:rPr>
                <a:t>ID = 2</a:t>
              </a:r>
              <a:endParaRPr lang="id-ID" sz="2400" dirty="0">
                <a:solidFill>
                  <a:srgbClr val="00B050"/>
                </a:solidFill>
                <a:latin typeface="Times New Roman"/>
                <a:ea typeface="Times New Roman"/>
                <a:cs typeface="Times New Roman"/>
              </a:endParaRPr>
            </a:p>
          </p:txBody>
        </p:sp>
      </p:grpSp>
      <p:grpSp>
        <p:nvGrpSpPr>
          <p:cNvPr id="131" name="Group 130"/>
          <p:cNvGrpSpPr/>
          <p:nvPr/>
        </p:nvGrpSpPr>
        <p:grpSpPr>
          <a:xfrm>
            <a:off x="4724399" y="2300068"/>
            <a:ext cx="2514601" cy="1881329"/>
            <a:chOff x="2599499" y="1977852"/>
            <a:chExt cx="1215571" cy="2408708"/>
          </a:xfrm>
        </p:grpSpPr>
        <p:grpSp>
          <p:nvGrpSpPr>
            <p:cNvPr id="132" name="Group 160"/>
            <p:cNvGrpSpPr>
              <a:grpSpLocks/>
            </p:cNvGrpSpPr>
            <p:nvPr/>
          </p:nvGrpSpPr>
          <p:grpSpPr bwMode="auto">
            <a:xfrm>
              <a:off x="2599499" y="1977852"/>
              <a:ext cx="1215571" cy="1679748"/>
              <a:chOff x="16679" y="-78027"/>
              <a:chExt cx="2330609" cy="1647639"/>
            </a:xfrm>
          </p:grpSpPr>
          <p:grpSp>
            <p:nvGrpSpPr>
              <p:cNvPr id="134" name="Group 269"/>
              <p:cNvGrpSpPr>
                <a:grpSpLocks/>
              </p:cNvGrpSpPr>
              <p:nvPr/>
            </p:nvGrpSpPr>
            <p:grpSpPr bwMode="auto">
              <a:xfrm>
                <a:off x="215660" y="181154"/>
                <a:ext cx="1897140" cy="1207433"/>
                <a:chOff x="0" y="0"/>
                <a:chExt cx="1897140" cy="1207433"/>
              </a:xfrm>
            </p:grpSpPr>
            <p:sp>
              <p:nvSpPr>
                <p:cNvPr id="143"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9900"/>
                    </a:solidFill>
                  </a:endParaRPr>
                </a:p>
              </p:txBody>
            </p:sp>
            <p:sp>
              <p:nvSpPr>
                <p:cNvPr id="144"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9900"/>
                    </a:solidFill>
                  </a:endParaRPr>
                </a:p>
              </p:txBody>
            </p:sp>
            <p:sp>
              <p:nvSpPr>
                <p:cNvPr id="145"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00"/>
                    </a:solidFill>
                  </a:endParaRPr>
                </a:p>
              </p:txBody>
            </p:sp>
            <p:sp>
              <p:nvSpPr>
                <p:cNvPr id="146"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00"/>
                    </a:solidFill>
                  </a:endParaRPr>
                </a:p>
              </p:txBody>
            </p:sp>
            <p:sp>
              <p:nvSpPr>
                <p:cNvPr id="147"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00"/>
                    </a:solidFill>
                  </a:endParaRPr>
                </a:p>
              </p:txBody>
            </p:sp>
            <p:sp>
              <p:nvSpPr>
                <p:cNvPr id="148"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00"/>
                    </a:solidFill>
                  </a:endParaRPr>
                </a:p>
              </p:txBody>
            </p:sp>
          </p:grpSp>
          <p:sp>
            <p:nvSpPr>
              <p:cNvPr id="135" name="Text Box 270"/>
              <p:cNvSpPr txBox="1">
                <a:spLocks noChangeArrowheads="1"/>
              </p:cNvSpPr>
              <p:nvPr/>
            </p:nvSpPr>
            <p:spPr bwMode="auto">
              <a:xfrm>
                <a:off x="173070" y="108692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cs typeface="Arial" pitchFamily="34" charset="0"/>
                  </a:rPr>
                  <a:t>H</a:t>
                </a:r>
                <a:endParaRPr kumimoji="0" lang="en-US" sz="1600" b="0" i="0" u="none" strike="noStrike" cap="none" normalizeH="0" baseline="0" dirty="0" smtClean="0">
                  <a:ln>
                    <a:noFill/>
                  </a:ln>
                  <a:solidFill>
                    <a:srgbClr val="FF9900"/>
                  </a:solidFill>
                  <a:effectLst/>
                  <a:latin typeface="Arial" pitchFamily="34" charset="0"/>
                  <a:cs typeface="Arial" pitchFamily="34" charset="0"/>
                </a:endParaRPr>
              </a:p>
            </p:txBody>
          </p:sp>
          <p:sp>
            <p:nvSpPr>
              <p:cNvPr id="136" name="Text Box 271"/>
              <p:cNvSpPr txBox="1">
                <a:spLocks noChangeArrowheads="1"/>
              </p:cNvSpPr>
              <p:nvPr/>
            </p:nvSpPr>
            <p:spPr bwMode="auto">
              <a:xfrm>
                <a:off x="2053087"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E</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sp>
            <p:nvSpPr>
              <p:cNvPr id="137"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A</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sp>
            <p:nvSpPr>
              <p:cNvPr id="138" name="Text Box 273"/>
              <p:cNvSpPr txBox="1">
                <a:spLocks noChangeArrowheads="1"/>
              </p:cNvSpPr>
              <p:nvPr/>
            </p:nvSpPr>
            <p:spPr bwMode="auto">
              <a:xfrm>
                <a:off x="16679" y="200126"/>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C</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sp>
            <p:nvSpPr>
              <p:cNvPr id="139"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9900"/>
                    </a:solidFill>
                    <a:effectLst/>
                    <a:latin typeface="Arial" pitchFamily="34" charset="0"/>
                    <a:ea typeface="Times New Roman" pitchFamily="18" charset="0"/>
                    <a:cs typeface="Arial" pitchFamily="34" charset="0"/>
                  </a:rPr>
                  <a:t>D</a:t>
                </a:r>
                <a:endParaRPr kumimoji="0" lang="en-US" sz="2000" b="0" i="0" u="none" strike="noStrike" cap="none" normalizeH="0" baseline="0" smtClean="0">
                  <a:ln>
                    <a:noFill/>
                  </a:ln>
                  <a:solidFill>
                    <a:srgbClr val="FF9900"/>
                  </a:solidFill>
                  <a:effectLst/>
                  <a:latin typeface="Arial" pitchFamily="34" charset="0"/>
                  <a:cs typeface="Arial" pitchFamily="34" charset="0"/>
                </a:endParaRPr>
              </a:p>
            </p:txBody>
          </p:sp>
          <p:sp>
            <p:nvSpPr>
              <p:cNvPr id="140" name="Text Box 275"/>
              <p:cNvSpPr txBox="1">
                <a:spLocks noChangeArrowheads="1"/>
              </p:cNvSpPr>
              <p:nvPr/>
            </p:nvSpPr>
            <p:spPr bwMode="auto">
              <a:xfrm>
                <a:off x="310552" y="-7802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G</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sp>
            <p:nvSpPr>
              <p:cNvPr id="141" name="Text Box 276"/>
              <p:cNvSpPr txBox="1">
                <a:spLocks noChangeArrowheads="1"/>
              </p:cNvSpPr>
              <p:nvPr/>
            </p:nvSpPr>
            <p:spPr bwMode="auto">
              <a:xfrm>
                <a:off x="2062807" y="27598"/>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F</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sp>
            <p:nvSpPr>
              <p:cNvPr id="142" name="Text Box 277"/>
              <p:cNvSpPr txBox="1">
                <a:spLocks noChangeArrowheads="1"/>
              </p:cNvSpPr>
              <p:nvPr/>
            </p:nvSpPr>
            <p:spPr bwMode="auto">
              <a:xfrm>
                <a:off x="1567821" y="282953"/>
                <a:ext cx="284481"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900" b="0" i="0" u="none" strike="noStrike" cap="none" normalizeH="0" baseline="0" dirty="0" smtClean="0">
                    <a:ln>
                      <a:noFill/>
                    </a:ln>
                    <a:solidFill>
                      <a:srgbClr val="FF9900"/>
                    </a:solidFill>
                    <a:effectLst/>
                    <a:latin typeface="Arial" pitchFamily="34" charset="0"/>
                    <a:ea typeface="Times New Roman" pitchFamily="18" charset="0"/>
                    <a:cs typeface="Arial" pitchFamily="34" charset="0"/>
                  </a:rPr>
                  <a:t>B</a:t>
                </a:r>
                <a:endParaRPr kumimoji="0" lang="en-US" sz="2000" b="0" i="0" u="none" strike="noStrike" cap="none" normalizeH="0" baseline="0" dirty="0" smtClean="0">
                  <a:ln>
                    <a:noFill/>
                  </a:ln>
                  <a:solidFill>
                    <a:srgbClr val="FF9900"/>
                  </a:solidFill>
                  <a:effectLst/>
                  <a:latin typeface="Arial" pitchFamily="34" charset="0"/>
                  <a:cs typeface="Arial" pitchFamily="34" charset="0"/>
                </a:endParaRPr>
              </a:p>
            </p:txBody>
          </p:sp>
        </p:grpSp>
        <p:sp>
          <p:nvSpPr>
            <p:cNvPr id="133" name="Rectangle 132"/>
            <p:cNvSpPr/>
            <p:nvPr/>
          </p:nvSpPr>
          <p:spPr>
            <a:xfrm>
              <a:off x="2773139" y="3795480"/>
              <a:ext cx="479043" cy="591080"/>
            </a:xfrm>
            <a:prstGeom prst="rect">
              <a:avLst/>
            </a:prstGeom>
          </p:spPr>
          <p:txBody>
            <a:bodyPr wrap="none">
              <a:spAutoFit/>
            </a:bodyPr>
            <a:lstStyle/>
            <a:p>
              <a:pPr algn="ctr">
                <a:spcAft>
                  <a:spcPts val="0"/>
                </a:spcAft>
              </a:pPr>
              <a:r>
                <a:rPr lang="id-ID" sz="2400" dirty="0" smtClean="0">
                  <a:solidFill>
                    <a:srgbClr val="FF9900"/>
                  </a:solidFill>
                  <a:latin typeface="Times New Roman"/>
                  <a:ea typeface="Times New Roman"/>
                  <a:cs typeface="Times New Roman"/>
                </a:rPr>
                <a:t>ID = 5</a:t>
              </a:r>
              <a:endParaRPr lang="id-ID" sz="2400" dirty="0">
                <a:solidFill>
                  <a:srgbClr val="FF9900"/>
                </a:solidFill>
                <a:latin typeface="Times New Roman"/>
                <a:ea typeface="Times New Roman"/>
                <a:cs typeface="Times New Roman"/>
              </a:endParaRPr>
            </a:p>
          </p:txBody>
        </p:sp>
      </p:grpSp>
      <p:grpSp>
        <p:nvGrpSpPr>
          <p:cNvPr id="149" name="Group 148"/>
          <p:cNvGrpSpPr/>
          <p:nvPr/>
        </p:nvGrpSpPr>
        <p:grpSpPr>
          <a:xfrm>
            <a:off x="7162800" y="2133600"/>
            <a:ext cx="1461868" cy="2062381"/>
            <a:chOff x="533400" y="2057400"/>
            <a:chExt cx="1923511" cy="2140398"/>
          </a:xfrm>
        </p:grpSpPr>
        <p:grpSp>
          <p:nvGrpSpPr>
            <p:cNvPr id="150" name="Group 160"/>
            <p:cNvGrpSpPr>
              <a:grpSpLocks/>
            </p:cNvGrpSpPr>
            <p:nvPr/>
          </p:nvGrpSpPr>
          <p:grpSpPr bwMode="auto">
            <a:xfrm>
              <a:off x="533400" y="2057400"/>
              <a:ext cx="1923511" cy="1600200"/>
              <a:chOff x="0" y="0"/>
              <a:chExt cx="2360281" cy="1569612"/>
            </a:xfrm>
          </p:grpSpPr>
          <p:grpSp>
            <p:nvGrpSpPr>
              <p:cNvPr id="152" name="Group 269"/>
              <p:cNvGrpSpPr>
                <a:grpSpLocks/>
              </p:cNvGrpSpPr>
              <p:nvPr/>
            </p:nvGrpSpPr>
            <p:grpSpPr bwMode="auto">
              <a:xfrm>
                <a:off x="215660" y="181154"/>
                <a:ext cx="1897140" cy="1207433"/>
                <a:chOff x="0" y="0"/>
                <a:chExt cx="1897140" cy="1207433"/>
              </a:xfrm>
            </p:grpSpPr>
            <p:sp>
              <p:nvSpPr>
                <p:cNvPr id="161" name="Rectangle 278"/>
                <p:cNvSpPr>
                  <a:spLocks noChangeArrowheads="1"/>
                </p:cNvSpPr>
                <p:nvPr/>
              </p:nvSpPr>
              <p:spPr bwMode="auto">
                <a:xfrm>
                  <a:off x="0" y="138023"/>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99CC"/>
                    </a:solidFill>
                  </a:endParaRPr>
                </a:p>
              </p:txBody>
            </p:sp>
            <p:sp>
              <p:nvSpPr>
                <p:cNvPr id="162" name="Rectangle 279"/>
                <p:cNvSpPr>
                  <a:spLocks noChangeArrowheads="1"/>
                </p:cNvSpPr>
                <p:nvPr/>
              </p:nvSpPr>
              <p:spPr bwMode="auto">
                <a:xfrm>
                  <a:off x="250166" y="0"/>
                  <a:ext cx="1638542" cy="1069043"/>
                </a:xfrm>
                <a:prstGeom prst="rect">
                  <a:avLst/>
                </a:prstGeom>
                <a:no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id-ID" sz="2000">
                    <a:solidFill>
                      <a:srgbClr val="FF99CC"/>
                    </a:solidFill>
                  </a:endParaRPr>
                </a:p>
              </p:txBody>
            </p:sp>
            <p:sp>
              <p:nvSpPr>
                <p:cNvPr id="163" name="Straight Connector 280"/>
                <p:cNvSpPr>
                  <a:spLocks noChangeShapeType="1"/>
                </p:cNvSpPr>
                <p:nvPr/>
              </p:nvSpPr>
              <p:spPr bwMode="auto">
                <a:xfrm flipH="1">
                  <a:off x="0" y="0"/>
                  <a:ext cx="250106" cy="137984"/>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CC"/>
                    </a:solidFill>
                  </a:endParaRPr>
                </a:p>
              </p:txBody>
            </p:sp>
            <p:sp>
              <p:nvSpPr>
                <p:cNvPr id="164" name="Straight Connector 281"/>
                <p:cNvSpPr>
                  <a:spLocks noChangeShapeType="1"/>
                </p:cNvSpPr>
                <p:nvPr/>
              </p:nvSpPr>
              <p:spPr bwMode="auto">
                <a:xfrm flipH="1">
                  <a:off x="0"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CC"/>
                    </a:solidFill>
                  </a:endParaRPr>
                </a:p>
              </p:txBody>
            </p:sp>
            <p:sp>
              <p:nvSpPr>
                <p:cNvPr id="165" name="Straight Connector 282"/>
                <p:cNvSpPr>
                  <a:spLocks noChangeShapeType="1"/>
                </p:cNvSpPr>
                <p:nvPr/>
              </p:nvSpPr>
              <p:spPr bwMode="auto">
                <a:xfrm flipH="1">
                  <a:off x="1647645" y="1069676"/>
                  <a:ext cx="249495" cy="13775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CC"/>
                    </a:solidFill>
                  </a:endParaRPr>
                </a:p>
              </p:txBody>
            </p:sp>
            <p:sp>
              <p:nvSpPr>
                <p:cNvPr id="166" name="Straight Connector 283"/>
                <p:cNvSpPr>
                  <a:spLocks noChangeShapeType="1"/>
                </p:cNvSpPr>
                <p:nvPr/>
              </p:nvSpPr>
              <p:spPr bwMode="auto">
                <a:xfrm flipH="1">
                  <a:off x="1630393" y="0"/>
                  <a:ext cx="249555" cy="13779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sz="2000">
                    <a:solidFill>
                      <a:srgbClr val="FF99CC"/>
                    </a:solidFill>
                  </a:endParaRPr>
                </a:p>
              </p:txBody>
            </p:sp>
          </p:grpSp>
          <p:sp>
            <p:nvSpPr>
              <p:cNvPr id="153" name="Text Box 270"/>
              <p:cNvSpPr txBox="1">
                <a:spLocks noChangeArrowheads="1"/>
              </p:cNvSpPr>
              <p:nvPr/>
            </p:nvSpPr>
            <p:spPr bwMode="auto">
              <a:xfrm>
                <a:off x="221991" y="10869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99CC"/>
                    </a:solidFill>
                    <a:effectLst/>
                    <a:latin typeface="Arial" pitchFamily="34" charset="0"/>
                    <a:ea typeface="Times New Roman" pitchFamily="18" charset="0"/>
                    <a:cs typeface="Arial" pitchFamily="34" charset="0"/>
                  </a:rPr>
                  <a:t>A</a:t>
                </a:r>
                <a:endParaRPr kumimoji="0" lang="en-US" sz="2000" b="0" i="0" u="none" strike="noStrike" cap="none" normalizeH="0" baseline="0" dirty="0" smtClean="0">
                  <a:ln>
                    <a:noFill/>
                  </a:ln>
                  <a:solidFill>
                    <a:srgbClr val="FF99CC"/>
                  </a:solidFill>
                  <a:effectLst/>
                  <a:latin typeface="Arial" pitchFamily="34" charset="0"/>
                  <a:cs typeface="Arial" pitchFamily="34" charset="0"/>
                </a:endParaRPr>
              </a:p>
            </p:txBody>
          </p:sp>
          <p:sp>
            <p:nvSpPr>
              <p:cNvPr id="154" name="Text Box 271"/>
              <p:cNvSpPr txBox="1">
                <a:spLocks noChangeArrowheads="1"/>
              </p:cNvSpPr>
              <p:nvPr/>
            </p:nvSpPr>
            <p:spPr bwMode="auto">
              <a:xfrm>
                <a:off x="2075801" y="110418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99CC"/>
                    </a:solidFill>
                    <a:effectLst/>
                    <a:latin typeface="Arial" pitchFamily="34" charset="0"/>
                    <a:ea typeface="Times New Roman" pitchFamily="18" charset="0"/>
                    <a:cs typeface="Arial" pitchFamily="34" charset="0"/>
                  </a:rPr>
                  <a:t>B</a:t>
                </a:r>
                <a:endParaRPr kumimoji="0" lang="en-US" sz="2000" b="0" i="0" u="none" strike="noStrike" cap="none" normalizeH="0" baseline="0" dirty="0" smtClean="0">
                  <a:ln>
                    <a:noFill/>
                  </a:ln>
                  <a:solidFill>
                    <a:srgbClr val="FF99CC"/>
                  </a:solidFill>
                  <a:effectLst/>
                  <a:latin typeface="Arial" pitchFamily="34" charset="0"/>
                  <a:cs typeface="Arial" pitchFamily="34" charset="0"/>
                </a:endParaRPr>
              </a:p>
            </p:txBody>
          </p:sp>
          <p:sp>
            <p:nvSpPr>
              <p:cNvPr id="155" name="Text Box 272"/>
              <p:cNvSpPr txBox="1">
                <a:spLocks noChangeArrowheads="1"/>
              </p:cNvSpPr>
              <p:nvPr/>
            </p:nvSpPr>
            <p:spPr bwMode="auto">
              <a:xfrm>
                <a:off x="175116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99CC"/>
                    </a:solidFill>
                    <a:effectLst/>
                    <a:latin typeface="Arial" pitchFamily="34" charset="0"/>
                    <a:ea typeface="Times New Roman" pitchFamily="18" charset="0"/>
                    <a:cs typeface="Arial" pitchFamily="34" charset="0"/>
                  </a:rPr>
                  <a:t>C</a:t>
                </a:r>
                <a:endParaRPr kumimoji="0" lang="en-US" sz="2000" b="0" i="0" u="none" strike="noStrike" cap="none" normalizeH="0" baseline="0" smtClean="0">
                  <a:ln>
                    <a:noFill/>
                  </a:ln>
                  <a:solidFill>
                    <a:srgbClr val="FF99CC"/>
                  </a:solidFill>
                  <a:effectLst/>
                  <a:latin typeface="Arial" pitchFamily="34" charset="0"/>
                  <a:cs typeface="Arial" pitchFamily="34" charset="0"/>
                </a:endParaRPr>
              </a:p>
            </p:txBody>
          </p:sp>
          <p:sp>
            <p:nvSpPr>
              <p:cNvPr id="156" name="Text Box 273"/>
              <p:cNvSpPr txBox="1">
                <a:spLocks noChangeArrowheads="1"/>
              </p:cNvSpPr>
              <p:nvPr/>
            </p:nvSpPr>
            <p:spPr bwMode="auto">
              <a:xfrm>
                <a:off x="0" y="172528"/>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99CC"/>
                    </a:solidFill>
                    <a:effectLst/>
                    <a:latin typeface="Arial" pitchFamily="34" charset="0"/>
                    <a:ea typeface="Times New Roman" pitchFamily="18" charset="0"/>
                    <a:cs typeface="Arial" pitchFamily="34" charset="0"/>
                  </a:rPr>
                  <a:t>H</a:t>
                </a:r>
                <a:endParaRPr kumimoji="0" lang="en-US" sz="2000" b="0" i="0" u="none" strike="noStrike" cap="none" normalizeH="0" baseline="0" dirty="0" smtClean="0">
                  <a:ln>
                    <a:noFill/>
                  </a:ln>
                  <a:solidFill>
                    <a:srgbClr val="FF99CC"/>
                  </a:solidFill>
                  <a:effectLst/>
                  <a:latin typeface="Arial" pitchFamily="34" charset="0"/>
                  <a:cs typeface="Arial" pitchFamily="34" charset="0"/>
                </a:endParaRPr>
              </a:p>
            </p:txBody>
          </p:sp>
          <p:sp>
            <p:nvSpPr>
              <p:cNvPr id="157" name="Text Box 274"/>
              <p:cNvSpPr txBox="1">
                <a:spLocks noChangeArrowheads="1"/>
              </p:cNvSpPr>
              <p:nvPr/>
            </p:nvSpPr>
            <p:spPr bwMode="auto">
              <a:xfrm>
                <a:off x="43132" y="1354347"/>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99CC"/>
                    </a:solidFill>
                    <a:effectLst/>
                    <a:latin typeface="Arial" pitchFamily="34" charset="0"/>
                    <a:ea typeface="Times New Roman" pitchFamily="18" charset="0"/>
                    <a:cs typeface="Arial" pitchFamily="34" charset="0"/>
                  </a:rPr>
                  <a:t>D</a:t>
                </a:r>
                <a:endParaRPr kumimoji="0" lang="en-US" sz="2000" b="0" i="0" u="none" strike="noStrike" cap="none" normalizeH="0" baseline="0" smtClean="0">
                  <a:ln>
                    <a:noFill/>
                  </a:ln>
                  <a:solidFill>
                    <a:srgbClr val="FF99CC"/>
                  </a:solidFill>
                  <a:effectLst/>
                  <a:latin typeface="Arial" pitchFamily="34" charset="0"/>
                  <a:cs typeface="Arial" pitchFamily="34" charset="0"/>
                </a:endParaRPr>
              </a:p>
            </p:txBody>
          </p:sp>
          <p:sp>
            <p:nvSpPr>
              <p:cNvPr id="158" name="Text Box 275"/>
              <p:cNvSpPr txBox="1">
                <a:spLocks noChangeArrowheads="1"/>
              </p:cNvSpPr>
              <p:nvPr/>
            </p:nvSpPr>
            <p:spPr bwMode="auto">
              <a:xfrm>
                <a:off x="310551" y="0"/>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99CC"/>
                    </a:solidFill>
                    <a:effectLst/>
                    <a:latin typeface="Arial" pitchFamily="34" charset="0"/>
                    <a:ea typeface="Times New Roman" pitchFamily="18" charset="0"/>
                    <a:cs typeface="Arial" pitchFamily="34" charset="0"/>
                  </a:rPr>
                  <a:t>E</a:t>
                </a:r>
                <a:endParaRPr kumimoji="0" lang="en-US" sz="2000" b="0" i="0" u="none" strike="noStrike" cap="none" normalizeH="0" baseline="0" smtClean="0">
                  <a:ln>
                    <a:noFill/>
                  </a:ln>
                  <a:solidFill>
                    <a:srgbClr val="FF99CC"/>
                  </a:solidFill>
                  <a:effectLst/>
                  <a:latin typeface="Arial" pitchFamily="34" charset="0"/>
                  <a:cs typeface="Arial" pitchFamily="34" charset="0"/>
                </a:endParaRPr>
              </a:p>
            </p:txBody>
          </p:sp>
          <p:sp>
            <p:nvSpPr>
              <p:cNvPr id="159" name="Text Box 276"/>
              <p:cNvSpPr txBox="1">
                <a:spLocks noChangeArrowheads="1"/>
              </p:cNvSpPr>
              <p:nvPr/>
            </p:nvSpPr>
            <p:spPr bwMode="auto">
              <a:xfrm>
                <a:off x="2058548" y="46064"/>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99CC"/>
                    </a:solidFill>
                    <a:effectLst/>
                    <a:latin typeface="Arial" pitchFamily="34" charset="0"/>
                    <a:ea typeface="Times New Roman" pitchFamily="18" charset="0"/>
                    <a:cs typeface="Arial" pitchFamily="34" charset="0"/>
                  </a:rPr>
                  <a:t>F</a:t>
                </a:r>
                <a:endParaRPr kumimoji="0" lang="en-US" sz="2000" b="0" i="0" u="none" strike="noStrike" cap="none" normalizeH="0" baseline="0" dirty="0" smtClean="0">
                  <a:ln>
                    <a:noFill/>
                  </a:ln>
                  <a:solidFill>
                    <a:srgbClr val="FF99CC"/>
                  </a:solidFill>
                  <a:effectLst/>
                  <a:latin typeface="Arial" pitchFamily="34" charset="0"/>
                  <a:cs typeface="Arial" pitchFamily="34" charset="0"/>
                </a:endParaRPr>
              </a:p>
            </p:txBody>
          </p:sp>
          <p:sp>
            <p:nvSpPr>
              <p:cNvPr id="160" name="Text Box 277"/>
              <p:cNvSpPr txBox="1">
                <a:spLocks noChangeArrowheads="1"/>
              </p:cNvSpPr>
              <p:nvPr/>
            </p:nvSpPr>
            <p:spPr bwMode="auto">
              <a:xfrm>
                <a:off x="1621766" y="310551"/>
                <a:ext cx="284480" cy="21526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99CC"/>
                    </a:solidFill>
                    <a:effectLst/>
                    <a:latin typeface="Arial" pitchFamily="34" charset="0"/>
                    <a:ea typeface="Times New Roman" pitchFamily="18" charset="0"/>
                    <a:cs typeface="Arial" pitchFamily="34" charset="0"/>
                  </a:rPr>
                  <a:t>G</a:t>
                </a:r>
                <a:endParaRPr kumimoji="0" lang="en-US" sz="2000" b="0" i="0" u="none" strike="noStrike" cap="none" normalizeH="0" baseline="0" smtClean="0">
                  <a:ln>
                    <a:noFill/>
                  </a:ln>
                  <a:solidFill>
                    <a:srgbClr val="FF99CC"/>
                  </a:solidFill>
                  <a:effectLst/>
                  <a:latin typeface="Arial" pitchFamily="34" charset="0"/>
                  <a:cs typeface="Arial" pitchFamily="34" charset="0"/>
                </a:endParaRPr>
              </a:p>
            </p:txBody>
          </p:sp>
        </p:grpSp>
        <p:sp>
          <p:nvSpPr>
            <p:cNvPr id="151" name="Rectangle 150"/>
            <p:cNvSpPr/>
            <p:nvPr/>
          </p:nvSpPr>
          <p:spPr>
            <a:xfrm>
              <a:off x="990600" y="3718669"/>
              <a:ext cx="1303917" cy="479129"/>
            </a:xfrm>
            <a:prstGeom prst="rect">
              <a:avLst/>
            </a:prstGeom>
          </p:spPr>
          <p:txBody>
            <a:bodyPr wrap="none">
              <a:spAutoFit/>
            </a:bodyPr>
            <a:lstStyle/>
            <a:p>
              <a:pPr algn="ctr">
                <a:spcAft>
                  <a:spcPts val="0"/>
                </a:spcAft>
              </a:pPr>
              <a:r>
                <a:rPr lang="id-ID" sz="2400" dirty="0" smtClean="0">
                  <a:solidFill>
                    <a:srgbClr val="FF99CC"/>
                  </a:solidFill>
                  <a:latin typeface="Times New Roman"/>
                  <a:ea typeface="Times New Roman"/>
                  <a:cs typeface="Times New Roman"/>
                </a:rPr>
                <a:t>ID = 4</a:t>
              </a:r>
              <a:endParaRPr lang="id-ID" sz="2400" dirty="0">
                <a:solidFill>
                  <a:srgbClr val="FF99CC"/>
                </a:solidFill>
                <a:latin typeface="Times New Roman"/>
                <a:ea typeface="Times New Roman"/>
                <a:cs typeface="Times New Roman"/>
              </a:endParaRPr>
            </a:p>
          </p:txBody>
        </p:sp>
      </p:gr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5" name="Picture 3" descr="C:\001 Kuliah 2010\CS4773 EC\Flowchart1.JPG"/>
          <p:cNvPicPr>
            <a:picLocks noChangeAspect="1" noChangeArrowheads="1"/>
          </p:cNvPicPr>
          <p:nvPr/>
        </p:nvPicPr>
        <p:blipFill>
          <a:blip r:embed="rId2"/>
          <a:srcRect/>
          <a:stretch>
            <a:fillRect/>
          </a:stretch>
        </p:blipFill>
        <p:spPr bwMode="auto">
          <a:xfrm>
            <a:off x="762000" y="762000"/>
            <a:ext cx="3390900" cy="5105400"/>
          </a:xfrm>
          <a:prstGeom prst="rect">
            <a:avLst/>
          </a:prstGeom>
          <a:noFill/>
        </p:spPr>
      </p:pic>
      <p:pic>
        <p:nvPicPr>
          <p:cNvPr id="806916" name="Picture 4" descr="C:\001 Kuliah 2010\CS4773 EC\Flowchart2.JPG"/>
          <p:cNvPicPr>
            <a:picLocks noChangeAspect="1" noChangeArrowheads="1"/>
          </p:cNvPicPr>
          <p:nvPr/>
        </p:nvPicPr>
        <p:blipFill>
          <a:blip r:embed="rId3"/>
          <a:srcRect/>
          <a:stretch>
            <a:fillRect/>
          </a:stretch>
        </p:blipFill>
        <p:spPr bwMode="auto">
          <a:xfrm>
            <a:off x="4933950" y="1447800"/>
            <a:ext cx="3486150" cy="4410075"/>
          </a:xfrm>
          <a:prstGeom prst="rect">
            <a:avLst/>
          </a:prstGeom>
          <a:noFill/>
        </p:spPr>
      </p:pic>
      <p:sp>
        <p:nvSpPr>
          <p:cNvPr id="5" name="Curved Up Arrow 4"/>
          <p:cNvSpPr/>
          <p:nvPr/>
        </p:nvSpPr>
        <p:spPr>
          <a:xfrm>
            <a:off x="2324100" y="5943600"/>
            <a:ext cx="2705100" cy="6858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
        <p:nvSpPr>
          <p:cNvPr id="6" name="Rectangle 5"/>
          <p:cNvSpPr/>
          <p:nvPr/>
        </p:nvSpPr>
        <p:spPr>
          <a:xfrm>
            <a:off x="4191000" y="177225"/>
            <a:ext cx="4830168" cy="584775"/>
          </a:xfrm>
          <a:prstGeom prst="rect">
            <a:avLst/>
          </a:prstGeom>
        </p:spPr>
        <p:txBody>
          <a:bodyPr wrap="none">
            <a:spAutoFit/>
          </a:bodyPr>
          <a:lstStyle/>
          <a:p>
            <a:r>
              <a:rPr lang="id-ID" sz="3200" dirty="0" smtClean="0"/>
              <a:t>Pembangkitan kromosom</a:t>
            </a:r>
            <a:endParaRPr lang="id-ID" sz="3200" dirty="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Fitness</a:t>
            </a:r>
            <a:endParaRPr lang="id-ID" dirty="0"/>
          </a:p>
        </p:txBody>
      </p:sp>
      <p:pic>
        <p:nvPicPr>
          <p:cNvPr id="80384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3538" y="2895600"/>
            <a:ext cx="6020262" cy="762000"/>
          </a:xfrm>
          <a:prstGeom prst="rect">
            <a:avLst/>
          </a:prstGeom>
          <a:noFill/>
          <a:ln w="9525">
            <a:noFill/>
            <a:miter lim="800000"/>
            <a:headEnd/>
            <a:tailEnd/>
          </a:ln>
        </p:spPr>
      </p:pic>
      <p:sp>
        <p:nvSpPr>
          <p:cNvPr id="4" name="Rectangle 3"/>
          <p:cNvSpPr/>
          <p:nvPr/>
        </p:nvSpPr>
        <p:spPr>
          <a:xfrm>
            <a:off x="533400" y="5029200"/>
            <a:ext cx="8001000" cy="707886"/>
          </a:xfrm>
          <a:prstGeom prst="rect">
            <a:avLst/>
          </a:prstGeom>
        </p:spPr>
        <p:txBody>
          <a:bodyPr wrap="square">
            <a:spAutoFit/>
          </a:bodyPr>
          <a:lstStyle/>
          <a:p>
            <a:r>
              <a:rPr lang="en-US" sz="2000" i="1" dirty="0" smtClean="0"/>
              <a:t>Value</a:t>
            </a:r>
            <a:r>
              <a:rPr lang="en-US" sz="2000" dirty="0" smtClean="0"/>
              <a:t>	</a:t>
            </a:r>
            <a:r>
              <a:rPr lang="id-ID" sz="2000" dirty="0" smtClean="0"/>
              <a:t>	</a:t>
            </a:r>
            <a:r>
              <a:rPr lang="en-US" sz="2000" dirty="0" smtClean="0"/>
              <a:t>: </a:t>
            </a:r>
            <a:r>
              <a:rPr lang="en-US" sz="2000" dirty="0" err="1" smtClean="0"/>
              <a:t>Jumlah</a:t>
            </a:r>
            <a:r>
              <a:rPr lang="en-US" sz="2000" dirty="0" smtClean="0"/>
              <a:t> </a:t>
            </a:r>
            <a:r>
              <a:rPr lang="en-US" sz="2000" dirty="0" err="1" smtClean="0"/>
              <a:t>biaya</a:t>
            </a:r>
            <a:r>
              <a:rPr lang="en-US" sz="2000" dirty="0" smtClean="0"/>
              <a:t> </a:t>
            </a:r>
            <a:r>
              <a:rPr lang="en-US" sz="2000" dirty="0" err="1" smtClean="0"/>
              <a:t>dari</a:t>
            </a:r>
            <a:r>
              <a:rPr lang="en-US" sz="2000" dirty="0" smtClean="0"/>
              <a:t> </a:t>
            </a:r>
            <a:r>
              <a:rPr lang="en-US" sz="2000" dirty="0" err="1" smtClean="0"/>
              <a:t>barang-barang</a:t>
            </a:r>
            <a:r>
              <a:rPr lang="en-US" sz="2000" dirty="0" smtClean="0"/>
              <a:t> yang </a:t>
            </a:r>
            <a:r>
              <a:rPr lang="en-US" sz="2000" dirty="0" err="1" smtClean="0"/>
              <a:t>terangkut</a:t>
            </a:r>
            <a:endParaRPr lang="id-ID" sz="2000" dirty="0" smtClean="0"/>
          </a:p>
          <a:p>
            <a:r>
              <a:rPr lang="en-US" sz="2000" i="1" dirty="0" smtClean="0"/>
              <a:t>Maximum Value	</a:t>
            </a:r>
            <a:r>
              <a:rPr lang="en-US" sz="2000" dirty="0" smtClean="0"/>
              <a:t>: </a:t>
            </a:r>
            <a:r>
              <a:rPr lang="en-US" sz="2000" dirty="0" err="1" smtClean="0"/>
              <a:t>Jumlah</a:t>
            </a:r>
            <a:r>
              <a:rPr lang="en-US" sz="2000" dirty="0" smtClean="0"/>
              <a:t> </a:t>
            </a:r>
            <a:r>
              <a:rPr lang="en-US" sz="2000" dirty="0" err="1" smtClean="0"/>
              <a:t>biaya</a:t>
            </a:r>
            <a:r>
              <a:rPr lang="en-US" sz="2000" dirty="0" smtClean="0"/>
              <a:t> </a:t>
            </a:r>
            <a:r>
              <a:rPr lang="en-US" sz="2000" dirty="0" err="1" smtClean="0"/>
              <a:t>dari</a:t>
            </a:r>
            <a:r>
              <a:rPr lang="en-US" sz="2000" dirty="0" smtClean="0"/>
              <a:t> </a:t>
            </a:r>
            <a:r>
              <a:rPr lang="en-US" sz="2000" dirty="0" err="1" smtClean="0"/>
              <a:t>semua</a:t>
            </a:r>
            <a:r>
              <a:rPr lang="en-US" sz="2000" dirty="0" smtClean="0"/>
              <a:t> </a:t>
            </a:r>
            <a:r>
              <a:rPr lang="en-US" sz="2000" dirty="0" err="1" smtClean="0"/>
              <a:t>barang</a:t>
            </a:r>
            <a:r>
              <a:rPr lang="en-US" sz="2000" dirty="0" smtClean="0"/>
              <a:t> yang </a:t>
            </a:r>
            <a:r>
              <a:rPr lang="en-US" sz="2000" dirty="0" err="1" smtClean="0"/>
              <a:t>ada</a:t>
            </a:r>
            <a:endParaRPr lang="id-ID" sz="2000" dirty="0"/>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2743200"/>
          <a:ext cx="6858000" cy="2819400"/>
        </p:xfrm>
        <a:graphic>
          <a:graphicData uri="http://schemas.openxmlformats.org/drawingml/2006/table">
            <a:tbl>
              <a:tblPr/>
              <a:tblGrid>
                <a:gridCol w="3691337"/>
                <a:gridCol w="3166663"/>
              </a:tblGrid>
              <a:tr h="469900">
                <a:tc>
                  <a:txBody>
                    <a:bodyPr/>
                    <a:lstStyle/>
                    <a:p>
                      <a:pPr algn="ctr">
                        <a:spcAft>
                          <a:spcPts val="0"/>
                        </a:spcAft>
                      </a:pPr>
                      <a:r>
                        <a:rPr lang="en-US" sz="2800">
                          <a:latin typeface="Times New Roman"/>
                          <a:ea typeface="Times New Roman"/>
                          <a:cs typeface="Times New Roman"/>
                        </a:rPr>
                        <a:t>Tingkat Prioritas</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US" sz="2800">
                          <a:latin typeface="Times New Roman"/>
                          <a:ea typeface="Times New Roman"/>
                          <a:cs typeface="Times New Roman"/>
                        </a:rPr>
                        <a:t>Biaya (Rp/kg)</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69900">
                <a:tc>
                  <a:txBody>
                    <a:bodyPr/>
                    <a:lstStyle/>
                    <a:p>
                      <a:pPr algn="ctr">
                        <a:spcAft>
                          <a:spcPts val="0"/>
                        </a:spcAft>
                      </a:pPr>
                      <a:r>
                        <a:rPr lang="en-US" sz="2800">
                          <a:latin typeface="Times New Roman"/>
                          <a:ea typeface="Times New Roman"/>
                          <a:cs typeface="Times New Roman"/>
                        </a:rPr>
                        <a:t>1</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latin typeface="Times New Roman"/>
                          <a:ea typeface="Times New Roman"/>
                          <a:cs typeface="Times New Roman"/>
                        </a:rPr>
                        <a:t>5000</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spcAft>
                          <a:spcPts val="0"/>
                        </a:spcAft>
                      </a:pPr>
                      <a:r>
                        <a:rPr lang="en-US" sz="2800">
                          <a:latin typeface="Times New Roman"/>
                          <a:ea typeface="Times New Roman"/>
                          <a:cs typeface="Times New Roman"/>
                        </a:rPr>
                        <a:t>2</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latin typeface="Times New Roman"/>
                          <a:ea typeface="Times New Roman"/>
                          <a:cs typeface="Times New Roman"/>
                        </a:rPr>
                        <a:t>8000</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spcAft>
                          <a:spcPts val="0"/>
                        </a:spcAft>
                      </a:pPr>
                      <a:r>
                        <a:rPr lang="en-US" sz="2800">
                          <a:latin typeface="Times New Roman"/>
                          <a:ea typeface="Times New Roman"/>
                          <a:cs typeface="Times New Roman"/>
                        </a:rPr>
                        <a:t>3</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latin typeface="Times New Roman"/>
                          <a:ea typeface="Times New Roman"/>
                          <a:cs typeface="Times New Roman"/>
                        </a:rPr>
                        <a:t>15000</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spcAft>
                          <a:spcPts val="0"/>
                        </a:spcAft>
                      </a:pPr>
                      <a:r>
                        <a:rPr lang="en-US" sz="2800">
                          <a:latin typeface="Times New Roman"/>
                          <a:ea typeface="Times New Roman"/>
                          <a:cs typeface="Times New Roman"/>
                        </a:rPr>
                        <a:t>4</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a:latin typeface="Times New Roman"/>
                          <a:ea typeface="Times New Roman"/>
                          <a:cs typeface="Times New Roman"/>
                        </a:rPr>
                        <a:t>25000</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algn="ctr">
                        <a:spcAft>
                          <a:spcPts val="0"/>
                        </a:spcAft>
                      </a:pPr>
                      <a:r>
                        <a:rPr lang="en-US" sz="2800">
                          <a:latin typeface="Times New Roman"/>
                          <a:ea typeface="Times New Roman"/>
                          <a:cs typeface="Times New Roman"/>
                        </a:rPr>
                        <a:t>5</a:t>
                      </a:r>
                      <a:endParaRPr lang="id-ID"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dirty="0">
                          <a:latin typeface="Times New Roman"/>
                          <a:ea typeface="Times New Roman"/>
                          <a:cs typeface="Times New Roman"/>
                        </a:rPr>
                        <a:t>50000</a:t>
                      </a:r>
                      <a:endParaRPr lang="id-ID"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fontScale="90000"/>
          </a:bodyPr>
          <a:lstStyle/>
          <a:p>
            <a:r>
              <a:rPr lang="id-ID" dirty="0" smtClean="0"/>
              <a:t>B</a:t>
            </a:r>
            <a:r>
              <a:rPr lang="en-US" dirty="0" err="1" smtClean="0"/>
              <a:t>iaya</a:t>
            </a:r>
            <a:r>
              <a:rPr lang="en-US" dirty="0" smtClean="0"/>
              <a:t> </a:t>
            </a:r>
            <a:r>
              <a:rPr lang="en-US" dirty="0" err="1" smtClean="0"/>
              <a:t>pengiriman</a:t>
            </a:r>
            <a:r>
              <a:rPr lang="en-US" dirty="0" smtClean="0"/>
              <a:t> </a:t>
            </a:r>
            <a:r>
              <a:rPr lang="en-US" dirty="0" err="1" smtClean="0"/>
              <a:t>tiap</a:t>
            </a:r>
            <a:r>
              <a:rPr lang="en-US" dirty="0" smtClean="0"/>
              <a:t> kilogram </a:t>
            </a:r>
            <a:r>
              <a:rPr lang="en-US" dirty="0" err="1" smtClean="0"/>
              <a:t>untuk</a:t>
            </a:r>
            <a:r>
              <a:rPr lang="en-US" dirty="0" smtClean="0"/>
              <a:t> </a:t>
            </a:r>
            <a:r>
              <a:rPr lang="en-US" dirty="0" err="1" smtClean="0"/>
              <a:t>tiap</a:t>
            </a:r>
            <a:r>
              <a:rPr lang="en-US" dirty="0" smtClean="0"/>
              <a:t> </a:t>
            </a:r>
            <a:r>
              <a:rPr lang="en-US" dirty="0" err="1" smtClean="0"/>
              <a:t>tingkat</a:t>
            </a:r>
            <a:r>
              <a:rPr lang="en-US" dirty="0" smtClean="0"/>
              <a:t> </a:t>
            </a:r>
            <a:r>
              <a:rPr lang="en-US" dirty="0" err="1" smtClean="0"/>
              <a:t>prioritas</a:t>
            </a:r>
            <a:endParaRPr lang="id-ID"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Operator Evolusi</a:t>
            </a:r>
            <a:endParaRPr lang="id-ID" dirty="0"/>
          </a:p>
        </p:txBody>
      </p:sp>
      <p:sp>
        <p:nvSpPr>
          <p:cNvPr id="4" name="Content Placeholder 3"/>
          <p:cNvSpPr>
            <a:spLocks noGrp="1"/>
          </p:cNvSpPr>
          <p:nvPr>
            <p:ph idx="1"/>
          </p:nvPr>
        </p:nvSpPr>
        <p:spPr/>
        <p:txBody>
          <a:bodyPr/>
          <a:lstStyle/>
          <a:p>
            <a:r>
              <a:rPr lang="en-US" sz="2400" b="1" dirty="0" err="1" smtClean="0"/>
              <a:t>Seleksi</a:t>
            </a:r>
            <a:r>
              <a:rPr lang="en-US" sz="2400" b="1" dirty="0" smtClean="0"/>
              <a:t> </a:t>
            </a:r>
            <a:r>
              <a:rPr lang="id-ID" sz="2400" b="1" dirty="0" smtClean="0"/>
              <a:t>O</a:t>
            </a:r>
            <a:r>
              <a:rPr lang="en-US" sz="2400" b="1" dirty="0" err="1" smtClean="0"/>
              <a:t>rangtua</a:t>
            </a:r>
            <a:endParaRPr lang="id-ID" sz="2400" b="1" dirty="0" smtClean="0"/>
          </a:p>
          <a:p>
            <a:pPr lvl="1"/>
            <a:r>
              <a:rPr lang="en-US" sz="2000" dirty="0" smtClean="0"/>
              <a:t>Tournament Selection</a:t>
            </a:r>
            <a:endParaRPr lang="id-ID" sz="2000" dirty="0" smtClean="0"/>
          </a:p>
          <a:p>
            <a:pPr lvl="1"/>
            <a:r>
              <a:rPr lang="id-ID" sz="2000" dirty="0" smtClean="0"/>
              <a:t>Tournament size = </a:t>
            </a:r>
            <a:r>
              <a:rPr lang="en-US" sz="2000" dirty="0" smtClean="0"/>
              <a:t>10% </a:t>
            </a:r>
            <a:r>
              <a:rPr lang="en-US" sz="2000" dirty="0" err="1" smtClean="0"/>
              <a:t>dari</a:t>
            </a:r>
            <a:r>
              <a:rPr lang="en-US" sz="2000" dirty="0" smtClean="0"/>
              <a:t> </a:t>
            </a:r>
            <a:r>
              <a:rPr lang="en-US" sz="2000" dirty="0" err="1" smtClean="0"/>
              <a:t>ukuran</a:t>
            </a:r>
            <a:r>
              <a:rPr lang="en-US" sz="2000" dirty="0" smtClean="0"/>
              <a:t> </a:t>
            </a:r>
            <a:r>
              <a:rPr lang="en-US" sz="2000" dirty="0" err="1" smtClean="0"/>
              <a:t>populasi</a:t>
            </a:r>
            <a:endParaRPr lang="id-ID" sz="2000" dirty="0" smtClean="0"/>
          </a:p>
          <a:p>
            <a:r>
              <a:rPr lang="en-US" sz="2400" b="1" dirty="0" err="1" smtClean="0"/>
              <a:t>Rekombinasi</a:t>
            </a:r>
            <a:endParaRPr lang="id-ID" sz="2400" b="1" dirty="0" smtClean="0"/>
          </a:p>
          <a:p>
            <a:pPr lvl="1"/>
            <a:r>
              <a:rPr lang="id-ID" sz="2000" dirty="0" smtClean="0"/>
              <a:t>B</a:t>
            </a:r>
            <a:r>
              <a:rPr lang="en-US" sz="2000" dirty="0" err="1" smtClean="0"/>
              <a:t>agian</a:t>
            </a:r>
            <a:r>
              <a:rPr lang="en-US" sz="2000" dirty="0" smtClean="0"/>
              <a:t> I: order crossover</a:t>
            </a:r>
            <a:endParaRPr lang="id-ID" sz="2000" dirty="0" smtClean="0"/>
          </a:p>
          <a:p>
            <a:pPr lvl="1"/>
            <a:r>
              <a:rPr lang="id-ID" sz="2000" dirty="0" smtClean="0"/>
              <a:t>B</a:t>
            </a:r>
            <a:r>
              <a:rPr lang="en-US" sz="2000" dirty="0" err="1" smtClean="0"/>
              <a:t>agian</a:t>
            </a:r>
            <a:r>
              <a:rPr lang="en-US" sz="2000" dirty="0" smtClean="0"/>
              <a:t> I</a:t>
            </a:r>
            <a:r>
              <a:rPr lang="id-ID" sz="2000" dirty="0" smtClean="0"/>
              <a:t>I dan III: </a:t>
            </a:r>
            <a:r>
              <a:rPr lang="en-US" sz="2000" dirty="0" smtClean="0"/>
              <a:t>uniform crossover</a:t>
            </a:r>
            <a:endParaRPr lang="id-ID" sz="2000" dirty="0" smtClean="0"/>
          </a:p>
          <a:p>
            <a:r>
              <a:rPr lang="en-US" sz="2400" b="1" dirty="0" err="1" smtClean="0"/>
              <a:t>Mutasi</a:t>
            </a:r>
            <a:endParaRPr lang="id-ID" sz="2400" b="1" dirty="0" smtClean="0"/>
          </a:p>
          <a:p>
            <a:pPr lvl="1"/>
            <a:r>
              <a:rPr lang="id-ID" sz="2000" dirty="0" smtClean="0"/>
              <a:t>B</a:t>
            </a:r>
            <a:r>
              <a:rPr lang="en-US" sz="2000" dirty="0" err="1" smtClean="0"/>
              <a:t>agian</a:t>
            </a:r>
            <a:r>
              <a:rPr lang="en-US" sz="2000" dirty="0" smtClean="0"/>
              <a:t> I: swap mutation</a:t>
            </a:r>
            <a:endParaRPr lang="id-ID" sz="2000" dirty="0" smtClean="0"/>
          </a:p>
          <a:p>
            <a:pPr lvl="1"/>
            <a:r>
              <a:rPr lang="id-ID" sz="2000" dirty="0" smtClean="0"/>
              <a:t>B</a:t>
            </a:r>
            <a:r>
              <a:rPr lang="en-US" sz="2000" dirty="0" err="1" smtClean="0"/>
              <a:t>agian</a:t>
            </a:r>
            <a:r>
              <a:rPr lang="en-US" sz="2000" dirty="0" smtClean="0"/>
              <a:t> I</a:t>
            </a:r>
            <a:r>
              <a:rPr lang="id-ID" sz="2000" dirty="0" smtClean="0"/>
              <a:t>I: </a:t>
            </a:r>
            <a:r>
              <a:rPr lang="en-US" sz="2000" dirty="0" smtClean="0"/>
              <a:t>creep mutation</a:t>
            </a:r>
            <a:endParaRPr lang="id-ID" sz="2000" b="1" dirty="0" smtClean="0"/>
          </a:p>
          <a:p>
            <a:pPr lvl="1"/>
            <a:r>
              <a:rPr lang="id-ID" sz="2000" dirty="0" smtClean="0"/>
              <a:t>B</a:t>
            </a:r>
            <a:r>
              <a:rPr lang="en-US" sz="2000" dirty="0" err="1" smtClean="0"/>
              <a:t>agian</a:t>
            </a:r>
            <a:r>
              <a:rPr lang="en-US" sz="2000" dirty="0" smtClean="0"/>
              <a:t> </a:t>
            </a:r>
            <a:r>
              <a:rPr lang="id-ID" sz="2000" dirty="0" smtClean="0"/>
              <a:t>III: binary </a:t>
            </a:r>
            <a:r>
              <a:rPr lang="en-US" sz="2000" dirty="0" smtClean="0"/>
              <a:t>mutation</a:t>
            </a:r>
            <a:endParaRPr lang="id-ID" sz="2000" b="1" dirty="0" smtClean="0"/>
          </a:p>
          <a:p>
            <a:r>
              <a:rPr lang="id-ID" sz="2400" b="1" dirty="0" smtClean="0"/>
              <a:t>S</a:t>
            </a:r>
            <a:r>
              <a:rPr lang="en-US" sz="2400" b="1" dirty="0" err="1" smtClean="0"/>
              <a:t>eleksi</a:t>
            </a:r>
            <a:r>
              <a:rPr lang="en-US" sz="2400" b="1" dirty="0" smtClean="0"/>
              <a:t> survivor </a:t>
            </a:r>
            <a:r>
              <a:rPr lang="id-ID" sz="2400" dirty="0" smtClean="0"/>
              <a:t>: </a:t>
            </a:r>
            <a:r>
              <a:rPr lang="en-US" sz="2400" dirty="0" smtClean="0"/>
              <a:t>Generational </a:t>
            </a:r>
            <a:r>
              <a:rPr lang="id-ID" sz="2400" dirty="0" smtClean="0"/>
              <a:t>model dengan elitisme</a:t>
            </a:r>
            <a:endParaRPr lang="id-ID" sz="2400"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Hasil</a:t>
            </a:r>
            <a:r>
              <a:rPr lang="en-US" dirty="0" smtClean="0"/>
              <a:t> </a:t>
            </a:r>
            <a:r>
              <a:rPr lang="en-US" dirty="0" err="1" smtClean="0"/>
              <a:t>Pengujian</a:t>
            </a:r>
            <a:r>
              <a:rPr lang="en-US" dirty="0" smtClean="0"/>
              <a:t> </a:t>
            </a:r>
            <a:r>
              <a:rPr lang="en-US" dirty="0" err="1" smtClean="0"/>
              <a:t>Kasus</a:t>
            </a:r>
            <a:r>
              <a:rPr lang="en-US" dirty="0" smtClean="0"/>
              <a:t> A</a:t>
            </a:r>
            <a:endParaRPr lang="en-US" dirty="0"/>
          </a:p>
        </p:txBody>
      </p:sp>
      <p:sp>
        <p:nvSpPr>
          <p:cNvPr id="46083" name="Content Placeholder 2"/>
          <p:cNvSpPr>
            <a:spLocks noGrp="1"/>
          </p:cNvSpPr>
          <p:nvPr>
            <p:ph idx="1"/>
          </p:nvPr>
        </p:nvSpPr>
        <p:spPr>
          <a:xfrm>
            <a:off x="457200" y="5684837"/>
            <a:ext cx="8229600" cy="792163"/>
          </a:xfrm>
        </p:spPr>
        <p:txBody>
          <a:bodyPr/>
          <a:lstStyle/>
          <a:p>
            <a:pPr algn="ctr">
              <a:buNone/>
            </a:pPr>
            <a:r>
              <a:rPr lang="en-US" dirty="0" smtClean="0"/>
              <a:t>Fitness </a:t>
            </a:r>
            <a:r>
              <a:rPr lang="en-US" dirty="0" err="1" smtClean="0"/>
              <a:t>Terbaik</a:t>
            </a:r>
            <a:r>
              <a:rPr lang="en-US" dirty="0" smtClean="0"/>
              <a:t> 92.554</a:t>
            </a:r>
          </a:p>
        </p:txBody>
      </p:sp>
      <p:sp>
        <p:nvSpPr>
          <p:cNvPr id="4608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6085" name="Object 5"/>
          <p:cNvGraphicFramePr>
            <a:graphicFrameLocks/>
          </p:cNvGraphicFramePr>
          <p:nvPr/>
        </p:nvGraphicFramePr>
        <p:xfrm>
          <a:off x="457200" y="1447800"/>
          <a:ext cx="8305800" cy="4267200"/>
        </p:xfrm>
        <a:graphic>
          <a:graphicData uri="http://schemas.openxmlformats.org/presentationml/2006/ole">
            <mc:AlternateContent xmlns:mc="http://schemas.openxmlformats.org/markup-compatibility/2006">
              <mc:Choice xmlns:v="urn:schemas-microsoft-com:vml" Requires="v">
                <p:oleObj spid="_x0000_s808963" name="Chart" r:id="rId4" imgW="5054022" imgH="2341067" progId="Excel.Sheet.8">
                  <p:embed/>
                </p:oleObj>
              </mc:Choice>
              <mc:Fallback>
                <p:oleObj name="Chart" r:id="rId4" imgW="5054022" imgH="2341067"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05800"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Visualisasi</a:t>
            </a:r>
            <a:r>
              <a:rPr lang="en-US" dirty="0" smtClean="0"/>
              <a:t> </a:t>
            </a:r>
            <a:r>
              <a:rPr lang="en-US" dirty="0" err="1" smtClean="0"/>
              <a:t>Kasus</a:t>
            </a:r>
            <a:r>
              <a:rPr lang="en-US" dirty="0" smtClean="0"/>
              <a:t> A</a:t>
            </a:r>
            <a:endParaRPr lang="en-US" dirty="0"/>
          </a:p>
        </p:txBody>
      </p:sp>
      <p:pic>
        <p:nvPicPr>
          <p:cNvPr id="47108" name=" 0"/>
          <p:cNvPicPr>
            <a:picLocks noChangeAspect="1" noChangeArrowheads="1"/>
          </p:cNvPicPr>
          <p:nvPr/>
        </p:nvPicPr>
        <p:blipFill>
          <a:blip r:embed="rId2"/>
          <a:srcRect l="23663" t="18265" r="22603" b="8574"/>
          <a:stretch>
            <a:fillRect/>
          </a:stretch>
        </p:blipFill>
        <p:spPr bwMode="auto">
          <a:xfrm>
            <a:off x="1447800" y="1438720"/>
            <a:ext cx="6338888" cy="519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6" name="Rectangle 1"/>
          <p:cNvSpPr>
            <a:spLocks noChangeArrowheads="1"/>
          </p:cNvSpPr>
          <p:nvPr/>
        </p:nvSpPr>
        <p:spPr bwMode="auto">
          <a:xfrm>
            <a:off x="533400" y="2668250"/>
            <a:ext cx="8153400" cy="1200329"/>
          </a:xfrm>
          <a:prstGeom prst="rect">
            <a:avLst/>
          </a:prstGeom>
          <a:noFill/>
          <a:ln w="9525">
            <a:noFill/>
            <a:miter lim="800000"/>
            <a:headEnd/>
            <a:tailEnd/>
          </a:ln>
        </p:spPr>
        <p:txBody>
          <a:bodyPr wrap="square">
            <a:spAutoFit/>
          </a:bodyPr>
          <a:lstStyle/>
          <a:p>
            <a:pPr algn="ctr"/>
            <a:r>
              <a:rPr lang="id-ID" sz="7200" b="1" dirty="0" smtClean="0">
                <a:solidFill>
                  <a:srgbClr val="FF0000"/>
                </a:solidFill>
                <a:latin typeface="Constantia" pitchFamily="18" charset="0"/>
              </a:rPr>
              <a:t>Demo: Simple GA</a:t>
            </a:r>
            <a:endParaRPr lang="id-ID" sz="72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Hasil</a:t>
            </a:r>
            <a:r>
              <a:rPr lang="en-US" dirty="0" smtClean="0"/>
              <a:t> </a:t>
            </a:r>
            <a:r>
              <a:rPr lang="en-US" dirty="0" err="1" smtClean="0"/>
              <a:t>Pengujian</a:t>
            </a:r>
            <a:r>
              <a:rPr lang="en-US" dirty="0" smtClean="0"/>
              <a:t> </a:t>
            </a:r>
            <a:r>
              <a:rPr lang="en-US" dirty="0" err="1" smtClean="0"/>
              <a:t>Kasus</a:t>
            </a:r>
            <a:r>
              <a:rPr lang="en-US" dirty="0" smtClean="0"/>
              <a:t> B</a:t>
            </a:r>
            <a:endParaRPr lang="en-US" dirty="0"/>
          </a:p>
        </p:txBody>
      </p:sp>
      <p:sp>
        <p:nvSpPr>
          <p:cNvPr id="48131" name="Content Placeholder 2"/>
          <p:cNvSpPr>
            <a:spLocks noGrp="1"/>
          </p:cNvSpPr>
          <p:nvPr>
            <p:ph idx="1"/>
          </p:nvPr>
        </p:nvSpPr>
        <p:spPr>
          <a:xfrm>
            <a:off x="457200" y="5684837"/>
            <a:ext cx="8229600" cy="792163"/>
          </a:xfrm>
        </p:spPr>
        <p:txBody>
          <a:bodyPr/>
          <a:lstStyle/>
          <a:p>
            <a:pPr algn="ctr">
              <a:buNone/>
            </a:pPr>
            <a:r>
              <a:rPr lang="en-US" dirty="0" smtClean="0"/>
              <a:t>Fitness </a:t>
            </a:r>
            <a:r>
              <a:rPr lang="en-US" dirty="0" err="1" smtClean="0"/>
              <a:t>Terbaik</a:t>
            </a:r>
            <a:r>
              <a:rPr lang="en-US" dirty="0" smtClean="0"/>
              <a:t> 84.920</a:t>
            </a:r>
          </a:p>
        </p:txBody>
      </p:sp>
      <p:sp>
        <p:nvSpPr>
          <p:cNvPr id="4813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48133" name="Object 4"/>
          <p:cNvGraphicFramePr>
            <a:graphicFrameLocks/>
          </p:cNvGraphicFramePr>
          <p:nvPr/>
        </p:nvGraphicFramePr>
        <p:xfrm>
          <a:off x="457200" y="1371600"/>
          <a:ext cx="8229600" cy="4191000"/>
        </p:xfrm>
        <a:graphic>
          <a:graphicData uri="http://schemas.openxmlformats.org/presentationml/2006/ole">
            <mc:AlternateContent xmlns:mc="http://schemas.openxmlformats.org/markup-compatibility/2006">
              <mc:Choice xmlns:v="urn:schemas-microsoft-com:vml" Requires="v">
                <p:oleObj spid="_x0000_s809987" name="Chart" r:id="rId4" imgW="5054022" imgH="2341067" progId="Excel.Sheet.8">
                  <p:embed/>
                </p:oleObj>
              </mc:Choice>
              <mc:Fallback>
                <p:oleObj name="Chart" r:id="rId4" imgW="5054022" imgH="2341067" progId="Excel.Shee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82296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Visualisasi</a:t>
            </a:r>
            <a:r>
              <a:rPr lang="en-US" dirty="0" smtClean="0"/>
              <a:t> </a:t>
            </a:r>
            <a:r>
              <a:rPr lang="en-US" dirty="0" err="1" smtClean="0"/>
              <a:t>Kasus</a:t>
            </a:r>
            <a:r>
              <a:rPr lang="en-US" dirty="0" smtClean="0"/>
              <a:t> B</a:t>
            </a:r>
            <a:endParaRPr lang="en-US" dirty="0"/>
          </a:p>
        </p:txBody>
      </p:sp>
      <p:pic>
        <p:nvPicPr>
          <p:cNvPr id="49156" name=" 0"/>
          <p:cNvPicPr>
            <a:picLocks noChangeAspect="1" noChangeArrowheads="1"/>
          </p:cNvPicPr>
          <p:nvPr/>
        </p:nvPicPr>
        <p:blipFill>
          <a:blip r:embed="rId2"/>
          <a:srcRect l="19547" t="13699" r="19521" b="5144"/>
          <a:stretch>
            <a:fillRect/>
          </a:stretch>
        </p:blipFill>
        <p:spPr bwMode="auto">
          <a:xfrm>
            <a:off x="1524000" y="1752600"/>
            <a:ext cx="603885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Hasil</a:t>
            </a:r>
            <a:r>
              <a:rPr lang="en-US" dirty="0" smtClean="0"/>
              <a:t> </a:t>
            </a:r>
            <a:r>
              <a:rPr lang="en-US" dirty="0" err="1" smtClean="0"/>
              <a:t>Pengujian</a:t>
            </a:r>
            <a:r>
              <a:rPr lang="en-US" dirty="0" smtClean="0"/>
              <a:t> </a:t>
            </a:r>
            <a:r>
              <a:rPr lang="en-US" dirty="0" err="1" smtClean="0"/>
              <a:t>Kasus</a:t>
            </a:r>
            <a:r>
              <a:rPr lang="en-US" dirty="0" smtClean="0"/>
              <a:t> C</a:t>
            </a:r>
            <a:endParaRPr lang="en-US" dirty="0"/>
          </a:p>
        </p:txBody>
      </p:sp>
      <p:sp>
        <p:nvSpPr>
          <p:cNvPr id="50179" name="Content Placeholder 2"/>
          <p:cNvSpPr>
            <a:spLocks noGrp="1"/>
          </p:cNvSpPr>
          <p:nvPr>
            <p:ph idx="1"/>
          </p:nvPr>
        </p:nvSpPr>
        <p:spPr>
          <a:xfrm>
            <a:off x="457200" y="5761037"/>
            <a:ext cx="8229600" cy="792163"/>
          </a:xfrm>
        </p:spPr>
        <p:txBody>
          <a:bodyPr/>
          <a:lstStyle/>
          <a:p>
            <a:pPr algn="ctr">
              <a:buNone/>
            </a:pPr>
            <a:r>
              <a:rPr lang="en-US" dirty="0" smtClean="0"/>
              <a:t>Fitness </a:t>
            </a:r>
            <a:r>
              <a:rPr lang="en-US" dirty="0" err="1" smtClean="0"/>
              <a:t>Terbaik</a:t>
            </a:r>
            <a:r>
              <a:rPr lang="en-US" dirty="0" smtClean="0"/>
              <a:t> 85.366</a:t>
            </a:r>
          </a:p>
        </p:txBody>
      </p:sp>
      <p:sp>
        <p:nvSpPr>
          <p:cNvPr id="5018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id-ID"/>
          </a:p>
        </p:txBody>
      </p:sp>
      <p:graphicFrame>
        <p:nvGraphicFramePr>
          <p:cNvPr id="50181" name="Object 5"/>
          <p:cNvGraphicFramePr>
            <a:graphicFrameLocks/>
          </p:cNvGraphicFramePr>
          <p:nvPr/>
        </p:nvGraphicFramePr>
        <p:xfrm>
          <a:off x="457200" y="1447800"/>
          <a:ext cx="8305800" cy="4114800"/>
        </p:xfrm>
        <a:graphic>
          <a:graphicData uri="http://schemas.openxmlformats.org/presentationml/2006/ole">
            <mc:AlternateContent xmlns:mc="http://schemas.openxmlformats.org/markup-compatibility/2006">
              <mc:Choice xmlns:v="urn:schemas-microsoft-com:vml" Requires="v">
                <p:oleObj spid="_x0000_s811011" name="Chart" r:id="rId4" imgW="5054022" imgH="2341067" progId="Excel.Sheet.8">
                  <p:embed/>
                </p:oleObj>
              </mc:Choice>
              <mc:Fallback>
                <p:oleObj name="Chart" r:id="rId4" imgW="5054022" imgH="2341067"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83058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Visualisasi</a:t>
            </a:r>
            <a:r>
              <a:rPr lang="en-US" dirty="0" smtClean="0"/>
              <a:t> </a:t>
            </a:r>
            <a:r>
              <a:rPr lang="en-US" dirty="0" err="1" smtClean="0"/>
              <a:t>Kasus</a:t>
            </a:r>
            <a:r>
              <a:rPr lang="en-US" dirty="0" smtClean="0"/>
              <a:t> C</a:t>
            </a:r>
            <a:endParaRPr lang="en-US" dirty="0"/>
          </a:p>
        </p:txBody>
      </p:sp>
      <p:pic>
        <p:nvPicPr>
          <p:cNvPr id="51204" name=" 0"/>
          <p:cNvPicPr>
            <a:picLocks noChangeAspect="1" noChangeArrowheads="1"/>
          </p:cNvPicPr>
          <p:nvPr/>
        </p:nvPicPr>
        <p:blipFill>
          <a:blip r:embed="rId2"/>
          <a:srcRect l="16634" t="20264" r="14897" b="6859"/>
          <a:stretch>
            <a:fillRect/>
          </a:stretch>
        </p:blipFill>
        <p:spPr bwMode="auto">
          <a:xfrm>
            <a:off x="838200" y="1665693"/>
            <a:ext cx="7521575" cy="48113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Analisa Performansi GA</a:t>
            </a:r>
            <a:endParaRPr lang="id-ID" dirty="0"/>
          </a:p>
        </p:txBody>
      </p:sp>
      <p:sp>
        <p:nvSpPr>
          <p:cNvPr id="5" name="Content Placeholder 4"/>
          <p:cNvSpPr>
            <a:spLocks noGrp="1"/>
          </p:cNvSpPr>
          <p:nvPr>
            <p:ph idx="1"/>
          </p:nvPr>
        </p:nvSpPr>
        <p:spPr/>
        <p:txBody>
          <a:bodyPr/>
          <a:lstStyle/>
          <a:p>
            <a:r>
              <a:rPr lang="id-ID" dirty="0" smtClean="0"/>
              <a:t>Ruang Solusi</a:t>
            </a:r>
          </a:p>
          <a:p>
            <a:endParaRPr lang="id-ID" dirty="0" smtClean="0"/>
          </a:p>
          <a:p>
            <a:endParaRPr lang="id-ID" dirty="0" smtClean="0"/>
          </a:p>
          <a:p>
            <a:r>
              <a:rPr lang="id-ID" dirty="0" smtClean="0"/>
              <a:t>Ruang yang dijelajahi 150.000 calon solusi</a:t>
            </a:r>
          </a:p>
          <a:p>
            <a:endParaRPr lang="id-ID" dirty="0" smtClean="0"/>
          </a:p>
          <a:p>
            <a:endParaRPr lang="id-ID" dirty="0" smtClean="0"/>
          </a:p>
          <a:p>
            <a:r>
              <a:rPr lang="id-ID" dirty="0" smtClean="0"/>
              <a:t>Performansi GA</a:t>
            </a:r>
          </a:p>
          <a:p>
            <a:pPr lvl="1"/>
            <a:r>
              <a:rPr lang="id-ID" dirty="0" smtClean="0"/>
              <a:t>T</a:t>
            </a:r>
            <a:r>
              <a:rPr lang="en-US" dirty="0" err="1" smtClean="0"/>
              <a:t>ipe</a:t>
            </a:r>
            <a:r>
              <a:rPr lang="en-US" dirty="0" smtClean="0"/>
              <a:t> </a:t>
            </a:r>
            <a:r>
              <a:rPr lang="en-US" dirty="0" err="1" smtClean="0"/>
              <a:t>kasus</a:t>
            </a:r>
            <a:r>
              <a:rPr lang="en-US" dirty="0" smtClean="0"/>
              <a:t> A</a:t>
            </a:r>
            <a:r>
              <a:rPr lang="id-ID" dirty="0" smtClean="0"/>
              <a:t>: </a:t>
            </a:r>
            <a:r>
              <a:rPr lang="en-US" dirty="0" smtClean="0"/>
              <a:t>92.554 </a:t>
            </a:r>
            <a:endParaRPr lang="id-ID" dirty="0" smtClean="0"/>
          </a:p>
          <a:p>
            <a:pPr lvl="1"/>
            <a:r>
              <a:rPr lang="id-ID" dirty="0" smtClean="0"/>
              <a:t>T</a:t>
            </a:r>
            <a:r>
              <a:rPr lang="en-US" dirty="0" err="1" smtClean="0"/>
              <a:t>ipe</a:t>
            </a:r>
            <a:r>
              <a:rPr lang="en-US" dirty="0" smtClean="0"/>
              <a:t> </a:t>
            </a:r>
            <a:r>
              <a:rPr lang="en-US" dirty="0" err="1" smtClean="0"/>
              <a:t>kasus</a:t>
            </a:r>
            <a:r>
              <a:rPr lang="en-US" dirty="0" smtClean="0"/>
              <a:t> B</a:t>
            </a:r>
            <a:r>
              <a:rPr lang="id-ID" dirty="0" smtClean="0"/>
              <a:t>: </a:t>
            </a:r>
            <a:r>
              <a:rPr lang="en-US" dirty="0" smtClean="0"/>
              <a:t>84.920</a:t>
            </a:r>
            <a:endParaRPr lang="id-ID" dirty="0" smtClean="0"/>
          </a:p>
          <a:p>
            <a:pPr lvl="1"/>
            <a:r>
              <a:rPr lang="id-ID" dirty="0" smtClean="0"/>
              <a:t>T</a:t>
            </a:r>
            <a:r>
              <a:rPr lang="en-US" dirty="0" err="1" smtClean="0"/>
              <a:t>ipe</a:t>
            </a:r>
            <a:r>
              <a:rPr lang="en-US" dirty="0" smtClean="0"/>
              <a:t> </a:t>
            </a:r>
            <a:r>
              <a:rPr lang="en-US" dirty="0" err="1" smtClean="0"/>
              <a:t>kasus</a:t>
            </a:r>
            <a:r>
              <a:rPr lang="en-US" dirty="0" smtClean="0"/>
              <a:t> C</a:t>
            </a:r>
            <a:r>
              <a:rPr lang="id-ID" dirty="0" smtClean="0"/>
              <a:t>: </a:t>
            </a:r>
            <a:r>
              <a:rPr lang="en-US" dirty="0" smtClean="0"/>
              <a:t>85.366</a:t>
            </a:r>
            <a:endParaRPr lang="id-ID" dirty="0"/>
          </a:p>
        </p:txBody>
      </p:sp>
      <p:pic>
        <p:nvPicPr>
          <p:cNvPr id="81203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8201" y="2590800"/>
            <a:ext cx="5714999" cy="436116"/>
          </a:xfrm>
          <a:prstGeom prst="rect">
            <a:avLst/>
          </a:prstGeom>
          <a:noFill/>
          <a:ln w="9525">
            <a:noFill/>
            <a:miter lim="800000"/>
            <a:headEnd/>
            <a:tailEnd/>
          </a:ln>
        </p:spPr>
      </p:pic>
      <p:pic>
        <p:nvPicPr>
          <p:cNvPr id="81203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4038600"/>
            <a:ext cx="635547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Aplikasi GA</a:t>
            </a:r>
            <a:endParaRPr lang="id-ID" smtClean="0"/>
          </a:p>
        </p:txBody>
      </p:sp>
      <p:sp>
        <p:nvSpPr>
          <p:cNvPr id="128003" name="Content Placeholder 2"/>
          <p:cNvSpPr>
            <a:spLocks noGrp="1"/>
          </p:cNvSpPr>
          <p:nvPr>
            <p:ph idx="1"/>
          </p:nvPr>
        </p:nvSpPr>
        <p:spPr/>
        <p:txBody>
          <a:bodyPr/>
          <a:lstStyle/>
          <a:p>
            <a:pPr eaLnBrk="1" hangingPunct="1"/>
            <a:r>
              <a:rPr lang="id-ID" i="1" dirty="0" smtClean="0"/>
              <a:t>Scheduling problems</a:t>
            </a:r>
            <a:endParaRPr lang="id-ID" dirty="0" smtClean="0"/>
          </a:p>
          <a:p>
            <a:pPr eaLnBrk="1" hangingPunct="1"/>
            <a:r>
              <a:rPr lang="en-US" i="1" dirty="0" smtClean="0"/>
              <a:t>Chemistry</a:t>
            </a:r>
            <a:r>
              <a:rPr lang="id-ID" i="1" dirty="0" smtClean="0"/>
              <a:t> </a:t>
            </a:r>
            <a:r>
              <a:rPr lang="en-US" i="1" dirty="0" smtClean="0"/>
              <a:t>chemical manufacturing</a:t>
            </a:r>
            <a:endParaRPr lang="id-ID" dirty="0" smtClean="0"/>
          </a:p>
          <a:p>
            <a:pPr eaLnBrk="1" hangingPunct="1"/>
            <a:r>
              <a:rPr lang="en-US" i="1" dirty="0" smtClean="0"/>
              <a:t>Medicine</a:t>
            </a:r>
            <a:r>
              <a:rPr lang="id-ID" i="1" dirty="0" smtClean="0"/>
              <a:t> </a:t>
            </a:r>
            <a:endParaRPr lang="id-ID" dirty="0" smtClean="0"/>
          </a:p>
          <a:p>
            <a:pPr eaLnBrk="1" hangingPunct="1"/>
            <a:r>
              <a:rPr lang="nl-NL" i="1" dirty="0" smtClean="0"/>
              <a:t>Data</a:t>
            </a:r>
            <a:r>
              <a:rPr lang="id-ID" i="1" dirty="0" smtClean="0"/>
              <a:t> </a:t>
            </a:r>
            <a:r>
              <a:rPr lang="nl-NL" i="1" dirty="0" smtClean="0"/>
              <a:t>mining and</a:t>
            </a:r>
            <a:r>
              <a:rPr lang="nl-NL" dirty="0" smtClean="0"/>
              <a:t> </a:t>
            </a:r>
            <a:r>
              <a:rPr lang="nl-NL" i="1" dirty="0" smtClean="0"/>
              <a:t>data analysis</a:t>
            </a:r>
            <a:endParaRPr lang="id-ID" dirty="0" smtClean="0"/>
          </a:p>
          <a:p>
            <a:pPr eaLnBrk="1" hangingPunct="1"/>
            <a:r>
              <a:rPr lang="pt-BR" i="1" dirty="0" smtClean="0"/>
              <a:t>Geometry</a:t>
            </a:r>
            <a:r>
              <a:rPr lang="pt-BR" dirty="0" smtClean="0"/>
              <a:t> </a:t>
            </a:r>
            <a:endParaRPr lang="id-ID" dirty="0" smtClean="0"/>
          </a:p>
          <a:p>
            <a:pPr eaLnBrk="1" hangingPunct="1"/>
            <a:r>
              <a:rPr lang="id-ID" i="1" dirty="0" smtClean="0"/>
              <a:t>Fin</a:t>
            </a:r>
            <a:r>
              <a:rPr lang="en-US" i="1" dirty="0" err="1" smtClean="0"/>
              <a:t>ance</a:t>
            </a:r>
            <a:r>
              <a:rPr lang="en-US" i="1" dirty="0" smtClean="0"/>
              <a:t> and trade</a:t>
            </a:r>
            <a:endParaRPr lang="id-ID" dirty="0" smtClean="0"/>
          </a:p>
          <a:p>
            <a:pPr eaLnBrk="1" hangingPunct="1"/>
            <a:r>
              <a:rPr lang="id-ID" i="1" dirty="0" smtClean="0"/>
              <a:t>O</a:t>
            </a:r>
            <a:r>
              <a:rPr lang="en-US" i="1" dirty="0" smtClean="0"/>
              <a:t>p</a:t>
            </a:r>
            <a:r>
              <a:rPr lang="id-ID" i="1" dirty="0" smtClean="0"/>
              <a:t>t</a:t>
            </a:r>
            <a:r>
              <a:rPr lang="en-US" i="1" dirty="0" err="1" smtClean="0"/>
              <a:t>imizing</a:t>
            </a:r>
            <a:r>
              <a:rPr lang="en-US" i="1" dirty="0" smtClean="0"/>
              <a:t> distributed protocol</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wipe(down)">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wipe(down)">
                                      <p:cBhvr>
                                        <p:cTn id="12" dur="500"/>
                                        <p:tgtEl>
                                          <p:spTgt spid="12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wipe(down)">
                                      <p:cBhvr>
                                        <p:cTn id="17" dur="500"/>
                                        <p:tgtEl>
                                          <p:spTgt spid="12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wipe(down)">
                                      <p:cBhvr>
                                        <p:cTn id="22" dur="500"/>
                                        <p:tgtEl>
                                          <p:spTgt spid="1280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8003">
                                            <p:txEl>
                                              <p:pRg st="4" end="4"/>
                                            </p:txEl>
                                          </p:spTgt>
                                        </p:tgtEl>
                                        <p:attrNameLst>
                                          <p:attrName>style.visibility</p:attrName>
                                        </p:attrNameLst>
                                      </p:cBhvr>
                                      <p:to>
                                        <p:strVal val="visible"/>
                                      </p:to>
                                    </p:set>
                                    <p:animEffect transition="in" filter="wipe(down)">
                                      <p:cBhvr>
                                        <p:cTn id="27" dur="500"/>
                                        <p:tgtEl>
                                          <p:spTgt spid="1280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8003">
                                            <p:txEl>
                                              <p:pRg st="5" end="5"/>
                                            </p:txEl>
                                          </p:spTgt>
                                        </p:tgtEl>
                                        <p:attrNameLst>
                                          <p:attrName>style.visibility</p:attrName>
                                        </p:attrNameLst>
                                      </p:cBhvr>
                                      <p:to>
                                        <p:strVal val="visible"/>
                                      </p:to>
                                    </p:set>
                                    <p:animEffect transition="in" filter="wipe(down)">
                                      <p:cBhvr>
                                        <p:cTn id="32" dur="500"/>
                                        <p:tgtEl>
                                          <p:spTgt spid="1280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8003">
                                            <p:txEl>
                                              <p:pRg st="6" end="6"/>
                                            </p:txEl>
                                          </p:spTgt>
                                        </p:tgtEl>
                                        <p:attrNameLst>
                                          <p:attrName>style.visibility</p:attrName>
                                        </p:attrNameLst>
                                      </p:cBhvr>
                                      <p:to>
                                        <p:strVal val="visible"/>
                                      </p:to>
                                    </p:set>
                                    <p:animEffect transition="in" filter="wipe(down)">
                                      <p:cBhvr>
                                        <p:cTn id="37" dur="500"/>
                                        <p:tgtEl>
                                          <p:spTgt spid="1280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2514" name="Picture 2" descr="E:\Foto\IEEE 2007 Taipei\DSC00441.JPG"/>
          <p:cNvPicPr>
            <a:picLocks noChangeAspect="1" noChangeArrowheads="1"/>
          </p:cNvPicPr>
          <p:nvPr/>
        </p:nvPicPr>
        <p:blipFill>
          <a:blip r:embed="rId2" cstate="print"/>
          <a:srcRect/>
          <a:stretch>
            <a:fillRect/>
          </a:stretch>
        </p:blipFill>
        <p:spPr bwMode="auto">
          <a:xfrm>
            <a:off x="0" y="-8984"/>
            <a:ext cx="9145576" cy="6858776"/>
          </a:xfrm>
          <a:prstGeom prst="rect">
            <a:avLst/>
          </a:prstGeom>
          <a:noFill/>
        </p:spPr>
      </p:pic>
      <p:sp>
        <p:nvSpPr>
          <p:cNvPr id="32771" name="Rectangle 1"/>
          <p:cNvSpPr>
            <a:spLocks noChangeArrowheads="1"/>
          </p:cNvSpPr>
          <p:nvPr/>
        </p:nvSpPr>
        <p:spPr bwMode="auto">
          <a:xfrm>
            <a:off x="1655762" y="1906587"/>
            <a:ext cx="6040438" cy="1446213"/>
          </a:xfrm>
          <a:prstGeom prst="rect">
            <a:avLst/>
          </a:prstGeom>
          <a:noFill/>
          <a:ln w="9525">
            <a:noFill/>
            <a:miter lim="800000"/>
            <a:headEnd/>
            <a:tailEnd/>
          </a:ln>
        </p:spPr>
        <p:txBody>
          <a:bodyPr wrap="square">
            <a:spAutoFit/>
          </a:bodyPr>
          <a:lstStyle/>
          <a:p>
            <a:r>
              <a:rPr lang="en-US" sz="8800" b="1" dirty="0">
                <a:solidFill>
                  <a:srgbClr val="FF0000"/>
                </a:solidFill>
                <a:latin typeface="Constantia" pitchFamily="18" charset="0"/>
              </a:rPr>
              <a:t>Question?</a:t>
            </a:r>
            <a:endParaRPr lang="id-ID" sz="88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pPr eaLnBrk="1" hangingPunct="1"/>
            <a:r>
              <a:rPr lang="id-ID" smtClean="0"/>
              <a:t>Kesimpulan</a:t>
            </a:r>
          </a:p>
        </p:txBody>
      </p:sp>
      <p:sp>
        <p:nvSpPr>
          <p:cNvPr id="138243" name="Content Placeholder 2"/>
          <p:cNvSpPr>
            <a:spLocks noGrp="1"/>
          </p:cNvSpPr>
          <p:nvPr>
            <p:ph idx="4294967295"/>
          </p:nvPr>
        </p:nvSpPr>
        <p:spPr/>
        <p:txBody>
          <a:bodyPr/>
          <a:lstStyle/>
          <a:p>
            <a:pPr eaLnBrk="1" hangingPunct="1"/>
            <a:r>
              <a:rPr lang="id-ID" sz="2400" smtClean="0"/>
              <a:t>Individu pada GA bisa menggunakan empat representasi berbeda: Biner, Integer, Real, dan Permutasi.</a:t>
            </a:r>
          </a:p>
          <a:p>
            <a:pPr eaLnBrk="1" hangingPunct="1"/>
            <a:r>
              <a:rPr lang="id-ID" sz="2400" smtClean="0"/>
              <a:t>Operasi Seleksi Orang tua dan Seleksi Survivor tidak bergantung pada representasi individu. </a:t>
            </a:r>
            <a:endParaRPr lang="en-US" sz="2400" smtClean="0"/>
          </a:p>
          <a:p>
            <a:pPr eaLnBrk="1" hangingPunct="1"/>
            <a:r>
              <a:rPr lang="id-ID" sz="2400" smtClean="0"/>
              <a:t>Rekombinasi dan Mutasi harus dipilih sesuai dengan representasi individu.</a:t>
            </a:r>
          </a:p>
          <a:p>
            <a:pPr eaLnBrk="1" hangingPunct="1"/>
            <a:r>
              <a:rPr lang="id-ID" sz="2400" smtClean="0"/>
              <a:t>Performansi GA bisa dibuktikan secara matematis meskipun masih sederhana dengan banyak asumsi dan pendekatan.</a:t>
            </a:r>
            <a:endParaRPr lang="en-US" sz="2400" smtClean="0"/>
          </a:p>
          <a:p>
            <a:pPr eaLnBrk="1" hangingPunct="1"/>
            <a:r>
              <a:rPr lang="en-US" sz="2400" smtClean="0"/>
              <a:t>Advanced GA sesuai untuk masalah yang sangat kompleks.</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down)">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down)">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down)">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down)">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down)">
                                      <p:cBhvr>
                                        <p:cTn id="27"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eaLnBrk="1" hangingPunct="1"/>
            <a:r>
              <a:rPr lang="id-ID" smtClean="0"/>
              <a:t>Daftar Pustaka</a:t>
            </a:r>
          </a:p>
        </p:txBody>
      </p:sp>
      <p:sp>
        <p:nvSpPr>
          <p:cNvPr id="226307" name="Content Placeholder 2"/>
          <p:cNvSpPr>
            <a:spLocks noGrp="1"/>
          </p:cNvSpPr>
          <p:nvPr>
            <p:ph idx="1"/>
          </p:nvPr>
        </p:nvSpPr>
        <p:spPr/>
        <p:txBody>
          <a:bodyPr/>
          <a:lstStyle/>
          <a:p>
            <a:pPr eaLnBrk="1" hangingPunct="1"/>
            <a:r>
              <a:rPr lang="id-ID" sz="2000" dirty="0" smtClean="0"/>
              <a:t>[SUY08] Suyanto, 2008, Evolutionary Computation: Komputasi Berbasis “Evolusi” dan “Genetika”, penerbit Informatika Bandung.</a:t>
            </a:r>
          </a:p>
          <a:p>
            <a:pPr eaLnBrk="1" hangingPunct="1"/>
            <a:r>
              <a:rPr lang="id-ID" sz="2000" dirty="0" smtClean="0"/>
              <a:t>[RAN88] Ranganathan, B. G, 1988, “Origins?”, Pennsylvania, The Banner Of Truth Trust.</a:t>
            </a:r>
          </a:p>
          <a:p>
            <a:pPr eaLnBrk="1" hangingPunct="1"/>
            <a:r>
              <a:rPr lang="id-ID" sz="2000" dirty="0" smtClean="0"/>
              <a:t>[ADN07] Adnan Oktar, 2007, "Mekanisme Khayalan Teori Evolusi", </a:t>
            </a:r>
            <a:r>
              <a:rPr lang="id-ID" sz="2000" u="sng" dirty="0" smtClean="0">
                <a:solidFill>
                  <a:srgbClr val="C00000"/>
                </a:solidFill>
              </a:rPr>
              <a:t>www.evolutiondeceit.com/indonesian/keruntuhan3.php</a:t>
            </a:r>
            <a:r>
              <a:rPr lang="id-ID" sz="2000" dirty="0" smtClean="0">
                <a:solidFill>
                  <a:srgbClr val="C00000"/>
                </a:solidFill>
              </a:rPr>
              <a:t> </a:t>
            </a:r>
          </a:p>
          <a:p>
            <a:pPr eaLnBrk="1" hangingPunct="1"/>
            <a:endParaRPr lang="id-ID" sz="2000" dirty="0" smtClean="0"/>
          </a:p>
          <a:p>
            <a:pPr eaLnBrk="1" hangingPunct="1"/>
            <a:endParaRPr lang="id-ID" sz="2000" dirty="0" smtClean="0"/>
          </a:p>
          <a:p>
            <a:pPr eaLnBrk="1" hangingPunct="1"/>
            <a:endParaRPr lang="id-ID" sz="2000" dirty="0" smtClean="0"/>
          </a:p>
          <a:p>
            <a:pPr eaLnBrk="1" hangingPunct="1"/>
            <a:endParaRPr lang="id-ID" sz="2000" dirty="0" smtClean="0"/>
          </a:p>
          <a:p>
            <a:pPr eaLnBrk="1" hangingPunct="1"/>
            <a:endParaRPr lang="id-ID"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E:\Foto\IEEE 2006 Hongkong\IM000589.jpg"/>
          <p:cNvPicPr>
            <a:picLocks noChangeAspect="1" noChangeArrowheads="1"/>
          </p:cNvPicPr>
          <p:nvPr/>
        </p:nvPicPr>
        <p:blipFill>
          <a:blip r:embed="rId2"/>
          <a:srcRect/>
          <a:stretch>
            <a:fillRect/>
          </a:stretch>
        </p:blipFill>
        <p:spPr bwMode="auto">
          <a:xfrm>
            <a:off x="0" y="14068"/>
            <a:ext cx="9144000" cy="6858000"/>
          </a:xfrm>
          <a:prstGeom prst="rect">
            <a:avLst/>
          </a:prstGeom>
          <a:noFill/>
        </p:spPr>
      </p:pic>
      <p:sp>
        <p:nvSpPr>
          <p:cNvPr id="5" name="Rectangle 1"/>
          <p:cNvSpPr>
            <a:spLocks noChangeArrowheads="1"/>
          </p:cNvSpPr>
          <p:nvPr/>
        </p:nvSpPr>
        <p:spPr bwMode="auto">
          <a:xfrm>
            <a:off x="533400" y="2557552"/>
            <a:ext cx="8153400" cy="1446550"/>
          </a:xfrm>
          <a:prstGeom prst="rect">
            <a:avLst/>
          </a:prstGeom>
          <a:noFill/>
          <a:ln w="9525">
            <a:noFill/>
            <a:miter lim="800000"/>
            <a:headEnd/>
            <a:tailEnd/>
          </a:ln>
        </p:spPr>
        <p:txBody>
          <a:bodyPr wrap="square">
            <a:spAutoFit/>
          </a:bodyPr>
          <a:lstStyle/>
          <a:p>
            <a:pPr algn="ctr"/>
            <a:r>
              <a:rPr lang="id-ID" sz="8800" b="1" dirty="0" smtClean="0">
                <a:solidFill>
                  <a:srgbClr val="FF0000"/>
                </a:solidFill>
                <a:latin typeface="Constantia" pitchFamily="18" charset="0"/>
              </a:rPr>
              <a:t>Question?</a:t>
            </a:r>
            <a:endParaRPr lang="id-ID" sz="8800"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381000" y="331788"/>
            <a:ext cx="8458200" cy="1192212"/>
          </a:xfrm>
          <a:prstGeom prst="rect">
            <a:avLst/>
          </a:prstGeom>
          <a:noFill/>
          <a:ln w="9525">
            <a:noFill/>
            <a:miter lim="800000"/>
            <a:headEnd/>
            <a:tailEnd/>
          </a:ln>
        </p:spPr>
      </p:pic>
      <p:pic>
        <p:nvPicPr>
          <p:cNvPr id="14339" name="Picture 2"/>
          <p:cNvPicPr>
            <a:picLocks noChangeAspect="1" noChangeArrowheads="1"/>
          </p:cNvPicPr>
          <p:nvPr/>
        </p:nvPicPr>
        <p:blipFill>
          <a:blip r:embed="rId3"/>
          <a:srcRect/>
          <a:stretch>
            <a:fillRect/>
          </a:stretch>
        </p:blipFill>
        <p:spPr bwMode="auto">
          <a:xfrm>
            <a:off x="1905000" y="1524000"/>
            <a:ext cx="55975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381000" y="331788"/>
            <a:ext cx="8458200" cy="1192212"/>
          </a:xfrm>
          <a:prstGeom prst="rect">
            <a:avLst/>
          </a:prstGeom>
          <a:noFill/>
          <a:ln w="9525">
            <a:noFill/>
            <a:miter lim="800000"/>
            <a:headEnd/>
            <a:tailEnd/>
          </a:ln>
        </p:spPr>
      </p:pic>
      <p:pic>
        <p:nvPicPr>
          <p:cNvPr id="14339" name="Picture 2"/>
          <p:cNvPicPr>
            <a:picLocks noChangeAspect="1" noChangeArrowheads="1"/>
          </p:cNvPicPr>
          <p:nvPr/>
        </p:nvPicPr>
        <p:blipFill>
          <a:blip r:embed="rId3"/>
          <a:srcRect/>
          <a:stretch>
            <a:fillRect/>
          </a:stretch>
        </p:blipFill>
        <p:spPr bwMode="auto">
          <a:xfrm>
            <a:off x="1905000" y="1524000"/>
            <a:ext cx="5597525" cy="5334000"/>
          </a:xfrm>
          <a:prstGeom prst="rect">
            <a:avLst/>
          </a:prstGeom>
          <a:noFill/>
          <a:ln w="9525">
            <a:noFill/>
            <a:miter lim="800000"/>
            <a:headEnd/>
            <a:tailEnd/>
          </a:ln>
        </p:spPr>
      </p:pic>
      <p:grpSp>
        <p:nvGrpSpPr>
          <p:cNvPr id="2" name="Group 19"/>
          <p:cNvGrpSpPr/>
          <p:nvPr/>
        </p:nvGrpSpPr>
        <p:grpSpPr>
          <a:xfrm>
            <a:off x="2743200" y="2514600"/>
            <a:ext cx="3352800" cy="1828800"/>
            <a:chOff x="2743200" y="2667000"/>
            <a:chExt cx="3352800" cy="1828800"/>
          </a:xfrm>
        </p:grpSpPr>
        <p:sp>
          <p:nvSpPr>
            <p:cNvPr id="4" name="Oval 3"/>
            <p:cNvSpPr/>
            <p:nvPr/>
          </p:nvSpPr>
          <p:spPr>
            <a:xfrm>
              <a:off x="2743200" y="3429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3733800" y="2971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4876800" y="31242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867400" y="3657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a:off x="4191000" y="3733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Oval 14"/>
            <p:cNvSpPr/>
            <p:nvPr/>
          </p:nvSpPr>
          <p:spPr>
            <a:xfrm>
              <a:off x="5181600" y="4267200"/>
              <a:ext cx="228600" cy="22860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Oval 15"/>
            <p:cNvSpPr/>
            <p:nvPr/>
          </p:nvSpPr>
          <p:spPr>
            <a:xfrm>
              <a:off x="5486400" y="2895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Oval 16"/>
            <p:cNvSpPr/>
            <p:nvPr/>
          </p:nvSpPr>
          <p:spPr>
            <a:xfrm>
              <a:off x="4572000" y="4038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Oval 17"/>
            <p:cNvSpPr/>
            <p:nvPr/>
          </p:nvSpPr>
          <p:spPr>
            <a:xfrm>
              <a:off x="4876800" y="2667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Oval 18"/>
            <p:cNvSpPr/>
            <p:nvPr/>
          </p:nvSpPr>
          <p:spPr>
            <a:xfrm>
              <a:off x="3429000" y="35052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44" name="Rectangle 43"/>
          <p:cNvSpPr/>
          <p:nvPr/>
        </p:nvSpPr>
        <p:spPr>
          <a:xfrm>
            <a:off x="75312" y="5943600"/>
            <a:ext cx="3712876" cy="830997"/>
          </a:xfrm>
          <a:prstGeom prst="rect">
            <a:avLst/>
          </a:prstGeom>
        </p:spPr>
        <p:txBody>
          <a:bodyPr wrap="none">
            <a:spAutoFit/>
          </a:bodyPr>
          <a:lstStyle/>
          <a:p>
            <a:r>
              <a:rPr lang="en-US" sz="2400" dirty="0" smtClean="0">
                <a:solidFill>
                  <a:srgbClr val="0070C0"/>
                </a:solidFill>
              </a:rPr>
              <a:t>Evolutionary Computation</a:t>
            </a:r>
          </a:p>
          <a:p>
            <a:r>
              <a:rPr lang="en-US" sz="2400" dirty="0" smtClean="0">
                <a:solidFill>
                  <a:srgbClr val="0070C0"/>
                </a:solidFill>
              </a:rPr>
              <a:t>Meta Heuristic Search</a:t>
            </a:r>
            <a:endParaRPr lang="id-ID"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id-ID" sz="4400" dirty="0" smtClean="0"/>
              <a:t>Representasi individu</a:t>
            </a:r>
            <a:r>
              <a:rPr lang="en-US" sz="4400" dirty="0" smtClean="0"/>
              <a:t> </a:t>
            </a:r>
            <a:r>
              <a:rPr lang="en-US" sz="4400" dirty="0" smtClean="0">
                <a:sym typeface="Wingdings" pitchFamily="2" charset="2"/>
              </a:rPr>
              <a:t> </a:t>
            </a:r>
            <a:r>
              <a:rPr lang="en-US" sz="4400" dirty="0" err="1" smtClean="0">
                <a:sym typeface="Wingdings" pitchFamily="2" charset="2"/>
              </a:rPr>
              <a:t>kromosom</a:t>
            </a:r>
            <a:endParaRPr lang="id-ID" sz="4400" dirty="0" smtClean="0"/>
          </a:p>
        </p:txBody>
      </p:sp>
      <p:sp>
        <p:nvSpPr>
          <p:cNvPr id="3" name="Content Placeholder 2"/>
          <p:cNvSpPr>
            <a:spLocks noGrp="1"/>
          </p:cNvSpPr>
          <p:nvPr>
            <p:ph idx="1"/>
          </p:nvPr>
        </p:nvSpPr>
        <p:spPr/>
        <p:txBody>
          <a:bodyPr/>
          <a:lstStyle/>
          <a:p>
            <a:pPr eaLnBrk="1" hangingPunct="1"/>
            <a:r>
              <a:rPr lang="en-US" dirty="0" err="1" smtClean="0"/>
              <a:t>Representasi</a:t>
            </a:r>
            <a:r>
              <a:rPr lang="en-US" dirty="0" smtClean="0"/>
              <a:t> </a:t>
            </a:r>
            <a:r>
              <a:rPr lang="en-US" dirty="0" err="1" smtClean="0"/>
              <a:t>Biner</a:t>
            </a:r>
            <a:endParaRPr lang="id-ID" dirty="0" smtClean="0"/>
          </a:p>
          <a:p>
            <a:pPr eaLnBrk="1" hangingPunct="1"/>
            <a:r>
              <a:rPr lang="en-US" dirty="0" err="1" smtClean="0"/>
              <a:t>Representasi</a:t>
            </a:r>
            <a:r>
              <a:rPr lang="en-US" dirty="0" smtClean="0"/>
              <a:t> Integer</a:t>
            </a:r>
            <a:r>
              <a:rPr lang="id-ID" dirty="0" smtClean="0"/>
              <a:t> </a:t>
            </a:r>
          </a:p>
          <a:p>
            <a:pPr eaLnBrk="1" hangingPunct="1"/>
            <a:r>
              <a:rPr lang="en-US" dirty="0" err="1" smtClean="0"/>
              <a:t>Representasi</a:t>
            </a:r>
            <a:r>
              <a:rPr lang="en-US" dirty="0" smtClean="0"/>
              <a:t> Real</a:t>
            </a:r>
            <a:r>
              <a:rPr lang="id-ID" dirty="0" smtClean="0"/>
              <a:t> </a:t>
            </a:r>
          </a:p>
          <a:p>
            <a:pPr eaLnBrk="1" hangingPunct="1"/>
            <a:r>
              <a:rPr lang="en-US" dirty="0" err="1" smtClean="0"/>
              <a:t>Representasi</a:t>
            </a:r>
            <a:r>
              <a:rPr lang="en-US" dirty="0" smtClean="0"/>
              <a:t> </a:t>
            </a:r>
            <a:r>
              <a:rPr lang="en-US" dirty="0" err="1" smtClean="0"/>
              <a:t>Permutasi</a:t>
            </a:r>
            <a:endParaRPr lang="id-ID"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Representasi</a:t>
            </a:r>
            <a:r>
              <a:rPr lang="en-US" dirty="0" smtClean="0"/>
              <a:t> </a:t>
            </a:r>
            <a:r>
              <a:rPr lang="en-US" dirty="0" err="1" smtClean="0"/>
              <a:t>Biner</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rPr>
              <a:t>function</a:t>
            </a:r>
            <a:r>
              <a:rPr lang="id-ID" sz="2000" dirty="0" smtClean="0">
                <a:latin typeface="Century Gothic" pitchFamily="34" charset="0"/>
              </a:rPr>
              <a:t> Populasi = InisialisasiPopulasiBiner(UkPop,JumGen)</a:t>
            </a:r>
          </a:p>
          <a:p>
            <a:pPr>
              <a:buNone/>
            </a:pPr>
            <a:r>
              <a:rPr lang="id-ID" sz="2000" dirty="0" smtClean="0">
                <a:latin typeface="Century Gothic" pitchFamily="34" charset="0"/>
              </a:rPr>
              <a:t> </a:t>
            </a:r>
          </a:p>
          <a:p>
            <a:pPr>
              <a:buNone/>
            </a:pPr>
            <a:r>
              <a:rPr lang="id-ID" sz="2000" dirty="0" smtClean="0">
                <a:latin typeface="Century Gothic" pitchFamily="34" charset="0"/>
              </a:rPr>
              <a:t>Populasi = fix(2*rand(UkPop,JumGen));</a:t>
            </a:r>
          </a:p>
          <a:p>
            <a:pPr>
              <a:buNone/>
            </a:pPr>
            <a:endParaRPr lang="id-ID" sz="2000" dirty="0" smtClean="0"/>
          </a:p>
          <a:p>
            <a:pPr>
              <a:buNone/>
            </a:pPr>
            <a:endParaRPr lang="id-ID" sz="2000" dirty="0" smtClean="0"/>
          </a:p>
          <a:p>
            <a:pPr>
              <a:buNone/>
            </a:pPr>
            <a:endParaRPr lang="id-ID" sz="2000" dirty="0" smtClean="0"/>
          </a:p>
        </p:txBody>
      </p:sp>
      <p:graphicFrame>
        <p:nvGraphicFramePr>
          <p:cNvPr id="7" name="Table 6"/>
          <p:cNvGraphicFramePr>
            <a:graphicFrameLocks noGrp="1"/>
          </p:cNvGraphicFramePr>
          <p:nvPr/>
        </p:nvGraphicFramePr>
        <p:xfrm>
          <a:off x="533400" y="4419600"/>
          <a:ext cx="7924800" cy="1854200"/>
        </p:xfrm>
        <a:graphic>
          <a:graphicData uri="http://schemas.openxmlformats.org/drawingml/2006/table">
            <a:tbl>
              <a:tblPr firstRow="1" bandRow="1">
                <a:tableStyleId>{5C22544A-7EE6-4342-B048-85BDC9FD1C3A}</a:tableStyleId>
              </a:tblPr>
              <a:tblGrid>
                <a:gridCol w="792480"/>
                <a:gridCol w="792480"/>
                <a:gridCol w="792480"/>
                <a:gridCol w="792480"/>
                <a:gridCol w="792480"/>
                <a:gridCol w="792480"/>
                <a:gridCol w="792480"/>
                <a:gridCol w="792480"/>
                <a:gridCol w="792480"/>
                <a:gridCol w="792480"/>
              </a:tblGrid>
              <a:tr h="370840">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dirty="0">
                          <a:solidFill>
                            <a:srgbClr val="000000"/>
                          </a:solidFill>
                          <a:latin typeface="Calibri"/>
                        </a:rPr>
                        <a:t>1</a:t>
                      </a:r>
                    </a:p>
                  </a:txBody>
                  <a:tcPr marL="9525" marR="9525" marT="9525" marB="0" anchor="b"/>
                </a:tc>
              </a:tr>
            </a:tbl>
          </a:graphicData>
        </a:graphic>
      </p:graphicFrame>
      <p:sp>
        <p:nvSpPr>
          <p:cNvPr id="8" name="Rectangle 7"/>
          <p:cNvSpPr/>
          <p:nvPr/>
        </p:nvSpPr>
        <p:spPr>
          <a:xfrm>
            <a:off x="457200" y="3962400"/>
            <a:ext cx="3685624" cy="369332"/>
          </a:xfrm>
          <a:prstGeom prst="rect">
            <a:avLst/>
          </a:prstGeom>
        </p:spPr>
        <p:txBody>
          <a:bodyPr wrap="none">
            <a:spAutoFit/>
          </a:bodyPr>
          <a:lstStyle/>
          <a:p>
            <a:r>
              <a:rPr lang="id-ID" b="1" dirty="0" smtClean="0">
                <a:solidFill>
                  <a:srgbClr val="002060"/>
                </a:solidFill>
              </a:rPr>
              <a:t>Misal: UkPop = 5; JumGen = 10;</a:t>
            </a:r>
            <a:endParaRPr lang="id-ID"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Representasi</a:t>
            </a:r>
            <a:r>
              <a:rPr lang="en-US" dirty="0" smtClean="0"/>
              <a:t> </a:t>
            </a:r>
            <a:r>
              <a:rPr lang="id-ID" dirty="0" smtClean="0"/>
              <a:t>Integer</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rPr>
              <a:t>function</a:t>
            </a:r>
            <a:r>
              <a:rPr lang="id-ID" sz="2000" dirty="0" smtClean="0">
                <a:latin typeface="Century Gothic" pitchFamily="34" charset="0"/>
              </a:rPr>
              <a:t> Populasi = InisialisasiPopulasiInteger(UkPop,JumGen)</a:t>
            </a:r>
          </a:p>
          <a:p>
            <a:pPr>
              <a:buNone/>
            </a:pPr>
            <a:r>
              <a:rPr lang="id-ID" sz="2000" dirty="0" smtClean="0">
                <a:latin typeface="Century Gothic" pitchFamily="34" charset="0"/>
              </a:rPr>
              <a:t> </a:t>
            </a:r>
          </a:p>
          <a:p>
            <a:pPr>
              <a:buNone/>
            </a:pPr>
            <a:r>
              <a:rPr lang="id-ID" sz="2000" dirty="0" smtClean="0">
                <a:latin typeface="Century Gothic" pitchFamily="34" charset="0"/>
              </a:rPr>
              <a:t>Populasi = fix(9*rand(UkPop,JumGen));</a:t>
            </a:r>
          </a:p>
        </p:txBody>
      </p:sp>
      <p:graphicFrame>
        <p:nvGraphicFramePr>
          <p:cNvPr id="5" name="Table 4"/>
          <p:cNvGraphicFramePr>
            <a:graphicFrameLocks noGrp="1"/>
          </p:cNvGraphicFramePr>
          <p:nvPr/>
        </p:nvGraphicFramePr>
        <p:xfrm>
          <a:off x="533400" y="4419600"/>
          <a:ext cx="7924800" cy="1854200"/>
        </p:xfrm>
        <a:graphic>
          <a:graphicData uri="http://schemas.openxmlformats.org/drawingml/2006/table">
            <a:tbl>
              <a:tblPr firstRow="1" bandRow="1">
                <a:tableStyleId>{5C22544A-7EE6-4342-B048-85BDC9FD1C3A}</a:tableStyleId>
              </a:tblPr>
              <a:tblGrid>
                <a:gridCol w="792480"/>
                <a:gridCol w="792480"/>
                <a:gridCol w="792480"/>
                <a:gridCol w="792480"/>
                <a:gridCol w="792480"/>
                <a:gridCol w="792480"/>
                <a:gridCol w="792480"/>
                <a:gridCol w="792480"/>
                <a:gridCol w="792480"/>
                <a:gridCol w="792480"/>
              </a:tblGrid>
              <a:tr h="370840">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r>
              <a:tr h="370840">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r>
              <a:tr h="370840">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r>
              <a:tr h="370840">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0</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r>
              <a:tr h="370840">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dirty="0">
                          <a:solidFill>
                            <a:srgbClr val="000000"/>
                          </a:solidFill>
                          <a:latin typeface="Calibri"/>
                        </a:rPr>
                        <a:t>0</a:t>
                      </a:r>
                    </a:p>
                  </a:txBody>
                  <a:tcPr marL="9525" marR="9525" marT="9525" marB="0" anchor="b"/>
                </a:tc>
              </a:tr>
            </a:tbl>
          </a:graphicData>
        </a:graphic>
      </p:graphicFrame>
      <p:sp>
        <p:nvSpPr>
          <p:cNvPr id="6" name="Rectangle 5"/>
          <p:cNvSpPr/>
          <p:nvPr/>
        </p:nvSpPr>
        <p:spPr>
          <a:xfrm>
            <a:off x="457200" y="3962400"/>
            <a:ext cx="3685624" cy="369332"/>
          </a:xfrm>
          <a:prstGeom prst="rect">
            <a:avLst/>
          </a:prstGeom>
        </p:spPr>
        <p:txBody>
          <a:bodyPr wrap="none">
            <a:spAutoFit/>
          </a:bodyPr>
          <a:lstStyle/>
          <a:p>
            <a:r>
              <a:rPr lang="id-ID" b="1" dirty="0" smtClean="0">
                <a:solidFill>
                  <a:srgbClr val="002060"/>
                </a:solidFill>
              </a:rPr>
              <a:t>Misal: UkPop = 5; JumGen = 10;</a:t>
            </a:r>
            <a:endParaRPr lang="id-ID"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Representasi</a:t>
            </a:r>
            <a:r>
              <a:rPr lang="en-US" dirty="0" smtClean="0"/>
              <a:t> </a:t>
            </a:r>
            <a:r>
              <a:rPr lang="id-ID" dirty="0" smtClean="0"/>
              <a:t>Real</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rPr>
              <a:t>function</a:t>
            </a:r>
            <a:r>
              <a:rPr lang="id-ID" sz="2000" dirty="0" smtClean="0">
                <a:latin typeface="Century Gothic" pitchFamily="34" charset="0"/>
              </a:rPr>
              <a:t> Populasi = InisialisasiPopulasiReal(UkPop,JumGen)</a:t>
            </a:r>
          </a:p>
          <a:p>
            <a:pPr>
              <a:buNone/>
            </a:pPr>
            <a:r>
              <a:rPr lang="id-ID" sz="2000" dirty="0" smtClean="0">
                <a:latin typeface="Century Gothic" pitchFamily="34" charset="0"/>
              </a:rPr>
              <a:t> </a:t>
            </a:r>
          </a:p>
          <a:p>
            <a:pPr>
              <a:buNone/>
            </a:pPr>
            <a:r>
              <a:rPr lang="id-ID" sz="2000" dirty="0" smtClean="0">
                <a:latin typeface="Century Gothic" pitchFamily="34" charset="0"/>
              </a:rPr>
              <a:t>Populasi = rand(UkPop,JumGen);</a:t>
            </a:r>
          </a:p>
        </p:txBody>
      </p:sp>
      <p:graphicFrame>
        <p:nvGraphicFramePr>
          <p:cNvPr id="5" name="Table 4"/>
          <p:cNvGraphicFramePr>
            <a:graphicFrameLocks noGrp="1"/>
          </p:cNvGraphicFramePr>
          <p:nvPr/>
        </p:nvGraphicFramePr>
        <p:xfrm>
          <a:off x="533400" y="4419600"/>
          <a:ext cx="7924800" cy="1854200"/>
        </p:xfrm>
        <a:graphic>
          <a:graphicData uri="http://schemas.openxmlformats.org/drawingml/2006/table">
            <a:tbl>
              <a:tblPr firstRow="1" bandRow="1">
                <a:tableStyleId>{5C22544A-7EE6-4342-B048-85BDC9FD1C3A}</a:tableStyleId>
              </a:tblPr>
              <a:tblGrid>
                <a:gridCol w="792480"/>
                <a:gridCol w="792480"/>
                <a:gridCol w="792480"/>
                <a:gridCol w="792480"/>
                <a:gridCol w="792480"/>
                <a:gridCol w="792480"/>
                <a:gridCol w="792480"/>
                <a:gridCol w="792480"/>
                <a:gridCol w="792480"/>
                <a:gridCol w="792480"/>
              </a:tblGrid>
              <a:tr h="370840">
                <a:tc>
                  <a:txBody>
                    <a:bodyPr/>
                    <a:lstStyle/>
                    <a:p>
                      <a:pPr algn="ctr" fontAlgn="b"/>
                      <a:r>
                        <a:rPr lang="id-ID" sz="1400" b="0" i="0" u="none" strike="noStrike">
                          <a:solidFill>
                            <a:srgbClr val="000000"/>
                          </a:solidFill>
                          <a:latin typeface="Calibri"/>
                        </a:rPr>
                        <a:t>0,405102</a:t>
                      </a:r>
                    </a:p>
                  </a:txBody>
                  <a:tcPr marL="9525" marR="9525" marT="9525" marB="0" anchor="b"/>
                </a:tc>
                <a:tc>
                  <a:txBody>
                    <a:bodyPr/>
                    <a:lstStyle/>
                    <a:p>
                      <a:pPr algn="ctr" fontAlgn="b"/>
                      <a:r>
                        <a:rPr lang="id-ID" sz="1400" b="0" i="0" u="none" strike="noStrike">
                          <a:solidFill>
                            <a:srgbClr val="000000"/>
                          </a:solidFill>
                          <a:latin typeface="Calibri"/>
                        </a:rPr>
                        <a:t>0,313349</a:t>
                      </a:r>
                    </a:p>
                  </a:txBody>
                  <a:tcPr marL="9525" marR="9525" marT="9525" marB="0" anchor="b"/>
                </a:tc>
                <a:tc>
                  <a:txBody>
                    <a:bodyPr/>
                    <a:lstStyle/>
                    <a:p>
                      <a:pPr algn="ctr" fontAlgn="b"/>
                      <a:r>
                        <a:rPr lang="id-ID" sz="1400" b="0" i="0" u="none" strike="noStrike">
                          <a:solidFill>
                            <a:srgbClr val="000000"/>
                          </a:solidFill>
                          <a:latin typeface="Calibri"/>
                        </a:rPr>
                        <a:t>0,234897</a:t>
                      </a:r>
                    </a:p>
                  </a:txBody>
                  <a:tcPr marL="9525" marR="9525" marT="9525" marB="0" anchor="b"/>
                </a:tc>
                <a:tc>
                  <a:txBody>
                    <a:bodyPr/>
                    <a:lstStyle/>
                    <a:p>
                      <a:pPr algn="ctr" fontAlgn="b"/>
                      <a:r>
                        <a:rPr lang="id-ID" sz="1400" b="0" i="0" u="none" strike="noStrike">
                          <a:solidFill>
                            <a:srgbClr val="000000"/>
                          </a:solidFill>
                          <a:latin typeface="Calibri"/>
                        </a:rPr>
                        <a:t>0,84867</a:t>
                      </a:r>
                    </a:p>
                  </a:txBody>
                  <a:tcPr marL="9525" marR="9525" marT="9525" marB="0" anchor="b"/>
                </a:tc>
                <a:tc>
                  <a:txBody>
                    <a:bodyPr/>
                    <a:lstStyle/>
                    <a:p>
                      <a:pPr algn="ctr" fontAlgn="b"/>
                      <a:r>
                        <a:rPr lang="id-ID" sz="1400" b="0" i="0" u="none" strike="noStrike">
                          <a:solidFill>
                            <a:srgbClr val="000000"/>
                          </a:solidFill>
                          <a:latin typeface="Calibri"/>
                        </a:rPr>
                        <a:t>0,291679</a:t>
                      </a:r>
                    </a:p>
                  </a:txBody>
                  <a:tcPr marL="9525" marR="9525" marT="9525" marB="0" anchor="b"/>
                </a:tc>
                <a:tc>
                  <a:txBody>
                    <a:bodyPr/>
                    <a:lstStyle/>
                    <a:p>
                      <a:pPr algn="ctr" fontAlgn="b"/>
                      <a:r>
                        <a:rPr lang="id-ID" sz="1400" b="0" i="0" u="none" strike="noStrike">
                          <a:solidFill>
                            <a:srgbClr val="000000"/>
                          </a:solidFill>
                          <a:latin typeface="Calibri"/>
                        </a:rPr>
                        <a:t>0,249295</a:t>
                      </a:r>
                    </a:p>
                  </a:txBody>
                  <a:tcPr marL="9525" marR="9525" marT="9525" marB="0" anchor="b"/>
                </a:tc>
                <a:tc>
                  <a:txBody>
                    <a:bodyPr/>
                    <a:lstStyle/>
                    <a:p>
                      <a:pPr algn="ctr" fontAlgn="b"/>
                      <a:r>
                        <a:rPr lang="id-ID" sz="1400" b="0" i="0" u="none" strike="noStrike">
                          <a:solidFill>
                            <a:srgbClr val="000000"/>
                          </a:solidFill>
                          <a:latin typeface="Calibri"/>
                        </a:rPr>
                        <a:t>0,314046</a:t>
                      </a:r>
                    </a:p>
                  </a:txBody>
                  <a:tcPr marL="9525" marR="9525" marT="9525" marB="0" anchor="b"/>
                </a:tc>
                <a:tc>
                  <a:txBody>
                    <a:bodyPr/>
                    <a:lstStyle/>
                    <a:p>
                      <a:pPr algn="ctr" fontAlgn="b"/>
                      <a:r>
                        <a:rPr lang="id-ID" sz="1400" b="0" i="0" u="none" strike="noStrike">
                          <a:solidFill>
                            <a:srgbClr val="000000"/>
                          </a:solidFill>
                          <a:latin typeface="Calibri"/>
                        </a:rPr>
                        <a:t>0,305683</a:t>
                      </a:r>
                    </a:p>
                  </a:txBody>
                  <a:tcPr marL="9525" marR="9525" marT="9525" marB="0" anchor="b"/>
                </a:tc>
                <a:tc>
                  <a:txBody>
                    <a:bodyPr/>
                    <a:lstStyle/>
                    <a:p>
                      <a:pPr algn="ctr" fontAlgn="b"/>
                      <a:r>
                        <a:rPr lang="id-ID" sz="1400" b="0" i="0" u="none" strike="noStrike">
                          <a:solidFill>
                            <a:srgbClr val="000000"/>
                          </a:solidFill>
                          <a:latin typeface="Calibri"/>
                        </a:rPr>
                        <a:t>0,726449</a:t>
                      </a:r>
                    </a:p>
                  </a:txBody>
                  <a:tcPr marL="9525" marR="9525" marT="9525" marB="0" anchor="b"/>
                </a:tc>
                <a:tc>
                  <a:txBody>
                    <a:bodyPr/>
                    <a:lstStyle/>
                    <a:p>
                      <a:pPr algn="ctr" fontAlgn="b"/>
                      <a:r>
                        <a:rPr lang="id-ID" sz="1400" b="0" i="0" u="none" strike="noStrike">
                          <a:solidFill>
                            <a:srgbClr val="000000"/>
                          </a:solidFill>
                          <a:latin typeface="Calibri"/>
                        </a:rPr>
                        <a:t>0,61309</a:t>
                      </a:r>
                    </a:p>
                  </a:txBody>
                  <a:tcPr marL="9525" marR="9525" marT="9525" marB="0" anchor="b"/>
                </a:tc>
              </a:tr>
              <a:tr h="370840">
                <a:tc>
                  <a:txBody>
                    <a:bodyPr/>
                    <a:lstStyle/>
                    <a:p>
                      <a:pPr algn="ctr" fontAlgn="b"/>
                      <a:r>
                        <a:rPr lang="id-ID" sz="1400" b="0" i="0" u="none" strike="noStrike">
                          <a:solidFill>
                            <a:srgbClr val="000000"/>
                          </a:solidFill>
                          <a:latin typeface="Calibri"/>
                        </a:rPr>
                        <a:t>0,779813</a:t>
                      </a:r>
                    </a:p>
                  </a:txBody>
                  <a:tcPr marL="9525" marR="9525" marT="9525" marB="0" anchor="b"/>
                </a:tc>
                <a:tc>
                  <a:txBody>
                    <a:bodyPr/>
                    <a:lstStyle/>
                    <a:p>
                      <a:pPr algn="ctr" fontAlgn="b"/>
                      <a:r>
                        <a:rPr lang="id-ID" sz="1400" b="0" i="0" u="none" strike="noStrike">
                          <a:solidFill>
                            <a:srgbClr val="000000"/>
                          </a:solidFill>
                          <a:latin typeface="Calibri"/>
                        </a:rPr>
                        <a:t>0,985409</a:t>
                      </a:r>
                    </a:p>
                  </a:txBody>
                  <a:tcPr marL="9525" marR="9525" marT="9525" marB="0" anchor="b"/>
                </a:tc>
                <a:tc>
                  <a:txBody>
                    <a:bodyPr/>
                    <a:lstStyle/>
                    <a:p>
                      <a:pPr algn="ctr" fontAlgn="b"/>
                      <a:r>
                        <a:rPr lang="id-ID" sz="1400" b="0" i="0" u="none" strike="noStrike">
                          <a:solidFill>
                            <a:srgbClr val="000000"/>
                          </a:solidFill>
                          <a:latin typeface="Calibri"/>
                        </a:rPr>
                        <a:t>0,605045</a:t>
                      </a:r>
                    </a:p>
                  </a:txBody>
                  <a:tcPr marL="9525" marR="9525" marT="9525" marB="0" anchor="b"/>
                </a:tc>
                <a:tc>
                  <a:txBody>
                    <a:bodyPr/>
                    <a:lstStyle/>
                    <a:p>
                      <a:pPr algn="ctr" fontAlgn="b"/>
                      <a:r>
                        <a:rPr lang="id-ID" sz="1400" b="0" i="0" u="none" strike="noStrike">
                          <a:solidFill>
                            <a:srgbClr val="000000"/>
                          </a:solidFill>
                          <a:latin typeface="Calibri"/>
                        </a:rPr>
                        <a:t>0,486053</a:t>
                      </a:r>
                    </a:p>
                  </a:txBody>
                  <a:tcPr marL="9525" marR="9525" marT="9525" marB="0" anchor="b"/>
                </a:tc>
                <a:tc>
                  <a:txBody>
                    <a:bodyPr/>
                    <a:lstStyle/>
                    <a:p>
                      <a:pPr algn="ctr" fontAlgn="b"/>
                      <a:r>
                        <a:rPr lang="id-ID" sz="1400" b="0" i="0" u="none" strike="noStrike">
                          <a:solidFill>
                            <a:srgbClr val="000000"/>
                          </a:solidFill>
                          <a:latin typeface="Calibri"/>
                        </a:rPr>
                        <a:t>0,068964</a:t>
                      </a:r>
                    </a:p>
                  </a:txBody>
                  <a:tcPr marL="9525" marR="9525" marT="9525" marB="0" anchor="b"/>
                </a:tc>
                <a:tc>
                  <a:txBody>
                    <a:bodyPr/>
                    <a:lstStyle/>
                    <a:p>
                      <a:pPr algn="ctr" fontAlgn="b"/>
                      <a:r>
                        <a:rPr lang="id-ID" sz="1400" b="0" i="0" u="none" strike="noStrike">
                          <a:solidFill>
                            <a:srgbClr val="000000"/>
                          </a:solidFill>
                          <a:latin typeface="Calibri"/>
                        </a:rPr>
                        <a:t>0,196639</a:t>
                      </a:r>
                    </a:p>
                  </a:txBody>
                  <a:tcPr marL="9525" marR="9525" marT="9525" marB="0" anchor="b"/>
                </a:tc>
                <a:tc>
                  <a:txBody>
                    <a:bodyPr/>
                    <a:lstStyle/>
                    <a:p>
                      <a:pPr algn="ctr" fontAlgn="b"/>
                      <a:r>
                        <a:rPr lang="id-ID" sz="1400" b="0" i="0" u="none" strike="noStrike">
                          <a:solidFill>
                            <a:srgbClr val="000000"/>
                          </a:solidFill>
                          <a:latin typeface="Calibri"/>
                        </a:rPr>
                        <a:t>0,851981</a:t>
                      </a:r>
                    </a:p>
                  </a:txBody>
                  <a:tcPr marL="9525" marR="9525" marT="9525" marB="0" anchor="b"/>
                </a:tc>
                <a:tc>
                  <a:txBody>
                    <a:bodyPr/>
                    <a:lstStyle/>
                    <a:p>
                      <a:pPr algn="ctr" fontAlgn="b"/>
                      <a:r>
                        <a:rPr lang="id-ID" sz="1400" b="0" i="0" u="none" strike="noStrike">
                          <a:solidFill>
                            <a:srgbClr val="000000"/>
                          </a:solidFill>
                          <a:latin typeface="Calibri"/>
                        </a:rPr>
                        <a:t>0,294056</a:t>
                      </a:r>
                    </a:p>
                  </a:txBody>
                  <a:tcPr marL="9525" marR="9525" marT="9525" marB="0" anchor="b"/>
                </a:tc>
                <a:tc>
                  <a:txBody>
                    <a:bodyPr/>
                    <a:lstStyle/>
                    <a:p>
                      <a:pPr algn="ctr" fontAlgn="b"/>
                      <a:r>
                        <a:rPr lang="id-ID" sz="1400" b="0" i="0" u="none" strike="noStrike">
                          <a:solidFill>
                            <a:srgbClr val="000000"/>
                          </a:solidFill>
                          <a:latin typeface="Calibri"/>
                        </a:rPr>
                        <a:t>0,585907</a:t>
                      </a:r>
                    </a:p>
                  </a:txBody>
                  <a:tcPr marL="9525" marR="9525" marT="9525" marB="0" anchor="b"/>
                </a:tc>
                <a:tc>
                  <a:txBody>
                    <a:bodyPr/>
                    <a:lstStyle/>
                    <a:p>
                      <a:pPr algn="ctr" fontAlgn="b"/>
                      <a:r>
                        <a:rPr lang="id-ID" sz="1400" b="0" i="0" u="none" strike="noStrike">
                          <a:solidFill>
                            <a:srgbClr val="000000"/>
                          </a:solidFill>
                          <a:latin typeface="Calibri"/>
                        </a:rPr>
                        <a:t>0,622961</a:t>
                      </a:r>
                    </a:p>
                  </a:txBody>
                  <a:tcPr marL="9525" marR="9525" marT="9525" marB="0" anchor="b"/>
                </a:tc>
              </a:tr>
              <a:tr h="370840">
                <a:tc>
                  <a:txBody>
                    <a:bodyPr/>
                    <a:lstStyle/>
                    <a:p>
                      <a:pPr algn="ctr" fontAlgn="b"/>
                      <a:r>
                        <a:rPr lang="id-ID" sz="1400" b="0" i="0" u="none" strike="noStrike">
                          <a:solidFill>
                            <a:srgbClr val="000000"/>
                          </a:solidFill>
                          <a:latin typeface="Calibri"/>
                        </a:rPr>
                        <a:t>0,449634</a:t>
                      </a:r>
                    </a:p>
                  </a:txBody>
                  <a:tcPr marL="9525" marR="9525" marT="9525" marB="0" anchor="b"/>
                </a:tc>
                <a:tc>
                  <a:txBody>
                    <a:bodyPr/>
                    <a:lstStyle/>
                    <a:p>
                      <a:pPr algn="ctr" fontAlgn="b"/>
                      <a:r>
                        <a:rPr lang="id-ID" sz="1400" b="0" i="0" u="none" strike="noStrike">
                          <a:solidFill>
                            <a:srgbClr val="000000"/>
                          </a:solidFill>
                          <a:latin typeface="Calibri"/>
                        </a:rPr>
                        <a:t>0,197545</a:t>
                      </a:r>
                    </a:p>
                  </a:txBody>
                  <a:tcPr marL="9525" marR="9525" marT="9525" marB="0" anchor="b"/>
                </a:tc>
                <a:tc>
                  <a:txBody>
                    <a:bodyPr/>
                    <a:lstStyle/>
                    <a:p>
                      <a:pPr algn="ctr" fontAlgn="b"/>
                      <a:r>
                        <a:rPr lang="id-ID" sz="1400" b="0" i="0" u="none" strike="noStrike">
                          <a:solidFill>
                            <a:srgbClr val="000000"/>
                          </a:solidFill>
                          <a:latin typeface="Calibri"/>
                        </a:rPr>
                        <a:t>0,415529</a:t>
                      </a:r>
                    </a:p>
                  </a:txBody>
                  <a:tcPr marL="9525" marR="9525" marT="9525" marB="0" anchor="b"/>
                </a:tc>
                <a:tc>
                  <a:txBody>
                    <a:bodyPr/>
                    <a:lstStyle/>
                    <a:p>
                      <a:pPr algn="ctr" fontAlgn="b"/>
                      <a:r>
                        <a:rPr lang="id-ID" sz="1400" b="0" i="0" u="none" strike="noStrike">
                          <a:solidFill>
                            <a:srgbClr val="000000"/>
                          </a:solidFill>
                          <a:latin typeface="Calibri"/>
                        </a:rPr>
                        <a:t>0,998973</a:t>
                      </a:r>
                    </a:p>
                  </a:txBody>
                  <a:tcPr marL="9525" marR="9525" marT="9525" marB="0" anchor="b"/>
                </a:tc>
                <a:tc>
                  <a:txBody>
                    <a:bodyPr/>
                    <a:lstStyle/>
                    <a:p>
                      <a:pPr algn="ctr" fontAlgn="b"/>
                      <a:r>
                        <a:rPr lang="id-ID" sz="1400" b="0" i="0" u="none" strike="noStrike">
                          <a:solidFill>
                            <a:srgbClr val="000000"/>
                          </a:solidFill>
                          <a:latin typeface="Calibri"/>
                        </a:rPr>
                        <a:t>0,177705</a:t>
                      </a:r>
                    </a:p>
                  </a:txBody>
                  <a:tcPr marL="9525" marR="9525" marT="9525" marB="0" anchor="b"/>
                </a:tc>
                <a:tc>
                  <a:txBody>
                    <a:bodyPr/>
                    <a:lstStyle/>
                    <a:p>
                      <a:pPr algn="ctr" fontAlgn="b"/>
                      <a:r>
                        <a:rPr lang="id-ID" sz="1400" b="0" i="0" u="none" strike="noStrike">
                          <a:solidFill>
                            <a:srgbClr val="000000"/>
                          </a:solidFill>
                          <a:latin typeface="Calibri"/>
                        </a:rPr>
                        <a:t>0,467867</a:t>
                      </a:r>
                    </a:p>
                  </a:txBody>
                  <a:tcPr marL="9525" marR="9525" marT="9525" marB="0" anchor="b"/>
                </a:tc>
                <a:tc>
                  <a:txBody>
                    <a:bodyPr/>
                    <a:lstStyle/>
                    <a:p>
                      <a:pPr algn="ctr" fontAlgn="b"/>
                      <a:r>
                        <a:rPr lang="id-ID" sz="1400" b="0" i="0" u="none" strike="noStrike">
                          <a:solidFill>
                            <a:srgbClr val="000000"/>
                          </a:solidFill>
                          <a:latin typeface="Calibri"/>
                        </a:rPr>
                        <a:t>0,523253</a:t>
                      </a:r>
                    </a:p>
                  </a:txBody>
                  <a:tcPr marL="9525" marR="9525" marT="9525" marB="0" anchor="b"/>
                </a:tc>
                <a:tc>
                  <a:txBody>
                    <a:bodyPr/>
                    <a:lstStyle/>
                    <a:p>
                      <a:pPr algn="ctr" fontAlgn="b"/>
                      <a:r>
                        <a:rPr lang="id-ID" sz="1400" b="0" i="0" u="none" strike="noStrike">
                          <a:solidFill>
                            <a:srgbClr val="000000"/>
                          </a:solidFill>
                          <a:latin typeface="Calibri"/>
                        </a:rPr>
                        <a:t>0,481516</a:t>
                      </a:r>
                    </a:p>
                  </a:txBody>
                  <a:tcPr marL="9525" marR="9525" marT="9525" marB="0" anchor="b"/>
                </a:tc>
                <a:tc>
                  <a:txBody>
                    <a:bodyPr/>
                    <a:lstStyle/>
                    <a:p>
                      <a:pPr algn="ctr" fontAlgn="b"/>
                      <a:r>
                        <a:rPr lang="id-ID" sz="1400" b="0" i="0" u="none" strike="noStrike">
                          <a:solidFill>
                            <a:srgbClr val="000000"/>
                          </a:solidFill>
                          <a:latin typeface="Calibri"/>
                        </a:rPr>
                        <a:t>0,330538</a:t>
                      </a:r>
                    </a:p>
                  </a:txBody>
                  <a:tcPr marL="9525" marR="9525" marT="9525" marB="0" anchor="b"/>
                </a:tc>
                <a:tc>
                  <a:txBody>
                    <a:bodyPr/>
                    <a:lstStyle/>
                    <a:p>
                      <a:pPr algn="ctr" fontAlgn="b"/>
                      <a:r>
                        <a:rPr lang="id-ID" sz="1400" b="0" i="0" u="none" strike="noStrike">
                          <a:solidFill>
                            <a:srgbClr val="000000"/>
                          </a:solidFill>
                          <a:latin typeface="Calibri"/>
                        </a:rPr>
                        <a:t>0,225416</a:t>
                      </a:r>
                    </a:p>
                  </a:txBody>
                  <a:tcPr marL="9525" marR="9525" marT="9525" marB="0" anchor="b"/>
                </a:tc>
              </a:tr>
              <a:tr h="370840">
                <a:tc>
                  <a:txBody>
                    <a:bodyPr/>
                    <a:lstStyle/>
                    <a:p>
                      <a:pPr algn="ctr" fontAlgn="b"/>
                      <a:r>
                        <a:rPr lang="id-ID" sz="1400" b="0" i="0" u="none" strike="noStrike">
                          <a:solidFill>
                            <a:srgbClr val="000000"/>
                          </a:solidFill>
                          <a:latin typeface="Calibri"/>
                        </a:rPr>
                        <a:t>0,332314</a:t>
                      </a:r>
                    </a:p>
                  </a:txBody>
                  <a:tcPr marL="9525" marR="9525" marT="9525" marB="0" anchor="b"/>
                </a:tc>
                <a:tc>
                  <a:txBody>
                    <a:bodyPr/>
                    <a:lstStyle/>
                    <a:p>
                      <a:pPr algn="ctr" fontAlgn="b"/>
                      <a:r>
                        <a:rPr lang="id-ID" sz="1400" b="0" i="0" u="none" strike="noStrike">
                          <a:solidFill>
                            <a:srgbClr val="000000"/>
                          </a:solidFill>
                          <a:latin typeface="Calibri"/>
                        </a:rPr>
                        <a:t>0,339029</a:t>
                      </a:r>
                    </a:p>
                  </a:txBody>
                  <a:tcPr marL="9525" marR="9525" marT="9525" marB="0" anchor="b"/>
                </a:tc>
                <a:tc>
                  <a:txBody>
                    <a:bodyPr/>
                    <a:lstStyle/>
                    <a:p>
                      <a:pPr algn="ctr" fontAlgn="b"/>
                      <a:r>
                        <a:rPr lang="id-ID" sz="1400" b="0" i="0" u="none" strike="noStrike">
                          <a:solidFill>
                            <a:srgbClr val="000000"/>
                          </a:solidFill>
                          <a:latin typeface="Calibri"/>
                        </a:rPr>
                        <a:t>0,709216</a:t>
                      </a:r>
                    </a:p>
                  </a:txBody>
                  <a:tcPr marL="9525" marR="9525" marT="9525" marB="0" anchor="b"/>
                </a:tc>
                <a:tc>
                  <a:txBody>
                    <a:bodyPr/>
                    <a:lstStyle/>
                    <a:p>
                      <a:pPr algn="ctr" fontAlgn="b"/>
                      <a:r>
                        <a:rPr lang="id-ID" sz="1400" b="0" i="0" u="none" strike="noStrike">
                          <a:solidFill>
                            <a:srgbClr val="000000"/>
                          </a:solidFill>
                          <a:latin typeface="Calibri"/>
                        </a:rPr>
                        <a:t>0,031305</a:t>
                      </a:r>
                    </a:p>
                  </a:txBody>
                  <a:tcPr marL="9525" marR="9525" marT="9525" marB="0" anchor="b"/>
                </a:tc>
                <a:tc>
                  <a:txBody>
                    <a:bodyPr/>
                    <a:lstStyle/>
                    <a:p>
                      <a:pPr algn="ctr" fontAlgn="b"/>
                      <a:r>
                        <a:rPr lang="id-ID" sz="1400" b="0" i="0" u="none" strike="noStrike">
                          <a:solidFill>
                            <a:srgbClr val="000000"/>
                          </a:solidFill>
                          <a:latin typeface="Calibri"/>
                        </a:rPr>
                        <a:t>0,118845</a:t>
                      </a:r>
                    </a:p>
                  </a:txBody>
                  <a:tcPr marL="9525" marR="9525" marT="9525" marB="0" anchor="b"/>
                </a:tc>
                <a:tc>
                  <a:txBody>
                    <a:bodyPr/>
                    <a:lstStyle/>
                    <a:p>
                      <a:pPr algn="ctr" fontAlgn="b"/>
                      <a:r>
                        <a:rPr lang="id-ID" sz="1400" b="0" i="0" u="none" strike="noStrike">
                          <a:solidFill>
                            <a:srgbClr val="000000"/>
                          </a:solidFill>
                          <a:latin typeface="Calibri"/>
                        </a:rPr>
                        <a:t>0,252562</a:t>
                      </a:r>
                    </a:p>
                  </a:txBody>
                  <a:tcPr marL="9525" marR="9525" marT="9525" marB="0" anchor="b"/>
                </a:tc>
                <a:tc>
                  <a:txBody>
                    <a:bodyPr/>
                    <a:lstStyle/>
                    <a:p>
                      <a:pPr algn="ctr" fontAlgn="b"/>
                      <a:r>
                        <a:rPr lang="id-ID" sz="1400" b="0" i="0" u="none" strike="noStrike">
                          <a:solidFill>
                            <a:srgbClr val="000000"/>
                          </a:solidFill>
                          <a:latin typeface="Calibri"/>
                        </a:rPr>
                        <a:t>0,546119</a:t>
                      </a:r>
                    </a:p>
                  </a:txBody>
                  <a:tcPr marL="9525" marR="9525" marT="9525" marB="0" anchor="b"/>
                </a:tc>
                <a:tc>
                  <a:txBody>
                    <a:bodyPr/>
                    <a:lstStyle/>
                    <a:p>
                      <a:pPr algn="ctr" fontAlgn="b"/>
                      <a:r>
                        <a:rPr lang="id-ID" sz="1400" b="0" i="0" u="none" strike="noStrike">
                          <a:solidFill>
                            <a:srgbClr val="000000"/>
                          </a:solidFill>
                          <a:latin typeface="Calibri"/>
                        </a:rPr>
                        <a:t>0,499327</a:t>
                      </a:r>
                    </a:p>
                  </a:txBody>
                  <a:tcPr marL="9525" marR="9525" marT="9525" marB="0" anchor="b"/>
                </a:tc>
                <a:tc>
                  <a:txBody>
                    <a:bodyPr/>
                    <a:lstStyle/>
                    <a:p>
                      <a:pPr algn="ctr" fontAlgn="b"/>
                      <a:r>
                        <a:rPr lang="id-ID" sz="1400" b="0" i="0" u="none" strike="noStrike">
                          <a:solidFill>
                            <a:srgbClr val="000000"/>
                          </a:solidFill>
                          <a:latin typeface="Calibri"/>
                        </a:rPr>
                        <a:t>0,859106</a:t>
                      </a:r>
                    </a:p>
                  </a:txBody>
                  <a:tcPr marL="9525" marR="9525" marT="9525" marB="0" anchor="b"/>
                </a:tc>
                <a:tc>
                  <a:txBody>
                    <a:bodyPr/>
                    <a:lstStyle/>
                    <a:p>
                      <a:pPr algn="ctr" fontAlgn="b"/>
                      <a:r>
                        <a:rPr lang="id-ID" sz="1400" b="0" i="0" u="none" strike="noStrike">
                          <a:solidFill>
                            <a:srgbClr val="000000"/>
                          </a:solidFill>
                          <a:latin typeface="Calibri"/>
                        </a:rPr>
                        <a:t>0,752103</a:t>
                      </a:r>
                    </a:p>
                  </a:txBody>
                  <a:tcPr marL="9525" marR="9525" marT="9525" marB="0" anchor="b"/>
                </a:tc>
              </a:tr>
              <a:tr h="370840">
                <a:tc>
                  <a:txBody>
                    <a:bodyPr/>
                    <a:lstStyle/>
                    <a:p>
                      <a:pPr algn="ctr" fontAlgn="b"/>
                      <a:r>
                        <a:rPr lang="id-ID" sz="1400" b="0" i="0" u="none" strike="noStrike">
                          <a:solidFill>
                            <a:srgbClr val="000000"/>
                          </a:solidFill>
                          <a:latin typeface="Calibri"/>
                        </a:rPr>
                        <a:t>0,433246</a:t>
                      </a:r>
                    </a:p>
                  </a:txBody>
                  <a:tcPr marL="9525" marR="9525" marT="9525" marB="0" anchor="b"/>
                </a:tc>
                <a:tc>
                  <a:txBody>
                    <a:bodyPr/>
                    <a:lstStyle/>
                    <a:p>
                      <a:pPr algn="ctr" fontAlgn="b"/>
                      <a:r>
                        <a:rPr lang="id-ID" sz="1400" b="0" i="0" u="none" strike="noStrike">
                          <a:solidFill>
                            <a:srgbClr val="000000"/>
                          </a:solidFill>
                          <a:latin typeface="Calibri"/>
                        </a:rPr>
                        <a:t>0,134945</a:t>
                      </a:r>
                    </a:p>
                  </a:txBody>
                  <a:tcPr marL="9525" marR="9525" marT="9525" marB="0" anchor="b"/>
                </a:tc>
                <a:tc>
                  <a:txBody>
                    <a:bodyPr/>
                    <a:lstStyle/>
                    <a:p>
                      <a:pPr algn="ctr" fontAlgn="b"/>
                      <a:r>
                        <a:rPr lang="id-ID" sz="1400" b="0" i="0" u="none" strike="noStrike">
                          <a:solidFill>
                            <a:srgbClr val="000000"/>
                          </a:solidFill>
                          <a:latin typeface="Calibri"/>
                        </a:rPr>
                        <a:t>0,926929</a:t>
                      </a:r>
                    </a:p>
                  </a:txBody>
                  <a:tcPr marL="9525" marR="9525" marT="9525" marB="0" anchor="b"/>
                </a:tc>
                <a:tc>
                  <a:txBody>
                    <a:bodyPr/>
                    <a:lstStyle/>
                    <a:p>
                      <a:pPr algn="ctr" fontAlgn="b"/>
                      <a:r>
                        <a:rPr lang="id-ID" sz="1400" b="0" i="0" u="none" strike="noStrike">
                          <a:solidFill>
                            <a:srgbClr val="000000"/>
                          </a:solidFill>
                          <a:latin typeface="Calibri"/>
                        </a:rPr>
                        <a:t>0,466493</a:t>
                      </a:r>
                    </a:p>
                  </a:txBody>
                  <a:tcPr marL="9525" marR="9525" marT="9525" marB="0" anchor="b"/>
                </a:tc>
                <a:tc>
                  <a:txBody>
                    <a:bodyPr/>
                    <a:lstStyle/>
                    <a:p>
                      <a:pPr algn="ctr" fontAlgn="b"/>
                      <a:r>
                        <a:rPr lang="id-ID" sz="1400" b="0" i="0" u="none" strike="noStrike">
                          <a:solidFill>
                            <a:srgbClr val="000000"/>
                          </a:solidFill>
                          <a:latin typeface="Calibri"/>
                        </a:rPr>
                        <a:t>0,056166</a:t>
                      </a:r>
                    </a:p>
                  </a:txBody>
                  <a:tcPr marL="9525" marR="9525" marT="9525" marB="0" anchor="b"/>
                </a:tc>
                <a:tc>
                  <a:txBody>
                    <a:bodyPr/>
                    <a:lstStyle/>
                    <a:p>
                      <a:pPr algn="ctr" fontAlgn="b"/>
                      <a:r>
                        <a:rPr lang="id-ID" sz="1400" b="0" i="0" u="none" strike="noStrike">
                          <a:solidFill>
                            <a:srgbClr val="000000"/>
                          </a:solidFill>
                          <a:latin typeface="Calibri"/>
                        </a:rPr>
                        <a:t>0,188175</a:t>
                      </a:r>
                    </a:p>
                  </a:txBody>
                  <a:tcPr marL="9525" marR="9525" marT="9525" marB="0" anchor="b"/>
                </a:tc>
                <a:tc>
                  <a:txBody>
                    <a:bodyPr/>
                    <a:lstStyle/>
                    <a:p>
                      <a:pPr algn="ctr" fontAlgn="b"/>
                      <a:r>
                        <a:rPr lang="id-ID" sz="1400" b="0" i="0" u="none" strike="noStrike">
                          <a:solidFill>
                            <a:srgbClr val="000000"/>
                          </a:solidFill>
                          <a:latin typeface="Calibri"/>
                        </a:rPr>
                        <a:t>0,896785</a:t>
                      </a:r>
                    </a:p>
                  </a:txBody>
                  <a:tcPr marL="9525" marR="9525" marT="9525" marB="0" anchor="b"/>
                </a:tc>
                <a:tc>
                  <a:txBody>
                    <a:bodyPr/>
                    <a:lstStyle/>
                    <a:p>
                      <a:pPr algn="ctr" fontAlgn="b"/>
                      <a:r>
                        <a:rPr lang="id-ID" sz="1400" b="0" i="0" u="none" strike="noStrike">
                          <a:solidFill>
                            <a:srgbClr val="000000"/>
                          </a:solidFill>
                          <a:latin typeface="Calibri"/>
                        </a:rPr>
                        <a:t>0,665138</a:t>
                      </a:r>
                    </a:p>
                  </a:txBody>
                  <a:tcPr marL="9525" marR="9525" marT="9525" marB="0" anchor="b"/>
                </a:tc>
                <a:tc>
                  <a:txBody>
                    <a:bodyPr/>
                    <a:lstStyle/>
                    <a:p>
                      <a:pPr algn="ctr" fontAlgn="b"/>
                      <a:r>
                        <a:rPr lang="id-ID" sz="1400" b="0" i="0" u="none" strike="noStrike">
                          <a:solidFill>
                            <a:srgbClr val="000000"/>
                          </a:solidFill>
                          <a:latin typeface="Calibri"/>
                        </a:rPr>
                        <a:t>0,588188</a:t>
                      </a:r>
                    </a:p>
                  </a:txBody>
                  <a:tcPr marL="9525" marR="9525" marT="9525" marB="0" anchor="b"/>
                </a:tc>
                <a:tc>
                  <a:txBody>
                    <a:bodyPr/>
                    <a:lstStyle/>
                    <a:p>
                      <a:pPr algn="ctr" fontAlgn="b"/>
                      <a:r>
                        <a:rPr lang="id-ID" sz="1400" b="0" i="0" u="none" strike="noStrike" dirty="0">
                          <a:solidFill>
                            <a:srgbClr val="000000"/>
                          </a:solidFill>
                          <a:latin typeface="Calibri"/>
                        </a:rPr>
                        <a:t>0,435401</a:t>
                      </a:r>
                    </a:p>
                  </a:txBody>
                  <a:tcPr marL="9525" marR="9525" marT="9525" marB="0" anchor="b"/>
                </a:tc>
              </a:tr>
            </a:tbl>
          </a:graphicData>
        </a:graphic>
      </p:graphicFrame>
      <p:sp>
        <p:nvSpPr>
          <p:cNvPr id="6" name="Rectangle 5"/>
          <p:cNvSpPr/>
          <p:nvPr/>
        </p:nvSpPr>
        <p:spPr>
          <a:xfrm>
            <a:off x="457200" y="3962400"/>
            <a:ext cx="3685624" cy="369332"/>
          </a:xfrm>
          <a:prstGeom prst="rect">
            <a:avLst/>
          </a:prstGeom>
        </p:spPr>
        <p:txBody>
          <a:bodyPr wrap="none">
            <a:spAutoFit/>
          </a:bodyPr>
          <a:lstStyle/>
          <a:p>
            <a:r>
              <a:rPr lang="id-ID" b="1" dirty="0" smtClean="0">
                <a:solidFill>
                  <a:srgbClr val="002060"/>
                </a:solidFill>
              </a:rPr>
              <a:t>Misal: UkPop = 5; JumGen = 10;</a:t>
            </a:r>
            <a:endParaRPr lang="id-ID"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Representasi</a:t>
            </a:r>
            <a:r>
              <a:rPr lang="en-US" dirty="0" smtClean="0"/>
              <a:t> P</a:t>
            </a:r>
            <a:r>
              <a:rPr lang="id-ID" dirty="0" smtClean="0"/>
              <a:t>ermutasi</a:t>
            </a:r>
            <a:endParaRPr lang="id-ID" dirty="0"/>
          </a:p>
        </p:txBody>
      </p:sp>
      <p:sp>
        <p:nvSpPr>
          <p:cNvPr id="3" name="Content Placeholder 2"/>
          <p:cNvSpPr>
            <a:spLocks noGrp="1"/>
          </p:cNvSpPr>
          <p:nvPr>
            <p:ph idx="1"/>
          </p:nvPr>
        </p:nvSpPr>
        <p:spPr/>
        <p:txBody>
          <a:bodyPr/>
          <a:lstStyle/>
          <a:p>
            <a:pPr>
              <a:buNone/>
            </a:pPr>
            <a:r>
              <a:rPr lang="id-ID" sz="2000" b="1" dirty="0" smtClean="0">
                <a:latin typeface="Century Gothic" pitchFamily="34" charset="0"/>
                <a:ea typeface="BatangChe" pitchFamily="49" charset="-127"/>
              </a:rPr>
              <a:t>function</a:t>
            </a:r>
            <a:r>
              <a:rPr lang="id-ID" sz="2000" dirty="0" smtClean="0">
                <a:latin typeface="Century Gothic" pitchFamily="34" charset="0"/>
                <a:ea typeface="BatangChe" pitchFamily="49" charset="-127"/>
              </a:rPr>
              <a:t> Populasi = TSPInisialisasiPopulasi(UkPop,JumGen)</a:t>
            </a:r>
          </a:p>
          <a:p>
            <a:pPr>
              <a:buNone/>
            </a:pPr>
            <a:r>
              <a:rPr lang="id-ID" sz="2000" b="1" dirty="0" smtClean="0">
                <a:latin typeface="Century Gothic" pitchFamily="34" charset="0"/>
                <a:ea typeface="BatangChe" pitchFamily="49" charset="-127"/>
              </a:rPr>
              <a:t>for</a:t>
            </a:r>
            <a:r>
              <a:rPr lang="id-ID" sz="2000" dirty="0" smtClean="0">
                <a:latin typeface="Century Gothic" pitchFamily="34" charset="0"/>
                <a:ea typeface="BatangChe" pitchFamily="49" charset="-127"/>
              </a:rPr>
              <a:t> ii=1:UkPop,</a:t>
            </a:r>
          </a:p>
          <a:p>
            <a:pPr>
              <a:buNone/>
            </a:pPr>
            <a:r>
              <a:rPr lang="id-ID" sz="2000" dirty="0" smtClean="0">
                <a:latin typeface="Century Gothic" pitchFamily="34" charset="0"/>
                <a:ea typeface="BatangChe" pitchFamily="49" charset="-127"/>
              </a:rPr>
              <a:t>    [Xval,Ind] = sort(rand(1,JumGen));</a:t>
            </a:r>
          </a:p>
          <a:p>
            <a:pPr>
              <a:buNone/>
            </a:pPr>
            <a:r>
              <a:rPr lang="id-ID" sz="2000" dirty="0" smtClean="0">
                <a:latin typeface="Century Gothic" pitchFamily="34" charset="0"/>
                <a:ea typeface="BatangChe" pitchFamily="49" charset="-127"/>
              </a:rPr>
              <a:t>    Populasi(ii,:) = Ind;</a:t>
            </a:r>
          </a:p>
          <a:p>
            <a:pPr>
              <a:buNone/>
            </a:pPr>
            <a:r>
              <a:rPr lang="id-ID" sz="2000" b="1" dirty="0" smtClean="0">
                <a:latin typeface="Century Gothic" pitchFamily="34" charset="0"/>
                <a:ea typeface="BatangChe" pitchFamily="49" charset="-127"/>
              </a:rPr>
              <a:t>end</a:t>
            </a:r>
            <a:endParaRPr lang="id-ID" sz="2000" b="1" dirty="0">
              <a:latin typeface="Century Gothic" pitchFamily="34" charset="0"/>
              <a:ea typeface="BatangChe" pitchFamily="49" charset="-127"/>
            </a:endParaRPr>
          </a:p>
        </p:txBody>
      </p:sp>
      <p:graphicFrame>
        <p:nvGraphicFramePr>
          <p:cNvPr id="5" name="Table 4"/>
          <p:cNvGraphicFramePr>
            <a:graphicFrameLocks noGrp="1"/>
          </p:cNvGraphicFramePr>
          <p:nvPr/>
        </p:nvGraphicFramePr>
        <p:xfrm>
          <a:off x="533400" y="4495800"/>
          <a:ext cx="7924800" cy="1854200"/>
        </p:xfrm>
        <a:graphic>
          <a:graphicData uri="http://schemas.openxmlformats.org/drawingml/2006/table">
            <a:tbl>
              <a:tblPr firstRow="1" bandRow="1">
                <a:tableStyleId>{5C22544A-7EE6-4342-B048-85BDC9FD1C3A}</a:tableStyleId>
              </a:tblPr>
              <a:tblGrid>
                <a:gridCol w="792480"/>
                <a:gridCol w="792480"/>
                <a:gridCol w="792480"/>
                <a:gridCol w="792480"/>
                <a:gridCol w="792480"/>
                <a:gridCol w="792480"/>
                <a:gridCol w="792480"/>
                <a:gridCol w="792480"/>
                <a:gridCol w="792480"/>
                <a:gridCol w="792480"/>
              </a:tblGrid>
              <a:tr h="370840">
                <a:tc>
                  <a:txBody>
                    <a:bodyPr/>
                    <a:lstStyle/>
                    <a:p>
                      <a:pPr algn="ctr" fontAlgn="b"/>
                      <a:r>
                        <a:rPr lang="id-ID" sz="2000" b="0" i="0" u="none" strike="noStrike">
                          <a:solidFill>
                            <a:srgbClr val="000000"/>
                          </a:solidFill>
                          <a:latin typeface="Calibri"/>
                        </a:rPr>
                        <a:t>10</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9</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r>
              <a:tr h="370840">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9</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10</a:t>
                      </a:r>
                    </a:p>
                  </a:txBody>
                  <a:tcPr marL="9525" marR="9525" marT="9525" marB="0" anchor="b"/>
                </a:tc>
              </a:tr>
              <a:tr h="370840">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10</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9</a:t>
                      </a:r>
                    </a:p>
                  </a:txBody>
                  <a:tcPr marL="9525" marR="9525" marT="9525" marB="0" anchor="b"/>
                </a:tc>
              </a:tr>
              <a:tr h="370840">
                <a:tc>
                  <a:txBody>
                    <a:bodyPr/>
                    <a:lstStyle/>
                    <a:p>
                      <a:pPr algn="ctr" fontAlgn="b"/>
                      <a:r>
                        <a:rPr lang="id-ID" sz="2000" b="0" i="0" u="none" strike="noStrike">
                          <a:solidFill>
                            <a:srgbClr val="000000"/>
                          </a:solidFill>
                          <a:latin typeface="Calibri"/>
                        </a:rPr>
                        <a:t>9</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7</a:t>
                      </a:r>
                    </a:p>
                  </a:txBody>
                  <a:tcPr marL="9525" marR="9525" marT="9525" marB="0" anchor="b"/>
                </a:tc>
                <a:tc>
                  <a:txBody>
                    <a:bodyPr/>
                    <a:lstStyle/>
                    <a:p>
                      <a:pPr algn="ctr" fontAlgn="b"/>
                      <a:r>
                        <a:rPr lang="id-ID" sz="2000" b="0" i="0" u="none" strike="noStrike">
                          <a:solidFill>
                            <a:srgbClr val="000000"/>
                          </a:solidFill>
                          <a:latin typeface="Calibri"/>
                        </a:rPr>
                        <a:t>10</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r>
              <a:tr h="370840">
                <a:tc>
                  <a:txBody>
                    <a:bodyPr/>
                    <a:lstStyle/>
                    <a:p>
                      <a:pPr algn="ctr" fontAlgn="b"/>
                      <a:r>
                        <a:rPr lang="id-ID" sz="2000" b="0" i="0" u="none" strike="noStrike">
                          <a:solidFill>
                            <a:srgbClr val="000000"/>
                          </a:solidFill>
                          <a:latin typeface="Calibri"/>
                        </a:rPr>
                        <a:t>2</a:t>
                      </a:r>
                    </a:p>
                  </a:txBody>
                  <a:tcPr marL="9525" marR="9525" marT="9525" marB="0" anchor="b"/>
                </a:tc>
                <a:tc>
                  <a:txBody>
                    <a:bodyPr/>
                    <a:lstStyle/>
                    <a:p>
                      <a:pPr algn="ctr" fontAlgn="b"/>
                      <a:r>
                        <a:rPr lang="id-ID" sz="2000" b="0" i="0" u="none" strike="noStrike">
                          <a:solidFill>
                            <a:srgbClr val="000000"/>
                          </a:solidFill>
                          <a:latin typeface="Calibri"/>
                        </a:rPr>
                        <a:t>1</a:t>
                      </a:r>
                    </a:p>
                  </a:txBody>
                  <a:tcPr marL="9525" marR="9525" marT="9525" marB="0" anchor="b"/>
                </a:tc>
                <a:tc>
                  <a:txBody>
                    <a:bodyPr/>
                    <a:lstStyle/>
                    <a:p>
                      <a:pPr algn="ctr" fontAlgn="b"/>
                      <a:r>
                        <a:rPr lang="id-ID" sz="2000" b="0" i="0" u="none" strike="noStrike">
                          <a:solidFill>
                            <a:srgbClr val="000000"/>
                          </a:solidFill>
                          <a:latin typeface="Calibri"/>
                        </a:rPr>
                        <a:t>8</a:t>
                      </a:r>
                    </a:p>
                  </a:txBody>
                  <a:tcPr marL="9525" marR="9525" marT="9525" marB="0" anchor="b"/>
                </a:tc>
                <a:tc>
                  <a:txBody>
                    <a:bodyPr/>
                    <a:lstStyle/>
                    <a:p>
                      <a:pPr algn="ctr" fontAlgn="b"/>
                      <a:r>
                        <a:rPr lang="id-ID" sz="2000" b="0" i="0" u="none" strike="noStrike">
                          <a:solidFill>
                            <a:srgbClr val="000000"/>
                          </a:solidFill>
                          <a:latin typeface="Calibri"/>
                        </a:rPr>
                        <a:t>10</a:t>
                      </a:r>
                    </a:p>
                  </a:txBody>
                  <a:tcPr marL="9525" marR="9525" marT="9525" marB="0" anchor="b"/>
                </a:tc>
                <a:tc>
                  <a:txBody>
                    <a:bodyPr/>
                    <a:lstStyle/>
                    <a:p>
                      <a:pPr algn="ctr" fontAlgn="b"/>
                      <a:r>
                        <a:rPr lang="id-ID" sz="2000" b="0" i="0" u="none" strike="noStrike">
                          <a:solidFill>
                            <a:srgbClr val="000000"/>
                          </a:solidFill>
                          <a:latin typeface="Calibri"/>
                        </a:rPr>
                        <a:t>4</a:t>
                      </a:r>
                    </a:p>
                  </a:txBody>
                  <a:tcPr marL="9525" marR="9525" marT="9525" marB="0" anchor="b"/>
                </a:tc>
                <a:tc>
                  <a:txBody>
                    <a:bodyPr/>
                    <a:lstStyle/>
                    <a:p>
                      <a:pPr algn="ctr" fontAlgn="b"/>
                      <a:r>
                        <a:rPr lang="id-ID" sz="2000" b="0" i="0" u="none" strike="noStrike">
                          <a:solidFill>
                            <a:srgbClr val="000000"/>
                          </a:solidFill>
                          <a:latin typeface="Calibri"/>
                        </a:rPr>
                        <a:t>5</a:t>
                      </a:r>
                    </a:p>
                  </a:txBody>
                  <a:tcPr marL="9525" marR="9525" marT="9525" marB="0" anchor="b"/>
                </a:tc>
                <a:tc>
                  <a:txBody>
                    <a:bodyPr/>
                    <a:lstStyle/>
                    <a:p>
                      <a:pPr algn="ctr" fontAlgn="b"/>
                      <a:r>
                        <a:rPr lang="id-ID" sz="2000" b="0" i="0" u="none" strike="noStrike">
                          <a:solidFill>
                            <a:srgbClr val="000000"/>
                          </a:solidFill>
                          <a:latin typeface="Calibri"/>
                        </a:rPr>
                        <a:t>6</a:t>
                      </a:r>
                    </a:p>
                  </a:txBody>
                  <a:tcPr marL="9525" marR="9525" marT="9525" marB="0" anchor="b"/>
                </a:tc>
                <a:tc>
                  <a:txBody>
                    <a:bodyPr/>
                    <a:lstStyle/>
                    <a:p>
                      <a:pPr algn="ctr" fontAlgn="b"/>
                      <a:r>
                        <a:rPr lang="id-ID" sz="2000" b="0" i="0" u="none" strike="noStrike">
                          <a:solidFill>
                            <a:srgbClr val="000000"/>
                          </a:solidFill>
                          <a:latin typeface="Calibri"/>
                        </a:rPr>
                        <a:t>9</a:t>
                      </a:r>
                    </a:p>
                  </a:txBody>
                  <a:tcPr marL="9525" marR="9525" marT="9525" marB="0" anchor="b"/>
                </a:tc>
                <a:tc>
                  <a:txBody>
                    <a:bodyPr/>
                    <a:lstStyle/>
                    <a:p>
                      <a:pPr algn="ctr" fontAlgn="b"/>
                      <a:r>
                        <a:rPr lang="id-ID" sz="2000" b="0" i="0" u="none" strike="noStrike">
                          <a:solidFill>
                            <a:srgbClr val="000000"/>
                          </a:solidFill>
                          <a:latin typeface="Calibri"/>
                        </a:rPr>
                        <a:t>3</a:t>
                      </a:r>
                    </a:p>
                  </a:txBody>
                  <a:tcPr marL="9525" marR="9525" marT="9525" marB="0" anchor="b"/>
                </a:tc>
                <a:tc>
                  <a:txBody>
                    <a:bodyPr/>
                    <a:lstStyle/>
                    <a:p>
                      <a:pPr algn="ctr" fontAlgn="b"/>
                      <a:r>
                        <a:rPr lang="id-ID" sz="2000" b="0" i="0" u="none" strike="noStrike" dirty="0">
                          <a:solidFill>
                            <a:srgbClr val="000000"/>
                          </a:solidFill>
                          <a:latin typeface="Calibri"/>
                        </a:rPr>
                        <a:t>7</a:t>
                      </a:r>
                    </a:p>
                  </a:txBody>
                  <a:tcPr marL="9525" marR="9525" marT="9525" marB="0" anchor="b"/>
                </a:tc>
              </a:tr>
            </a:tbl>
          </a:graphicData>
        </a:graphic>
      </p:graphicFrame>
      <p:sp>
        <p:nvSpPr>
          <p:cNvPr id="6" name="Rectangle 5"/>
          <p:cNvSpPr/>
          <p:nvPr/>
        </p:nvSpPr>
        <p:spPr>
          <a:xfrm>
            <a:off x="457200" y="4038600"/>
            <a:ext cx="3685624" cy="369332"/>
          </a:xfrm>
          <a:prstGeom prst="rect">
            <a:avLst/>
          </a:prstGeom>
        </p:spPr>
        <p:txBody>
          <a:bodyPr wrap="none">
            <a:spAutoFit/>
          </a:bodyPr>
          <a:lstStyle/>
          <a:p>
            <a:r>
              <a:rPr lang="id-ID" b="1" dirty="0" smtClean="0">
                <a:solidFill>
                  <a:srgbClr val="002060"/>
                </a:solidFill>
              </a:rPr>
              <a:t>Misal: UkPop = 5; JumGen = 10;</a:t>
            </a:r>
            <a:endParaRPr lang="id-ID"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99"/>
            <a:ext cx="8229600" cy="5181601"/>
          </a:xfrm>
        </p:spPr>
        <p:txBody>
          <a:bodyPr/>
          <a:lstStyle/>
          <a:p>
            <a:pPr>
              <a:buNone/>
            </a:pPr>
            <a:r>
              <a:rPr lang="id-ID" sz="2000" b="1" dirty="0" smtClean="0">
                <a:latin typeface="Century Gothic" pitchFamily="34" charset="0"/>
                <a:ea typeface="BatangChe" pitchFamily="49" charset="-127"/>
                <a:cs typeface="Arial" pitchFamily="34" charset="0"/>
              </a:rPr>
              <a:t>function</a:t>
            </a:r>
            <a:r>
              <a:rPr lang="id-ID" sz="2000" dirty="0" smtClean="0">
                <a:latin typeface="Century Gothic" pitchFamily="34" charset="0"/>
                <a:ea typeface="BatangChe" pitchFamily="49" charset="-127"/>
                <a:cs typeface="Arial" pitchFamily="34" charset="0"/>
              </a:rPr>
              <a:t> x = DekodeKromosomBiner(Kromosom,Nvar,Ng,Ra,Rb)</a:t>
            </a:r>
          </a:p>
          <a:p>
            <a:pPr>
              <a:buNone/>
            </a:pPr>
            <a:r>
              <a:rPr lang="id-ID" sz="2000" dirty="0" smtClean="0">
                <a:latin typeface="Century Gothic" pitchFamily="34" charset="0"/>
                <a:ea typeface="BatangChe" pitchFamily="49" charset="-127"/>
                <a:cs typeface="Arial" pitchFamily="34" charset="0"/>
              </a:rPr>
              <a:t> </a:t>
            </a:r>
          </a:p>
          <a:p>
            <a:pPr>
              <a:buNone/>
            </a:pPr>
            <a:r>
              <a:rPr lang="id-ID" sz="2000" dirty="0" smtClean="0">
                <a:latin typeface="Century Gothic" pitchFamily="34" charset="0"/>
                <a:ea typeface="BatangChe" pitchFamily="49" charset="-127"/>
                <a:cs typeface="Arial" pitchFamily="34" charset="0"/>
              </a:rPr>
              <a:t>MaxSum = 0;</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kk=1:Ng,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MaxSum = MaxSum + 2^(-kk);</a:t>
            </a:r>
          </a:p>
          <a:p>
            <a:pPr>
              <a:buNone/>
            </a:pPr>
            <a:r>
              <a:rPr lang="en-US" sz="2000" b="1" dirty="0" smtClean="0">
                <a:latin typeface="Century Gothic" pitchFamily="34" charset="0"/>
                <a:ea typeface="BatangChe" pitchFamily="49" charset="-127"/>
                <a:cs typeface="Arial" pitchFamily="34" charset="0"/>
              </a:rPr>
              <a:t>e</a:t>
            </a:r>
            <a:r>
              <a:rPr lang="id-ID" sz="2000" b="1" dirty="0" smtClean="0">
                <a:latin typeface="Century Gothic" pitchFamily="34" charset="0"/>
                <a:ea typeface="BatangChe" pitchFamily="49" charset="-127"/>
                <a:cs typeface="Arial" pitchFamily="34" charset="0"/>
              </a:rPr>
              <a:t>nd</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ii=1:Nvar,</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0;</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jj=1:Ng,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x(ii) + Kromosom((ii-1)*Ng+jj)*2^(-jj);</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end</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Rb + ((Ra-Rb)/MaxSum) * x(ii);</a:t>
            </a:r>
          </a:p>
          <a:p>
            <a:pPr>
              <a:buNone/>
            </a:pPr>
            <a:r>
              <a:rPr lang="id-ID" sz="2000" b="1" dirty="0" smtClean="0">
                <a:latin typeface="Century Gothic" pitchFamily="34" charset="0"/>
                <a:ea typeface="BatangChe" pitchFamily="49" charset="-127"/>
                <a:cs typeface="Arial" pitchFamily="34" charset="0"/>
              </a:rPr>
              <a:t>end</a:t>
            </a:r>
            <a:endParaRPr lang="id-ID" sz="2000" b="1" dirty="0">
              <a:latin typeface="Century Gothic" pitchFamily="34" charset="0"/>
              <a:ea typeface="BatangChe" pitchFamily="49" charset="-127"/>
              <a:cs typeface="Arial" pitchFamily="34" charset="0"/>
            </a:endParaRPr>
          </a:p>
        </p:txBody>
      </p:sp>
      <p:grpSp>
        <p:nvGrpSpPr>
          <p:cNvPr id="15" name="Group 14"/>
          <p:cNvGrpSpPr/>
          <p:nvPr/>
        </p:nvGrpSpPr>
        <p:grpSpPr>
          <a:xfrm>
            <a:off x="1553980" y="1005590"/>
            <a:ext cx="7209020" cy="2612541"/>
            <a:chOff x="1553980" y="1005590"/>
            <a:chExt cx="7209020" cy="2612541"/>
          </a:xfrm>
        </p:grpSpPr>
        <p:sp>
          <p:nvSpPr>
            <p:cNvPr id="4" name="Oval 3"/>
            <p:cNvSpPr/>
            <p:nvPr/>
          </p:nvSpPr>
          <p:spPr>
            <a:xfrm>
              <a:off x="1553980" y="1005590"/>
              <a:ext cx="228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4953000" y="105181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8" name="Straight Arrow Connector 7"/>
            <p:cNvCxnSpPr>
              <a:stCxn id="5" idx="4"/>
            </p:cNvCxnSpPr>
            <p:nvPr/>
          </p:nvCxnSpPr>
          <p:spPr>
            <a:xfrm rot="16200000" flipH="1">
              <a:off x="5974205" y="1402205"/>
              <a:ext cx="1157990" cy="182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1676400"/>
              <a:ext cx="4038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00600" y="2971800"/>
              <a:ext cx="1905000" cy="646331"/>
            </a:xfrm>
            <a:prstGeom prst="rect">
              <a:avLst/>
            </a:prstGeom>
          </p:spPr>
          <p:txBody>
            <a:bodyPr wrap="square">
              <a:spAutoFit/>
            </a:bodyPr>
            <a:lstStyle/>
            <a:p>
              <a:pPr algn="ctr"/>
              <a:r>
                <a:rPr lang="en-US" dirty="0" err="1" smtClean="0">
                  <a:solidFill>
                    <a:srgbClr val="FF0000"/>
                  </a:solidFill>
                  <a:latin typeface="Century Gothic" pitchFamily="34" charset="0"/>
                  <a:ea typeface="BatangChe" pitchFamily="49" charset="-127"/>
                  <a:cs typeface="Arial" pitchFamily="34" charset="0"/>
                </a:rPr>
                <a:t>Individu</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misal</a:t>
              </a:r>
              <a:endParaRPr lang="en-US" dirty="0" smtClean="0">
                <a:solidFill>
                  <a:srgbClr val="FF0000"/>
                </a:solidFill>
                <a:latin typeface="Century Gothic" pitchFamily="34" charset="0"/>
                <a:ea typeface="BatangChe" pitchFamily="49" charset="-127"/>
                <a:cs typeface="Arial" pitchFamily="34" charset="0"/>
              </a:endParaRPr>
            </a:p>
            <a:p>
              <a:pPr algn="ctr"/>
              <a:r>
                <a:rPr lang="en-US" dirty="0" smtClean="0">
                  <a:solidFill>
                    <a:srgbClr val="FF0000"/>
                  </a:solidFill>
                  <a:latin typeface="Century Gothic" pitchFamily="34" charset="0"/>
                  <a:ea typeface="BatangChe" pitchFamily="49" charset="-127"/>
                  <a:cs typeface="Arial" pitchFamily="34" charset="0"/>
                </a:rPr>
                <a:t>X1 </a:t>
              </a:r>
              <a:r>
                <a:rPr lang="en-US" dirty="0" err="1" smtClean="0">
                  <a:solidFill>
                    <a:srgbClr val="FF0000"/>
                  </a:solidFill>
                  <a:latin typeface="Century Gothic" pitchFamily="34" charset="0"/>
                  <a:ea typeface="BatangChe" pitchFamily="49" charset="-127"/>
                  <a:cs typeface="Arial" pitchFamily="34" charset="0"/>
                </a:rPr>
                <a:t>dan</a:t>
              </a:r>
              <a:r>
                <a:rPr lang="en-US" dirty="0" smtClean="0">
                  <a:solidFill>
                    <a:srgbClr val="FF0000"/>
                  </a:solidFill>
                  <a:latin typeface="Century Gothic" pitchFamily="34" charset="0"/>
                  <a:ea typeface="BatangChe" pitchFamily="49" charset="-127"/>
                  <a:cs typeface="Arial" pitchFamily="34" charset="0"/>
                </a:rPr>
                <a:t> x2</a:t>
              </a:r>
              <a:endParaRPr lang="id-ID" dirty="0">
                <a:solidFill>
                  <a:srgbClr val="FF0000"/>
                </a:solidFill>
              </a:endParaRPr>
            </a:p>
          </p:txBody>
        </p:sp>
        <p:sp>
          <p:nvSpPr>
            <p:cNvPr id="14" name="Rectangle 13"/>
            <p:cNvSpPr/>
            <p:nvPr/>
          </p:nvSpPr>
          <p:spPr>
            <a:xfrm>
              <a:off x="6858000" y="2971800"/>
              <a:ext cx="1905000" cy="646331"/>
            </a:xfrm>
            <a:prstGeom prst="rect">
              <a:avLst/>
            </a:prstGeom>
          </p:spPr>
          <p:txBody>
            <a:bodyPr wrap="square">
              <a:spAutoFit/>
            </a:bodyPr>
            <a:lstStyle/>
            <a:p>
              <a:pPr algn="ctr"/>
              <a:r>
                <a:rPr lang="en-US" dirty="0" err="1" smtClean="0">
                  <a:solidFill>
                    <a:srgbClr val="FF0000"/>
                  </a:solidFill>
                  <a:latin typeface="Century Gothic" pitchFamily="34" charset="0"/>
                  <a:ea typeface="BatangChe" pitchFamily="49" charset="-127"/>
                  <a:cs typeface="Arial" pitchFamily="34" charset="0"/>
                </a:rPr>
                <a:t>kode</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genetik</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misal</a:t>
              </a:r>
              <a:r>
                <a:rPr lang="en-US" dirty="0" smtClean="0">
                  <a:solidFill>
                    <a:srgbClr val="FF0000"/>
                  </a:solidFill>
                  <a:latin typeface="Century Gothic" pitchFamily="34" charset="0"/>
                  <a:ea typeface="BatangChe" pitchFamily="49" charset="-127"/>
                  <a:cs typeface="Arial" pitchFamily="34" charset="0"/>
                </a:rPr>
                <a:t> </a:t>
              </a:r>
              <a:r>
                <a:rPr lang="en-US" dirty="0" err="1" smtClean="0">
                  <a:solidFill>
                    <a:srgbClr val="FF0000"/>
                  </a:solidFill>
                  <a:latin typeface="Century Gothic" pitchFamily="34" charset="0"/>
                  <a:ea typeface="BatangChe" pitchFamily="49" charset="-127"/>
                  <a:cs typeface="Arial" pitchFamily="34" charset="0"/>
                </a:rPr>
                <a:t>biner</a:t>
              </a:r>
              <a:endParaRPr lang="id-ID"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99"/>
            <a:ext cx="8229600" cy="5181601"/>
          </a:xfrm>
        </p:spPr>
        <p:txBody>
          <a:bodyPr/>
          <a:lstStyle/>
          <a:p>
            <a:pPr>
              <a:buNone/>
            </a:pPr>
            <a:r>
              <a:rPr lang="id-ID" sz="2000" b="1" dirty="0" smtClean="0">
                <a:latin typeface="Century Gothic" pitchFamily="34" charset="0"/>
                <a:ea typeface="BatangChe" pitchFamily="49" charset="-127"/>
                <a:cs typeface="Arial" pitchFamily="34" charset="0"/>
              </a:rPr>
              <a:t>function</a:t>
            </a:r>
            <a:r>
              <a:rPr lang="id-ID" sz="2000" dirty="0" smtClean="0">
                <a:latin typeface="Century Gothic" pitchFamily="34" charset="0"/>
                <a:ea typeface="BatangChe" pitchFamily="49" charset="-127"/>
                <a:cs typeface="Arial" pitchFamily="34" charset="0"/>
              </a:rPr>
              <a:t> x = DekodeKromosomInteger(Kromosom,Nvar,Ng,Ra,Rb)</a:t>
            </a:r>
            <a:endParaRPr lang="id-ID" sz="1800" dirty="0" smtClean="0">
              <a:latin typeface="Century Gothic" pitchFamily="34" charset="0"/>
              <a:ea typeface="BatangChe" pitchFamily="49" charset="-127"/>
              <a:cs typeface="Arial" pitchFamily="34" charset="0"/>
            </a:endParaRPr>
          </a:p>
          <a:p>
            <a:pPr>
              <a:buNone/>
            </a:pPr>
            <a:r>
              <a:rPr lang="id-ID" sz="2000" dirty="0" smtClean="0">
                <a:latin typeface="Century Gothic" pitchFamily="34" charset="0"/>
                <a:ea typeface="BatangChe" pitchFamily="49" charset="-127"/>
                <a:cs typeface="Arial" pitchFamily="34" charset="0"/>
              </a:rPr>
              <a:t> </a:t>
            </a:r>
          </a:p>
          <a:p>
            <a:pPr>
              <a:buNone/>
            </a:pPr>
            <a:r>
              <a:rPr lang="id-ID" sz="2000" dirty="0" smtClean="0">
                <a:latin typeface="Century Gothic" pitchFamily="34" charset="0"/>
                <a:ea typeface="BatangChe" pitchFamily="49" charset="-127"/>
                <a:cs typeface="Arial" pitchFamily="34" charset="0"/>
              </a:rPr>
              <a:t>MaxSum = 0;</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kk=1:Ng,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MaxSum = MaxSum + </a:t>
            </a:r>
            <a:r>
              <a:rPr lang="en-US" sz="2000" dirty="0" smtClean="0">
                <a:latin typeface="Century Gothic" pitchFamily="34" charset="0"/>
                <a:ea typeface="BatangChe" pitchFamily="49" charset="-127"/>
                <a:cs typeface="Arial" pitchFamily="34" charset="0"/>
              </a:rPr>
              <a:t>(9 * 10</a:t>
            </a:r>
            <a:r>
              <a:rPr lang="id-ID" sz="2000" dirty="0" smtClean="0">
                <a:latin typeface="Century Gothic" pitchFamily="34" charset="0"/>
                <a:ea typeface="BatangChe" pitchFamily="49" charset="-127"/>
                <a:cs typeface="Arial" pitchFamily="34" charset="0"/>
              </a:rPr>
              <a:t>^(-kk)</a:t>
            </a:r>
            <a:r>
              <a:rPr lang="en-US" sz="2000" dirty="0" smtClean="0">
                <a:latin typeface="Century Gothic" pitchFamily="34" charset="0"/>
                <a:ea typeface="BatangChe" pitchFamily="49" charset="-127"/>
                <a:cs typeface="Arial" pitchFamily="34" charset="0"/>
              </a:rPr>
              <a:t>)</a:t>
            </a:r>
            <a:r>
              <a:rPr lang="id-ID" sz="2000" dirty="0" smtClean="0">
                <a:latin typeface="Century Gothic" pitchFamily="34" charset="0"/>
                <a:ea typeface="BatangChe" pitchFamily="49" charset="-127"/>
                <a:cs typeface="Arial" pitchFamily="34" charset="0"/>
              </a:rPr>
              <a:t>;</a:t>
            </a:r>
          </a:p>
          <a:p>
            <a:pPr>
              <a:buNone/>
            </a:pPr>
            <a:r>
              <a:rPr lang="en-US" sz="2000" b="1" dirty="0" smtClean="0">
                <a:latin typeface="Century Gothic" pitchFamily="34" charset="0"/>
                <a:ea typeface="BatangChe" pitchFamily="49" charset="-127"/>
                <a:cs typeface="Arial" pitchFamily="34" charset="0"/>
              </a:rPr>
              <a:t>e</a:t>
            </a:r>
            <a:r>
              <a:rPr lang="id-ID" sz="2000" b="1" dirty="0" smtClean="0">
                <a:latin typeface="Century Gothic" pitchFamily="34" charset="0"/>
                <a:ea typeface="BatangChe" pitchFamily="49" charset="-127"/>
                <a:cs typeface="Arial" pitchFamily="34" charset="0"/>
              </a:rPr>
              <a:t>nd</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ii=1:Nvar,</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0;</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jj=1:Ng,</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x(ii) + Kromosom((ii-1)*Ng+jj)*</a:t>
            </a:r>
            <a:r>
              <a:rPr lang="en-US" sz="2000" dirty="0" smtClean="0">
                <a:latin typeface="Century Gothic" pitchFamily="34" charset="0"/>
                <a:ea typeface="BatangChe" pitchFamily="49" charset="-127"/>
                <a:cs typeface="Arial" pitchFamily="34" charset="0"/>
              </a:rPr>
              <a:t>10</a:t>
            </a:r>
            <a:r>
              <a:rPr lang="id-ID" sz="2000" dirty="0" smtClean="0">
                <a:latin typeface="Century Gothic" pitchFamily="34" charset="0"/>
                <a:ea typeface="BatangChe" pitchFamily="49" charset="-127"/>
                <a:cs typeface="Arial" pitchFamily="34" charset="0"/>
              </a:rPr>
              <a:t>^(-jj);</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b="1" dirty="0" smtClean="0">
                <a:latin typeface="Century Gothic" pitchFamily="34" charset="0"/>
                <a:ea typeface="BatangChe" pitchFamily="49" charset="-127"/>
                <a:cs typeface="Arial" pitchFamily="34" charset="0"/>
              </a:rPr>
              <a:t>end</a:t>
            </a:r>
          </a:p>
          <a:p>
            <a:pPr>
              <a:buNone/>
            </a:pPr>
            <a:r>
              <a:rPr lang="id-ID" sz="2000" dirty="0" smtClean="0">
                <a:latin typeface="Century Gothic" pitchFamily="34" charset="0"/>
                <a:ea typeface="BatangChe" pitchFamily="49" charset="-127"/>
                <a:cs typeface="Arial" pitchFamily="34" charset="0"/>
              </a:rPr>
              <a:t>  </a:t>
            </a:r>
            <a:r>
              <a:rPr lang="en-US" sz="2000" dirty="0" smtClean="0">
                <a:latin typeface="Century Gothic" pitchFamily="34" charset="0"/>
                <a:ea typeface="BatangChe" pitchFamily="49" charset="-127"/>
                <a:cs typeface="Arial" pitchFamily="34" charset="0"/>
              </a:rPr>
              <a:t>   </a:t>
            </a:r>
            <a:r>
              <a:rPr lang="id-ID" sz="2000" dirty="0" smtClean="0">
                <a:latin typeface="Century Gothic" pitchFamily="34" charset="0"/>
                <a:ea typeface="BatangChe" pitchFamily="49" charset="-127"/>
                <a:cs typeface="Arial" pitchFamily="34" charset="0"/>
              </a:rPr>
              <a:t>x(ii) = Rb + ((Ra-Rb)/MaxSum) * x(ii);</a:t>
            </a:r>
          </a:p>
          <a:p>
            <a:pPr>
              <a:buNone/>
            </a:pPr>
            <a:r>
              <a:rPr lang="id-ID" sz="2000" b="1" dirty="0" smtClean="0">
                <a:latin typeface="Century Gothic" pitchFamily="34" charset="0"/>
                <a:ea typeface="BatangChe" pitchFamily="49" charset="-127"/>
                <a:cs typeface="Arial" pitchFamily="34" charset="0"/>
              </a:rPr>
              <a:t>end</a:t>
            </a:r>
            <a:endParaRPr lang="id-ID" sz="2000" b="1" dirty="0">
              <a:latin typeface="Century Gothic" pitchFamily="34" charset="0"/>
              <a:ea typeface="BatangChe" pitchFamily="49" charset="-127"/>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99"/>
            <a:ext cx="8229600" cy="5181601"/>
          </a:xfrm>
        </p:spPr>
        <p:txBody>
          <a:bodyPr/>
          <a:lstStyle/>
          <a:p>
            <a:pPr>
              <a:buNone/>
            </a:pPr>
            <a:r>
              <a:rPr lang="id-ID" sz="2000" b="1" dirty="0" smtClean="0">
                <a:latin typeface="Century Gothic" pitchFamily="34" charset="0"/>
              </a:rPr>
              <a:t>function</a:t>
            </a:r>
            <a:r>
              <a:rPr lang="id-ID" sz="2000" dirty="0" smtClean="0">
                <a:latin typeface="Century Gothic" pitchFamily="34" charset="0"/>
              </a:rPr>
              <a:t> x = DekodeKromosomReal(Kromosom,Nvar,Ng,Ra,Rb)</a:t>
            </a:r>
          </a:p>
          <a:p>
            <a:pPr>
              <a:buNone/>
            </a:pPr>
            <a:r>
              <a:rPr lang="id-ID" sz="2000" dirty="0" smtClean="0">
                <a:latin typeface="Century Gothic" pitchFamily="34" charset="0"/>
              </a:rPr>
              <a:t> </a:t>
            </a:r>
          </a:p>
          <a:p>
            <a:pPr>
              <a:buNone/>
            </a:pPr>
            <a:r>
              <a:rPr lang="id-ID" sz="2000" b="1" dirty="0" smtClean="0">
                <a:latin typeface="Century Gothic" pitchFamily="34" charset="0"/>
              </a:rPr>
              <a:t>for</a:t>
            </a:r>
            <a:r>
              <a:rPr lang="id-ID" sz="2000" dirty="0" smtClean="0">
                <a:latin typeface="Century Gothic" pitchFamily="34" charset="0"/>
              </a:rPr>
              <a:t> ii=1:Nvar,</a:t>
            </a:r>
          </a:p>
          <a:p>
            <a:pPr>
              <a:buNone/>
            </a:pPr>
            <a:r>
              <a:rPr lang="pl-PL" sz="2000" dirty="0" smtClean="0">
                <a:latin typeface="Century Gothic" pitchFamily="34" charset="0"/>
              </a:rPr>
              <a:t>  </a:t>
            </a:r>
            <a:r>
              <a:rPr lang="en-US" sz="2000" dirty="0" smtClean="0">
                <a:latin typeface="Century Gothic" pitchFamily="34" charset="0"/>
              </a:rPr>
              <a:t>   </a:t>
            </a:r>
            <a:r>
              <a:rPr lang="pl-PL" sz="2000" dirty="0" smtClean="0">
                <a:latin typeface="Century Gothic" pitchFamily="34" charset="0"/>
              </a:rPr>
              <a:t>x(ii) = Rb + ((Ra - Rb) * Kromosom(ii));</a:t>
            </a:r>
          </a:p>
          <a:p>
            <a:pPr>
              <a:buNone/>
            </a:pPr>
            <a:r>
              <a:rPr lang="id-ID" sz="2000" b="1" dirty="0" smtClean="0">
                <a:latin typeface="Century Gothic" pitchFamily="34" charset="0"/>
              </a:rPr>
              <a:t>end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Fitness</a:t>
            </a:r>
            <a:endParaRPr lang="id-ID" i="1" dirty="0"/>
          </a:p>
        </p:txBody>
      </p:sp>
      <p:pic>
        <p:nvPicPr>
          <p:cNvPr id="143363" name="Picture 1"/>
          <p:cNvPicPr>
            <a:picLocks noChangeAspect="1" noChangeArrowheads="1"/>
          </p:cNvPicPr>
          <p:nvPr/>
        </p:nvPicPr>
        <p:blipFill>
          <a:blip r:embed="rId2"/>
          <a:srcRect/>
          <a:stretch>
            <a:fillRect/>
          </a:stretch>
        </p:blipFill>
        <p:spPr bwMode="auto">
          <a:xfrm>
            <a:off x="1600200" y="2743200"/>
            <a:ext cx="5749925" cy="1905000"/>
          </a:xfrm>
          <a:prstGeom prst="rect">
            <a:avLst/>
          </a:prstGeom>
          <a:noFill/>
          <a:ln w="9525">
            <a:noFill/>
            <a:miter lim="800000"/>
            <a:headEnd/>
            <a:tailEnd/>
          </a:ln>
        </p:spPr>
      </p:pic>
      <p:sp>
        <p:nvSpPr>
          <p:cNvPr id="143364" name="TextBox 3"/>
          <p:cNvSpPr txBox="1">
            <a:spLocks noChangeArrowheads="1"/>
          </p:cNvSpPr>
          <p:nvPr/>
        </p:nvSpPr>
        <p:spPr bwMode="auto">
          <a:xfrm>
            <a:off x="457200" y="5486400"/>
            <a:ext cx="8305800" cy="1200150"/>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Jika nilai minimum = 0, nilai maks </a:t>
            </a:r>
            <a:r>
              <a:rPr lang="id-ID" sz="3600" i="1">
                <a:solidFill>
                  <a:schemeClr val="tx2"/>
                </a:solidFill>
                <a:latin typeface="Constantia" pitchFamily="18" charset="0"/>
              </a:rPr>
              <a:t>f</a:t>
            </a:r>
            <a:r>
              <a:rPr lang="id-ID" sz="3600">
                <a:solidFill>
                  <a:schemeClr val="tx2"/>
                </a:solidFill>
                <a:latin typeface="Constantia" pitchFamily="18" charset="0"/>
              </a:rPr>
              <a:t> = ?</a:t>
            </a:r>
          </a:p>
          <a:p>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Evaluasi</a:t>
            </a:r>
            <a:r>
              <a:rPr lang="en-US" dirty="0" smtClean="0"/>
              <a:t> </a:t>
            </a:r>
            <a:r>
              <a:rPr lang="en-US" dirty="0" err="1" smtClean="0"/>
              <a:t>Individu</a:t>
            </a:r>
            <a:endParaRPr lang="id-ID" dirty="0"/>
          </a:p>
        </p:txBody>
      </p:sp>
      <p:sp>
        <p:nvSpPr>
          <p:cNvPr id="3" name="Content Placeholder 2"/>
          <p:cNvSpPr>
            <a:spLocks noGrp="1"/>
          </p:cNvSpPr>
          <p:nvPr>
            <p:ph idx="1"/>
          </p:nvPr>
        </p:nvSpPr>
        <p:spPr/>
        <p:txBody>
          <a:bodyPr/>
          <a:lstStyle/>
          <a:p>
            <a:pPr>
              <a:buNone/>
            </a:pPr>
            <a:r>
              <a:rPr lang="id-ID" sz="2400" b="1" dirty="0" smtClean="0">
                <a:latin typeface="Century Gothic" pitchFamily="34" charset="0"/>
              </a:rPr>
              <a:t>function</a:t>
            </a:r>
            <a:r>
              <a:rPr lang="id-ID" sz="2400" dirty="0" smtClean="0">
                <a:latin typeface="Century Gothic" pitchFamily="34" charset="0"/>
              </a:rPr>
              <a:t> fitness = EvaluasiIndividu(x,BilKecil)</a:t>
            </a:r>
          </a:p>
          <a:p>
            <a:pPr>
              <a:buNone/>
            </a:pPr>
            <a:r>
              <a:rPr lang="id-ID" sz="2400" dirty="0" smtClean="0">
                <a:latin typeface="Century Gothic" pitchFamily="34" charset="0"/>
              </a:rPr>
              <a:t> </a:t>
            </a:r>
          </a:p>
          <a:p>
            <a:pPr>
              <a:buNone/>
            </a:pPr>
            <a:r>
              <a:rPr lang="en-US" sz="2400" dirty="0" smtClean="0">
                <a:latin typeface="Century Gothic" pitchFamily="34" charset="0"/>
              </a:rPr>
              <a:t>fitness = 1 / (x(1)^2 + x(2)^2 + </a:t>
            </a:r>
            <a:r>
              <a:rPr lang="en-US" sz="2400" dirty="0" err="1" smtClean="0">
                <a:latin typeface="Century Gothic" pitchFamily="34" charset="0"/>
              </a:rPr>
              <a:t>BilKecil</a:t>
            </a:r>
            <a:r>
              <a:rPr lang="en-US" sz="2400" dirty="0" smtClean="0">
                <a:latin typeface="Century Gothic"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381000" y="331788"/>
            <a:ext cx="8458200" cy="1192212"/>
          </a:xfrm>
          <a:prstGeom prst="rect">
            <a:avLst/>
          </a:prstGeom>
          <a:noFill/>
          <a:ln w="9525">
            <a:noFill/>
            <a:miter lim="800000"/>
            <a:headEnd/>
            <a:tailEnd/>
          </a:ln>
        </p:spPr>
      </p:pic>
      <p:pic>
        <p:nvPicPr>
          <p:cNvPr id="14339" name="Picture 2"/>
          <p:cNvPicPr>
            <a:picLocks noChangeAspect="1" noChangeArrowheads="1"/>
          </p:cNvPicPr>
          <p:nvPr/>
        </p:nvPicPr>
        <p:blipFill>
          <a:blip r:embed="rId3"/>
          <a:srcRect/>
          <a:stretch>
            <a:fillRect/>
          </a:stretch>
        </p:blipFill>
        <p:spPr bwMode="auto">
          <a:xfrm>
            <a:off x="1905000" y="1524000"/>
            <a:ext cx="5597525" cy="5334000"/>
          </a:xfrm>
          <a:prstGeom prst="rect">
            <a:avLst/>
          </a:prstGeom>
          <a:noFill/>
          <a:ln w="9525">
            <a:noFill/>
            <a:miter lim="800000"/>
            <a:headEnd/>
            <a:tailEnd/>
          </a:ln>
        </p:spPr>
      </p:pic>
      <p:grpSp>
        <p:nvGrpSpPr>
          <p:cNvPr id="2" name="Group 20"/>
          <p:cNvGrpSpPr/>
          <p:nvPr/>
        </p:nvGrpSpPr>
        <p:grpSpPr>
          <a:xfrm>
            <a:off x="2895600" y="2971800"/>
            <a:ext cx="3352800" cy="1600200"/>
            <a:chOff x="2743200" y="2667000"/>
            <a:chExt cx="3352800" cy="1600200"/>
          </a:xfrm>
        </p:grpSpPr>
        <p:sp>
          <p:nvSpPr>
            <p:cNvPr id="22" name="Oval 21"/>
            <p:cNvSpPr/>
            <p:nvPr/>
          </p:nvSpPr>
          <p:spPr>
            <a:xfrm>
              <a:off x="2743200" y="3429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3" name="Oval 22"/>
            <p:cNvSpPr/>
            <p:nvPr/>
          </p:nvSpPr>
          <p:spPr>
            <a:xfrm>
              <a:off x="3733800" y="2971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Oval 23"/>
            <p:cNvSpPr/>
            <p:nvPr/>
          </p:nvSpPr>
          <p:spPr>
            <a:xfrm>
              <a:off x="4876800" y="31242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5" name="Oval 24"/>
            <p:cNvSpPr/>
            <p:nvPr/>
          </p:nvSpPr>
          <p:spPr>
            <a:xfrm>
              <a:off x="5867400" y="3657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Oval 25"/>
            <p:cNvSpPr/>
            <p:nvPr/>
          </p:nvSpPr>
          <p:spPr>
            <a:xfrm>
              <a:off x="4191000" y="3733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8" name="Oval 27"/>
            <p:cNvSpPr/>
            <p:nvPr/>
          </p:nvSpPr>
          <p:spPr>
            <a:xfrm>
              <a:off x="5486400" y="2895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 name="Oval 28"/>
            <p:cNvSpPr/>
            <p:nvPr/>
          </p:nvSpPr>
          <p:spPr>
            <a:xfrm>
              <a:off x="4572000" y="4038600"/>
              <a:ext cx="228600" cy="22860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Oval 29"/>
            <p:cNvSpPr/>
            <p:nvPr/>
          </p:nvSpPr>
          <p:spPr>
            <a:xfrm>
              <a:off x="4876800" y="2667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Oval 30"/>
            <p:cNvSpPr/>
            <p:nvPr/>
          </p:nvSpPr>
          <p:spPr>
            <a:xfrm>
              <a:off x="3429000" y="35052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44" name="Rectangle 43"/>
          <p:cNvSpPr/>
          <p:nvPr/>
        </p:nvSpPr>
        <p:spPr>
          <a:xfrm>
            <a:off x="75312" y="5943600"/>
            <a:ext cx="3712876" cy="830997"/>
          </a:xfrm>
          <a:prstGeom prst="rect">
            <a:avLst/>
          </a:prstGeom>
        </p:spPr>
        <p:txBody>
          <a:bodyPr wrap="none">
            <a:spAutoFit/>
          </a:bodyPr>
          <a:lstStyle/>
          <a:p>
            <a:r>
              <a:rPr lang="en-US" sz="2400" dirty="0" smtClean="0">
                <a:solidFill>
                  <a:srgbClr val="0070C0"/>
                </a:solidFill>
              </a:rPr>
              <a:t>Evolutionary Computation</a:t>
            </a:r>
          </a:p>
          <a:p>
            <a:r>
              <a:rPr lang="en-US" sz="2400" dirty="0" smtClean="0">
                <a:solidFill>
                  <a:srgbClr val="0070C0"/>
                </a:solidFill>
              </a:rPr>
              <a:t>Meta Heuristic Search</a:t>
            </a:r>
            <a:endParaRPr lang="id-ID" sz="2400" dirty="0">
              <a:solidFill>
                <a:srgbClr val="0070C0"/>
              </a:solidFill>
            </a:endParaRPr>
          </a:p>
        </p:txBody>
      </p:sp>
      <p:sp>
        <p:nvSpPr>
          <p:cNvPr id="16" name="Oval 15"/>
          <p:cNvSpPr/>
          <p:nvPr/>
        </p:nvSpPr>
        <p:spPr>
          <a:xfrm>
            <a:off x="5181600" y="4114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pPr eaLnBrk="1" fontAlgn="auto" hangingPunct="1">
              <a:spcAft>
                <a:spcPts val="0"/>
              </a:spcAft>
              <a:defRPr/>
            </a:pPr>
            <a:r>
              <a:rPr lang="en-US" sz="6000" dirty="0" err="1" smtClean="0"/>
              <a:t>Kasus</a:t>
            </a:r>
            <a:r>
              <a:rPr lang="en-US" sz="6000" dirty="0" smtClean="0"/>
              <a:t> TSP</a:t>
            </a:r>
            <a:endParaRPr lang="id-ID" sz="3200" dirty="0"/>
          </a:p>
        </p:txBody>
      </p:sp>
      <p:pic>
        <p:nvPicPr>
          <p:cNvPr id="24579" name="Picture 2"/>
          <p:cNvPicPr>
            <a:picLocks noChangeAspect="1" noChangeArrowheads="1"/>
          </p:cNvPicPr>
          <p:nvPr/>
        </p:nvPicPr>
        <p:blipFill>
          <a:blip r:embed="rId2"/>
          <a:srcRect/>
          <a:stretch>
            <a:fillRect/>
          </a:stretch>
        </p:blipFill>
        <p:spPr bwMode="auto">
          <a:xfrm>
            <a:off x="5029200" y="685800"/>
            <a:ext cx="4038600" cy="6208713"/>
          </a:xfrm>
          <a:prstGeom prst="rect">
            <a:avLst/>
          </a:prstGeom>
          <a:noFill/>
          <a:ln w="9525">
            <a:noFill/>
            <a:miter lim="800000"/>
            <a:headEnd/>
            <a:tailEnd/>
          </a:ln>
        </p:spPr>
      </p:pic>
      <p:sp>
        <p:nvSpPr>
          <p:cNvPr id="4" name="Rectangle 3"/>
          <p:cNvSpPr/>
          <p:nvPr/>
        </p:nvSpPr>
        <p:spPr>
          <a:xfrm>
            <a:off x="381000" y="2667000"/>
            <a:ext cx="1733167" cy="584775"/>
          </a:xfrm>
          <a:prstGeom prst="rect">
            <a:avLst/>
          </a:prstGeom>
        </p:spPr>
        <p:txBody>
          <a:bodyPr wrap="none">
            <a:spAutoFit/>
          </a:bodyPr>
          <a:lstStyle/>
          <a:p>
            <a:r>
              <a:rPr lang="en-US" sz="3200" dirty="0" smtClean="0"/>
              <a:t>Fitness?</a:t>
            </a:r>
            <a:endParaRPr lang="id-ID" sz="1400" dirty="0"/>
          </a:p>
        </p:txBody>
      </p:sp>
      <p:sp>
        <p:nvSpPr>
          <p:cNvPr id="5" name="Rectangle 4"/>
          <p:cNvSpPr/>
          <p:nvPr/>
        </p:nvSpPr>
        <p:spPr>
          <a:xfrm>
            <a:off x="381000" y="3453825"/>
            <a:ext cx="4146713" cy="584775"/>
          </a:xfrm>
          <a:prstGeom prst="rect">
            <a:avLst/>
          </a:prstGeom>
        </p:spPr>
        <p:txBody>
          <a:bodyPr wrap="none">
            <a:spAutoFit/>
          </a:bodyPr>
          <a:lstStyle/>
          <a:p>
            <a:r>
              <a:rPr lang="en-US" sz="3200" dirty="0" smtClean="0"/>
              <a:t>Total </a:t>
            </a:r>
            <a:r>
              <a:rPr lang="en-US" sz="3200" dirty="0" err="1" smtClean="0"/>
              <a:t>biaya</a:t>
            </a:r>
            <a:r>
              <a:rPr lang="en-US" sz="3200" dirty="0" smtClean="0"/>
              <a:t> </a:t>
            </a:r>
            <a:r>
              <a:rPr lang="en-US" sz="3200" dirty="0" err="1" smtClean="0"/>
              <a:t>kunjungan</a:t>
            </a:r>
            <a:endParaRPr lang="id-ID"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99"/>
            <a:ext cx="8229600" cy="5181601"/>
          </a:xfrm>
        </p:spPr>
        <p:txBody>
          <a:bodyPr/>
          <a:lstStyle/>
          <a:p>
            <a:pPr>
              <a:buNone/>
            </a:pPr>
            <a:r>
              <a:rPr lang="id-ID" sz="2000" b="1" dirty="0" smtClean="0">
                <a:latin typeface="Century Gothic" pitchFamily="34" charset="0"/>
                <a:ea typeface="BatangChe" pitchFamily="49" charset="-127"/>
                <a:cs typeface="Arial" pitchFamily="34" charset="0"/>
              </a:rPr>
              <a:t>function</a:t>
            </a:r>
            <a:r>
              <a:rPr lang="id-ID" sz="2000" dirty="0" smtClean="0">
                <a:latin typeface="Century Gothic" pitchFamily="34" charset="0"/>
                <a:ea typeface="BatangChe" pitchFamily="49" charset="-127"/>
                <a:cs typeface="Arial" pitchFamily="34" charset="0"/>
              </a:rPr>
              <a:t> fitness = TSPEvaluasiIndividu(Kromosom,JumGen,XYkota)</a:t>
            </a:r>
          </a:p>
          <a:p>
            <a:pPr>
              <a:buNone/>
            </a:pPr>
            <a:endParaRPr lang="id-ID" sz="2000" dirty="0" smtClean="0">
              <a:latin typeface="Century Gothic" pitchFamily="34" charset="0"/>
              <a:ea typeface="BatangChe" pitchFamily="49" charset="-127"/>
              <a:cs typeface="Arial" pitchFamily="34" charset="0"/>
            </a:endParaRPr>
          </a:p>
          <a:p>
            <a:pPr>
              <a:buNone/>
            </a:pPr>
            <a:r>
              <a:rPr lang="id-ID" sz="2000" dirty="0" smtClean="0">
                <a:latin typeface="Century Gothic" pitchFamily="34" charset="0"/>
                <a:ea typeface="BatangChe" pitchFamily="49" charset="-127"/>
                <a:cs typeface="Arial" pitchFamily="34" charset="0"/>
              </a:rPr>
              <a:t>TB = 0;</a:t>
            </a:r>
          </a:p>
          <a:p>
            <a:pPr>
              <a:buNone/>
            </a:pPr>
            <a:r>
              <a:rPr lang="id-ID" sz="2000" b="1" dirty="0" smtClean="0">
                <a:latin typeface="Century Gothic" pitchFamily="34" charset="0"/>
                <a:ea typeface="BatangChe" pitchFamily="49" charset="-127"/>
                <a:cs typeface="Arial" pitchFamily="34" charset="0"/>
              </a:rPr>
              <a:t>for</a:t>
            </a:r>
            <a:r>
              <a:rPr lang="id-ID" sz="2000" dirty="0" smtClean="0">
                <a:latin typeface="Century Gothic" pitchFamily="34" charset="0"/>
                <a:ea typeface="BatangChe" pitchFamily="49" charset="-127"/>
                <a:cs typeface="Arial" pitchFamily="34" charset="0"/>
              </a:rPr>
              <a:t> ii=1:JumGen-1,</a:t>
            </a:r>
          </a:p>
          <a:p>
            <a:pPr>
              <a:buNone/>
            </a:pPr>
            <a:r>
              <a:rPr lang="id-ID" sz="2000" dirty="0" smtClean="0">
                <a:latin typeface="Century Gothic" pitchFamily="34" charset="0"/>
                <a:ea typeface="BatangChe" pitchFamily="49" charset="-127"/>
                <a:cs typeface="Arial" pitchFamily="34" charset="0"/>
              </a:rPr>
              <a:t>    TB = TB + norm(XYkota(Kromosom(ii),:) - XYkota(Kromosom(ii+1),:));</a:t>
            </a:r>
          </a:p>
          <a:p>
            <a:pPr>
              <a:buNone/>
            </a:pPr>
            <a:r>
              <a:rPr lang="id-ID" sz="2000" b="1" dirty="0" smtClean="0">
                <a:latin typeface="Century Gothic" pitchFamily="34" charset="0"/>
                <a:ea typeface="BatangChe" pitchFamily="49" charset="-127"/>
                <a:cs typeface="Arial" pitchFamily="34" charset="0"/>
              </a:rPr>
              <a:t>end</a:t>
            </a:r>
          </a:p>
          <a:p>
            <a:pPr>
              <a:buNone/>
            </a:pPr>
            <a:endParaRPr lang="id-ID" sz="2000" dirty="0" smtClean="0">
              <a:latin typeface="Century Gothic" pitchFamily="34" charset="0"/>
              <a:ea typeface="BatangChe" pitchFamily="49" charset="-127"/>
              <a:cs typeface="Arial" pitchFamily="34" charset="0"/>
            </a:endParaRPr>
          </a:p>
          <a:p>
            <a:pPr>
              <a:buNone/>
            </a:pPr>
            <a:r>
              <a:rPr lang="id-ID" sz="2000" dirty="0" smtClean="0">
                <a:latin typeface="Century Gothic" pitchFamily="34" charset="0"/>
                <a:ea typeface="BatangChe" pitchFamily="49" charset="-127"/>
                <a:cs typeface="Arial" pitchFamily="34" charset="0"/>
              </a:rPr>
              <a:t>% Jalur harus kembali ke kota asal</a:t>
            </a:r>
          </a:p>
          <a:p>
            <a:pPr>
              <a:buNone/>
            </a:pPr>
            <a:r>
              <a:rPr lang="id-ID" sz="2000" dirty="0" smtClean="0">
                <a:latin typeface="Century Gothic" pitchFamily="34" charset="0"/>
                <a:ea typeface="BatangChe" pitchFamily="49" charset="-127"/>
                <a:cs typeface="Arial" pitchFamily="34" charset="0"/>
              </a:rPr>
              <a:t>TB = TB + norm(XYkota(Kromosom(JumGen),:) - XYkota(Kromosom(1),:));</a:t>
            </a:r>
          </a:p>
          <a:p>
            <a:pPr>
              <a:buNone/>
            </a:pPr>
            <a:endParaRPr lang="id-ID" sz="2000" dirty="0" smtClean="0">
              <a:latin typeface="Century Gothic" pitchFamily="34" charset="0"/>
              <a:ea typeface="BatangChe" pitchFamily="49" charset="-127"/>
              <a:cs typeface="Arial" pitchFamily="34" charset="0"/>
            </a:endParaRPr>
          </a:p>
          <a:p>
            <a:pPr>
              <a:buNone/>
            </a:pPr>
            <a:r>
              <a:rPr lang="id-ID" sz="2000" dirty="0" smtClean="0">
                <a:latin typeface="Century Gothic" pitchFamily="34" charset="0"/>
                <a:ea typeface="BatangChe" pitchFamily="49" charset="-127"/>
                <a:cs typeface="Arial" pitchFamily="34" charset="0"/>
              </a:rPr>
              <a:t>fitness = 1 / TB;</a:t>
            </a:r>
            <a:endParaRPr lang="id-ID" sz="2000" dirty="0">
              <a:latin typeface="Century Gothic" pitchFamily="34" charset="0"/>
              <a:ea typeface="BatangChe" pitchFamily="49" charset="-127"/>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a:buNone/>
            </a:pPr>
            <a:r>
              <a:rPr lang="id-ID" sz="2000" b="1" dirty="0" smtClean="0">
                <a:latin typeface="Arial" pitchFamily="34" charset="0"/>
                <a:cs typeface="Arial" pitchFamily="34" charset="0"/>
              </a:rPr>
              <a:t>function</a:t>
            </a:r>
            <a:r>
              <a:rPr lang="id-ID" sz="2000" dirty="0" smtClean="0">
                <a:latin typeface="Arial" pitchFamily="34" charset="0"/>
                <a:cs typeface="Arial" pitchFamily="34" charset="0"/>
              </a:rPr>
              <a:t> </a:t>
            </a:r>
            <a:r>
              <a:rPr lang="id-ID" sz="2000" dirty="0" smtClean="0">
                <a:solidFill>
                  <a:srgbClr val="FF0000"/>
                </a:solidFill>
                <a:latin typeface="Arial" pitchFamily="34" charset="0"/>
                <a:cs typeface="Arial" pitchFamily="34" charset="0"/>
              </a:rPr>
              <a:t>Pindex</a:t>
            </a:r>
            <a:r>
              <a:rPr lang="id-ID" sz="2000" dirty="0" smtClean="0">
                <a:latin typeface="Arial" pitchFamily="34" charset="0"/>
                <a:cs typeface="Arial" pitchFamily="34" charset="0"/>
              </a:rPr>
              <a:t> = RouletteWheel(UkPop,LinearFitness)</a:t>
            </a:r>
          </a:p>
          <a:p>
            <a:pPr>
              <a:buNone/>
            </a:pPr>
            <a:endParaRPr lang="en-US" sz="2000" dirty="0" smtClean="0">
              <a:latin typeface="Arial" pitchFamily="34" charset="0"/>
              <a:cs typeface="Arial" pitchFamily="34" charset="0"/>
            </a:endParaRPr>
          </a:p>
          <a:p>
            <a:pPr>
              <a:buNone/>
            </a:pPr>
            <a:r>
              <a:rPr lang="id-ID" sz="2000" dirty="0" smtClean="0">
                <a:latin typeface="Arial" pitchFamily="34" charset="0"/>
                <a:cs typeface="Arial" pitchFamily="34" charset="0"/>
              </a:rPr>
              <a:t>JumFitness = sum(LinearFitness);</a:t>
            </a:r>
          </a:p>
          <a:p>
            <a:pPr>
              <a:buNone/>
            </a:pPr>
            <a:r>
              <a:rPr lang="id-ID" sz="2000" dirty="0" smtClean="0">
                <a:latin typeface="Arial" pitchFamily="34" charset="0"/>
                <a:cs typeface="Arial" pitchFamily="34" charset="0"/>
              </a:rPr>
              <a:t>KumulatifFitness  = 0;</a:t>
            </a:r>
          </a:p>
          <a:p>
            <a:pPr>
              <a:buNone/>
            </a:pPr>
            <a:r>
              <a:rPr lang="id-ID" sz="2000" dirty="0" smtClean="0">
                <a:latin typeface="Arial" pitchFamily="34" charset="0"/>
                <a:cs typeface="Arial" pitchFamily="34" charset="0"/>
              </a:rPr>
              <a:t>RN = rand;</a:t>
            </a:r>
          </a:p>
          <a:p>
            <a:pPr>
              <a:buNone/>
            </a:pPr>
            <a:r>
              <a:rPr lang="id-ID" sz="2000" dirty="0" smtClean="0">
                <a:latin typeface="Arial" pitchFamily="34" charset="0"/>
                <a:cs typeface="Arial" pitchFamily="34" charset="0"/>
              </a:rPr>
              <a:t>ii = 1;</a:t>
            </a:r>
          </a:p>
          <a:p>
            <a:pPr>
              <a:buNone/>
            </a:pPr>
            <a:r>
              <a:rPr lang="id-ID" sz="2000" b="1" dirty="0" smtClean="0">
                <a:latin typeface="Arial" pitchFamily="34" charset="0"/>
                <a:cs typeface="Arial" pitchFamily="34" charset="0"/>
              </a:rPr>
              <a:t>while</a:t>
            </a:r>
            <a:r>
              <a:rPr lang="id-ID" sz="2000" dirty="0" smtClean="0">
                <a:latin typeface="Arial" pitchFamily="34" charset="0"/>
                <a:cs typeface="Arial" pitchFamily="34" charset="0"/>
              </a:rPr>
              <a:t> ii &lt;= UkPop,</a:t>
            </a:r>
          </a:p>
          <a:p>
            <a:pPr lvl="1">
              <a:buNone/>
            </a:pPr>
            <a:r>
              <a:rPr lang="id-ID" sz="2000" dirty="0" smtClean="0">
                <a:latin typeface="Arial" pitchFamily="34" charset="0"/>
                <a:cs typeface="Arial" pitchFamily="34" charset="0"/>
              </a:rPr>
              <a:t>  KumulatifFitness = KumulatifFitness + LinearFitness(ii);</a:t>
            </a:r>
          </a:p>
          <a:p>
            <a:pPr lvl="1">
              <a:buNone/>
            </a:pPr>
            <a:r>
              <a:rPr lang="id-ID" sz="2000" dirty="0" smtClean="0">
                <a:latin typeface="Arial" pitchFamily="34" charset="0"/>
                <a:cs typeface="Arial" pitchFamily="34" charset="0"/>
              </a:rPr>
              <a:t>  </a:t>
            </a:r>
            <a:r>
              <a:rPr lang="id-ID" sz="2000" b="1" dirty="0" smtClean="0">
                <a:latin typeface="Arial" pitchFamily="34" charset="0"/>
                <a:cs typeface="Arial" pitchFamily="34" charset="0"/>
              </a:rPr>
              <a:t>if</a:t>
            </a:r>
            <a:r>
              <a:rPr lang="id-ID" sz="2000" dirty="0" smtClean="0">
                <a:latin typeface="Arial" pitchFamily="34" charset="0"/>
                <a:cs typeface="Arial" pitchFamily="34" charset="0"/>
              </a:rPr>
              <a:t> (KumulatifFitness/JumFitness) &gt; RN,</a:t>
            </a:r>
          </a:p>
          <a:p>
            <a:pPr lvl="1">
              <a:buNone/>
            </a:pPr>
            <a:r>
              <a:rPr lang="id-ID" sz="2000" dirty="0" smtClean="0">
                <a:latin typeface="Arial" pitchFamily="34" charset="0"/>
                <a:cs typeface="Arial" pitchFamily="34" charset="0"/>
              </a:rPr>
              <a:t>  </a:t>
            </a:r>
            <a:r>
              <a:rPr lang="en-US" sz="2000" dirty="0" smtClean="0">
                <a:latin typeface="Arial" pitchFamily="34" charset="0"/>
                <a:cs typeface="Arial" pitchFamily="34" charset="0"/>
              </a:rPr>
              <a:t>		</a:t>
            </a:r>
            <a:r>
              <a:rPr lang="id-ID" sz="2000" dirty="0" smtClean="0">
                <a:solidFill>
                  <a:srgbClr val="FF0000"/>
                </a:solidFill>
                <a:latin typeface="Arial" pitchFamily="34" charset="0"/>
                <a:cs typeface="Arial" pitchFamily="34" charset="0"/>
              </a:rPr>
              <a:t>Pindex</a:t>
            </a:r>
            <a:r>
              <a:rPr lang="id-ID" sz="2000" dirty="0" smtClean="0">
                <a:latin typeface="Arial" pitchFamily="34" charset="0"/>
                <a:cs typeface="Arial" pitchFamily="34" charset="0"/>
              </a:rPr>
              <a:t> = ii;</a:t>
            </a:r>
            <a:r>
              <a:rPr lang="en-US" sz="2000" dirty="0" smtClean="0">
                <a:latin typeface="Arial" pitchFamily="34" charset="0"/>
                <a:cs typeface="Arial" pitchFamily="34" charset="0"/>
              </a:rPr>
              <a:t> </a:t>
            </a:r>
            <a:endParaRPr lang="id-ID" sz="2000" dirty="0" smtClean="0">
              <a:latin typeface="Arial" pitchFamily="34" charset="0"/>
              <a:cs typeface="Arial" pitchFamily="34" charset="0"/>
            </a:endParaRPr>
          </a:p>
          <a:p>
            <a:pPr lvl="1">
              <a:buNone/>
            </a:pPr>
            <a:r>
              <a:rPr lang="id-ID" sz="2000" dirty="0" smtClean="0">
                <a:latin typeface="Arial" pitchFamily="34" charset="0"/>
                <a:cs typeface="Arial" pitchFamily="34" charset="0"/>
              </a:rPr>
              <a:t>		break;</a:t>
            </a:r>
          </a:p>
          <a:p>
            <a:pPr lvl="1">
              <a:buNone/>
            </a:pPr>
            <a:r>
              <a:rPr lang="id-ID" sz="2000" dirty="0" smtClean="0">
                <a:latin typeface="Arial" pitchFamily="34" charset="0"/>
                <a:cs typeface="Arial" pitchFamily="34" charset="0"/>
              </a:rPr>
              <a:t>  </a:t>
            </a:r>
            <a:r>
              <a:rPr lang="id-ID" sz="2000" b="1" dirty="0" smtClean="0">
                <a:latin typeface="Arial" pitchFamily="34" charset="0"/>
                <a:cs typeface="Arial" pitchFamily="34" charset="0"/>
              </a:rPr>
              <a:t>end</a:t>
            </a:r>
          </a:p>
          <a:p>
            <a:pPr lvl="1">
              <a:buNone/>
            </a:pPr>
            <a:r>
              <a:rPr lang="id-ID" sz="2000" dirty="0" smtClean="0">
                <a:latin typeface="Arial" pitchFamily="34" charset="0"/>
                <a:cs typeface="Arial" pitchFamily="34" charset="0"/>
              </a:rPr>
              <a:t>  ii = ii + 1;</a:t>
            </a:r>
          </a:p>
          <a:p>
            <a:pPr>
              <a:buNone/>
            </a:pPr>
            <a:r>
              <a:rPr lang="id-ID" sz="2000" b="1" dirty="0" smtClean="0">
                <a:latin typeface="Arial" pitchFamily="34" charset="0"/>
                <a:cs typeface="Arial" pitchFamily="34" charset="0"/>
              </a:rPr>
              <a:t>end</a:t>
            </a:r>
            <a:endParaRPr lang="id-ID"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lstStyle/>
          <a:p>
            <a:pPr>
              <a:buNone/>
            </a:pPr>
            <a:r>
              <a:rPr lang="id-ID" sz="2000" b="1" dirty="0" smtClean="0">
                <a:latin typeface="Arial Narrow" pitchFamily="34" charset="0"/>
                <a:cs typeface="Arial" pitchFamily="34" charset="0"/>
              </a:rPr>
              <a:t>function</a:t>
            </a:r>
            <a:r>
              <a:rPr lang="id-ID" sz="2000" dirty="0" smtClean="0">
                <a:latin typeface="Arial Narrow" pitchFamily="34" charset="0"/>
                <a:cs typeface="Arial" pitchFamily="34" charset="0"/>
              </a:rPr>
              <a:t> </a:t>
            </a:r>
            <a:r>
              <a:rPr lang="id-ID" sz="2000" dirty="0" smtClean="0">
                <a:solidFill>
                  <a:srgbClr val="FF0000"/>
                </a:solidFill>
                <a:latin typeface="Arial Narrow" pitchFamily="34" charset="0"/>
                <a:cs typeface="Arial" pitchFamily="34" charset="0"/>
              </a:rPr>
              <a:t>IndTerpilih</a:t>
            </a:r>
            <a:r>
              <a:rPr lang="id-ID" sz="2000" dirty="0" smtClean="0">
                <a:latin typeface="Arial Narrow" pitchFamily="34" charset="0"/>
                <a:cs typeface="Arial" pitchFamily="34" charset="0"/>
              </a:rPr>
              <a:t> = Tour</a:t>
            </a:r>
            <a:r>
              <a:rPr lang="en-US" sz="2000" dirty="0" err="1" smtClean="0">
                <a:latin typeface="Arial Narrow" pitchFamily="34" charset="0"/>
                <a:cs typeface="Arial" pitchFamily="34" charset="0"/>
              </a:rPr>
              <a:t>nament</a:t>
            </a:r>
            <a:r>
              <a:rPr lang="id-ID" sz="2000" dirty="0" smtClean="0">
                <a:latin typeface="Arial Narrow" pitchFamily="34" charset="0"/>
                <a:cs typeface="Arial" pitchFamily="34" charset="0"/>
              </a:rPr>
              <a:t>Selection(UkPop,</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Fitness,</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UkTour,</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ProbTour)</a:t>
            </a:r>
          </a:p>
          <a:p>
            <a:pPr>
              <a:buNone/>
            </a:pPr>
            <a:endParaRPr lang="en-US" sz="2000" b="1" dirty="0" smtClean="0">
              <a:latin typeface="Arial Narrow" pitchFamily="34" charset="0"/>
              <a:cs typeface="Arial" pitchFamily="34" charset="0"/>
            </a:endParaRPr>
          </a:p>
          <a:p>
            <a:pPr>
              <a:buNone/>
            </a:pPr>
            <a:r>
              <a:rPr lang="id-ID" sz="2000" b="1" dirty="0" smtClean="0">
                <a:latin typeface="Arial Narrow" pitchFamily="34" charset="0"/>
                <a:cs typeface="Arial" pitchFamily="34" charset="0"/>
              </a:rPr>
              <a:t>for</a:t>
            </a:r>
            <a:r>
              <a:rPr lang="id-ID" sz="2000" dirty="0" smtClean="0">
                <a:latin typeface="Arial Narrow" pitchFamily="34" charset="0"/>
                <a:cs typeface="Arial" pitchFamily="34" charset="0"/>
              </a:rPr>
              <a:t> ii=1:UkTour,  </a:t>
            </a:r>
            <a:r>
              <a:rPr lang="id-ID" sz="2000" dirty="0" smtClean="0">
                <a:solidFill>
                  <a:srgbClr val="00B050"/>
                </a:solidFill>
                <a:latin typeface="Arial Narrow" pitchFamily="34" charset="0"/>
                <a:cs typeface="Arial" pitchFamily="34" charset="0"/>
              </a:rPr>
              <a:t>% pilih kontestan sebanyak UkTour</a:t>
            </a:r>
          </a:p>
          <a:p>
            <a:pPr lvl="1">
              <a:buNone/>
            </a:pPr>
            <a:r>
              <a:rPr lang="en-US" sz="2000" dirty="0" err="1" smtClean="0">
                <a:latin typeface="Arial Narrow" pitchFamily="34" charset="0"/>
                <a:cs typeface="Arial" pitchFamily="34" charset="0"/>
              </a:rPr>
              <a:t>IndTemp</a:t>
            </a:r>
            <a:r>
              <a:rPr lang="id-ID" sz="2000" dirty="0" smtClean="0">
                <a:latin typeface="Arial Narrow" pitchFamily="34" charset="0"/>
                <a:cs typeface="Arial" pitchFamily="34" charset="0"/>
              </a:rPr>
              <a:t>(ii) = 1 + fix(rand*UkPop); </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FitTemp(ii) = Fitness(IndTemp(ii));</a:t>
            </a:r>
          </a:p>
          <a:p>
            <a:pPr>
              <a:buNone/>
            </a:pPr>
            <a:r>
              <a:rPr lang="en-US" sz="2000" b="1" dirty="0" smtClean="0">
                <a:latin typeface="Arial Narrow" pitchFamily="34" charset="0"/>
                <a:cs typeface="Arial" pitchFamily="34" charset="0"/>
              </a:rPr>
              <a:t>e</a:t>
            </a:r>
            <a:r>
              <a:rPr lang="id-ID" sz="2000" b="1" dirty="0" smtClean="0">
                <a:latin typeface="Arial Narrow" pitchFamily="34" charset="0"/>
                <a:cs typeface="Arial" pitchFamily="34" charset="0"/>
              </a:rPr>
              <a:t>nd</a:t>
            </a:r>
          </a:p>
          <a:p>
            <a:pPr>
              <a:buNone/>
            </a:pPr>
            <a:r>
              <a:rPr lang="id-ID" sz="2000" dirty="0" smtClean="0">
                <a:latin typeface="Arial Narrow" pitchFamily="34" charset="0"/>
                <a:cs typeface="Arial" pitchFamily="34" charset="0"/>
              </a:rPr>
              <a:t>[M,</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IndTerbaik] = max(FitTemp);</a:t>
            </a:r>
            <a:r>
              <a:rPr lang="en-US" sz="2000" dirty="0" smtClean="0">
                <a:latin typeface="Arial Narrow" pitchFamily="34" charset="0"/>
                <a:cs typeface="Arial" pitchFamily="34" charset="0"/>
              </a:rPr>
              <a:t> </a:t>
            </a:r>
            <a:r>
              <a:rPr lang="id-ID" sz="2000" dirty="0" smtClean="0">
                <a:latin typeface="Arial Narrow" pitchFamily="34" charset="0"/>
                <a:cs typeface="Arial" pitchFamily="34" charset="0"/>
              </a:rPr>
              <a:t>IndLainnya = []; </a:t>
            </a:r>
            <a:r>
              <a:rPr lang="id-ID" sz="2000" dirty="0" smtClean="0">
                <a:solidFill>
                  <a:srgbClr val="00B050"/>
                </a:solidFill>
                <a:latin typeface="Arial Narrow" pitchFamily="34" charset="0"/>
                <a:cs typeface="Arial" pitchFamily="34" charset="0"/>
              </a:rPr>
              <a:t>% cari individu terbaik</a:t>
            </a:r>
            <a:endParaRPr lang="id-ID" sz="2000" dirty="0" smtClean="0">
              <a:latin typeface="Arial Narrow" pitchFamily="34" charset="0"/>
              <a:cs typeface="Arial" pitchFamily="34" charset="0"/>
            </a:endParaRPr>
          </a:p>
          <a:p>
            <a:pPr>
              <a:buNone/>
            </a:pPr>
            <a:r>
              <a:rPr lang="id-ID" sz="2000" b="1" dirty="0" smtClean="0">
                <a:latin typeface="Arial Narrow" pitchFamily="34" charset="0"/>
                <a:cs typeface="Arial" pitchFamily="34" charset="0"/>
              </a:rPr>
              <a:t>if </a:t>
            </a:r>
            <a:r>
              <a:rPr lang="id-ID" sz="2000" dirty="0" smtClean="0">
                <a:latin typeface="Arial Narrow" pitchFamily="34" charset="0"/>
                <a:cs typeface="Arial" pitchFamily="34" charset="0"/>
              </a:rPr>
              <a:t>IndTerbaik==1,</a:t>
            </a:r>
          </a:p>
          <a:p>
            <a:pPr>
              <a:buNone/>
            </a:pPr>
            <a:r>
              <a:rPr lang="en-US" sz="2000" dirty="0" smtClean="0">
                <a:latin typeface="Arial Narrow" pitchFamily="34" charset="0"/>
                <a:cs typeface="Arial" pitchFamily="34" charset="0"/>
              </a:rPr>
              <a:t>	I</a:t>
            </a:r>
            <a:r>
              <a:rPr lang="id-ID" sz="2000" dirty="0" smtClean="0">
                <a:latin typeface="Arial Narrow" pitchFamily="34" charset="0"/>
                <a:cs typeface="Arial" pitchFamily="34" charset="0"/>
              </a:rPr>
              <a:t>ndLainnya = [IndLainnya 2:UkTour];</a:t>
            </a:r>
          </a:p>
          <a:p>
            <a:pPr>
              <a:buNone/>
            </a:pPr>
            <a:r>
              <a:rPr lang="en-US" sz="2000" b="1" dirty="0" smtClean="0">
                <a:latin typeface="Arial Narrow" pitchFamily="34" charset="0"/>
                <a:cs typeface="Arial" pitchFamily="34" charset="0"/>
              </a:rPr>
              <a:t>e</a:t>
            </a:r>
            <a:r>
              <a:rPr lang="id-ID" sz="2000" b="1" dirty="0" smtClean="0">
                <a:latin typeface="Arial Narrow" pitchFamily="34" charset="0"/>
                <a:cs typeface="Arial" pitchFamily="34" charset="0"/>
              </a:rPr>
              <a:t>lse</a:t>
            </a:r>
          </a:p>
          <a:p>
            <a:pPr lvl="1" indent="-377825">
              <a:buNone/>
            </a:pPr>
            <a:r>
              <a:rPr lang="id-ID" sz="2000" dirty="0" smtClean="0">
                <a:latin typeface="Arial Narrow" pitchFamily="34" charset="0"/>
                <a:cs typeface="Arial" pitchFamily="34" charset="0"/>
              </a:rPr>
              <a:t>IndLainnya = [IndLainnya 1:IndTerbaik-1];</a:t>
            </a:r>
          </a:p>
          <a:p>
            <a:pPr lvl="1" indent="-377825">
              <a:buNone/>
            </a:pPr>
            <a:r>
              <a:rPr lang="id-ID" sz="2000" dirty="0" smtClean="0">
                <a:latin typeface="Arial Narrow" pitchFamily="34" charset="0"/>
                <a:cs typeface="Arial" pitchFamily="34" charset="0"/>
              </a:rPr>
              <a:t>IndLainnya = [IndLainnya IndTerbaik+1:UkTour];</a:t>
            </a:r>
          </a:p>
          <a:p>
            <a:pPr>
              <a:buNone/>
            </a:pPr>
            <a:r>
              <a:rPr lang="en-US" sz="2000" b="1" dirty="0" smtClean="0">
                <a:latin typeface="Arial Narrow" pitchFamily="34" charset="0"/>
                <a:cs typeface="Arial" pitchFamily="34" charset="0"/>
              </a:rPr>
              <a:t>e</a:t>
            </a:r>
            <a:r>
              <a:rPr lang="id-ID" sz="2000" b="1" dirty="0" smtClean="0">
                <a:latin typeface="Arial Narrow" pitchFamily="34" charset="0"/>
                <a:cs typeface="Arial" pitchFamily="34" charset="0"/>
              </a:rPr>
              <a:t>nd</a:t>
            </a:r>
            <a:endParaRPr lang="en-US" sz="2000" b="1" dirty="0" smtClean="0">
              <a:latin typeface="Arial Narrow" pitchFamily="34" charset="0"/>
              <a:cs typeface="Arial" pitchFamily="34" charset="0"/>
            </a:endParaRPr>
          </a:p>
          <a:p>
            <a:pPr>
              <a:buNone/>
            </a:pPr>
            <a:r>
              <a:rPr lang="id-ID" sz="2000" b="1" dirty="0" smtClean="0">
                <a:latin typeface="Arial Narrow" pitchFamily="34" charset="0"/>
                <a:cs typeface="Arial" pitchFamily="34" charset="0"/>
              </a:rPr>
              <a:t>if </a:t>
            </a:r>
            <a:r>
              <a:rPr lang="id-ID" sz="2000" dirty="0" smtClean="0">
                <a:latin typeface="Arial Narrow" pitchFamily="34" charset="0"/>
                <a:cs typeface="Arial" pitchFamily="34" charset="0"/>
              </a:rPr>
              <a:t>rand &lt; ProbTour, </a:t>
            </a:r>
            <a:r>
              <a:rPr lang="id-ID" sz="2000" dirty="0" smtClean="0">
                <a:solidFill>
                  <a:srgbClr val="00B050"/>
                </a:solidFill>
                <a:latin typeface="Arial Narrow" pitchFamily="34" charset="0"/>
                <a:cs typeface="Arial" pitchFamily="34" charset="0"/>
              </a:rPr>
              <a:t>% Individu terbaik terpilih jika memenuhi ProbTour</a:t>
            </a:r>
          </a:p>
          <a:p>
            <a:pPr>
              <a:buNone/>
            </a:pPr>
            <a:r>
              <a:rPr lang="en-US" sz="2000" dirty="0" smtClean="0">
                <a:latin typeface="Arial Narrow" pitchFamily="34" charset="0"/>
                <a:cs typeface="Arial" pitchFamily="34" charset="0"/>
              </a:rPr>
              <a:t>	</a:t>
            </a:r>
            <a:r>
              <a:rPr lang="id-ID" sz="2000" dirty="0" smtClean="0">
                <a:solidFill>
                  <a:srgbClr val="FF0000"/>
                </a:solidFill>
                <a:latin typeface="Arial Narrow" pitchFamily="34" charset="0"/>
                <a:cs typeface="Arial" pitchFamily="34" charset="0"/>
              </a:rPr>
              <a:t>IndTerpilih</a:t>
            </a:r>
            <a:r>
              <a:rPr lang="id-ID" sz="2000" dirty="0" smtClean="0">
                <a:latin typeface="Arial Narrow" pitchFamily="34" charset="0"/>
                <a:cs typeface="Arial" pitchFamily="34" charset="0"/>
              </a:rPr>
              <a:t> = IndTemp(IndTerbaik);</a:t>
            </a:r>
          </a:p>
          <a:p>
            <a:pPr>
              <a:buNone/>
            </a:pPr>
            <a:r>
              <a:rPr lang="en-US" sz="2000" b="1" dirty="0" smtClean="0">
                <a:latin typeface="Arial Narrow" pitchFamily="34" charset="0"/>
                <a:cs typeface="Arial" pitchFamily="34" charset="0"/>
              </a:rPr>
              <a:t>e</a:t>
            </a:r>
            <a:r>
              <a:rPr lang="id-ID" sz="2000" b="1" dirty="0" smtClean="0">
                <a:latin typeface="Arial Narrow" pitchFamily="34" charset="0"/>
                <a:cs typeface="Arial" pitchFamily="34" charset="0"/>
              </a:rPr>
              <a:t>lse</a:t>
            </a:r>
          </a:p>
          <a:p>
            <a:pPr marL="808038" lvl="1" indent="-442913">
              <a:buNone/>
            </a:pPr>
            <a:r>
              <a:rPr lang="id-ID" sz="2000" dirty="0" smtClean="0">
                <a:solidFill>
                  <a:srgbClr val="FF0000"/>
                </a:solidFill>
                <a:latin typeface="Arial Narrow" pitchFamily="34" charset="0"/>
                <a:cs typeface="Arial" pitchFamily="34" charset="0"/>
              </a:rPr>
              <a:t>IndTerpilih</a:t>
            </a:r>
            <a:r>
              <a:rPr lang="id-ID" sz="2000" dirty="0" smtClean="0">
                <a:latin typeface="Arial Narrow" pitchFamily="34" charset="0"/>
                <a:cs typeface="Arial" pitchFamily="34" charset="0"/>
              </a:rPr>
              <a:t> = IndTemp(IndLainnya(1+fix(rand*(UkTour-1))));</a:t>
            </a:r>
          </a:p>
          <a:p>
            <a:pPr>
              <a:buNone/>
            </a:pPr>
            <a:r>
              <a:rPr lang="id-ID" sz="2000" b="1" dirty="0" smtClean="0">
                <a:latin typeface="Arial Narrow" pitchFamily="34" charset="0"/>
                <a:cs typeface="Arial" pitchFamily="34" charset="0"/>
              </a:rPr>
              <a:t>end</a:t>
            </a:r>
            <a:endParaRPr lang="id-ID" sz="2000" b="1" dirty="0">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Rekombinasi</a:t>
            </a:r>
            <a:r>
              <a:rPr lang="en-US" dirty="0" smtClean="0"/>
              <a:t> </a:t>
            </a:r>
            <a:r>
              <a:rPr lang="en-US" dirty="0" err="1" smtClean="0"/>
              <a:t>Biner</a:t>
            </a:r>
            <a:r>
              <a:rPr lang="en-US" dirty="0" smtClean="0"/>
              <a:t>/Integer</a:t>
            </a:r>
            <a:endParaRPr lang="id-ID" dirty="0"/>
          </a:p>
        </p:txBody>
      </p:sp>
      <p:sp>
        <p:nvSpPr>
          <p:cNvPr id="3" name="Content Placeholder 2"/>
          <p:cNvSpPr>
            <a:spLocks noGrp="1"/>
          </p:cNvSpPr>
          <p:nvPr>
            <p:ph idx="1"/>
          </p:nvPr>
        </p:nvSpPr>
        <p:spPr/>
        <p:txBody>
          <a:bodyPr/>
          <a:lstStyle/>
          <a:p>
            <a:pPr>
              <a:buNone/>
            </a:pPr>
            <a:r>
              <a:rPr lang="id-ID" sz="2000" b="1" dirty="0" smtClean="0">
                <a:latin typeface="Courier New" pitchFamily="49" charset="0"/>
                <a:cs typeface="Courier New" pitchFamily="49" charset="0"/>
              </a:rPr>
              <a:t>function</a:t>
            </a:r>
            <a:r>
              <a:rPr lang="id-ID" sz="2000" dirty="0" smtClean="0">
                <a:latin typeface="Courier New" pitchFamily="49" charset="0"/>
                <a:cs typeface="Courier New" pitchFamily="49" charset="0"/>
              </a:rPr>
              <a:t> Anak = </a:t>
            </a:r>
            <a:r>
              <a:rPr lang="en-US" sz="2000" dirty="0" err="1" smtClean="0">
                <a:latin typeface="Courier New" pitchFamily="49" charset="0"/>
                <a:cs typeface="Courier New" pitchFamily="49" charset="0"/>
              </a:rPr>
              <a:t>Rekombinasi</a:t>
            </a:r>
            <a:r>
              <a:rPr lang="id-ID" sz="2000" dirty="0" smtClean="0">
                <a:latin typeface="Courier New" pitchFamily="49" charset="0"/>
                <a:cs typeface="Courier New" pitchFamily="49" charset="0"/>
              </a:rPr>
              <a:t>Biner(Ortu1,Ortu2,JumGen)</a:t>
            </a:r>
          </a:p>
          <a:p>
            <a:pPr>
              <a:buNone/>
            </a:pPr>
            <a:endParaRPr lang="en-US" sz="2000" dirty="0" smtClean="0">
              <a:latin typeface="Courier New" pitchFamily="49" charset="0"/>
              <a:cs typeface="Courier New" pitchFamily="49" charset="0"/>
            </a:endParaRPr>
          </a:p>
          <a:p>
            <a:pPr>
              <a:buNone/>
            </a:pPr>
            <a:r>
              <a:rPr lang="id-ID" sz="2000" dirty="0" smtClean="0">
                <a:latin typeface="Courier New" pitchFamily="49" charset="0"/>
                <a:cs typeface="Courier New" pitchFamily="49" charset="0"/>
              </a:rPr>
              <a:t>TP = 1 + fix(rand*(JumGen-1));</a:t>
            </a:r>
          </a:p>
          <a:p>
            <a:pPr>
              <a:buNone/>
            </a:pPr>
            <a:r>
              <a:rPr lang="id-ID" sz="2000" dirty="0" smtClean="0">
                <a:latin typeface="Courier New" pitchFamily="49" charset="0"/>
                <a:cs typeface="Courier New" pitchFamily="49" charset="0"/>
              </a:rPr>
              <a:t>Anak(1,:) = [Ortu1(1:TP) Ortu2(TP+1:JumGen)];</a:t>
            </a:r>
          </a:p>
          <a:p>
            <a:pPr>
              <a:buNone/>
            </a:pPr>
            <a:r>
              <a:rPr lang="id-ID" sz="2000" dirty="0" smtClean="0">
                <a:latin typeface="Courier New" pitchFamily="49" charset="0"/>
                <a:cs typeface="Courier New" pitchFamily="49" charset="0"/>
              </a:rPr>
              <a:t>Anak(2,:) = [Ortu2(1:TP) Ortu1(TP+1:JumGen)];</a:t>
            </a:r>
            <a:endParaRPr lang="id-ID"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Seleksi Orangtua</a:t>
            </a:r>
            <a:endParaRPr lang="id-ID" smtClean="0"/>
          </a:p>
        </p:txBody>
      </p:sp>
      <p:sp>
        <p:nvSpPr>
          <p:cNvPr id="3" name="Content Placeholder 2"/>
          <p:cNvSpPr>
            <a:spLocks noGrp="1"/>
          </p:cNvSpPr>
          <p:nvPr>
            <p:ph idx="1"/>
          </p:nvPr>
        </p:nvSpPr>
        <p:spPr/>
        <p:txBody>
          <a:bodyPr/>
          <a:lstStyle/>
          <a:p>
            <a:pPr eaLnBrk="1" hangingPunct="1"/>
            <a:r>
              <a:rPr lang="en-US" dirty="0" smtClean="0"/>
              <a:t>Fitness Proportionate Selection (FPS)</a:t>
            </a:r>
            <a:endParaRPr lang="id-ID" dirty="0" smtClean="0"/>
          </a:p>
          <a:p>
            <a:pPr lvl="1" eaLnBrk="1" hangingPunct="1"/>
            <a:r>
              <a:rPr lang="id-ID" i="1" dirty="0" smtClean="0"/>
              <a:t>Roulette wheel</a:t>
            </a:r>
            <a:endParaRPr lang="id-ID" dirty="0" smtClean="0"/>
          </a:p>
          <a:p>
            <a:pPr lvl="1" eaLnBrk="1" hangingPunct="1"/>
            <a:r>
              <a:rPr lang="id-ID" b="1" dirty="0" smtClean="0"/>
              <a:t>Baker’s SUS</a:t>
            </a:r>
            <a:r>
              <a:rPr lang="id-ID" dirty="0" smtClean="0"/>
              <a:t> (</a:t>
            </a:r>
            <a:r>
              <a:rPr lang="id-ID" i="1" dirty="0" smtClean="0"/>
              <a:t>Stochastic Universal Sampling</a:t>
            </a:r>
            <a:r>
              <a:rPr lang="id-ID" dirty="0" smtClean="0"/>
              <a:t>)</a:t>
            </a:r>
          </a:p>
          <a:p>
            <a:pPr eaLnBrk="1" hangingPunct="1"/>
            <a:r>
              <a:rPr lang="en-US" dirty="0" smtClean="0"/>
              <a:t>Rank-Based Selection</a:t>
            </a:r>
            <a:endParaRPr lang="id-ID" dirty="0" smtClean="0"/>
          </a:p>
          <a:p>
            <a:pPr lvl="1" eaLnBrk="1" hangingPunct="1"/>
            <a:r>
              <a:rPr lang="en-US" dirty="0" smtClean="0"/>
              <a:t>Linear Ranking</a:t>
            </a:r>
            <a:endParaRPr lang="id-ID" dirty="0" smtClean="0"/>
          </a:p>
          <a:p>
            <a:pPr lvl="1" eaLnBrk="1" hangingPunct="1"/>
            <a:r>
              <a:rPr lang="en-US" dirty="0" smtClean="0"/>
              <a:t>Non-linear ranking</a:t>
            </a:r>
          </a:p>
          <a:p>
            <a:pPr eaLnBrk="1" hangingPunct="1"/>
            <a:r>
              <a:rPr lang="en-US" sz="2800" dirty="0" smtClean="0">
                <a:latin typeface="Arial Narrow" pitchFamily="34" charset="0"/>
                <a:cs typeface="Arial" pitchFamily="34" charset="0"/>
              </a:rPr>
              <a:t>Tournament </a:t>
            </a:r>
            <a:r>
              <a:rPr lang="id-ID" sz="2800" dirty="0" smtClean="0">
                <a:latin typeface="Arial Narrow" pitchFamily="34" charset="0"/>
                <a:cs typeface="Arial" pitchFamily="34" charset="0"/>
              </a:rPr>
              <a:t>Selection</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4000" smtClean="0"/>
              <a:t>Fitness Proportionate Selection (FPS)</a:t>
            </a:r>
            <a:endParaRPr lang="id-ID" sz="4000" smtClean="0"/>
          </a:p>
        </p:txBody>
      </p:sp>
      <p:pic>
        <p:nvPicPr>
          <p:cNvPr id="43011" name="Picture 2"/>
          <p:cNvPicPr>
            <a:picLocks noChangeAspect="1" noChangeArrowheads="1"/>
          </p:cNvPicPr>
          <p:nvPr/>
        </p:nvPicPr>
        <p:blipFill>
          <a:blip r:embed="rId2"/>
          <a:srcRect/>
          <a:stretch>
            <a:fillRect/>
          </a:stretch>
        </p:blipFill>
        <p:spPr bwMode="auto">
          <a:xfrm>
            <a:off x="2438400" y="2057400"/>
            <a:ext cx="6324600" cy="4668838"/>
          </a:xfrm>
          <a:prstGeom prst="rect">
            <a:avLst/>
          </a:prstGeom>
          <a:noFill/>
          <a:ln w="9525">
            <a:noFill/>
            <a:miter lim="800000"/>
            <a:headEnd/>
            <a:tailEnd/>
          </a:ln>
        </p:spPr>
      </p:pic>
      <p:sp>
        <p:nvSpPr>
          <p:cNvPr id="43012" name="TextBox 4"/>
          <p:cNvSpPr txBox="1">
            <a:spLocks noChangeArrowheads="1"/>
          </p:cNvSpPr>
          <p:nvPr/>
        </p:nvSpPr>
        <p:spPr bwMode="auto">
          <a:xfrm>
            <a:off x="457200" y="2133600"/>
            <a:ext cx="2438400" cy="369888"/>
          </a:xfrm>
          <a:prstGeom prst="rect">
            <a:avLst/>
          </a:prstGeom>
          <a:noFill/>
          <a:ln w="9525">
            <a:noFill/>
            <a:miter lim="800000"/>
            <a:headEnd/>
            <a:tailEnd/>
          </a:ln>
        </p:spPr>
        <p:txBody>
          <a:bodyPr>
            <a:spAutoFit/>
          </a:bodyPr>
          <a:lstStyle/>
          <a:p>
            <a:r>
              <a:rPr lang="id-ID">
                <a:latin typeface="Constantia" pitchFamily="18" charset="0"/>
              </a:rPr>
              <a:t>Metode:</a:t>
            </a:r>
            <a:r>
              <a:rPr lang="id-ID" i="1">
                <a:latin typeface="Constantia" pitchFamily="18" charset="0"/>
              </a:rPr>
              <a:t> roulette wheel</a:t>
            </a:r>
            <a:endParaRPr lang="id-ID">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4000" smtClean="0"/>
              <a:t>Fitness Proportionate Selection (FPS)</a:t>
            </a:r>
            <a:endParaRPr lang="id-ID" sz="4000" smtClean="0"/>
          </a:p>
        </p:txBody>
      </p:sp>
      <p:sp>
        <p:nvSpPr>
          <p:cNvPr id="44035" name="TextBox 4"/>
          <p:cNvSpPr txBox="1">
            <a:spLocks noChangeArrowheads="1"/>
          </p:cNvSpPr>
          <p:nvPr/>
        </p:nvSpPr>
        <p:spPr bwMode="auto">
          <a:xfrm>
            <a:off x="457200" y="2209800"/>
            <a:ext cx="5562600" cy="369888"/>
          </a:xfrm>
          <a:prstGeom prst="rect">
            <a:avLst/>
          </a:prstGeom>
          <a:noFill/>
          <a:ln w="9525">
            <a:noFill/>
            <a:miter lim="800000"/>
            <a:headEnd/>
            <a:tailEnd/>
          </a:ln>
        </p:spPr>
        <p:txBody>
          <a:bodyPr>
            <a:spAutoFit/>
          </a:bodyPr>
          <a:lstStyle/>
          <a:p>
            <a:r>
              <a:rPr lang="id-ID">
                <a:latin typeface="Constantia" pitchFamily="18" charset="0"/>
              </a:rPr>
              <a:t>Metode:</a:t>
            </a:r>
            <a:r>
              <a:rPr lang="id-ID" i="1">
                <a:latin typeface="Constantia" pitchFamily="18" charset="0"/>
              </a:rPr>
              <a:t> </a:t>
            </a:r>
            <a:r>
              <a:rPr lang="id-ID" b="1">
                <a:latin typeface="Constantia" pitchFamily="18" charset="0"/>
              </a:rPr>
              <a:t>Baker’s SUS</a:t>
            </a:r>
            <a:r>
              <a:rPr lang="id-ID">
                <a:latin typeface="Constantia" pitchFamily="18" charset="0"/>
              </a:rPr>
              <a:t> (</a:t>
            </a:r>
            <a:r>
              <a:rPr lang="id-ID" i="1">
                <a:latin typeface="Constantia" pitchFamily="18" charset="0"/>
              </a:rPr>
              <a:t>Stochastic Universal Sampling</a:t>
            </a:r>
            <a:r>
              <a:rPr lang="id-ID">
                <a:latin typeface="Constantia" pitchFamily="18" charset="0"/>
              </a:rPr>
              <a:t>)</a:t>
            </a:r>
          </a:p>
        </p:txBody>
      </p:sp>
      <p:pic>
        <p:nvPicPr>
          <p:cNvPr id="44036" name="Picture 2"/>
          <p:cNvPicPr>
            <a:picLocks noChangeAspect="1" noChangeArrowheads="1"/>
          </p:cNvPicPr>
          <p:nvPr/>
        </p:nvPicPr>
        <p:blipFill>
          <a:blip r:embed="rId2"/>
          <a:srcRect/>
          <a:stretch>
            <a:fillRect/>
          </a:stretch>
        </p:blipFill>
        <p:spPr bwMode="auto">
          <a:xfrm>
            <a:off x="1600200" y="2819400"/>
            <a:ext cx="621506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Kelemahan </a:t>
            </a:r>
            <a:r>
              <a:rPr lang="id-ID" b="1" dirty="0" smtClean="0"/>
              <a:t>Baker’s SUS</a:t>
            </a:r>
            <a:r>
              <a:rPr lang="id-ID" dirty="0" smtClean="0"/>
              <a:t> </a:t>
            </a:r>
            <a:endParaRPr lang="id-ID" dirty="0"/>
          </a:p>
        </p:txBody>
      </p:sp>
      <p:pic>
        <p:nvPicPr>
          <p:cNvPr id="45059" name="Picture 2"/>
          <p:cNvPicPr>
            <a:picLocks noChangeAspect="1" noChangeArrowheads="1"/>
          </p:cNvPicPr>
          <p:nvPr/>
        </p:nvPicPr>
        <p:blipFill>
          <a:blip r:embed="rId2"/>
          <a:srcRect/>
          <a:stretch>
            <a:fillRect/>
          </a:stretch>
        </p:blipFill>
        <p:spPr bwMode="auto">
          <a:xfrm>
            <a:off x="457200" y="2286000"/>
            <a:ext cx="765651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Kelemahan </a:t>
            </a:r>
            <a:r>
              <a:rPr lang="id-ID" b="1" dirty="0" smtClean="0"/>
              <a:t>Baker’s SUS</a:t>
            </a:r>
            <a:r>
              <a:rPr lang="id-ID" dirty="0" smtClean="0"/>
              <a:t> </a:t>
            </a:r>
            <a:endParaRPr lang="id-ID" dirty="0"/>
          </a:p>
        </p:txBody>
      </p:sp>
      <p:pic>
        <p:nvPicPr>
          <p:cNvPr id="46083" name="Picture 2"/>
          <p:cNvPicPr>
            <a:picLocks noChangeAspect="1" noChangeArrowheads="1"/>
          </p:cNvPicPr>
          <p:nvPr/>
        </p:nvPicPr>
        <p:blipFill>
          <a:blip r:embed="rId2"/>
          <a:srcRect/>
          <a:stretch>
            <a:fillRect/>
          </a:stretch>
        </p:blipFill>
        <p:spPr bwMode="auto">
          <a:xfrm>
            <a:off x="381000" y="2057400"/>
            <a:ext cx="83169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381000" y="331788"/>
            <a:ext cx="8458200" cy="1192212"/>
          </a:xfrm>
          <a:prstGeom prst="rect">
            <a:avLst/>
          </a:prstGeom>
          <a:noFill/>
          <a:ln w="9525">
            <a:noFill/>
            <a:miter lim="800000"/>
            <a:headEnd/>
            <a:tailEnd/>
          </a:ln>
        </p:spPr>
      </p:pic>
      <p:pic>
        <p:nvPicPr>
          <p:cNvPr id="14339" name="Picture 2"/>
          <p:cNvPicPr>
            <a:picLocks noChangeAspect="1" noChangeArrowheads="1"/>
          </p:cNvPicPr>
          <p:nvPr/>
        </p:nvPicPr>
        <p:blipFill>
          <a:blip r:embed="rId3"/>
          <a:srcRect/>
          <a:stretch>
            <a:fillRect/>
          </a:stretch>
        </p:blipFill>
        <p:spPr bwMode="auto">
          <a:xfrm>
            <a:off x="1905000" y="1524000"/>
            <a:ext cx="5597525" cy="5334000"/>
          </a:xfrm>
          <a:prstGeom prst="rect">
            <a:avLst/>
          </a:prstGeom>
          <a:noFill/>
          <a:ln w="9525">
            <a:noFill/>
            <a:miter lim="800000"/>
            <a:headEnd/>
            <a:tailEnd/>
          </a:ln>
        </p:spPr>
      </p:pic>
      <p:grpSp>
        <p:nvGrpSpPr>
          <p:cNvPr id="2" name="Group 42"/>
          <p:cNvGrpSpPr/>
          <p:nvPr/>
        </p:nvGrpSpPr>
        <p:grpSpPr>
          <a:xfrm>
            <a:off x="3810000" y="3810000"/>
            <a:ext cx="1981200" cy="1295400"/>
            <a:chOff x="1295400" y="4876800"/>
            <a:chExt cx="1981200" cy="1295400"/>
          </a:xfrm>
        </p:grpSpPr>
        <p:sp>
          <p:nvSpPr>
            <p:cNvPr id="33" name="Oval 32"/>
            <p:cNvSpPr/>
            <p:nvPr/>
          </p:nvSpPr>
          <p:spPr>
            <a:xfrm>
              <a:off x="1447800" y="4953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4" name="Oval 33"/>
            <p:cNvSpPr/>
            <p:nvPr/>
          </p:nvSpPr>
          <p:spPr>
            <a:xfrm>
              <a:off x="1828800" y="5181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6" name="Oval 35"/>
            <p:cNvSpPr/>
            <p:nvPr/>
          </p:nvSpPr>
          <p:spPr>
            <a:xfrm>
              <a:off x="3048000" y="54102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7" name="Oval 36"/>
            <p:cNvSpPr/>
            <p:nvPr/>
          </p:nvSpPr>
          <p:spPr>
            <a:xfrm>
              <a:off x="1752600" y="5638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8" name="Oval 37"/>
            <p:cNvSpPr/>
            <p:nvPr/>
          </p:nvSpPr>
          <p:spPr>
            <a:xfrm>
              <a:off x="2667000" y="5715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9" name="Oval 38"/>
            <p:cNvSpPr/>
            <p:nvPr/>
          </p:nvSpPr>
          <p:spPr>
            <a:xfrm>
              <a:off x="2971800" y="48768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0" name="Oval 39"/>
            <p:cNvSpPr/>
            <p:nvPr/>
          </p:nvSpPr>
          <p:spPr>
            <a:xfrm>
              <a:off x="2133600" y="5943600"/>
              <a:ext cx="228600" cy="228600"/>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1" name="Oval 40"/>
            <p:cNvSpPr/>
            <p:nvPr/>
          </p:nvSpPr>
          <p:spPr>
            <a:xfrm>
              <a:off x="2590800" y="51816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2" name="Oval 41"/>
            <p:cNvSpPr/>
            <p:nvPr/>
          </p:nvSpPr>
          <p:spPr>
            <a:xfrm>
              <a:off x="1295400" y="53340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44" name="Rectangle 43"/>
          <p:cNvSpPr/>
          <p:nvPr/>
        </p:nvSpPr>
        <p:spPr>
          <a:xfrm>
            <a:off x="75312" y="5943600"/>
            <a:ext cx="3712876" cy="830997"/>
          </a:xfrm>
          <a:prstGeom prst="rect">
            <a:avLst/>
          </a:prstGeom>
        </p:spPr>
        <p:txBody>
          <a:bodyPr wrap="none">
            <a:spAutoFit/>
          </a:bodyPr>
          <a:lstStyle/>
          <a:p>
            <a:r>
              <a:rPr lang="en-US" sz="2400" dirty="0" smtClean="0">
                <a:solidFill>
                  <a:srgbClr val="0070C0"/>
                </a:solidFill>
              </a:rPr>
              <a:t>Evolutionary Computation</a:t>
            </a:r>
          </a:p>
          <a:p>
            <a:r>
              <a:rPr lang="en-US" sz="2400" dirty="0" smtClean="0">
                <a:solidFill>
                  <a:srgbClr val="0070C0"/>
                </a:solidFill>
              </a:rPr>
              <a:t>Meta Heuristic Search</a:t>
            </a:r>
            <a:endParaRPr lang="id-ID" sz="2400" dirty="0">
              <a:solidFill>
                <a:srgbClr val="0070C0"/>
              </a:solidFill>
            </a:endParaRPr>
          </a:p>
        </p:txBody>
      </p:sp>
      <p:sp>
        <p:nvSpPr>
          <p:cNvPr id="16" name="Oval 15"/>
          <p:cNvSpPr/>
          <p:nvPr/>
        </p:nvSpPr>
        <p:spPr>
          <a:xfrm>
            <a:off x="4724400" y="4343400"/>
            <a:ext cx="228600" cy="228600"/>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Untuk mengatasi </a:t>
            </a:r>
            <a:r>
              <a:rPr lang="id-ID" b="1" smtClean="0"/>
              <a:t>Baker’s SUS</a:t>
            </a:r>
            <a:endParaRPr lang="id-ID" smtClean="0"/>
          </a:p>
        </p:txBody>
      </p:sp>
      <p:sp>
        <p:nvSpPr>
          <p:cNvPr id="47107" name="Content Placeholder 4"/>
          <p:cNvSpPr>
            <a:spLocks noGrp="1"/>
          </p:cNvSpPr>
          <p:nvPr>
            <p:ph idx="1"/>
          </p:nvPr>
        </p:nvSpPr>
        <p:spPr/>
        <p:txBody>
          <a:bodyPr/>
          <a:lstStyle/>
          <a:p>
            <a:pPr eaLnBrk="1" hangingPunct="1"/>
            <a:r>
              <a:rPr lang="id-ID" i="1" smtClean="0"/>
              <a:t>Linear Scaling</a:t>
            </a:r>
            <a:endParaRPr lang="en-US" i="1" smtClean="0"/>
          </a:p>
          <a:p>
            <a:pPr eaLnBrk="1" hangingPunct="1"/>
            <a:r>
              <a:rPr lang="id-ID" i="1" smtClean="0"/>
              <a:t>Window Scaling</a:t>
            </a:r>
            <a:r>
              <a:rPr lang="id-ID" smtClean="0"/>
              <a:t> </a:t>
            </a:r>
            <a:endParaRPr lang="en-US" smtClean="0"/>
          </a:p>
          <a:p>
            <a:pPr eaLnBrk="1" hangingPunct="1"/>
            <a:r>
              <a:rPr lang="id-ID" i="1" smtClean="0"/>
              <a:t>Sigma Scaling</a:t>
            </a:r>
            <a:endParaRPr lang="id-ID"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id-ID" i="1" smtClean="0"/>
              <a:t>Linear Scaling</a:t>
            </a:r>
            <a:endParaRPr lang="id-ID" smtClean="0"/>
          </a:p>
        </p:txBody>
      </p:sp>
      <p:sp>
        <p:nvSpPr>
          <p:cNvPr id="48131" name="Content Placeholder 2"/>
          <p:cNvSpPr>
            <a:spLocks noGrp="1"/>
          </p:cNvSpPr>
          <p:nvPr>
            <p:ph idx="1"/>
          </p:nvPr>
        </p:nvSpPr>
        <p:spPr>
          <a:xfrm>
            <a:off x="457200" y="3200400"/>
            <a:ext cx="8229600" cy="3124200"/>
          </a:xfrm>
        </p:spPr>
        <p:txBody>
          <a:bodyPr/>
          <a:lstStyle/>
          <a:p>
            <a:pPr eaLnBrk="1" hangingPunct="1"/>
            <a:r>
              <a:rPr lang="id-ID" i="1" smtClean="0"/>
              <a:t>f</a:t>
            </a:r>
            <a:r>
              <a:rPr lang="id-ID" baseline="-25000" smtClean="0"/>
              <a:t>i</a:t>
            </a:r>
            <a:r>
              <a:rPr lang="id-ID" smtClean="0"/>
              <a:t> </a:t>
            </a:r>
            <a:r>
              <a:rPr lang="en-US" smtClean="0"/>
              <a:t>=</a:t>
            </a:r>
            <a:r>
              <a:rPr lang="id-ID" smtClean="0"/>
              <a:t> nilai </a:t>
            </a:r>
            <a:r>
              <a:rPr lang="id-ID" i="1" smtClean="0"/>
              <a:t>fitness</a:t>
            </a:r>
            <a:r>
              <a:rPr lang="id-ID" smtClean="0"/>
              <a:t> individu ke-</a:t>
            </a:r>
            <a:r>
              <a:rPr lang="id-ID" i="1" smtClean="0"/>
              <a:t>i</a:t>
            </a:r>
            <a:endParaRPr lang="en-US" i="1" smtClean="0"/>
          </a:p>
          <a:p>
            <a:pPr eaLnBrk="1" hangingPunct="1"/>
            <a:r>
              <a:rPr lang="id-ID" i="1" smtClean="0"/>
              <a:t>a</a:t>
            </a:r>
            <a:r>
              <a:rPr lang="id-ID" smtClean="0"/>
              <a:t> dan </a:t>
            </a:r>
            <a:r>
              <a:rPr lang="id-ID" i="1" smtClean="0"/>
              <a:t>b</a:t>
            </a:r>
            <a:r>
              <a:rPr lang="id-ID" smtClean="0"/>
              <a:t> dipilih sedemikian hingga</a:t>
            </a:r>
            <a:r>
              <a:rPr lang="en-US" smtClean="0"/>
              <a:t>              dan </a:t>
            </a:r>
          </a:p>
          <a:p>
            <a:pPr eaLnBrk="1" hangingPunct="1"/>
            <a:r>
              <a:rPr lang="en-US" smtClean="0"/>
              <a:t>                           , dimana             </a:t>
            </a:r>
            <a:r>
              <a:rPr lang="id-ID" smtClean="0"/>
              <a:t>adalah nilai harapan berapa kali kromosom terbaik terpilih sebagai orangtua</a:t>
            </a:r>
            <a:endParaRPr lang="en-US" smtClean="0"/>
          </a:p>
          <a:p>
            <a:pPr eaLnBrk="1" hangingPunct="1"/>
            <a:r>
              <a:rPr lang="id-ID" smtClean="0"/>
              <a:t>Untuk ukuran populasi sebesar 50 sampai 100 individu, biasanya </a:t>
            </a:r>
            <a:r>
              <a:rPr lang="en-US" smtClean="0"/>
              <a:t>           antara </a:t>
            </a:r>
            <a:r>
              <a:rPr lang="id-ID" smtClean="0"/>
              <a:t>1,2 sampai 2.</a:t>
            </a:r>
            <a:endParaRPr lang="en-US" smtClean="0"/>
          </a:p>
          <a:p>
            <a:pPr eaLnBrk="1" hangingPunct="1"/>
            <a:endParaRPr lang="en-US" smtClean="0"/>
          </a:p>
          <a:p>
            <a:pPr eaLnBrk="1" hangingPunct="1"/>
            <a:endParaRPr lang="id-ID" smtClean="0"/>
          </a:p>
        </p:txBody>
      </p:sp>
      <p:pic>
        <p:nvPicPr>
          <p:cNvPr id="48132" name="Picture 2"/>
          <p:cNvPicPr>
            <a:picLocks noChangeAspect="1" noChangeArrowheads="1"/>
          </p:cNvPicPr>
          <p:nvPr/>
        </p:nvPicPr>
        <p:blipFill>
          <a:blip r:embed="rId2"/>
          <a:srcRect/>
          <a:stretch>
            <a:fillRect/>
          </a:stretch>
        </p:blipFill>
        <p:spPr bwMode="auto">
          <a:xfrm>
            <a:off x="2286000" y="2286000"/>
            <a:ext cx="2697163" cy="838200"/>
          </a:xfrm>
          <a:prstGeom prst="rect">
            <a:avLst/>
          </a:prstGeom>
          <a:noFill/>
          <a:ln w="9525">
            <a:noFill/>
            <a:miter lim="800000"/>
            <a:headEnd/>
            <a:tailEnd/>
          </a:ln>
        </p:spPr>
      </p:pic>
      <p:pic>
        <p:nvPicPr>
          <p:cNvPr id="48133" name="Picture 3"/>
          <p:cNvPicPr>
            <a:picLocks noChangeAspect="1" noChangeArrowheads="1"/>
          </p:cNvPicPr>
          <p:nvPr/>
        </p:nvPicPr>
        <p:blipFill>
          <a:blip r:embed="rId3"/>
          <a:srcRect/>
          <a:stretch>
            <a:fillRect/>
          </a:stretch>
        </p:blipFill>
        <p:spPr bwMode="auto">
          <a:xfrm>
            <a:off x="5638800" y="3657600"/>
            <a:ext cx="989013" cy="533400"/>
          </a:xfrm>
          <a:prstGeom prst="rect">
            <a:avLst/>
          </a:prstGeom>
          <a:noFill/>
          <a:ln w="9525">
            <a:noFill/>
            <a:miter lim="800000"/>
            <a:headEnd/>
            <a:tailEnd/>
          </a:ln>
        </p:spPr>
      </p:pic>
      <p:pic>
        <p:nvPicPr>
          <p:cNvPr id="48134" name="Picture 4"/>
          <p:cNvPicPr>
            <a:picLocks noChangeAspect="1" noChangeArrowheads="1"/>
          </p:cNvPicPr>
          <p:nvPr/>
        </p:nvPicPr>
        <p:blipFill>
          <a:blip r:embed="rId4"/>
          <a:srcRect/>
          <a:stretch>
            <a:fillRect/>
          </a:stretch>
        </p:blipFill>
        <p:spPr bwMode="auto">
          <a:xfrm>
            <a:off x="685800" y="4067175"/>
            <a:ext cx="2336800" cy="609600"/>
          </a:xfrm>
          <a:prstGeom prst="rect">
            <a:avLst/>
          </a:prstGeom>
          <a:noFill/>
          <a:ln w="9525">
            <a:noFill/>
            <a:miter lim="800000"/>
            <a:headEnd/>
            <a:tailEnd/>
          </a:ln>
        </p:spPr>
      </p:pic>
      <p:pic>
        <p:nvPicPr>
          <p:cNvPr id="48135" name="Picture 5"/>
          <p:cNvPicPr>
            <a:picLocks noChangeAspect="1" noChangeArrowheads="1"/>
          </p:cNvPicPr>
          <p:nvPr/>
        </p:nvPicPr>
        <p:blipFill>
          <a:blip r:embed="rId5"/>
          <a:srcRect/>
          <a:stretch>
            <a:fillRect/>
          </a:stretch>
        </p:blipFill>
        <p:spPr bwMode="auto">
          <a:xfrm>
            <a:off x="4419600" y="4152900"/>
            <a:ext cx="762000" cy="571500"/>
          </a:xfrm>
          <a:prstGeom prst="rect">
            <a:avLst/>
          </a:prstGeom>
          <a:noFill/>
          <a:ln w="9525">
            <a:noFill/>
            <a:miter lim="800000"/>
            <a:headEnd/>
            <a:tailEnd/>
          </a:ln>
        </p:spPr>
      </p:pic>
      <p:pic>
        <p:nvPicPr>
          <p:cNvPr id="48136" name="Picture 5"/>
          <p:cNvPicPr>
            <a:picLocks noChangeAspect="1" noChangeArrowheads="1"/>
          </p:cNvPicPr>
          <p:nvPr/>
        </p:nvPicPr>
        <p:blipFill>
          <a:blip r:embed="rId5"/>
          <a:srcRect/>
          <a:stretch>
            <a:fillRect/>
          </a:stretch>
        </p:blipFill>
        <p:spPr bwMode="auto">
          <a:xfrm>
            <a:off x="3505200" y="5791200"/>
            <a:ext cx="762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Linear Scaling</a:t>
            </a:r>
            <a:endParaRPr lang="id-ID" dirty="0"/>
          </a:p>
        </p:txBody>
      </p:sp>
      <p:pic>
        <p:nvPicPr>
          <p:cNvPr id="49155" name="Picture 2"/>
          <p:cNvPicPr>
            <a:picLocks noChangeAspect="1" noChangeArrowheads="1"/>
          </p:cNvPicPr>
          <p:nvPr/>
        </p:nvPicPr>
        <p:blipFill>
          <a:blip r:embed="rId2"/>
          <a:srcRect/>
          <a:stretch>
            <a:fillRect/>
          </a:stretch>
        </p:blipFill>
        <p:spPr bwMode="auto">
          <a:xfrm>
            <a:off x="1828800" y="1997075"/>
            <a:ext cx="5029200" cy="4681538"/>
          </a:xfrm>
          <a:prstGeom prst="rect">
            <a:avLst/>
          </a:prstGeom>
          <a:noFill/>
          <a:ln w="9525">
            <a:noFill/>
            <a:miter lim="800000"/>
            <a:headEnd/>
            <a:tailEnd/>
          </a:ln>
        </p:spPr>
      </p:pic>
      <p:sp>
        <p:nvSpPr>
          <p:cNvPr id="4" name="Oval 3"/>
          <p:cNvSpPr/>
          <p:nvPr/>
        </p:nvSpPr>
        <p:spPr>
          <a:xfrm>
            <a:off x="3810000" y="60198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Oval 4"/>
          <p:cNvSpPr/>
          <p:nvPr/>
        </p:nvSpPr>
        <p:spPr>
          <a:xfrm>
            <a:off x="1981200" y="2895600"/>
            <a:ext cx="1143000"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Kelemahan </a:t>
            </a:r>
            <a:r>
              <a:rPr lang="id-ID" i="1" dirty="0" smtClean="0"/>
              <a:t>Linear Scaling</a:t>
            </a:r>
            <a:endParaRPr lang="id-ID" dirty="0"/>
          </a:p>
        </p:txBody>
      </p:sp>
      <p:pic>
        <p:nvPicPr>
          <p:cNvPr id="50179" name="Picture 2"/>
          <p:cNvPicPr>
            <a:picLocks noChangeAspect="1" noChangeArrowheads="1"/>
          </p:cNvPicPr>
          <p:nvPr/>
        </p:nvPicPr>
        <p:blipFill>
          <a:blip r:embed="rId2"/>
          <a:srcRect/>
          <a:stretch>
            <a:fillRect/>
          </a:stretch>
        </p:blipFill>
        <p:spPr bwMode="auto">
          <a:xfrm>
            <a:off x="1905000" y="2076450"/>
            <a:ext cx="4419600" cy="4781550"/>
          </a:xfrm>
          <a:prstGeom prst="rect">
            <a:avLst/>
          </a:prstGeom>
          <a:noFill/>
          <a:ln w="9525">
            <a:noFill/>
            <a:miter lim="800000"/>
            <a:headEnd/>
            <a:tailEnd/>
          </a:ln>
        </p:spPr>
      </p:pic>
      <p:sp>
        <p:nvSpPr>
          <p:cNvPr id="4" name="Oval 3"/>
          <p:cNvSpPr/>
          <p:nvPr/>
        </p:nvSpPr>
        <p:spPr>
          <a:xfrm>
            <a:off x="3552825" y="5502275"/>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Oval 5"/>
          <p:cNvSpPr/>
          <p:nvPr/>
        </p:nvSpPr>
        <p:spPr>
          <a:xfrm>
            <a:off x="2209800" y="5791200"/>
            <a:ext cx="914400" cy="685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i="1" dirty="0" smtClean="0"/>
              <a:t>Window Scaling</a:t>
            </a:r>
            <a:endParaRPr lang="id-ID" dirty="0"/>
          </a:p>
        </p:txBody>
      </p:sp>
      <p:pic>
        <p:nvPicPr>
          <p:cNvPr id="51203" name="Picture 2"/>
          <p:cNvPicPr>
            <a:picLocks noChangeAspect="1" noChangeArrowheads="1"/>
          </p:cNvPicPr>
          <p:nvPr/>
        </p:nvPicPr>
        <p:blipFill>
          <a:blip r:embed="rId2"/>
          <a:srcRect/>
          <a:stretch>
            <a:fillRect/>
          </a:stretch>
        </p:blipFill>
        <p:spPr bwMode="auto">
          <a:xfrm>
            <a:off x="1905000" y="2133600"/>
            <a:ext cx="5257800" cy="498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i="1" smtClean="0"/>
              <a:t>Sigma </a:t>
            </a:r>
            <a:r>
              <a:rPr lang="id-ID" i="1" smtClean="0"/>
              <a:t>Scaling</a:t>
            </a:r>
            <a:endParaRPr lang="id-ID" smtClean="0"/>
          </a:p>
        </p:txBody>
      </p:sp>
      <p:sp>
        <p:nvSpPr>
          <p:cNvPr id="52227" name="Content Placeholder 2"/>
          <p:cNvSpPr>
            <a:spLocks noGrp="1"/>
          </p:cNvSpPr>
          <p:nvPr>
            <p:ph idx="1"/>
          </p:nvPr>
        </p:nvSpPr>
        <p:spPr>
          <a:xfrm>
            <a:off x="457200" y="3886200"/>
            <a:ext cx="8229600" cy="2438400"/>
          </a:xfrm>
        </p:spPr>
        <p:txBody>
          <a:bodyPr/>
          <a:lstStyle/>
          <a:p>
            <a:pPr eaLnBrk="1" hangingPunct="1"/>
            <a:r>
              <a:rPr lang="id-ID" i="1" smtClean="0"/>
              <a:t>c</a:t>
            </a:r>
            <a:r>
              <a:rPr lang="id-ID" smtClean="0"/>
              <a:t> </a:t>
            </a:r>
            <a:r>
              <a:rPr lang="en-US" smtClean="0"/>
              <a:t>= </a:t>
            </a:r>
            <a:r>
              <a:rPr lang="id-ID" smtClean="0"/>
              <a:t>bilangan bulat kecil (biasanya sama dengan 2)</a:t>
            </a:r>
            <a:endParaRPr lang="en-US" smtClean="0"/>
          </a:p>
          <a:p>
            <a:pPr eaLnBrk="1" hangingPunct="1"/>
            <a:r>
              <a:rPr lang="id-ID" smtClean="0"/>
              <a:t>Nilai-nilai </a:t>
            </a:r>
            <a:r>
              <a:rPr lang="id-ID" i="1" smtClean="0"/>
              <a:t>fitness</a:t>
            </a:r>
            <a:r>
              <a:rPr lang="id-ID" smtClean="0"/>
              <a:t> </a:t>
            </a:r>
            <a:r>
              <a:rPr lang="id-ID" i="1" smtClean="0"/>
              <a:t>f</a:t>
            </a:r>
            <a:r>
              <a:rPr lang="id-ID" smtClean="0"/>
              <a:t> diskalakan menggunakan rata-rata dan standar deviasi</a:t>
            </a:r>
          </a:p>
        </p:txBody>
      </p:sp>
      <p:pic>
        <p:nvPicPr>
          <p:cNvPr id="52228" name="Picture 2"/>
          <p:cNvPicPr>
            <a:picLocks noChangeAspect="1" noChangeArrowheads="1"/>
          </p:cNvPicPr>
          <p:nvPr/>
        </p:nvPicPr>
        <p:blipFill>
          <a:blip r:embed="rId2"/>
          <a:srcRect/>
          <a:stretch>
            <a:fillRect/>
          </a:stretch>
        </p:blipFill>
        <p:spPr bwMode="auto">
          <a:xfrm>
            <a:off x="2362200" y="2438400"/>
            <a:ext cx="410845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Rank-Based Selection</a:t>
            </a:r>
            <a:endParaRPr lang="id-ID" smtClean="0"/>
          </a:p>
        </p:txBody>
      </p:sp>
      <p:sp>
        <p:nvSpPr>
          <p:cNvPr id="3" name="Content Placeholder 2"/>
          <p:cNvSpPr>
            <a:spLocks noGrp="1"/>
          </p:cNvSpPr>
          <p:nvPr>
            <p:ph idx="1"/>
          </p:nvPr>
        </p:nvSpPr>
        <p:spPr/>
        <p:txBody>
          <a:bodyPr/>
          <a:lstStyle/>
          <a:p>
            <a:pPr eaLnBrk="1" hangingPunct="1"/>
            <a:r>
              <a:rPr lang="id-ID" i="1" smtClean="0"/>
              <a:t>Linear Ranking</a:t>
            </a:r>
            <a:r>
              <a:rPr lang="id-ID" smtClean="0"/>
              <a:t> </a:t>
            </a:r>
          </a:p>
          <a:p>
            <a:pPr eaLnBrk="1" hangingPunct="1"/>
            <a:r>
              <a:rPr lang="id-ID" i="1" smtClean="0"/>
              <a:t>Non-linear ranking</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pPr eaLnBrk="1" hangingPunct="1"/>
            <a:r>
              <a:rPr lang="id-ID" i="1" smtClean="0"/>
              <a:t>Linear Ranking</a:t>
            </a:r>
            <a:r>
              <a:rPr lang="en-US" i="1" smtClean="0"/>
              <a:t> </a:t>
            </a:r>
            <a:r>
              <a:rPr lang="en-US" smtClean="0"/>
              <a:t>(LR)</a:t>
            </a:r>
            <a:endParaRPr lang="id-ID" smtClean="0"/>
          </a:p>
        </p:txBody>
      </p:sp>
      <p:sp>
        <p:nvSpPr>
          <p:cNvPr id="4" name="Content Placeholder 3"/>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smtClean="0"/>
              <a:t>S</a:t>
            </a:r>
            <a:r>
              <a:rPr lang="id-ID" dirty="0" smtClean="0"/>
              <a:t>emua individu yang berada dalam populasi diurutkan berdasarkan nilai fitnessnya secara </a:t>
            </a:r>
            <a:r>
              <a:rPr lang="id-ID" i="1" dirty="0" smtClean="0"/>
              <a:t>asceding</a:t>
            </a:r>
            <a:r>
              <a:rPr lang="id-ID" dirty="0" smtClean="0"/>
              <a:t> </a:t>
            </a:r>
            <a:endParaRPr lang="en-US" dirty="0" smtClean="0"/>
          </a:p>
          <a:p>
            <a:pPr marL="274320" indent="-274320" eaLnBrk="1" fontAlgn="auto" hangingPunct="1">
              <a:spcAft>
                <a:spcPts val="0"/>
              </a:spcAft>
              <a:buClr>
                <a:schemeClr val="accent3"/>
              </a:buClr>
              <a:buFont typeface="Wingdings 2"/>
              <a:buChar char=""/>
              <a:defRPr/>
            </a:pPr>
            <a:r>
              <a:rPr lang="id-ID" dirty="0" smtClean="0"/>
              <a:t>Nilai </a:t>
            </a:r>
            <a:r>
              <a:rPr lang="id-ID" i="1" dirty="0" smtClean="0"/>
              <a:t>fitness</a:t>
            </a:r>
            <a:r>
              <a:rPr lang="id-ID" dirty="0" smtClean="0"/>
              <a:t> hasil perankingan dihitung menggunakan rumus:</a:t>
            </a: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i="1" dirty="0" smtClean="0"/>
          </a:p>
          <a:p>
            <a:pPr marL="274320" indent="-274320" eaLnBrk="1" fontAlgn="auto" hangingPunct="1">
              <a:spcAft>
                <a:spcPts val="0"/>
              </a:spcAft>
              <a:buClr>
                <a:schemeClr val="accent3"/>
              </a:buClr>
              <a:buFont typeface="Wingdings 2"/>
              <a:buChar char=""/>
              <a:defRPr/>
            </a:pPr>
            <a:endParaRPr lang="en-US" i="1" dirty="0" smtClean="0"/>
          </a:p>
          <a:p>
            <a:pPr marL="274320" indent="-274320" eaLnBrk="1" fontAlgn="auto" hangingPunct="1">
              <a:spcAft>
                <a:spcPts val="0"/>
              </a:spcAft>
              <a:buClr>
                <a:schemeClr val="accent3"/>
              </a:buClr>
              <a:buFont typeface="Wingdings 2"/>
              <a:buChar char=""/>
              <a:defRPr/>
            </a:pPr>
            <a:r>
              <a:rPr lang="id-ID" i="1" dirty="0" smtClean="0"/>
              <a:t>S</a:t>
            </a:r>
            <a:r>
              <a:rPr lang="id-ID" dirty="0" smtClean="0"/>
              <a:t> adalah </a:t>
            </a:r>
            <a:r>
              <a:rPr lang="id-ID" b="1" i="1" dirty="0" smtClean="0"/>
              <a:t>selective pressure</a:t>
            </a:r>
            <a:r>
              <a:rPr lang="id-ID" i="1" dirty="0" smtClean="0"/>
              <a:t> </a:t>
            </a:r>
            <a:r>
              <a:rPr lang="id-ID" dirty="0" smtClean="0"/>
              <a:t>(probabilitas terpilih individu terbaik dibandingkan dengan rata-rata probabilitas terpilih semua individu). </a:t>
            </a:r>
            <a:r>
              <a:rPr lang="en-US" dirty="0" smtClean="0"/>
              <a:t>S</a:t>
            </a:r>
            <a:r>
              <a:rPr lang="id-ID" dirty="0" smtClean="0"/>
              <a:t> berada dalam interval [1, 2].</a:t>
            </a:r>
            <a:endParaRPr lang="en-US" dirty="0" smtClean="0"/>
          </a:p>
          <a:p>
            <a:pPr marL="274320" indent="-274320" eaLnBrk="1" fontAlgn="auto" hangingPunct="1">
              <a:spcAft>
                <a:spcPts val="0"/>
              </a:spcAft>
              <a:buClr>
                <a:schemeClr val="accent3"/>
              </a:buClr>
              <a:buFont typeface="Wingdings 2"/>
              <a:buChar char=""/>
              <a:defRPr/>
            </a:pPr>
            <a:r>
              <a:rPr lang="id-ID" i="1" dirty="0" smtClean="0"/>
              <a:t>Pos</a:t>
            </a:r>
            <a:r>
              <a:rPr lang="id-ID" dirty="0" smtClean="0"/>
              <a:t> adalah posisi individu dalam populasi, dimana individu terburuk (nilai </a:t>
            </a:r>
            <a:r>
              <a:rPr lang="id-ID" i="1" dirty="0" smtClean="0"/>
              <a:t>fitness</a:t>
            </a:r>
            <a:r>
              <a:rPr lang="id-ID" dirty="0" smtClean="0"/>
              <a:t>-nya paling rendah) berada di posisi 1 dan individu terbaik di posisi </a:t>
            </a:r>
            <a:r>
              <a:rPr lang="id-ID" i="1" dirty="0" smtClean="0"/>
              <a:t>N</a:t>
            </a:r>
            <a:r>
              <a:rPr lang="id-ID" dirty="0" smtClean="0"/>
              <a:t>.</a:t>
            </a:r>
            <a:endParaRPr lang="id-ID" dirty="0"/>
          </a:p>
        </p:txBody>
      </p:sp>
      <p:pic>
        <p:nvPicPr>
          <p:cNvPr id="91138" name="Picture 2"/>
          <p:cNvPicPr>
            <a:picLocks noChangeAspect="1" noChangeArrowheads="1"/>
          </p:cNvPicPr>
          <p:nvPr/>
        </p:nvPicPr>
        <p:blipFill>
          <a:blip r:embed="rId2"/>
          <a:srcRect/>
          <a:stretch>
            <a:fillRect/>
          </a:stretch>
        </p:blipFill>
        <p:spPr bwMode="auto">
          <a:xfrm>
            <a:off x="1828800" y="3200400"/>
            <a:ext cx="5678488"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1138"/>
                                        </p:tgtEl>
                                        <p:attrNameLst>
                                          <p:attrName>style.visibility</p:attrName>
                                        </p:attrNameLst>
                                      </p:cBhvr>
                                      <p:to>
                                        <p:strVal val="visible"/>
                                      </p:to>
                                    </p:set>
                                    <p:animEffect transition="in" filter="blinds(horizontal)">
                                      <p:cBhvr>
                                        <p:cTn id="17" dur="500"/>
                                        <p:tgtEl>
                                          <p:spTgt spid="911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pPr eaLnBrk="1" hangingPunct="1"/>
            <a:r>
              <a:rPr lang="en-US" i="1" smtClean="0"/>
              <a:t>Non </a:t>
            </a:r>
            <a:r>
              <a:rPr lang="id-ID" i="1" smtClean="0"/>
              <a:t>Linear Ranking</a:t>
            </a:r>
            <a:r>
              <a:rPr lang="en-US" i="1" smtClean="0"/>
              <a:t> </a:t>
            </a:r>
            <a:r>
              <a:rPr lang="en-US" smtClean="0"/>
              <a:t>(NLR)</a:t>
            </a:r>
            <a:endParaRPr lang="id-ID" smtClean="0"/>
          </a:p>
        </p:txBody>
      </p:sp>
      <p:pic>
        <p:nvPicPr>
          <p:cNvPr id="55299" name="Picture 2"/>
          <p:cNvPicPr>
            <a:picLocks noChangeAspect="1" noChangeArrowheads="1"/>
          </p:cNvPicPr>
          <p:nvPr/>
        </p:nvPicPr>
        <p:blipFill>
          <a:blip r:embed="rId2"/>
          <a:srcRect/>
          <a:stretch>
            <a:fillRect/>
          </a:stretch>
        </p:blipFill>
        <p:spPr bwMode="auto">
          <a:xfrm>
            <a:off x="3048000" y="2438400"/>
            <a:ext cx="2590800" cy="1409700"/>
          </a:xfrm>
          <a:prstGeom prst="rect">
            <a:avLst/>
          </a:prstGeom>
          <a:noFill/>
          <a:ln w="9525">
            <a:noFill/>
            <a:miter lim="800000"/>
            <a:headEnd/>
            <a:tailEnd/>
          </a:ln>
        </p:spPr>
      </p:pic>
      <p:pic>
        <p:nvPicPr>
          <p:cNvPr id="55300" name="Picture 3"/>
          <p:cNvPicPr>
            <a:picLocks noChangeAspect="1" noChangeArrowheads="1"/>
          </p:cNvPicPr>
          <p:nvPr/>
        </p:nvPicPr>
        <p:blipFill>
          <a:blip r:embed="rId3"/>
          <a:srcRect/>
          <a:stretch>
            <a:fillRect/>
          </a:stretch>
        </p:blipFill>
        <p:spPr bwMode="auto">
          <a:xfrm>
            <a:off x="1905000" y="4876800"/>
            <a:ext cx="6096000" cy="593725"/>
          </a:xfrm>
          <a:prstGeom prst="rect">
            <a:avLst/>
          </a:prstGeom>
          <a:noFill/>
          <a:ln w="9525">
            <a:noFill/>
            <a:miter lim="800000"/>
            <a:headEnd/>
            <a:tailEnd/>
          </a:ln>
        </p:spPr>
      </p:pic>
      <p:sp>
        <p:nvSpPr>
          <p:cNvPr id="55301" name="Rectangle 6"/>
          <p:cNvSpPr>
            <a:spLocks noChangeArrowheads="1"/>
          </p:cNvSpPr>
          <p:nvPr/>
        </p:nvSpPr>
        <p:spPr bwMode="auto">
          <a:xfrm>
            <a:off x="1143000" y="4191000"/>
            <a:ext cx="6019800" cy="461963"/>
          </a:xfrm>
          <a:prstGeom prst="rect">
            <a:avLst/>
          </a:prstGeom>
          <a:noFill/>
          <a:ln w="9525">
            <a:noFill/>
            <a:miter lim="800000"/>
            <a:headEnd/>
            <a:tailEnd/>
          </a:ln>
        </p:spPr>
        <p:txBody>
          <a:bodyPr>
            <a:spAutoFit/>
          </a:bodyPr>
          <a:lstStyle/>
          <a:p>
            <a:r>
              <a:rPr lang="id-ID" sz="2400">
                <a:latin typeface="Constantia" pitchFamily="18" charset="0"/>
              </a:rPr>
              <a:t>dimana </a:t>
            </a:r>
            <a:r>
              <a:rPr lang="it-IT" sz="2400" i="1">
                <a:latin typeface="Constantia" pitchFamily="18" charset="0"/>
              </a:rPr>
              <a:t>X</a:t>
            </a:r>
            <a:r>
              <a:rPr lang="it-IT" sz="2400">
                <a:latin typeface="Constantia" pitchFamily="18" charset="0"/>
              </a:rPr>
              <a:t> </a:t>
            </a:r>
            <a:r>
              <a:rPr lang="id-ID" sz="2400">
                <a:latin typeface="Constantia" pitchFamily="18" charset="0"/>
              </a:rPr>
              <a:t>adalah akar dari polinomial</a:t>
            </a:r>
            <a:r>
              <a:rPr lang="it-IT" sz="2400">
                <a:latin typeface="Constantia" pitchFamily="18" charset="0"/>
              </a:rPr>
              <a:t>:</a:t>
            </a:r>
            <a:endParaRPr lang="id-ID" sz="2400">
              <a:latin typeface="Constantia" pitchFamily="18" charset="0"/>
            </a:endParaRPr>
          </a:p>
        </p:txBody>
      </p:sp>
      <p:sp>
        <p:nvSpPr>
          <p:cNvPr id="55302" name="Rectangle 7"/>
          <p:cNvSpPr>
            <a:spLocks noChangeArrowheads="1"/>
          </p:cNvSpPr>
          <p:nvPr/>
        </p:nvSpPr>
        <p:spPr bwMode="auto">
          <a:xfrm>
            <a:off x="1143000" y="5715000"/>
            <a:ext cx="7620000" cy="830263"/>
          </a:xfrm>
          <a:prstGeom prst="rect">
            <a:avLst/>
          </a:prstGeom>
          <a:noFill/>
          <a:ln w="9525">
            <a:noFill/>
            <a:miter lim="800000"/>
            <a:headEnd/>
            <a:tailEnd/>
          </a:ln>
        </p:spPr>
        <p:txBody>
          <a:bodyPr>
            <a:spAutoFit/>
          </a:bodyPr>
          <a:lstStyle/>
          <a:p>
            <a:r>
              <a:rPr lang="id-ID" sz="2400" i="1">
                <a:latin typeface="Constantia" pitchFamily="18" charset="0"/>
              </a:rPr>
              <a:t>N</a:t>
            </a:r>
            <a:r>
              <a:rPr lang="id-ID" sz="2400">
                <a:latin typeface="Constantia" pitchFamily="18" charset="0"/>
              </a:rPr>
              <a:t> </a:t>
            </a:r>
            <a:r>
              <a:rPr lang="en-US" sz="2400">
                <a:latin typeface="Constantia" pitchFamily="18" charset="0"/>
              </a:rPr>
              <a:t>= </a:t>
            </a:r>
            <a:r>
              <a:rPr lang="id-ID" sz="2400">
                <a:latin typeface="Constantia" pitchFamily="18" charset="0"/>
              </a:rPr>
              <a:t>ukuran populasi </a:t>
            </a:r>
            <a:endParaRPr lang="en-US" sz="2400">
              <a:latin typeface="Constantia" pitchFamily="18" charset="0"/>
            </a:endParaRPr>
          </a:p>
          <a:p>
            <a:r>
              <a:rPr lang="id-ID" sz="2400" i="1">
                <a:latin typeface="Constantia" pitchFamily="18" charset="0"/>
              </a:rPr>
              <a:t>S</a:t>
            </a:r>
            <a:r>
              <a:rPr lang="id-ID" sz="2400">
                <a:latin typeface="Constantia" pitchFamily="18" charset="0"/>
              </a:rPr>
              <a:t> </a:t>
            </a:r>
            <a:r>
              <a:rPr lang="en-US" sz="2400">
                <a:latin typeface="Constantia" pitchFamily="18" charset="0"/>
              </a:rPr>
              <a:t>= </a:t>
            </a:r>
            <a:r>
              <a:rPr lang="id-ID" sz="2400" i="1">
                <a:latin typeface="Constantia" pitchFamily="18" charset="0"/>
              </a:rPr>
              <a:t>selective pressure </a:t>
            </a:r>
            <a:r>
              <a:rPr lang="id-ID" sz="2400">
                <a:latin typeface="Constantia" pitchFamily="18" charset="0"/>
              </a:rPr>
              <a:t>dalam interval [1, </a:t>
            </a:r>
            <a:r>
              <a:rPr lang="id-ID" sz="2400" i="1">
                <a:latin typeface="Constantia" pitchFamily="18" charset="0"/>
              </a:rPr>
              <a:t>N</a:t>
            </a:r>
            <a:r>
              <a:rPr lang="id-ID" sz="2400">
                <a:latin typeface="Constantia" pitchFamily="18" charset="0"/>
              </a:rPr>
              <a:t>-2].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3"/>
          <p:cNvPicPr>
            <a:picLocks noChangeAspect="1" noChangeArrowheads="1"/>
          </p:cNvPicPr>
          <p:nvPr/>
        </p:nvPicPr>
        <p:blipFill>
          <a:blip r:embed="rId2"/>
          <a:srcRect/>
          <a:stretch>
            <a:fillRect/>
          </a:stretch>
        </p:blipFill>
        <p:spPr bwMode="auto">
          <a:xfrm>
            <a:off x="228600" y="685800"/>
            <a:ext cx="8610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Skema umum EAs</a:t>
            </a:r>
            <a:endParaRPr lang="id-ID" dirty="0"/>
          </a:p>
        </p:txBody>
      </p:sp>
      <p:sp>
        <p:nvSpPr>
          <p:cNvPr id="20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graphicFrame>
        <p:nvGraphicFramePr>
          <p:cNvPr id="2050" name="Object 1"/>
          <p:cNvGraphicFramePr>
            <a:graphicFrameLocks noChangeAspect="1"/>
          </p:cNvGraphicFramePr>
          <p:nvPr/>
        </p:nvGraphicFramePr>
        <p:xfrm>
          <a:off x="1219200" y="2362200"/>
          <a:ext cx="6705600" cy="4276725"/>
        </p:xfrm>
        <a:graphic>
          <a:graphicData uri="http://schemas.openxmlformats.org/presentationml/2006/ole">
            <mc:AlternateContent xmlns:mc="http://schemas.openxmlformats.org/markup-compatibility/2006">
              <mc:Choice xmlns:v="urn:schemas-microsoft-com:vml" Requires="v">
                <p:oleObj spid="_x0000_s258051" name="Visio" r:id="rId3" imgW="3417806" imgH="2180077" progId="Visio.Drawing.11">
                  <p:embed/>
                </p:oleObj>
              </mc:Choice>
              <mc:Fallback>
                <p:oleObj name="Visio" r:id="rId3" imgW="3417806" imgH="218007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362200"/>
                        <a:ext cx="6705600" cy="427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urved Left Arrow 4"/>
          <p:cNvSpPr/>
          <p:nvPr/>
        </p:nvSpPr>
        <p:spPr>
          <a:xfrm>
            <a:off x="7086600" y="2895600"/>
            <a:ext cx="1676400" cy="3124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Curved Left Arrow 5"/>
          <p:cNvSpPr/>
          <p:nvPr/>
        </p:nvSpPr>
        <p:spPr>
          <a:xfrm rot="10800000">
            <a:off x="2362200" y="2819399"/>
            <a:ext cx="1676400" cy="3124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533400"/>
          <a:ext cx="8686799" cy="5791203"/>
        </p:xfrm>
        <a:graphic>
          <a:graphicData uri="http://schemas.openxmlformats.org/drawingml/2006/table">
            <a:tbl>
              <a:tblPr/>
              <a:tblGrid>
                <a:gridCol w="1441009"/>
                <a:gridCol w="938446"/>
                <a:gridCol w="1647221"/>
                <a:gridCol w="1647221"/>
                <a:gridCol w="1506451"/>
                <a:gridCol w="1506451"/>
              </a:tblGrid>
              <a:tr h="417163">
                <a:tc rowSpan="2">
                  <a:txBody>
                    <a:bodyPr/>
                    <a:lstStyle/>
                    <a:p>
                      <a:pPr algn="ctr">
                        <a:spcBef>
                          <a:spcPts val="300"/>
                        </a:spcBef>
                        <a:spcAft>
                          <a:spcPts val="0"/>
                        </a:spcAft>
                        <a:tabLst>
                          <a:tab pos="800100" algn="l"/>
                          <a:tab pos="457200" algn="l"/>
                        </a:tabLst>
                      </a:pPr>
                      <a:r>
                        <a:rPr lang="id-ID" sz="2400" b="1" i="1" spc="0" dirty="0">
                          <a:solidFill>
                            <a:srgbClr val="000000"/>
                          </a:solidFill>
                          <a:latin typeface="Arial Narrow" pitchFamily="34" charset="0"/>
                          <a:ea typeface="Times New Roman"/>
                          <a:cs typeface="Arial" pitchFamily="34" charset="0"/>
                        </a:rPr>
                        <a:t>Fitness</a:t>
                      </a:r>
                      <a:endParaRPr lang="id-ID" sz="3200" b="1" spc="-30" dirty="0">
                        <a:latin typeface="Arial Narrow"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spcBef>
                          <a:spcPts val="300"/>
                        </a:spcBef>
                        <a:spcAft>
                          <a:spcPts val="0"/>
                        </a:spcAft>
                        <a:tabLst>
                          <a:tab pos="800100" algn="l"/>
                          <a:tab pos="457200" algn="l"/>
                        </a:tabLst>
                      </a:pPr>
                      <a:r>
                        <a:rPr lang="id-ID" sz="2400" b="1" spc="0" dirty="0">
                          <a:solidFill>
                            <a:srgbClr val="000000"/>
                          </a:solidFill>
                          <a:latin typeface="Arial Narrow" pitchFamily="34" charset="0"/>
                          <a:ea typeface="Times New Roman"/>
                          <a:cs typeface="Arial" pitchFamily="34" charset="0"/>
                        </a:rPr>
                        <a:t>Posisi</a:t>
                      </a:r>
                      <a:endParaRPr lang="id-ID" sz="3200" b="1" spc="-30" dirty="0">
                        <a:latin typeface="Arial Narrow"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algn="ctr">
                        <a:spcBef>
                          <a:spcPts val="300"/>
                        </a:spcBef>
                        <a:spcAft>
                          <a:spcPts val="0"/>
                        </a:spcAft>
                        <a:tabLst>
                          <a:tab pos="800100" algn="l"/>
                          <a:tab pos="457200" algn="l"/>
                        </a:tabLst>
                      </a:pPr>
                      <a:r>
                        <a:rPr lang="id-ID" sz="2400" b="1" i="1" spc="0">
                          <a:latin typeface="Arial Narrow" pitchFamily="34" charset="0"/>
                          <a:ea typeface="Times New Roman"/>
                          <a:cs typeface="Arial" pitchFamily="34" charset="0"/>
                        </a:rPr>
                        <a:t>Fitness</a:t>
                      </a:r>
                      <a:r>
                        <a:rPr lang="id-ID" sz="2400" b="1" spc="0">
                          <a:latin typeface="Arial Narrow" pitchFamily="34" charset="0"/>
                          <a:ea typeface="Times New Roman"/>
                          <a:cs typeface="Arial" pitchFamily="34" charset="0"/>
                        </a:rPr>
                        <a:t> Perangkingan</a:t>
                      </a:r>
                      <a:endParaRPr lang="id-ID" sz="3200" b="1" spc="-3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785247">
                <a:tc vMerge="1">
                  <a:txBody>
                    <a:bodyPr/>
                    <a:lstStyle/>
                    <a:p>
                      <a:endParaRPr lang="id-ID"/>
                    </a:p>
                  </a:txBody>
                  <a:tcPr/>
                </a:tc>
                <a:tc vMerge="1">
                  <a:txBody>
                    <a:bodyPr/>
                    <a:lstStyle/>
                    <a:p>
                      <a:endParaRPr lang="id-ID"/>
                    </a:p>
                  </a:txBody>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LR, S = 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LR, S = 1,2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a:latin typeface="Arial Narrow" pitchFamily="34" charset="0"/>
                          <a:ea typeface="Times New Roman"/>
                          <a:cs typeface="Arial" pitchFamily="34" charset="0"/>
                        </a:rPr>
                        <a:t>NLR, S = 3</a:t>
                      </a:r>
                      <a:endParaRPr lang="id-ID" sz="3200" b="1" spc="-3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0"/>
                        </a:spcAft>
                        <a:tabLst>
                          <a:tab pos="800100" algn="l"/>
                          <a:tab pos="457200" algn="l"/>
                        </a:tabLst>
                      </a:pPr>
                      <a:r>
                        <a:rPr lang="id-ID" sz="2400" b="1" spc="0" dirty="0">
                          <a:latin typeface="Arial Narrow" pitchFamily="34" charset="0"/>
                          <a:ea typeface="Times New Roman"/>
                          <a:cs typeface="Arial" pitchFamily="34" charset="0"/>
                        </a:rPr>
                        <a:t>NLR, S = 2</a:t>
                      </a:r>
                      <a:endParaRPr lang="id-ID" sz="3200" b="1" spc="-30" dirty="0">
                        <a:latin typeface="Arial Narrow"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90,11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1,1</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3</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1,08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2,21</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1,69</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1,62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1,43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1,19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1,21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90,05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1,03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6</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0,87</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0,48</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0,74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89,95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0,35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0,62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0,26</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0,53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79,93</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0,92</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0,19</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0,45</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163">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79,91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1</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0,9</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a:solidFill>
                            <a:srgbClr val="000000"/>
                          </a:solidFill>
                          <a:latin typeface="Arial Narrow" pitchFamily="34" charset="0"/>
                          <a:ea typeface="Times New Roman"/>
                          <a:cs typeface="Arial" pitchFamily="34" charset="0"/>
                        </a:rPr>
                        <a:t>0,14</a:t>
                      </a:r>
                      <a:endParaRPr lang="id-ID" sz="3200" spc="-3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tabLst>
                          <a:tab pos="800100" algn="l"/>
                          <a:tab pos="457200" algn="l"/>
                        </a:tabLst>
                      </a:pPr>
                      <a:r>
                        <a:rPr lang="id-ID" sz="2400" spc="0" dirty="0">
                          <a:solidFill>
                            <a:srgbClr val="000000"/>
                          </a:solidFill>
                          <a:latin typeface="Arial Narrow" pitchFamily="34" charset="0"/>
                          <a:ea typeface="Times New Roman"/>
                          <a:cs typeface="Arial" pitchFamily="34" charset="0"/>
                        </a:rPr>
                        <a:t>0,38</a:t>
                      </a:r>
                      <a:endParaRPr lang="id-ID" sz="3200" spc="-30" dirty="0">
                        <a:latin typeface="Arial Narrow"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Tournament Selection</a:t>
            </a:r>
            <a:endParaRPr lang="id-ID" smtClean="0"/>
          </a:p>
        </p:txBody>
      </p:sp>
      <p:pic>
        <p:nvPicPr>
          <p:cNvPr id="58371" name="Picture 2"/>
          <p:cNvPicPr>
            <a:picLocks noChangeAspect="1" noChangeArrowheads="1"/>
          </p:cNvPicPr>
          <p:nvPr/>
        </p:nvPicPr>
        <p:blipFill>
          <a:blip r:embed="rId2"/>
          <a:srcRect/>
          <a:stretch>
            <a:fillRect/>
          </a:stretch>
        </p:blipFill>
        <p:spPr bwMode="auto">
          <a:xfrm>
            <a:off x="533400" y="1981200"/>
            <a:ext cx="777401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Tournament Selection</a:t>
            </a:r>
            <a:endParaRPr lang="id-ID" smtClean="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id-ID" dirty="0" smtClean="0"/>
              <a:t>Banyak cara yang bisa digunakan untuk memilih satu pemenang (orangtua) dari </a:t>
            </a:r>
            <a:r>
              <a:rPr lang="id-ID" i="1" dirty="0" smtClean="0"/>
              <a:t>k</a:t>
            </a:r>
            <a:r>
              <a:rPr lang="id-ID" dirty="0" smtClean="0"/>
              <a:t> kontestan tersebut. </a:t>
            </a:r>
          </a:p>
          <a:p>
            <a:pPr marL="274320" indent="-274320" eaLnBrk="1" fontAlgn="auto" hangingPunct="1">
              <a:spcAft>
                <a:spcPts val="0"/>
              </a:spcAft>
              <a:buClr>
                <a:schemeClr val="accent3"/>
              </a:buClr>
              <a:buFont typeface="Wingdings 2"/>
              <a:buChar char=""/>
              <a:defRPr/>
            </a:pPr>
            <a:r>
              <a:rPr lang="id-ID" dirty="0" smtClean="0"/>
              <a:t>Ada empat hal yang bisa dijadikan acuan untuk membangun prosedur penentuan pemenang turnamen, yaitu:</a:t>
            </a:r>
          </a:p>
          <a:p>
            <a:pPr marL="641033" lvl="1" indent="-274320" eaLnBrk="1" fontAlgn="auto" hangingPunct="1">
              <a:spcAft>
                <a:spcPts val="0"/>
              </a:spcAft>
              <a:buClr>
                <a:schemeClr val="accent3"/>
              </a:buClr>
              <a:buFont typeface="Wingdings 2"/>
              <a:buChar char=""/>
              <a:defRPr/>
            </a:pPr>
            <a:r>
              <a:rPr lang="id-ID" dirty="0" smtClean="0"/>
              <a:t>Perlu perankingan atau tidak?</a:t>
            </a:r>
          </a:p>
          <a:p>
            <a:pPr marL="641033" lvl="1" indent="-274320" eaLnBrk="1" fontAlgn="auto" hangingPunct="1">
              <a:spcAft>
                <a:spcPts val="0"/>
              </a:spcAft>
              <a:buClr>
                <a:schemeClr val="accent3"/>
              </a:buClr>
              <a:buFont typeface="Wingdings 2"/>
              <a:buChar char=""/>
              <a:defRPr/>
            </a:pPr>
            <a:r>
              <a:rPr lang="id-ID" dirty="0" smtClean="0"/>
              <a:t>Berapa ukuran sampling </a:t>
            </a:r>
            <a:r>
              <a:rPr lang="id-ID" i="1" dirty="0" smtClean="0"/>
              <a:t>k</a:t>
            </a:r>
            <a:r>
              <a:rPr lang="id-ID" dirty="0" smtClean="0"/>
              <a:t>?</a:t>
            </a:r>
          </a:p>
          <a:p>
            <a:pPr marL="641033" lvl="1" indent="-274320" eaLnBrk="1" fontAlgn="auto" hangingPunct="1">
              <a:spcAft>
                <a:spcPts val="0"/>
              </a:spcAft>
              <a:buClr>
                <a:schemeClr val="accent3"/>
              </a:buClr>
              <a:buFont typeface="Wingdings 2"/>
              <a:buChar char=""/>
              <a:defRPr/>
            </a:pPr>
            <a:r>
              <a:rPr lang="id-ID" dirty="0" smtClean="0"/>
              <a:t>Apakah kromosom yang sudah pernah terpilih sebagai kontestan bisa terpilih lagi?</a:t>
            </a:r>
          </a:p>
          <a:p>
            <a:pPr marL="641033" lvl="1" indent="-274320" eaLnBrk="1" fontAlgn="auto" hangingPunct="1">
              <a:spcAft>
                <a:spcPts val="0"/>
              </a:spcAft>
              <a:buClr>
                <a:schemeClr val="accent3"/>
              </a:buClr>
              <a:buFont typeface="Wingdings 2"/>
              <a:buChar char=""/>
              <a:defRPr/>
            </a:pPr>
            <a:r>
              <a:rPr lang="id-ID" dirty="0" smtClean="0"/>
              <a:t>Apakah kontestan terbaik (dengan </a:t>
            </a:r>
            <a:r>
              <a:rPr lang="id-ID" i="1" dirty="0" smtClean="0"/>
              <a:t>fitness</a:t>
            </a:r>
            <a:r>
              <a:rPr lang="id-ID" dirty="0" smtClean="0"/>
              <a:t> tertinggi) selalu menjadi pemenang (deterministik) atau bergantung pada suatu probabilistik tertentu?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a:blip r:embed="rId2"/>
          <a:srcRect/>
          <a:stretch>
            <a:fillRect/>
          </a:stretch>
        </p:blipFill>
        <p:spPr bwMode="auto">
          <a:xfrm>
            <a:off x="501505" y="609600"/>
            <a:ext cx="8185295" cy="6042408"/>
          </a:xfrm>
          <a:prstGeom prst="rect">
            <a:avLst/>
          </a:prstGeom>
          <a:noFill/>
          <a:ln w="9525">
            <a:noFill/>
            <a:miter lim="800000"/>
            <a:headEnd/>
            <a:tailEnd/>
          </a:ln>
        </p:spPr>
      </p:pic>
      <p:sp>
        <p:nvSpPr>
          <p:cNvPr id="43012" name="TextBox 4"/>
          <p:cNvSpPr txBox="1">
            <a:spLocks noChangeArrowheads="1"/>
          </p:cNvSpPr>
          <p:nvPr/>
        </p:nvSpPr>
        <p:spPr bwMode="auto">
          <a:xfrm>
            <a:off x="304800" y="381000"/>
            <a:ext cx="2438400" cy="369888"/>
          </a:xfrm>
          <a:prstGeom prst="rect">
            <a:avLst/>
          </a:prstGeom>
          <a:noFill/>
          <a:ln w="9525">
            <a:noFill/>
            <a:miter lim="800000"/>
            <a:headEnd/>
            <a:tailEnd/>
          </a:ln>
        </p:spPr>
        <p:txBody>
          <a:bodyPr>
            <a:spAutoFit/>
          </a:bodyPr>
          <a:lstStyle/>
          <a:p>
            <a:r>
              <a:rPr lang="id-ID" dirty="0">
                <a:latin typeface="Constantia" pitchFamily="18" charset="0"/>
              </a:rPr>
              <a:t>Metode:</a:t>
            </a:r>
            <a:r>
              <a:rPr lang="id-ID" i="1" dirty="0">
                <a:latin typeface="Constantia" pitchFamily="18" charset="0"/>
              </a:rPr>
              <a:t> roulette wheel</a:t>
            </a:r>
            <a:endParaRPr lang="id-ID" dirty="0">
              <a:latin typeface="Constantia"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id-ID" smtClean="0"/>
              <a:t>Rekombinasi</a:t>
            </a:r>
          </a:p>
        </p:txBody>
      </p:sp>
      <p:sp>
        <p:nvSpPr>
          <p:cNvPr id="60419" name="Content Placeholder 2"/>
          <p:cNvSpPr>
            <a:spLocks noGrp="1"/>
          </p:cNvSpPr>
          <p:nvPr>
            <p:ph idx="1"/>
          </p:nvPr>
        </p:nvSpPr>
        <p:spPr/>
        <p:txBody>
          <a:bodyPr/>
          <a:lstStyle/>
          <a:p>
            <a:pPr eaLnBrk="1" hangingPunct="1">
              <a:buFont typeface="Wingdings 2" pitchFamily="18" charset="2"/>
              <a:buNone/>
            </a:pPr>
            <a:r>
              <a:rPr lang="id-ID" smtClean="0"/>
              <a:t>	Operator rekombinasi di GA menirukan apa yang terjadi di dunia nyata.</a:t>
            </a:r>
          </a:p>
        </p:txBody>
      </p:sp>
      <p:pic>
        <p:nvPicPr>
          <p:cNvPr id="60420" name="Picture 2"/>
          <p:cNvPicPr>
            <a:picLocks noChangeAspect="1" noChangeArrowheads="1"/>
          </p:cNvPicPr>
          <p:nvPr/>
        </p:nvPicPr>
        <p:blipFill>
          <a:blip r:embed="rId2"/>
          <a:srcRect/>
          <a:stretch>
            <a:fillRect/>
          </a:stretch>
        </p:blipFill>
        <p:spPr bwMode="auto">
          <a:xfrm>
            <a:off x="2057400" y="3124200"/>
            <a:ext cx="4657725"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a:t>
            </a:r>
            <a:endParaRPr lang="id-ID" dirty="0"/>
          </a:p>
        </p:txBody>
      </p:sp>
      <p:pic>
        <p:nvPicPr>
          <p:cNvPr id="61443" name="Picture 2"/>
          <p:cNvPicPr>
            <a:picLocks noChangeAspect="1" noChangeArrowheads="1"/>
          </p:cNvPicPr>
          <p:nvPr/>
        </p:nvPicPr>
        <p:blipFill>
          <a:blip r:embed="rId2"/>
          <a:srcRect/>
          <a:stretch>
            <a:fillRect/>
          </a:stretch>
        </p:blipFill>
        <p:spPr bwMode="auto">
          <a:xfrm>
            <a:off x="609600" y="2590800"/>
            <a:ext cx="72104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id-ID" smtClean="0"/>
              <a:t>Rekombinasi</a:t>
            </a:r>
          </a:p>
        </p:txBody>
      </p:sp>
      <p:sp>
        <p:nvSpPr>
          <p:cNvPr id="4" name="Content Placeholder 3"/>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id-ID" dirty="0" smtClean="0"/>
              <a:t>Pada GA berjenis </a:t>
            </a:r>
            <a:r>
              <a:rPr lang="id-ID" i="1" dirty="0" smtClean="0"/>
              <a:t>generational replacement</a:t>
            </a:r>
            <a:r>
              <a:rPr lang="id-ID" dirty="0" smtClean="0"/>
              <a:t>, setelah mendapatkan </a:t>
            </a:r>
            <a:r>
              <a:rPr lang="id-ID" i="1" dirty="0" smtClean="0"/>
              <a:t>N</a:t>
            </a:r>
            <a:r>
              <a:rPr lang="id-ID" dirty="0" smtClean="0"/>
              <a:t> (ukuran populasi) kromosom di </a:t>
            </a:r>
            <a:r>
              <a:rPr lang="id-ID" i="1" dirty="0" smtClean="0"/>
              <a:t>mating poool</a:t>
            </a:r>
            <a:r>
              <a:rPr lang="id-ID" dirty="0" smtClean="0"/>
              <a:t> sebagai orangtua, GA menjalankan operator rekombinasi (atau </a:t>
            </a:r>
            <a:r>
              <a:rPr lang="id-ID" i="1" dirty="0" smtClean="0"/>
              <a:t>crossover</a:t>
            </a:r>
            <a:r>
              <a:rPr lang="id-ID" dirty="0" smtClean="0"/>
              <a:t>/pindah silang) terhadap pasangan orangtua berdasarkan probabilitas tertentu. </a:t>
            </a:r>
          </a:p>
          <a:p>
            <a:pPr marL="274320" indent="-274320" eaLnBrk="1" fontAlgn="auto" hangingPunct="1">
              <a:spcAft>
                <a:spcPts val="0"/>
              </a:spcAft>
              <a:buClr>
                <a:schemeClr val="accent3"/>
              </a:buClr>
              <a:buFont typeface="Wingdings 2"/>
              <a:buChar char=""/>
              <a:defRPr/>
            </a:pPr>
            <a:r>
              <a:rPr lang="id-ID" dirty="0" smtClean="0"/>
              <a:t>Banyak metode rekombinasi yang telah diusulkan. </a:t>
            </a:r>
          </a:p>
          <a:p>
            <a:pPr marL="274320" indent="-274320" eaLnBrk="1" fontAlgn="auto" hangingPunct="1">
              <a:spcAft>
                <a:spcPts val="0"/>
              </a:spcAft>
              <a:buClr>
                <a:schemeClr val="accent3"/>
              </a:buClr>
              <a:buFont typeface="Wingdings 2"/>
              <a:buChar char=""/>
              <a:defRPr/>
            </a:pPr>
            <a:r>
              <a:rPr lang="id-ID" dirty="0" smtClean="0"/>
              <a:t>Masing-masing metode memiliki ciri khusus dan mungkin saja hanya bisa digunakan pada jenis representasi tertentu. Misalnya, rekombinasi untuk representasi permutasi bersifat khusus untuk masalah permutasi.</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id-ID" smtClean="0"/>
              <a:t>Rekombinasi</a:t>
            </a:r>
          </a:p>
        </p:txBody>
      </p:sp>
      <p:sp>
        <p:nvSpPr>
          <p:cNvPr id="4" name="Content Placeholder 3"/>
          <p:cNvSpPr>
            <a:spLocks noGrp="1"/>
          </p:cNvSpPr>
          <p:nvPr>
            <p:ph idx="1"/>
          </p:nvPr>
        </p:nvSpPr>
        <p:spPr/>
        <p:txBody>
          <a:bodyPr/>
          <a:lstStyle/>
          <a:p>
            <a:pPr eaLnBrk="1" hangingPunct="1"/>
            <a:r>
              <a:rPr lang="id-ID" smtClean="0"/>
              <a:t>Rekombinasi untuk representasi Biner</a:t>
            </a:r>
          </a:p>
          <a:p>
            <a:pPr eaLnBrk="1" hangingPunct="1"/>
            <a:r>
              <a:rPr lang="id-ID" smtClean="0"/>
              <a:t>Rekombinasi untuk representasi Integer</a:t>
            </a:r>
          </a:p>
          <a:p>
            <a:pPr eaLnBrk="1" hangingPunct="1"/>
            <a:r>
              <a:rPr lang="id-ID" smtClean="0"/>
              <a:t>Rekombinasi untuk representasi Real</a:t>
            </a:r>
          </a:p>
          <a:p>
            <a:pPr eaLnBrk="1" hangingPunct="1"/>
            <a:r>
              <a:rPr lang="id-ID" smtClean="0"/>
              <a:t>Rekombinasi untuk representasi Permutasi</a:t>
            </a:r>
          </a:p>
          <a:p>
            <a:pPr eaLnBrk="1" hangingPunct="1"/>
            <a:r>
              <a:rPr lang="en-US" smtClean="0"/>
              <a:t>Rekombinasi </a:t>
            </a:r>
            <a:r>
              <a:rPr lang="en-US" i="1" smtClean="0"/>
              <a:t>Path Relinking</a:t>
            </a:r>
            <a:endParaRPr lang="id-ID" i="1" smtClean="0"/>
          </a:p>
          <a:p>
            <a:pPr eaLnBrk="1" hangingPunct="1"/>
            <a:r>
              <a:rPr lang="en-US" smtClean="0"/>
              <a:t>Rekombinasi </a:t>
            </a:r>
            <a:r>
              <a:rPr lang="en-US" i="1" smtClean="0"/>
              <a:t>Multi-parent</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id-ID" smtClean="0"/>
              <a:t>Rekombinasi untuk Rep. Biner</a:t>
            </a:r>
          </a:p>
        </p:txBody>
      </p:sp>
      <p:sp>
        <p:nvSpPr>
          <p:cNvPr id="4" name="Content Placeholder 3"/>
          <p:cNvSpPr>
            <a:spLocks noGrp="1"/>
          </p:cNvSpPr>
          <p:nvPr>
            <p:ph idx="1"/>
          </p:nvPr>
        </p:nvSpPr>
        <p:spPr/>
        <p:txBody>
          <a:bodyPr/>
          <a:lstStyle/>
          <a:p>
            <a:pPr eaLnBrk="1" hangingPunct="1"/>
            <a:r>
              <a:rPr lang="id-ID" smtClean="0"/>
              <a:t>Rekombinasi satu titik (1-point crossover)</a:t>
            </a:r>
          </a:p>
          <a:p>
            <a:pPr eaLnBrk="1" hangingPunct="1"/>
            <a:r>
              <a:rPr lang="id-ID" smtClean="0"/>
              <a:t>Rekombinasi banyak titik (Multipoint crossover)</a:t>
            </a:r>
          </a:p>
          <a:p>
            <a:pPr eaLnBrk="1" hangingPunct="1"/>
            <a:r>
              <a:rPr lang="id-ID" smtClean="0"/>
              <a:t>Rekombinasi seragam (uniform crossover)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 satu titik</a:t>
            </a:r>
            <a:endParaRPr lang="id-ID" dirty="0"/>
          </a:p>
        </p:txBody>
      </p:sp>
      <p:pic>
        <p:nvPicPr>
          <p:cNvPr id="65539" name="Picture 2"/>
          <p:cNvPicPr>
            <a:picLocks noChangeAspect="1" noChangeArrowheads="1"/>
          </p:cNvPicPr>
          <p:nvPr/>
        </p:nvPicPr>
        <p:blipFill>
          <a:blip r:embed="rId2"/>
          <a:srcRect/>
          <a:stretch>
            <a:fillRect/>
          </a:stretch>
        </p:blipFill>
        <p:spPr bwMode="auto">
          <a:xfrm>
            <a:off x="533400" y="2895600"/>
            <a:ext cx="7878763"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Bekerja</a:t>
            </a:r>
            <a:r>
              <a:rPr lang="en-US" dirty="0" smtClean="0"/>
              <a:t> </a:t>
            </a:r>
            <a:r>
              <a:rPr lang="en-US" dirty="0" err="1" smtClean="0"/>
              <a:t>dengan</a:t>
            </a:r>
            <a:r>
              <a:rPr lang="en-US" dirty="0" smtClean="0"/>
              <a:t> GA</a:t>
            </a:r>
            <a:endParaRPr lang="id-ID" dirty="0"/>
          </a:p>
        </p:txBody>
      </p:sp>
      <p:sp>
        <p:nvSpPr>
          <p:cNvPr id="5" name="Content Placeholder 4"/>
          <p:cNvSpPr>
            <a:spLocks noGrp="1"/>
          </p:cNvSpPr>
          <p:nvPr>
            <p:ph idx="1"/>
          </p:nvPr>
        </p:nvSpPr>
        <p:spPr/>
        <p:txBody>
          <a:bodyPr/>
          <a:lstStyle/>
          <a:p>
            <a:r>
              <a:rPr lang="en-US" dirty="0" err="1" smtClean="0"/>
              <a:t>Buat</a:t>
            </a:r>
            <a:r>
              <a:rPr lang="en-US" dirty="0" smtClean="0"/>
              <a:t> </a:t>
            </a:r>
            <a:r>
              <a:rPr lang="en-US" dirty="0" err="1" smtClean="0"/>
              <a:t>skema</a:t>
            </a:r>
            <a:r>
              <a:rPr lang="en-US" dirty="0" smtClean="0"/>
              <a:t> </a:t>
            </a:r>
            <a:r>
              <a:rPr lang="en-US" dirty="0" err="1" smtClean="0"/>
              <a:t>pengkodean</a:t>
            </a:r>
            <a:r>
              <a:rPr lang="en-US" dirty="0" smtClean="0"/>
              <a:t> </a:t>
            </a:r>
            <a:r>
              <a:rPr lang="en-US" dirty="0" err="1" smtClean="0"/>
              <a:t>Individu</a:t>
            </a:r>
            <a:r>
              <a:rPr lang="en-US" dirty="0" smtClean="0"/>
              <a:t> </a:t>
            </a:r>
            <a:r>
              <a:rPr lang="en-US" dirty="0" smtClean="0">
                <a:sym typeface="Wingdings" pitchFamily="2" charset="2"/>
              </a:rPr>
              <a:t> </a:t>
            </a:r>
            <a:r>
              <a:rPr lang="en-US" dirty="0" err="1" smtClean="0">
                <a:sym typeface="Wingdings" pitchFamily="2" charset="2"/>
              </a:rPr>
              <a:t>Kromosom</a:t>
            </a:r>
            <a:endParaRPr lang="en-US" dirty="0" smtClean="0">
              <a:sym typeface="Wingdings" pitchFamily="2" charset="2"/>
            </a:endParaRPr>
          </a:p>
          <a:p>
            <a:r>
              <a:rPr lang="en-US" dirty="0" err="1" smtClean="0">
                <a:sym typeface="Wingdings" pitchFamily="2" charset="2"/>
              </a:rPr>
              <a:t>Bangun</a:t>
            </a:r>
            <a:r>
              <a:rPr lang="en-US" dirty="0" smtClean="0">
                <a:sym typeface="Wingdings" pitchFamily="2" charset="2"/>
              </a:rPr>
              <a:t> </a:t>
            </a:r>
            <a:r>
              <a:rPr lang="en-US" dirty="0" err="1" smtClean="0">
                <a:sym typeface="Wingdings" pitchFamily="2" charset="2"/>
              </a:rPr>
              <a:t>fungsi</a:t>
            </a:r>
            <a:r>
              <a:rPr lang="en-US" dirty="0" smtClean="0">
                <a:sym typeface="Wingdings" pitchFamily="2" charset="2"/>
              </a:rPr>
              <a:t> fitness</a:t>
            </a:r>
          </a:p>
          <a:p>
            <a:r>
              <a:rPr lang="en-US" dirty="0" err="1" smtClean="0">
                <a:sym typeface="Wingdings" pitchFamily="2" charset="2"/>
              </a:rPr>
              <a:t>Definisikan</a:t>
            </a:r>
            <a:r>
              <a:rPr lang="en-US" dirty="0" smtClean="0">
                <a:sym typeface="Wingdings" pitchFamily="2" charset="2"/>
              </a:rPr>
              <a:t> operator GA</a:t>
            </a: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 banyak titik</a:t>
            </a:r>
            <a:endParaRPr lang="id-ID" dirty="0"/>
          </a:p>
        </p:txBody>
      </p:sp>
      <p:pic>
        <p:nvPicPr>
          <p:cNvPr id="66563" name="Picture 2"/>
          <p:cNvPicPr>
            <a:picLocks noChangeAspect="1" noChangeArrowheads="1"/>
          </p:cNvPicPr>
          <p:nvPr/>
        </p:nvPicPr>
        <p:blipFill>
          <a:blip r:embed="rId2"/>
          <a:srcRect/>
          <a:stretch>
            <a:fillRect/>
          </a:stretch>
        </p:blipFill>
        <p:spPr bwMode="auto">
          <a:xfrm>
            <a:off x="1371600" y="2209800"/>
            <a:ext cx="6248400" cy="440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Rekombinasi Seragam</a:t>
            </a:r>
            <a:endParaRPr lang="id-ID" dirty="0"/>
          </a:p>
        </p:txBody>
      </p:sp>
      <p:pic>
        <p:nvPicPr>
          <p:cNvPr id="67587" name="Picture 4"/>
          <p:cNvPicPr>
            <a:picLocks noChangeAspect="1" noChangeArrowheads="1"/>
          </p:cNvPicPr>
          <p:nvPr/>
        </p:nvPicPr>
        <p:blipFill>
          <a:blip r:embed="rId2"/>
          <a:srcRect/>
          <a:stretch>
            <a:fillRect/>
          </a:stretch>
        </p:blipFill>
        <p:spPr bwMode="auto">
          <a:xfrm>
            <a:off x="457200" y="2603500"/>
            <a:ext cx="762000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id-ID" smtClean="0"/>
              <a:t>Rekombinasi untuk Rep. Integer</a:t>
            </a:r>
          </a:p>
        </p:txBody>
      </p:sp>
      <p:sp>
        <p:nvSpPr>
          <p:cNvPr id="4" name="Content Placeholder 3"/>
          <p:cNvSpPr>
            <a:spLocks noGrp="1"/>
          </p:cNvSpPr>
          <p:nvPr>
            <p:ph idx="1"/>
          </p:nvPr>
        </p:nvSpPr>
        <p:spPr/>
        <p:txBody>
          <a:bodyPr/>
          <a:lstStyle/>
          <a:p>
            <a:pPr eaLnBrk="1" hangingPunct="1"/>
            <a:r>
              <a:rPr lang="id-ID" smtClean="0"/>
              <a:t>Rekombinasi satu titik (1-point crossover)</a:t>
            </a:r>
          </a:p>
          <a:p>
            <a:pPr eaLnBrk="1" hangingPunct="1"/>
            <a:r>
              <a:rPr lang="id-ID" smtClean="0"/>
              <a:t>Rekombinasi banyak titik (Multipoint crossover)</a:t>
            </a:r>
          </a:p>
          <a:p>
            <a:pPr eaLnBrk="1" hangingPunct="1"/>
            <a:r>
              <a:rPr lang="id-ID" smtClean="0"/>
              <a:t>Rekombinasi seragam (uniform crossover)</a:t>
            </a:r>
          </a:p>
          <a:p>
            <a:pPr eaLnBrk="1" hangingPunct="1">
              <a:buFont typeface="Wingdings 2" pitchFamily="18" charset="2"/>
              <a:buNone/>
            </a:pP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id-ID" smtClean="0"/>
              <a:t>Rekombinasi untuk Rep. Integer</a:t>
            </a:r>
          </a:p>
        </p:txBody>
      </p:sp>
      <p:pic>
        <p:nvPicPr>
          <p:cNvPr id="69635" name="Picture 2"/>
          <p:cNvPicPr>
            <a:picLocks noChangeAspect="1" noChangeArrowheads="1"/>
          </p:cNvPicPr>
          <p:nvPr/>
        </p:nvPicPr>
        <p:blipFill>
          <a:blip r:embed="rId2"/>
          <a:srcRect/>
          <a:stretch>
            <a:fillRect/>
          </a:stretch>
        </p:blipFill>
        <p:spPr bwMode="auto">
          <a:xfrm>
            <a:off x="2209800" y="1905000"/>
            <a:ext cx="4648200" cy="484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id-ID" smtClean="0"/>
              <a:t>Rekombinasi untuk Rep. Real</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id-ID" dirty="0" smtClean="0"/>
              <a:t>Kita bisa memahami bahwa tiga model rekombinasi di atas dapat digunakan untuk representasi biner dan integer. </a:t>
            </a:r>
          </a:p>
          <a:p>
            <a:pPr marL="274320" indent="-274320" eaLnBrk="1" fontAlgn="auto" hangingPunct="1">
              <a:spcAft>
                <a:spcPts val="0"/>
              </a:spcAft>
              <a:buClr>
                <a:schemeClr val="accent3"/>
              </a:buClr>
              <a:buFont typeface="Wingdings 2"/>
              <a:buChar char=""/>
              <a:defRPr/>
            </a:pPr>
            <a:r>
              <a:rPr lang="id-ID" dirty="0" smtClean="0"/>
              <a:t>Hal ini disebabkan kedua representasi memiliki nilai-nilai gen dalam interval terbatas. Nilai-nilai gen pada representasi biner hanya berupa 0 atau 1. </a:t>
            </a:r>
          </a:p>
          <a:p>
            <a:pPr marL="274320" indent="-274320" eaLnBrk="1" fontAlgn="auto" hangingPunct="1">
              <a:spcAft>
                <a:spcPts val="0"/>
              </a:spcAft>
              <a:buClr>
                <a:schemeClr val="accent3"/>
              </a:buClr>
              <a:buFont typeface="Wingdings 2"/>
              <a:buChar char=""/>
              <a:defRPr/>
            </a:pPr>
            <a:r>
              <a:rPr lang="id-ID" dirty="0" smtClean="0"/>
              <a:t>Pada representasi integer, mungkin juga hanya ada sedikit variasi nilai untuk setiap gen. Misalnya, representasi integer yang digunakan untuk merepresentasikan bilangan real hanya memiliki 10 kemungkinan nilai pada setiap gennya. </a:t>
            </a:r>
          </a:p>
          <a:p>
            <a:pPr marL="274320" indent="-274320" eaLnBrk="1" fontAlgn="auto" hangingPunct="1">
              <a:spcAft>
                <a:spcPts val="0"/>
              </a:spcAft>
              <a:buClr>
                <a:schemeClr val="accent3"/>
              </a:buClr>
              <a:buFont typeface="Wingdings 2"/>
              <a:buChar char=""/>
              <a:defRPr/>
            </a:pPr>
            <a:r>
              <a:rPr lang="id-ID" dirty="0" smtClean="0"/>
              <a:t>Bagaimana jika setiap gen bisa memiliki nilai yang sangat bervariasi seperti representasi real? Untuk representasi real, rekombinasi bisa dilakukan dengan dua cara: </a:t>
            </a:r>
          </a:p>
          <a:p>
            <a:pPr marL="640080" lvl="1" indent="-246888" eaLnBrk="1" fontAlgn="auto" hangingPunct="1">
              <a:spcAft>
                <a:spcPts val="0"/>
              </a:spcAft>
              <a:buFont typeface="Wingdings 2"/>
              <a:buChar char=""/>
              <a:defRPr/>
            </a:pPr>
            <a:r>
              <a:rPr lang="id-ID" i="1" dirty="0" smtClean="0"/>
              <a:t>discrete</a:t>
            </a:r>
            <a:endParaRPr lang="id-ID" dirty="0" smtClean="0"/>
          </a:p>
          <a:p>
            <a:pPr marL="640080" lvl="1" indent="-246888" eaLnBrk="1" fontAlgn="auto" hangingPunct="1">
              <a:spcAft>
                <a:spcPts val="0"/>
              </a:spcAft>
              <a:buFont typeface="Wingdings 2"/>
              <a:buChar char=""/>
              <a:defRPr/>
            </a:pPr>
            <a:r>
              <a:rPr lang="id-ID" i="1" dirty="0" smtClean="0"/>
              <a:t>intermediate</a:t>
            </a:r>
            <a:endParaRPr lang="id-ID" dirty="0" smtClean="0"/>
          </a:p>
          <a:p>
            <a:pPr marL="274320" indent="-274320" eaLnBrk="1" fontAlgn="auto" hangingPunct="1">
              <a:spcAft>
                <a:spcPts val="0"/>
              </a:spcAft>
              <a:buClr>
                <a:schemeClr val="accent3"/>
              </a:buClr>
              <a:buFont typeface="Wingdings 2"/>
              <a:buChar char=""/>
              <a:defRPr/>
            </a:pP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id-ID" smtClean="0"/>
              <a:t>Rekombinasi </a:t>
            </a:r>
            <a:r>
              <a:rPr lang="id-ID" i="1" smtClean="0"/>
              <a:t>Discrete</a:t>
            </a:r>
            <a:endParaRPr lang="id-ID" smtClean="0"/>
          </a:p>
        </p:txBody>
      </p:sp>
      <p:sp>
        <p:nvSpPr>
          <p:cNvPr id="3" name="Content Placeholder 2"/>
          <p:cNvSpPr>
            <a:spLocks noGrp="1"/>
          </p:cNvSpPr>
          <p:nvPr>
            <p:ph idx="1"/>
          </p:nvPr>
        </p:nvSpPr>
        <p:spPr/>
        <p:txBody>
          <a:bodyPr/>
          <a:lstStyle/>
          <a:p>
            <a:pPr eaLnBrk="1" hangingPunct="1"/>
            <a:r>
              <a:rPr lang="id-ID" smtClean="0"/>
              <a:t>Setiap gen pada anak </a:t>
            </a:r>
            <a:r>
              <a:rPr lang="id-ID" i="1" smtClean="0"/>
              <a:t>z</a:t>
            </a:r>
            <a:r>
              <a:rPr lang="id-ID" smtClean="0"/>
              <a:t> berasal dari salah satu orangtuanya (</a:t>
            </a:r>
            <a:r>
              <a:rPr lang="id-ID" i="1" smtClean="0"/>
              <a:t>x</a:t>
            </a:r>
            <a:r>
              <a:rPr lang="id-ID" smtClean="0"/>
              <a:t>,</a:t>
            </a:r>
            <a:r>
              <a:rPr lang="id-ID" i="1" smtClean="0"/>
              <a:t>y</a:t>
            </a:r>
            <a:r>
              <a:rPr lang="id-ID" smtClean="0"/>
              <a:t>) dengan probabilitas yang sama, </a:t>
            </a:r>
            <a:r>
              <a:rPr lang="id-ID" i="1" smtClean="0"/>
              <a:t>z</a:t>
            </a:r>
            <a:r>
              <a:rPr lang="id-ID" i="1" baseline="-25000" smtClean="0"/>
              <a:t>i</a:t>
            </a:r>
            <a:r>
              <a:rPr lang="id-ID" smtClean="0"/>
              <a:t> = </a:t>
            </a:r>
            <a:r>
              <a:rPr lang="id-ID" i="1" smtClean="0"/>
              <a:t>x</a:t>
            </a:r>
            <a:r>
              <a:rPr lang="id-ID" i="1" baseline="-25000" smtClean="0"/>
              <a:t>i</a:t>
            </a:r>
            <a:r>
              <a:rPr lang="id-ID" smtClean="0"/>
              <a:t> </a:t>
            </a:r>
            <a:r>
              <a:rPr lang="id-ID" b="1" smtClean="0"/>
              <a:t>or</a:t>
            </a:r>
            <a:r>
              <a:rPr lang="id-ID" smtClean="0"/>
              <a:t> </a:t>
            </a:r>
            <a:r>
              <a:rPr lang="id-ID" i="1" smtClean="0"/>
              <a:t>y</a:t>
            </a:r>
            <a:r>
              <a:rPr lang="id-ID" i="1" baseline="-25000" smtClean="0"/>
              <a:t>i</a:t>
            </a:r>
            <a:r>
              <a:rPr lang="id-ID" smtClean="0"/>
              <a:t>. </a:t>
            </a:r>
          </a:p>
          <a:p>
            <a:pPr eaLnBrk="1" hangingPunct="1"/>
            <a:r>
              <a:rPr lang="id-ID" smtClean="0"/>
              <a:t>Cara pemilihan posisi gen bisa  menggunakan rekombinasi banyak titik atau rekombinasi seragam.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id-ID" smtClean="0"/>
              <a:t>Rekombinasi </a:t>
            </a:r>
            <a:r>
              <a:rPr lang="id-ID" i="1" smtClean="0"/>
              <a:t>Intermediate</a:t>
            </a:r>
            <a:endParaRPr lang="id-ID" smtClean="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id-ID" dirty="0" smtClean="0"/>
              <a:t>Memanfaatkan ide pembangunan anak yang berupa kromosom “antara” dari kedua orangtuanya. </a:t>
            </a:r>
          </a:p>
          <a:p>
            <a:pPr marL="274320" indent="-274320" eaLnBrk="1" fontAlgn="auto" hangingPunct="1">
              <a:spcAft>
                <a:spcPts val="0"/>
              </a:spcAft>
              <a:buClr>
                <a:schemeClr val="accent3"/>
              </a:buClr>
              <a:buFont typeface="Wingdings 2"/>
              <a:buChar char=""/>
              <a:defRPr/>
            </a:pPr>
            <a:r>
              <a:rPr lang="id-ID" dirty="0" smtClean="0"/>
              <a:t>Oleh karena itu, rekombinasi jenis ini disebut juga </a:t>
            </a:r>
            <a:r>
              <a:rPr lang="id-ID" i="1" dirty="0" smtClean="0"/>
              <a:t>arithmetic crossover</a:t>
            </a:r>
            <a:r>
              <a:rPr lang="id-ID" dirty="0" smtClean="0"/>
              <a:t>. </a:t>
            </a:r>
          </a:p>
          <a:p>
            <a:pPr marL="274320" indent="-274320" eaLnBrk="1" fontAlgn="auto" hangingPunct="1">
              <a:spcAft>
                <a:spcPts val="0"/>
              </a:spcAft>
              <a:buClr>
                <a:schemeClr val="accent3"/>
              </a:buClr>
              <a:buFont typeface="Wingdings 2"/>
              <a:buChar char=""/>
              <a:defRPr/>
            </a:pPr>
            <a:r>
              <a:rPr lang="id-ID" dirty="0" smtClean="0"/>
              <a:t>Setiap gen pada anak </a:t>
            </a:r>
            <a:r>
              <a:rPr lang="id-ID" i="1" dirty="0" smtClean="0"/>
              <a:t>z</a:t>
            </a:r>
            <a:r>
              <a:rPr lang="id-ID" dirty="0" smtClean="0"/>
              <a:t> diperoleh berdasarkan rumus</a:t>
            </a:r>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Char char=""/>
              <a:defRPr/>
            </a:pPr>
            <a:endParaRPr lang="id-ID" dirty="0" smtClean="0"/>
          </a:p>
          <a:p>
            <a:pPr marL="274320" indent="-274320" eaLnBrk="1" fontAlgn="auto" hangingPunct="1">
              <a:spcAft>
                <a:spcPts val="0"/>
              </a:spcAft>
              <a:buClr>
                <a:schemeClr val="accent3"/>
              </a:buClr>
              <a:buFont typeface="Wingdings 2"/>
              <a:buNone/>
              <a:defRPr/>
            </a:pPr>
            <a:r>
              <a:rPr lang="id-ID" dirty="0" smtClean="0"/>
              <a:t>	dimana              . Parameter</a:t>
            </a:r>
            <a:r>
              <a:rPr lang="en-US" dirty="0" smtClean="0"/>
              <a:t> </a:t>
            </a:r>
            <a:r>
              <a:rPr lang="id-ID" dirty="0" smtClean="0"/>
              <a:t>     bisa dibuat konstan (</a:t>
            </a:r>
            <a:r>
              <a:rPr lang="id-ID" i="1" dirty="0" smtClean="0"/>
              <a:t>uniform arithmetical crossover</a:t>
            </a:r>
            <a:r>
              <a:rPr lang="id-ID" dirty="0" smtClean="0"/>
              <a:t>), variabel (misalnya, bergantung pada usia populasi), atau ditentukan secara acak pada setiap saat.</a:t>
            </a:r>
          </a:p>
          <a:p>
            <a:pPr marL="274320" indent="-274320" eaLnBrk="1" fontAlgn="auto" hangingPunct="1">
              <a:spcAft>
                <a:spcPts val="0"/>
              </a:spcAft>
              <a:buClr>
                <a:schemeClr val="accent3"/>
              </a:buClr>
              <a:buFont typeface="Wingdings 2"/>
              <a:buNone/>
              <a:defRPr/>
            </a:pPr>
            <a:endParaRPr lang="id-ID" dirty="0"/>
          </a:p>
        </p:txBody>
      </p:sp>
      <p:pic>
        <p:nvPicPr>
          <p:cNvPr id="2" name="Picture 2"/>
          <p:cNvPicPr>
            <a:picLocks noChangeAspect="1" noChangeArrowheads="1"/>
          </p:cNvPicPr>
          <p:nvPr/>
        </p:nvPicPr>
        <p:blipFill>
          <a:blip r:embed="rId2"/>
          <a:srcRect/>
          <a:stretch>
            <a:fillRect/>
          </a:stretch>
        </p:blipFill>
        <p:spPr bwMode="auto">
          <a:xfrm>
            <a:off x="2895600" y="3886200"/>
            <a:ext cx="2819400" cy="566738"/>
          </a:xfrm>
          <a:prstGeom prst="rect">
            <a:avLst/>
          </a:prstGeom>
          <a:noFill/>
          <a:ln w="9525">
            <a:noFill/>
            <a:miter lim="800000"/>
            <a:headEnd/>
            <a:tailEnd/>
          </a:ln>
        </p:spPr>
      </p:pic>
      <p:pic>
        <p:nvPicPr>
          <p:cNvPr id="72709" name="Picture 3"/>
          <p:cNvPicPr>
            <a:picLocks noChangeAspect="1" noChangeArrowheads="1"/>
          </p:cNvPicPr>
          <p:nvPr/>
        </p:nvPicPr>
        <p:blipFill>
          <a:blip r:embed="rId3"/>
          <a:srcRect/>
          <a:stretch>
            <a:fillRect/>
          </a:stretch>
        </p:blipFill>
        <p:spPr bwMode="auto">
          <a:xfrm>
            <a:off x="1905000" y="4648200"/>
            <a:ext cx="976313" cy="304800"/>
          </a:xfrm>
          <a:prstGeom prst="rect">
            <a:avLst/>
          </a:prstGeom>
          <a:noFill/>
          <a:ln w="9525">
            <a:noFill/>
            <a:miter lim="800000"/>
            <a:headEnd/>
            <a:tailEnd/>
          </a:ln>
        </p:spPr>
      </p:pic>
      <p:pic>
        <p:nvPicPr>
          <p:cNvPr id="72710" name="Picture 4"/>
          <p:cNvPicPr>
            <a:picLocks noChangeAspect="1" noChangeArrowheads="1"/>
          </p:cNvPicPr>
          <p:nvPr/>
        </p:nvPicPr>
        <p:blipFill>
          <a:blip r:embed="rId4"/>
          <a:srcRect/>
          <a:stretch>
            <a:fillRect/>
          </a:stretch>
        </p:blipFill>
        <p:spPr bwMode="auto">
          <a:xfrm>
            <a:off x="4495800" y="4724400"/>
            <a:ext cx="249238"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2709"/>
                                        </p:tgtEl>
                                        <p:attrNameLst>
                                          <p:attrName>style.visibility</p:attrName>
                                        </p:attrNameLst>
                                      </p:cBhvr>
                                      <p:to>
                                        <p:strVal val="visible"/>
                                      </p:to>
                                    </p:set>
                                    <p:animEffect transition="in" filter="blinds(horizontal)">
                                      <p:cBhvr>
                                        <p:cTn id="32" dur="500"/>
                                        <p:tgtEl>
                                          <p:spTgt spid="7270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710"/>
                                        </p:tgtEl>
                                        <p:attrNameLst>
                                          <p:attrName>style.visibility</p:attrName>
                                        </p:attrNameLst>
                                      </p:cBhvr>
                                      <p:to>
                                        <p:strVal val="visible"/>
                                      </p:to>
                                    </p:set>
                                    <p:animEffect transition="in" filter="blinds(horizontal)">
                                      <p:cBhvr>
                                        <p:cTn id="3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id-ID" smtClean="0"/>
              <a:t>Rekombinasi </a:t>
            </a:r>
            <a:r>
              <a:rPr lang="id-ID" i="1" smtClean="0"/>
              <a:t>Intermediate</a:t>
            </a:r>
            <a:endParaRPr lang="id-ID" smtClean="0"/>
          </a:p>
        </p:txBody>
      </p:sp>
      <p:sp>
        <p:nvSpPr>
          <p:cNvPr id="73731" name="Content Placeholder 2"/>
          <p:cNvSpPr>
            <a:spLocks noGrp="1"/>
          </p:cNvSpPr>
          <p:nvPr>
            <p:ph idx="1"/>
          </p:nvPr>
        </p:nvSpPr>
        <p:spPr/>
        <p:txBody>
          <a:bodyPr/>
          <a:lstStyle/>
          <a:p>
            <a:pPr eaLnBrk="1" hangingPunct="1">
              <a:buFont typeface="Wingdings 2" pitchFamily="18" charset="2"/>
              <a:buNone/>
            </a:pPr>
            <a:r>
              <a:rPr lang="id-ID" smtClean="0"/>
              <a:t>	Terdapat tiga model </a:t>
            </a:r>
            <a:r>
              <a:rPr lang="id-ID" i="1" smtClean="0"/>
              <a:t>arithmetic crossover</a:t>
            </a:r>
            <a:r>
              <a:rPr lang="id-ID" smtClean="0"/>
              <a:t>, yaitu: </a:t>
            </a:r>
          </a:p>
          <a:p>
            <a:pPr lvl="1" eaLnBrk="1" hangingPunct="1"/>
            <a:r>
              <a:rPr lang="id-ID" i="1" smtClean="0"/>
              <a:t>single</a:t>
            </a:r>
            <a:r>
              <a:rPr lang="id-ID" smtClean="0"/>
              <a:t> </a:t>
            </a:r>
            <a:r>
              <a:rPr lang="id-ID" i="1" smtClean="0"/>
              <a:t>arithmetic crossover, </a:t>
            </a:r>
          </a:p>
          <a:p>
            <a:pPr lvl="1" eaLnBrk="1" hangingPunct="1"/>
            <a:r>
              <a:rPr lang="id-ID" i="1" smtClean="0"/>
              <a:t>simple arithmetic crossover</a:t>
            </a:r>
            <a:r>
              <a:rPr lang="id-ID" smtClean="0"/>
              <a:t>, dan</a:t>
            </a:r>
            <a:r>
              <a:rPr lang="id-ID" i="1" smtClean="0"/>
              <a:t> </a:t>
            </a:r>
          </a:p>
          <a:p>
            <a:pPr lvl="1" eaLnBrk="1" hangingPunct="1"/>
            <a:r>
              <a:rPr lang="id-ID" i="1" smtClean="0"/>
              <a:t>whole arithmetic crossover</a:t>
            </a:r>
            <a:r>
              <a:rPr lang="id-ID" smtClean="0"/>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id-ID" i="1" smtClean="0"/>
              <a:t>Single arithmetic crossover</a:t>
            </a:r>
            <a:endParaRPr lang="id-ID" smtClean="0"/>
          </a:p>
        </p:txBody>
      </p:sp>
      <p:sp>
        <p:nvSpPr>
          <p:cNvPr id="74755" name="Content Placeholder 2"/>
          <p:cNvSpPr>
            <a:spLocks noGrp="1"/>
          </p:cNvSpPr>
          <p:nvPr>
            <p:ph idx="1"/>
          </p:nvPr>
        </p:nvSpPr>
        <p:spPr/>
        <p:txBody>
          <a:bodyPr/>
          <a:lstStyle/>
          <a:p>
            <a:pPr eaLnBrk="1" hangingPunct="1"/>
            <a:r>
              <a:rPr lang="id-ID" smtClean="0"/>
              <a:t>Misalkan dua kromosom orangtua dinyatakan sebagai </a:t>
            </a:r>
          </a:p>
          <a:p>
            <a:pPr eaLnBrk="1" hangingPunct="1">
              <a:buFont typeface="Wingdings 2" pitchFamily="18" charset="2"/>
              <a:buNone/>
            </a:pPr>
            <a:r>
              <a:rPr lang="id-ID" smtClean="0"/>
              <a:t>                   dan                 .</a:t>
            </a:r>
          </a:p>
          <a:p>
            <a:pPr eaLnBrk="1" hangingPunct="1">
              <a:buFont typeface="Wingdings 2" pitchFamily="18" charset="2"/>
              <a:buNone/>
            </a:pPr>
            <a:endParaRPr lang="id-ID" smtClean="0"/>
          </a:p>
          <a:p>
            <a:pPr eaLnBrk="1" hangingPunct="1"/>
            <a:r>
              <a:rPr lang="id-ID" smtClean="0"/>
              <a:t>Pilih satu gen secara acak, misal </a:t>
            </a:r>
            <a:r>
              <a:rPr lang="id-ID" i="1" smtClean="0"/>
              <a:t>k</a:t>
            </a:r>
            <a:r>
              <a:rPr lang="id-ID" smtClean="0"/>
              <a:t>. Selanjutnya, kedua anak dihasilkan dengan cara: </a:t>
            </a:r>
          </a:p>
          <a:p>
            <a:pPr eaLnBrk="1" hangingPunct="1"/>
            <a:endParaRPr lang="id-ID" smtClean="0"/>
          </a:p>
        </p:txBody>
      </p:sp>
      <p:pic>
        <p:nvPicPr>
          <p:cNvPr id="74756" name="Picture 2"/>
          <p:cNvPicPr>
            <a:picLocks noChangeAspect="1" noChangeArrowheads="1"/>
          </p:cNvPicPr>
          <p:nvPr/>
        </p:nvPicPr>
        <p:blipFill>
          <a:blip r:embed="rId2"/>
          <a:srcRect/>
          <a:stretch>
            <a:fillRect/>
          </a:stretch>
        </p:blipFill>
        <p:spPr bwMode="auto">
          <a:xfrm>
            <a:off x="838200" y="2438400"/>
            <a:ext cx="1066800" cy="442913"/>
          </a:xfrm>
          <a:prstGeom prst="rect">
            <a:avLst/>
          </a:prstGeom>
          <a:noFill/>
          <a:ln w="9525">
            <a:noFill/>
            <a:miter lim="800000"/>
            <a:headEnd/>
            <a:tailEnd/>
          </a:ln>
        </p:spPr>
      </p:pic>
      <p:pic>
        <p:nvPicPr>
          <p:cNvPr id="74757" name="Picture 3"/>
          <p:cNvPicPr>
            <a:picLocks noChangeAspect="1" noChangeArrowheads="1"/>
          </p:cNvPicPr>
          <p:nvPr/>
        </p:nvPicPr>
        <p:blipFill>
          <a:blip r:embed="rId3"/>
          <a:srcRect/>
          <a:stretch>
            <a:fillRect/>
          </a:stretch>
        </p:blipFill>
        <p:spPr bwMode="auto">
          <a:xfrm>
            <a:off x="2819400" y="2438400"/>
            <a:ext cx="1135063" cy="457200"/>
          </a:xfrm>
          <a:prstGeom prst="rect">
            <a:avLst/>
          </a:prstGeom>
          <a:noFill/>
          <a:ln w="9525">
            <a:noFill/>
            <a:miter lim="800000"/>
            <a:headEnd/>
            <a:tailEnd/>
          </a:ln>
        </p:spPr>
      </p:pic>
      <p:pic>
        <p:nvPicPr>
          <p:cNvPr id="74758" name="Picture 4"/>
          <p:cNvPicPr>
            <a:picLocks noChangeAspect="1" noChangeArrowheads="1"/>
          </p:cNvPicPr>
          <p:nvPr/>
        </p:nvPicPr>
        <p:blipFill>
          <a:blip r:embed="rId4"/>
          <a:srcRect/>
          <a:stretch>
            <a:fillRect/>
          </a:stretch>
        </p:blipFill>
        <p:spPr bwMode="auto">
          <a:xfrm>
            <a:off x="2209800" y="4648200"/>
            <a:ext cx="47434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id-ID" i="1" smtClean="0"/>
              <a:t>Single arithmetic crossover</a:t>
            </a:r>
            <a:endParaRPr lang="id-ID" smtClean="0"/>
          </a:p>
        </p:txBody>
      </p:sp>
      <p:pic>
        <p:nvPicPr>
          <p:cNvPr id="75779" name="Picture 2"/>
          <p:cNvPicPr>
            <a:picLocks noChangeAspect="1" noChangeArrowheads="1"/>
          </p:cNvPicPr>
          <p:nvPr/>
        </p:nvPicPr>
        <p:blipFill>
          <a:blip r:embed="rId2"/>
          <a:srcRect/>
          <a:stretch>
            <a:fillRect/>
          </a:stretch>
        </p:blipFill>
        <p:spPr bwMode="auto">
          <a:xfrm>
            <a:off x="609600" y="2438400"/>
            <a:ext cx="7988300" cy="2209800"/>
          </a:xfrm>
          <a:prstGeom prst="rect">
            <a:avLst/>
          </a:prstGeom>
          <a:noFill/>
          <a:ln w="9525">
            <a:noFill/>
            <a:miter lim="800000"/>
            <a:headEnd/>
            <a:tailEnd/>
          </a:ln>
        </p:spPr>
      </p:pic>
      <p:pic>
        <p:nvPicPr>
          <p:cNvPr id="75780" name="Picture 4"/>
          <p:cNvPicPr>
            <a:picLocks noChangeAspect="1" noChangeArrowheads="1"/>
          </p:cNvPicPr>
          <p:nvPr/>
        </p:nvPicPr>
        <p:blipFill>
          <a:blip r:embed="rId3"/>
          <a:srcRect/>
          <a:stretch>
            <a:fillRect/>
          </a:stretch>
        </p:blipFill>
        <p:spPr bwMode="auto">
          <a:xfrm>
            <a:off x="2514600" y="5334000"/>
            <a:ext cx="47434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Studi kasus: Minimasi</a:t>
            </a:r>
            <a:r>
              <a:rPr lang="en-US" dirty="0" smtClean="0"/>
              <a:t> </a:t>
            </a:r>
            <a:r>
              <a:rPr lang="en-US" dirty="0" err="1" smtClean="0"/>
              <a:t>fungsi</a:t>
            </a:r>
            <a:endParaRPr lang="id-ID" dirty="0"/>
          </a:p>
        </p:txBody>
      </p:sp>
      <p:pic>
        <p:nvPicPr>
          <p:cNvPr id="141315" name="Picture 2"/>
          <p:cNvPicPr>
            <a:picLocks noChangeAspect="1" noChangeArrowheads="1"/>
          </p:cNvPicPr>
          <p:nvPr/>
        </p:nvPicPr>
        <p:blipFill>
          <a:blip r:embed="rId2"/>
          <a:srcRect/>
          <a:stretch>
            <a:fillRect/>
          </a:stretch>
        </p:blipFill>
        <p:spPr bwMode="auto">
          <a:xfrm>
            <a:off x="1524000" y="3582988"/>
            <a:ext cx="5410200" cy="1065212"/>
          </a:xfrm>
          <a:prstGeom prst="rect">
            <a:avLst/>
          </a:prstGeom>
          <a:noFill/>
          <a:ln w="9525">
            <a:noFill/>
            <a:miter lim="800000"/>
            <a:headEnd/>
            <a:tailEnd/>
          </a:ln>
        </p:spPr>
      </p:pic>
      <p:pic>
        <p:nvPicPr>
          <p:cNvPr id="141316" name="Picture 3"/>
          <p:cNvPicPr>
            <a:picLocks noChangeAspect="1" noChangeArrowheads="1"/>
          </p:cNvPicPr>
          <p:nvPr/>
        </p:nvPicPr>
        <p:blipFill>
          <a:blip r:embed="rId3"/>
          <a:srcRect/>
          <a:stretch>
            <a:fillRect/>
          </a:stretch>
        </p:blipFill>
        <p:spPr bwMode="auto">
          <a:xfrm>
            <a:off x="1522413" y="5145088"/>
            <a:ext cx="5030787" cy="874712"/>
          </a:xfrm>
          <a:prstGeom prst="rect">
            <a:avLst/>
          </a:prstGeom>
          <a:noFill/>
          <a:ln w="9525">
            <a:noFill/>
            <a:miter lim="800000"/>
            <a:headEnd/>
            <a:tailEnd/>
          </a:ln>
        </p:spPr>
      </p:pic>
      <p:sp>
        <p:nvSpPr>
          <p:cNvPr id="141317" name="TextBox 5"/>
          <p:cNvSpPr txBox="1">
            <a:spLocks noChangeArrowheads="1"/>
          </p:cNvSpPr>
          <p:nvPr/>
        </p:nvSpPr>
        <p:spPr bwMode="auto">
          <a:xfrm>
            <a:off x="533400" y="2438400"/>
            <a:ext cx="5181600" cy="646113"/>
          </a:xfrm>
          <a:prstGeom prst="rect">
            <a:avLst/>
          </a:prstGeom>
          <a:noFill/>
          <a:ln w="9525">
            <a:noFill/>
            <a:miter lim="800000"/>
            <a:headEnd/>
            <a:tailEnd/>
          </a:ln>
        </p:spPr>
        <p:txBody>
          <a:bodyPr>
            <a:spAutoFit/>
          </a:bodyPr>
          <a:lstStyle/>
          <a:p>
            <a:r>
              <a:rPr lang="id-ID" sz="3600">
                <a:solidFill>
                  <a:schemeClr val="tx2"/>
                </a:solidFill>
                <a:latin typeface="Constantia" pitchFamily="18" charset="0"/>
              </a:rPr>
              <a:t>Nilai minimum </a:t>
            </a:r>
            <a:r>
              <a:rPr lang="id-ID" sz="3600" i="1">
                <a:solidFill>
                  <a:schemeClr val="tx2"/>
                </a:solidFill>
                <a:latin typeface="Constantia" pitchFamily="18" charset="0"/>
              </a:rPr>
              <a:t>h</a:t>
            </a:r>
            <a:r>
              <a:rPr lang="id-ID" sz="3600">
                <a:solidFill>
                  <a:schemeClr val="tx2"/>
                </a:solidFill>
                <a:latin typeface="Constantia" pitchFamily="18" charset="0"/>
              </a:rPr>
              <a:t> = ?</a:t>
            </a:r>
            <a:endParaRPr lang="id-ID" sz="3600">
              <a:latin typeface="Constantia"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id-ID" i="1" smtClean="0"/>
              <a:t>Simple arithmetic crossover</a:t>
            </a:r>
            <a:endParaRPr lang="id-ID" smtClean="0"/>
          </a:p>
        </p:txBody>
      </p:sp>
      <p:sp>
        <p:nvSpPr>
          <p:cNvPr id="76803" name="Content Placeholder 2"/>
          <p:cNvSpPr>
            <a:spLocks noGrp="1"/>
          </p:cNvSpPr>
          <p:nvPr>
            <p:ph idx="1"/>
          </p:nvPr>
        </p:nvSpPr>
        <p:spPr/>
        <p:txBody>
          <a:bodyPr/>
          <a:lstStyle/>
          <a:p>
            <a:pPr eaLnBrk="1" hangingPunct="1"/>
            <a:r>
              <a:rPr lang="id-ID" smtClean="0"/>
              <a:t>Misalkan dua kromosom orangtua dinyatakan sebagai </a:t>
            </a:r>
          </a:p>
          <a:p>
            <a:pPr eaLnBrk="1" hangingPunct="1">
              <a:buFont typeface="Wingdings 2" pitchFamily="18" charset="2"/>
              <a:buNone/>
            </a:pPr>
            <a:r>
              <a:rPr lang="id-ID" smtClean="0"/>
              <a:t>                   dan                 .</a:t>
            </a:r>
          </a:p>
          <a:p>
            <a:pPr eaLnBrk="1" hangingPunct="1">
              <a:buFont typeface="Wingdings 2" pitchFamily="18" charset="2"/>
              <a:buNone/>
            </a:pPr>
            <a:endParaRPr lang="id-ID" smtClean="0"/>
          </a:p>
          <a:p>
            <a:pPr eaLnBrk="1" hangingPunct="1"/>
            <a:r>
              <a:rPr lang="id-ID" smtClean="0"/>
              <a:t>Pilih satu gen secara acak, misal </a:t>
            </a:r>
            <a:r>
              <a:rPr lang="id-ID" i="1" smtClean="0"/>
              <a:t>k</a:t>
            </a:r>
            <a:r>
              <a:rPr lang="id-ID" smtClean="0"/>
              <a:t>. Selanjutnya, kedua anak dihasilkan dengan cara: </a:t>
            </a:r>
          </a:p>
          <a:p>
            <a:pPr eaLnBrk="1" hangingPunct="1"/>
            <a:endParaRPr lang="id-ID" smtClean="0"/>
          </a:p>
        </p:txBody>
      </p:sp>
      <p:pic>
        <p:nvPicPr>
          <p:cNvPr id="76804" name="Picture 2"/>
          <p:cNvPicPr>
            <a:picLocks noChangeAspect="1" noChangeArrowheads="1"/>
          </p:cNvPicPr>
          <p:nvPr/>
        </p:nvPicPr>
        <p:blipFill>
          <a:blip r:embed="rId2"/>
          <a:srcRect/>
          <a:stretch>
            <a:fillRect/>
          </a:stretch>
        </p:blipFill>
        <p:spPr bwMode="auto">
          <a:xfrm>
            <a:off x="838200" y="2438400"/>
            <a:ext cx="1066800" cy="442913"/>
          </a:xfrm>
          <a:prstGeom prst="rect">
            <a:avLst/>
          </a:prstGeom>
          <a:noFill/>
          <a:ln w="9525">
            <a:noFill/>
            <a:miter lim="800000"/>
            <a:headEnd/>
            <a:tailEnd/>
          </a:ln>
        </p:spPr>
      </p:pic>
      <p:pic>
        <p:nvPicPr>
          <p:cNvPr id="76805" name="Picture 3"/>
          <p:cNvPicPr>
            <a:picLocks noChangeAspect="1" noChangeArrowheads="1"/>
          </p:cNvPicPr>
          <p:nvPr/>
        </p:nvPicPr>
        <p:blipFill>
          <a:blip r:embed="rId3"/>
          <a:srcRect/>
          <a:stretch>
            <a:fillRect/>
          </a:stretch>
        </p:blipFill>
        <p:spPr bwMode="auto">
          <a:xfrm>
            <a:off x="2819400" y="2438400"/>
            <a:ext cx="1135063" cy="457200"/>
          </a:xfrm>
          <a:prstGeom prst="rect">
            <a:avLst/>
          </a:prstGeom>
          <a:noFill/>
          <a:ln w="9525">
            <a:noFill/>
            <a:miter lim="800000"/>
            <a:headEnd/>
            <a:tailEnd/>
          </a:ln>
        </p:spPr>
      </p:pic>
      <p:pic>
        <p:nvPicPr>
          <p:cNvPr id="76806" name="Picture 2"/>
          <p:cNvPicPr>
            <a:picLocks noChangeAspect="1" noChangeArrowheads="1"/>
          </p:cNvPicPr>
          <p:nvPr/>
        </p:nvPicPr>
        <p:blipFill>
          <a:blip r:embed="rId4"/>
          <a:srcRect/>
          <a:stretch>
            <a:fillRect/>
          </a:stretch>
        </p:blipFill>
        <p:spPr bwMode="auto">
          <a:xfrm>
            <a:off x="1371600" y="4648200"/>
            <a:ext cx="631348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id-ID" i="1" smtClean="0"/>
              <a:t>Simple arithmetic crossover</a:t>
            </a:r>
            <a:endParaRPr lang="id-ID" smtClean="0"/>
          </a:p>
        </p:txBody>
      </p:sp>
      <p:pic>
        <p:nvPicPr>
          <p:cNvPr id="77827" name="Picture 3"/>
          <p:cNvPicPr>
            <a:picLocks noChangeAspect="1" noChangeArrowheads="1"/>
          </p:cNvPicPr>
          <p:nvPr/>
        </p:nvPicPr>
        <p:blipFill>
          <a:blip r:embed="rId2"/>
          <a:srcRect/>
          <a:stretch>
            <a:fillRect/>
          </a:stretch>
        </p:blipFill>
        <p:spPr bwMode="auto">
          <a:xfrm>
            <a:off x="609600" y="2514600"/>
            <a:ext cx="7808913" cy="2438400"/>
          </a:xfrm>
          <a:prstGeom prst="rect">
            <a:avLst/>
          </a:prstGeom>
          <a:noFill/>
          <a:ln w="9525">
            <a:noFill/>
            <a:miter lim="800000"/>
            <a:headEnd/>
            <a:tailEnd/>
          </a:ln>
        </p:spPr>
      </p:pic>
      <p:sp>
        <p:nvSpPr>
          <p:cNvPr id="77828"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r>
              <a:rPr lang="id-ID" sz="900"/>
              <a:t> </a:t>
            </a:r>
            <a:endParaRPr lang="id-ID"/>
          </a:p>
        </p:txBody>
      </p:sp>
      <p:pic>
        <p:nvPicPr>
          <p:cNvPr id="77829" name="Picture 2"/>
          <p:cNvPicPr>
            <a:picLocks noChangeAspect="1" noChangeArrowheads="1"/>
          </p:cNvPicPr>
          <p:nvPr/>
        </p:nvPicPr>
        <p:blipFill>
          <a:blip r:embed="rId3"/>
          <a:srcRect/>
          <a:stretch>
            <a:fillRect/>
          </a:stretch>
        </p:blipFill>
        <p:spPr bwMode="auto">
          <a:xfrm>
            <a:off x="1371600" y="5410200"/>
            <a:ext cx="631348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id-ID" i="1" smtClean="0"/>
              <a:t>Whole</a:t>
            </a:r>
            <a:r>
              <a:rPr lang="id-ID" b="1" i="1" smtClean="0"/>
              <a:t> </a:t>
            </a:r>
            <a:r>
              <a:rPr lang="id-ID" i="1" smtClean="0"/>
              <a:t>arithmetic crossover</a:t>
            </a:r>
            <a:endParaRPr lang="id-ID" smtClean="0"/>
          </a:p>
        </p:txBody>
      </p:sp>
      <p:sp>
        <p:nvSpPr>
          <p:cNvPr id="78851" name="Content Placeholder 2"/>
          <p:cNvSpPr>
            <a:spLocks noGrp="1"/>
          </p:cNvSpPr>
          <p:nvPr>
            <p:ph idx="1"/>
          </p:nvPr>
        </p:nvSpPr>
        <p:spPr/>
        <p:txBody>
          <a:bodyPr/>
          <a:lstStyle/>
          <a:p>
            <a:pPr eaLnBrk="1" hangingPunct="1"/>
            <a:r>
              <a:rPr lang="id-ID" smtClean="0"/>
              <a:t>Misalkan dua kromosom orangtua dinyatakan sebagai </a:t>
            </a:r>
          </a:p>
          <a:p>
            <a:pPr eaLnBrk="1" hangingPunct="1">
              <a:buFont typeface="Wingdings 2" pitchFamily="18" charset="2"/>
              <a:buNone/>
            </a:pPr>
            <a:r>
              <a:rPr lang="id-ID" smtClean="0"/>
              <a:t>                   dan                 .</a:t>
            </a:r>
          </a:p>
          <a:p>
            <a:pPr eaLnBrk="1" hangingPunct="1"/>
            <a:endParaRPr lang="id-ID" smtClean="0"/>
          </a:p>
          <a:p>
            <a:pPr eaLnBrk="1" hangingPunct="1"/>
            <a:r>
              <a:rPr lang="id-ID" smtClean="0"/>
              <a:t>Kedua anak dihasilkan dengan cara: </a:t>
            </a:r>
          </a:p>
          <a:p>
            <a:pPr eaLnBrk="1" hangingPunct="1"/>
            <a:endParaRPr lang="id-ID" smtClean="0"/>
          </a:p>
        </p:txBody>
      </p:sp>
      <p:pic>
        <p:nvPicPr>
          <p:cNvPr id="78852" name="Picture 2"/>
          <p:cNvPicPr>
            <a:picLocks noChangeAspect="1" noChangeArrowheads="1"/>
          </p:cNvPicPr>
          <p:nvPr/>
        </p:nvPicPr>
        <p:blipFill>
          <a:blip r:embed="rId2"/>
          <a:srcRect/>
          <a:stretch>
            <a:fillRect/>
          </a:stretch>
        </p:blipFill>
        <p:spPr bwMode="auto">
          <a:xfrm>
            <a:off x="838200" y="2438400"/>
            <a:ext cx="1066800" cy="442913"/>
          </a:xfrm>
          <a:prstGeom prst="rect">
            <a:avLst/>
          </a:prstGeom>
          <a:noFill/>
          <a:ln w="9525">
            <a:noFill/>
            <a:miter lim="800000"/>
            <a:headEnd/>
            <a:tailEnd/>
          </a:ln>
        </p:spPr>
      </p:pic>
      <p:pic>
        <p:nvPicPr>
          <p:cNvPr id="78853" name="Picture 3"/>
          <p:cNvPicPr>
            <a:picLocks noChangeAspect="1" noChangeArrowheads="1"/>
          </p:cNvPicPr>
          <p:nvPr/>
        </p:nvPicPr>
        <p:blipFill>
          <a:blip r:embed="rId3"/>
          <a:srcRect/>
          <a:stretch>
            <a:fillRect/>
          </a:stretch>
        </p:blipFill>
        <p:spPr bwMode="auto">
          <a:xfrm>
            <a:off x="2819400" y="2438400"/>
            <a:ext cx="1135063" cy="457200"/>
          </a:xfrm>
          <a:prstGeom prst="rect">
            <a:avLst/>
          </a:prstGeom>
          <a:noFill/>
          <a:ln w="9525">
            <a:noFill/>
            <a:miter lim="800000"/>
            <a:headEnd/>
            <a:tailEnd/>
          </a:ln>
        </p:spPr>
      </p:pic>
      <p:pic>
        <p:nvPicPr>
          <p:cNvPr id="78854" name="Picture 2"/>
          <p:cNvPicPr>
            <a:picLocks noChangeAspect="1" noChangeArrowheads="1"/>
          </p:cNvPicPr>
          <p:nvPr/>
        </p:nvPicPr>
        <p:blipFill>
          <a:blip r:embed="rId4"/>
          <a:srcRect/>
          <a:stretch>
            <a:fillRect/>
          </a:stretch>
        </p:blipFill>
        <p:spPr bwMode="auto">
          <a:xfrm>
            <a:off x="2362200" y="4419600"/>
            <a:ext cx="3581400"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id-ID" i="1" smtClean="0"/>
              <a:t>Whole</a:t>
            </a:r>
            <a:r>
              <a:rPr lang="id-ID" b="1" i="1" smtClean="0"/>
              <a:t> </a:t>
            </a:r>
            <a:r>
              <a:rPr lang="id-ID" i="1" smtClean="0"/>
              <a:t>arithmetic crossover</a:t>
            </a:r>
            <a:endParaRPr lang="id-ID" smtClean="0"/>
          </a:p>
        </p:txBody>
      </p:sp>
      <p:sp>
        <p:nvSpPr>
          <p:cNvPr id="79875" name="Rectangle 6"/>
          <p:cNvSpPr>
            <a:spLocks noChangeArrowheads="1"/>
          </p:cNvSpPr>
          <p:nvPr/>
        </p:nvSpPr>
        <p:spPr bwMode="auto">
          <a:xfrm>
            <a:off x="0" y="657225"/>
            <a:ext cx="9144000" cy="0"/>
          </a:xfrm>
          <a:prstGeom prst="rect">
            <a:avLst/>
          </a:prstGeom>
          <a:noFill/>
          <a:ln w="9525">
            <a:noFill/>
            <a:miter lim="800000"/>
            <a:headEnd/>
            <a:tailEnd/>
          </a:ln>
        </p:spPr>
        <p:txBody>
          <a:bodyPr wrap="none" anchor="ctr">
            <a:spAutoFit/>
          </a:bodyPr>
          <a:lstStyle/>
          <a:p>
            <a:r>
              <a:rPr lang="id-ID" sz="900"/>
              <a:t> </a:t>
            </a:r>
            <a:endParaRPr lang="id-ID"/>
          </a:p>
        </p:txBody>
      </p:sp>
      <p:pic>
        <p:nvPicPr>
          <p:cNvPr id="79876" name="Picture 2"/>
          <p:cNvPicPr>
            <a:picLocks noChangeAspect="1" noChangeArrowheads="1"/>
          </p:cNvPicPr>
          <p:nvPr/>
        </p:nvPicPr>
        <p:blipFill>
          <a:blip r:embed="rId2"/>
          <a:srcRect/>
          <a:stretch>
            <a:fillRect/>
          </a:stretch>
        </p:blipFill>
        <p:spPr bwMode="auto">
          <a:xfrm>
            <a:off x="533400" y="2438400"/>
            <a:ext cx="8031163" cy="2286000"/>
          </a:xfrm>
          <a:prstGeom prst="rect">
            <a:avLst/>
          </a:prstGeom>
          <a:noFill/>
          <a:ln w="9525">
            <a:noFill/>
            <a:miter lim="800000"/>
            <a:headEnd/>
            <a:tailEnd/>
          </a:ln>
        </p:spPr>
      </p:pic>
      <p:pic>
        <p:nvPicPr>
          <p:cNvPr id="79877" name="Picture 2"/>
          <p:cNvPicPr>
            <a:picLocks noChangeAspect="1" noChangeArrowheads="1"/>
          </p:cNvPicPr>
          <p:nvPr/>
        </p:nvPicPr>
        <p:blipFill>
          <a:blip r:embed="rId3"/>
          <a:srcRect/>
          <a:stretch>
            <a:fillRect/>
          </a:stretch>
        </p:blipFill>
        <p:spPr bwMode="auto">
          <a:xfrm>
            <a:off x="2743200" y="5334000"/>
            <a:ext cx="3581400"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Rekombinasi untuk Rep. Permutasi</a:t>
            </a:r>
            <a:endParaRPr lang="id-ID" dirty="0"/>
          </a:p>
        </p:txBody>
      </p:sp>
      <p:sp>
        <p:nvSpPr>
          <p:cNvPr id="4" name="Content Placeholder 3"/>
          <p:cNvSpPr>
            <a:spLocks noGrp="1"/>
          </p:cNvSpPr>
          <p:nvPr>
            <p:ph idx="1"/>
          </p:nvPr>
        </p:nvSpPr>
        <p:spPr/>
        <p:txBody>
          <a:bodyPr/>
          <a:lstStyle/>
          <a:p>
            <a:pPr eaLnBrk="1" hangingPunct="1"/>
            <a:r>
              <a:rPr lang="id-ID" dirty="0" smtClean="0"/>
              <a:t>Sesuai dengan namanya, representasi permutasi digunakan untuk masalah-masalah permutasi, seperti </a:t>
            </a:r>
            <a:r>
              <a:rPr lang="id-ID" i="1" dirty="0" smtClean="0"/>
              <a:t>Travelling Salesman Problem</a:t>
            </a:r>
            <a:r>
              <a:rPr lang="id-ID" dirty="0" smtClean="0"/>
              <a:t> (TSP) misalnya. </a:t>
            </a:r>
          </a:p>
          <a:p>
            <a:pPr eaLnBrk="1" hangingPunct="1"/>
            <a:r>
              <a:rPr lang="id-ID" dirty="0" smtClean="0"/>
              <a:t>Pada masalah TSP, representasi permutasi memanfaatkan posisi gen sebagai urutan kota. Hal ini menyebabkan metode-metode rekombinasi untuk representasi Biner, Integer maupun Real di atas tidak bisa digunakan untuk representasi ini.</a:t>
            </a:r>
          </a:p>
          <a:p>
            <a:pPr eaLnBrk="1" hangingPunct="1"/>
            <a:r>
              <a:rPr lang="id-ID" dirty="0" smtClean="0"/>
              <a:t>Mengapa tidak bisa?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Rekombinasi untuk Rep. Permutasi</a:t>
            </a:r>
            <a:endParaRPr lang="id-ID" dirty="0"/>
          </a:p>
        </p:txBody>
      </p:sp>
      <p:sp>
        <p:nvSpPr>
          <p:cNvPr id="4" name="Content Placeholder 3"/>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id-ID" dirty="0" smtClean="0"/>
              <a:t>Karena ada kemungkinan anak-anak yang dihasilkan memiliki gen-gen yang </a:t>
            </a:r>
            <a:r>
              <a:rPr lang="id-ID" b="1" dirty="0" smtClean="0"/>
              <a:t>tidak valid</a:t>
            </a:r>
            <a:r>
              <a:rPr lang="id-ID" dirty="0" smtClean="0"/>
              <a:t>. </a:t>
            </a:r>
          </a:p>
          <a:p>
            <a:pPr marL="274320" indent="-274320" eaLnBrk="1" fontAlgn="auto" hangingPunct="1">
              <a:spcAft>
                <a:spcPts val="0"/>
              </a:spcAft>
              <a:buClr>
                <a:schemeClr val="accent3"/>
              </a:buClr>
              <a:buFont typeface="Wingdings 2"/>
              <a:buChar char=""/>
              <a:defRPr/>
            </a:pPr>
            <a:r>
              <a:rPr lang="id-ID" dirty="0" smtClean="0"/>
              <a:t>Misalkan, ada dua gen yang bernilai sama dalam suatu kromosom yang berarti ada satu lokasi yang dikunjungi dua kali. Padahal pada masalah TSP ada batasan bahwa setiap lokasi hanya boleh dikunjungi maksimum satu kali. </a:t>
            </a:r>
          </a:p>
          <a:p>
            <a:pPr marL="274320" indent="-274320" eaLnBrk="1" fontAlgn="auto" hangingPunct="1">
              <a:spcAft>
                <a:spcPts val="0"/>
              </a:spcAft>
              <a:buClr>
                <a:schemeClr val="accent3"/>
              </a:buClr>
              <a:buFont typeface="Wingdings 2"/>
              <a:buChar char=""/>
              <a:defRPr/>
            </a:pPr>
            <a:r>
              <a:rPr lang="id-ID" dirty="0" smtClean="0"/>
              <a:t>Sebaliknya, mungkin saja ada nomor lokasi yang tidak pernah muncul di dalam kromosom, yang berarti ada lokasi yang tidak pernah dikunjungi.</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1524000" y="381000"/>
            <a:ext cx="6000750" cy="6248400"/>
          </a:xfrm>
          <a:prstGeom prst="rect">
            <a:avLst/>
          </a:prstGeom>
          <a:noFill/>
          <a:ln w="9525">
            <a:noFill/>
            <a:miter lim="800000"/>
            <a:headEnd/>
            <a:tailEnd/>
          </a:ln>
        </p:spPr>
      </p:pic>
      <p:sp>
        <p:nvSpPr>
          <p:cNvPr id="3" name="Oval 2"/>
          <p:cNvSpPr/>
          <p:nvPr/>
        </p:nvSpPr>
        <p:spPr>
          <a:xfrm>
            <a:off x="4842804" y="91440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p:nvPr/>
        </p:nvSpPr>
        <p:spPr>
          <a:xfrm>
            <a:off x="5097192" y="1566204"/>
            <a:ext cx="519332"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5319932" y="91440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Rekombinasi untuk Rep. Permutasi</a:t>
            </a:r>
            <a:endParaRPr lang="id-ID" dirty="0"/>
          </a:p>
        </p:txBody>
      </p:sp>
      <p:sp>
        <p:nvSpPr>
          <p:cNvPr id="68611" name="Content Placeholder 3"/>
          <p:cNvSpPr>
            <a:spLocks noGrp="1"/>
          </p:cNvSpPr>
          <p:nvPr>
            <p:ph idx="1"/>
          </p:nvPr>
        </p:nvSpPr>
        <p:spPr/>
        <p:txBody>
          <a:bodyPr/>
          <a:lstStyle/>
          <a:p>
            <a:pPr eaLnBrk="1" hangingPunct="1"/>
            <a:r>
              <a:rPr lang="nb-NO" i="1" smtClean="0"/>
              <a:t>Order</a:t>
            </a:r>
            <a:r>
              <a:rPr lang="id-ID" i="1" smtClean="0"/>
              <a:t> </a:t>
            </a:r>
            <a:r>
              <a:rPr lang="nb-NO" i="1" smtClean="0"/>
              <a:t>crossover</a:t>
            </a:r>
            <a:endParaRPr lang="id-ID" i="1" smtClean="0"/>
          </a:p>
          <a:p>
            <a:pPr eaLnBrk="1" hangingPunct="1"/>
            <a:r>
              <a:rPr lang="id-ID" i="1" smtClean="0"/>
              <a:t>Partially mapped crossover</a:t>
            </a:r>
            <a:endParaRPr lang="id-ID" smtClean="0"/>
          </a:p>
          <a:p>
            <a:pPr eaLnBrk="1" hangingPunct="1"/>
            <a:r>
              <a:rPr lang="id-ID" i="1" smtClean="0"/>
              <a:t>Cycle crossover</a:t>
            </a:r>
          </a:p>
          <a:p>
            <a:pPr eaLnBrk="1" hangingPunct="1"/>
            <a:r>
              <a:rPr lang="en-US" i="1" smtClean="0"/>
              <a:t>Edge Recombination</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nb-NO" i="1" smtClean="0"/>
              <a:t>Order</a:t>
            </a:r>
            <a:r>
              <a:rPr lang="id-ID" i="1" smtClean="0"/>
              <a:t> </a:t>
            </a:r>
            <a:r>
              <a:rPr lang="nb-NO" i="1" smtClean="0"/>
              <a:t>crossover</a:t>
            </a:r>
            <a:endParaRPr lang="id-ID" smtClean="0"/>
          </a:p>
        </p:txBody>
      </p:sp>
      <p:sp>
        <p:nvSpPr>
          <p:cNvPr id="69635" name="Content Placeholder 3"/>
          <p:cNvSpPr>
            <a:spLocks noGrp="1"/>
          </p:cNvSpPr>
          <p:nvPr>
            <p:ph idx="1"/>
          </p:nvPr>
        </p:nvSpPr>
        <p:spPr/>
        <p:txBody>
          <a:bodyPr/>
          <a:lstStyle/>
          <a:p>
            <a:pPr eaLnBrk="1" hangingPunct="1"/>
            <a:r>
              <a:rPr lang="en-US" sz="2400" smtClean="0"/>
              <a:t>S</a:t>
            </a:r>
            <a:r>
              <a:rPr lang="id-ID" sz="2400" smtClean="0"/>
              <a:t>atu bagian kromosom dipertukarkan </a:t>
            </a:r>
            <a:endParaRPr lang="en-US" sz="2400" smtClean="0"/>
          </a:p>
          <a:p>
            <a:pPr eaLnBrk="1" hangingPunct="1"/>
            <a:r>
              <a:rPr lang="en-US" sz="2400" smtClean="0"/>
              <a:t>T</a:t>
            </a:r>
            <a:r>
              <a:rPr lang="id-ID" sz="2400" smtClean="0"/>
              <a:t>etapi urutan gen secara relatif yang bukan bagian dari kromosom tersebut tetap dijaga.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down)">
                                      <p:cBhvr>
                                        <p:cTn id="12"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nb-NO" i="1" smtClean="0"/>
              <a:t>Order</a:t>
            </a:r>
            <a:r>
              <a:rPr lang="id-ID" i="1" smtClean="0"/>
              <a:t> </a:t>
            </a:r>
            <a:r>
              <a:rPr lang="nb-NO" i="1" smtClean="0"/>
              <a:t>crossover</a:t>
            </a:r>
            <a:endParaRPr lang="id-ID" smtClean="0"/>
          </a:p>
        </p:txBody>
      </p:sp>
      <p:pic>
        <p:nvPicPr>
          <p:cNvPr id="86019" name="Picture 2"/>
          <p:cNvPicPr>
            <a:picLocks noChangeAspect="1" noChangeArrowheads="1"/>
          </p:cNvPicPr>
          <p:nvPr/>
        </p:nvPicPr>
        <p:blipFill>
          <a:blip r:embed="rId2"/>
          <a:srcRect/>
          <a:stretch>
            <a:fillRect/>
          </a:stretch>
        </p:blipFill>
        <p:spPr bwMode="auto">
          <a:xfrm>
            <a:off x="609600" y="2133600"/>
            <a:ext cx="7924800" cy="457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Individu</a:t>
            </a:r>
            <a:endParaRPr lang="id-ID" dirty="0"/>
          </a:p>
        </p:txBody>
      </p:sp>
      <p:pic>
        <p:nvPicPr>
          <p:cNvPr id="142339" name="Picture 2"/>
          <p:cNvPicPr>
            <a:picLocks noChangeAspect="1" noChangeArrowheads="1"/>
          </p:cNvPicPr>
          <p:nvPr/>
        </p:nvPicPr>
        <p:blipFill>
          <a:blip r:embed="rId2"/>
          <a:srcRect/>
          <a:stretch>
            <a:fillRect/>
          </a:stretch>
        </p:blipFill>
        <p:spPr bwMode="auto">
          <a:xfrm>
            <a:off x="141288" y="2971800"/>
            <a:ext cx="885031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id-ID" smtClean="0"/>
              <a:t>Algoritma </a:t>
            </a:r>
            <a:r>
              <a:rPr lang="nb-NO" i="1" smtClean="0"/>
              <a:t>Order</a:t>
            </a:r>
            <a:r>
              <a:rPr lang="id-ID" i="1" smtClean="0"/>
              <a:t> </a:t>
            </a:r>
            <a:r>
              <a:rPr lang="nb-NO" i="1" smtClean="0"/>
              <a:t>crossover</a:t>
            </a:r>
            <a:endParaRPr lang="id-ID" smtClean="0"/>
          </a:p>
        </p:txBody>
      </p:sp>
      <p:pic>
        <p:nvPicPr>
          <p:cNvPr id="87043" name="Picture 2"/>
          <p:cNvPicPr>
            <a:picLocks noChangeAspect="1" noChangeArrowheads="1"/>
          </p:cNvPicPr>
          <p:nvPr/>
        </p:nvPicPr>
        <p:blipFill>
          <a:blip r:embed="rId2"/>
          <a:srcRect/>
          <a:stretch>
            <a:fillRect/>
          </a:stretch>
        </p:blipFill>
        <p:spPr bwMode="auto">
          <a:xfrm>
            <a:off x="609600" y="2514600"/>
            <a:ext cx="815181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id-ID" i="1" smtClean="0"/>
              <a:t>Partially mapped crossover</a:t>
            </a:r>
            <a:endParaRPr lang="id-ID" smtClean="0"/>
          </a:p>
        </p:txBody>
      </p:sp>
      <p:sp>
        <p:nvSpPr>
          <p:cNvPr id="72707" name="Content Placeholder 3"/>
          <p:cNvSpPr>
            <a:spLocks noGrp="1"/>
          </p:cNvSpPr>
          <p:nvPr>
            <p:ph idx="1"/>
          </p:nvPr>
        </p:nvSpPr>
        <p:spPr/>
        <p:txBody>
          <a:bodyPr/>
          <a:lstStyle/>
          <a:p>
            <a:pPr eaLnBrk="1" hangingPunct="1"/>
            <a:r>
              <a:rPr lang="id-ID" sz="2400" dirty="0" smtClean="0"/>
              <a:t>Sama dengan metode </a:t>
            </a:r>
            <a:r>
              <a:rPr lang="id-ID" sz="2400" i="1" dirty="0" smtClean="0"/>
              <a:t>order crossover</a:t>
            </a:r>
            <a:r>
              <a:rPr lang="id-ID" sz="2400" dirty="0" smtClean="0"/>
              <a:t>, metode ini juga mewariskan sebagian gen orangtua secara searah dan sebagian lainnya secrara menyilang kepada kedua anaknya. </a:t>
            </a:r>
          </a:p>
          <a:p>
            <a:pPr eaLnBrk="1" hangingPunct="1"/>
            <a:r>
              <a:rPr lang="id-ID" sz="2400" dirty="0" smtClean="0"/>
              <a:t>Pewarisan sebagian gen secara menyilang dilakukan dengan memanfaatkan posisi-posisi gen kedua orangtuanya yang memiliki nilai sama untuk dilakukan pemetaan (</a:t>
            </a:r>
            <a:r>
              <a:rPr lang="id-ID" sz="2400" i="1" dirty="0" smtClean="0"/>
              <a:t>mapping</a:t>
            </a:r>
            <a:r>
              <a:rPr lang="id-ID" sz="2400" dirty="0" smtClean="0"/>
              <a:t>). </a:t>
            </a:r>
          </a:p>
          <a:p>
            <a:pPr eaLnBrk="1" hangingPunct="1"/>
            <a:r>
              <a:rPr lang="id-ID" sz="2400" dirty="0" smtClean="0"/>
              <a:t>Karena pewarisan gen yang menggunakan pemetaan dilakukan hanya pada sebagian gen, maka metode rekombinasi ini dinamakan </a:t>
            </a:r>
            <a:r>
              <a:rPr lang="id-ID" sz="2400" i="1" dirty="0" smtClean="0"/>
              <a:t>partially mapped crossover</a:t>
            </a:r>
            <a:r>
              <a:rPr lang="id-ID"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down)">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down)">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down)">
                                      <p:cBhvr>
                                        <p:cTn id="17"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1521082" y="152400"/>
            <a:ext cx="6251318"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id-ID" sz="4000" smtClean="0"/>
              <a:t>Algoritma </a:t>
            </a:r>
            <a:r>
              <a:rPr lang="id-ID" sz="4000" i="1" smtClean="0"/>
              <a:t>Partially mapped crossover</a:t>
            </a:r>
            <a:endParaRPr lang="id-ID" sz="4000" smtClean="0"/>
          </a:p>
        </p:txBody>
      </p:sp>
      <p:pic>
        <p:nvPicPr>
          <p:cNvPr id="90115" name="Picture 2"/>
          <p:cNvPicPr>
            <a:picLocks noChangeAspect="1" noChangeArrowheads="1"/>
          </p:cNvPicPr>
          <p:nvPr/>
        </p:nvPicPr>
        <p:blipFill>
          <a:blip r:embed="rId2"/>
          <a:srcRect/>
          <a:stretch>
            <a:fillRect/>
          </a:stretch>
        </p:blipFill>
        <p:spPr bwMode="auto">
          <a:xfrm>
            <a:off x="473075" y="2438400"/>
            <a:ext cx="81375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id-ID" i="1" smtClean="0"/>
              <a:t>Cycle crossover</a:t>
            </a:r>
            <a:endParaRPr lang="id-ID" smtClean="0"/>
          </a:p>
        </p:txBody>
      </p:sp>
      <p:sp>
        <p:nvSpPr>
          <p:cNvPr id="75779" name="Content Placeholder 3"/>
          <p:cNvSpPr>
            <a:spLocks noGrp="1"/>
          </p:cNvSpPr>
          <p:nvPr>
            <p:ph idx="1"/>
          </p:nvPr>
        </p:nvSpPr>
        <p:spPr/>
        <p:txBody>
          <a:bodyPr/>
          <a:lstStyle/>
          <a:p>
            <a:pPr eaLnBrk="1" hangingPunct="1"/>
            <a:r>
              <a:rPr lang="id-ID" sz="2400" smtClean="0"/>
              <a:t>Sesuai dengan namanya, algoritma ini mencari siklus-siklus (</a:t>
            </a:r>
            <a:r>
              <a:rPr lang="id-ID" sz="2400" i="1" smtClean="0"/>
              <a:t>cycle</a:t>
            </a:r>
            <a:r>
              <a:rPr lang="id-ID" sz="2400" smtClean="0"/>
              <a:t>s) yang terdapat pada kedua kromosom orangtua dan mewariskan </a:t>
            </a:r>
            <a:r>
              <a:rPr lang="id-ID" sz="2400" i="1" smtClean="0"/>
              <a:t>cycles</a:t>
            </a:r>
            <a:r>
              <a:rPr lang="id-ID" sz="2400" smtClean="0"/>
              <a:t> tersebut secara menyilang dan searah secara bergantian. </a:t>
            </a:r>
          </a:p>
          <a:p>
            <a:pPr eaLnBrk="1" hangingPunct="1"/>
            <a:r>
              <a:rPr lang="id-ID" sz="2400" smtClean="0"/>
              <a:t>Artinya, pada </a:t>
            </a:r>
            <a:r>
              <a:rPr lang="id-ID" sz="2400" i="1" smtClean="0"/>
              <a:t>cycle</a:t>
            </a:r>
            <a:r>
              <a:rPr lang="id-ID" sz="2400" smtClean="0"/>
              <a:t> pertama pewarisan dilakukan secara menyilang. Pada </a:t>
            </a:r>
            <a:r>
              <a:rPr lang="id-ID" sz="2400" i="1" smtClean="0"/>
              <a:t>cycle</a:t>
            </a:r>
            <a:r>
              <a:rPr lang="id-ID" sz="2400" smtClean="0"/>
              <a:t> ke-2 pewarisan dilakukan searah. Pada </a:t>
            </a:r>
            <a:r>
              <a:rPr lang="id-ID" sz="2400" i="1" smtClean="0"/>
              <a:t>cycle</a:t>
            </a:r>
            <a:r>
              <a:rPr lang="id-ID" sz="2400" smtClean="0"/>
              <a:t> ke-3 pewarisan kembali dilakukan secara menyilang, dan seterusnya. </a:t>
            </a:r>
          </a:p>
          <a:p>
            <a:pPr eaLnBrk="1" hangingPunct="1"/>
            <a:r>
              <a:rPr lang="id-ID" sz="2400" smtClean="0"/>
              <a:t>Dengan cara ini akan dihasilkan dua anak yang selalu valid.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down)">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wipe(down)">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wipe(down)">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04800" y="2590800"/>
            <a:ext cx="8582705" cy="3429000"/>
          </a:xfrm>
          <a:prstGeom prst="rect">
            <a:avLst/>
          </a:prstGeom>
          <a:noFill/>
          <a:ln w="9525">
            <a:noFill/>
            <a:miter lim="800000"/>
            <a:headEnd/>
            <a:tailEnd/>
          </a:ln>
        </p:spPr>
      </p:pic>
      <p:sp>
        <p:nvSpPr>
          <p:cNvPr id="92163" name="Title 1"/>
          <p:cNvSpPr>
            <a:spLocks noGrp="1"/>
          </p:cNvSpPr>
          <p:nvPr>
            <p:ph type="title"/>
          </p:nvPr>
        </p:nvSpPr>
        <p:spPr/>
        <p:txBody>
          <a:bodyPr/>
          <a:lstStyle/>
          <a:p>
            <a:pPr eaLnBrk="1" hangingPunct="1"/>
            <a:r>
              <a:rPr lang="id-ID" i="1" smtClean="0"/>
              <a:t>Cycle crossover</a:t>
            </a:r>
            <a:endParaRPr lang="id-ID"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id-ID" sz="4000" smtClean="0"/>
              <a:t>Algoritma </a:t>
            </a:r>
            <a:r>
              <a:rPr lang="id-ID" sz="4000" i="1" smtClean="0"/>
              <a:t>Cycle crossover</a:t>
            </a:r>
            <a:endParaRPr lang="id-ID" sz="4000" smtClean="0"/>
          </a:p>
        </p:txBody>
      </p:sp>
      <p:pic>
        <p:nvPicPr>
          <p:cNvPr id="93187" name="Picture 2"/>
          <p:cNvPicPr>
            <a:picLocks noChangeAspect="1" noChangeArrowheads="1"/>
          </p:cNvPicPr>
          <p:nvPr/>
        </p:nvPicPr>
        <p:blipFill>
          <a:blip r:embed="rId2"/>
          <a:srcRect/>
          <a:stretch>
            <a:fillRect/>
          </a:stretch>
        </p:blipFill>
        <p:spPr bwMode="auto">
          <a:xfrm>
            <a:off x="457200" y="2362200"/>
            <a:ext cx="8280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i="1" smtClean="0"/>
              <a:t>Edge Recombination</a:t>
            </a:r>
            <a:endParaRPr lang="id-ID" smtClean="0"/>
          </a:p>
        </p:txBody>
      </p:sp>
      <p:sp>
        <p:nvSpPr>
          <p:cNvPr id="4" name="Content Placeholder 3"/>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id-ID" sz="2400" dirty="0" smtClean="0"/>
              <a:t>Algoritma ini bekerja dengan cara membangun suatu yang mendaftar </a:t>
            </a:r>
            <a:r>
              <a:rPr lang="id-ID" sz="2400" i="1" dirty="0" smtClean="0"/>
              <a:t>edges</a:t>
            </a:r>
            <a:r>
              <a:rPr lang="id-ID" sz="2400" dirty="0" smtClean="0"/>
              <a:t> (sisi-sisi) gen yang berada pada kedua orangtuanya. </a:t>
            </a:r>
          </a:p>
          <a:p>
            <a:pPr marL="274320" indent="-274320" eaLnBrk="1" fontAlgn="auto" hangingPunct="1">
              <a:spcAft>
                <a:spcPts val="0"/>
              </a:spcAft>
              <a:buClr>
                <a:schemeClr val="accent3"/>
              </a:buClr>
              <a:buFont typeface="Wingdings 2"/>
              <a:buChar char=""/>
              <a:defRPr/>
            </a:pPr>
            <a:r>
              <a:rPr lang="id-ID" sz="2400" dirty="0" smtClean="0"/>
              <a:t>Untuk mendapatkan </a:t>
            </a:r>
            <a:r>
              <a:rPr lang="id-ID" sz="2400" i="1" dirty="0" smtClean="0"/>
              <a:t>edge</a:t>
            </a:r>
            <a:r>
              <a:rPr lang="id-ID" sz="2400" dirty="0" smtClean="0"/>
              <a:t> dari suatu gen , kromosom dianggap melingkar. Artinya, gen pada posisi 1 memiliki </a:t>
            </a:r>
            <a:r>
              <a:rPr lang="id-ID" sz="2400" i="1" dirty="0" smtClean="0"/>
              <a:t>edge</a:t>
            </a:r>
            <a:r>
              <a:rPr lang="id-ID" sz="2400" dirty="0" smtClean="0"/>
              <a:t> yang berupa gen posisi 2 dan gen posisi terakhir. </a:t>
            </a:r>
          </a:p>
          <a:p>
            <a:pPr marL="274320" indent="-274320" eaLnBrk="1" fontAlgn="auto" hangingPunct="1">
              <a:spcAft>
                <a:spcPts val="0"/>
              </a:spcAft>
              <a:buClr>
                <a:schemeClr val="accent3"/>
              </a:buClr>
              <a:buFont typeface="Wingdings 2"/>
              <a:buChar char=""/>
              <a:defRPr/>
            </a:pPr>
            <a:r>
              <a:rPr lang="id-ID" sz="2400" dirty="0" smtClean="0"/>
              <a:t>Gen pada posisi terakhir memiliki </a:t>
            </a:r>
            <a:r>
              <a:rPr lang="id-ID" sz="2400" i="1" dirty="0" smtClean="0"/>
              <a:t>edge</a:t>
            </a:r>
            <a:r>
              <a:rPr lang="id-ID" sz="2400" dirty="0" smtClean="0"/>
              <a:t> yang berupa gen posisi sebelumnya dan gen posisi 1. </a:t>
            </a:r>
          </a:p>
          <a:p>
            <a:pPr marL="274320" indent="-274320" eaLnBrk="1" fontAlgn="auto" hangingPunct="1">
              <a:spcAft>
                <a:spcPts val="0"/>
              </a:spcAft>
              <a:buClr>
                <a:schemeClr val="accent3"/>
              </a:buClr>
              <a:buFont typeface="Wingdings 2"/>
              <a:buChar char=""/>
              <a:defRPr/>
            </a:pPr>
            <a:r>
              <a:rPr lang="id-ID" sz="2400" dirty="0" smtClean="0"/>
              <a:t>Jika </a:t>
            </a:r>
            <a:r>
              <a:rPr lang="id-ID" sz="2400" i="1" dirty="0" smtClean="0"/>
              <a:t>edge</a:t>
            </a:r>
            <a:r>
              <a:rPr lang="id-ID" sz="2400" dirty="0" smtClean="0"/>
              <a:t> berada pada kedua orangtua, maka </a:t>
            </a:r>
            <a:r>
              <a:rPr lang="id-ID" sz="2400" i="1" dirty="0" smtClean="0"/>
              <a:t>edge</a:t>
            </a:r>
            <a:r>
              <a:rPr lang="id-ID" sz="2400" dirty="0" smtClean="0"/>
              <a:t> tersebut diberi tanda positif ‘+’ dan disebut sebagai </a:t>
            </a:r>
            <a:r>
              <a:rPr lang="id-ID" sz="2400" i="1" dirty="0" smtClean="0"/>
              <a:t>common edge</a:t>
            </a:r>
            <a:r>
              <a:rPr lang="id-ID" sz="2400" dirty="0" smtClean="0"/>
              <a:t>. </a:t>
            </a:r>
          </a:p>
          <a:p>
            <a:pPr marL="274320" indent="-274320" eaLnBrk="1" fontAlgn="auto" hangingPunct="1">
              <a:spcAft>
                <a:spcPts val="0"/>
              </a:spcAft>
              <a:buClr>
                <a:schemeClr val="accent3"/>
              </a:buClr>
              <a:buFont typeface="Wingdings 2"/>
              <a:buChar char=""/>
              <a:defRPr/>
            </a:pPr>
            <a:r>
              <a:rPr lang="id-ID" sz="2400" dirty="0" smtClean="0"/>
              <a:t>Pewarisan gen-gen orangtua dilakukan berdasarkan tabel tersebut.</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1482010" y="136525"/>
            <a:ext cx="6290390" cy="6721475"/>
          </a:xfrm>
          <a:prstGeom prst="rect">
            <a:avLst/>
          </a:prstGeom>
          <a:noFill/>
          <a:ln w="9525">
            <a:noFill/>
            <a:miter lim="800000"/>
            <a:headEnd/>
            <a:tailEnd/>
          </a:ln>
        </p:spPr>
      </p:pic>
      <p:cxnSp>
        <p:nvCxnSpPr>
          <p:cNvPr id="5" name="Straight Arrow Connector 4"/>
          <p:cNvCxnSpPr/>
          <p:nvPr/>
        </p:nvCxnSpPr>
        <p:spPr>
          <a:xfrm rot="16200000" flipV="1">
            <a:off x="5334000" y="4191000"/>
            <a:ext cx="12954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3284220" y="3726180"/>
            <a:ext cx="15240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48200" y="18288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4648200" y="2057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4648200" y="27432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4678680" y="345948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5577840" y="6385560"/>
            <a:ext cx="1493520" cy="27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7543800" y="4343400"/>
            <a:ext cx="1600200" cy="2308324"/>
          </a:xfrm>
          <a:prstGeom prst="rect">
            <a:avLst/>
          </a:prstGeom>
        </p:spPr>
        <p:txBody>
          <a:bodyPr wrap="square">
            <a:spAutoFit/>
          </a:bodyPr>
          <a:lstStyle/>
          <a:p>
            <a:r>
              <a:rPr lang="en-US" sz="1600" dirty="0" smtClean="0">
                <a:solidFill>
                  <a:srgbClr val="FF0000"/>
                </a:solidFill>
              </a:rPr>
              <a:t>Anak1.</a:t>
            </a:r>
          </a:p>
          <a:p>
            <a:r>
              <a:rPr lang="en-US" sz="1600" dirty="0" smtClean="0">
                <a:solidFill>
                  <a:srgbClr val="0070C0"/>
                </a:solidFill>
              </a:rPr>
              <a:t>Anak2 </a:t>
            </a:r>
            <a:r>
              <a:rPr lang="en-US" sz="1600" dirty="0" err="1" smtClean="0">
                <a:solidFill>
                  <a:srgbClr val="0070C0"/>
                </a:solidFill>
              </a:rPr>
              <a:t>dihasilkan</a:t>
            </a:r>
            <a:r>
              <a:rPr lang="en-US" sz="1600" dirty="0" smtClean="0">
                <a:solidFill>
                  <a:srgbClr val="0070C0"/>
                </a:solidFill>
              </a:rPr>
              <a:t> </a:t>
            </a:r>
            <a:r>
              <a:rPr lang="en-US" sz="1600" dirty="0" err="1" smtClean="0">
                <a:solidFill>
                  <a:srgbClr val="0070C0"/>
                </a:solidFill>
              </a:rPr>
              <a:t>dengan</a:t>
            </a:r>
            <a:r>
              <a:rPr lang="en-US" sz="1600" dirty="0" smtClean="0">
                <a:solidFill>
                  <a:srgbClr val="0070C0"/>
                </a:solidFill>
              </a:rPr>
              <a:t> </a:t>
            </a:r>
            <a:r>
              <a:rPr lang="en-US" sz="1600" dirty="0" err="1" smtClean="0">
                <a:solidFill>
                  <a:srgbClr val="0070C0"/>
                </a:solidFill>
              </a:rPr>
              <a:t>cara</a:t>
            </a:r>
            <a:r>
              <a:rPr lang="en-US" sz="1600" dirty="0" smtClean="0">
                <a:solidFill>
                  <a:srgbClr val="0070C0"/>
                </a:solidFill>
              </a:rPr>
              <a:t> yang </a:t>
            </a:r>
            <a:r>
              <a:rPr lang="en-US" sz="1600" dirty="0" err="1" smtClean="0">
                <a:solidFill>
                  <a:srgbClr val="0070C0"/>
                </a:solidFill>
              </a:rPr>
              <a:t>sama</a:t>
            </a:r>
            <a:r>
              <a:rPr lang="en-US" sz="1600" dirty="0" smtClean="0">
                <a:solidFill>
                  <a:srgbClr val="0070C0"/>
                </a:solidFill>
              </a:rPr>
              <a:t>. </a:t>
            </a:r>
            <a:r>
              <a:rPr lang="en-US" sz="1600" dirty="0" err="1" smtClean="0">
                <a:solidFill>
                  <a:srgbClr val="0070C0"/>
                </a:solidFill>
              </a:rPr>
              <a:t>Karena</a:t>
            </a:r>
            <a:r>
              <a:rPr lang="en-US" sz="1600" dirty="0" smtClean="0">
                <a:solidFill>
                  <a:srgbClr val="0070C0"/>
                </a:solidFill>
              </a:rPr>
              <a:t> </a:t>
            </a:r>
            <a:r>
              <a:rPr lang="en-US" sz="1600" dirty="0" err="1" smtClean="0">
                <a:solidFill>
                  <a:srgbClr val="0070C0"/>
                </a:solidFill>
              </a:rPr>
              <a:t>acak</a:t>
            </a:r>
            <a:r>
              <a:rPr lang="en-US" sz="1600" dirty="0" smtClean="0">
                <a:solidFill>
                  <a:srgbClr val="0070C0"/>
                </a:solidFill>
              </a:rPr>
              <a:t>, </a:t>
            </a:r>
            <a:r>
              <a:rPr lang="en-US" sz="1600" dirty="0" err="1" smtClean="0">
                <a:solidFill>
                  <a:srgbClr val="0070C0"/>
                </a:solidFill>
              </a:rPr>
              <a:t>maka</a:t>
            </a:r>
            <a:r>
              <a:rPr lang="en-US" sz="1600" dirty="0" smtClean="0">
                <a:solidFill>
                  <a:srgbClr val="0070C0"/>
                </a:solidFill>
              </a:rPr>
              <a:t> Anak2 </a:t>
            </a:r>
            <a:r>
              <a:rPr lang="en-US" sz="1600" dirty="0" err="1" smtClean="0">
                <a:solidFill>
                  <a:srgbClr val="0070C0"/>
                </a:solidFill>
              </a:rPr>
              <a:t>bisa</a:t>
            </a:r>
            <a:r>
              <a:rPr lang="en-US" sz="1600" dirty="0" smtClean="0">
                <a:solidFill>
                  <a:srgbClr val="0070C0"/>
                </a:solidFill>
              </a:rPr>
              <a:t> </a:t>
            </a:r>
            <a:r>
              <a:rPr lang="en-US" sz="1600" dirty="0" err="1" smtClean="0">
                <a:solidFill>
                  <a:srgbClr val="0070C0"/>
                </a:solidFill>
              </a:rPr>
              <a:t>berbeda</a:t>
            </a:r>
            <a:r>
              <a:rPr lang="en-US" sz="1600" dirty="0" smtClean="0">
                <a:solidFill>
                  <a:srgbClr val="0070C0"/>
                </a:solidFill>
              </a:rPr>
              <a:t> </a:t>
            </a:r>
            <a:r>
              <a:rPr lang="en-US" sz="1600" dirty="0" err="1" smtClean="0">
                <a:solidFill>
                  <a:srgbClr val="0070C0"/>
                </a:solidFill>
              </a:rPr>
              <a:t>dengan</a:t>
            </a:r>
            <a:r>
              <a:rPr lang="en-US" sz="1600" dirty="0" smtClean="0">
                <a:solidFill>
                  <a:srgbClr val="0070C0"/>
                </a:solidFill>
              </a:rPr>
              <a:t> Anak1.</a:t>
            </a:r>
            <a:endParaRPr lang="id-ID" sz="1600" dirty="0">
              <a:solidFill>
                <a:srgbClr val="0070C0"/>
              </a:solidFill>
            </a:endParaRPr>
          </a:p>
        </p:txBody>
      </p:sp>
      <p:cxnSp>
        <p:nvCxnSpPr>
          <p:cNvPr id="14" name="Straight Arrow Connector 13"/>
          <p:cNvCxnSpPr>
            <a:stCxn id="12" idx="6"/>
            <a:endCxn id="13" idx="1"/>
          </p:cNvCxnSpPr>
          <p:nvPr/>
        </p:nvCxnSpPr>
        <p:spPr>
          <a:xfrm flipV="1">
            <a:off x="7071360" y="5497562"/>
            <a:ext cx="472440" cy="10251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820194" y="5943600"/>
            <a:ext cx="1219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i="1" smtClean="0"/>
              <a:t>Edge Recombination</a:t>
            </a:r>
            <a:endParaRPr lang="id-ID" smtClean="0"/>
          </a:p>
        </p:txBody>
      </p:sp>
      <p:sp>
        <p:nvSpPr>
          <p:cNvPr id="3" name="Content Placeholder 2"/>
          <p:cNvSpPr>
            <a:spLocks noGrp="1"/>
          </p:cNvSpPr>
          <p:nvPr>
            <p:ph idx="1"/>
          </p:nvPr>
        </p:nvSpPr>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id-ID" dirty="0" smtClean="0"/>
              <a:t>Pada gambar di atas, suatu tabel elemen dan </a:t>
            </a:r>
            <a:r>
              <a:rPr lang="id-ID" i="1" dirty="0" smtClean="0"/>
              <a:t>edge</a:t>
            </a:r>
            <a:r>
              <a:rPr lang="id-ID" dirty="0" smtClean="0"/>
              <a:t> dibangun berdasarkan susunan gen-gen yang berada pada kedua orangtuanya. Setelah tabel dibangun, suatu elemen awal dipilih secara acak dari semua elemen yang ada (1 sampai 8). </a:t>
            </a:r>
          </a:p>
          <a:p>
            <a:pPr marL="274320" indent="-274320" eaLnBrk="1" fontAlgn="auto" hangingPunct="1">
              <a:spcAft>
                <a:spcPts val="0"/>
              </a:spcAft>
              <a:buClr>
                <a:schemeClr val="accent3"/>
              </a:buClr>
              <a:buFont typeface="Wingdings 2"/>
              <a:buChar char=""/>
              <a:defRPr/>
            </a:pPr>
            <a:r>
              <a:rPr lang="id-ID" dirty="0" smtClean="0"/>
              <a:t>Misalkan elemen 3 terpilih dan dimasukkan ke hasil. Setelah elemen 3 terpilih, maka tabel harus di-</a:t>
            </a:r>
            <a:r>
              <a:rPr lang="id-ID" i="1" dirty="0" smtClean="0"/>
              <a:t>update </a:t>
            </a:r>
            <a:r>
              <a:rPr lang="id-ID" dirty="0" smtClean="0"/>
              <a:t>dengan</a:t>
            </a:r>
            <a:r>
              <a:rPr lang="id-ID" i="1" dirty="0" smtClean="0"/>
              <a:t> </a:t>
            </a:r>
            <a:r>
              <a:rPr lang="id-ID" dirty="0" smtClean="0"/>
              <a:t>cara menghapus semua elemen 3 dari daftar </a:t>
            </a:r>
            <a:r>
              <a:rPr lang="id-ID" i="1" dirty="0" smtClean="0"/>
              <a:t>edge</a:t>
            </a:r>
            <a:r>
              <a:rPr lang="id-ID" dirty="0" smtClean="0"/>
              <a:t> (lihat tabel sebelah kanan). </a:t>
            </a:r>
          </a:p>
          <a:p>
            <a:pPr marL="274320" indent="-274320" eaLnBrk="1" fontAlgn="auto" hangingPunct="1">
              <a:spcAft>
                <a:spcPts val="0"/>
              </a:spcAft>
              <a:buClr>
                <a:schemeClr val="accent3"/>
              </a:buClr>
              <a:buFont typeface="Wingdings 2"/>
              <a:buChar char=""/>
              <a:defRPr/>
            </a:pPr>
            <a:r>
              <a:rPr lang="id-ID" dirty="0" smtClean="0"/>
              <a:t>Selanjutnya, pilih elemen berikutnya dari daftar </a:t>
            </a:r>
            <a:r>
              <a:rPr lang="id-ID" i="1" dirty="0" smtClean="0"/>
              <a:t>edge</a:t>
            </a:r>
            <a:r>
              <a:rPr lang="id-ID" dirty="0" smtClean="0"/>
              <a:t> yang ada pada elemen 3, yaitu {8, 1, 5, 2}. Pemilihan elemen dilakukan berdasarkan aturan berprioritas sebagai berikut: </a:t>
            </a:r>
          </a:p>
          <a:p>
            <a:pPr marL="640080" lvl="1" indent="-246888" eaLnBrk="1" fontAlgn="auto" hangingPunct="1">
              <a:spcAft>
                <a:spcPts val="0"/>
              </a:spcAft>
              <a:buFont typeface="Wingdings 2"/>
              <a:buChar char=""/>
              <a:defRPr/>
            </a:pPr>
            <a:r>
              <a:rPr lang="id-ID" dirty="0" smtClean="0"/>
              <a:t>Jika ada elemen yang merupakan </a:t>
            </a:r>
            <a:r>
              <a:rPr lang="id-ID" i="1" dirty="0" smtClean="0"/>
              <a:t>common edge</a:t>
            </a:r>
            <a:r>
              <a:rPr lang="id-ID" dirty="0" smtClean="0"/>
              <a:t>, maka pilih elemen tersebut.</a:t>
            </a:r>
          </a:p>
          <a:p>
            <a:pPr marL="640080" lvl="1" indent="-246888" eaLnBrk="1" fontAlgn="auto" hangingPunct="1">
              <a:spcAft>
                <a:spcPts val="0"/>
              </a:spcAft>
              <a:buFont typeface="Wingdings 2"/>
              <a:buChar char=""/>
              <a:defRPr/>
            </a:pPr>
            <a:r>
              <a:rPr lang="id-ID" dirty="0" smtClean="0"/>
              <a:t>Jika tidak ada </a:t>
            </a:r>
            <a:r>
              <a:rPr lang="id-ID" i="1" dirty="0" smtClean="0"/>
              <a:t>common edge</a:t>
            </a:r>
            <a:r>
              <a:rPr lang="id-ID" dirty="0" smtClean="0"/>
              <a:t>, pilih elemen yang yang memiliki daftar </a:t>
            </a:r>
            <a:r>
              <a:rPr lang="id-ID" i="1" dirty="0" smtClean="0"/>
              <a:t>edge</a:t>
            </a:r>
            <a:r>
              <a:rPr lang="id-ID" dirty="0" smtClean="0"/>
              <a:t> terpendek (jumlah </a:t>
            </a:r>
            <a:r>
              <a:rPr lang="id-ID" i="1" dirty="0" smtClean="0"/>
              <a:t>edge</a:t>
            </a:r>
            <a:r>
              <a:rPr lang="id-ID" dirty="0" smtClean="0"/>
              <a:t> paling sedikit). </a:t>
            </a:r>
          </a:p>
          <a:p>
            <a:pPr marL="640080" lvl="1" indent="-246888" eaLnBrk="1" fontAlgn="auto" hangingPunct="1">
              <a:spcAft>
                <a:spcPts val="0"/>
              </a:spcAft>
              <a:buFont typeface="Wingdings 2"/>
              <a:buChar char=""/>
              <a:defRPr/>
            </a:pPr>
            <a:r>
              <a:rPr lang="id-ID" dirty="0" smtClean="0"/>
              <a:t>Jika semua elemen memiliki jumlah </a:t>
            </a:r>
            <a:r>
              <a:rPr lang="id-ID" i="1" dirty="0" smtClean="0"/>
              <a:t>edge</a:t>
            </a:r>
            <a:r>
              <a:rPr lang="id-ID" dirty="0" smtClean="0"/>
              <a:t> yang sama, maka pilih elemen secara acak.</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18021</TotalTime>
  <Words>7614</Words>
  <Application>Microsoft Office PowerPoint</Application>
  <PresentationFormat>On-screen Show (4:3)</PresentationFormat>
  <Paragraphs>2540</Paragraphs>
  <Slides>278</Slides>
  <Notes>7</Notes>
  <HiddenSlides>0</HiddenSlides>
  <MMClips>0</MMClips>
  <ScaleCrop>false</ScaleCrop>
  <HeadingPairs>
    <vt:vector size="6" baseType="variant">
      <vt:variant>
        <vt:lpstr>Theme</vt:lpstr>
      </vt:variant>
      <vt:variant>
        <vt:i4>3</vt:i4>
      </vt:variant>
      <vt:variant>
        <vt:lpstr>Embedded OLE Servers</vt:lpstr>
      </vt:variant>
      <vt:variant>
        <vt:i4>6</vt:i4>
      </vt:variant>
      <vt:variant>
        <vt:lpstr>Slide Titles</vt:lpstr>
      </vt:variant>
      <vt:variant>
        <vt:i4>278</vt:i4>
      </vt:variant>
    </vt:vector>
  </HeadingPairs>
  <TitlesOfParts>
    <vt:vector size="287" baseType="lpstr">
      <vt:lpstr>Flow</vt:lpstr>
      <vt:lpstr>Office Theme</vt:lpstr>
      <vt:lpstr>1_Office Theme</vt:lpstr>
      <vt:lpstr>Visio</vt:lpstr>
      <vt:lpstr>Equation</vt:lpstr>
      <vt:lpstr>Bitmap Image</vt:lpstr>
      <vt:lpstr>Microsoft Equation 3.0</vt:lpstr>
      <vt:lpstr>Document</vt:lpstr>
      <vt:lpstr>Chart</vt:lpstr>
      <vt:lpstr>Genetic Algorithm (GA) </vt:lpstr>
      <vt:lpstr>Simple GA</vt:lpstr>
      <vt:lpstr>PowerPoint Presentation</vt:lpstr>
      <vt:lpstr>PowerPoint Presentation</vt:lpstr>
      <vt:lpstr>PowerPoint Presentation</vt:lpstr>
      <vt:lpstr>Skema umum EAs</vt:lpstr>
      <vt:lpstr>Bekerja dengan GA</vt:lpstr>
      <vt:lpstr>Studi kasus: Minimasi fungsi</vt:lpstr>
      <vt:lpstr>Individu</vt:lpstr>
      <vt:lpstr>Fitness</vt:lpstr>
      <vt:lpstr>Generasi 1</vt:lpstr>
      <vt:lpstr>Generasi 1</vt:lpstr>
      <vt:lpstr>Generasi 10</vt:lpstr>
      <vt:lpstr>Generasi 10</vt:lpstr>
      <vt:lpstr>Generasi 100</vt:lpstr>
      <vt:lpstr>PowerPoint Presentation</vt:lpstr>
      <vt:lpstr>PowerPoint Presentation</vt:lpstr>
      <vt:lpstr>Studi kasus: Minimasi fungsi</vt:lpstr>
      <vt:lpstr>Komponen GA</vt:lpstr>
      <vt:lpstr>Representasi Biner</vt:lpstr>
      <vt:lpstr>PowerPoint Presentation</vt:lpstr>
      <vt:lpstr>Fitness</vt:lpstr>
      <vt:lpstr>Evaluasi Individu</vt:lpstr>
      <vt:lpstr>PowerPoint Presentation</vt:lpstr>
      <vt:lpstr>Rekombinasi Biner</vt:lpstr>
      <vt:lpstr>Mutasi Biner</vt:lpstr>
      <vt:lpstr>PowerPoint Presentation</vt:lpstr>
      <vt:lpstr>PowerPoint Presentation</vt:lpstr>
      <vt:lpstr>PowerPoint Presentation</vt:lpstr>
      <vt:lpstr>Representasi individu  kromosom</vt:lpstr>
      <vt:lpstr>Representasi Biner</vt:lpstr>
      <vt:lpstr>Representasi Integer</vt:lpstr>
      <vt:lpstr>Representasi Real</vt:lpstr>
      <vt:lpstr>Representasi Permutasi</vt:lpstr>
      <vt:lpstr>PowerPoint Presentation</vt:lpstr>
      <vt:lpstr>PowerPoint Presentation</vt:lpstr>
      <vt:lpstr>PowerPoint Presentation</vt:lpstr>
      <vt:lpstr>Fitness</vt:lpstr>
      <vt:lpstr>Evaluasi Individu</vt:lpstr>
      <vt:lpstr>Kasus TSP</vt:lpstr>
      <vt:lpstr>PowerPoint Presentation</vt:lpstr>
      <vt:lpstr>PowerPoint Presentation</vt:lpstr>
      <vt:lpstr>PowerPoint Presentation</vt:lpstr>
      <vt:lpstr>Rekombinasi Biner/Integer</vt:lpstr>
      <vt:lpstr>Seleksi Orangtua</vt:lpstr>
      <vt:lpstr>Fitness Proportionate Selection (FPS)</vt:lpstr>
      <vt:lpstr>Fitness Proportionate Selection (FPS)</vt:lpstr>
      <vt:lpstr>Kelemahan Baker’s SUS </vt:lpstr>
      <vt:lpstr>Kelemahan Baker’s SUS </vt:lpstr>
      <vt:lpstr>Untuk mengatasi Baker’s SUS</vt:lpstr>
      <vt:lpstr>Linear Scaling</vt:lpstr>
      <vt:lpstr>Linear Scaling</vt:lpstr>
      <vt:lpstr>Kelemahan Linear Scaling</vt:lpstr>
      <vt:lpstr>Window Scaling</vt:lpstr>
      <vt:lpstr>Sigma Scaling</vt:lpstr>
      <vt:lpstr>Rank-Based Selection</vt:lpstr>
      <vt:lpstr>Linear Ranking (LR)</vt:lpstr>
      <vt:lpstr>Non Linear Ranking (NLR)</vt:lpstr>
      <vt:lpstr>PowerPoint Presentation</vt:lpstr>
      <vt:lpstr>PowerPoint Presentation</vt:lpstr>
      <vt:lpstr>Tournament Selection</vt:lpstr>
      <vt:lpstr>Tournament Selection</vt:lpstr>
      <vt:lpstr>PowerPoint Presentation</vt:lpstr>
      <vt:lpstr>Rekombinasi</vt:lpstr>
      <vt:lpstr>Rekombinasi</vt:lpstr>
      <vt:lpstr>Rekombinasi</vt:lpstr>
      <vt:lpstr>Rekombinasi</vt:lpstr>
      <vt:lpstr>Rekombinasi untuk Rep. Biner</vt:lpstr>
      <vt:lpstr>Rekombinasi satu titik</vt:lpstr>
      <vt:lpstr>Rekombinasi banyak titik</vt:lpstr>
      <vt:lpstr>Rekombinasi Seragam</vt:lpstr>
      <vt:lpstr>Rekombinasi untuk Rep. Integer</vt:lpstr>
      <vt:lpstr>Rekombinasi untuk Rep. Integer</vt:lpstr>
      <vt:lpstr>Rekombinasi untuk Rep. Real</vt:lpstr>
      <vt:lpstr>Rekombinasi Discrete</vt:lpstr>
      <vt:lpstr>Rekombinasi Intermediate</vt:lpstr>
      <vt:lpstr>Rekombinasi Intermediate</vt:lpstr>
      <vt:lpstr>Single arithmetic crossover</vt:lpstr>
      <vt:lpstr>Single arithmetic crossover</vt:lpstr>
      <vt:lpstr>Simple arithmetic crossover</vt:lpstr>
      <vt:lpstr>Simple arithmetic crossover</vt:lpstr>
      <vt:lpstr>Whole arithmetic crossover</vt:lpstr>
      <vt:lpstr>Whole arithmetic crossover</vt:lpstr>
      <vt:lpstr>Rekombinasi untuk Rep. Permutasi</vt:lpstr>
      <vt:lpstr>Rekombinasi untuk Rep. Permutasi</vt:lpstr>
      <vt:lpstr>PowerPoint Presentation</vt:lpstr>
      <vt:lpstr>Rekombinasi untuk Rep. Permutasi</vt:lpstr>
      <vt:lpstr>Order crossover</vt:lpstr>
      <vt:lpstr>Order crossover</vt:lpstr>
      <vt:lpstr>Algoritma Order crossover</vt:lpstr>
      <vt:lpstr>Partially mapped crossover</vt:lpstr>
      <vt:lpstr>PowerPoint Presentation</vt:lpstr>
      <vt:lpstr>Algoritma Partially mapped crossover</vt:lpstr>
      <vt:lpstr>Cycle crossover</vt:lpstr>
      <vt:lpstr>Cycle crossover</vt:lpstr>
      <vt:lpstr>Algoritma Cycle crossover</vt:lpstr>
      <vt:lpstr>Edge Recombination</vt:lpstr>
      <vt:lpstr>PowerPoint Presentation</vt:lpstr>
      <vt:lpstr>Edge Recombination</vt:lpstr>
      <vt:lpstr>Algoritma Edge Recombination</vt:lpstr>
      <vt:lpstr>Rekombinasi Path Relinking</vt:lpstr>
      <vt:lpstr>Rekombinasi Path Relinking</vt:lpstr>
      <vt:lpstr>Rekombinasi Path Relinking</vt:lpstr>
      <vt:lpstr>Rekombinasi Multi-parent</vt:lpstr>
      <vt:lpstr>Rekombinasi Multi-parent</vt:lpstr>
      <vt:lpstr>Berdasarkan frekuensi allele</vt:lpstr>
      <vt:lpstr>Berdasarkan frekuensi allele</vt:lpstr>
      <vt:lpstr>Berdasarkan segmentasi dan rekombinasi</vt:lpstr>
      <vt:lpstr>Berdasarkan segmentasi dan rekombinasi</vt:lpstr>
      <vt:lpstr>Berdasarkan operasi-operasi numerik (pada allele bernilai real)</vt:lpstr>
      <vt:lpstr>Rekombinasi Biner/Integer</vt:lpstr>
      <vt:lpstr>Rekombinasi Real</vt:lpstr>
      <vt:lpstr>Mutasi</vt:lpstr>
      <vt:lpstr>Mutasi</vt:lpstr>
      <vt:lpstr>Mutasi: bisa lebih baik?</vt:lpstr>
      <vt:lpstr>Mutasi pada EAs</vt:lpstr>
      <vt:lpstr>Mutasi untuk Representasi Biner</vt:lpstr>
      <vt:lpstr>Mutasi untuk representasi Integer</vt:lpstr>
      <vt:lpstr>Mutasi untuk Representasi Integer</vt:lpstr>
      <vt:lpstr>Mutasi untuk Representasi Integer</vt:lpstr>
      <vt:lpstr>Mutasi untuk Representasi Integer</vt:lpstr>
      <vt:lpstr>Mutasi untuk Representasi Real</vt:lpstr>
      <vt:lpstr>Mutasi untuk Representasi Real</vt:lpstr>
      <vt:lpstr>Mutasi untuk Rep. Permutasi</vt:lpstr>
      <vt:lpstr>Mutasi pertukaran (Swap Mutation)</vt:lpstr>
      <vt:lpstr>Mutasi penyisipan (Insert Mutation)</vt:lpstr>
      <vt:lpstr>Mutasi pengacakan (Scramble Mutation)</vt:lpstr>
      <vt:lpstr>Mutasi pembalikan (Inversion Mutation)</vt:lpstr>
      <vt:lpstr>Mutasi Biner</vt:lpstr>
      <vt:lpstr>Mutasi Integer</vt:lpstr>
      <vt:lpstr>Mutasi Real</vt:lpstr>
      <vt:lpstr>Permutasi: Swap mutation</vt:lpstr>
      <vt:lpstr>Seleksi Survivor</vt:lpstr>
      <vt:lpstr>PowerPoint Presentation</vt:lpstr>
      <vt:lpstr>PowerPoint Presentation</vt:lpstr>
      <vt:lpstr>Skema umum EAs</vt:lpstr>
      <vt:lpstr>Pembuktian GA Secara Matematis</vt:lpstr>
      <vt:lpstr>Schema Theorem</vt:lpstr>
      <vt:lpstr>Schema Theorem</vt:lpstr>
      <vt:lpstr>Pengaruh seleksi orang tua</vt:lpstr>
      <vt:lpstr>Pengaruh seleksi orang tua</vt:lpstr>
      <vt:lpstr>Pengaruh seleksi orang tua</vt:lpstr>
      <vt:lpstr>Pengaruh seleksi orang tua</vt:lpstr>
      <vt:lpstr>PowerPoint Presentation</vt:lpstr>
      <vt:lpstr>PowerPoint Presentation</vt:lpstr>
      <vt:lpstr>Pengaruh seleksi orang tua</vt:lpstr>
      <vt:lpstr>Pengaruh Rekombinasi</vt:lpstr>
      <vt:lpstr>Pengaruh Rekombinasi</vt:lpstr>
      <vt:lpstr>Pengaruh Mutasi</vt:lpstr>
      <vt:lpstr>Pengaruh rekombinasi dan mutasi</vt:lpstr>
      <vt:lpstr>Studi kasus: Minimasi fungsi</vt:lpstr>
      <vt:lpstr>Individu</vt:lpstr>
      <vt:lpstr>Fitness</vt:lpstr>
      <vt:lpstr>Generasi 1</vt:lpstr>
      <vt:lpstr>Generasi 1</vt:lpstr>
      <vt:lpstr>Generasi 10</vt:lpstr>
      <vt:lpstr>Generasi 10</vt:lpstr>
      <vt:lpstr>Generasi 100</vt:lpstr>
      <vt:lpstr>PowerPoint Presentation</vt:lpstr>
      <vt:lpstr>Setting parameter GA</vt:lpstr>
      <vt:lpstr>Observasi parameter GA</vt:lpstr>
      <vt:lpstr>PowerPoint Presentation</vt:lpstr>
      <vt:lpstr>PowerPoint Presentation</vt:lpstr>
      <vt:lpstr>PowerPoint Presentation</vt:lpstr>
      <vt:lpstr>PowerPoint Presentation</vt:lpstr>
      <vt:lpstr>PowerPoint Presentation</vt:lpstr>
      <vt:lpstr>TSP</vt:lpstr>
      <vt:lpstr>Advanced GA</vt:lpstr>
      <vt:lpstr>Konvergensi Prematur (KP)</vt:lpstr>
      <vt:lpstr>Pencegahan KP</vt:lpstr>
      <vt:lpstr>Hamming Distance</vt:lpstr>
      <vt:lpstr>Binary Coding</vt:lpstr>
      <vt:lpstr>Gray Coding</vt:lpstr>
      <vt:lpstr>Gray Coding</vt:lpstr>
      <vt:lpstr>Messy Encoding</vt:lpstr>
      <vt:lpstr>Crossover</vt:lpstr>
      <vt:lpstr>PowerPoint Presentation</vt:lpstr>
      <vt:lpstr>Mutasi</vt:lpstr>
      <vt:lpstr>Linear Fitness Ranking</vt:lpstr>
      <vt:lpstr>Linear Fitness Ranking</vt:lpstr>
      <vt:lpstr>Linear Fitness Ranking</vt:lpstr>
      <vt:lpstr>PowerPoint Presentation</vt:lpstr>
      <vt:lpstr>PowerPoint Presentation</vt:lpstr>
      <vt:lpstr>PowerPoint Presentation</vt:lpstr>
      <vt:lpstr>Island Models (Sub Population)</vt:lpstr>
      <vt:lpstr>Island model EAs</vt:lpstr>
      <vt:lpstr>Island model EAs</vt:lpstr>
      <vt:lpstr>PowerPoint Presentation</vt:lpstr>
      <vt:lpstr>Adaptive EAs</vt:lpstr>
      <vt:lpstr>Grid-based Crossover</vt:lpstr>
      <vt:lpstr>PowerPoint Presentation</vt:lpstr>
      <vt:lpstr>GA untuk melatih FFNN (MLP)</vt:lpstr>
      <vt:lpstr>Masalah 3-Parity</vt:lpstr>
      <vt:lpstr>Fungsi Fitness</vt:lpstr>
      <vt:lpstr>PowerPoint Presentation</vt:lpstr>
      <vt:lpstr>Grammatical Encoding</vt:lpstr>
      <vt:lpstr>Grammatical Encoding</vt:lpstr>
      <vt:lpstr>Skema Kitano</vt:lpstr>
      <vt:lpstr>Skema Kitano</vt:lpstr>
      <vt:lpstr>Skema Kitano</vt:lpstr>
      <vt:lpstr>PowerPoint Presentation</vt:lpstr>
      <vt:lpstr>Evolution          Learning? </vt:lpstr>
      <vt:lpstr>Evolution Learning? </vt:lpstr>
      <vt:lpstr>Hinton &amp; Nowlan’s model (1987)</vt:lpstr>
      <vt:lpstr>Contoh Populasi</vt:lpstr>
      <vt:lpstr>Operator Evolusi</vt:lpstr>
      <vt:lpstr>Contoh Trial</vt:lpstr>
      <vt:lpstr>Rekombinasi</vt:lpstr>
      <vt:lpstr>Mutasi Biner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Evolution Learning? </vt:lpstr>
      <vt:lpstr>PowerPoint Presentation</vt:lpstr>
      <vt:lpstr>PowerPoint Presentation</vt:lpstr>
      <vt:lpstr>Studi Kasus: Kromosom &amp; Fitness</vt:lpstr>
      <vt:lpstr>PowerPoint Presentation</vt:lpstr>
      <vt:lpstr>Fungsi fitness</vt:lpstr>
      <vt:lpstr>Graph bisection</vt:lpstr>
      <vt:lpstr>Graph bisection</vt:lpstr>
      <vt:lpstr>PowerPoint Presentation</vt:lpstr>
      <vt:lpstr>Fungsi fitness</vt:lpstr>
      <vt:lpstr>Masalah 8-queens</vt:lpstr>
      <vt:lpstr>PowerPoint Presentation</vt:lpstr>
      <vt:lpstr>Fungsi Fitness</vt:lpstr>
      <vt:lpstr>Pemotongan bahan</vt:lpstr>
      <vt:lpstr>Pola pemotongan 1</vt:lpstr>
      <vt:lpstr>Pola pemotongan 2</vt:lpstr>
      <vt:lpstr>PowerPoint Presentation</vt:lpstr>
      <vt:lpstr>Fungsi fitness</vt:lpstr>
      <vt:lpstr>Pemotongan Bahan</vt:lpstr>
      <vt:lpstr>Peramalan Data Time Series</vt:lpstr>
      <vt:lpstr>Model Matematis</vt:lpstr>
      <vt:lpstr>Kromosom</vt:lpstr>
      <vt:lpstr>Fungsi Fitness</vt:lpstr>
      <vt:lpstr>Penjadwalan Kuliah</vt:lpstr>
      <vt:lpstr>Kromosom</vt:lpstr>
      <vt:lpstr>PowerPoint Presentation</vt:lpstr>
      <vt:lpstr>Batasan</vt:lpstr>
      <vt:lpstr>Pelanggaran Batasan</vt:lpstr>
      <vt:lpstr>Fungsi Fitness</vt:lpstr>
      <vt:lpstr>Operator Evolusi?</vt:lpstr>
      <vt:lpstr>PowerPoint Presentation</vt:lpstr>
      <vt:lpstr>PowerPoint Presentation</vt:lpstr>
      <vt:lpstr>Kasus 1: Pengangkutan Barang</vt:lpstr>
      <vt:lpstr>PowerPoint Presentation</vt:lpstr>
      <vt:lpstr>PowerPoint Presentation</vt:lpstr>
      <vt:lpstr>PowerPoint Presentation</vt:lpstr>
      <vt:lpstr>PowerPoint Presentation</vt:lpstr>
      <vt:lpstr>Representasi Kromosom</vt:lpstr>
      <vt:lpstr>Peletakan barang</vt:lpstr>
      <vt:lpstr>Penomoran sisi barang</vt:lpstr>
      <vt:lpstr>Posisi peletakan: horizontal/vertikal</vt:lpstr>
      <vt:lpstr>Individu Vs Kromosom</vt:lpstr>
      <vt:lpstr>PowerPoint Presentation</vt:lpstr>
      <vt:lpstr>Fungsi Fitness</vt:lpstr>
      <vt:lpstr>Biaya pengiriman tiap kilogram untuk tiap tingkat prioritas</vt:lpstr>
      <vt:lpstr>Operator Evolusi</vt:lpstr>
      <vt:lpstr>Hasil Pengujian Kasus A</vt:lpstr>
      <vt:lpstr>Visualisasi Kasus A</vt:lpstr>
      <vt:lpstr>Hasil Pengujian Kasus B</vt:lpstr>
      <vt:lpstr>Visualisasi Kasus B</vt:lpstr>
      <vt:lpstr>Hasil Pengujian Kasus C</vt:lpstr>
      <vt:lpstr>Visualisasi Kasus C</vt:lpstr>
      <vt:lpstr>Analisa Performansi GA</vt:lpstr>
      <vt:lpstr>Aplikasi GA</vt:lpstr>
      <vt:lpstr>PowerPoint Presentation</vt:lpstr>
      <vt:lpstr>Kesimpulan</vt:lpstr>
      <vt:lpstr>Daftar Pustaka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 Komputasi Berbasis Evolusi dan Genetika</dc:title>
  <dc:creator>Toshiba</dc:creator>
  <cp:lastModifiedBy>lenovo</cp:lastModifiedBy>
  <cp:revision>456</cp:revision>
  <dcterms:created xsi:type="dcterms:W3CDTF">2006-08-16T00:00:00Z</dcterms:created>
  <dcterms:modified xsi:type="dcterms:W3CDTF">2017-05-21T06:37:58Z</dcterms:modified>
</cp:coreProperties>
</file>