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74"/>
  </p:notesMasterIdLst>
  <p:sldIdLst>
    <p:sldId id="934" r:id="rId3"/>
    <p:sldId id="919" r:id="rId4"/>
    <p:sldId id="920" r:id="rId5"/>
    <p:sldId id="921" r:id="rId6"/>
    <p:sldId id="922" r:id="rId7"/>
    <p:sldId id="923" r:id="rId8"/>
    <p:sldId id="924" r:id="rId9"/>
    <p:sldId id="925" r:id="rId10"/>
    <p:sldId id="926" r:id="rId11"/>
    <p:sldId id="927" r:id="rId12"/>
    <p:sldId id="928" r:id="rId13"/>
    <p:sldId id="929" r:id="rId14"/>
    <p:sldId id="812" r:id="rId15"/>
    <p:sldId id="813" r:id="rId16"/>
    <p:sldId id="814" r:id="rId17"/>
    <p:sldId id="815" r:id="rId18"/>
    <p:sldId id="816" r:id="rId19"/>
    <p:sldId id="817" r:id="rId20"/>
    <p:sldId id="818" r:id="rId21"/>
    <p:sldId id="819" r:id="rId22"/>
    <p:sldId id="820" r:id="rId23"/>
    <p:sldId id="821" r:id="rId24"/>
    <p:sldId id="822" r:id="rId25"/>
    <p:sldId id="823" r:id="rId26"/>
    <p:sldId id="824" r:id="rId27"/>
    <p:sldId id="825" r:id="rId28"/>
    <p:sldId id="826" r:id="rId29"/>
    <p:sldId id="827" r:id="rId30"/>
    <p:sldId id="828" r:id="rId31"/>
    <p:sldId id="829" r:id="rId32"/>
    <p:sldId id="830" r:id="rId33"/>
    <p:sldId id="831" r:id="rId34"/>
    <p:sldId id="833" r:id="rId35"/>
    <p:sldId id="834" r:id="rId36"/>
    <p:sldId id="835" r:id="rId37"/>
    <p:sldId id="836" r:id="rId38"/>
    <p:sldId id="837" r:id="rId39"/>
    <p:sldId id="838" r:id="rId40"/>
    <p:sldId id="839" r:id="rId41"/>
    <p:sldId id="840" r:id="rId42"/>
    <p:sldId id="841" r:id="rId43"/>
    <p:sldId id="842" r:id="rId44"/>
    <p:sldId id="843" r:id="rId45"/>
    <p:sldId id="930" r:id="rId46"/>
    <p:sldId id="931" r:id="rId47"/>
    <p:sldId id="932" r:id="rId48"/>
    <p:sldId id="933" r:id="rId49"/>
    <p:sldId id="936" r:id="rId50"/>
    <p:sldId id="935" r:id="rId51"/>
    <p:sldId id="844" r:id="rId52"/>
    <p:sldId id="845" r:id="rId53"/>
    <p:sldId id="846" r:id="rId54"/>
    <p:sldId id="847" r:id="rId55"/>
    <p:sldId id="848" r:id="rId56"/>
    <p:sldId id="849" r:id="rId57"/>
    <p:sldId id="850" r:id="rId58"/>
    <p:sldId id="851" r:id="rId59"/>
    <p:sldId id="852" r:id="rId60"/>
    <p:sldId id="853" r:id="rId61"/>
    <p:sldId id="854" r:id="rId62"/>
    <p:sldId id="855" r:id="rId63"/>
    <p:sldId id="856" r:id="rId64"/>
    <p:sldId id="857" r:id="rId65"/>
    <p:sldId id="858" r:id="rId66"/>
    <p:sldId id="859" r:id="rId67"/>
    <p:sldId id="860" r:id="rId68"/>
    <p:sldId id="861" r:id="rId69"/>
    <p:sldId id="862" r:id="rId70"/>
    <p:sldId id="863" r:id="rId71"/>
    <p:sldId id="864" r:id="rId72"/>
    <p:sldId id="260" r:id="rId7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>
      <p:cViewPr>
        <p:scale>
          <a:sx n="50" d="100"/>
          <a:sy n="50" d="100"/>
        </p:scale>
        <p:origin x="-174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445259-2C8D-4C66-82DE-C46156D200A3}" type="datetimeFigureOut">
              <a:rPr lang="id-ID"/>
              <a:pPr>
                <a:defRPr/>
              </a:pPr>
              <a:t>21/05/2017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A59BB8-0359-4A17-9092-A0DCD58C1E3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8240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A1AB-8C6F-4F22-B004-494620FAE562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BECA-5D42-4786-A993-ECF54CBB8EE6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F84F-9398-4D7A-9AE8-63C993B51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55427-2C90-45C3-AD8B-91C5B07DBABF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6A71-ACA6-4452-82BA-7759CA504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0450F-E544-4A13-BCF5-1750590D8F63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4D61-6121-4B2A-8ADF-BD2AE46B7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23EA-7907-4800-94C2-2E53F736AC30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2F10C-92E9-48E0-8E6B-44E0AEA1B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B3B6-27F2-475D-9AB6-4BF4C9BBB14B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40AEF-3659-4052-9FA8-0736B8DD9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DDB90-E3DA-4F17-9D8E-5092BC14BEE9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324D7-7FCA-45FE-9C26-A32AAC6E3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7D4A-4625-4E6D-BE18-FD746390D9DF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EEF65-6774-4695-9B0F-708843754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3F79-64F0-4475-991E-E8449D9160C3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B95D-4232-42E8-A88F-6D1008FD1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96AB-DA2F-4D54-95A7-CB39817471EC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0E4A8-244F-452D-B45A-94FFBCC32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856D-6E23-4622-85A7-2100EBA686A9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D0B5-5B84-4219-AB8D-D7E321D81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AC4D7-5604-45A5-9E03-5E2EA1B4C52B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21B4-B67C-4ADE-8685-317334EF9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51BE4-8319-4316-815F-E2DC8BEE01EF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CC5A-6E2F-40FB-AD25-5B4F9EF2C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A4424-2AEE-4A25-9148-A3279A1A785F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AAC75-DA37-47E9-B0A1-EF0D7CFE6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F74E-BCCF-42BC-9D6B-1B6717F9CBE9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1A987-110B-4443-BBC2-CB2D36110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108D-76DE-4902-B763-27292C147CDE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474BA-B6C1-45AB-A997-7C5E9639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041D-EB46-46B8-A326-311FD2071EDA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0B7E-00F8-4EFB-BCE2-7ED6E25E7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3077-5A1E-41CA-BFAC-0241F22DC30A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C46C-C11E-4F88-8D54-8542598BE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E7FE-9ABA-4042-8679-C52941EFCCA7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3F817-DFD5-459D-9426-6661CB34F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3733E-6ECE-403B-B4BF-4714C8489AAE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58D54-C4C9-4444-8A32-7EDF3968D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7AAA1-B238-4D96-B537-5459C8031623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2743-F995-4432-8A9B-C7426D982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4D14-430A-4724-9B28-AAE8651BA215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9A0F6-C542-4E19-901E-08F6051E4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0D17C-87A0-43A7-AC6B-AA6F2DD959A2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7B7E-40E3-4AB9-B476-F7803B00C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55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921DA-E1AA-4DEA-AED3-73FD4C0BC023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7A49AC-3E98-4D03-B1D3-FC284F30E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356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3998" r:id="rId2"/>
    <p:sldLayoutId id="214748401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19" r:id="rId9"/>
    <p:sldLayoutId id="2147484004" r:id="rId10"/>
    <p:sldLayoutId id="21474840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1AD447-BDEC-40E7-BBA0-2519A041C62C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310F9D-635A-4434-B64D-50A04D878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001%20Kuliah%202011\CS4773%20EC\Stampede.m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o2.wordpress.com/?id=725X1342&amp;site=shisymbolinternational.wordpress.com&amp;url=http://www.shisymbol.com/" TargetMode="Externa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o2.wordpress.com/?id=725X1342&amp;site=shisymbolinternational.wordpress.com&amp;url=http://www.shisymbol.com/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DesainLensa.exe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DesainJembatan.exe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KotakAjaib.exe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OptimasiSwarm.exe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5400" dirty="0" smtClean="0"/>
              <a:t>Evolution </a:t>
            </a:r>
            <a:r>
              <a:rPr lang="id-ID" sz="5400" dirty="0" smtClean="0"/>
              <a:t>Strategies (ES</a:t>
            </a:r>
            <a:r>
              <a:rPr lang="id-ID" sz="5400" dirty="0" smtClean="0"/>
              <a:t>)</a:t>
            </a:r>
            <a:br>
              <a:rPr lang="id-ID" sz="5400" dirty="0" smtClean="0"/>
            </a:br>
            <a:endParaRPr lang="id-ID" sz="5400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7854950" cy="1981200"/>
          </a:xfrm>
        </p:spPr>
        <p:txBody>
          <a:bodyPr/>
          <a:lstStyle/>
          <a:p>
            <a:pPr marR="0"/>
            <a:r>
              <a:rPr lang="id-ID" sz="2400" dirty="0"/>
              <a:t>Dr. </a:t>
            </a:r>
            <a:r>
              <a:rPr lang="en-GB" sz="2400" dirty="0" err="1"/>
              <a:t>Suyanto</a:t>
            </a:r>
            <a:r>
              <a:rPr lang="en-GB" sz="2400" dirty="0"/>
              <a:t>, S</a:t>
            </a:r>
            <a:r>
              <a:rPr lang="id-ID" sz="2400" dirty="0"/>
              <a:t>.</a:t>
            </a:r>
            <a:r>
              <a:rPr lang="en-GB" sz="2400" dirty="0"/>
              <a:t>T</a:t>
            </a:r>
            <a:r>
              <a:rPr lang="id-ID" sz="2400" dirty="0"/>
              <a:t>.</a:t>
            </a:r>
            <a:r>
              <a:rPr lang="en-GB" sz="2400" dirty="0"/>
              <a:t>, M</a:t>
            </a:r>
            <a:r>
              <a:rPr lang="id-ID" sz="2400" dirty="0"/>
              <a:t>.</a:t>
            </a:r>
            <a:r>
              <a:rPr lang="en-GB" sz="2400" dirty="0"/>
              <a:t>Sc.</a:t>
            </a:r>
            <a:endParaRPr lang="id-ID" sz="2400" dirty="0"/>
          </a:p>
          <a:p>
            <a:pPr marR="0"/>
            <a:r>
              <a:rPr lang="id-ID" sz="2400" dirty="0"/>
              <a:t>HP/WA: 0812 845 12345</a:t>
            </a:r>
          </a:p>
          <a:p>
            <a:pPr marR="0"/>
            <a:endParaRPr lang="en-US" sz="2400" dirty="0"/>
          </a:p>
          <a:p>
            <a:pPr marR="0"/>
            <a:r>
              <a:rPr lang="id-ID" sz="2400" dirty="0"/>
              <a:t>Intelligence Computing Multimedia (ICM)</a:t>
            </a:r>
          </a:p>
          <a:p>
            <a:pPr marR="0"/>
            <a:r>
              <a:rPr lang="id-ID" sz="2400" dirty="0"/>
              <a:t>Informatics faculty  – Telkom University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Distribusi normal</a:t>
            </a:r>
            <a:endParaRPr lang="id-ID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362200"/>
            <a:ext cx="42021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181600" y="2743200"/>
            <a:ext cx="5334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86600" y="2286000"/>
            <a:ext cx="1144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Tajam</a:t>
            </a:r>
            <a:endParaRPr lang="id-ID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15000" y="2590800"/>
            <a:ext cx="1295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761038" y="4800600"/>
            <a:ext cx="5334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66038" y="4343400"/>
            <a:ext cx="126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Landai</a:t>
            </a:r>
            <a:endParaRPr lang="id-ID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294438" y="4648200"/>
            <a:ext cx="1295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55975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743200" y="34290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3048000" y="3733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3276600" y="3962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4114800" y="45720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6324600" y="3581400"/>
            <a:ext cx="228600" cy="228600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6553200" y="3352800"/>
            <a:ext cx="228600" cy="228600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6324600" y="3305175"/>
            <a:ext cx="228600" cy="228600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95400" y="45069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  <a:sym typeface="Symbol" pitchFamily="18" charset="2"/>
              </a:rPr>
              <a:t> </a:t>
            </a:r>
            <a:r>
              <a:rPr lang="id-ID" dirty="0" smtClean="0">
                <a:solidFill>
                  <a:srgbClr val="FF0000"/>
                </a:solidFill>
                <a:sym typeface="Symbol" pitchFamily="18" charset="2"/>
              </a:rPr>
              <a:t>= 2.7 </a:t>
            </a:r>
            <a:r>
              <a:rPr lang="id-ID" i="1" dirty="0" smtClean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n-GB" dirty="0" err="1" smtClean="0">
                <a:solidFill>
                  <a:srgbClr val="FF0000"/>
                </a:solidFill>
                <a:sym typeface="Symbol" pitchFamily="18" charset="2"/>
              </a:rPr>
              <a:t>dinaikkan</a:t>
            </a:r>
            <a:r>
              <a:rPr lang="id-ID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86600" y="2754868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2060"/>
                </a:solidFill>
                <a:sym typeface="Symbol" pitchFamily="18" charset="2"/>
              </a:rPr>
              <a:t> </a:t>
            </a:r>
            <a:r>
              <a:rPr lang="id-ID" dirty="0" smtClean="0">
                <a:solidFill>
                  <a:srgbClr val="002060"/>
                </a:solidFill>
                <a:sym typeface="Symbol" pitchFamily="18" charset="2"/>
              </a:rPr>
              <a:t>=1.1 (</a:t>
            </a:r>
            <a:r>
              <a:rPr lang="en-GB" dirty="0" err="1" smtClean="0">
                <a:solidFill>
                  <a:srgbClr val="002060"/>
                </a:solidFill>
                <a:sym typeface="Symbol" pitchFamily="18" charset="2"/>
              </a:rPr>
              <a:t>diturunkan</a:t>
            </a:r>
            <a:r>
              <a:rPr lang="id-ID" dirty="0" smtClean="0">
                <a:solidFill>
                  <a:srgbClr val="002060"/>
                </a:solidFill>
                <a:sym typeface="Symbol" pitchFamily="18" charset="2"/>
              </a:rPr>
              <a:t>)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95400" y="33160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i="1" dirty="0" smtClean="0">
                <a:solidFill>
                  <a:srgbClr val="FF0000"/>
                </a:solidFill>
                <a:sym typeface="Symbol" pitchFamily="18" charset="2"/>
              </a:rPr>
              <a:t>k </a:t>
            </a:r>
            <a:r>
              <a:rPr lang="id-ID" dirty="0" smtClean="0">
                <a:solidFill>
                  <a:srgbClr val="FF0000"/>
                </a:solidFill>
                <a:sym typeface="Symbol" pitchFamily="18" charset="2"/>
              </a:rPr>
              <a:t>= 3</a:t>
            </a:r>
          </a:p>
          <a:p>
            <a:r>
              <a:rPr lang="en-GB" i="1" dirty="0" smtClean="0">
                <a:solidFill>
                  <a:srgbClr val="FF0000"/>
                </a:solidFill>
                <a:sym typeface="Symbol" pitchFamily="18" charset="2"/>
              </a:rPr>
              <a:t> </a:t>
            </a:r>
            <a:r>
              <a:rPr lang="id-ID" dirty="0" smtClean="0">
                <a:solidFill>
                  <a:srgbClr val="FF0000"/>
                </a:solidFill>
                <a:sym typeface="Symbol" pitchFamily="18" charset="2"/>
              </a:rPr>
              <a:t>= 1.2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086600" y="3733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i="1" dirty="0" smtClean="0">
                <a:solidFill>
                  <a:srgbClr val="002060"/>
                </a:solidFill>
                <a:sym typeface="Symbol" pitchFamily="18" charset="2"/>
              </a:rPr>
              <a:t>k </a:t>
            </a:r>
            <a:r>
              <a:rPr lang="id-ID" dirty="0" smtClean="0">
                <a:solidFill>
                  <a:srgbClr val="002060"/>
                </a:solidFill>
                <a:sym typeface="Symbol" pitchFamily="18" charset="2"/>
              </a:rPr>
              <a:t>= 2</a:t>
            </a:r>
          </a:p>
          <a:p>
            <a:r>
              <a:rPr lang="en-GB" i="1" dirty="0" smtClean="0">
                <a:solidFill>
                  <a:srgbClr val="002060"/>
                </a:solidFill>
                <a:sym typeface="Symbol" pitchFamily="18" charset="2"/>
              </a:rPr>
              <a:t> </a:t>
            </a:r>
            <a:r>
              <a:rPr lang="id-ID" dirty="0" smtClean="0">
                <a:solidFill>
                  <a:srgbClr val="002060"/>
                </a:solidFill>
                <a:sym typeface="Symbol" pitchFamily="18" charset="2"/>
              </a:rPr>
              <a:t>= 1.5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1000" y="161038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2060"/>
                </a:solidFill>
                <a:sym typeface="Symbol" pitchFamily="18" charset="2"/>
              </a:rPr>
              <a:t>Minimasi fungsi </a:t>
            </a:r>
            <a:r>
              <a:rPr lang="id-ID" sz="2800" b="1" i="1" dirty="0" smtClean="0">
                <a:solidFill>
                  <a:srgbClr val="002060"/>
                </a:solidFill>
                <a:sym typeface="Symbol" pitchFamily="18" charset="2"/>
              </a:rPr>
              <a:t>f</a:t>
            </a:r>
            <a:endParaRPr lang="id-ID" sz="2800" b="1" i="1" dirty="0">
              <a:solidFill>
                <a:srgbClr val="00206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18521135">
            <a:off x="3729021" y="4145730"/>
            <a:ext cx="164404" cy="457200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478210" name="Object 2"/>
          <p:cNvGraphicFramePr>
            <a:graphicFrameLocks noChangeAspect="1"/>
          </p:cNvGraphicFramePr>
          <p:nvPr/>
        </p:nvGraphicFramePr>
        <p:xfrm>
          <a:off x="152400" y="228600"/>
          <a:ext cx="87598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11" name="Document" r:id="rId5" imgW="5731988" imgH="847830" progId="Word.Document.12">
                  <p:embed/>
                </p:oleObj>
              </mc:Choice>
              <mc:Fallback>
                <p:oleObj name="Document" r:id="rId5" imgW="5731988" imgH="84783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7598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1" grpId="0" animBg="1"/>
      <p:bldP spid="14" grpId="0"/>
      <p:bldP spid="14" grpId="1"/>
      <p:bldP spid="15" grpId="0"/>
      <p:bldP spid="16" grpId="0"/>
      <p:bldP spid="16" grpId="1"/>
      <p:bldP spid="18" grpId="0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Representasi Individu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Variabel objek: </a:t>
            </a:r>
            <a:r>
              <a:rPr lang="id-ID" i="1" smtClean="0"/>
              <a:t>x</a:t>
            </a:r>
            <a:r>
              <a:rPr lang="id-ID" baseline="-25000" smtClean="0"/>
              <a:t>1</a:t>
            </a:r>
            <a:r>
              <a:rPr lang="id-ID" smtClean="0"/>
              <a:t>, …, </a:t>
            </a:r>
            <a:r>
              <a:rPr lang="id-ID" i="1" smtClean="0"/>
              <a:t>x</a:t>
            </a:r>
            <a:r>
              <a:rPr lang="id-ID" i="1" baseline="-25000" smtClean="0"/>
              <a:t>n</a:t>
            </a:r>
            <a:endParaRPr lang="id-ID" smtClean="0"/>
          </a:p>
          <a:p>
            <a:pPr eaLnBrk="1" hangingPunct="1"/>
            <a:r>
              <a:rPr lang="id-ID" smtClean="0"/>
              <a:t>Parameter-parameter strategi: </a:t>
            </a:r>
          </a:p>
          <a:p>
            <a:pPr lvl="1" eaLnBrk="1" hangingPunct="1"/>
            <a:r>
              <a:rPr lang="en-GB" smtClean="0"/>
              <a:t>Mutation step sizes: </a:t>
            </a:r>
            <a:r>
              <a:rPr lang="en-GB" i="1" smtClean="0">
                <a:sym typeface="Symbol" pitchFamily="18" charset="2"/>
              </a:rPr>
              <a:t></a:t>
            </a:r>
            <a:r>
              <a:rPr lang="en-GB" baseline="-25000" smtClean="0"/>
              <a:t>1</a:t>
            </a:r>
            <a:r>
              <a:rPr lang="en-GB" smtClean="0"/>
              <a:t>,…,</a:t>
            </a:r>
            <a:r>
              <a:rPr lang="en-GB" i="1" smtClean="0">
                <a:sym typeface="Symbol" pitchFamily="18" charset="2"/>
              </a:rPr>
              <a:t></a:t>
            </a:r>
            <a:r>
              <a:rPr lang="en-GB" i="1" baseline="-25000" smtClean="0"/>
              <a:t>n</a:t>
            </a:r>
            <a:r>
              <a:rPr lang="en-GB" baseline="-25000" smtClean="0"/>
              <a:t> </a:t>
            </a:r>
            <a:endParaRPr lang="id-ID" smtClean="0"/>
          </a:p>
          <a:p>
            <a:pPr lvl="1" eaLnBrk="1" hangingPunct="1"/>
            <a:r>
              <a:rPr lang="id-ID" smtClean="0"/>
              <a:t>Sudut-sudut r</a:t>
            </a:r>
            <a:r>
              <a:rPr lang="en-GB" smtClean="0"/>
              <a:t>ota</a:t>
            </a:r>
            <a:r>
              <a:rPr lang="id-ID" smtClean="0"/>
              <a:t>s</a:t>
            </a:r>
            <a:r>
              <a:rPr lang="en-GB" smtClean="0"/>
              <a:t>i: </a:t>
            </a:r>
            <a:r>
              <a:rPr lang="en-GB" i="1" smtClean="0">
                <a:sym typeface="Symbol" pitchFamily="18" charset="2"/>
              </a:rPr>
              <a:t></a:t>
            </a:r>
            <a:r>
              <a:rPr lang="en-GB" baseline="-25000" smtClean="0"/>
              <a:t>1</a:t>
            </a:r>
            <a:r>
              <a:rPr lang="en-GB" smtClean="0"/>
              <a:t>,…, </a:t>
            </a:r>
            <a:r>
              <a:rPr lang="en-GB" i="1" smtClean="0">
                <a:sym typeface="Symbol" pitchFamily="18" charset="2"/>
              </a:rPr>
              <a:t></a:t>
            </a:r>
            <a:r>
              <a:rPr lang="id-ID" i="1" baseline="-25000" smtClean="0"/>
              <a:t>k</a:t>
            </a:r>
            <a:r>
              <a:rPr lang="id-ID" baseline="-25000" smtClean="0"/>
              <a:t> </a:t>
            </a:r>
            <a:endParaRPr lang="id-ID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Kromosom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id-ID" dirty="0" smtClean="0"/>
          </a:p>
          <a:p>
            <a:pPr eaLnBrk="1" hangingPunct="1">
              <a:buFont typeface="Wingdings 2" pitchFamily="18" charset="2"/>
              <a:buNone/>
            </a:pPr>
            <a:endParaRPr lang="id-ID" dirty="0" smtClean="0"/>
          </a:p>
          <a:p>
            <a:pPr eaLnBrk="1" hangingPunct="1">
              <a:buFont typeface="Wingdings 2" pitchFamily="18" charset="2"/>
              <a:buNone/>
            </a:pPr>
            <a:endParaRPr lang="id-ID" dirty="0" smtClean="0"/>
          </a:p>
          <a:p>
            <a:pPr eaLnBrk="1" hangingPunct="1">
              <a:buFont typeface="Wingdings 2" pitchFamily="18" charset="2"/>
              <a:buNone/>
            </a:pPr>
            <a:endParaRPr lang="id-ID" dirty="0" smtClean="0"/>
          </a:p>
          <a:p>
            <a:pPr eaLnBrk="1" hangingPunct="1"/>
            <a:r>
              <a:rPr lang="id-ID" dirty="0" smtClean="0"/>
              <a:t>dimana </a:t>
            </a:r>
            <a:r>
              <a:rPr lang="id-ID" i="1" dirty="0" smtClean="0"/>
              <a:t>k</a:t>
            </a:r>
            <a:r>
              <a:rPr lang="id-ID" dirty="0" smtClean="0"/>
              <a:t> = </a:t>
            </a:r>
            <a:r>
              <a:rPr lang="id-ID" i="1" dirty="0" smtClean="0"/>
              <a:t>n</a:t>
            </a:r>
            <a:r>
              <a:rPr lang="id-ID" dirty="0" smtClean="0"/>
              <a:t>(</a:t>
            </a:r>
            <a:r>
              <a:rPr lang="id-ID" i="1" dirty="0" smtClean="0"/>
              <a:t>n</a:t>
            </a:r>
            <a:r>
              <a:rPr lang="id-ID" dirty="0" smtClean="0"/>
              <a:t>-1)/2 merupakan jumlah kombinasi pasangan </a:t>
            </a:r>
            <a:r>
              <a:rPr lang="id-ID" i="1" dirty="0" smtClean="0"/>
              <a:t>i</a:t>
            </a:r>
            <a:r>
              <a:rPr lang="id-ID" dirty="0" smtClean="0"/>
              <a:t> dan </a:t>
            </a:r>
            <a:r>
              <a:rPr lang="id-ID" i="1" dirty="0" smtClean="0"/>
              <a:t>j </a:t>
            </a:r>
            <a:r>
              <a:rPr lang="id-ID" dirty="0" smtClean="0"/>
              <a:t>dari </a:t>
            </a:r>
            <a:r>
              <a:rPr lang="id-ID" i="1" dirty="0" smtClean="0"/>
              <a:t>n</a:t>
            </a:r>
            <a:r>
              <a:rPr lang="id-ID" dirty="0" smtClean="0"/>
              <a:t> yang ada. </a:t>
            </a:r>
          </a:p>
          <a:p>
            <a:pPr eaLnBrk="1" hangingPunct="1"/>
            <a:r>
              <a:rPr lang="id-ID" dirty="0" smtClean="0"/>
              <a:t>Variabel objek mengkodekan nilai-nilai real secara langsung </a:t>
            </a:r>
            <a:r>
              <a:rPr lang="id-ID" dirty="0" smtClean="0">
                <a:solidFill>
                  <a:srgbClr val="FF0000"/>
                </a:solidFill>
              </a:rPr>
              <a:t>tanpa konversi</a:t>
            </a:r>
            <a:r>
              <a:rPr lang="id-ID" dirty="0" smtClean="0"/>
              <a:t>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362200"/>
            <a:ext cx="51816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Kromosom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86312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1295400" y="3962400"/>
            <a:ext cx="1752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819400" y="3962400"/>
            <a:ext cx="1752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4038600" y="3962400"/>
            <a:ext cx="1752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257800" y="3962400"/>
            <a:ext cx="1752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553200" y="3962400"/>
            <a:ext cx="1752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05400" y="2590800"/>
            <a:ext cx="2758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Variabel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strategi</a:t>
            </a:r>
            <a:endParaRPr lang="id-ID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Seleksi Orangtua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Kalau di GA, kita bisa menggunakan salah satu dari berbagai macam metode seleksi yang ada. </a:t>
            </a:r>
          </a:p>
          <a:p>
            <a:pPr eaLnBrk="1" hangingPunct="1"/>
            <a:r>
              <a:rPr lang="id-ID" dirty="0" smtClean="0"/>
              <a:t>Pada ES, proses seleksi orangtua dilakukan secara tidak bias. </a:t>
            </a:r>
            <a:endParaRPr lang="en-US" dirty="0" smtClean="0"/>
          </a:p>
          <a:p>
            <a:pPr eaLnBrk="1" hangingPunct="1"/>
            <a:r>
              <a:rPr lang="id-ID" dirty="0" smtClean="0"/>
              <a:t>Artinya, setiap kromosom bisa terpilih sebagai orangtua dengan </a:t>
            </a:r>
            <a:r>
              <a:rPr lang="id-ID" dirty="0" smtClean="0">
                <a:solidFill>
                  <a:srgbClr val="FF0000"/>
                </a:solidFill>
              </a:rPr>
              <a:t>probabilitas yang sama</a:t>
            </a:r>
            <a:r>
              <a:rPr lang="id-ID" dirty="0" smtClean="0"/>
              <a:t>. </a:t>
            </a:r>
          </a:p>
          <a:p>
            <a:pPr eaLnBrk="1" hangingPunct="1"/>
            <a:r>
              <a:rPr lang="id-ID" dirty="0" smtClean="0"/>
              <a:t>Caranya adalah dengan menggunakan distribusi </a:t>
            </a:r>
            <a:r>
              <a:rPr lang="id-ID" b="1" i="1" dirty="0" smtClean="0">
                <a:solidFill>
                  <a:srgbClr val="0070C0"/>
                </a:solidFill>
              </a:rPr>
              <a:t>uniform</a:t>
            </a:r>
            <a:r>
              <a:rPr lang="id-ID" dirty="0" smtClean="0"/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533400" y="4953000"/>
            <a:ext cx="20574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Rekombinasi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057400"/>
          <a:ext cx="7924800" cy="2971800"/>
        </p:xfrm>
        <a:graphic>
          <a:graphicData uri="http://schemas.openxmlformats.org/drawingml/2006/table">
            <a:tbl>
              <a:tblPr/>
              <a:tblGrid>
                <a:gridCol w="2676780"/>
                <a:gridCol w="2428620"/>
                <a:gridCol w="2819400"/>
              </a:tblGrid>
              <a:tr h="14859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endParaRPr lang="id-ID" sz="2000" b="0" spc="-3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b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Dua orangtua tetap</a:t>
                      </a:r>
                      <a:endParaRPr lang="id-ID" sz="2000" b="1" spc="-3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b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Dua orangtua yang berubah-ubah untuk setiap gen ke-</a:t>
                      </a:r>
                      <a:r>
                        <a:rPr lang="id-ID" sz="2000" b="0" i="1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endParaRPr lang="id-ID" sz="2000" b="1" spc="-3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GB" sz="2000" b="0" i="1" spc="-3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</a:t>
                      </a:r>
                      <a:r>
                        <a:rPr lang="en-GB" sz="2000" b="0" i="1" spc="-30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GB" sz="2000" b="0" i="1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id-ID" sz="2000" b="0" i="1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</a:t>
                      </a:r>
                      <a:r>
                        <a:rPr lang="id-ID" sz="2000" b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id-ID" sz="2000" b="0" i="1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r>
                        <a:rPr lang="en-GB" sz="2000" b="0" i="1" spc="-30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GB" sz="2000" b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id-ID" sz="2000" b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</a:t>
                      </a:r>
                      <a:r>
                        <a:rPr lang="id-ID" sz="2000" b="0" i="1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</a:t>
                      </a:r>
                      <a:r>
                        <a:rPr lang="en-GB" sz="2000" b="0" i="1" spc="-30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id-ID" sz="2000" b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/ 2</a:t>
                      </a:r>
                      <a:endParaRPr lang="id-ID" sz="2000" b="1" spc="-3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b="1" i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intermediary lokal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b="1" i="0" spc="-3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intermediary global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GB" sz="2000" b="0" i="1" spc="-3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</a:t>
                      </a:r>
                      <a:r>
                        <a:rPr lang="en-GB" sz="2000" b="0" i="1" spc="-30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GB" sz="2000" b="0" i="1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id-ID" sz="2000" b="0" i="1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x</a:t>
                      </a:r>
                      <a:r>
                        <a:rPr lang="en-GB" sz="2000" b="0" i="1" spc="-30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GB" sz="2000" b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id-ID" sz="2000" b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atau </a:t>
                      </a:r>
                      <a:r>
                        <a:rPr lang="id-ID" sz="2000" b="0" i="1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</a:t>
                      </a:r>
                      <a:r>
                        <a:rPr lang="en-GB" sz="2000" b="0" i="1" spc="-30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GB" sz="2000" b="0" i="1" spc="-30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id-ID" sz="2000" b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yang dipilih secara acak</a:t>
                      </a:r>
                      <a:endParaRPr lang="id-ID" sz="2000" b="1" spc="-3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b="1" i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discrete lokal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b="1" i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discrete global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276600" y="3962400"/>
            <a:ext cx="1447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6600" y="4724400"/>
            <a:ext cx="914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" y="5257800"/>
            <a:ext cx="33258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b="1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Intermediary</a:t>
            </a:r>
            <a:r>
              <a:rPr lang="en-US" b="1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r>
              <a:rPr lang="id-ID" b="1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z </a:t>
            </a:r>
            <a:r>
              <a:rPr lang="en-US" spc="-3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antara</a:t>
            </a:r>
            <a:r>
              <a:rPr lang="en-US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x </a:t>
            </a:r>
            <a:r>
              <a:rPr lang="en-US" spc="-3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dan</a:t>
            </a:r>
            <a:r>
              <a:rPr lang="en-US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y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715000"/>
            <a:ext cx="37068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discrete:</a:t>
            </a:r>
            <a:r>
              <a:rPr lang="id-ID" b="1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z </a:t>
            </a:r>
            <a:r>
              <a:rPr lang="en-US" spc="-3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dipilih</a:t>
            </a:r>
            <a:r>
              <a:rPr lang="en-US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acak</a:t>
            </a:r>
            <a:r>
              <a:rPr lang="en-US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dari</a:t>
            </a:r>
            <a:r>
              <a:rPr lang="en-US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x </a:t>
            </a:r>
            <a:r>
              <a:rPr lang="en-US" spc="-3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atau</a:t>
            </a:r>
            <a:r>
              <a:rPr lang="en-US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y</a:t>
            </a:r>
            <a:endParaRPr lang="id-ID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00600" y="3962400"/>
            <a:ext cx="6096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39000" y="3960813"/>
            <a:ext cx="762000" cy="15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72000" y="5257800"/>
            <a:ext cx="37861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Lokal</a:t>
            </a:r>
            <a:r>
              <a:rPr lang="en-US" b="1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r>
              <a:rPr lang="id-ID" b="1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gen </a:t>
            </a:r>
            <a:r>
              <a:rPr lang="en-US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didapat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dari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ortu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yg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tetap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5715000"/>
            <a:ext cx="43481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Global:</a:t>
            </a:r>
            <a:r>
              <a:rPr lang="id-ID" b="1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gen </a:t>
            </a:r>
            <a:r>
              <a:rPr lang="en-US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didapat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dari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ortu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yg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berbeda2</a:t>
            </a:r>
            <a:endParaRPr lang="id-ID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Mutasi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</a:t>
            </a:r>
            <a:r>
              <a:rPr lang="id-ID" smtClean="0"/>
              <a:t>angat penting untuk menemukan solusi. </a:t>
            </a:r>
          </a:p>
          <a:p>
            <a:pPr eaLnBrk="1" hangingPunct="1"/>
            <a:r>
              <a:rPr lang="en-US" smtClean="0"/>
              <a:t>M</a:t>
            </a:r>
            <a:r>
              <a:rPr lang="id-ID" smtClean="0"/>
              <a:t>engubah nilai gen dengan menambahkan bilangan random </a:t>
            </a:r>
            <a:r>
              <a:rPr lang="en-US" smtClean="0"/>
              <a:t>(</a:t>
            </a:r>
            <a:r>
              <a:rPr lang="id-ID" smtClean="0"/>
              <a:t>distribusi normal</a:t>
            </a:r>
            <a:r>
              <a:rPr lang="en-US" smtClean="0"/>
              <a:t>)</a:t>
            </a:r>
            <a:r>
              <a:rPr lang="id-ID" smtClean="0"/>
              <a:t>. </a:t>
            </a:r>
          </a:p>
          <a:p>
            <a:pPr eaLnBrk="1" hangingPunct="1"/>
            <a:r>
              <a:rPr lang="id-ID" smtClean="0"/>
              <a:t>Dalam notasi matematika, suatu gen </a:t>
            </a:r>
            <a:r>
              <a:rPr lang="id-ID" i="1" smtClean="0"/>
              <a:t>x</a:t>
            </a:r>
            <a:r>
              <a:rPr lang="id-ID" i="1" baseline="-25000" smtClean="0"/>
              <a:t>i</a:t>
            </a:r>
            <a:r>
              <a:rPr lang="id-ID" smtClean="0"/>
              <a:t> dimutasi menggunakan rumus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648200"/>
            <a:ext cx="41671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Mutasi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M</a:t>
            </a:r>
            <a:r>
              <a:rPr lang="id-ID" i="1" dirty="0" smtClean="0"/>
              <a:t>utation step sizes</a:t>
            </a:r>
            <a:r>
              <a:rPr lang="id-ID" dirty="0" smtClean="0"/>
              <a:t> </a:t>
            </a:r>
            <a:r>
              <a:rPr lang="en-GB" i="1" dirty="0" smtClean="0">
                <a:sym typeface="Symbol" pitchFamily="18" charset="2"/>
              </a:rPr>
              <a:t></a:t>
            </a:r>
            <a:r>
              <a:rPr lang="en-GB" i="1" dirty="0" smtClean="0"/>
              <a:t> </a:t>
            </a:r>
            <a:r>
              <a:rPr lang="id-ID" dirty="0" smtClean="0"/>
              <a:t>adalah bagian dari kromosom dan </a:t>
            </a:r>
            <a:r>
              <a:rPr lang="en-GB" i="1" dirty="0" smtClean="0">
                <a:sym typeface="Symbol" pitchFamily="18" charset="2"/>
              </a:rPr>
              <a:t></a:t>
            </a:r>
            <a:r>
              <a:rPr lang="en-GB" i="1" dirty="0" smtClean="0"/>
              <a:t> </a:t>
            </a:r>
            <a:r>
              <a:rPr lang="id-ID" dirty="0" smtClean="0"/>
              <a:t>juga dimutasi menjadi </a:t>
            </a:r>
            <a:r>
              <a:rPr lang="en-GB" i="1" dirty="0" smtClean="0">
                <a:sym typeface="Symbol" pitchFamily="18" charset="2"/>
              </a:rPr>
              <a:t></a:t>
            </a:r>
            <a:r>
              <a:rPr lang="id-ID" dirty="0" smtClean="0"/>
              <a:t>’.</a:t>
            </a:r>
          </a:p>
          <a:p>
            <a:pPr eaLnBrk="1" hangingPunct="1"/>
            <a:r>
              <a:rPr lang="en-US" i="1" dirty="0" smtClean="0"/>
              <a:t>M</a:t>
            </a:r>
            <a:r>
              <a:rPr lang="id-ID" i="1" dirty="0" smtClean="0"/>
              <a:t>utation step sizes</a:t>
            </a:r>
            <a:r>
              <a:rPr lang="id-ID" dirty="0" smtClean="0"/>
              <a:t> </a:t>
            </a:r>
            <a:r>
              <a:rPr lang="en-GB" i="1" dirty="0" smtClean="0">
                <a:sym typeface="Symbol" pitchFamily="18" charset="2"/>
              </a:rPr>
              <a:t></a:t>
            </a:r>
            <a:r>
              <a:rPr lang="id-ID" dirty="0" smtClean="0"/>
              <a:t> </a:t>
            </a:r>
            <a:r>
              <a:rPr lang="en-US" dirty="0" err="1" smtClean="0"/>
              <a:t>ber</a:t>
            </a:r>
            <a:r>
              <a:rPr lang="en-US" dirty="0" smtClean="0"/>
              <a:t>-</a:t>
            </a:r>
            <a:r>
              <a:rPr lang="id-ID" dirty="0" smtClean="0"/>
              <a:t>evolusi secara bersama-sama (</a:t>
            </a:r>
            <a:r>
              <a:rPr lang="id-ID" i="1" dirty="0" smtClean="0">
                <a:solidFill>
                  <a:srgbClr val="FF0000"/>
                </a:solidFill>
              </a:rPr>
              <a:t>co-evolution</a:t>
            </a:r>
            <a:r>
              <a:rPr lang="id-ID" dirty="0" smtClean="0"/>
              <a:t>) dengan variabel objektif </a:t>
            </a:r>
            <a:r>
              <a:rPr lang="id-ID" i="1" dirty="0" smtClean="0"/>
              <a:t>x</a:t>
            </a:r>
            <a:r>
              <a:rPr lang="id-ID" dirty="0" smtClean="0"/>
              <a:t>. </a:t>
            </a:r>
          </a:p>
          <a:p>
            <a:pPr eaLnBrk="1" hangingPunct="1"/>
            <a:r>
              <a:rPr lang="id-ID" dirty="0" smtClean="0"/>
              <a:t>Hal ini disebut sebagai </a:t>
            </a:r>
            <a:r>
              <a:rPr lang="id-ID" i="1" dirty="0" smtClean="0">
                <a:solidFill>
                  <a:srgbClr val="FF0000"/>
                </a:solidFill>
              </a:rPr>
              <a:t>Net Mutation Effect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id-ID" dirty="0" smtClean="0"/>
              <a:t>yang dituliskan sebagai 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876800"/>
            <a:ext cx="335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Mutasi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Urutan mutasi merupakan hal yang sangat penting.</a:t>
            </a:r>
          </a:p>
          <a:p>
            <a:pPr eaLnBrk="1" hangingPunct="1"/>
            <a:r>
              <a:rPr lang="id-ID" smtClean="0"/>
              <a:t>Mutasi </a:t>
            </a:r>
            <a:r>
              <a:rPr lang="en-GB" i="1" smtClean="0">
                <a:sym typeface="Symbol" pitchFamily="18" charset="2"/>
              </a:rPr>
              <a:t></a:t>
            </a:r>
            <a:r>
              <a:rPr lang="id-ID" smtClean="0"/>
              <a:t> harus lebih dulu daripada </a:t>
            </a:r>
            <a:r>
              <a:rPr lang="id-ID" i="1" smtClean="0"/>
              <a:t>x</a:t>
            </a:r>
            <a:r>
              <a:rPr lang="id-ID" smtClean="0"/>
              <a:t>. </a:t>
            </a:r>
          </a:p>
          <a:p>
            <a:pPr eaLnBrk="1" hangingPunct="1"/>
            <a:r>
              <a:rPr lang="id-ID" smtClean="0"/>
              <a:t>Alasannya adalah                dievaluasi dua kali, yaitu:</a:t>
            </a:r>
          </a:p>
          <a:p>
            <a:pPr lvl="1" eaLnBrk="1" hangingPunct="1"/>
            <a:r>
              <a:rPr lang="id-ID" b="1" smtClean="0"/>
              <a:t>Primer</a:t>
            </a:r>
            <a:r>
              <a:rPr lang="id-ID" smtClean="0"/>
              <a:t>: </a:t>
            </a:r>
            <a:r>
              <a:rPr lang="id-ID" i="1" smtClean="0"/>
              <a:t>x</a:t>
            </a:r>
            <a:r>
              <a:rPr lang="id-ID" smtClean="0"/>
              <a:t>’ adalah bagus jika </a:t>
            </a:r>
            <a:r>
              <a:rPr lang="id-ID" i="1" smtClean="0"/>
              <a:t>f</a:t>
            </a:r>
            <a:r>
              <a:rPr lang="id-ID" smtClean="0"/>
              <a:t>(</a:t>
            </a:r>
            <a:r>
              <a:rPr lang="id-ID" i="1" smtClean="0"/>
              <a:t>x</a:t>
            </a:r>
            <a:r>
              <a:rPr lang="id-ID" smtClean="0"/>
              <a:t>’) bagus.</a:t>
            </a:r>
          </a:p>
          <a:p>
            <a:pPr lvl="1" eaLnBrk="1" hangingPunct="1"/>
            <a:r>
              <a:rPr lang="id-ID" b="1" smtClean="0"/>
              <a:t>Sekunder</a:t>
            </a:r>
            <a:r>
              <a:rPr lang="id-ID" smtClean="0"/>
              <a:t>: </a:t>
            </a:r>
            <a:r>
              <a:rPr lang="en-GB" i="1" smtClean="0">
                <a:sym typeface="Symbol" pitchFamily="18" charset="2"/>
              </a:rPr>
              <a:t></a:t>
            </a:r>
            <a:r>
              <a:rPr lang="id-ID" smtClean="0"/>
              <a:t>’ adalah bagus jika </a:t>
            </a:r>
            <a:r>
              <a:rPr lang="id-ID" i="1" smtClean="0"/>
              <a:t>x</a:t>
            </a:r>
            <a:r>
              <a:rPr lang="id-ID" smtClean="0"/>
              <a:t>’ bagus.</a:t>
            </a:r>
          </a:p>
          <a:p>
            <a:pPr eaLnBrk="1" hangingPunct="1"/>
            <a:r>
              <a:rPr lang="id-ID" smtClean="0"/>
              <a:t>Jika urutannya dibalik, ES tidak bisa bekerja dengan baik untuk menemukan solusi. </a:t>
            </a:r>
          </a:p>
          <a:p>
            <a:pPr eaLnBrk="1" hangingPunct="1"/>
            <a:endParaRPr lang="id-ID" smtClean="0"/>
          </a:p>
          <a:p>
            <a:pPr eaLnBrk="1" hangingPunct="1"/>
            <a:endParaRPr lang="id-ID" smtClean="0"/>
          </a:p>
          <a:p>
            <a:pPr eaLnBrk="1" hangingPunct="1"/>
            <a:endParaRPr lang="id-ID" smtClean="0"/>
          </a:p>
          <a:p>
            <a:pPr eaLnBrk="1" hangingPunct="1"/>
            <a:endParaRPr lang="id-ID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895600"/>
            <a:ext cx="914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tamped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99" y="2590800"/>
            <a:ext cx="6934201" cy="38138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How the predators catch a prey?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Kromosom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86312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1295400" y="3962400"/>
            <a:ext cx="1752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819400" y="3962400"/>
            <a:ext cx="1752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Bagaimana terjadinya mutasi?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Mutasi tanpa Korelasi menggunakan satu </a:t>
            </a:r>
            <a:r>
              <a:rPr lang="en-GB" i="1" smtClean="0">
                <a:sym typeface="Symbol" pitchFamily="18" charset="2"/>
              </a:rPr>
              <a:t></a:t>
            </a:r>
            <a:endParaRPr lang="id-ID" i="1" smtClean="0">
              <a:sym typeface="Symbol" pitchFamily="18" charset="2"/>
            </a:endParaRPr>
          </a:p>
          <a:p>
            <a:pPr eaLnBrk="1" hangingPunct="1"/>
            <a:r>
              <a:rPr lang="id-ID" smtClean="0"/>
              <a:t>Mutasi tanpa Korelasi menggunakan </a:t>
            </a:r>
            <a:r>
              <a:rPr lang="en-GB" i="1" smtClean="0">
                <a:sym typeface="Symbol" pitchFamily="18" charset="2"/>
              </a:rPr>
              <a:t></a:t>
            </a:r>
            <a:r>
              <a:rPr lang="en-GB" i="1" smtClean="0"/>
              <a:t> </a:t>
            </a:r>
            <a:r>
              <a:rPr lang="id-ID" smtClean="0"/>
              <a:t>sebanyak</a:t>
            </a:r>
            <a:r>
              <a:rPr lang="id-ID" i="1" smtClean="0"/>
              <a:t> n</a:t>
            </a:r>
          </a:p>
          <a:p>
            <a:pPr eaLnBrk="1" hangingPunct="1"/>
            <a:r>
              <a:rPr lang="id-ID" smtClean="0"/>
              <a:t>Mutasi dengan Korelasi</a:t>
            </a:r>
            <a:endParaRPr lang="id-ID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3600" b="1" smtClean="0"/>
              <a:t>Mutasi tanpa Korelasi menggunakan satu </a:t>
            </a:r>
            <a:r>
              <a:rPr lang="en-GB" sz="3600" b="1" i="1" smtClean="0">
                <a:sym typeface="Symbol" pitchFamily="18" charset="2"/>
              </a:rPr>
              <a:t></a:t>
            </a:r>
            <a:endParaRPr lang="id-ID" sz="3600" b="1" i="1" smtClean="0">
              <a:sym typeface="Symbol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 smtClean="0"/>
              <a:t>Metode ini hanya menggunakan satu nilai </a:t>
            </a:r>
            <a:r>
              <a:rPr lang="en-GB" sz="2000" i="1" dirty="0" smtClean="0">
                <a:sym typeface="Symbol"/>
              </a:rPr>
              <a:t></a:t>
            </a:r>
            <a:r>
              <a:rPr lang="id-ID" sz="2000" dirty="0" smtClean="0"/>
              <a:t> untuk memutasi semua gen yang ada di dalam kromosom.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 smtClean="0"/>
              <a:t>Oleh karena itu, suatu kromosom direpresentasikan sebagai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d-ID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 smtClean="0"/>
              <a:t>Mutasi </a:t>
            </a:r>
            <a:r>
              <a:rPr lang="en-GB" sz="2000" i="1" dirty="0" smtClean="0">
                <a:sym typeface="Symbol"/>
              </a:rPr>
              <a:t></a:t>
            </a:r>
            <a:r>
              <a:rPr lang="en-GB" sz="2000" i="1" dirty="0" smtClean="0"/>
              <a:t> </a:t>
            </a:r>
            <a:r>
              <a:rPr lang="id-ID" sz="2000" dirty="0" smtClean="0"/>
              <a:t>dan </a:t>
            </a:r>
            <a:r>
              <a:rPr lang="id-ID" sz="2000" i="1" dirty="0" smtClean="0"/>
              <a:t>x</a:t>
            </a:r>
            <a:r>
              <a:rPr lang="id-ID" sz="2000" dirty="0" smtClean="0"/>
              <a:t> diperoleh dengan menggunakan rumus sebagai berikut: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 smtClean="0"/>
              <a:t>dimana </a:t>
            </a:r>
            <a:r>
              <a:rPr lang="id-ID" sz="2000" i="1" dirty="0" smtClean="0">
                <a:sym typeface="Symbol"/>
              </a:rPr>
              <a:t></a:t>
            </a:r>
            <a:r>
              <a:rPr lang="id-ID" sz="2000" i="1" dirty="0" smtClean="0"/>
              <a:t> </a:t>
            </a:r>
            <a:r>
              <a:rPr lang="id-ID" sz="2000" dirty="0" smtClean="0"/>
              <a:t>berfungsi seperti laju belajar (</a:t>
            </a:r>
            <a:r>
              <a:rPr lang="id-ID" sz="2000" i="1" dirty="0" smtClean="0"/>
              <a:t>learning rate</a:t>
            </a:r>
            <a:r>
              <a:rPr lang="id-ID" sz="2000" dirty="0" smtClean="0"/>
              <a:t>) dan biasanya </a:t>
            </a:r>
            <a:r>
              <a:rPr lang="id-ID" sz="2000" i="1" dirty="0" smtClean="0">
                <a:sym typeface="Symbol"/>
              </a:rPr>
              <a:t></a:t>
            </a:r>
            <a:r>
              <a:rPr lang="id-ID" sz="2000" dirty="0" smtClean="0"/>
              <a:t> diset mendekati</a:t>
            </a:r>
            <a:r>
              <a:rPr lang="en-US" sz="2000" dirty="0" smtClean="0"/>
              <a:t> </a:t>
            </a:r>
            <a:r>
              <a:rPr lang="id-ID" sz="2000" dirty="0" smtClean="0"/>
              <a:t>       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 smtClean="0"/>
              <a:t>Tentu saja kita bisa menggunakan suatu aturan untuk membatasi nilai </a:t>
            </a:r>
            <a:r>
              <a:rPr lang="id-ID" sz="2000" dirty="0" smtClean="0">
                <a:sym typeface="Symbol"/>
              </a:rPr>
              <a:t></a:t>
            </a:r>
            <a:r>
              <a:rPr lang="id-ID" sz="2000" dirty="0" smtClean="0"/>
              <a:t>’ pada suatu nilai tertentu, misalnya     . Jadi, jika              maka             .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895600"/>
            <a:ext cx="19050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114800"/>
            <a:ext cx="25146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5257800"/>
            <a:ext cx="2667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4688" y="5918200"/>
            <a:ext cx="269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5918200"/>
            <a:ext cx="685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5916613"/>
            <a:ext cx="6858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4-2small-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54864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737225" y="4321175"/>
            <a:ext cx="141288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5791200" y="38100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5349875" y="38100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5257800" y="42799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5715000" y="40386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smtClean="0"/>
              <a:t>Mutasi tanpa Korelasi menggunakan </a:t>
            </a:r>
            <a:r>
              <a:rPr lang="en-GB" sz="2800" b="1" i="1" smtClean="0">
                <a:sym typeface="Symbol" pitchFamily="18" charset="2"/>
              </a:rPr>
              <a:t></a:t>
            </a:r>
            <a:r>
              <a:rPr lang="en-GB" sz="2800" b="1" i="1" smtClean="0"/>
              <a:t> </a:t>
            </a:r>
            <a:r>
              <a:rPr lang="id-ID" sz="2800" b="1" smtClean="0"/>
              <a:t>sebanyak</a:t>
            </a:r>
            <a:r>
              <a:rPr lang="id-ID" sz="2800" b="1" i="1" smtClean="0"/>
              <a:t> n</a:t>
            </a:r>
            <a:endParaRPr lang="id-ID" sz="280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z="2200" dirty="0" smtClean="0"/>
              <a:t>Suatu kromosom direpresentasikan sebagai </a:t>
            </a:r>
          </a:p>
          <a:p>
            <a:pPr eaLnBrk="1" hangingPunct="1"/>
            <a:endParaRPr lang="id-ID" sz="2200" dirty="0" smtClean="0"/>
          </a:p>
          <a:p>
            <a:pPr eaLnBrk="1" hangingPunct="1"/>
            <a:endParaRPr lang="id-ID" sz="2200" dirty="0" smtClean="0"/>
          </a:p>
          <a:p>
            <a:pPr eaLnBrk="1" hangingPunct="1"/>
            <a:r>
              <a:rPr lang="id-ID" sz="2200" dirty="0" smtClean="0"/>
              <a:t>Mutasi </a:t>
            </a:r>
            <a:r>
              <a:rPr lang="id-ID" sz="2200" i="1" dirty="0" smtClean="0">
                <a:sym typeface="Symbol" pitchFamily="18" charset="2"/>
              </a:rPr>
              <a:t></a:t>
            </a:r>
            <a:r>
              <a:rPr lang="id-ID" sz="2200" dirty="0" smtClean="0"/>
              <a:t> dan </a:t>
            </a:r>
            <a:r>
              <a:rPr lang="id-ID" sz="2200" i="1" dirty="0" smtClean="0"/>
              <a:t>x</a:t>
            </a:r>
            <a:r>
              <a:rPr lang="id-ID" sz="2200" dirty="0" smtClean="0"/>
              <a:t> diperoleh dengan menggunakan rumus </a:t>
            </a:r>
          </a:p>
          <a:p>
            <a:pPr eaLnBrk="1" hangingPunct="1"/>
            <a:endParaRPr lang="id-ID" sz="2200" dirty="0" smtClean="0"/>
          </a:p>
          <a:p>
            <a:pPr eaLnBrk="1" hangingPunct="1"/>
            <a:endParaRPr lang="id-ID" sz="2200" dirty="0" smtClean="0"/>
          </a:p>
          <a:p>
            <a:pPr eaLnBrk="1" hangingPunct="1"/>
            <a:endParaRPr lang="id-ID" sz="2200" dirty="0" smtClean="0"/>
          </a:p>
          <a:p>
            <a:pPr eaLnBrk="1" hangingPunct="1"/>
            <a:r>
              <a:rPr lang="id-ID" sz="2200" dirty="0" smtClean="0"/>
              <a:t>     adalah </a:t>
            </a:r>
            <a:r>
              <a:rPr lang="id-ID" sz="2200" i="1" dirty="0" smtClean="0"/>
              <a:t>learning rate</a:t>
            </a:r>
            <a:r>
              <a:rPr lang="id-ID" sz="2200" dirty="0" smtClean="0"/>
              <a:t> untuk semua gen (Biasanya diset          ).</a:t>
            </a:r>
          </a:p>
          <a:p>
            <a:pPr eaLnBrk="1" hangingPunct="1"/>
            <a:r>
              <a:rPr lang="id-ID" sz="2200" i="1" dirty="0" smtClean="0">
                <a:sym typeface="Symbol" pitchFamily="18" charset="2"/>
              </a:rPr>
              <a:t></a:t>
            </a:r>
            <a:r>
              <a:rPr lang="id-ID" sz="2200" dirty="0" smtClean="0"/>
              <a:t>  adalah </a:t>
            </a:r>
            <a:r>
              <a:rPr lang="id-ID" sz="2200" i="1" dirty="0" smtClean="0"/>
              <a:t>learning rate</a:t>
            </a:r>
            <a:r>
              <a:rPr lang="id-ID" sz="2200" dirty="0" smtClean="0"/>
              <a:t> untuk setiap posisi gen (           ).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514600"/>
            <a:ext cx="2667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733800"/>
            <a:ext cx="381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838700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632325"/>
            <a:ext cx="4826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7950" y="5105400"/>
            <a:ext cx="704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4-3small-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5503863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956300" y="4321175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6477000" y="40513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4876800" y="38100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5194300" y="42799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5715000" y="40386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Mutasi dengan Korelasi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Metode ini selain menggunakan nilai </a:t>
            </a:r>
            <a:r>
              <a:rPr lang="id-ID" smtClean="0">
                <a:sym typeface="Symbol" pitchFamily="18" charset="2"/>
              </a:rPr>
              <a:t></a:t>
            </a:r>
            <a:r>
              <a:rPr lang="id-ID" smtClean="0"/>
              <a:t> sebanyak </a:t>
            </a:r>
            <a:r>
              <a:rPr lang="id-ID" i="1" smtClean="0"/>
              <a:t>n</a:t>
            </a:r>
            <a:r>
              <a:rPr lang="id-ID" smtClean="0"/>
              <a:t> yang masing-masing secara berurutan digunakan untuk memutasi gen-gen yang ada di dalam kromosom, juga menggunakan sudut-sudut rotasi </a:t>
            </a:r>
            <a:r>
              <a:rPr lang="en-GB" i="1" smtClean="0">
                <a:sym typeface="Symbol" pitchFamily="18" charset="2"/>
              </a:rPr>
              <a:t></a:t>
            </a:r>
            <a:r>
              <a:rPr lang="en-GB" i="1" smtClean="0"/>
              <a:t> </a:t>
            </a:r>
            <a:r>
              <a:rPr lang="id-ID" smtClean="0"/>
              <a:t>sebanyak </a:t>
            </a:r>
            <a:r>
              <a:rPr lang="id-ID" i="1" smtClean="0"/>
              <a:t>k</a:t>
            </a:r>
            <a:r>
              <a:rPr lang="id-ID" smtClean="0"/>
              <a:t>. </a:t>
            </a:r>
          </a:p>
          <a:p>
            <a:pPr eaLnBrk="1" hangingPunct="1"/>
            <a:r>
              <a:rPr lang="id-ID" smtClean="0"/>
              <a:t>Dimana </a:t>
            </a:r>
            <a:r>
              <a:rPr lang="id-ID" i="1" smtClean="0"/>
              <a:t>k</a:t>
            </a:r>
            <a:r>
              <a:rPr lang="id-ID" smtClean="0"/>
              <a:t> = </a:t>
            </a:r>
            <a:r>
              <a:rPr lang="id-ID" i="1" smtClean="0"/>
              <a:t>n</a:t>
            </a:r>
            <a:r>
              <a:rPr lang="id-ID" smtClean="0"/>
              <a:t>(</a:t>
            </a:r>
            <a:r>
              <a:rPr lang="id-ID" i="1" smtClean="0"/>
              <a:t>n</a:t>
            </a:r>
            <a:r>
              <a:rPr lang="id-ID" smtClean="0"/>
              <a:t>-1)/2 adalah jumlah kombinasi pasangan </a:t>
            </a:r>
            <a:r>
              <a:rPr lang="id-ID" i="1" smtClean="0"/>
              <a:t>i</a:t>
            </a:r>
            <a:r>
              <a:rPr lang="id-ID" smtClean="0"/>
              <a:t> dan </a:t>
            </a:r>
            <a:r>
              <a:rPr lang="id-ID" i="1" smtClean="0"/>
              <a:t>j </a:t>
            </a:r>
            <a:r>
              <a:rPr lang="id-ID" smtClean="0"/>
              <a:t>dari </a:t>
            </a:r>
            <a:r>
              <a:rPr lang="id-ID" i="1" smtClean="0"/>
              <a:t>n</a:t>
            </a:r>
            <a:r>
              <a:rPr lang="id-ID" smtClean="0"/>
              <a:t> yang ada. </a:t>
            </a:r>
          </a:p>
          <a:p>
            <a:pPr eaLnBrk="1" hangingPunct="1"/>
            <a:r>
              <a:rPr lang="id-ID" smtClean="0"/>
              <a:t>Oleh karena itu, suatu kromosom direpresentasikan sebagai </a:t>
            </a:r>
          </a:p>
          <a:p>
            <a:pPr eaLnBrk="1" hangingPunct="1"/>
            <a:endParaRPr lang="id-ID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5562600"/>
            <a:ext cx="525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Mutasi dengan Korelasi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id-ID" i="1" smtClean="0"/>
              <a:t>Covariance</a:t>
            </a:r>
            <a:r>
              <a:rPr lang="id-ID" smtClean="0"/>
              <a:t> </a:t>
            </a:r>
            <a:r>
              <a:rPr lang="id-ID" i="1" smtClean="0"/>
              <a:t>matrix</a:t>
            </a:r>
            <a:r>
              <a:rPr lang="id-ID" smtClean="0"/>
              <a:t> </a:t>
            </a:r>
            <a:r>
              <a:rPr lang="id-ID" i="1" smtClean="0"/>
              <a:t>C</a:t>
            </a:r>
            <a:r>
              <a:rPr lang="id-ID" smtClean="0"/>
              <a:t> didefinisikan sebagai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19400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Mutasi dengan Korelasi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dirty="0" smtClean="0"/>
              <a:t>Mutasi </a:t>
            </a:r>
            <a:r>
              <a:rPr lang="id-ID" i="1" dirty="0" smtClean="0">
                <a:sym typeface="Symbol"/>
              </a:rPr>
              <a:t></a:t>
            </a:r>
            <a:r>
              <a:rPr lang="id-ID" dirty="0" smtClean="0"/>
              <a:t>, </a:t>
            </a:r>
            <a:r>
              <a:rPr lang="en-GB" i="1" dirty="0" smtClean="0">
                <a:sym typeface="Symbol"/>
              </a:rPr>
              <a:t></a:t>
            </a:r>
            <a:r>
              <a:rPr lang="en-GB" dirty="0" smtClean="0"/>
              <a:t> </a:t>
            </a:r>
            <a:r>
              <a:rPr lang="id-ID" dirty="0" smtClean="0"/>
              <a:t>, dan </a:t>
            </a:r>
            <a:r>
              <a:rPr lang="id-ID" i="1" dirty="0" smtClean="0"/>
              <a:t>x</a:t>
            </a:r>
            <a:r>
              <a:rPr lang="id-ID" dirty="0" smtClean="0"/>
              <a:t> diperoleh dengan menggunakan rumus sebagai berikut: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i="1" dirty="0" smtClean="0"/>
              <a:t>x</a:t>
            </a:r>
            <a:r>
              <a:rPr lang="id-ID" dirty="0" smtClean="0"/>
              <a:t> adalah vektor variabel objektif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dirty="0" smtClean="0"/>
              <a:t>Sedangkan </a:t>
            </a:r>
            <a:r>
              <a:rPr lang="id-ID" i="1" dirty="0" smtClean="0"/>
              <a:t>C</a:t>
            </a:r>
            <a:r>
              <a:rPr lang="id-ID" dirty="0" smtClean="0"/>
              <a:t>’ adalah matriks kovarian yang dihitung setelah mutasi sudut-sudut rotasi </a:t>
            </a:r>
            <a:r>
              <a:rPr lang="en-GB" i="1" dirty="0" smtClean="0">
                <a:sym typeface="Symbol"/>
              </a:rPr>
              <a:t></a:t>
            </a:r>
            <a:r>
              <a:rPr lang="id-ID" i="1" dirty="0" smtClean="0">
                <a:sym typeface="Symbol"/>
              </a:rPr>
              <a:t>.</a:t>
            </a:r>
            <a:r>
              <a:rPr lang="en-GB" i="1" dirty="0" smtClean="0">
                <a:sym typeface="Symbol"/>
              </a:rPr>
              <a:t> </a:t>
            </a:r>
            <a:endParaRPr lang="id-ID" i="1" dirty="0" smtClean="0">
              <a:sym typeface="Symbol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i="1" dirty="0" smtClean="0"/>
              <a:t>β </a:t>
            </a:r>
            <a:r>
              <a:rPr lang="id-ID" dirty="0" smtClean="0"/>
              <a:t>adalah perubahan sudut yang biasanya berkisar 5</a:t>
            </a:r>
            <a:r>
              <a:rPr lang="id-ID" baseline="30000" dirty="0" smtClean="0"/>
              <a:t>0</a:t>
            </a:r>
            <a:r>
              <a:rPr lang="id-ID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dirty="0" smtClean="0"/>
              <a:t>Jika                                                  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dirty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667000"/>
            <a:ext cx="437540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343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791200"/>
            <a:ext cx="375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Mutasi dengan Korelasi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      adalah</a:t>
            </a:r>
            <a:r>
              <a:rPr lang="id-ID" i="1" dirty="0" smtClean="0"/>
              <a:t> learning rate</a:t>
            </a:r>
            <a:r>
              <a:rPr lang="id-ID" dirty="0" smtClean="0"/>
              <a:t> untuk semua gen. Biasanya </a:t>
            </a:r>
            <a:r>
              <a:rPr lang="en-US" dirty="0" smtClean="0"/>
              <a:t> </a:t>
            </a:r>
            <a:r>
              <a:rPr lang="id-ID" dirty="0" smtClean="0"/>
              <a:t>diset mendekati</a:t>
            </a:r>
            <a:r>
              <a:rPr lang="en-US" dirty="0" smtClean="0"/>
              <a:t> </a:t>
            </a:r>
            <a:endParaRPr lang="id-ID" dirty="0" smtClean="0"/>
          </a:p>
          <a:p>
            <a:endParaRPr lang="id-ID" sz="3200" i="1" dirty="0" smtClean="0">
              <a:sym typeface="Symbol"/>
            </a:endParaRPr>
          </a:p>
          <a:p>
            <a:endParaRPr lang="id-ID" sz="3200" i="1" dirty="0" smtClean="0">
              <a:sym typeface="Symbol"/>
            </a:endParaRPr>
          </a:p>
          <a:p>
            <a:r>
              <a:rPr lang="id-ID" sz="3200" i="1" dirty="0" smtClean="0">
                <a:sym typeface="Symbol"/>
              </a:rPr>
              <a:t></a:t>
            </a:r>
            <a:r>
              <a:rPr lang="id-ID" sz="3200" dirty="0" smtClean="0"/>
              <a:t> </a:t>
            </a:r>
            <a:r>
              <a:rPr lang="id-ID" dirty="0" smtClean="0"/>
              <a:t>  adalah </a:t>
            </a:r>
            <a:r>
              <a:rPr lang="id-ID" i="1" dirty="0" smtClean="0"/>
              <a:t>learning rate</a:t>
            </a:r>
            <a:r>
              <a:rPr lang="id-ID" dirty="0" smtClean="0"/>
              <a:t> untuk setiap posisi gen. Biasanya </a:t>
            </a:r>
            <a:r>
              <a:rPr lang="en-US" dirty="0" smtClean="0"/>
              <a:t> </a:t>
            </a:r>
            <a:r>
              <a:rPr lang="id-ID" dirty="0" smtClean="0"/>
              <a:t>diset mendekati</a:t>
            </a:r>
          </a:p>
          <a:p>
            <a:endParaRPr lang="id-ID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5" y="1981200"/>
            <a:ext cx="358775" cy="47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729024"/>
            <a:ext cx="762000" cy="92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257800"/>
            <a:ext cx="115203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2" descr="C:\01 Suyanto\004 Textbook\03 Evolutionary Computation\Reff\Evolution Strategies\flepo4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6324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4-4small-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1000"/>
            <a:ext cx="5711825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956300" y="4321175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6477000" y="45085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4800600" y="36703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5194300" y="42799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5715000" y="40386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4-4small-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8213" y="2308225"/>
            <a:ext cx="2820987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5" name="Picture 5" descr="4-3small-g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308225"/>
            <a:ext cx="278765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6" name="Picture 8" descr="4-2small-g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308225"/>
            <a:ext cx="278765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019800" y="1546225"/>
            <a:ext cx="281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000">
                <a:solidFill>
                  <a:srgbClr val="FF0000"/>
                </a:solidFill>
              </a:rPr>
              <a:t>Mutasi dengan Korelasi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28600" y="15240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000">
                <a:solidFill>
                  <a:srgbClr val="FF0000"/>
                </a:solidFill>
              </a:rPr>
              <a:t>Mutasi tanpa Korelasi menggunakan satu </a:t>
            </a:r>
            <a:r>
              <a:rPr lang="en-GB" sz="2000" i="1">
                <a:solidFill>
                  <a:srgbClr val="FF0000"/>
                </a:solidFill>
                <a:sym typeface="Symbol" pitchFamily="18" charset="2"/>
              </a:rPr>
              <a:t></a:t>
            </a:r>
            <a:endParaRPr lang="id-ID" sz="2000">
              <a:solidFill>
                <a:srgbClr val="FF0000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124200" y="15240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000">
                <a:solidFill>
                  <a:srgbClr val="FF0000"/>
                </a:solidFill>
              </a:rPr>
              <a:t>Mutasi tanpa Korelasi menggunakan </a:t>
            </a:r>
            <a:r>
              <a:rPr lang="en-US" sz="2000" i="1">
                <a:solidFill>
                  <a:srgbClr val="FF0000"/>
                </a:solidFill>
              </a:rPr>
              <a:t>n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GB" sz="2000" i="1">
                <a:solidFill>
                  <a:srgbClr val="FF0000"/>
                </a:solidFill>
                <a:sym typeface="Symbol" pitchFamily="18" charset="2"/>
              </a:rPr>
              <a:t></a:t>
            </a:r>
            <a:endParaRPr lang="id-ID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Love and those Single needles in haystack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90600"/>
            <a:ext cx="55165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81200" y="1044575"/>
            <a:ext cx="542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x</a:t>
            </a:r>
            <a:r>
              <a:rPr lang="en-US" sz="3200" baseline="-25000">
                <a:solidFill>
                  <a:srgbClr val="FF0000"/>
                </a:solidFill>
              </a:rPr>
              <a:t>2</a:t>
            </a:r>
            <a:endParaRPr lang="id-ID" sz="1400" baseline="-250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83575" y="5943600"/>
            <a:ext cx="541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x</a:t>
            </a:r>
            <a:r>
              <a:rPr lang="en-US" sz="3200" baseline="-25000">
                <a:solidFill>
                  <a:srgbClr val="FF0000"/>
                </a:solidFill>
              </a:rPr>
              <a:t>1</a:t>
            </a:r>
            <a:endParaRPr lang="id-ID" sz="1400" baseline="-2500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95313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f(x</a:t>
            </a:r>
            <a:r>
              <a:rPr lang="en-US" sz="3200" baseline="-25000">
                <a:solidFill>
                  <a:srgbClr val="FF0000"/>
                </a:solidFill>
              </a:rPr>
              <a:t>1</a:t>
            </a:r>
            <a:r>
              <a:rPr lang="en-US" sz="3200">
                <a:solidFill>
                  <a:srgbClr val="FF0000"/>
                </a:solidFill>
              </a:rPr>
              <a:t>,x</a:t>
            </a:r>
            <a:r>
              <a:rPr lang="en-US" sz="3200" baseline="-25000">
                <a:solidFill>
                  <a:srgbClr val="FF0000"/>
                </a:solidFill>
              </a:rPr>
              <a:t>2</a:t>
            </a:r>
            <a:r>
              <a:rPr lang="en-US" sz="3200">
                <a:solidFill>
                  <a:srgbClr val="FF0000"/>
                </a:solidFill>
              </a:rPr>
              <a:t>)</a:t>
            </a:r>
            <a:endParaRPr lang="id-ID" sz="1400" baseline="-2500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7825" y="6400800"/>
            <a:ext cx="7848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-1066800" y="3200400"/>
            <a:ext cx="4648200" cy="1752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-2108200" y="3836988"/>
            <a:ext cx="5060950" cy="69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19"/>
          <p:cNvSpPr>
            <a:spLocks noChangeArrowheads="1"/>
          </p:cNvSpPr>
          <p:nvPr/>
        </p:nvSpPr>
        <p:spPr bwMode="auto">
          <a:xfrm>
            <a:off x="3352800" y="3581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maximum</a:t>
            </a:r>
            <a:endParaRPr lang="id-ID"/>
          </a:p>
        </p:txBody>
      </p:sp>
      <p:sp>
        <p:nvSpPr>
          <p:cNvPr id="30" name="Oval 29"/>
          <p:cNvSpPr/>
          <p:nvPr/>
        </p:nvSpPr>
        <p:spPr>
          <a:xfrm rot="20101736">
            <a:off x="8328025" y="57658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1" name="Oval 30"/>
          <p:cNvSpPr/>
          <p:nvPr/>
        </p:nvSpPr>
        <p:spPr>
          <a:xfrm rot="21199866">
            <a:off x="8077200" y="5287963"/>
            <a:ext cx="612775" cy="108267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5846" name="Rectangle 31"/>
          <p:cNvSpPr>
            <a:spLocks noChangeArrowheads="1"/>
          </p:cNvSpPr>
          <p:nvPr/>
        </p:nvSpPr>
        <p:spPr bwMode="auto">
          <a:xfrm>
            <a:off x="4648200" y="6045200"/>
            <a:ext cx="2279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Generasi 1</a:t>
            </a:r>
            <a:endParaRPr lang="id-ID" sz="3200" b="1">
              <a:solidFill>
                <a:schemeClr val="bg1"/>
              </a:solidFill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228600" y="6858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Populasi</a:t>
            </a:r>
            <a:r>
              <a:rPr lang="en-US" sz="3200" b="1" dirty="0">
                <a:solidFill>
                  <a:srgbClr val="00B0F0"/>
                </a:solidFill>
              </a:rPr>
              <a:t> = 1</a:t>
            </a:r>
            <a:endParaRPr lang="id-ID" sz="3200" b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52400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srgbClr val="00B0F0"/>
                </a:solidFill>
              </a:rPr>
              <a:t>Mutasi dengan Korelasi</a:t>
            </a:r>
            <a:endParaRPr lang="id-ID" sz="3200" b="1" dirty="0">
              <a:solidFill>
                <a:srgbClr val="00B0F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037951">
            <a:off x="8109642" y="5013834"/>
            <a:ext cx="612775" cy="168354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Oval 10"/>
          <p:cNvSpPr/>
          <p:nvPr/>
        </p:nvSpPr>
        <p:spPr>
          <a:xfrm rot="20101736">
            <a:off x="8175625" y="5508625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19"/>
          <p:cNvSpPr>
            <a:spLocks noChangeArrowheads="1"/>
          </p:cNvSpPr>
          <p:nvPr/>
        </p:nvSpPr>
        <p:spPr bwMode="auto">
          <a:xfrm>
            <a:off x="3352800" y="3581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maximum</a:t>
            </a:r>
            <a:endParaRPr lang="id-ID"/>
          </a:p>
        </p:txBody>
      </p:sp>
      <p:sp>
        <p:nvSpPr>
          <p:cNvPr id="30" name="Oval 29"/>
          <p:cNvSpPr/>
          <p:nvPr/>
        </p:nvSpPr>
        <p:spPr>
          <a:xfrm rot="20101736">
            <a:off x="8175625" y="5508625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6870" name="Rectangle 31"/>
          <p:cNvSpPr>
            <a:spLocks noChangeArrowheads="1"/>
          </p:cNvSpPr>
          <p:nvPr/>
        </p:nvSpPr>
        <p:spPr bwMode="auto">
          <a:xfrm>
            <a:off x="4648200" y="6045200"/>
            <a:ext cx="2279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Generasi 2</a:t>
            </a:r>
            <a:endParaRPr lang="id-ID" sz="3200" b="1">
              <a:solidFill>
                <a:schemeClr val="bg1"/>
              </a:solidFill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228600" y="6858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Populasi</a:t>
            </a:r>
            <a:r>
              <a:rPr lang="en-US" sz="3200" b="1" dirty="0">
                <a:solidFill>
                  <a:srgbClr val="00B0F0"/>
                </a:solidFill>
              </a:rPr>
              <a:t> = 1</a:t>
            </a:r>
            <a:endParaRPr lang="id-ID" sz="3200" b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52400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srgbClr val="00B0F0"/>
                </a:solidFill>
              </a:rPr>
              <a:t>Mutasi dengan Korelasi</a:t>
            </a:r>
            <a:endParaRPr lang="id-ID" sz="3200" b="1" dirty="0">
              <a:solidFill>
                <a:srgbClr val="00B0F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20393787">
            <a:off x="8035290" y="4504908"/>
            <a:ext cx="760084" cy="260667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Oval 10"/>
          <p:cNvSpPr/>
          <p:nvPr/>
        </p:nvSpPr>
        <p:spPr>
          <a:xfrm rot="20101736">
            <a:off x="7931150" y="488315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Oval 11"/>
          <p:cNvSpPr/>
          <p:nvPr/>
        </p:nvSpPr>
        <p:spPr>
          <a:xfrm rot="19037951">
            <a:off x="8109642" y="5013834"/>
            <a:ext cx="612775" cy="16835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19"/>
          <p:cNvSpPr>
            <a:spLocks noChangeArrowheads="1"/>
          </p:cNvSpPr>
          <p:nvPr/>
        </p:nvSpPr>
        <p:spPr bwMode="auto">
          <a:xfrm>
            <a:off x="3352800" y="3581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maximum</a:t>
            </a:r>
            <a:endParaRPr lang="id-ID"/>
          </a:p>
        </p:txBody>
      </p:sp>
      <p:sp>
        <p:nvSpPr>
          <p:cNvPr id="30" name="Oval 29"/>
          <p:cNvSpPr/>
          <p:nvPr/>
        </p:nvSpPr>
        <p:spPr>
          <a:xfrm rot="20101736">
            <a:off x="7685941" y="4485541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7894" name="Rectangle 31"/>
          <p:cNvSpPr>
            <a:spLocks noChangeArrowheads="1"/>
          </p:cNvSpPr>
          <p:nvPr/>
        </p:nvSpPr>
        <p:spPr bwMode="auto">
          <a:xfrm>
            <a:off x="4648200" y="6045200"/>
            <a:ext cx="2279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Generasi 3</a:t>
            </a:r>
            <a:endParaRPr lang="id-ID" sz="3200" b="1">
              <a:solidFill>
                <a:schemeClr val="bg1"/>
              </a:solidFill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228600" y="6858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Populasi</a:t>
            </a:r>
            <a:r>
              <a:rPr lang="en-US" sz="3200" b="1" dirty="0">
                <a:solidFill>
                  <a:srgbClr val="00B0F0"/>
                </a:solidFill>
              </a:rPr>
              <a:t> = 1</a:t>
            </a:r>
            <a:endParaRPr lang="id-ID" sz="3200" b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52400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srgbClr val="00B0F0"/>
                </a:solidFill>
              </a:rPr>
              <a:t>Mutasi dengan Korelasi</a:t>
            </a:r>
            <a:endParaRPr lang="id-ID" sz="3200" b="1" dirty="0">
              <a:solidFill>
                <a:srgbClr val="00B0F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01209">
            <a:off x="7978054" y="3914733"/>
            <a:ext cx="760084" cy="332305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19"/>
          <p:cNvSpPr>
            <a:spLocks noChangeArrowheads="1"/>
          </p:cNvSpPr>
          <p:nvPr/>
        </p:nvSpPr>
        <p:spPr bwMode="auto">
          <a:xfrm>
            <a:off x="3352800" y="3581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maximum</a:t>
            </a:r>
            <a:endParaRPr lang="id-ID"/>
          </a:p>
        </p:txBody>
      </p:sp>
      <p:sp>
        <p:nvSpPr>
          <p:cNvPr id="38918" name="Rectangle 31"/>
          <p:cNvSpPr>
            <a:spLocks noChangeArrowheads="1"/>
          </p:cNvSpPr>
          <p:nvPr/>
        </p:nvSpPr>
        <p:spPr bwMode="auto">
          <a:xfrm>
            <a:off x="4648200" y="6045200"/>
            <a:ext cx="2506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Generasi 10</a:t>
            </a:r>
            <a:endParaRPr lang="id-ID" sz="3200" b="1">
              <a:solidFill>
                <a:schemeClr val="bg1"/>
              </a:solidFill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228600" y="6858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Populasi</a:t>
            </a:r>
            <a:r>
              <a:rPr lang="en-US" sz="3200" b="1" dirty="0">
                <a:solidFill>
                  <a:srgbClr val="00B0F0"/>
                </a:solidFill>
              </a:rPr>
              <a:t> = 1</a:t>
            </a:r>
            <a:endParaRPr lang="id-ID" sz="3200" b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52400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srgbClr val="00B0F0"/>
                </a:solidFill>
              </a:rPr>
              <a:t>Mutasi dengan Korelasi</a:t>
            </a:r>
            <a:endParaRPr lang="id-ID" sz="3200" b="1" dirty="0">
              <a:solidFill>
                <a:srgbClr val="00B0F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20101736">
            <a:off x="7261959" y="4137759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Oval 10"/>
          <p:cNvSpPr/>
          <p:nvPr/>
        </p:nvSpPr>
        <p:spPr>
          <a:xfrm rot="17642113">
            <a:off x="6689333" y="2254403"/>
            <a:ext cx="865188" cy="379096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19"/>
          <p:cNvSpPr>
            <a:spLocks noChangeArrowheads="1"/>
          </p:cNvSpPr>
          <p:nvPr/>
        </p:nvSpPr>
        <p:spPr bwMode="auto">
          <a:xfrm>
            <a:off x="3352800" y="3581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maximum</a:t>
            </a:r>
            <a:endParaRPr lang="id-ID"/>
          </a:p>
        </p:txBody>
      </p:sp>
      <p:sp>
        <p:nvSpPr>
          <p:cNvPr id="39942" name="Rectangle 31"/>
          <p:cNvSpPr>
            <a:spLocks noChangeArrowheads="1"/>
          </p:cNvSpPr>
          <p:nvPr/>
        </p:nvSpPr>
        <p:spPr bwMode="auto">
          <a:xfrm>
            <a:off x="4648200" y="6045200"/>
            <a:ext cx="2506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Generasi 50</a:t>
            </a:r>
            <a:endParaRPr lang="id-ID" sz="3200" b="1">
              <a:solidFill>
                <a:schemeClr val="bg1"/>
              </a:solidFill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228600" y="6858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Populasi</a:t>
            </a:r>
            <a:r>
              <a:rPr lang="en-US" sz="3200" b="1" dirty="0">
                <a:solidFill>
                  <a:srgbClr val="00B0F0"/>
                </a:solidFill>
              </a:rPr>
              <a:t> = 1</a:t>
            </a:r>
            <a:endParaRPr lang="id-ID" sz="3200" b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52400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srgbClr val="00B0F0"/>
                </a:solidFill>
              </a:rPr>
              <a:t>Mutasi dengan Korelasi</a:t>
            </a:r>
            <a:endParaRPr lang="id-ID" sz="3200" b="1" dirty="0">
              <a:solidFill>
                <a:srgbClr val="00B0F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20101736">
            <a:off x="5377612" y="3372059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Oval 10"/>
          <p:cNvSpPr/>
          <p:nvPr/>
        </p:nvSpPr>
        <p:spPr>
          <a:xfrm rot="16770361">
            <a:off x="5011925" y="2417965"/>
            <a:ext cx="661987" cy="19917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19"/>
          <p:cNvSpPr>
            <a:spLocks noChangeArrowheads="1"/>
          </p:cNvSpPr>
          <p:nvPr/>
        </p:nvSpPr>
        <p:spPr bwMode="auto">
          <a:xfrm>
            <a:off x="3352800" y="3581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maximum</a:t>
            </a:r>
            <a:endParaRPr lang="id-ID"/>
          </a:p>
        </p:txBody>
      </p:sp>
      <p:sp>
        <p:nvSpPr>
          <p:cNvPr id="40966" name="Rectangle 31"/>
          <p:cNvSpPr>
            <a:spLocks noChangeArrowheads="1"/>
          </p:cNvSpPr>
          <p:nvPr/>
        </p:nvSpPr>
        <p:spPr bwMode="auto">
          <a:xfrm>
            <a:off x="4648200" y="6045200"/>
            <a:ext cx="2735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Generasi 100</a:t>
            </a:r>
            <a:endParaRPr lang="id-ID" sz="3200" b="1">
              <a:solidFill>
                <a:schemeClr val="bg1"/>
              </a:solidFill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228600" y="6858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Populasi</a:t>
            </a:r>
            <a:r>
              <a:rPr lang="en-US" sz="3200" b="1" dirty="0">
                <a:solidFill>
                  <a:srgbClr val="00B0F0"/>
                </a:solidFill>
              </a:rPr>
              <a:t> = 1</a:t>
            </a:r>
            <a:endParaRPr lang="id-ID" sz="3200" b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52400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srgbClr val="00B0F0"/>
                </a:solidFill>
              </a:rPr>
              <a:t>Mutasi dengan Korelasi</a:t>
            </a:r>
            <a:endParaRPr lang="id-ID" sz="3200" b="1" dirty="0">
              <a:solidFill>
                <a:srgbClr val="00B0F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20101736">
            <a:off x="4410075" y="3299559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Oval 10"/>
          <p:cNvSpPr/>
          <p:nvPr/>
        </p:nvSpPr>
        <p:spPr>
          <a:xfrm rot="16770361">
            <a:off x="4167848" y="3050565"/>
            <a:ext cx="661987" cy="62706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7315200" y="54102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6858000" y="5181600"/>
            <a:ext cx="10668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Oval 9"/>
          <p:cNvSpPr/>
          <p:nvPr/>
        </p:nvSpPr>
        <p:spPr>
          <a:xfrm rot="1880487">
            <a:off x="1219200" y="54102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Oval 10"/>
          <p:cNvSpPr/>
          <p:nvPr/>
        </p:nvSpPr>
        <p:spPr>
          <a:xfrm rot="1880487">
            <a:off x="461963" y="5183188"/>
            <a:ext cx="163195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6400800" y="33528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6157913" y="3186113"/>
            <a:ext cx="609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 rot="20101736">
            <a:off x="7543800" y="6096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Oval 14"/>
          <p:cNvSpPr/>
          <p:nvPr/>
        </p:nvSpPr>
        <p:spPr>
          <a:xfrm rot="20101736">
            <a:off x="7319963" y="385763"/>
            <a:ext cx="612775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Oval 15"/>
          <p:cNvSpPr/>
          <p:nvPr/>
        </p:nvSpPr>
        <p:spPr>
          <a:xfrm rot="19237808">
            <a:off x="1984375" y="225425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7" name="Oval 16"/>
          <p:cNvSpPr/>
          <p:nvPr/>
        </p:nvSpPr>
        <p:spPr>
          <a:xfrm rot="19237808">
            <a:off x="865188" y="1997075"/>
            <a:ext cx="233045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8" name="Oval 17"/>
          <p:cNvSpPr/>
          <p:nvPr/>
        </p:nvSpPr>
        <p:spPr>
          <a:xfrm rot="3822310">
            <a:off x="3843338" y="1370013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Oval 18"/>
          <p:cNvSpPr/>
          <p:nvPr/>
        </p:nvSpPr>
        <p:spPr>
          <a:xfrm rot="3822310">
            <a:off x="2617787" y="1095376"/>
            <a:ext cx="2524125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1999" name="Rectangle 19"/>
          <p:cNvSpPr>
            <a:spLocks noChangeArrowheads="1"/>
          </p:cNvSpPr>
          <p:nvPr/>
        </p:nvSpPr>
        <p:spPr bwMode="auto">
          <a:xfrm>
            <a:off x="3352800" y="3581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maximum</a:t>
            </a:r>
            <a:endParaRPr lang="id-ID"/>
          </a:p>
        </p:txBody>
      </p:sp>
      <p:sp>
        <p:nvSpPr>
          <p:cNvPr id="21" name="Oval 20"/>
          <p:cNvSpPr/>
          <p:nvPr/>
        </p:nvSpPr>
        <p:spPr>
          <a:xfrm rot="5874461">
            <a:off x="4013200" y="52451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2" name="Oval 21"/>
          <p:cNvSpPr/>
          <p:nvPr/>
        </p:nvSpPr>
        <p:spPr>
          <a:xfrm rot="5874461">
            <a:off x="3256757" y="5017294"/>
            <a:ext cx="1630362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5" name="Oval 24"/>
          <p:cNvSpPr/>
          <p:nvPr/>
        </p:nvSpPr>
        <p:spPr>
          <a:xfrm rot="20101736">
            <a:off x="8404225" y="676275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6" name="Oval 25"/>
          <p:cNvSpPr/>
          <p:nvPr/>
        </p:nvSpPr>
        <p:spPr>
          <a:xfrm rot="20101736">
            <a:off x="8170863" y="157163"/>
            <a:ext cx="611187" cy="129857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0" name="Oval 29"/>
          <p:cNvSpPr/>
          <p:nvPr/>
        </p:nvSpPr>
        <p:spPr>
          <a:xfrm rot="20101736">
            <a:off x="8401050" y="596265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1" name="Oval 30"/>
          <p:cNvSpPr/>
          <p:nvPr/>
        </p:nvSpPr>
        <p:spPr>
          <a:xfrm rot="20101736">
            <a:off x="8177213" y="5738813"/>
            <a:ext cx="612775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2008" name="Rectangle 31"/>
          <p:cNvSpPr>
            <a:spLocks noChangeArrowheads="1"/>
          </p:cNvSpPr>
          <p:nvPr/>
        </p:nvSpPr>
        <p:spPr bwMode="auto">
          <a:xfrm>
            <a:off x="4648200" y="6045200"/>
            <a:ext cx="2279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Generasi 1</a:t>
            </a:r>
            <a:endParaRPr lang="id-ID" sz="3200" b="1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 rot="13240153">
            <a:off x="2314651" y="1199787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" name="Oval 32"/>
          <p:cNvSpPr/>
          <p:nvPr/>
        </p:nvSpPr>
        <p:spPr>
          <a:xfrm rot="10800000">
            <a:off x="1670012" y="990599"/>
            <a:ext cx="1377988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4" name="Rectangle 33"/>
          <p:cNvSpPr/>
          <p:nvPr/>
        </p:nvSpPr>
        <p:spPr>
          <a:xfrm>
            <a:off x="228600" y="177225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B0F0"/>
                </a:solidFill>
              </a:rPr>
              <a:t>Mutasi dengan Korelasi</a:t>
            </a:r>
            <a:r>
              <a:rPr lang="en-US" sz="2800" b="1" dirty="0" smtClean="0">
                <a:solidFill>
                  <a:srgbClr val="00B0F0"/>
                </a:solidFill>
              </a:rPr>
              <a:t>, Pop=10,</a:t>
            </a:r>
            <a:r>
              <a:rPr lang="id-ID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S = 1</a:t>
            </a:r>
            <a:endParaRPr lang="id-ID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Love and those Single needles in haystack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90600"/>
            <a:ext cx="55165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7010400" y="52578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Oval 7"/>
          <p:cNvSpPr/>
          <p:nvPr/>
        </p:nvSpPr>
        <p:spPr>
          <a:xfrm rot="2787842">
            <a:off x="6296552" y="5047833"/>
            <a:ext cx="1435843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Oval 9"/>
          <p:cNvSpPr/>
          <p:nvPr/>
        </p:nvSpPr>
        <p:spPr>
          <a:xfrm rot="1880487">
            <a:off x="1219200" y="513154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Oval 10"/>
          <p:cNvSpPr/>
          <p:nvPr/>
        </p:nvSpPr>
        <p:spPr>
          <a:xfrm rot="1880487">
            <a:off x="641916" y="4029515"/>
            <a:ext cx="1350712" cy="226117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6172200" y="33528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5334000" y="3186113"/>
            <a:ext cx="18288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 rot="20101736">
            <a:off x="7414359" y="751741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Oval 14"/>
          <p:cNvSpPr/>
          <p:nvPr/>
        </p:nvSpPr>
        <p:spPr>
          <a:xfrm rot="20101736">
            <a:off x="6983824" y="505412"/>
            <a:ext cx="1012456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1999" name="Rectangle 19"/>
          <p:cNvSpPr>
            <a:spLocks noChangeArrowheads="1"/>
          </p:cNvSpPr>
          <p:nvPr/>
        </p:nvSpPr>
        <p:spPr bwMode="auto">
          <a:xfrm>
            <a:off x="3352800" y="3581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maximum</a:t>
            </a:r>
            <a:endParaRPr lang="id-ID"/>
          </a:p>
        </p:txBody>
      </p:sp>
      <p:sp>
        <p:nvSpPr>
          <p:cNvPr id="21" name="Oval 20"/>
          <p:cNvSpPr/>
          <p:nvPr/>
        </p:nvSpPr>
        <p:spPr>
          <a:xfrm rot="5874461">
            <a:off x="4118554" y="4580946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2" name="Oval 21"/>
          <p:cNvSpPr/>
          <p:nvPr/>
        </p:nvSpPr>
        <p:spPr>
          <a:xfrm rot="5874461">
            <a:off x="3353334" y="4372118"/>
            <a:ext cx="1616433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5" name="Oval 24"/>
          <p:cNvSpPr/>
          <p:nvPr/>
        </p:nvSpPr>
        <p:spPr>
          <a:xfrm rot="20101736">
            <a:off x="8252559" y="904141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6" name="Oval 25"/>
          <p:cNvSpPr/>
          <p:nvPr/>
        </p:nvSpPr>
        <p:spPr>
          <a:xfrm rot="1816335">
            <a:off x="7914762" y="-3788"/>
            <a:ext cx="611187" cy="231505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0" name="Oval 29"/>
          <p:cNvSpPr/>
          <p:nvPr/>
        </p:nvSpPr>
        <p:spPr>
          <a:xfrm rot="20101736">
            <a:off x="8176359" y="5890359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1" name="Oval 30"/>
          <p:cNvSpPr/>
          <p:nvPr/>
        </p:nvSpPr>
        <p:spPr>
          <a:xfrm rot="20101736">
            <a:off x="7808352" y="5433828"/>
            <a:ext cx="817118" cy="107325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2008" name="Rectangle 31"/>
          <p:cNvSpPr>
            <a:spLocks noChangeArrowheads="1"/>
          </p:cNvSpPr>
          <p:nvPr/>
        </p:nvSpPr>
        <p:spPr bwMode="auto">
          <a:xfrm>
            <a:off x="4648200" y="6045200"/>
            <a:ext cx="2279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Generasi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smtClean="0">
                <a:solidFill>
                  <a:schemeClr val="bg1"/>
                </a:solidFill>
              </a:rPr>
              <a:t>2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 rot="13240153">
            <a:off x="2467051" y="1095451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4" name="Oval 33"/>
          <p:cNvSpPr/>
          <p:nvPr/>
        </p:nvSpPr>
        <p:spPr>
          <a:xfrm rot="2314737">
            <a:off x="999442" y="2150387"/>
            <a:ext cx="2359025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5" name="Oval 34"/>
          <p:cNvSpPr/>
          <p:nvPr/>
        </p:nvSpPr>
        <p:spPr>
          <a:xfrm rot="3822310">
            <a:off x="4084638" y="1755775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6" name="Oval 35"/>
          <p:cNvSpPr/>
          <p:nvPr/>
        </p:nvSpPr>
        <p:spPr>
          <a:xfrm rot="3822310">
            <a:off x="2858293" y="1481932"/>
            <a:ext cx="2525713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8" name="Oval 37"/>
          <p:cNvSpPr/>
          <p:nvPr/>
        </p:nvSpPr>
        <p:spPr>
          <a:xfrm rot="19237808">
            <a:off x="2136775" y="240665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9" name="Oval 38"/>
          <p:cNvSpPr/>
          <p:nvPr/>
        </p:nvSpPr>
        <p:spPr>
          <a:xfrm rot="13240153">
            <a:off x="1987550" y="868363"/>
            <a:ext cx="10668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2" name="Rectangle 31"/>
          <p:cNvSpPr/>
          <p:nvPr/>
        </p:nvSpPr>
        <p:spPr>
          <a:xfrm>
            <a:off x="228600" y="177225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B0F0"/>
                </a:solidFill>
              </a:rPr>
              <a:t>Mutasi dengan Korelasi</a:t>
            </a:r>
            <a:r>
              <a:rPr lang="en-US" sz="2800" b="1" dirty="0" smtClean="0">
                <a:solidFill>
                  <a:srgbClr val="00B0F0"/>
                </a:solidFill>
              </a:rPr>
              <a:t>, Pop=10,</a:t>
            </a:r>
            <a:r>
              <a:rPr lang="id-ID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S = 1</a:t>
            </a:r>
            <a:endParaRPr lang="id-ID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6019800" y="42672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Oval 7"/>
          <p:cNvSpPr/>
          <p:nvPr/>
        </p:nvSpPr>
        <p:spPr>
          <a:xfrm rot="20208171">
            <a:off x="4953000" y="4038600"/>
            <a:ext cx="22860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Oval 9"/>
          <p:cNvSpPr/>
          <p:nvPr/>
        </p:nvSpPr>
        <p:spPr>
          <a:xfrm rot="6657216">
            <a:off x="2651125" y="460375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Oval 10"/>
          <p:cNvSpPr/>
          <p:nvPr/>
        </p:nvSpPr>
        <p:spPr>
          <a:xfrm rot="6657216">
            <a:off x="1894682" y="4375944"/>
            <a:ext cx="1630362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4648200" y="33528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4419600" y="3186113"/>
            <a:ext cx="609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 rot="20101736">
            <a:off x="5814159" y="2199541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Oval 14"/>
          <p:cNvSpPr/>
          <p:nvPr/>
        </p:nvSpPr>
        <p:spPr>
          <a:xfrm rot="20101736">
            <a:off x="5341458" y="1820697"/>
            <a:ext cx="1018469" cy="82215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7" name="Oval 16"/>
          <p:cNvSpPr/>
          <p:nvPr/>
        </p:nvSpPr>
        <p:spPr>
          <a:xfrm rot="866022">
            <a:off x="1715146" y="2759987"/>
            <a:ext cx="2359025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8" name="Oval 17"/>
          <p:cNvSpPr/>
          <p:nvPr/>
        </p:nvSpPr>
        <p:spPr>
          <a:xfrm rot="3822310">
            <a:off x="4484784" y="2690716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Oval 18"/>
          <p:cNvSpPr/>
          <p:nvPr/>
        </p:nvSpPr>
        <p:spPr>
          <a:xfrm rot="6013081">
            <a:off x="3605340" y="2406557"/>
            <a:ext cx="1967958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3023" name="Rectangle 19"/>
          <p:cNvSpPr>
            <a:spLocks noChangeArrowheads="1"/>
          </p:cNvSpPr>
          <p:nvPr/>
        </p:nvSpPr>
        <p:spPr bwMode="auto">
          <a:xfrm>
            <a:off x="3352800" y="3581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maximum</a:t>
            </a:r>
            <a:endParaRPr lang="id-ID"/>
          </a:p>
        </p:txBody>
      </p:sp>
      <p:sp>
        <p:nvSpPr>
          <p:cNvPr id="21" name="Oval 20"/>
          <p:cNvSpPr/>
          <p:nvPr/>
        </p:nvSpPr>
        <p:spPr>
          <a:xfrm rot="5874461">
            <a:off x="4098925" y="46355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2" name="Oval 21"/>
          <p:cNvSpPr/>
          <p:nvPr/>
        </p:nvSpPr>
        <p:spPr>
          <a:xfrm rot="5874461">
            <a:off x="3342482" y="4407694"/>
            <a:ext cx="1630362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3" name="Oval 22"/>
          <p:cNvSpPr/>
          <p:nvPr/>
        </p:nvSpPr>
        <p:spPr>
          <a:xfrm rot="13240153">
            <a:off x="2727249" y="1355649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4" name="Oval 23"/>
          <p:cNvSpPr/>
          <p:nvPr/>
        </p:nvSpPr>
        <p:spPr>
          <a:xfrm rot="13240153">
            <a:off x="2097804" y="1115351"/>
            <a:ext cx="1310329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5" name="Oval 24"/>
          <p:cNvSpPr/>
          <p:nvPr/>
        </p:nvSpPr>
        <p:spPr>
          <a:xfrm rot="20101736">
            <a:off x="6576159" y="2537559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6" name="Oval 25"/>
          <p:cNvSpPr/>
          <p:nvPr/>
        </p:nvSpPr>
        <p:spPr>
          <a:xfrm rot="5987489">
            <a:off x="6329806" y="1910950"/>
            <a:ext cx="611188" cy="129857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0" name="Oval 29"/>
          <p:cNvSpPr/>
          <p:nvPr/>
        </p:nvSpPr>
        <p:spPr>
          <a:xfrm rot="20101736">
            <a:off x="7261959" y="4747359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1" name="Oval 30"/>
          <p:cNvSpPr/>
          <p:nvPr/>
        </p:nvSpPr>
        <p:spPr>
          <a:xfrm rot="18899183">
            <a:off x="6942019" y="3808236"/>
            <a:ext cx="771739" cy="189270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3032" name="Rectangle 26"/>
          <p:cNvSpPr>
            <a:spLocks noChangeArrowheads="1"/>
          </p:cNvSpPr>
          <p:nvPr/>
        </p:nvSpPr>
        <p:spPr bwMode="auto">
          <a:xfrm>
            <a:off x="4648200" y="6045200"/>
            <a:ext cx="25074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Generasi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smtClean="0">
                <a:solidFill>
                  <a:schemeClr val="bg1"/>
                </a:solidFill>
              </a:rPr>
              <a:t>10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 rot="19237808">
            <a:off x="2803643" y="2956043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2" name="Rectangle 31"/>
          <p:cNvSpPr/>
          <p:nvPr/>
        </p:nvSpPr>
        <p:spPr>
          <a:xfrm>
            <a:off x="228600" y="177225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B0F0"/>
                </a:solidFill>
              </a:rPr>
              <a:t>Mutasi dengan Korelasi</a:t>
            </a:r>
            <a:r>
              <a:rPr lang="en-US" sz="2800" b="1" dirty="0" smtClean="0">
                <a:solidFill>
                  <a:srgbClr val="00B0F0"/>
                </a:solidFill>
              </a:rPr>
              <a:t>, Pop=10,</a:t>
            </a:r>
            <a:r>
              <a:rPr lang="id-ID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S = 1</a:t>
            </a:r>
            <a:endParaRPr lang="id-ID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492625" y="348615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Oval 7"/>
          <p:cNvSpPr/>
          <p:nvPr/>
        </p:nvSpPr>
        <p:spPr>
          <a:xfrm rot="2051385">
            <a:off x="4035425" y="3257550"/>
            <a:ext cx="10668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Oval 9"/>
          <p:cNvSpPr/>
          <p:nvPr/>
        </p:nvSpPr>
        <p:spPr>
          <a:xfrm rot="6657216">
            <a:off x="4165600" y="330835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Oval 10"/>
          <p:cNvSpPr/>
          <p:nvPr/>
        </p:nvSpPr>
        <p:spPr>
          <a:xfrm rot="6657216">
            <a:off x="3409157" y="3080544"/>
            <a:ext cx="1630362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4414838" y="3290888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4171950" y="3124200"/>
            <a:ext cx="609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 rot="20101736">
            <a:off x="4514850" y="25146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Oval 14"/>
          <p:cNvSpPr/>
          <p:nvPr/>
        </p:nvSpPr>
        <p:spPr>
          <a:xfrm rot="20101736">
            <a:off x="4291013" y="2290763"/>
            <a:ext cx="612775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Oval 15"/>
          <p:cNvSpPr/>
          <p:nvPr/>
        </p:nvSpPr>
        <p:spPr>
          <a:xfrm rot="19237808">
            <a:off x="3641725" y="2955925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7" name="Oval 16"/>
          <p:cNvSpPr/>
          <p:nvPr/>
        </p:nvSpPr>
        <p:spPr>
          <a:xfrm rot="2314737">
            <a:off x="3238500" y="2744788"/>
            <a:ext cx="941388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8" name="Oval 17"/>
          <p:cNvSpPr/>
          <p:nvPr/>
        </p:nvSpPr>
        <p:spPr>
          <a:xfrm rot="3822310">
            <a:off x="4187825" y="3032125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Oval 18"/>
          <p:cNvSpPr/>
          <p:nvPr/>
        </p:nvSpPr>
        <p:spPr>
          <a:xfrm rot="3822310">
            <a:off x="3738562" y="2774951"/>
            <a:ext cx="987425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4047" name="Rectangle 19"/>
          <p:cNvSpPr>
            <a:spLocks noChangeArrowheads="1"/>
          </p:cNvSpPr>
          <p:nvPr/>
        </p:nvSpPr>
        <p:spPr bwMode="auto">
          <a:xfrm>
            <a:off x="3352800" y="3581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maximum</a:t>
            </a:r>
            <a:endParaRPr lang="id-ID"/>
          </a:p>
        </p:txBody>
      </p:sp>
      <p:sp>
        <p:nvSpPr>
          <p:cNvPr id="21" name="Oval 20"/>
          <p:cNvSpPr/>
          <p:nvPr/>
        </p:nvSpPr>
        <p:spPr>
          <a:xfrm rot="5874461">
            <a:off x="4241800" y="35687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2" name="Oval 21"/>
          <p:cNvSpPr/>
          <p:nvPr/>
        </p:nvSpPr>
        <p:spPr>
          <a:xfrm rot="5874461">
            <a:off x="3485357" y="3340894"/>
            <a:ext cx="1630362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3" name="Oval 22"/>
          <p:cNvSpPr/>
          <p:nvPr/>
        </p:nvSpPr>
        <p:spPr>
          <a:xfrm rot="13240153">
            <a:off x="3663950" y="2011363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4" name="Oval 23"/>
          <p:cNvSpPr/>
          <p:nvPr/>
        </p:nvSpPr>
        <p:spPr>
          <a:xfrm rot="13240153">
            <a:off x="3206750" y="1782763"/>
            <a:ext cx="10668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5" name="Oval 24"/>
          <p:cNvSpPr/>
          <p:nvPr/>
        </p:nvSpPr>
        <p:spPr>
          <a:xfrm rot="20101736">
            <a:off x="5375275" y="2581275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6" name="Oval 25"/>
          <p:cNvSpPr/>
          <p:nvPr/>
        </p:nvSpPr>
        <p:spPr>
          <a:xfrm rot="1492394">
            <a:off x="5140325" y="2062163"/>
            <a:ext cx="612775" cy="129857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0" name="Oval 29"/>
          <p:cNvSpPr/>
          <p:nvPr/>
        </p:nvSpPr>
        <p:spPr>
          <a:xfrm rot="20101736">
            <a:off x="5276850" y="352425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1" name="Oval 30"/>
          <p:cNvSpPr/>
          <p:nvPr/>
        </p:nvSpPr>
        <p:spPr>
          <a:xfrm rot="20101736">
            <a:off x="5053013" y="3300413"/>
            <a:ext cx="612775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4056" name="Rectangle 26"/>
          <p:cNvSpPr>
            <a:spLocks noChangeArrowheads="1"/>
          </p:cNvSpPr>
          <p:nvPr/>
        </p:nvSpPr>
        <p:spPr bwMode="auto">
          <a:xfrm>
            <a:off x="4648200" y="6045200"/>
            <a:ext cx="2506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Generasi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0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177225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B0F0"/>
                </a:solidFill>
              </a:rPr>
              <a:t>Mutasi dengan Korelasi</a:t>
            </a:r>
            <a:r>
              <a:rPr lang="en-US" sz="2800" b="1" dirty="0" smtClean="0">
                <a:solidFill>
                  <a:srgbClr val="00B0F0"/>
                </a:solidFill>
              </a:rPr>
              <a:t>, Pop=10,</a:t>
            </a:r>
            <a:r>
              <a:rPr lang="id-ID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S = 1</a:t>
            </a:r>
            <a:endParaRPr lang="id-ID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492625" y="348615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Oval 7"/>
          <p:cNvSpPr/>
          <p:nvPr/>
        </p:nvSpPr>
        <p:spPr>
          <a:xfrm rot="2051385">
            <a:off x="4035425" y="3257550"/>
            <a:ext cx="10668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Oval 9"/>
          <p:cNvSpPr/>
          <p:nvPr/>
        </p:nvSpPr>
        <p:spPr>
          <a:xfrm rot="6657216">
            <a:off x="4165600" y="330835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Oval 10"/>
          <p:cNvSpPr/>
          <p:nvPr/>
        </p:nvSpPr>
        <p:spPr>
          <a:xfrm rot="6657216">
            <a:off x="3409157" y="3080544"/>
            <a:ext cx="1630362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4414838" y="3290888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4171950" y="3124200"/>
            <a:ext cx="609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 rot="20101736">
            <a:off x="4311628" y="3323384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Oval 14"/>
          <p:cNvSpPr/>
          <p:nvPr/>
        </p:nvSpPr>
        <p:spPr>
          <a:xfrm rot="20101736">
            <a:off x="4087791" y="3099547"/>
            <a:ext cx="612775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Oval 15"/>
          <p:cNvSpPr/>
          <p:nvPr/>
        </p:nvSpPr>
        <p:spPr>
          <a:xfrm rot="19237808">
            <a:off x="4175243" y="3076457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7" name="Oval 16"/>
          <p:cNvSpPr/>
          <p:nvPr/>
        </p:nvSpPr>
        <p:spPr>
          <a:xfrm rot="2314737">
            <a:off x="3771870" y="2973401"/>
            <a:ext cx="941388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8" name="Oval 17"/>
          <p:cNvSpPr/>
          <p:nvPr/>
        </p:nvSpPr>
        <p:spPr>
          <a:xfrm rot="3822310">
            <a:off x="4187825" y="3032125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Oval 18"/>
          <p:cNvSpPr/>
          <p:nvPr/>
        </p:nvSpPr>
        <p:spPr>
          <a:xfrm rot="3822310">
            <a:off x="3738562" y="2774951"/>
            <a:ext cx="987425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4047" name="Rectangle 19"/>
          <p:cNvSpPr>
            <a:spLocks noChangeArrowheads="1"/>
          </p:cNvSpPr>
          <p:nvPr/>
        </p:nvSpPr>
        <p:spPr bwMode="auto">
          <a:xfrm>
            <a:off x="3352800" y="3581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maximum</a:t>
            </a:r>
            <a:endParaRPr lang="id-ID"/>
          </a:p>
        </p:txBody>
      </p:sp>
      <p:sp>
        <p:nvSpPr>
          <p:cNvPr id="21" name="Oval 20"/>
          <p:cNvSpPr/>
          <p:nvPr/>
        </p:nvSpPr>
        <p:spPr>
          <a:xfrm rot="5874461">
            <a:off x="4241800" y="35687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2" name="Oval 21"/>
          <p:cNvSpPr/>
          <p:nvPr/>
        </p:nvSpPr>
        <p:spPr>
          <a:xfrm rot="5874461">
            <a:off x="3485357" y="3340894"/>
            <a:ext cx="1630362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3" name="Oval 22"/>
          <p:cNvSpPr/>
          <p:nvPr/>
        </p:nvSpPr>
        <p:spPr>
          <a:xfrm rot="13240153">
            <a:off x="4251249" y="3108249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4" name="Oval 23"/>
          <p:cNvSpPr/>
          <p:nvPr/>
        </p:nvSpPr>
        <p:spPr>
          <a:xfrm rot="13240153">
            <a:off x="3663988" y="2697801"/>
            <a:ext cx="10668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5" name="Oval 24"/>
          <p:cNvSpPr/>
          <p:nvPr/>
        </p:nvSpPr>
        <p:spPr>
          <a:xfrm rot="20101736">
            <a:off x="4594959" y="3037741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6" name="Oval 25"/>
          <p:cNvSpPr/>
          <p:nvPr/>
        </p:nvSpPr>
        <p:spPr>
          <a:xfrm rot="1492394">
            <a:off x="4359478" y="2442782"/>
            <a:ext cx="612775" cy="129857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0" name="Oval 29"/>
          <p:cNvSpPr/>
          <p:nvPr/>
        </p:nvSpPr>
        <p:spPr>
          <a:xfrm rot="20101736">
            <a:off x="4485541" y="3299559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1" name="Oval 30"/>
          <p:cNvSpPr/>
          <p:nvPr/>
        </p:nvSpPr>
        <p:spPr>
          <a:xfrm rot="20101736">
            <a:off x="4316391" y="3099547"/>
            <a:ext cx="612775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4056" name="Rectangle 26"/>
          <p:cNvSpPr>
            <a:spLocks noChangeArrowheads="1"/>
          </p:cNvSpPr>
          <p:nvPr/>
        </p:nvSpPr>
        <p:spPr bwMode="auto">
          <a:xfrm>
            <a:off x="4648200" y="6045200"/>
            <a:ext cx="2506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Generasi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0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177225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B0F0"/>
                </a:solidFill>
              </a:rPr>
              <a:t>Mutasi dengan Korelasi</a:t>
            </a:r>
            <a:r>
              <a:rPr lang="en-US" sz="2800" b="1" dirty="0" smtClean="0">
                <a:solidFill>
                  <a:srgbClr val="00B0F0"/>
                </a:solidFill>
              </a:rPr>
              <a:t>, Pop=10,</a:t>
            </a:r>
            <a:r>
              <a:rPr lang="id-ID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S = 1</a:t>
            </a:r>
            <a:endParaRPr lang="id-ID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 rot="1880487">
            <a:off x="1219200" y="54102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Oval 10"/>
          <p:cNvSpPr/>
          <p:nvPr/>
        </p:nvSpPr>
        <p:spPr>
          <a:xfrm rot="1880487">
            <a:off x="461963" y="5183188"/>
            <a:ext cx="163195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 rot="20101736">
            <a:off x="7543800" y="6096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Oval 14"/>
          <p:cNvSpPr/>
          <p:nvPr/>
        </p:nvSpPr>
        <p:spPr>
          <a:xfrm rot="20101736">
            <a:off x="7319963" y="385763"/>
            <a:ext cx="612775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1999" name="Rectangle 19"/>
          <p:cNvSpPr>
            <a:spLocks noChangeArrowheads="1"/>
          </p:cNvSpPr>
          <p:nvPr/>
        </p:nvSpPr>
        <p:spPr bwMode="auto">
          <a:xfrm>
            <a:off x="3352800" y="3581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maximum</a:t>
            </a:r>
            <a:endParaRPr lang="id-ID"/>
          </a:p>
        </p:txBody>
      </p:sp>
      <p:sp>
        <p:nvSpPr>
          <p:cNvPr id="42008" name="Rectangle 31"/>
          <p:cNvSpPr>
            <a:spLocks noChangeArrowheads="1"/>
          </p:cNvSpPr>
          <p:nvPr/>
        </p:nvSpPr>
        <p:spPr bwMode="auto">
          <a:xfrm>
            <a:off x="4648200" y="6045200"/>
            <a:ext cx="2279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Generasi 1</a:t>
            </a:r>
            <a:endParaRPr lang="id-ID" sz="3200" b="1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177225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B0F0"/>
                </a:solidFill>
              </a:rPr>
              <a:t>Mutasi dengan Korelasi</a:t>
            </a:r>
            <a:r>
              <a:rPr lang="en-US" sz="2800" b="1" dirty="0" smtClean="0">
                <a:solidFill>
                  <a:srgbClr val="00B0F0"/>
                </a:solidFill>
              </a:rPr>
              <a:t>, Pop=2,</a:t>
            </a:r>
            <a:r>
              <a:rPr lang="id-ID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S = 7</a:t>
            </a:r>
            <a:endParaRPr lang="id-ID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689100" y="51816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228600" y="5105400"/>
            <a:ext cx="21336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Oval 9"/>
          <p:cNvSpPr/>
          <p:nvPr/>
        </p:nvSpPr>
        <p:spPr>
          <a:xfrm rot="1880487">
            <a:off x="1219200" y="54102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Oval 10"/>
          <p:cNvSpPr/>
          <p:nvPr/>
        </p:nvSpPr>
        <p:spPr>
          <a:xfrm rot="1880487">
            <a:off x="461963" y="5183188"/>
            <a:ext cx="1631950" cy="6096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6948487" y="8382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Oval 12"/>
          <p:cNvSpPr/>
          <p:nvPr/>
        </p:nvSpPr>
        <p:spPr>
          <a:xfrm rot="20291937">
            <a:off x="6336486" y="430531"/>
            <a:ext cx="2570705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 rot="20101736">
            <a:off x="7543800" y="6096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Oval 14"/>
          <p:cNvSpPr/>
          <p:nvPr/>
        </p:nvSpPr>
        <p:spPr>
          <a:xfrm rot="20101736">
            <a:off x="7319963" y="385763"/>
            <a:ext cx="612775" cy="6096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Oval 15"/>
          <p:cNvSpPr/>
          <p:nvPr/>
        </p:nvSpPr>
        <p:spPr>
          <a:xfrm rot="19237808">
            <a:off x="1704856" y="4524257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7" name="Oval 16"/>
          <p:cNvSpPr/>
          <p:nvPr/>
        </p:nvSpPr>
        <p:spPr>
          <a:xfrm rot="19237808">
            <a:off x="127992" y="4584854"/>
            <a:ext cx="2428830" cy="177479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8" name="Oval 17"/>
          <p:cNvSpPr/>
          <p:nvPr/>
        </p:nvSpPr>
        <p:spPr>
          <a:xfrm rot="3822310">
            <a:off x="2462115" y="4062315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Oval 18"/>
          <p:cNvSpPr/>
          <p:nvPr/>
        </p:nvSpPr>
        <p:spPr>
          <a:xfrm rot="7938476">
            <a:off x="-375957" y="4987514"/>
            <a:ext cx="3679379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1999" name="Rectangle 19"/>
          <p:cNvSpPr>
            <a:spLocks noChangeArrowheads="1"/>
          </p:cNvSpPr>
          <p:nvPr/>
        </p:nvSpPr>
        <p:spPr bwMode="auto">
          <a:xfrm>
            <a:off x="3352800" y="3581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maximum</a:t>
            </a:r>
            <a:endParaRPr lang="id-ID"/>
          </a:p>
        </p:txBody>
      </p:sp>
      <p:sp>
        <p:nvSpPr>
          <p:cNvPr id="21" name="Oval 20"/>
          <p:cNvSpPr/>
          <p:nvPr/>
        </p:nvSpPr>
        <p:spPr>
          <a:xfrm rot="5874461">
            <a:off x="1756354" y="5392406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2" name="Oval 21"/>
          <p:cNvSpPr/>
          <p:nvPr/>
        </p:nvSpPr>
        <p:spPr>
          <a:xfrm rot="10397231">
            <a:off x="473197" y="5164600"/>
            <a:ext cx="1630362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5" name="Oval 24"/>
          <p:cNvSpPr/>
          <p:nvPr/>
        </p:nvSpPr>
        <p:spPr>
          <a:xfrm rot="20101736">
            <a:off x="8404225" y="676275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6" name="Oval 25"/>
          <p:cNvSpPr/>
          <p:nvPr/>
        </p:nvSpPr>
        <p:spPr>
          <a:xfrm rot="16377263">
            <a:off x="7290818" y="-1226897"/>
            <a:ext cx="611187" cy="388888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0" name="Oval 29"/>
          <p:cNvSpPr/>
          <p:nvPr/>
        </p:nvSpPr>
        <p:spPr>
          <a:xfrm rot="20101736">
            <a:off x="1318359" y="6161941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1" name="Oval 30"/>
          <p:cNvSpPr/>
          <p:nvPr/>
        </p:nvSpPr>
        <p:spPr>
          <a:xfrm rot="20101736">
            <a:off x="745590" y="4132658"/>
            <a:ext cx="892952" cy="255009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2008" name="Rectangle 31"/>
          <p:cNvSpPr>
            <a:spLocks noChangeArrowheads="1"/>
          </p:cNvSpPr>
          <p:nvPr/>
        </p:nvSpPr>
        <p:spPr bwMode="auto">
          <a:xfrm>
            <a:off x="3581400" y="6172200"/>
            <a:ext cx="533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</a:rPr>
              <a:t>2 parent </a:t>
            </a:r>
            <a:r>
              <a:rPr lang="en-US" sz="2200" dirty="0" err="1" smtClean="0">
                <a:solidFill>
                  <a:schemeClr val="bg1"/>
                </a:solidFill>
              </a:rPr>
              <a:t>dan</a:t>
            </a:r>
            <a:r>
              <a:rPr lang="en-US" sz="2200" dirty="0" smtClean="0">
                <a:solidFill>
                  <a:schemeClr val="bg1"/>
                </a:solidFill>
              </a:rPr>
              <a:t> 14 </a:t>
            </a:r>
            <a:r>
              <a:rPr lang="en-US" sz="2200" dirty="0" err="1" smtClean="0">
                <a:solidFill>
                  <a:schemeClr val="bg1"/>
                </a:solidFill>
              </a:rPr>
              <a:t>anak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hasil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mutasi</a:t>
            </a:r>
            <a:endParaRPr lang="id-ID" sz="2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177225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B0F0"/>
                </a:solidFill>
              </a:rPr>
              <a:t>Mutasi dengan Korelasi</a:t>
            </a:r>
            <a:r>
              <a:rPr lang="en-US" sz="2800" b="1" dirty="0" smtClean="0">
                <a:solidFill>
                  <a:srgbClr val="00B0F0"/>
                </a:solidFill>
              </a:rPr>
              <a:t>, Pop=2,</a:t>
            </a:r>
            <a:r>
              <a:rPr lang="id-ID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S = 7</a:t>
            </a:r>
            <a:endParaRPr lang="id-ID" sz="2800" b="1" dirty="0">
              <a:solidFill>
                <a:srgbClr val="00B0F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 rot="13240153">
            <a:off x="1247850" y="406725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" name="Oval 32"/>
          <p:cNvSpPr/>
          <p:nvPr/>
        </p:nvSpPr>
        <p:spPr>
          <a:xfrm rot="10800000">
            <a:off x="304800" y="3962400"/>
            <a:ext cx="1993408" cy="2590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7" name="Oval 26"/>
          <p:cNvSpPr/>
          <p:nvPr/>
        </p:nvSpPr>
        <p:spPr>
          <a:xfrm rot="20101736">
            <a:off x="6576159" y="937359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8" name="Oval 27"/>
          <p:cNvSpPr/>
          <p:nvPr/>
        </p:nvSpPr>
        <p:spPr>
          <a:xfrm rot="20618261">
            <a:off x="6682740" y="404873"/>
            <a:ext cx="1880066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4" name="Oval 33"/>
          <p:cNvSpPr/>
          <p:nvPr/>
        </p:nvSpPr>
        <p:spPr>
          <a:xfrm rot="20101736">
            <a:off x="8251298" y="1197027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5" name="Oval 34"/>
          <p:cNvSpPr/>
          <p:nvPr/>
        </p:nvSpPr>
        <p:spPr>
          <a:xfrm rot="19454879">
            <a:off x="7352322" y="-682785"/>
            <a:ext cx="611187" cy="26717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6" name="Oval 35"/>
          <p:cNvSpPr/>
          <p:nvPr/>
        </p:nvSpPr>
        <p:spPr>
          <a:xfrm rot="20101736">
            <a:off x="7414359" y="784959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7" name="Oval 36"/>
          <p:cNvSpPr/>
          <p:nvPr/>
        </p:nvSpPr>
        <p:spPr>
          <a:xfrm rot="18021140">
            <a:off x="7028846" y="343100"/>
            <a:ext cx="1144651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8" name="Oval 37"/>
          <p:cNvSpPr/>
          <p:nvPr/>
        </p:nvSpPr>
        <p:spPr>
          <a:xfrm rot="20101736">
            <a:off x="7719159" y="2080359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9" name="Oval 38"/>
          <p:cNvSpPr/>
          <p:nvPr/>
        </p:nvSpPr>
        <p:spPr>
          <a:xfrm rot="21052783">
            <a:off x="7287053" y="-1116934"/>
            <a:ext cx="611187" cy="353945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0" name="Oval 39"/>
          <p:cNvSpPr/>
          <p:nvPr/>
        </p:nvSpPr>
        <p:spPr>
          <a:xfrm>
            <a:off x="2590800" y="46609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1" name="Oval 40"/>
          <p:cNvSpPr/>
          <p:nvPr/>
        </p:nvSpPr>
        <p:spPr>
          <a:xfrm rot="9057130">
            <a:off x="-388633" y="5149714"/>
            <a:ext cx="3428039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2" name="Oval 41"/>
          <p:cNvSpPr/>
          <p:nvPr/>
        </p:nvSpPr>
        <p:spPr>
          <a:xfrm rot="20101736">
            <a:off x="7076341" y="1165959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3" name="Oval 42"/>
          <p:cNvSpPr/>
          <p:nvPr/>
        </p:nvSpPr>
        <p:spPr>
          <a:xfrm rot="2597843">
            <a:off x="7312586" y="-583498"/>
            <a:ext cx="611187" cy="246785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9" name="Rectangle 19"/>
          <p:cNvSpPr>
            <a:spLocks noChangeArrowheads="1"/>
          </p:cNvSpPr>
          <p:nvPr/>
        </p:nvSpPr>
        <p:spPr bwMode="auto">
          <a:xfrm>
            <a:off x="3352800" y="3581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maximum</a:t>
            </a:r>
            <a:endParaRPr lang="id-ID"/>
          </a:p>
        </p:txBody>
      </p:sp>
      <p:sp>
        <p:nvSpPr>
          <p:cNvPr id="42008" name="Rectangle 31"/>
          <p:cNvSpPr>
            <a:spLocks noChangeArrowheads="1"/>
          </p:cNvSpPr>
          <p:nvPr/>
        </p:nvSpPr>
        <p:spPr bwMode="auto">
          <a:xfrm>
            <a:off x="4648200" y="6045200"/>
            <a:ext cx="2279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Generasi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177225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B0F0"/>
                </a:solidFill>
              </a:rPr>
              <a:t>Mutasi dengan Korelasi</a:t>
            </a:r>
            <a:r>
              <a:rPr lang="en-US" sz="2800" b="1" dirty="0" smtClean="0">
                <a:solidFill>
                  <a:srgbClr val="00B0F0"/>
                </a:solidFill>
              </a:rPr>
              <a:t>, Pop=2,</a:t>
            </a:r>
            <a:r>
              <a:rPr lang="id-ID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S = 7</a:t>
            </a:r>
            <a:endParaRPr lang="id-ID" sz="2800" b="1" dirty="0">
              <a:solidFill>
                <a:srgbClr val="00B0F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3822310">
            <a:off x="2462115" y="4062315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Oval 10"/>
          <p:cNvSpPr/>
          <p:nvPr/>
        </p:nvSpPr>
        <p:spPr>
          <a:xfrm rot="7938476">
            <a:off x="-375957" y="4987514"/>
            <a:ext cx="3679379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2590800" y="46609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Oval 12"/>
          <p:cNvSpPr/>
          <p:nvPr/>
        </p:nvSpPr>
        <p:spPr>
          <a:xfrm rot="9057130">
            <a:off x="-388633" y="5149714"/>
            <a:ext cx="3428039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 rot="7938476">
            <a:off x="658976" y="3844514"/>
            <a:ext cx="3679379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Oval 14"/>
          <p:cNvSpPr/>
          <p:nvPr/>
        </p:nvSpPr>
        <p:spPr>
          <a:xfrm rot="9057130">
            <a:off x="922994" y="4387714"/>
            <a:ext cx="3428039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 rot="3822310">
            <a:off x="4288548" y="3351541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Oval 18"/>
          <p:cNvSpPr/>
          <p:nvPr/>
        </p:nvSpPr>
        <p:spPr>
          <a:xfrm rot="3822310">
            <a:off x="3767968" y="3122203"/>
            <a:ext cx="1158949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1999" name="Rectangle 19"/>
          <p:cNvSpPr>
            <a:spLocks noChangeArrowheads="1"/>
          </p:cNvSpPr>
          <p:nvPr/>
        </p:nvSpPr>
        <p:spPr bwMode="auto">
          <a:xfrm>
            <a:off x="3352800" y="3581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maximum</a:t>
            </a:r>
            <a:endParaRPr lang="id-ID"/>
          </a:p>
        </p:txBody>
      </p:sp>
      <p:sp>
        <p:nvSpPr>
          <p:cNvPr id="42008" name="Rectangle 31"/>
          <p:cNvSpPr>
            <a:spLocks noChangeArrowheads="1"/>
          </p:cNvSpPr>
          <p:nvPr/>
        </p:nvSpPr>
        <p:spPr bwMode="auto">
          <a:xfrm>
            <a:off x="4648200" y="6045200"/>
            <a:ext cx="25074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Generasi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177225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B0F0"/>
                </a:solidFill>
              </a:rPr>
              <a:t>Mutasi dengan Korelasi</a:t>
            </a:r>
            <a:r>
              <a:rPr lang="en-US" sz="2800" b="1" dirty="0" smtClean="0">
                <a:solidFill>
                  <a:srgbClr val="00B0F0"/>
                </a:solidFill>
              </a:rPr>
              <a:t>, Pop=2,</a:t>
            </a:r>
            <a:r>
              <a:rPr lang="id-ID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S = 7</a:t>
            </a:r>
            <a:endParaRPr lang="id-ID" sz="2800" b="1" dirty="0">
              <a:solidFill>
                <a:srgbClr val="00B0F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395402" y="3355907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2" name="Oval 41"/>
          <p:cNvSpPr/>
          <p:nvPr/>
        </p:nvSpPr>
        <p:spPr>
          <a:xfrm>
            <a:off x="4191000" y="3117361"/>
            <a:ext cx="5334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Rekombinasi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057400"/>
          <a:ext cx="7924800" cy="2971800"/>
        </p:xfrm>
        <a:graphic>
          <a:graphicData uri="http://schemas.openxmlformats.org/drawingml/2006/table">
            <a:tbl>
              <a:tblPr/>
              <a:tblGrid>
                <a:gridCol w="2676780"/>
                <a:gridCol w="2428620"/>
                <a:gridCol w="2819400"/>
              </a:tblGrid>
              <a:tr h="14859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endParaRPr lang="id-ID" sz="2000" b="0" spc="-3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b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Dua orangtua tetap</a:t>
                      </a:r>
                      <a:endParaRPr lang="id-ID" sz="2000" b="1" spc="-3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b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Dua orangtua yang berubah-ubah untuk setiap gen ke-</a:t>
                      </a:r>
                      <a:r>
                        <a:rPr lang="id-ID" sz="2000" b="0" i="1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endParaRPr lang="id-ID" sz="2000" b="1" spc="-3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GB" sz="2000" b="0" i="1" spc="-3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</a:t>
                      </a:r>
                      <a:r>
                        <a:rPr lang="en-GB" sz="2000" b="0" i="1" spc="-30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GB" sz="2000" b="0" i="1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id-ID" sz="2000" b="0" i="1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</a:t>
                      </a:r>
                      <a:r>
                        <a:rPr lang="id-ID" sz="2000" b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id-ID" sz="2000" b="0" i="1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r>
                        <a:rPr lang="en-GB" sz="2000" b="0" i="1" spc="-30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GB" sz="2000" b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id-ID" sz="2000" b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</a:t>
                      </a:r>
                      <a:r>
                        <a:rPr lang="id-ID" sz="2000" b="0" i="1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</a:t>
                      </a:r>
                      <a:r>
                        <a:rPr lang="en-GB" sz="2000" b="0" i="1" spc="-30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id-ID" sz="2000" b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/ 2</a:t>
                      </a:r>
                      <a:endParaRPr lang="id-ID" sz="2000" b="1" spc="-3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b="1" i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intermediary lokal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b="1" i="0" spc="-3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intermediary global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GB" sz="2000" b="0" i="1" spc="-3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</a:t>
                      </a:r>
                      <a:r>
                        <a:rPr lang="en-GB" sz="2000" b="0" i="1" spc="-30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GB" sz="2000" b="0" i="1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id-ID" sz="2000" b="0" i="1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x</a:t>
                      </a:r>
                      <a:r>
                        <a:rPr lang="en-GB" sz="2000" b="0" i="1" spc="-30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GB" sz="2000" b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id-ID" sz="2000" b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atau </a:t>
                      </a:r>
                      <a:r>
                        <a:rPr lang="id-ID" sz="2000" b="0" i="1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</a:t>
                      </a:r>
                      <a:r>
                        <a:rPr lang="en-GB" sz="2000" b="0" i="1" spc="-30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GB" sz="2000" b="0" i="1" spc="-30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id-ID" sz="2000" b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yang dipilih secara acak</a:t>
                      </a:r>
                      <a:endParaRPr lang="id-ID" sz="2000" b="1" spc="-3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b="1" i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discrete lokal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b="1" i="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discrete global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276600" y="3962400"/>
            <a:ext cx="1447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" y="5257800"/>
            <a:ext cx="33258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b="1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Intermediary</a:t>
            </a:r>
            <a:r>
              <a:rPr lang="en-US" b="1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r>
              <a:rPr lang="id-ID" b="1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z </a:t>
            </a:r>
            <a:r>
              <a:rPr lang="en-US" spc="-3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antara</a:t>
            </a:r>
            <a:r>
              <a:rPr lang="en-US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x </a:t>
            </a:r>
            <a:r>
              <a:rPr lang="en-US" spc="-3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dan</a:t>
            </a:r>
            <a:r>
              <a:rPr lang="en-US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y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715000"/>
            <a:ext cx="37068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discrete:</a:t>
            </a:r>
            <a:r>
              <a:rPr lang="id-ID" b="1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z </a:t>
            </a:r>
            <a:r>
              <a:rPr lang="en-US" spc="-3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dipilih</a:t>
            </a:r>
            <a:r>
              <a:rPr lang="en-US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acak</a:t>
            </a:r>
            <a:r>
              <a:rPr lang="en-US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dari</a:t>
            </a:r>
            <a:r>
              <a:rPr lang="en-US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x </a:t>
            </a:r>
            <a:r>
              <a:rPr lang="en-US" spc="-3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atau</a:t>
            </a:r>
            <a:r>
              <a:rPr lang="en-US" spc="-3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y</a:t>
            </a:r>
            <a:endParaRPr lang="id-ID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00600" y="3962400"/>
            <a:ext cx="6096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72000" y="5257800"/>
            <a:ext cx="37861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Lokal</a:t>
            </a:r>
            <a:r>
              <a:rPr lang="en-US" b="1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r>
              <a:rPr lang="id-ID" b="1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gen </a:t>
            </a:r>
            <a:r>
              <a:rPr lang="en-US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didapat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dari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ortu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yg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tetap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5715000"/>
            <a:ext cx="43481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Global:</a:t>
            </a:r>
            <a:r>
              <a:rPr lang="id-ID" b="1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gen </a:t>
            </a:r>
            <a:r>
              <a:rPr lang="en-US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didapat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dari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ortu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pc="-3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yg</a:t>
            </a:r>
            <a:r>
              <a:rPr lang="en-US" spc="-3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berbeda2</a:t>
            </a:r>
            <a:endParaRPr lang="id-ID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7315200" y="54102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6858000" y="5181600"/>
            <a:ext cx="10668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Oval 9"/>
          <p:cNvSpPr/>
          <p:nvPr/>
        </p:nvSpPr>
        <p:spPr>
          <a:xfrm rot="1880487">
            <a:off x="1219200" y="54102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Oval 10"/>
          <p:cNvSpPr/>
          <p:nvPr/>
        </p:nvSpPr>
        <p:spPr>
          <a:xfrm rot="1880487">
            <a:off x="461963" y="5183188"/>
            <a:ext cx="163195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6400800" y="33528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6157913" y="3186113"/>
            <a:ext cx="609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 rot="20101736">
            <a:off x="7543800" y="6096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Oval 14"/>
          <p:cNvSpPr/>
          <p:nvPr/>
        </p:nvSpPr>
        <p:spPr>
          <a:xfrm rot="20101736">
            <a:off x="7319963" y="385763"/>
            <a:ext cx="612775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Oval 15"/>
          <p:cNvSpPr/>
          <p:nvPr/>
        </p:nvSpPr>
        <p:spPr>
          <a:xfrm rot="19237808">
            <a:off x="1984375" y="225425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7" name="Oval 16"/>
          <p:cNvSpPr/>
          <p:nvPr/>
        </p:nvSpPr>
        <p:spPr>
          <a:xfrm rot="19237808">
            <a:off x="865188" y="1997075"/>
            <a:ext cx="233045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8" name="Oval 17"/>
          <p:cNvSpPr/>
          <p:nvPr/>
        </p:nvSpPr>
        <p:spPr>
          <a:xfrm rot="3822310">
            <a:off x="3843338" y="1370013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Oval 18"/>
          <p:cNvSpPr/>
          <p:nvPr/>
        </p:nvSpPr>
        <p:spPr>
          <a:xfrm rot="3822310">
            <a:off x="2617787" y="1095376"/>
            <a:ext cx="2524125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1999" name="Rectangle 19"/>
          <p:cNvSpPr>
            <a:spLocks noChangeArrowheads="1"/>
          </p:cNvSpPr>
          <p:nvPr/>
        </p:nvSpPr>
        <p:spPr bwMode="auto">
          <a:xfrm>
            <a:off x="3352800" y="3581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maximum</a:t>
            </a:r>
            <a:endParaRPr lang="id-ID"/>
          </a:p>
        </p:txBody>
      </p:sp>
      <p:sp>
        <p:nvSpPr>
          <p:cNvPr id="21" name="Oval 20"/>
          <p:cNvSpPr/>
          <p:nvPr/>
        </p:nvSpPr>
        <p:spPr>
          <a:xfrm rot="5874461">
            <a:off x="4013200" y="524510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2" name="Oval 21"/>
          <p:cNvSpPr/>
          <p:nvPr/>
        </p:nvSpPr>
        <p:spPr>
          <a:xfrm rot="5874461">
            <a:off x="3256757" y="5017294"/>
            <a:ext cx="1630362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5" name="Oval 24"/>
          <p:cNvSpPr/>
          <p:nvPr/>
        </p:nvSpPr>
        <p:spPr>
          <a:xfrm rot="20101736">
            <a:off x="8404225" y="676275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6" name="Oval 25"/>
          <p:cNvSpPr/>
          <p:nvPr/>
        </p:nvSpPr>
        <p:spPr>
          <a:xfrm rot="20101736">
            <a:off x="8170863" y="157163"/>
            <a:ext cx="611187" cy="129857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0" name="Oval 29"/>
          <p:cNvSpPr/>
          <p:nvPr/>
        </p:nvSpPr>
        <p:spPr>
          <a:xfrm rot="20101736">
            <a:off x="8401050" y="5962650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1" name="Oval 30"/>
          <p:cNvSpPr/>
          <p:nvPr/>
        </p:nvSpPr>
        <p:spPr>
          <a:xfrm rot="20101736">
            <a:off x="8177213" y="5738813"/>
            <a:ext cx="612775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2008" name="Rectangle 31"/>
          <p:cNvSpPr>
            <a:spLocks noChangeArrowheads="1"/>
          </p:cNvSpPr>
          <p:nvPr/>
        </p:nvSpPr>
        <p:spPr bwMode="auto">
          <a:xfrm>
            <a:off x="4648200" y="6045200"/>
            <a:ext cx="2279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Generasi 1</a:t>
            </a:r>
            <a:endParaRPr lang="id-ID" sz="3200" b="1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 rot="13240153">
            <a:off x="2314651" y="1199787"/>
            <a:ext cx="1397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" name="Oval 32"/>
          <p:cNvSpPr/>
          <p:nvPr/>
        </p:nvSpPr>
        <p:spPr>
          <a:xfrm rot="10800000">
            <a:off x="1670012" y="990599"/>
            <a:ext cx="1377988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4" name="Rectangle 33"/>
          <p:cNvSpPr/>
          <p:nvPr/>
        </p:nvSpPr>
        <p:spPr>
          <a:xfrm>
            <a:off x="228600" y="177225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</a:rPr>
              <a:t>Rekombinasi</a:t>
            </a:r>
            <a:r>
              <a:rPr lang="en-US" sz="2800" b="1" dirty="0" smtClean="0">
                <a:solidFill>
                  <a:srgbClr val="00B0F0"/>
                </a:solidFill>
              </a:rPr>
              <a:t> Intermediary Local</a:t>
            </a:r>
            <a:endParaRPr lang="id-ID" sz="2800" b="1" dirty="0">
              <a:solidFill>
                <a:srgbClr val="00B0F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 rot="3822310">
            <a:off x="3843832" y="1370341"/>
            <a:ext cx="139700" cy="1397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8" name="Oval 27"/>
          <p:cNvSpPr/>
          <p:nvPr/>
        </p:nvSpPr>
        <p:spPr>
          <a:xfrm rot="3822310">
            <a:off x="2618281" y="1095704"/>
            <a:ext cx="2524125" cy="6096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9" name="Oval 28"/>
          <p:cNvSpPr/>
          <p:nvPr/>
        </p:nvSpPr>
        <p:spPr>
          <a:xfrm rot="5874461">
            <a:off x="4012915" y="5238190"/>
            <a:ext cx="139700" cy="1397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5" name="Oval 34"/>
          <p:cNvSpPr/>
          <p:nvPr/>
        </p:nvSpPr>
        <p:spPr>
          <a:xfrm rot="5874461">
            <a:off x="3256472" y="5010384"/>
            <a:ext cx="1630362" cy="6096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6" name="Oval 35"/>
          <p:cNvSpPr/>
          <p:nvPr/>
        </p:nvSpPr>
        <p:spPr>
          <a:xfrm rot="3822310">
            <a:off x="4056895" y="3288927"/>
            <a:ext cx="139700" cy="139700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7" name="Oval 36"/>
          <p:cNvSpPr/>
          <p:nvPr/>
        </p:nvSpPr>
        <p:spPr>
          <a:xfrm rot="1766964">
            <a:off x="3410418" y="3054793"/>
            <a:ext cx="1427734" cy="609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8" name="Rectangle 37"/>
          <p:cNvSpPr/>
          <p:nvPr/>
        </p:nvSpPr>
        <p:spPr>
          <a:xfrm>
            <a:off x="4278045" y="1154668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Parent 1</a:t>
            </a:r>
            <a:endParaRPr lang="id-ID" dirty="0"/>
          </a:p>
        </p:txBody>
      </p:sp>
      <p:sp>
        <p:nvSpPr>
          <p:cNvPr id="39" name="Rectangle 38"/>
          <p:cNvSpPr/>
          <p:nvPr/>
        </p:nvSpPr>
        <p:spPr>
          <a:xfrm>
            <a:off x="4467428" y="4888468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Parent 2</a:t>
            </a:r>
            <a:endParaRPr lang="id-ID" dirty="0"/>
          </a:p>
        </p:txBody>
      </p:sp>
      <p:sp>
        <p:nvSpPr>
          <p:cNvPr id="40" name="Rectangle 39"/>
          <p:cNvSpPr/>
          <p:nvPr/>
        </p:nvSpPr>
        <p:spPr>
          <a:xfrm>
            <a:off x="3276600" y="2514600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Anak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5" grpId="0" animBg="1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dirty="0" smtClean="0"/>
              <a:t>ES diperkenalkan pertama kali oleh Ingo Rechenberg di Jerman pada era 1970-an.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dirty="0" smtClean="0"/>
              <a:t>Ide-ide pada ES sangat mirip dengan GA. Tetapi, Ingo Rechenberg mengembangkan ES secara terpisah dari GA.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dirty="0" smtClean="0"/>
              <a:t>Berbeda dengan GA yang bisa menghasilkan perubahan signifikan, ES justru berbasis pada prinsip sebab akibat: “</a:t>
            </a:r>
            <a:r>
              <a:rPr lang="id-ID" dirty="0" smtClean="0">
                <a:solidFill>
                  <a:srgbClr val="FF0000"/>
                </a:solidFill>
              </a:rPr>
              <a:t>Perubahan kecil menghasilkan efek-efek yang kecil juga</a:t>
            </a:r>
            <a:r>
              <a:rPr lang="id-ID" dirty="0" smtClean="0"/>
              <a:t>”.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dirty="0" smtClean="0"/>
              <a:t>ES sering digunakan untuk eksperimen-eksperimen empiris</a:t>
            </a:r>
            <a:r>
              <a:rPr lang="en-US" dirty="0" smtClean="0"/>
              <a:t>,</a:t>
            </a:r>
            <a:r>
              <a:rPr lang="id-ID" dirty="0" smtClean="0"/>
              <a:t> khususnya </a:t>
            </a:r>
            <a:r>
              <a:rPr lang="en-US" dirty="0" smtClean="0"/>
              <a:t>per</a:t>
            </a:r>
            <a:r>
              <a:rPr lang="id-ID" dirty="0" smtClean="0"/>
              <a:t>masalah</a:t>
            </a:r>
            <a:r>
              <a:rPr lang="en-US" dirty="0" smtClean="0"/>
              <a:t>an</a:t>
            </a:r>
            <a:r>
              <a:rPr lang="id-ID" dirty="0" smtClean="0"/>
              <a:t> optimasi numerik.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dirty="0" smtClean="0"/>
              <a:t>Kecepatan proses ES lebih baik dibandingkan dengan GA untuk masalah optimasi bernilai </a:t>
            </a:r>
            <a:r>
              <a:rPr lang="id-ID" dirty="0" smtClean="0">
                <a:solidFill>
                  <a:srgbClr val="FF0000"/>
                </a:solidFill>
              </a:rPr>
              <a:t>real</a:t>
            </a:r>
            <a:r>
              <a:rPr lang="id-ID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Seleksi </a:t>
            </a:r>
            <a:r>
              <a:rPr lang="id-ID" i="1" smtClean="0"/>
              <a:t>Survivor</a:t>
            </a:r>
            <a:endParaRPr lang="id-ID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z="2200" dirty="0" smtClean="0"/>
              <a:t>Misalkan jumlah kromosom dalam populasi adalah </a:t>
            </a:r>
            <a:r>
              <a:rPr lang="id-ID" sz="2200" b="1" dirty="0" smtClean="0">
                <a:sym typeface="Symbol" pitchFamily="18" charset="2"/>
              </a:rPr>
              <a:t></a:t>
            </a:r>
            <a:r>
              <a:rPr lang="id-ID" sz="2200" dirty="0" smtClean="0"/>
              <a:t>. </a:t>
            </a:r>
          </a:p>
          <a:p>
            <a:pPr eaLnBrk="1" hangingPunct="1"/>
            <a:r>
              <a:rPr lang="id-ID" sz="2200" dirty="0" smtClean="0"/>
              <a:t>Proses rekombinasi dan mutasi menghasilkan sejumlah kromosom anak, misalnya </a:t>
            </a:r>
            <a:r>
              <a:rPr lang="id-ID" sz="2200" b="1" dirty="0" smtClean="0">
                <a:sym typeface="Symbol" pitchFamily="18" charset="2"/>
              </a:rPr>
              <a:t></a:t>
            </a:r>
            <a:r>
              <a:rPr lang="id-ID" sz="2200" dirty="0" smtClean="0"/>
              <a:t>. </a:t>
            </a:r>
          </a:p>
          <a:p>
            <a:pPr eaLnBrk="1" hangingPunct="1"/>
            <a:r>
              <a:rPr lang="id-ID" sz="2200" dirty="0" smtClean="0"/>
              <a:t>Pada ES, seleksi </a:t>
            </a:r>
            <a:r>
              <a:rPr lang="id-ID" sz="2200" i="1" dirty="0" smtClean="0"/>
              <a:t>survivor</a:t>
            </a:r>
            <a:r>
              <a:rPr lang="id-ID" sz="2200" dirty="0" smtClean="0"/>
              <a:t> dilakukan secara deterministik dengan cara memilih sejumlah </a:t>
            </a:r>
            <a:r>
              <a:rPr lang="id-ID" sz="2200" dirty="0" smtClean="0">
                <a:sym typeface="Symbol" pitchFamily="18" charset="2"/>
              </a:rPr>
              <a:t></a:t>
            </a:r>
            <a:r>
              <a:rPr lang="id-ID" sz="2200" dirty="0" smtClean="0"/>
              <a:t> kromosom yang memiliki </a:t>
            </a:r>
            <a:r>
              <a:rPr lang="id-ID" sz="2200" i="1" dirty="0" smtClean="0"/>
              <a:t>fitness</a:t>
            </a:r>
            <a:r>
              <a:rPr lang="id-ID" sz="2200" dirty="0" smtClean="0"/>
              <a:t> paling tinggi. </a:t>
            </a:r>
          </a:p>
          <a:p>
            <a:pPr eaLnBrk="1" hangingPunct="1"/>
            <a:r>
              <a:rPr lang="id-ID" sz="2200" dirty="0" smtClean="0"/>
              <a:t>Proses pemilihan tersebut bisa dilakukan pada kromosom </a:t>
            </a:r>
            <a:r>
              <a:rPr lang="id-ID" sz="2200" b="1" dirty="0" smtClean="0"/>
              <a:t>anak saja </a:t>
            </a:r>
            <a:r>
              <a:rPr lang="id-ID" sz="2200" dirty="0" smtClean="0"/>
              <a:t>yang sering disebut sebagai </a:t>
            </a:r>
            <a:r>
              <a:rPr lang="id-ID" sz="2200" b="1" dirty="0" smtClean="0"/>
              <a:t>(</a:t>
            </a:r>
            <a:r>
              <a:rPr lang="id-ID" sz="2200" b="1" dirty="0" smtClean="0">
                <a:sym typeface="Symbol" pitchFamily="18" charset="2"/>
              </a:rPr>
              <a:t></a:t>
            </a:r>
            <a:r>
              <a:rPr lang="id-ID" sz="2200" b="1" dirty="0" smtClean="0"/>
              <a:t>,</a:t>
            </a:r>
            <a:r>
              <a:rPr lang="id-ID" sz="2200" b="1" dirty="0" smtClean="0">
                <a:sym typeface="Symbol" pitchFamily="18" charset="2"/>
              </a:rPr>
              <a:t></a:t>
            </a:r>
            <a:r>
              <a:rPr lang="id-ID" sz="2200" b="1" dirty="0" smtClean="0"/>
              <a:t>)-</a:t>
            </a:r>
            <a:r>
              <a:rPr lang="id-ID" sz="2200" b="1" i="1" dirty="0" smtClean="0"/>
              <a:t>selection</a:t>
            </a:r>
            <a:r>
              <a:rPr lang="id-ID" sz="2200" dirty="0" smtClean="0"/>
              <a:t>. </a:t>
            </a:r>
          </a:p>
          <a:p>
            <a:pPr eaLnBrk="1" hangingPunct="1"/>
            <a:r>
              <a:rPr lang="id-ID" sz="2200" dirty="0" smtClean="0"/>
              <a:t>Atau dilakukan pada gabungan kromosom </a:t>
            </a:r>
            <a:r>
              <a:rPr lang="id-ID" sz="2200" b="1" dirty="0" smtClean="0"/>
              <a:t>orangtua </a:t>
            </a:r>
            <a:r>
              <a:rPr lang="id-ID" sz="2200" dirty="0" smtClean="0"/>
              <a:t>dan kromosom </a:t>
            </a:r>
            <a:r>
              <a:rPr lang="id-ID" sz="2200" b="1" dirty="0" smtClean="0"/>
              <a:t>anak </a:t>
            </a:r>
            <a:r>
              <a:rPr lang="id-ID" sz="2200" dirty="0" smtClean="0"/>
              <a:t>yang sering disebut sebagai </a:t>
            </a:r>
            <a:r>
              <a:rPr lang="id-ID" sz="2200" b="1" dirty="0" smtClean="0"/>
              <a:t>(</a:t>
            </a:r>
            <a:r>
              <a:rPr lang="id-ID" sz="2200" b="1" dirty="0" smtClean="0">
                <a:sym typeface="Symbol" pitchFamily="18" charset="2"/>
              </a:rPr>
              <a:t></a:t>
            </a:r>
            <a:r>
              <a:rPr lang="id-ID" sz="2200" b="1" dirty="0" smtClean="0"/>
              <a:t>+</a:t>
            </a:r>
            <a:r>
              <a:rPr lang="id-ID" sz="2200" b="1" dirty="0" smtClean="0">
                <a:sym typeface="Symbol" pitchFamily="18" charset="2"/>
              </a:rPr>
              <a:t></a:t>
            </a:r>
            <a:r>
              <a:rPr lang="id-ID" sz="2200" b="1" dirty="0" smtClean="0"/>
              <a:t>)-</a:t>
            </a:r>
            <a:r>
              <a:rPr lang="id-ID" sz="2200" b="1" i="1" dirty="0" smtClean="0"/>
              <a:t>selection</a:t>
            </a:r>
            <a:r>
              <a:rPr lang="id-ID" sz="2200" dirty="0" smtClean="0"/>
              <a:t>.</a:t>
            </a:r>
            <a:endParaRPr lang="id-ID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Seleksi </a:t>
            </a:r>
            <a:r>
              <a:rPr lang="id-ID" i="1" smtClean="0"/>
              <a:t>Survivor</a:t>
            </a:r>
            <a:endParaRPr lang="id-ID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z="2400" dirty="0" smtClean="0"/>
              <a:t>Metode (</a:t>
            </a:r>
            <a:r>
              <a:rPr lang="id-ID" sz="2400" dirty="0" smtClean="0">
                <a:sym typeface="Symbol" pitchFamily="18" charset="2"/>
              </a:rPr>
              <a:t></a:t>
            </a:r>
            <a:r>
              <a:rPr lang="id-ID" sz="2400" dirty="0" smtClean="0"/>
              <a:t>+</a:t>
            </a:r>
            <a:r>
              <a:rPr lang="id-ID" sz="2400" dirty="0" smtClean="0">
                <a:sym typeface="Symbol" pitchFamily="18" charset="2"/>
              </a:rPr>
              <a:t></a:t>
            </a:r>
            <a:r>
              <a:rPr lang="id-ID" sz="2400" dirty="0" smtClean="0"/>
              <a:t>)-</a:t>
            </a:r>
            <a:r>
              <a:rPr lang="id-ID" sz="2400" i="1" dirty="0" smtClean="0"/>
              <a:t>selection</a:t>
            </a:r>
            <a:r>
              <a:rPr lang="id-ID" sz="2400" dirty="0" smtClean="0"/>
              <a:t> bisa mempertahankan kromosom terbaik, sedangkan metode (</a:t>
            </a:r>
            <a:r>
              <a:rPr lang="id-ID" sz="2400" dirty="0" smtClean="0">
                <a:sym typeface="Symbol" pitchFamily="18" charset="2"/>
              </a:rPr>
              <a:t></a:t>
            </a:r>
            <a:r>
              <a:rPr lang="id-ID" sz="2400" dirty="0" smtClean="0"/>
              <a:t>,</a:t>
            </a:r>
            <a:r>
              <a:rPr lang="id-ID" sz="2400" dirty="0" smtClean="0">
                <a:sym typeface="Symbol" pitchFamily="18" charset="2"/>
              </a:rPr>
              <a:t></a:t>
            </a:r>
            <a:r>
              <a:rPr lang="id-ID" sz="2400" dirty="0" smtClean="0"/>
              <a:t>)-</a:t>
            </a:r>
            <a:r>
              <a:rPr lang="id-ID" sz="2400" i="1" dirty="0" smtClean="0"/>
              <a:t>selection</a:t>
            </a:r>
            <a:r>
              <a:rPr lang="id-ID" sz="2400" dirty="0" smtClean="0"/>
              <a:t> tidak bisa. </a:t>
            </a:r>
          </a:p>
          <a:p>
            <a:pPr eaLnBrk="1" hangingPunct="1"/>
            <a:r>
              <a:rPr lang="id-ID" sz="2400" dirty="0" smtClean="0"/>
              <a:t>Tetapi, metode (</a:t>
            </a:r>
            <a:r>
              <a:rPr lang="id-ID" sz="2400" dirty="0" smtClean="0">
                <a:sym typeface="Symbol" pitchFamily="18" charset="2"/>
              </a:rPr>
              <a:t></a:t>
            </a:r>
            <a:r>
              <a:rPr lang="id-ID" sz="2400" dirty="0" smtClean="0"/>
              <a:t>,</a:t>
            </a:r>
            <a:r>
              <a:rPr lang="id-ID" sz="2400" dirty="0" smtClean="0">
                <a:sym typeface="Symbol" pitchFamily="18" charset="2"/>
              </a:rPr>
              <a:t></a:t>
            </a:r>
            <a:r>
              <a:rPr lang="id-ID" sz="2400" dirty="0" smtClean="0"/>
              <a:t>)-</a:t>
            </a:r>
            <a:r>
              <a:rPr lang="id-ID" sz="2400" i="1" dirty="0" smtClean="0"/>
              <a:t>selection</a:t>
            </a:r>
            <a:r>
              <a:rPr lang="id-ID" sz="2400" dirty="0" smtClean="0"/>
              <a:t> lebih sering digunakan karena tiga alasan: </a:t>
            </a:r>
          </a:p>
          <a:p>
            <a:pPr lvl="1" eaLnBrk="1" hangingPunct="1"/>
            <a:r>
              <a:rPr lang="id-ID" sz="2200" dirty="0" smtClean="0"/>
              <a:t>lebih baik dalam menghindari optimum lokal; </a:t>
            </a:r>
          </a:p>
          <a:p>
            <a:pPr lvl="1" eaLnBrk="1" hangingPunct="1"/>
            <a:r>
              <a:rPr lang="id-ID" sz="2200" dirty="0" smtClean="0"/>
              <a:t>lebih baik untuk permasalahan dengan nilai optimum yang berubah-ubah;</a:t>
            </a:r>
          </a:p>
          <a:p>
            <a:pPr lvl="1" eaLnBrk="1" hangingPunct="1"/>
            <a:r>
              <a:rPr lang="id-ID" sz="2200" dirty="0" smtClean="0"/>
              <a:t>bisa menghindari adanya nilai </a:t>
            </a:r>
            <a:r>
              <a:rPr lang="id-ID" sz="2200" dirty="0" smtClean="0">
                <a:sym typeface="Symbol" pitchFamily="18" charset="2"/>
              </a:rPr>
              <a:t></a:t>
            </a:r>
            <a:r>
              <a:rPr lang="id-ID" sz="2200" dirty="0" smtClean="0"/>
              <a:t> yang buruk tetapi bertahan hidup terlalu lama di dalam kromosom ketika </a:t>
            </a:r>
            <a:r>
              <a:rPr lang="id-ID" sz="2200" i="1" dirty="0" smtClean="0"/>
              <a:t>x</a:t>
            </a:r>
            <a:r>
              <a:rPr lang="id-ID" sz="2200" dirty="0" smtClean="0"/>
              <a:t> sangat dekat dengan solusi (</a:t>
            </a:r>
            <a:r>
              <a:rPr lang="id-ID" sz="2200" i="1" dirty="0" smtClean="0"/>
              <a:t>fit</a:t>
            </a:r>
            <a:r>
              <a:rPr lang="id-ID" sz="2200" dirty="0" smtClean="0"/>
              <a:t>).</a:t>
            </a:r>
          </a:p>
          <a:p>
            <a:pPr eaLnBrk="1" hangingPunct="1"/>
            <a:endParaRPr lang="id-ID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Seleksi </a:t>
            </a:r>
            <a:r>
              <a:rPr lang="id-ID" i="1" smtClean="0"/>
              <a:t>Survivor</a:t>
            </a:r>
            <a:endParaRPr lang="id-ID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Berbeda dengan GA, pada ES </a:t>
            </a:r>
            <a:r>
              <a:rPr lang="id-ID" i="1" smtClean="0"/>
              <a:t>selective pressure</a:t>
            </a:r>
            <a:r>
              <a:rPr lang="id-ID" smtClean="0"/>
              <a:t> biasanya dibuat sangat tinggi, misalnya </a:t>
            </a:r>
            <a:r>
              <a:rPr lang="id-ID" smtClean="0">
                <a:sym typeface="Symbol" pitchFamily="18" charset="2"/>
              </a:rPr>
              <a:t></a:t>
            </a:r>
            <a:r>
              <a:rPr lang="id-ID" smtClean="0"/>
              <a:t> = 7</a:t>
            </a:r>
            <a:r>
              <a:rPr lang="id-ID" smtClean="0">
                <a:sym typeface="Symbol" pitchFamily="18" charset="2"/>
              </a:rPr>
              <a:t></a:t>
            </a:r>
            <a:r>
              <a:rPr lang="id-ID" smtClean="0"/>
              <a:t>. </a:t>
            </a:r>
          </a:p>
          <a:p>
            <a:pPr eaLnBrk="1" hangingPunct="1"/>
            <a:r>
              <a:rPr lang="id-ID" smtClean="0"/>
              <a:t>Jika kita menggunakan metode (</a:t>
            </a:r>
            <a:r>
              <a:rPr lang="id-ID" smtClean="0">
                <a:sym typeface="Symbol" pitchFamily="18" charset="2"/>
              </a:rPr>
              <a:t></a:t>
            </a:r>
            <a:r>
              <a:rPr lang="id-ID" smtClean="0"/>
              <a:t>,</a:t>
            </a:r>
            <a:r>
              <a:rPr lang="id-ID" smtClean="0">
                <a:sym typeface="Symbol" pitchFamily="18" charset="2"/>
              </a:rPr>
              <a:t></a:t>
            </a:r>
            <a:r>
              <a:rPr lang="id-ID" smtClean="0"/>
              <a:t>)-</a:t>
            </a:r>
            <a:r>
              <a:rPr lang="id-ID" i="1" smtClean="0"/>
              <a:t>selection</a:t>
            </a:r>
            <a:r>
              <a:rPr lang="id-ID" smtClean="0"/>
              <a:t>, maka untuk </a:t>
            </a:r>
            <a:r>
              <a:rPr lang="id-ID" smtClean="0">
                <a:sym typeface="Symbol" pitchFamily="18" charset="2"/>
              </a:rPr>
              <a:t></a:t>
            </a:r>
            <a:r>
              <a:rPr lang="id-ID" smtClean="0"/>
              <a:t> = 7</a:t>
            </a:r>
            <a:r>
              <a:rPr lang="id-ID" smtClean="0">
                <a:sym typeface="Symbol" pitchFamily="18" charset="2"/>
              </a:rPr>
              <a:t></a:t>
            </a:r>
            <a:r>
              <a:rPr lang="id-ID" smtClean="0"/>
              <a:t> berarti kita harus memilih 1 dari 7 kromosom sebagai individu terbaik. </a:t>
            </a:r>
            <a:endParaRPr lang="en-US" smtClean="0"/>
          </a:p>
          <a:p>
            <a:pPr eaLnBrk="1" hangingPunct="1"/>
            <a:r>
              <a:rPr lang="id-ID" smtClean="0"/>
              <a:t>Hal ini berarti terjadi kompetisi yang sangat ketat (</a:t>
            </a:r>
            <a:r>
              <a:rPr lang="id-ID" i="1" smtClean="0"/>
              <a:t>selective</a:t>
            </a:r>
            <a:r>
              <a:rPr lang="id-ID" smtClean="0"/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i="1" smtClean="0"/>
              <a:t>Self-Adaptation</a:t>
            </a:r>
            <a:endParaRPr lang="id-ID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</a:t>
            </a:r>
            <a:r>
              <a:rPr lang="id-ID" smtClean="0"/>
              <a:t>emampuan untuk mengikuti nilai optimum yang berubah-ubah dan kemampuan menentukan </a:t>
            </a:r>
            <a:r>
              <a:rPr lang="id-ID" i="1" smtClean="0"/>
              <a:t>mutation step size</a:t>
            </a:r>
            <a:r>
              <a:rPr lang="id-ID" smtClean="0"/>
              <a:t> </a:t>
            </a:r>
            <a:r>
              <a:rPr lang="id-ID" i="1" smtClean="0">
                <a:sym typeface="Symbol" pitchFamily="18" charset="2"/>
              </a:rPr>
              <a:t></a:t>
            </a:r>
            <a:r>
              <a:rPr lang="id-ID" smtClean="0"/>
              <a:t> secara adaptif.</a:t>
            </a:r>
          </a:p>
          <a:p>
            <a:pPr eaLnBrk="1" hangingPunct="1"/>
            <a:r>
              <a:rPr lang="id-ID" smtClean="0"/>
              <a:t>Misalkan terdapat suatu masalah optimasi fungsi yang nilai-nilai optimumnya sengaja dibuat berubah-ubah (</a:t>
            </a:r>
            <a:r>
              <a:rPr lang="id-ID" i="1" smtClean="0"/>
              <a:t>moving optimum</a:t>
            </a:r>
            <a:r>
              <a:rPr lang="id-ID" smtClean="0"/>
              <a:t>) pada periode sejumlah generasi tertentu, misalnya setiap 500 generasi.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i="1" dirty="0" smtClean="0"/>
              <a:t>Self-Adaptation</a:t>
            </a:r>
            <a:endParaRPr lang="id-ID" dirty="0"/>
          </a:p>
        </p:txBody>
      </p:sp>
      <p:pic>
        <p:nvPicPr>
          <p:cNvPr id="49155" name="Picture 2" descr="C:\01 Suyanto\004 Textbook\03 Evolutionary Computation\Reff\Evolution Strategies\flepo4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362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i="1" smtClean="0"/>
              <a:t>Self-Adaptation</a:t>
            </a:r>
            <a:endParaRPr lang="id-ID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Pada gambar di atas, sekumpulan kotak kecil menyatakan individu/kromosom dalam populasi ES.</a:t>
            </a:r>
          </a:p>
          <a:p>
            <a:pPr eaLnBrk="1" hangingPunct="1"/>
            <a:r>
              <a:rPr lang="id-ID" smtClean="0"/>
              <a:t>Pada berbagai kasus, ES dapat segera menemukan nilai optimum. </a:t>
            </a:r>
            <a:endParaRPr lang="en-US" smtClean="0"/>
          </a:p>
          <a:p>
            <a:pPr eaLnBrk="1" hangingPunct="1"/>
            <a:r>
              <a:rPr lang="id-ID" smtClean="0"/>
              <a:t>Sifat inilah yang disebut sebagai </a:t>
            </a:r>
            <a:r>
              <a:rPr lang="id-ID" i="1" smtClean="0"/>
              <a:t>self-adaptation</a:t>
            </a:r>
            <a:r>
              <a:rPr lang="id-ID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i="1" smtClean="0"/>
              <a:t>Self-Adaptation</a:t>
            </a:r>
            <a:endParaRPr lang="id-ID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id-ID" sz="2400" dirty="0" smtClean="0"/>
              <a:t>Untuk bisa memiliki sifat </a:t>
            </a:r>
            <a:r>
              <a:rPr lang="id-ID" sz="2400" i="1" dirty="0" smtClean="0"/>
              <a:t>self-adaptation</a:t>
            </a:r>
            <a:r>
              <a:rPr lang="id-ID" sz="2400" dirty="0" smtClean="0"/>
              <a:t>, ES harus</a:t>
            </a:r>
            <a:r>
              <a:rPr lang="en-US" sz="2400" dirty="0" smtClean="0"/>
              <a:t> </a:t>
            </a:r>
            <a:r>
              <a:rPr lang="id-ID" sz="2400" dirty="0" smtClean="0"/>
              <a:t>memenuhi persyaratan berikut:</a:t>
            </a:r>
          </a:p>
          <a:p>
            <a:pPr eaLnBrk="1" hangingPunct="1">
              <a:defRPr/>
            </a:pPr>
            <a:r>
              <a:rPr lang="en-GB" sz="2200" dirty="0" smtClean="0">
                <a:sym typeface="Symbol" pitchFamily="18" charset="2"/>
              </a:rPr>
              <a:t></a:t>
            </a:r>
            <a:r>
              <a:rPr lang="en-GB" sz="2200" dirty="0" smtClean="0"/>
              <a:t> &gt; 1 </a:t>
            </a:r>
            <a:r>
              <a:rPr lang="id-ID" sz="2200" dirty="0" smtClean="0"/>
              <a:t>untuk mendapatkan </a:t>
            </a:r>
            <a:r>
              <a:rPr lang="en-GB" sz="2200" dirty="0" err="1" smtClean="0"/>
              <a:t>strategi</a:t>
            </a:r>
            <a:r>
              <a:rPr lang="id-ID" sz="2200" dirty="0" smtClean="0"/>
              <a:t>-</a:t>
            </a:r>
            <a:r>
              <a:rPr lang="en-GB" sz="2200" dirty="0" err="1" smtClean="0"/>
              <a:t>strategi</a:t>
            </a:r>
            <a:r>
              <a:rPr lang="id-ID" sz="2200" dirty="0" smtClean="0"/>
              <a:t> yang berbeda,</a:t>
            </a:r>
          </a:p>
          <a:p>
            <a:pPr eaLnBrk="1" hangingPunct="1">
              <a:defRPr/>
            </a:pPr>
            <a:r>
              <a:rPr lang="en-GB" sz="2200" dirty="0" smtClean="0">
                <a:sym typeface="Symbol" pitchFamily="18" charset="2"/>
              </a:rPr>
              <a:t></a:t>
            </a:r>
            <a:r>
              <a:rPr lang="id-ID" sz="2200" dirty="0" smtClean="0"/>
              <a:t> &gt; </a:t>
            </a:r>
            <a:r>
              <a:rPr lang="en-GB" sz="2200" dirty="0" smtClean="0">
                <a:sym typeface="Symbol" pitchFamily="18" charset="2"/>
              </a:rPr>
              <a:t></a:t>
            </a:r>
            <a:r>
              <a:rPr lang="en-GB" sz="2200" dirty="0" smtClean="0"/>
              <a:t> </a:t>
            </a:r>
            <a:r>
              <a:rPr lang="id-ID" sz="2200" dirty="0" smtClean="0"/>
              <a:t>untuk membangkitkan banyak anak (biasanya </a:t>
            </a:r>
            <a:r>
              <a:rPr lang="en-GB" sz="2200" dirty="0" smtClean="0">
                <a:sym typeface="Symbol" pitchFamily="18" charset="2"/>
              </a:rPr>
              <a:t></a:t>
            </a:r>
            <a:r>
              <a:rPr lang="en-GB" sz="2200" dirty="0" smtClean="0"/>
              <a:t> </a:t>
            </a:r>
            <a:r>
              <a:rPr lang="en-GB" sz="2200" dirty="0" smtClean="0">
                <a:sym typeface="Symbol" pitchFamily="18" charset="2"/>
              </a:rPr>
              <a:t></a:t>
            </a:r>
            <a:r>
              <a:rPr lang="id-ID" sz="2200" dirty="0" smtClean="0"/>
              <a:t> 7</a:t>
            </a:r>
            <a:r>
              <a:rPr lang="en-GB" sz="2200" dirty="0" smtClean="0">
                <a:sym typeface="Symbol" pitchFamily="18" charset="2"/>
              </a:rPr>
              <a:t></a:t>
            </a:r>
            <a:r>
              <a:rPr lang="id-ID" sz="2200" dirty="0" smtClean="0"/>
              <a:t>),</a:t>
            </a:r>
          </a:p>
          <a:p>
            <a:pPr eaLnBrk="1" hangingPunct="1">
              <a:defRPr/>
            </a:pPr>
            <a:r>
              <a:rPr lang="id-ID" sz="2200" dirty="0" smtClean="0"/>
              <a:t>(</a:t>
            </a:r>
            <a:r>
              <a:rPr lang="en-GB" sz="2200" dirty="0" smtClean="0">
                <a:sym typeface="Symbol" pitchFamily="18" charset="2"/>
              </a:rPr>
              <a:t></a:t>
            </a:r>
            <a:r>
              <a:rPr lang="id-ID" sz="2200" dirty="0" smtClean="0"/>
              <a:t>,</a:t>
            </a:r>
            <a:r>
              <a:rPr lang="en-GB" sz="2200" dirty="0" smtClean="0">
                <a:sym typeface="Symbol" pitchFamily="18" charset="2"/>
              </a:rPr>
              <a:t></a:t>
            </a:r>
            <a:r>
              <a:rPr lang="id-ID" sz="2200" dirty="0" smtClean="0"/>
              <a:t>)-selection untuk menghindari </a:t>
            </a:r>
            <a:r>
              <a:rPr lang="en-GB" sz="2200" dirty="0" smtClean="0">
                <a:sym typeface="Symbol" pitchFamily="18" charset="2"/>
              </a:rPr>
              <a:t></a:t>
            </a:r>
            <a:r>
              <a:rPr lang="id-ID" sz="2200" dirty="0" smtClean="0"/>
              <a:t> yang salah dalam beradaptasi,</a:t>
            </a:r>
          </a:p>
          <a:p>
            <a:pPr eaLnBrk="1" hangingPunct="1">
              <a:defRPr/>
            </a:pPr>
            <a:r>
              <a:rPr lang="id-ID" sz="2200" dirty="0" smtClean="0"/>
              <a:t>Saling menukarkan parameter-parameter strategi yang terdapat pada kromosom-kromosom menggunakan proses rekombinasi </a:t>
            </a:r>
            <a:r>
              <a:rPr lang="id-ID" sz="2200" i="1" dirty="0" smtClean="0"/>
              <a:t>intermediary </a:t>
            </a:r>
            <a:r>
              <a:rPr lang="id-ID" sz="2200" dirty="0" smtClean="0"/>
              <a:t>lokal atau global.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Proses Evolusi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b="1" smtClean="0">
                <a:sym typeface="Symbol" pitchFamily="18" charset="2"/>
              </a:rPr>
              <a:t></a:t>
            </a:r>
            <a:r>
              <a:rPr lang="id-ID" b="1" smtClean="0"/>
              <a:t>,</a:t>
            </a:r>
            <a:r>
              <a:rPr lang="id-ID" b="1" smtClean="0">
                <a:sym typeface="Symbol" pitchFamily="18" charset="2"/>
              </a:rPr>
              <a:t></a:t>
            </a:r>
          </a:p>
          <a:p>
            <a:pPr eaLnBrk="1" hangingPunct="1">
              <a:buFont typeface="Wingdings 2" pitchFamily="18" charset="2"/>
              <a:buNone/>
            </a:pPr>
            <a:r>
              <a:rPr lang="id-ID" b="1" smtClean="0">
                <a:sym typeface="Symbol" pitchFamily="18" charset="2"/>
              </a:rPr>
              <a:t>	</a:t>
            </a:r>
            <a:r>
              <a:rPr lang="id-ID" sz="2200" smtClean="0"/>
              <a:t>Sejumlah </a:t>
            </a:r>
            <a:r>
              <a:rPr lang="en-GB" sz="2200" smtClean="0">
                <a:sym typeface="Symbol" pitchFamily="18" charset="2"/>
              </a:rPr>
              <a:t></a:t>
            </a:r>
            <a:r>
              <a:rPr lang="id-ID" sz="2200" smtClean="0"/>
              <a:t> orangtua menghasilkan sejumlah </a:t>
            </a:r>
            <a:r>
              <a:rPr lang="en-GB" sz="2200" smtClean="0">
                <a:sym typeface="Symbol" pitchFamily="18" charset="2"/>
              </a:rPr>
              <a:t></a:t>
            </a:r>
            <a:r>
              <a:rPr lang="id-ID" sz="2200" smtClean="0"/>
              <a:t> anak hanya menggunakan mutasi (tanpa rekombinasi). Pada proses evolusi jenis ini, seleksi survivor dilakukan hanya terhadap sejumlah </a:t>
            </a:r>
            <a:r>
              <a:rPr lang="en-GB" sz="2200" b="1" smtClean="0">
                <a:sym typeface="Symbol" pitchFamily="18" charset="2"/>
              </a:rPr>
              <a:t></a:t>
            </a:r>
            <a:r>
              <a:rPr lang="id-ID" sz="2200" b="1" smtClean="0"/>
              <a:t> anak</a:t>
            </a:r>
            <a:r>
              <a:rPr lang="id-ID" sz="2200" smtClean="0"/>
              <a:t> (</a:t>
            </a:r>
            <a:r>
              <a:rPr lang="en-GB" sz="2200" smtClean="0">
                <a:sym typeface="Symbol" pitchFamily="18" charset="2"/>
              </a:rPr>
              <a:t></a:t>
            </a:r>
            <a:r>
              <a:rPr lang="id-ID" sz="2200" smtClean="0"/>
              <a:t> orangtua tidak diperhatikan). Seleksi survivor menghasilkan sejumlah </a:t>
            </a:r>
            <a:r>
              <a:rPr lang="en-GB" sz="2200" smtClean="0">
                <a:sym typeface="Symbol" pitchFamily="18" charset="2"/>
              </a:rPr>
              <a:t></a:t>
            </a:r>
            <a:r>
              <a:rPr lang="id-ID" sz="2200" smtClean="0"/>
              <a:t> individu terbaik yang akan akan hidup pada generasi berikutnya. Dengan demikian, jumlah individu dalam populasi selalu tetap, yaitu sejumlah </a:t>
            </a:r>
            <a:r>
              <a:rPr lang="en-GB" sz="2200" smtClean="0">
                <a:sym typeface="Symbol" pitchFamily="18" charset="2"/>
              </a:rPr>
              <a:t></a:t>
            </a:r>
            <a:r>
              <a:rPr lang="id-ID" sz="2200" smtClean="0"/>
              <a:t>.</a:t>
            </a:r>
            <a:endParaRPr lang="id-ID" smtClean="0"/>
          </a:p>
          <a:p>
            <a:pPr lvl="1" eaLnBrk="1" hangingPunct="1">
              <a:buFont typeface="Wingdings 2" pitchFamily="18" charset="2"/>
              <a:buNone/>
            </a:pPr>
            <a:endParaRPr lang="id-ID" smtClean="0"/>
          </a:p>
          <a:p>
            <a:pPr eaLnBrk="1" hangingPunct="1"/>
            <a:r>
              <a:rPr lang="id-ID" b="1" smtClean="0">
                <a:sym typeface="Symbol" pitchFamily="18" charset="2"/>
              </a:rPr>
              <a:t></a:t>
            </a:r>
            <a:r>
              <a:rPr lang="id-ID" b="1" smtClean="0"/>
              <a:t>/r,</a:t>
            </a:r>
            <a:r>
              <a:rPr lang="id-ID" b="1" smtClean="0">
                <a:sym typeface="Symbol" pitchFamily="18" charset="2"/>
              </a:rPr>
              <a:t></a:t>
            </a:r>
          </a:p>
          <a:p>
            <a:pPr eaLnBrk="1" hangingPunct="1">
              <a:buFont typeface="Wingdings 2" pitchFamily="18" charset="2"/>
              <a:buNone/>
            </a:pPr>
            <a:r>
              <a:rPr lang="id-ID" b="1" smtClean="0">
                <a:sym typeface="Symbol" pitchFamily="18" charset="2"/>
              </a:rPr>
              <a:t>	</a:t>
            </a:r>
            <a:r>
              <a:rPr lang="id-ID" sz="2200" smtClean="0">
                <a:sym typeface="Symbol" pitchFamily="18" charset="2"/>
              </a:rPr>
              <a:t>sama dengan </a:t>
            </a:r>
            <a:r>
              <a:rPr lang="id-ID" sz="2400" b="1" smtClean="0">
                <a:sym typeface="Symbol" pitchFamily="18" charset="2"/>
              </a:rPr>
              <a:t></a:t>
            </a:r>
            <a:r>
              <a:rPr lang="id-ID" sz="2400" b="1" smtClean="0"/>
              <a:t>,</a:t>
            </a:r>
            <a:r>
              <a:rPr lang="id-ID" sz="2400" b="1" smtClean="0">
                <a:sym typeface="Symbol" pitchFamily="18" charset="2"/>
              </a:rPr>
              <a:t></a:t>
            </a:r>
            <a:r>
              <a:rPr lang="id-ID" sz="2200" smtClean="0">
                <a:sym typeface="Symbol" pitchFamily="18" charset="2"/>
              </a:rPr>
              <a:t> tetapi menggunakan rekombinasi (r).</a:t>
            </a:r>
            <a:endParaRPr lang="id-ID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Proses Evolusi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b="1" smtClean="0">
                <a:sym typeface="Symbol" pitchFamily="18" charset="2"/>
              </a:rPr>
              <a:t></a:t>
            </a:r>
            <a:r>
              <a:rPr lang="id-ID" b="1" smtClean="0"/>
              <a:t>+</a:t>
            </a:r>
            <a:r>
              <a:rPr lang="id-ID" b="1" smtClean="0">
                <a:sym typeface="Symbol" pitchFamily="18" charset="2"/>
              </a:rPr>
              <a:t></a:t>
            </a:r>
          </a:p>
          <a:p>
            <a:pPr eaLnBrk="1" hangingPunct="1">
              <a:buFont typeface="Wingdings 2" pitchFamily="18" charset="2"/>
              <a:buNone/>
            </a:pPr>
            <a:r>
              <a:rPr lang="id-ID" smtClean="0"/>
              <a:t>	</a:t>
            </a:r>
            <a:r>
              <a:rPr lang="id-ID" sz="2200" smtClean="0"/>
              <a:t>Sejumlah </a:t>
            </a:r>
            <a:r>
              <a:rPr lang="en-GB" sz="2200" smtClean="0">
                <a:sym typeface="Symbol" pitchFamily="18" charset="2"/>
              </a:rPr>
              <a:t></a:t>
            </a:r>
            <a:r>
              <a:rPr lang="id-ID" sz="2200" smtClean="0"/>
              <a:t> orangtua menghasilkan sejumlah </a:t>
            </a:r>
            <a:r>
              <a:rPr lang="en-GB" sz="2200" smtClean="0">
                <a:sym typeface="Symbol" pitchFamily="18" charset="2"/>
              </a:rPr>
              <a:t></a:t>
            </a:r>
            <a:r>
              <a:rPr lang="id-ID" sz="2200" smtClean="0"/>
              <a:t> anak hanya menggunakan mutasi (tanpa rekombinasi). Seleksi survivor dilakukan terhadap gabungan </a:t>
            </a:r>
            <a:r>
              <a:rPr lang="id-ID" sz="2200" b="1" smtClean="0"/>
              <a:t>anak</a:t>
            </a:r>
            <a:r>
              <a:rPr lang="id-ID" sz="2200" smtClean="0"/>
              <a:t> dan </a:t>
            </a:r>
            <a:r>
              <a:rPr lang="id-ID" sz="2200" b="1" smtClean="0"/>
              <a:t>orangtua</a:t>
            </a:r>
            <a:r>
              <a:rPr lang="id-ID" sz="2200" smtClean="0"/>
              <a:t>: </a:t>
            </a:r>
            <a:r>
              <a:rPr lang="en-GB" sz="2200" b="1" smtClean="0">
                <a:sym typeface="Symbol" pitchFamily="18" charset="2"/>
              </a:rPr>
              <a:t></a:t>
            </a:r>
            <a:r>
              <a:rPr lang="id-ID" sz="2200" b="1" smtClean="0"/>
              <a:t> + </a:t>
            </a:r>
            <a:r>
              <a:rPr lang="en-GB" sz="2200" b="1" smtClean="0">
                <a:sym typeface="Symbol" pitchFamily="18" charset="2"/>
              </a:rPr>
              <a:t></a:t>
            </a:r>
            <a:r>
              <a:rPr lang="id-ID" sz="2200" smtClean="0"/>
              <a:t>. Seleksi survivor menghasilkan sejumlah </a:t>
            </a:r>
            <a:r>
              <a:rPr lang="en-GB" sz="2200" smtClean="0">
                <a:sym typeface="Symbol" pitchFamily="18" charset="2"/>
              </a:rPr>
              <a:t></a:t>
            </a:r>
            <a:r>
              <a:rPr lang="id-ID" sz="2200" smtClean="0"/>
              <a:t> individu terbaik yang akan akan hidup pada generasi berikutnya. Dengan demikian, jumlah individu dalam populasi selalu tetap, yaitu sejumlah </a:t>
            </a:r>
            <a:r>
              <a:rPr lang="en-GB" sz="2200" smtClean="0">
                <a:sym typeface="Symbol" pitchFamily="18" charset="2"/>
              </a:rPr>
              <a:t></a:t>
            </a:r>
            <a:r>
              <a:rPr lang="id-ID" sz="2200" smtClean="0"/>
              <a:t>.</a:t>
            </a:r>
            <a:endParaRPr lang="id-ID" sz="2200" b="1" smtClean="0">
              <a:sym typeface="Symbol" pitchFamily="18" charset="2"/>
            </a:endParaRPr>
          </a:p>
          <a:p>
            <a:pPr eaLnBrk="1" hangingPunct="1"/>
            <a:endParaRPr lang="id-ID" smtClean="0"/>
          </a:p>
          <a:p>
            <a:pPr eaLnBrk="1" hangingPunct="1"/>
            <a:r>
              <a:rPr lang="id-ID" b="1" smtClean="0">
                <a:sym typeface="Symbol" pitchFamily="18" charset="2"/>
              </a:rPr>
              <a:t></a:t>
            </a:r>
            <a:r>
              <a:rPr lang="id-ID" b="1" smtClean="0"/>
              <a:t>/r+</a:t>
            </a:r>
            <a:r>
              <a:rPr lang="id-ID" b="1" smtClean="0">
                <a:sym typeface="Symbol" pitchFamily="18" charset="2"/>
              </a:rPr>
              <a:t></a:t>
            </a:r>
          </a:p>
          <a:p>
            <a:pPr eaLnBrk="1" hangingPunct="1">
              <a:buFont typeface="Wingdings 2" pitchFamily="18" charset="2"/>
              <a:buNone/>
            </a:pPr>
            <a:r>
              <a:rPr lang="id-ID" b="1" smtClean="0">
                <a:sym typeface="Symbol" pitchFamily="18" charset="2"/>
              </a:rPr>
              <a:t>	</a:t>
            </a:r>
            <a:r>
              <a:rPr lang="id-ID" sz="2800" smtClean="0">
                <a:sym typeface="Symbol" pitchFamily="18" charset="2"/>
              </a:rPr>
              <a:t> </a:t>
            </a:r>
            <a:r>
              <a:rPr lang="id-ID" sz="2200" smtClean="0">
                <a:sym typeface="Symbol" pitchFamily="18" charset="2"/>
              </a:rPr>
              <a:t>sama dengan </a:t>
            </a:r>
            <a:r>
              <a:rPr lang="id-ID" sz="2200" b="1" smtClean="0">
                <a:sym typeface="Symbol" pitchFamily="18" charset="2"/>
              </a:rPr>
              <a:t></a:t>
            </a:r>
            <a:r>
              <a:rPr lang="id-ID" sz="2200" b="1" smtClean="0"/>
              <a:t>+</a:t>
            </a:r>
            <a:r>
              <a:rPr lang="id-ID" sz="2200" b="1" smtClean="0">
                <a:sym typeface="Symbol" pitchFamily="18" charset="2"/>
              </a:rPr>
              <a:t></a:t>
            </a:r>
            <a:r>
              <a:rPr lang="id-ID" sz="2200" smtClean="0">
                <a:sym typeface="Symbol" pitchFamily="18" charset="2"/>
              </a:rPr>
              <a:t> tetapi menggunakan rekombinasi (r).</a:t>
            </a:r>
            <a:endParaRPr lang="id-ID" sz="2200" smtClean="0"/>
          </a:p>
          <a:p>
            <a:pPr eaLnBrk="1" hangingPunct="1"/>
            <a:endParaRPr lang="id-ID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Contoh Aplikasi ES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Desain Jet Nozzle</a:t>
            </a:r>
          </a:p>
          <a:p>
            <a:r>
              <a:rPr lang="en-US" smtClean="0"/>
              <a:t>Desain Lensa</a:t>
            </a:r>
          </a:p>
          <a:p>
            <a:r>
              <a:rPr lang="en-US" smtClean="0"/>
              <a:t>Desain Jembatan</a:t>
            </a:r>
          </a:p>
          <a:p>
            <a:r>
              <a:rPr lang="en-US" smtClean="0"/>
              <a:t>Kotak Ajaib</a:t>
            </a:r>
          </a:p>
          <a:p>
            <a:r>
              <a:rPr lang="en-US" smtClean="0"/>
              <a:t>Optimasi swarming</a:t>
            </a:r>
          </a:p>
          <a:p>
            <a:r>
              <a:rPr lang="en-US" smtClean="0"/>
              <a:t>Optimasi Sistem Pipa</a:t>
            </a:r>
          </a:p>
          <a:p>
            <a:r>
              <a:rPr lang="id-ID" smtClean="0"/>
              <a:t>Travelling Salesman Problem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Awal</a:t>
            </a:r>
            <a:r>
              <a:rPr lang="en-US" dirty="0" err="1" smtClean="0"/>
              <a:t>nya</a:t>
            </a:r>
            <a:r>
              <a:rPr lang="id-ID" dirty="0" smtClean="0"/>
              <a:t>, ES menggunakan populasi yang hanya beranggotakan </a:t>
            </a:r>
            <a:r>
              <a:rPr lang="id-ID" dirty="0" smtClean="0">
                <a:solidFill>
                  <a:srgbClr val="FF0000"/>
                </a:solidFill>
              </a:rPr>
              <a:t>satu kromosom </a:t>
            </a:r>
            <a:r>
              <a:rPr lang="id-ID" dirty="0" smtClean="0"/>
              <a:t>dan hanya menggunakan mutasi (</a:t>
            </a:r>
            <a:r>
              <a:rPr lang="id-ID" dirty="0" smtClean="0">
                <a:solidFill>
                  <a:srgbClr val="FF0000"/>
                </a:solidFill>
              </a:rPr>
              <a:t>tanpa rekombinasi</a:t>
            </a:r>
            <a:r>
              <a:rPr lang="id-ID" dirty="0" smtClean="0"/>
              <a:t>) untuk menghasilkan satu anak.</a:t>
            </a:r>
          </a:p>
          <a:p>
            <a:pPr eaLnBrk="1" hangingPunct="1"/>
            <a:r>
              <a:rPr lang="id-ID" dirty="0" smtClean="0"/>
              <a:t>Jika anak yang dihasilkan lebih baik, maka anak t</a:t>
            </a:r>
            <a:r>
              <a:rPr lang="en-US" dirty="0" smtClean="0"/>
              <a:t>sb.</a:t>
            </a:r>
            <a:r>
              <a:rPr lang="id-ID" dirty="0" smtClean="0"/>
              <a:t> menggantikan orangtuanya pada generasi berikutnya. </a:t>
            </a:r>
          </a:p>
          <a:p>
            <a:pPr eaLnBrk="1" hangingPunct="1"/>
            <a:r>
              <a:rPr lang="id-ID" dirty="0" smtClean="0"/>
              <a:t>Jadi, pada setiap generasi</a:t>
            </a:r>
            <a:r>
              <a:rPr lang="en-US" dirty="0" smtClean="0"/>
              <a:t>,</a:t>
            </a:r>
            <a:r>
              <a:rPr lang="id-ID" dirty="0" smtClean="0"/>
              <a:t> populasi tetap beranggotakan </a:t>
            </a:r>
            <a:r>
              <a:rPr lang="id-ID" b="1" dirty="0" smtClean="0">
                <a:solidFill>
                  <a:srgbClr val="FF0000"/>
                </a:solidFill>
              </a:rPr>
              <a:t>hanya satu kromosom</a:t>
            </a:r>
            <a:r>
              <a:rPr lang="id-ID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Desain Jet Nozzle </a:t>
            </a:r>
            <a:r>
              <a:rPr lang="en-US" sz="2400" smtClean="0">
                <a:solidFill>
                  <a:srgbClr val="FF0000"/>
                </a:solidFill>
              </a:rPr>
              <a:t>[evonet.lri.fr/CIRCUS2/node.php?node=72]</a:t>
            </a:r>
            <a:endParaRPr lang="id-ID" sz="2400" smtClean="0">
              <a:solidFill>
                <a:srgbClr val="FF0000"/>
              </a:solidFill>
            </a:endParaRPr>
          </a:p>
        </p:txBody>
      </p:sp>
      <p:pic>
        <p:nvPicPr>
          <p:cNvPr id="64517" name="Picture 5" descr="D:\00 Suyanto\001 Kuliah 2009\CS4773 EC\ES\Nozzle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444750"/>
            <a:ext cx="3505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D:\00 Suyanto\001 Kuliah 2009\CS4773 EC\JetNozzl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191000"/>
            <a:ext cx="5334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3400" y="2514600"/>
            <a:ext cx="3549650" cy="1238250"/>
            <a:chOff x="533400" y="2514600"/>
            <a:chExt cx="3549805" cy="1238310"/>
          </a:xfrm>
        </p:grpSpPr>
        <p:pic>
          <p:nvPicPr>
            <p:cNvPr id="55304" name="Picture 4" descr="D:\00 Suyanto\001 Kuliah 2009\CS4773 EC\ES\Nozzle1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" y="2514600"/>
              <a:ext cx="354980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5" name="Rectangle 10"/>
            <p:cNvSpPr>
              <a:spLocks noChangeArrowheads="1"/>
            </p:cNvSpPr>
            <p:nvPr/>
          </p:nvSpPr>
          <p:spPr bwMode="auto">
            <a:xfrm>
              <a:off x="1828800" y="3352800"/>
              <a:ext cx="10679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Starting</a:t>
              </a:r>
              <a:endParaRPr lang="id-ID" sz="2000"/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705600" y="3352800"/>
            <a:ext cx="1255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Resulting</a:t>
            </a:r>
            <a:endParaRPr lang="id-ID" sz="20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81400" y="6096000"/>
            <a:ext cx="208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Designing by ES</a:t>
            </a:r>
            <a:endParaRPr lang="id-ID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Desain Lensa Optik</a:t>
            </a:r>
            <a:br>
              <a:rPr lang="en-US" smtClean="0"/>
            </a:br>
            <a:r>
              <a:rPr lang="en-US" sz="2400" smtClean="0">
                <a:solidFill>
                  <a:srgbClr val="FF0000"/>
                </a:solidFill>
              </a:rPr>
              <a:t>[www.bionik.tu-berlin.de/institut/xs2anima]</a:t>
            </a: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56323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7488" y="2133600"/>
            <a:ext cx="62087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Desain Jembatan</a:t>
            </a:r>
            <a:r>
              <a:rPr lang="en-US" sz="5400" smtClean="0"/>
              <a:t> </a:t>
            </a:r>
            <a:br>
              <a:rPr lang="en-US" sz="5400" smtClean="0"/>
            </a:br>
            <a:r>
              <a:rPr lang="en-US" sz="2400" smtClean="0">
                <a:solidFill>
                  <a:srgbClr val="FF0000"/>
                </a:solidFill>
              </a:rPr>
              <a:t>[www.bionik.tu-berlin.de/institut/xs2anima]</a:t>
            </a:r>
            <a:endParaRPr lang="id-ID" sz="2400" smtClean="0">
              <a:solidFill>
                <a:srgbClr val="FF0000"/>
              </a:solidFill>
            </a:endParaRPr>
          </a:p>
        </p:txBody>
      </p:sp>
      <p:pic>
        <p:nvPicPr>
          <p:cNvPr id="57347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0574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Kotak Ajaib </a:t>
            </a:r>
            <a:br>
              <a:rPr lang="en-US" smtClean="0"/>
            </a:br>
            <a:r>
              <a:rPr lang="en-US" sz="2400" smtClean="0">
                <a:solidFill>
                  <a:srgbClr val="FF0000"/>
                </a:solidFill>
              </a:rPr>
              <a:t>[www.bionik.tu-berlin.de/institut/xs2anima]</a:t>
            </a:r>
          </a:p>
        </p:txBody>
      </p:sp>
      <p:pic>
        <p:nvPicPr>
          <p:cNvPr id="58371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11455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Optimasi Swarming</a:t>
            </a:r>
            <a:br>
              <a:rPr lang="en-US" smtClean="0"/>
            </a:br>
            <a:r>
              <a:rPr lang="en-US" sz="2400" smtClean="0">
                <a:solidFill>
                  <a:srgbClr val="FF0000"/>
                </a:solidFill>
              </a:rPr>
              <a:t>[www.bionik.tu-berlin.de/institut/xs2anima]</a:t>
            </a:r>
            <a:endParaRPr lang="id-ID" sz="2400" smtClean="0">
              <a:solidFill>
                <a:srgbClr val="FF0000"/>
              </a:solidFill>
            </a:endParaRPr>
          </a:p>
        </p:txBody>
      </p:sp>
      <p:pic>
        <p:nvPicPr>
          <p:cNvPr id="59395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0574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Optimasi Sistem Pipa </a:t>
            </a:r>
            <a:br>
              <a:rPr lang="en-US" smtClean="0"/>
            </a:br>
            <a:r>
              <a:rPr lang="en-US" sz="2000" smtClean="0">
                <a:solidFill>
                  <a:srgbClr val="FF0000"/>
                </a:solidFill>
              </a:rPr>
              <a:t>[</a:t>
            </a:r>
            <a:r>
              <a:rPr lang="id-ID" sz="2000" smtClean="0">
                <a:solidFill>
                  <a:srgbClr val="FF0000"/>
                </a:solidFill>
              </a:rPr>
              <a:t>Michael Herdy</a:t>
            </a:r>
            <a:r>
              <a:rPr lang="en-US" sz="2000" smtClean="0">
                <a:solidFill>
                  <a:srgbClr val="FF0000"/>
                </a:solidFill>
              </a:rPr>
              <a:t>, </a:t>
            </a:r>
            <a:r>
              <a:rPr lang="id-ID" sz="2000" smtClean="0">
                <a:solidFill>
                  <a:srgbClr val="FF0000"/>
                </a:solidFill>
              </a:rPr>
              <a:t>Giannino Patone</a:t>
            </a:r>
            <a:r>
              <a:rPr lang="en-US" sz="2000" smtClean="0">
                <a:solidFill>
                  <a:srgbClr val="FF0000"/>
                </a:solidFill>
              </a:rPr>
              <a:t>, </a:t>
            </a:r>
            <a:r>
              <a:rPr lang="id-ID" sz="2000" smtClean="0">
                <a:solidFill>
                  <a:srgbClr val="FF0000"/>
                </a:solidFill>
              </a:rPr>
              <a:t>Technical Report TR-94-05</a:t>
            </a:r>
            <a:r>
              <a:rPr lang="en-US" sz="2000" smtClean="0">
                <a:solidFill>
                  <a:srgbClr val="FF0000"/>
                </a:solidFill>
              </a:rPr>
              <a:t>,</a:t>
            </a:r>
            <a:r>
              <a:rPr lang="id-ID" sz="2000" smtClean="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1994]</a:t>
            </a:r>
            <a:endParaRPr lang="id-ID" sz="4800" smtClean="0">
              <a:solidFill>
                <a:srgbClr val="FF0000"/>
              </a:solidFill>
            </a:endParaRPr>
          </a:p>
        </p:txBody>
      </p:sp>
      <p:pic>
        <p:nvPicPr>
          <p:cNvPr id="60419" name="Picture 2" descr="D:\00 Suyanto\001 Kuliah 2009\CS4773 EC\ES\Applications of the Evolution Strategy_files\img000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36703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14800" y="5257800"/>
            <a:ext cx="1246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>
                <a:solidFill>
                  <a:srgbClr val="FF0000"/>
                </a:solidFill>
              </a:rPr>
              <a:t>diameter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0" y="6096000"/>
            <a:ext cx="3033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quantity of liquid per time</a:t>
            </a:r>
            <a:endParaRPr lang="id-ID" sz="200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19400" y="54864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>
            <a:off x="1981200" y="5562600"/>
            <a:ext cx="2582863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81600" y="2133600"/>
            <a:ext cx="36576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Minimasi</a:t>
            </a:r>
          </a:p>
          <a:p>
            <a:r>
              <a:rPr lang="en-US" sz="2000"/>
              <a:t>- Perbedaan tekanan</a:t>
            </a:r>
          </a:p>
          <a:p>
            <a:pPr>
              <a:buFontTx/>
              <a:buChar char="-"/>
            </a:pPr>
            <a:r>
              <a:rPr lang="en-US" sz="2000"/>
              <a:t>Total volume pipa</a:t>
            </a:r>
          </a:p>
          <a:p>
            <a:endParaRPr lang="en-US"/>
          </a:p>
          <a:p>
            <a:r>
              <a:rPr lang="en-US" sz="2000"/>
              <a:t>Tekanan pada semua simpul </a:t>
            </a:r>
          </a:p>
          <a:p>
            <a:r>
              <a:rPr lang="en-US" sz="2000"/>
              <a:t>akhir harus sama.</a:t>
            </a:r>
            <a:endParaRPr lang="id-ID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The quality function </a:t>
            </a:r>
            <a:r>
              <a:rPr lang="en-US" smtClean="0"/>
              <a:t>(Fitness)</a:t>
            </a:r>
            <a:endParaRPr lang="id-ID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2514600"/>
            <a:ext cx="80311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5105400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constant</a:t>
            </a:r>
            <a:endParaRPr lang="id-ID" sz="200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endCxn id="7" idx="0"/>
          </p:cNvCxnSpPr>
          <p:nvPr/>
        </p:nvCxnSpPr>
        <p:spPr>
          <a:xfrm rot="5400000">
            <a:off x="1469232" y="3755231"/>
            <a:ext cx="1447800" cy="12525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14400" y="5924550"/>
            <a:ext cx="350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pressure at the i-th final node</a:t>
            </a:r>
            <a:endParaRPr lang="id-ID" sz="200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endCxn id="10" idx="0"/>
          </p:cNvCxnSpPr>
          <p:nvPr/>
        </p:nvCxnSpPr>
        <p:spPr>
          <a:xfrm rot="5400000">
            <a:off x="1951832" y="4371181"/>
            <a:ext cx="2266950" cy="8397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541713" y="4876800"/>
            <a:ext cx="2249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average pressure </a:t>
            </a:r>
          </a:p>
          <a:p>
            <a:r>
              <a:rPr lang="en-US" sz="2000">
                <a:solidFill>
                  <a:srgbClr val="FF0000"/>
                </a:solidFill>
              </a:rPr>
              <a:t>at the final node</a:t>
            </a:r>
            <a:endParaRPr lang="id-ID" sz="200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endCxn id="19" idx="0"/>
          </p:cNvCxnSpPr>
          <p:nvPr/>
        </p:nvCxnSpPr>
        <p:spPr>
          <a:xfrm rot="16200000" flipH="1">
            <a:off x="3895725" y="4105275"/>
            <a:ext cx="1219200" cy="323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553200" y="5029200"/>
            <a:ext cx="2346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total volume of the </a:t>
            </a:r>
          </a:p>
          <a:p>
            <a:r>
              <a:rPr lang="en-US" sz="2000">
                <a:solidFill>
                  <a:srgbClr val="FF0000"/>
                </a:solidFill>
              </a:rPr>
              <a:t>system of pipes </a:t>
            </a:r>
            <a:endParaRPr lang="id-ID" sz="200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endCxn id="29" idx="0"/>
          </p:cNvCxnSpPr>
          <p:nvPr/>
        </p:nvCxnSpPr>
        <p:spPr>
          <a:xfrm rot="16200000" flipH="1">
            <a:off x="6911182" y="4214018"/>
            <a:ext cx="1524000" cy="1063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9" grpId="0"/>
      <p:bldP spid="2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Travelling Salesman Problem</a:t>
            </a:r>
            <a:r>
              <a:rPr lang="en-US" smtClean="0"/>
              <a:t/>
            </a:r>
            <a:br>
              <a:rPr lang="en-US" smtClean="0"/>
            </a:br>
            <a:r>
              <a:rPr lang="en-US" sz="2000" smtClean="0">
                <a:solidFill>
                  <a:srgbClr val="FF0000"/>
                </a:solidFill>
              </a:rPr>
              <a:t> [</a:t>
            </a:r>
            <a:r>
              <a:rPr lang="id-ID" sz="2000" smtClean="0">
                <a:solidFill>
                  <a:srgbClr val="FF0000"/>
                </a:solidFill>
              </a:rPr>
              <a:t>Michael Herdy</a:t>
            </a:r>
            <a:r>
              <a:rPr lang="en-US" sz="2000" smtClean="0">
                <a:solidFill>
                  <a:srgbClr val="FF0000"/>
                </a:solidFill>
              </a:rPr>
              <a:t>, </a:t>
            </a:r>
            <a:r>
              <a:rPr lang="id-ID" sz="2000" smtClean="0">
                <a:solidFill>
                  <a:srgbClr val="FF0000"/>
                </a:solidFill>
              </a:rPr>
              <a:t>Giannino Patone</a:t>
            </a:r>
            <a:r>
              <a:rPr lang="en-US" sz="2000" smtClean="0">
                <a:solidFill>
                  <a:srgbClr val="FF0000"/>
                </a:solidFill>
              </a:rPr>
              <a:t>, </a:t>
            </a:r>
            <a:r>
              <a:rPr lang="id-ID" sz="2000" smtClean="0">
                <a:solidFill>
                  <a:srgbClr val="FF0000"/>
                </a:solidFill>
              </a:rPr>
              <a:t>Technical Report TR-94-05</a:t>
            </a:r>
            <a:r>
              <a:rPr lang="en-US" sz="2000" smtClean="0">
                <a:solidFill>
                  <a:srgbClr val="FF0000"/>
                </a:solidFill>
              </a:rPr>
              <a:t>,</a:t>
            </a:r>
            <a:r>
              <a:rPr lang="id-ID" sz="2000" smtClean="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1994]</a:t>
            </a:r>
            <a:endParaRPr lang="id-ID" sz="200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Representasi Kromosom?</a:t>
            </a:r>
          </a:p>
          <a:p>
            <a:r>
              <a:rPr lang="en-US" smtClean="0"/>
              <a:t>Permutasi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keluar dari pakem ES (umumnya real)</a:t>
            </a:r>
          </a:p>
          <a:p>
            <a:r>
              <a:rPr lang="en-US" smtClean="0">
                <a:sym typeface="Wingdings" pitchFamily="2" charset="2"/>
              </a:rPr>
              <a:t>Apa bedanya dengan GA?</a:t>
            </a:r>
          </a:p>
          <a:p>
            <a:r>
              <a:rPr lang="en-US" smtClean="0"/>
              <a:t>ES menggunakan </a:t>
            </a:r>
            <a:r>
              <a:rPr lang="en-US" smtClean="0">
                <a:solidFill>
                  <a:srgbClr val="FF0000"/>
                </a:solidFill>
              </a:rPr>
              <a:t>mutation step size</a:t>
            </a:r>
          </a:p>
          <a:p>
            <a:endParaRPr lang="id-ID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Empat Operator Mutasi</a:t>
            </a:r>
            <a:endParaRPr lang="id-ID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438400"/>
          <a:ext cx="8305800" cy="2819400"/>
        </p:xfrm>
        <a:graphic>
          <a:graphicData uri="http://schemas.openxmlformats.org/drawingml/2006/table">
            <a:tbl>
              <a:tblPr/>
              <a:tblGrid>
                <a:gridCol w="2899194"/>
                <a:gridCol w="5406606"/>
              </a:tblGrid>
              <a:tr h="563880">
                <a:tc>
                  <a:txBody>
                    <a:bodyPr/>
                    <a:lstStyle/>
                    <a:p>
                      <a:r>
                        <a:rPr lang="id-ID" sz="2000" b="1" dirty="0">
                          <a:solidFill>
                            <a:srgbClr val="0070C0"/>
                          </a:solidFill>
                        </a:rPr>
                        <a:t>1 2 3 4 5 6 7 8 9 10 11 12</a:t>
                      </a:r>
                      <a:r>
                        <a:rPr lang="id-ID" sz="200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b="1" dirty="0">
                          <a:solidFill>
                            <a:srgbClr val="0070C0"/>
                          </a:solidFill>
                        </a:rPr>
                        <a:t>Parents-Tour</a:t>
                      </a:r>
                      <a:r>
                        <a:rPr lang="id-ID" sz="200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id-ID" sz="2000" b="1" dirty="0"/>
                        <a:t>1 </a:t>
                      </a:r>
                      <a:r>
                        <a:rPr lang="id-ID" sz="2000" b="1" dirty="0">
                          <a:solidFill>
                            <a:srgbClr val="FF0000"/>
                          </a:solidFill>
                        </a:rPr>
                        <a:t>5 4 3 2</a:t>
                      </a:r>
                      <a:r>
                        <a:rPr lang="id-ID" sz="2000" b="1" dirty="0"/>
                        <a:t> 6 7 8 9 10 11 12</a:t>
                      </a:r>
                      <a:r>
                        <a:rPr lang="id-ID" sz="20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Inversion </a:t>
                      </a:r>
                      <a:r>
                        <a:rPr lang="en-US" sz="2000" dirty="0"/>
                        <a:t>of the tour segment 2-3-4-5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id-ID" sz="2000" b="1" dirty="0"/>
                        <a:t>1 3 4 5 </a:t>
                      </a:r>
                      <a:r>
                        <a:rPr lang="id-ID" sz="20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id-ID" sz="2000" b="1" dirty="0"/>
                        <a:t> 6 7 8 9 10 11 12</a:t>
                      </a:r>
                      <a:r>
                        <a:rPr lang="id-ID" sz="20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Insertion </a:t>
                      </a:r>
                      <a:r>
                        <a:rPr lang="en-US" sz="2000" dirty="0"/>
                        <a:t>of town no.2 between no.5 and no.6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id-ID" sz="2000" b="1" dirty="0"/>
                        <a:t>1 6 7 </a:t>
                      </a:r>
                      <a:r>
                        <a:rPr lang="id-ID" sz="2000" b="1" dirty="0">
                          <a:solidFill>
                            <a:srgbClr val="FF0000"/>
                          </a:solidFill>
                        </a:rPr>
                        <a:t>2 3 4 5</a:t>
                      </a:r>
                      <a:r>
                        <a:rPr lang="id-ID" sz="2000" b="1" dirty="0"/>
                        <a:t> 8 9 10 11 12</a:t>
                      </a:r>
                      <a:r>
                        <a:rPr lang="id-ID" sz="20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Displacement </a:t>
                      </a:r>
                      <a:r>
                        <a:rPr lang="en-US" sz="2000" dirty="0"/>
                        <a:t>of the tour segment 2-3-4-5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id-ID" sz="2000" b="1" dirty="0"/>
                        <a:t>1 </a:t>
                      </a:r>
                      <a:r>
                        <a:rPr lang="id-ID" sz="20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id-ID" sz="2000" b="1" dirty="0"/>
                        <a:t> 3 4 </a:t>
                      </a:r>
                      <a:r>
                        <a:rPr lang="id-ID" sz="2000" b="1" dirty="0">
                          <a:solidFill>
                            <a:srgbClr val="FF0000"/>
                          </a:solidFill>
                        </a:rPr>
                        <a:t>2 </a:t>
                      </a:r>
                      <a:r>
                        <a:rPr lang="id-ID" sz="2000" b="1" dirty="0"/>
                        <a:t>6 7 8 9 10 11 12</a:t>
                      </a:r>
                      <a:r>
                        <a:rPr lang="id-ID" sz="20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Reciprocal Exchange</a:t>
                      </a:r>
                      <a:r>
                        <a:rPr lang="en-US" sz="2000" dirty="0"/>
                        <a:t> of towns no.2 and no. 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Kesimpulan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ES sangat poweful untuk permasalahan dengan bilangan real</a:t>
            </a:r>
          </a:p>
          <a:p>
            <a:pPr eaLnBrk="1" hangingPunct="1"/>
            <a:r>
              <a:rPr lang="id-ID" smtClean="0"/>
              <a:t>ES cenderung lebih cepat dibandingkan GA</a:t>
            </a:r>
            <a:endParaRPr lang="en-US" smtClean="0"/>
          </a:p>
          <a:p>
            <a:pPr eaLnBrk="1" hangingPunct="1"/>
            <a:r>
              <a:rPr lang="id-ID" smtClean="0"/>
              <a:t>ES bisa memiliki sifat </a:t>
            </a:r>
            <a:r>
              <a:rPr lang="id-ID" i="1" smtClean="0"/>
              <a:t>Self Adaptation</a:t>
            </a:r>
            <a:endParaRPr lang="id-ID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800" smtClean="0"/>
              <a:t>Spesifikasi teknis ES</a:t>
            </a:r>
            <a:endParaRPr lang="id-ID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2362200"/>
          <a:ext cx="7315200" cy="4038602"/>
        </p:xfrm>
        <a:graphic>
          <a:graphicData uri="http://schemas.openxmlformats.org/drawingml/2006/table">
            <a:tbl>
              <a:tblPr/>
              <a:tblGrid>
                <a:gridCol w="2228806"/>
                <a:gridCol w="5086394"/>
              </a:tblGrid>
              <a:tr h="84040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600" spc="-30" dirty="0">
                          <a:latin typeface="Arial"/>
                          <a:ea typeface="Times New Roman"/>
                          <a:cs typeface="Times New Roman"/>
                        </a:rPr>
                        <a:t>Representasi</a:t>
                      </a:r>
                      <a:endParaRPr lang="id-ID" sz="1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600" spc="-30">
                          <a:latin typeface="Arial"/>
                          <a:ea typeface="Times New Roman"/>
                          <a:cs typeface="Times New Roman"/>
                        </a:rPr>
                        <a:t>Vektor bernilai real</a:t>
                      </a:r>
                      <a:endParaRPr lang="id-ID" sz="1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600" spc="-30">
                          <a:latin typeface="Arial"/>
                          <a:ea typeface="Times New Roman"/>
                          <a:cs typeface="Times New Roman"/>
                        </a:rPr>
                        <a:t>Seleksi orangtua</a:t>
                      </a:r>
                      <a:endParaRPr lang="id-ID" sz="1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600" i="1" spc="-30">
                          <a:latin typeface="Arial"/>
                          <a:ea typeface="Times New Roman"/>
                          <a:cs typeface="Times New Roman"/>
                        </a:rPr>
                        <a:t>Uniform random </a:t>
                      </a:r>
                      <a:endParaRPr lang="id-ID" sz="1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600" spc="-30">
                          <a:latin typeface="Arial"/>
                          <a:ea typeface="Times New Roman"/>
                          <a:cs typeface="Times New Roman"/>
                        </a:rPr>
                        <a:t>Rekombinasi</a:t>
                      </a:r>
                      <a:endParaRPr lang="id-ID" sz="1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600" i="1" spc="-30">
                          <a:latin typeface="Arial"/>
                          <a:ea typeface="Times New Roman"/>
                          <a:cs typeface="Times New Roman"/>
                        </a:rPr>
                        <a:t>Discrete</a:t>
                      </a:r>
                      <a:r>
                        <a:rPr lang="id-ID" sz="1600" spc="-30">
                          <a:latin typeface="Arial"/>
                          <a:ea typeface="Times New Roman"/>
                          <a:cs typeface="Times New Roman"/>
                        </a:rPr>
                        <a:t> atau </a:t>
                      </a:r>
                      <a:r>
                        <a:rPr lang="id-ID" sz="1600" i="1" spc="-30">
                          <a:latin typeface="Arial"/>
                          <a:ea typeface="Times New Roman"/>
                          <a:cs typeface="Times New Roman"/>
                        </a:rPr>
                        <a:t>Intermediary </a:t>
                      </a:r>
                      <a:endParaRPr lang="id-ID" sz="1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600" spc="-30">
                          <a:latin typeface="Arial"/>
                          <a:ea typeface="Times New Roman"/>
                          <a:cs typeface="Times New Roman"/>
                        </a:rPr>
                        <a:t>Mutasi</a:t>
                      </a:r>
                      <a:endParaRPr lang="id-ID" sz="1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600" i="1" spc="-30" dirty="0">
                          <a:latin typeface="Arial"/>
                          <a:ea typeface="Times New Roman"/>
                          <a:cs typeface="Times New Roman"/>
                        </a:rPr>
                        <a:t>Gaussian perturbation</a:t>
                      </a:r>
                      <a:endParaRPr lang="id-ID" sz="1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600" spc="-30">
                          <a:latin typeface="Arial"/>
                          <a:ea typeface="Times New Roman"/>
                          <a:cs typeface="Times New Roman"/>
                        </a:rPr>
                        <a:t>Seleksi </a:t>
                      </a:r>
                      <a:r>
                        <a:rPr lang="id-ID" sz="1600" i="1" spc="-30">
                          <a:latin typeface="Arial"/>
                          <a:ea typeface="Times New Roman"/>
                          <a:cs typeface="Times New Roman"/>
                        </a:rPr>
                        <a:t>survivor</a:t>
                      </a:r>
                      <a:endParaRPr lang="id-ID" sz="1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GB" sz="1600" spc="-3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spc="-3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</a:t>
                      </a:r>
                      <a:r>
                        <a:rPr lang="en-GB" sz="1600" spc="-30"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GB" sz="1600" spc="-3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</a:t>
                      </a:r>
                      <a:r>
                        <a:rPr lang="en-GB" sz="1600" spc="-30">
                          <a:latin typeface="Arial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id-ID" sz="1600" spc="-30">
                          <a:latin typeface="Arial"/>
                          <a:ea typeface="Times New Roman"/>
                          <a:cs typeface="Times New Roman"/>
                        </a:rPr>
                        <a:t>atau</a:t>
                      </a:r>
                      <a:r>
                        <a:rPr lang="en-GB" sz="1600" spc="-30"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spc="-3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</a:t>
                      </a:r>
                      <a:r>
                        <a:rPr lang="en-GB" sz="1600" spc="-30"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GB" sz="1600" spc="-3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</a:t>
                      </a:r>
                      <a:r>
                        <a:rPr lang="en-GB" sz="1600" spc="-3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id-ID" sz="1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600" spc="-30">
                          <a:latin typeface="Arial"/>
                          <a:ea typeface="Times New Roman"/>
                          <a:cs typeface="Times New Roman"/>
                        </a:rPr>
                        <a:t>Ciri khusus</a:t>
                      </a:r>
                      <a:endParaRPr lang="id-ID" sz="1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GB" sz="1600" i="1" spc="-30" dirty="0">
                          <a:latin typeface="Arial"/>
                          <a:ea typeface="Times New Roman"/>
                          <a:cs typeface="Times New Roman"/>
                        </a:rPr>
                        <a:t>Self-adaptation</a:t>
                      </a:r>
                      <a:r>
                        <a:rPr lang="en-GB" sz="1600" spc="-3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1600" spc="-30" dirty="0">
                          <a:latin typeface="Arial"/>
                          <a:ea typeface="Times New Roman"/>
                          <a:cs typeface="Times New Roman"/>
                        </a:rPr>
                        <a:t>pada </a:t>
                      </a:r>
                      <a:r>
                        <a:rPr lang="en-GB" sz="1600" i="1" spc="-30" dirty="0">
                          <a:latin typeface="Arial"/>
                          <a:ea typeface="Times New Roman"/>
                          <a:cs typeface="Times New Roman"/>
                        </a:rPr>
                        <a:t>mutation step sizes</a:t>
                      </a:r>
                      <a:endParaRPr lang="id-ID" sz="1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33400" y="3779838"/>
            <a:ext cx="53340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Daftar Pustaka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z="2000" smtClean="0"/>
              <a:t>[SUY08] Suyanto, 2008, Evolutionary Computation: Komputasi Berbasis “Evolusi” dan “Genetika”, penerbit Informatika Bandung.</a:t>
            </a:r>
            <a:endParaRPr lang="en-US" sz="2000" smtClean="0"/>
          </a:p>
          <a:p>
            <a:pPr eaLnBrk="1" hangingPunct="1"/>
            <a:r>
              <a:rPr lang="en-US" sz="2000" smtClean="0"/>
              <a:t>evonet.lri.fr/CIRCUS2/node.php?node=72 </a:t>
            </a:r>
          </a:p>
          <a:p>
            <a:pPr eaLnBrk="1" hangingPunct="1"/>
            <a:r>
              <a:rPr lang="en-US" sz="2000" smtClean="0"/>
              <a:t>www.bionik.tu-berlin.de/institut/xs2anima</a:t>
            </a:r>
          </a:p>
          <a:p>
            <a:pPr eaLnBrk="1" hangingPunct="1"/>
            <a:r>
              <a:rPr lang="id-ID" sz="2000" smtClean="0"/>
              <a:t>Michael Herdy</a:t>
            </a:r>
            <a:r>
              <a:rPr lang="en-US" sz="2000" smtClean="0"/>
              <a:t>, </a:t>
            </a:r>
            <a:r>
              <a:rPr lang="id-ID" sz="2000" smtClean="0"/>
              <a:t>Giannino Patone</a:t>
            </a:r>
            <a:r>
              <a:rPr lang="en-US" sz="2000" smtClean="0"/>
              <a:t>, </a:t>
            </a:r>
            <a:r>
              <a:rPr lang="id-ID" sz="2000" smtClean="0"/>
              <a:t>Technical Report TR-94-05</a:t>
            </a:r>
            <a:r>
              <a:rPr lang="en-US" sz="2000" smtClean="0"/>
              <a:t>,</a:t>
            </a:r>
            <a:r>
              <a:rPr lang="id-ID" sz="2000" smtClean="0"/>
              <a:t> </a:t>
            </a:r>
            <a:r>
              <a:rPr lang="en-US" sz="2000" smtClean="0"/>
              <a:t>1994</a:t>
            </a:r>
            <a:endParaRPr lang="id-ID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Daftar Pustaka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 smtClean="0"/>
              <a:t>[EIB03] Eiben, A.E. and Smith, J.E., 2003, “Introduction to Evolutionary Computing”, Springer-Verlag Berlin Heidelberg.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 smtClean="0"/>
              <a:t>[ADN07] Adnan Oktar, 2007, "Mekanisme Khayalan Teori Evolusi", </a:t>
            </a:r>
            <a:r>
              <a:rPr lang="id-ID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www.evolutiondeceit.com/indonesian/keruntuhan3.php</a:t>
            </a:r>
            <a:r>
              <a:rPr lang="id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[JUL07]</a:t>
            </a:r>
            <a:r>
              <a:rPr lang="id-ID" sz="2000" dirty="0" smtClean="0"/>
              <a:t> </a:t>
            </a:r>
            <a:r>
              <a:rPr lang="de-DE" sz="2000" dirty="0" smtClean="0"/>
              <a:t>Julie Leung, Keith Kern, Jeremy Dawson, 2007, </a:t>
            </a:r>
            <a:r>
              <a:rPr lang="en-US" sz="2000" dirty="0" smtClean="0"/>
              <a:t>“</a:t>
            </a:r>
            <a:r>
              <a:rPr lang="de-DE" sz="2000" dirty="0" smtClean="0"/>
              <a:t>Genetic Algorithms and Evolution Strategies“, presentation slides.</a:t>
            </a:r>
            <a:endParaRPr lang="id-ID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 smtClean="0"/>
              <a:t>[SUY08] Suyanto, 2008, Evolutionary Computation: Komputasi Berbasis “Evolusi” dan “Genetika”, penerbit Informatika Bandung.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[TOM07]</a:t>
            </a:r>
            <a:r>
              <a:rPr lang="id-ID" sz="2000" dirty="0" smtClean="0"/>
              <a:t> </a:t>
            </a:r>
            <a:r>
              <a:rPr lang="en-US" sz="2000" dirty="0" err="1" smtClean="0"/>
              <a:t>Tomoharu</a:t>
            </a:r>
            <a:r>
              <a:rPr lang="en-US" sz="2000" dirty="0" smtClean="0"/>
              <a:t> Nakashima, 2007, ”Evolving Soccer Teams for </a:t>
            </a:r>
            <a:r>
              <a:rPr lang="en-US" sz="2000" dirty="0" err="1" smtClean="0"/>
              <a:t>RoboCup</a:t>
            </a:r>
            <a:r>
              <a:rPr lang="en-US" sz="2000" dirty="0" smtClean="0"/>
              <a:t> Simulation”, IEEE Congress on </a:t>
            </a:r>
            <a:r>
              <a:rPr lang="en-US" sz="2000" i="1" dirty="0" smtClean="0"/>
              <a:t>Evolutionary Computation</a:t>
            </a:r>
            <a:r>
              <a:rPr lang="en-US" sz="2000" dirty="0" smtClean="0"/>
              <a:t>, Singapore 25 – 28 September 2007.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 smtClean="0"/>
              <a:t>[RYA98a] Ryan Conor and O'Neill Michael, 1998, “Grammatical Evolution: A Steady State approach”. In Proceedings of the Second International Workshop on Frontiers in Evolutionary Algorithms 1998, pages 419-423.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i="1" dirty="0" smtClean="0"/>
              <a:t>Pseudo-code</a:t>
            </a:r>
            <a:r>
              <a:rPr lang="id-ID" dirty="0" smtClean="0"/>
              <a:t> ES</a:t>
            </a:r>
            <a:endParaRPr lang="id-ID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57200" y="2133600"/>
          <a:ext cx="771366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35" name="Visio" r:id="rId3" imgW="3451586" imgH="2011545" progId="Visio.Drawing.11">
                  <p:link updateAutomatic="1"/>
                </p:oleObj>
              </mc:Choice>
              <mc:Fallback>
                <p:oleObj name="Visio" r:id="rId3" imgW="3451586" imgH="2011545" progId="Visio.Drawing.11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7713663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533400" y="4813300"/>
            <a:ext cx="53340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i="1" dirty="0" smtClean="0"/>
              <a:t>Pseudo-code</a:t>
            </a:r>
            <a:r>
              <a:rPr lang="id-ID" dirty="0" smtClean="0"/>
              <a:t> 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z="2400" dirty="0" smtClean="0"/>
              <a:t>Pada </a:t>
            </a:r>
            <a:r>
              <a:rPr lang="id-ID" sz="2400" i="1" dirty="0" smtClean="0"/>
              <a:t>pseudo-code</a:t>
            </a:r>
            <a:r>
              <a:rPr lang="id-ID" sz="2400" dirty="0" smtClean="0"/>
              <a:t> di atas, nilai-nilai </a:t>
            </a:r>
            <a:r>
              <a:rPr lang="id-ID" sz="2400" i="1" dirty="0" smtClean="0"/>
              <a:t>z</a:t>
            </a:r>
            <a:r>
              <a:rPr lang="id-ID" sz="2400" dirty="0" smtClean="0"/>
              <a:t> diambil secara acak dari distribusi normal </a:t>
            </a:r>
            <a:r>
              <a:rPr lang="id-ID" sz="2400" i="1" dirty="0" smtClean="0"/>
              <a:t>N</a:t>
            </a:r>
            <a:r>
              <a:rPr lang="id-ID" sz="2400" dirty="0" smtClean="0"/>
              <a:t>(</a:t>
            </a:r>
            <a:r>
              <a:rPr lang="en-GB" sz="2400" dirty="0" smtClean="0">
                <a:sym typeface="Symbol" pitchFamily="18" charset="2"/>
              </a:rPr>
              <a:t></a:t>
            </a:r>
            <a:r>
              <a:rPr lang="id-ID" sz="2400" dirty="0" smtClean="0"/>
              <a:t>, </a:t>
            </a:r>
            <a:r>
              <a:rPr lang="en-GB" sz="2400" i="1" dirty="0" smtClean="0">
                <a:sym typeface="Symbol" pitchFamily="18" charset="2"/>
              </a:rPr>
              <a:t></a:t>
            </a:r>
            <a:r>
              <a:rPr lang="id-ID" sz="2400" dirty="0" smtClean="0"/>
              <a:t>)</a:t>
            </a:r>
          </a:p>
          <a:p>
            <a:pPr eaLnBrk="1" hangingPunct="1"/>
            <a:r>
              <a:rPr lang="id-ID" sz="2400" dirty="0" smtClean="0"/>
              <a:t>Nilai rata-rata </a:t>
            </a:r>
            <a:r>
              <a:rPr lang="en-GB" sz="2400" dirty="0" smtClean="0">
                <a:sym typeface="Symbol" pitchFamily="18" charset="2"/>
              </a:rPr>
              <a:t></a:t>
            </a:r>
            <a:r>
              <a:rPr lang="en-GB" sz="2400" dirty="0" smtClean="0"/>
              <a:t> </a:t>
            </a:r>
            <a:r>
              <a:rPr lang="id-ID" sz="2400" dirty="0" smtClean="0"/>
              <a:t>dibuat sama dengan 0 dan varia</a:t>
            </a:r>
            <a:r>
              <a:rPr lang="en-US" sz="2400" dirty="0" smtClean="0"/>
              <a:t>n</a:t>
            </a:r>
            <a:r>
              <a:rPr lang="id-ID" sz="2400" dirty="0" smtClean="0"/>
              <a:t>si </a:t>
            </a:r>
            <a:r>
              <a:rPr lang="en-GB" sz="2400" i="1" dirty="0" smtClean="0">
                <a:sym typeface="Symbol" pitchFamily="18" charset="2"/>
              </a:rPr>
              <a:t></a:t>
            </a:r>
            <a:r>
              <a:rPr lang="en-GB" sz="2400" dirty="0" smtClean="0"/>
              <a:t> </a:t>
            </a:r>
            <a:r>
              <a:rPr lang="id-ID" sz="2400" dirty="0" smtClean="0"/>
              <a:t>disebut sebagai </a:t>
            </a:r>
            <a:r>
              <a:rPr lang="id-ID" sz="2400" i="1" dirty="0" smtClean="0"/>
              <a:t>mutation step size</a:t>
            </a:r>
            <a:endParaRPr lang="id-ID" sz="2400" dirty="0" smtClean="0"/>
          </a:p>
          <a:p>
            <a:pPr eaLnBrk="1" hangingPunct="1"/>
            <a:r>
              <a:rPr lang="en-GB" sz="2400" i="1" dirty="0" smtClean="0">
                <a:sym typeface="Symbol" pitchFamily="18" charset="2"/>
              </a:rPr>
              <a:t></a:t>
            </a:r>
            <a:r>
              <a:rPr lang="en-GB" sz="2400" dirty="0" smtClean="0"/>
              <a:t> </a:t>
            </a:r>
            <a:r>
              <a:rPr lang="id-ID" sz="2400" dirty="0" smtClean="0"/>
              <a:t>dibuat bervariasi menggunakan aturan yang disebut “1/5 </a:t>
            </a:r>
            <a:r>
              <a:rPr lang="id-ID" sz="2400" i="1" dirty="0" smtClean="0"/>
              <a:t>success rule</a:t>
            </a:r>
            <a:r>
              <a:rPr lang="id-ID" sz="2400" dirty="0" smtClean="0"/>
              <a:t>”. Aturan ini melakukan proses perubahan</a:t>
            </a:r>
            <a:r>
              <a:rPr lang="id-ID" sz="2400" i="1" dirty="0" smtClean="0"/>
              <a:t> </a:t>
            </a:r>
            <a:r>
              <a:rPr lang="en-GB" sz="2400" i="1" dirty="0" smtClean="0">
                <a:sym typeface="Symbol" pitchFamily="18" charset="2"/>
              </a:rPr>
              <a:t></a:t>
            </a:r>
            <a:r>
              <a:rPr lang="en-GB" sz="2400" dirty="0" smtClean="0"/>
              <a:t> </a:t>
            </a:r>
            <a:r>
              <a:rPr lang="id-ID" sz="2400" dirty="0" smtClean="0"/>
              <a:t>pada setiap periode iterasi tertentu (misal </a:t>
            </a:r>
            <a:r>
              <a:rPr lang="id-ID" sz="2400" i="1" dirty="0" smtClean="0"/>
              <a:t>k</a:t>
            </a:r>
            <a:r>
              <a:rPr lang="id-ID" sz="2400" dirty="0" smtClean="0"/>
              <a:t> iterasi) menggunakan rumus: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105400"/>
            <a:ext cx="2590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43400" y="5791200"/>
            <a:ext cx="44958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d-ID" i="1"/>
              <a:t>p</a:t>
            </a:r>
            <a:r>
              <a:rPr lang="id-ID" i="1" baseline="-25000"/>
              <a:t>s</a:t>
            </a:r>
            <a:r>
              <a:rPr lang="id-ID" baseline="-25000"/>
              <a:t> </a:t>
            </a:r>
            <a:r>
              <a:rPr lang="en-US"/>
              <a:t>=</a:t>
            </a:r>
            <a:r>
              <a:rPr lang="id-ID" baseline="-25000"/>
              <a:t> </a:t>
            </a:r>
            <a:r>
              <a:rPr lang="id-ID"/>
              <a:t>prosentase dari mutasi yang sukses</a:t>
            </a:r>
            <a:r>
              <a:rPr lang="en-US"/>
              <a:t>.</a:t>
            </a:r>
          </a:p>
          <a:p>
            <a:pPr>
              <a:lnSpc>
                <a:spcPct val="150000"/>
              </a:lnSpc>
            </a:pPr>
            <a:r>
              <a:rPr lang="id-ID" i="1"/>
              <a:t>c</a:t>
            </a:r>
            <a:r>
              <a:rPr lang="id-ID"/>
              <a:t> </a:t>
            </a:r>
            <a:r>
              <a:rPr lang="en-US"/>
              <a:t>= </a:t>
            </a:r>
            <a:r>
              <a:rPr lang="id-ID"/>
              <a:t>konstanta dengan batasan 0.8 </a:t>
            </a:r>
            <a:r>
              <a:rPr lang="en-GB">
                <a:sym typeface="Symbol" pitchFamily="18" charset="2"/>
              </a:rPr>
              <a:t></a:t>
            </a:r>
            <a:r>
              <a:rPr lang="en-GB"/>
              <a:t> </a:t>
            </a:r>
            <a:r>
              <a:rPr lang="id-ID" i="1"/>
              <a:t>c</a:t>
            </a:r>
            <a:r>
              <a:rPr lang="id-ID"/>
              <a:t> </a:t>
            </a:r>
            <a:r>
              <a:rPr lang="en-GB">
                <a:sym typeface="Symbol" pitchFamily="18" charset="2"/>
              </a:rPr>
              <a:t></a:t>
            </a:r>
            <a:r>
              <a:rPr lang="id-ID"/>
              <a:t> 1.</a:t>
            </a:r>
          </a:p>
        </p:txBody>
      </p:sp>
      <p:sp>
        <p:nvSpPr>
          <p:cNvPr id="6" name="Oval 5"/>
          <p:cNvSpPr/>
          <p:nvPr/>
        </p:nvSpPr>
        <p:spPr>
          <a:xfrm>
            <a:off x="3244850" y="5105400"/>
            <a:ext cx="5334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19600" y="4800600"/>
            <a:ext cx="441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Jika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sukses</a:t>
            </a:r>
            <a:r>
              <a:rPr lang="en-US" dirty="0">
                <a:solidFill>
                  <a:srgbClr val="FF0000"/>
                </a:solidFill>
              </a:rPr>
              <a:t> &gt; 20%, </a:t>
            </a:r>
            <a:r>
              <a:rPr lang="id-ID" dirty="0" smtClean="0">
                <a:solidFill>
                  <a:srgbClr val="FF0000"/>
                </a:solidFill>
              </a:rPr>
              <a:t>maka </a:t>
            </a:r>
            <a:r>
              <a:rPr lang="en-GB" i="1" dirty="0" smtClean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en-GB" i="1" dirty="0" smtClean="0">
                <a:sym typeface="Symbol" pitchFamily="18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dinaikkan</a:t>
            </a:r>
            <a:r>
              <a:rPr lang="id-ID" dirty="0" smtClean="0">
                <a:solidFill>
                  <a:srgbClr val="FF0000"/>
                </a:solidFill>
              </a:rPr>
              <a:t>.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Sukses = solusi saat ini lebih baik dari solusi sebelumnya.</a:t>
            </a:r>
            <a:endParaRPr lang="id-ID" sz="1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6"/>
            <a:endCxn id="7" idx="1"/>
          </p:cNvCxnSpPr>
          <p:nvPr/>
        </p:nvCxnSpPr>
        <p:spPr>
          <a:xfrm flipV="1">
            <a:off x="3778250" y="5262265"/>
            <a:ext cx="641350" cy="186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3711</TotalTime>
  <Words>2065</Words>
  <Application>Microsoft Office PowerPoint</Application>
  <PresentationFormat>On-screen Show (4:3)</PresentationFormat>
  <Paragraphs>330</Paragraphs>
  <Slides>71</Slides>
  <Notes>1</Notes>
  <HiddenSlides>0</HiddenSlides>
  <MMClips>1</MMClips>
  <ScaleCrop>false</ScaleCrop>
  <HeadingPairs>
    <vt:vector size="8" baseType="variant"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Flow</vt:lpstr>
      <vt:lpstr>Office Theme</vt:lpstr>
      <vt:lpstr>???</vt:lpstr>
      <vt:lpstr>Document</vt:lpstr>
      <vt:lpstr>Evolution Strategies (ES) </vt:lpstr>
      <vt:lpstr>How the predators catch a prey?</vt:lpstr>
      <vt:lpstr>PowerPoint Presentation</vt:lpstr>
      <vt:lpstr>PowerPoint Presentation</vt:lpstr>
      <vt:lpstr>Intro</vt:lpstr>
      <vt:lpstr>Intro</vt:lpstr>
      <vt:lpstr>Spesifikasi teknis ES</vt:lpstr>
      <vt:lpstr>Pseudo-code ES</vt:lpstr>
      <vt:lpstr>Pseudo-code ES</vt:lpstr>
      <vt:lpstr>Distribusi normal</vt:lpstr>
      <vt:lpstr>PowerPoint Presentation</vt:lpstr>
      <vt:lpstr>Representasi Individu</vt:lpstr>
      <vt:lpstr>Kromosom</vt:lpstr>
      <vt:lpstr>Kromosom</vt:lpstr>
      <vt:lpstr>Seleksi Orangtua</vt:lpstr>
      <vt:lpstr>Rekombinasi</vt:lpstr>
      <vt:lpstr>Mutasi</vt:lpstr>
      <vt:lpstr>Mutasi</vt:lpstr>
      <vt:lpstr>Mutasi</vt:lpstr>
      <vt:lpstr>Kromosom</vt:lpstr>
      <vt:lpstr>Bagaimana terjadinya mutasi?</vt:lpstr>
      <vt:lpstr>Mutasi tanpa Korelasi menggunakan satu </vt:lpstr>
      <vt:lpstr>PowerPoint Presentation</vt:lpstr>
      <vt:lpstr>Mutasi tanpa Korelasi menggunakan  sebanyak n</vt:lpstr>
      <vt:lpstr>PowerPoint Presentation</vt:lpstr>
      <vt:lpstr>Mutasi dengan Korelasi</vt:lpstr>
      <vt:lpstr>Mutasi dengan Korelasi</vt:lpstr>
      <vt:lpstr>Mutasi dengan Korelasi</vt:lpstr>
      <vt:lpstr>Mutasi dengan Korelasi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Rekombinasi</vt:lpstr>
      <vt:lpstr>PowerPoint Presentation</vt:lpstr>
      <vt:lpstr>Seleksi Survivor</vt:lpstr>
      <vt:lpstr>Seleksi Survivor</vt:lpstr>
      <vt:lpstr>Seleksi Survivor</vt:lpstr>
      <vt:lpstr>Self-Adaptation</vt:lpstr>
      <vt:lpstr>Self-Adaptation</vt:lpstr>
      <vt:lpstr>Self-Adaptation</vt:lpstr>
      <vt:lpstr>Self-Adaptation</vt:lpstr>
      <vt:lpstr>Proses Evolusi</vt:lpstr>
      <vt:lpstr>Proses Evolusi</vt:lpstr>
      <vt:lpstr>Contoh Aplikasi ES</vt:lpstr>
      <vt:lpstr>Desain Jet Nozzle [evonet.lri.fr/CIRCUS2/node.php?node=72]</vt:lpstr>
      <vt:lpstr>Desain Lensa Optik [www.bionik.tu-berlin.de/institut/xs2anima]</vt:lpstr>
      <vt:lpstr>Desain Jembatan  [www.bionik.tu-berlin.de/institut/xs2anima]</vt:lpstr>
      <vt:lpstr>Kotak Ajaib  [www.bionik.tu-berlin.de/institut/xs2anima]</vt:lpstr>
      <vt:lpstr>Optimasi Swarming [www.bionik.tu-berlin.de/institut/xs2anima]</vt:lpstr>
      <vt:lpstr>Optimasi Sistem Pipa  [Michael Herdy, Giannino Patone, Technical Report TR-94-05, 1994]</vt:lpstr>
      <vt:lpstr>The quality function (Fitness)</vt:lpstr>
      <vt:lpstr>Travelling Salesman Problem  [Michael Herdy, Giannino Patone, Technical Report TR-94-05, 1994]</vt:lpstr>
      <vt:lpstr>Empat Operator Mutasi</vt:lpstr>
      <vt:lpstr>Kesimpulan</vt:lpstr>
      <vt:lpstr>Daftar Pustaka</vt:lpstr>
      <vt:lpstr>Daftar Pustaka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Computation Komputasi Berbasis Evolusi dan Genetika</dc:title>
  <dc:creator>Toshiba</dc:creator>
  <cp:lastModifiedBy>lenovo</cp:lastModifiedBy>
  <cp:revision>258</cp:revision>
  <dcterms:created xsi:type="dcterms:W3CDTF">2006-08-16T00:00:00Z</dcterms:created>
  <dcterms:modified xsi:type="dcterms:W3CDTF">2017-05-21T06:38:35Z</dcterms:modified>
</cp:coreProperties>
</file>