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2" r:id="rId2"/>
  </p:sldMasterIdLst>
  <p:notesMasterIdLst>
    <p:notesMasterId r:id="rId59"/>
  </p:notesMasterIdLst>
  <p:sldIdLst>
    <p:sldId id="359" r:id="rId3"/>
    <p:sldId id="322" r:id="rId4"/>
    <p:sldId id="357" r:id="rId5"/>
    <p:sldId id="323" r:id="rId6"/>
    <p:sldId id="349" r:id="rId7"/>
    <p:sldId id="350" r:id="rId8"/>
    <p:sldId id="352" r:id="rId9"/>
    <p:sldId id="351" r:id="rId10"/>
    <p:sldId id="353" r:id="rId11"/>
    <p:sldId id="356" r:id="rId12"/>
    <p:sldId id="358" r:id="rId13"/>
    <p:sldId id="262" r:id="rId14"/>
    <p:sldId id="325" r:id="rId15"/>
    <p:sldId id="326" r:id="rId16"/>
    <p:sldId id="328" r:id="rId17"/>
    <p:sldId id="329" r:id="rId18"/>
    <p:sldId id="330" r:id="rId19"/>
    <p:sldId id="331" r:id="rId20"/>
    <p:sldId id="332" r:id="rId21"/>
    <p:sldId id="339" r:id="rId22"/>
    <p:sldId id="354" r:id="rId23"/>
    <p:sldId id="340" r:id="rId24"/>
    <p:sldId id="391" r:id="rId25"/>
    <p:sldId id="365" r:id="rId26"/>
    <p:sldId id="366" r:id="rId27"/>
    <p:sldId id="368" r:id="rId28"/>
    <p:sldId id="369" r:id="rId29"/>
    <p:sldId id="370" r:id="rId30"/>
    <p:sldId id="371" r:id="rId31"/>
    <p:sldId id="372" r:id="rId32"/>
    <p:sldId id="373" r:id="rId33"/>
    <p:sldId id="385" r:id="rId34"/>
    <p:sldId id="386" r:id="rId35"/>
    <p:sldId id="387" r:id="rId36"/>
    <p:sldId id="388" r:id="rId37"/>
    <p:sldId id="389" r:id="rId38"/>
    <p:sldId id="390" r:id="rId39"/>
    <p:sldId id="394" r:id="rId40"/>
    <p:sldId id="395" r:id="rId41"/>
    <p:sldId id="380" r:id="rId42"/>
    <p:sldId id="398" r:id="rId43"/>
    <p:sldId id="381" r:id="rId44"/>
    <p:sldId id="382" r:id="rId45"/>
    <p:sldId id="383" r:id="rId46"/>
    <p:sldId id="384" r:id="rId47"/>
    <p:sldId id="375" r:id="rId48"/>
    <p:sldId id="376" r:id="rId49"/>
    <p:sldId id="377" r:id="rId50"/>
    <p:sldId id="396" r:id="rId51"/>
    <p:sldId id="397" r:id="rId52"/>
    <p:sldId id="348" r:id="rId53"/>
    <p:sldId id="361" r:id="rId54"/>
    <p:sldId id="363" r:id="rId55"/>
    <p:sldId id="362" r:id="rId56"/>
    <p:sldId id="300" r:id="rId57"/>
    <p:sldId id="260" r:id="rId5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6A3A3-976B-46E4-BA8D-6D3F5630AFE4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1A4A3-FF78-4557-A062-808DB65B30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826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A4A3-FF78-4557-A062-808DB65B3085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3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15C0-909A-4259-9A06-8B2998D82CC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F660-69FA-4710-B6A4-2AC27400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1FB43-FEE4-418B-BAC8-9227FDE0B19D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ADB5-587E-4C67-B001-DF43738ED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CBFA-018B-486B-8C89-0F9F339EC02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D643-D95A-4365-9459-5A680B3EE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83BE-CD72-496B-B0CB-CD0F73282F44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398F-B9BD-4918-AB9F-B4D3185EE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D397-5328-4649-855F-177AC28F1FC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7238-E705-45CE-AB7E-87A24DA7B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4CEC-03B2-4F6F-B400-97CD08D4D29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5966B-4D24-4AC2-BBA2-FC806D9B7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1316-4704-4FE4-952B-8A8B2B3DC8FC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284C-6F0E-4EE8-A004-0ED89846A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CF28-1DBD-4342-901E-4F86A5C70DD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C72F-0111-41E4-9A10-143E13930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3889-6449-4450-9FDF-D57985E4BBA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828F-93AA-4CF6-89EA-8B3203B30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2DEB-1456-4731-9842-6615443F780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A218-4C1F-4BF0-BC82-0E5B43A80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8BE6-3708-4DD8-90BD-B0D004AE614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B75A-5796-4DE7-9AC9-5AA40583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821D-9006-44F0-9F0B-B7CC4F56678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CF4A-2826-483B-A808-48826386B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FFF4F-83FF-4486-BBDC-60303EEB9D1C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D47C-187F-4B28-9BF0-0061FD7FC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A865-5E4D-421A-887A-2DEDE149FC3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47FEC-0358-46D2-855B-BB4DB7877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11FB-4337-4F63-A543-4E24471551C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0DA4-41C6-4A7E-A181-0F7E8D95B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B0B55-6934-4D93-9B6A-158F98F9EB2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11C0-659D-4535-AB2B-157A3BBED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6E7AA-EB9A-40EB-B0B7-028389F402BC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FC3B-F18A-4A15-9C72-699907EE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6FBA-2C3A-4991-8224-027D11760BA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47BC-42C3-403D-9422-298E7F281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4EF7-C284-47D1-AAC8-1E9A279FFFA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4FD1-5076-4624-8611-D80AACB9C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04FF-805B-46BD-BF92-194CDF61422C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3FFB-E3DF-4C88-B881-B24E5BE52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8666-E1A5-4AB6-850C-2047328DDE5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1F96-E44B-4259-A9E7-0BC6E4448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AF70-90F5-4979-A29F-655DC104DC8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23AB-804A-4AB3-AA84-0092ABFBC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8D5897-C0C1-419B-88B0-B5D8796A4C4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2D606-F811-4262-A4E8-CB881CE96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37" r:id="rId2"/>
    <p:sldLayoutId id="214748375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58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24B1E7-CF4F-4F98-B5F3-09C6A990E5CD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1C863A-5688-4818-A287-914271322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 smtClean="0"/>
              <a:t>Evolutionary </a:t>
            </a:r>
            <a:r>
              <a:rPr lang="en-GB" sz="4400" dirty="0" smtClean="0"/>
              <a:t>Programming </a:t>
            </a:r>
            <a:r>
              <a:rPr lang="id-ID" sz="4400" dirty="0" smtClean="0"/>
              <a:t>(EP</a:t>
            </a:r>
            <a:r>
              <a:rPr lang="id-ID" sz="4400" dirty="0" smtClean="0"/>
              <a:t>)</a:t>
            </a:r>
            <a:br>
              <a:rPr lang="id-ID" sz="4400" dirty="0" smtClean="0"/>
            </a:br>
            <a:endParaRPr lang="id-ID" sz="440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950" cy="1981200"/>
          </a:xfrm>
        </p:spPr>
        <p:txBody>
          <a:bodyPr/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FSM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Mengapa memilih FSM dengan minimum state? </a:t>
            </a:r>
          </a:p>
          <a:p>
            <a:pPr eaLnBrk="1" hangingPunct="1"/>
            <a:r>
              <a:rPr lang="id-ID" smtClean="0"/>
              <a:t>Jumlah state yang minimum tentu saja lebih efisien</a:t>
            </a:r>
          </a:p>
          <a:p>
            <a:pPr eaLnBrk="1" hangingPunct="1"/>
            <a:r>
              <a:rPr lang="en-US" smtClean="0"/>
              <a:t>J</a:t>
            </a:r>
            <a:r>
              <a:rPr lang="id-ID" smtClean="0"/>
              <a:t>umlah state terlalu banyak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id-ID" smtClean="0"/>
              <a:t> mungkin </a:t>
            </a:r>
            <a:r>
              <a:rPr lang="id-ID" i="1" smtClean="0"/>
              <a:t>overfit</a:t>
            </a: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Pada perkembangannya, EP justru mengarah pada ES</a:t>
            </a:r>
          </a:p>
          <a:p>
            <a:pPr eaLnBrk="1" hangingPunct="1"/>
            <a:r>
              <a:rPr lang="en-US" smtClean="0"/>
              <a:t>Kromosom Real</a:t>
            </a:r>
          </a:p>
          <a:p>
            <a:pPr eaLnBrk="1" hangingPunct="1"/>
            <a:r>
              <a:rPr lang="en-US" smtClean="0"/>
              <a:t>Sedikit Berbeda dengan ES</a:t>
            </a: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800" smtClean="0"/>
              <a:t>Spesifikasi teknis EP</a:t>
            </a:r>
            <a:endParaRPr lang="id-ID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7315200" cy="4038602"/>
        </p:xfrm>
        <a:graphic>
          <a:graphicData uri="http://schemas.openxmlformats.org/drawingml/2006/table">
            <a:tbl>
              <a:tblPr/>
              <a:tblGrid>
                <a:gridCol w="2228806"/>
                <a:gridCol w="5086394"/>
              </a:tblGrid>
              <a:tr h="84040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Representasi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Vektor bernilai real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Seleksi orangtua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Deterministik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Rekombinasi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Tidak ada 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Mutasi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i="1" spc="-30" dirty="0">
                          <a:latin typeface="Arial"/>
                          <a:ea typeface="Times New Roman"/>
                          <a:cs typeface="Times New Roman"/>
                        </a:rPr>
                        <a:t>Gaussian perturbation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Seleksi </a:t>
                      </a:r>
                      <a:r>
                        <a:rPr lang="id-ID" sz="2000" i="1" spc="-30">
                          <a:latin typeface="Arial"/>
                          <a:ea typeface="Times New Roman"/>
                          <a:cs typeface="Times New Roman"/>
                        </a:rPr>
                        <a:t>survivor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Probabilistik 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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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Ciri khusus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en-GB" sz="2000" i="1" spc="-30" dirty="0">
                          <a:latin typeface="Arial"/>
                          <a:ea typeface="Times New Roman"/>
                          <a:cs typeface="Times New Roman"/>
                        </a:rPr>
                        <a:t>Self-adaptation</a:t>
                      </a:r>
                      <a:r>
                        <a:rPr lang="en-GB" sz="2000" spc="-3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pada </a:t>
                      </a:r>
                      <a:r>
                        <a:rPr lang="en-GB" sz="2000" i="1" spc="-30" dirty="0">
                          <a:latin typeface="Arial"/>
                          <a:ea typeface="Times New Roman"/>
                          <a:cs typeface="Times New Roman"/>
                        </a:rPr>
                        <a:t>mutation step sizes</a:t>
                      </a:r>
                      <a:r>
                        <a:rPr lang="id-ID" sz="2000" spc="-30" dirty="0">
                          <a:latin typeface="Arial"/>
                          <a:ea typeface="Times New Roman"/>
                          <a:cs typeface="Times New Roman"/>
                        </a:rPr>
                        <a:t> (pada Meta-EP)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Representasi Individu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/>
              <a:t>	Kromosom yang lengkap pada EP hanya terdiri dari dua bagian, yaitu:</a:t>
            </a:r>
          </a:p>
          <a:p>
            <a:pPr lvl="1" eaLnBrk="1" hangingPunct="1"/>
            <a:r>
              <a:rPr lang="id-ID" smtClean="0"/>
              <a:t>Variabel objek: </a:t>
            </a:r>
            <a:r>
              <a:rPr lang="id-ID" i="1" smtClean="0"/>
              <a:t>x</a:t>
            </a:r>
            <a:r>
              <a:rPr lang="id-ID" baseline="-25000" smtClean="0"/>
              <a:t>1</a:t>
            </a:r>
            <a:r>
              <a:rPr lang="id-ID" smtClean="0"/>
              <a:t>, …, </a:t>
            </a:r>
            <a:r>
              <a:rPr lang="id-ID" i="1" smtClean="0"/>
              <a:t>x</a:t>
            </a:r>
            <a:r>
              <a:rPr lang="id-ID" i="1" baseline="-25000" smtClean="0"/>
              <a:t>n</a:t>
            </a:r>
            <a:endParaRPr lang="id-ID" smtClean="0"/>
          </a:p>
          <a:p>
            <a:pPr lvl="1" eaLnBrk="1" hangingPunct="1"/>
            <a:r>
              <a:rPr lang="en-GB" smtClean="0"/>
              <a:t>Mutation step sizes: </a:t>
            </a:r>
            <a:r>
              <a:rPr lang="en-GB" i="1" smtClean="0">
                <a:sym typeface="Symbol" pitchFamily="18" charset="2"/>
              </a:rPr>
              <a:t></a:t>
            </a:r>
            <a:r>
              <a:rPr lang="en-GB" baseline="-25000" smtClean="0"/>
              <a:t>1</a:t>
            </a:r>
            <a:r>
              <a:rPr lang="en-GB" smtClean="0"/>
              <a:t>,…,</a:t>
            </a:r>
            <a:r>
              <a:rPr lang="en-GB" i="1" smtClean="0">
                <a:sym typeface="Symbol" pitchFamily="18" charset="2"/>
              </a:rPr>
              <a:t></a:t>
            </a:r>
            <a:r>
              <a:rPr lang="en-GB" i="1" baseline="-25000" smtClean="0"/>
              <a:t>n</a:t>
            </a:r>
            <a:r>
              <a:rPr lang="id-ID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Kromosom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/>
            <a:r>
              <a:rPr lang="id-ID" i="1" smtClean="0"/>
              <a:t>n </a:t>
            </a:r>
            <a:r>
              <a:rPr lang="id-ID" smtClean="0"/>
              <a:t>adalah jumlah variabel pada fungsi yang dioptimasi. </a:t>
            </a:r>
          </a:p>
          <a:p>
            <a:pPr eaLnBrk="1" hangingPunct="1"/>
            <a:r>
              <a:rPr lang="id-ID" smtClean="0"/>
              <a:t>Variabel objek mengkodekan nilai-nilai real secara langsung tanpa konversi.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438400"/>
            <a:ext cx="4489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Orangtua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smtClean="0"/>
              <a:t>Pada EP, setiap orangtua menghasilkan satu anak melalui proses mutasi (tanpa rekombinasi). </a:t>
            </a:r>
          </a:p>
          <a:p>
            <a:pPr eaLnBrk="1" hangingPunct="1"/>
            <a:r>
              <a:rPr lang="id-ID" sz="2400" smtClean="0"/>
              <a:t>Jadi, sejumlah </a:t>
            </a:r>
            <a:r>
              <a:rPr lang="en-GB" sz="2400" smtClean="0">
                <a:sym typeface="Symbol" pitchFamily="18" charset="2"/>
              </a:rPr>
              <a:t></a:t>
            </a:r>
            <a:r>
              <a:rPr lang="id-ID" sz="2400" smtClean="0"/>
              <a:t> orangtua menghasilkan sejumlah </a:t>
            </a:r>
            <a:r>
              <a:rPr lang="en-GB" sz="2400" smtClean="0">
                <a:sym typeface="Symbol" pitchFamily="18" charset="2"/>
              </a:rPr>
              <a:t></a:t>
            </a:r>
            <a:r>
              <a:rPr lang="id-ID" sz="2400" smtClean="0"/>
              <a:t> anak. </a:t>
            </a:r>
          </a:p>
          <a:p>
            <a:pPr eaLnBrk="1" hangingPunct="1"/>
            <a:r>
              <a:rPr lang="id-ID" sz="2400" smtClean="0"/>
              <a:t>Dengan demikian semua individu dalam populasi pasti terpilih sebagai orangtua tanpa memperhatikan nilai </a:t>
            </a:r>
            <a:r>
              <a:rPr lang="id-ID" sz="2400" i="1" smtClean="0"/>
              <a:t>fitness</a:t>
            </a:r>
            <a:r>
              <a:rPr lang="id-ID" sz="2400" smtClean="0"/>
              <a:t>-nya.</a:t>
            </a:r>
            <a:endParaRPr lang="en-US" sz="2400" smtClean="0"/>
          </a:p>
          <a:p>
            <a:pPr eaLnBrk="1" hangingPunct="1"/>
            <a:r>
              <a:rPr lang="id-ID" sz="2400" smtClean="0"/>
              <a:t>Dengan kata lain, seleksi orangtua pada EP bersifat deterministik atau pasti tanpa dipengaruhi </a:t>
            </a:r>
            <a:r>
              <a:rPr lang="id-ID" sz="2400" i="1" smtClean="0"/>
              <a:t>fitness</a:t>
            </a:r>
            <a:r>
              <a:rPr lang="id-ID" sz="2400" smtClean="0"/>
              <a:t>-nya. </a:t>
            </a:r>
          </a:p>
          <a:p>
            <a:pPr eaLnBrk="1" hangingPunct="1"/>
            <a:r>
              <a:rPr lang="id-ID" sz="2400" smtClean="0"/>
              <a:t>Hal ini berbeda dengan seleksi orangtua pada GA yang bersifat probabilistik menggunakan metode </a:t>
            </a:r>
            <a:r>
              <a:rPr lang="id-ID" sz="2400" i="1" smtClean="0"/>
              <a:t>roulette wheel</a:t>
            </a:r>
            <a:r>
              <a:rPr lang="id-ID" sz="2400" smtClean="0"/>
              <a:t>, </a:t>
            </a:r>
            <a:r>
              <a:rPr lang="id-ID" sz="2400" i="1" smtClean="0"/>
              <a:t>tournament</a:t>
            </a:r>
            <a:r>
              <a:rPr lang="id-ID" sz="2400" smtClean="0"/>
              <a:t>, atau lainnya.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Rekombinasi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EP tidak terdapat rekombinasi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Mengapa?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Karena satu titik pada ruang pencarian berlaku sebagai suatu spesies (bukan sebagai suatu individu seperti pada GA maupun ES)</a:t>
            </a:r>
            <a:r>
              <a:rPr lang="en-US" dirty="0" smtClean="0"/>
              <a:t>,</a:t>
            </a:r>
            <a:r>
              <a:rPr lang="id-ID" dirty="0" smtClean="0"/>
              <a:t> sedangkan rekombinasi tidak mungkin dilakukan antar spesies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Banyak perdebatan mengenai mutasi dan rekombinasi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Mana yang lebih penting?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Apakah keduanya sama-sama penting?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Bisakah hanya menggunakan salah satu saja?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Mutasi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Pada EP, mutasi merupakan satu-satunya proses untuk menghasilkan kromosom baru</a:t>
            </a:r>
          </a:p>
          <a:p>
            <a:pPr eaLnBrk="1" hangingPunct="1"/>
            <a:r>
              <a:rPr lang="id-ID" dirty="0" smtClean="0"/>
              <a:t>Mutasi dilakukan dengan cara mengubah nilai gen dengan menambahkan bilangan random yang dibangkitkan berdasarkan distribusi normal</a:t>
            </a:r>
          </a:p>
          <a:p>
            <a:pPr eaLnBrk="1" hangingPunct="1"/>
            <a:r>
              <a:rPr lang="id-ID" dirty="0" smtClean="0"/>
              <a:t>Proses mutasinya hampir sama dengan mutasi yang digunakan pada 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Mutasi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Suatu kromosom </a:t>
            </a:r>
            <a:r>
              <a:rPr lang="en-GB" dirty="0" smtClean="0">
                <a:sym typeface="Symbol"/>
              </a:rPr>
              <a:t></a:t>
            </a:r>
            <a:r>
              <a:rPr lang="id-ID" dirty="0" smtClean="0"/>
              <a:t> x</a:t>
            </a:r>
            <a:r>
              <a:rPr lang="id-ID" baseline="-25000" dirty="0" smtClean="0"/>
              <a:t>1</a:t>
            </a:r>
            <a:r>
              <a:rPr lang="id-ID" dirty="0" smtClean="0"/>
              <a:t>,…,x</a:t>
            </a:r>
            <a:r>
              <a:rPr lang="id-ID" baseline="-25000" dirty="0" smtClean="0"/>
              <a:t>n</a:t>
            </a:r>
            <a:r>
              <a:rPr lang="id-ID" dirty="0" smtClean="0"/>
              <a:t>,</a:t>
            </a:r>
            <a:r>
              <a:rPr lang="id-ID" baseline="-25000" dirty="0" smtClean="0"/>
              <a:t> </a:t>
            </a:r>
            <a:r>
              <a:rPr lang="en-GB" dirty="0" smtClean="0">
                <a:sym typeface="Symbol"/>
              </a:rPr>
              <a:t></a:t>
            </a:r>
            <a:r>
              <a:rPr lang="id-ID" baseline="-25000" dirty="0" smtClean="0"/>
              <a:t>1</a:t>
            </a:r>
            <a:r>
              <a:rPr lang="id-ID" dirty="0" smtClean="0"/>
              <a:t>,…,</a:t>
            </a:r>
            <a:r>
              <a:rPr lang="en-GB" dirty="0" smtClean="0">
                <a:sym typeface="Symbol"/>
              </a:rPr>
              <a:t></a:t>
            </a:r>
            <a:r>
              <a:rPr lang="id-ID" baseline="-25000" dirty="0" smtClean="0"/>
              <a:t>n </a:t>
            </a:r>
            <a:r>
              <a:rPr lang="en-GB" dirty="0" smtClean="0">
                <a:sym typeface="Symbol"/>
              </a:rPr>
              <a:t></a:t>
            </a:r>
            <a:r>
              <a:rPr lang="id-ID" dirty="0" smtClean="0"/>
              <a:t> bisa menghasilkan kromosom baru dengan adanya mutasi terhadap </a:t>
            </a:r>
            <a:r>
              <a:rPr lang="en-GB" i="1" dirty="0" smtClean="0">
                <a:sym typeface="Symbol"/>
              </a:rPr>
              <a:t></a:t>
            </a:r>
            <a:r>
              <a:rPr lang="en-GB" i="1" dirty="0" smtClean="0"/>
              <a:t> </a:t>
            </a:r>
            <a:r>
              <a:rPr lang="id-ID" dirty="0" smtClean="0"/>
              <a:t>dan </a:t>
            </a:r>
            <a:r>
              <a:rPr lang="id-ID" i="1" dirty="0" smtClean="0"/>
              <a:t>x</a:t>
            </a:r>
            <a:r>
              <a:rPr lang="id-ID" dirty="0" smtClean="0"/>
              <a:t> yang diperoleh menggunakan rumus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dimana </a:t>
            </a:r>
            <a:r>
              <a:rPr lang="en-US" dirty="0" smtClean="0"/>
              <a:t> </a:t>
            </a:r>
            <a:r>
              <a:rPr lang="id-ID" dirty="0" smtClean="0"/>
              <a:t>     adalah suatu konstanta yang biasanya diset sekitar </a:t>
            </a:r>
            <a:r>
              <a:rPr lang="id-ID" b="1" dirty="0" smtClean="0"/>
              <a:t>0,2</a:t>
            </a:r>
            <a:r>
              <a:rPr lang="id-ID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429000"/>
            <a:ext cx="3886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5334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192524"/>
            <a:ext cx="4495801" cy="98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Mutasi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Urutan mutasi merupakan hal yang sangat penting.</a:t>
            </a:r>
          </a:p>
          <a:p>
            <a:pPr eaLnBrk="1" hangingPunct="1"/>
            <a:r>
              <a:rPr lang="id-ID" smtClean="0"/>
              <a:t>Mutasi terhadap </a:t>
            </a:r>
            <a:r>
              <a:rPr lang="en-GB" i="1" smtClean="0">
                <a:sym typeface="Symbol" pitchFamily="18" charset="2"/>
              </a:rPr>
              <a:t></a:t>
            </a:r>
            <a:r>
              <a:rPr lang="id-ID" smtClean="0"/>
              <a:t> harus lebih dulu daripada mutasi terhadap </a:t>
            </a:r>
            <a:r>
              <a:rPr lang="id-ID" i="1" smtClean="0"/>
              <a:t>x</a:t>
            </a:r>
            <a:r>
              <a:rPr lang="id-ID" smtClean="0"/>
              <a:t>. </a:t>
            </a:r>
          </a:p>
          <a:p>
            <a:pPr eaLnBrk="1" hangingPunct="1"/>
            <a:r>
              <a:rPr lang="id-ID" smtClean="0"/>
              <a:t>Jika urutannya dibalik, EP tidak bisa bekerja dengan baik untuk menemukan solusi.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EP diperkenalkan pertama kali oleh D. Fogel pada era 1960-an di Amerika Serikat</a:t>
            </a:r>
          </a:p>
          <a:p>
            <a:pPr eaLnBrk="1" hangingPunct="1"/>
            <a:r>
              <a:rPr lang="id-ID" dirty="0" smtClean="0"/>
              <a:t>Pada saat itu EP ditujukan untuk menghasilkan suatu bentuk kecerdasan (</a:t>
            </a:r>
            <a:r>
              <a:rPr lang="id-ID" i="1" dirty="0" smtClean="0"/>
              <a:t>intelligence</a:t>
            </a:r>
            <a:r>
              <a:rPr lang="id-ID" dirty="0" smtClean="0"/>
              <a:t>), dimana </a:t>
            </a:r>
            <a:r>
              <a:rPr lang="id-ID" i="1" dirty="0" smtClean="0"/>
              <a:t>intelligence</a:t>
            </a:r>
            <a:r>
              <a:rPr lang="id-ID" dirty="0" smtClean="0"/>
              <a:t> dipandang sebagai suatu tingkah laku yang adaptif (</a:t>
            </a:r>
            <a:r>
              <a:rPr lang="id-ID" i="1" dirty="0" smtClean="0"/>
              <a:t>adaptive behaviour</a:t>
            </a:r>
            <a:r>
              <a:rPr lang="id-ID" dirty="0" smtClean="0"/>
              <a:t>)</a:t>
            </a:r>
          </a:p>
          <a:p>
            <a:pPr eaLnBrk="1" hangingPunct="1"/>
            <a:r>
              <a:rPr lang="id-ID" dirty="0" smtClean="0"/>
              <a:t>Salah satu syarat dari </a:t>
            </a:r>
            <a:r>
              <a:rPr lang="id-ID" i="1" dirty="0" smtClean="0"/>
              <a:t>adaptive behaviour</a:t>
            </a:r>
            <a:r>
              <a:rPr lang="id-ID" dirty="0" smtClean="0"/>
              <a:t> adalah kemampuan memprediksi lingkungan yang dinamis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</a:t>
            </a:r>
            <a:r>
              <a:rPr lang="id-ID" i="1" smtClean="0"/>
              <a:t>Survivor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dirty="0" smtClean="0"/>
              <a:t>Misalkan suatu populasi </a:t>
            </a:r>
            <a:r>
              <a:rPr lang="id-ID" sz="2400" i="1" dirty="0" smtClean="0"/>
              <a:t>P</a:t>
            </a:r>
            <a:r>
              <a:rPr lang="id-ID" sz="2400" dirty="0" smtClean="0"/>
              <a:t> pada generasi </a:t>
            </a:r>
            <a:r>
              <a:rPr lang="id-ID" sz="2400" i="1" dirty="0" smtClean="0"/>
              <a:t>t</a:t>
            </a:r>
            <a:r>
              <a:rPr lang="id-ID" sz="2400" dirty="0" smtClean="0"/>
              <a:t> memiliki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id-ID" sz="2400" dirty="0" smtClean="0"/>
              <a:t> individu</a:t>
            </a:r>
          </a:p>
          <a:p>
            <a:pPr eaLnBrk="1" hangingPunct="1"/>
            <a:r>
              <a:rPr lang="id-ID" sz="2400" dirty="0" smtClean="0"/>
              <a:t>Karena seleksi orangtua pada EP adalah deterministik, maka semua individu pasti terpilih menjadi orangtua</a:t>
            </a:r>
          </a:p>
          <a:p>
            <a:pPr eaLnBrk="1" hangingPunct="1"/>
            <a:r>
              <a:rPr lang="id-ID" sz="2400" dirty="0" smtClean="0"/>
              <a:t>Dengan demikian kejadian ini bisa dilambangkan sebagai </a:t>
            </a:r>
            <a:r>
              <a:rPr lang="id-ID" sz="2400" i="1" dirty="0" smtClean="0"/>
              <a:t>P</a:t>
            </a:r>
            <a:r>
              <a:rPr lang="id-ID" sz="2400" dirty="0" smtClean="0"/>
              <a:t>(</a:t>
            </a:r>
            <a:r>
              <a:rPr lang="id-ID" sz="2400" i="1" dirty="0" smtClean="0"/>
              <a:t>t</a:t>
            </a:r>
            <a:r>
              <a:rPr lang="id-ID" sz="2400" dirty="0" smtClean="0"/>
              <a:t>) =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en-GB" sz="2400" dirty="0" smtClean="0"/>
              <a:t> </a:t>
            </a:r>
            <a:r>
              <a:rPr lang="id-ID" sz="2400" dirty="0" smtClean="0"/>
              <a:t>orangtua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</a:t>
            </a:r>
            <a:r>
              <a:rPr lang="id-ID" i="1" smtClean="0"/>
              <a:t>Survivor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400" dirty="0" smtClean="0"/>
              <a:t>Selanjutnya, karena setiap orangtua menghasilkan hanya satu anak melalui satu proses mutasi (tanpa rekombinasi), maka dari sejumlah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id-ID" sz="2400" dirty="0" smtClean="0"/>
              <a:t> orangtua akan menghasilkan sejumlah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id-ID" sz="2400" dirty="0" smtClean="0"/>
              <a:t> anak</a:t>
            </a:r>
            <a:endParaRPr lang="en-US" sz="2400" dirty="0" smtClean="0"/>
          </a:p>
          <a:p>
            <a:pPr eaLnBrk="1" hangingPunct="1"/>
            <a:r>
              <a:rPr lang="id-ID" sz="2400" dirty="0" smtClean="0"/>
              <a:t>Sehingga </a:t>
            </a:r>
            <a:r>
              <a:rPr lang="id-ID" sz="2400" i="1" dirty="0" smtClean="0"/>
              <a:t>P’</a:t>
            </a:r>
            <a:r>
              <a:rPr lang="id-ID" sz="2400" dirty="0" smtClean="0"/>
              <a:t>(</a:t>
            </a:r>
            <a:r>
              <a:rPr lang="id-ID" sz="2400" i="1" dirty="0" smtClean="0"/>
              <a:t>t</a:t>
            </a:r>
            <a:r>
              <a:rPr lang="id-ID" sz="2400" dirty="0" smtClean="0"/>
              <a:t>):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en-GB" sz="2400" dirty="0" smtClean="0"/>
              <a:t> </a:t>
            </a:r>
            <a:r>
              <a:rPr lang="id-ID" sz="2400" dirty="0" smtClean="0"/>
              <a:t>anak menyatakan suatu populasi bayangan yang berisi sejumlah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id-ID" sz="2400" dirty="0" smtClean="0"/>
              <a:t> anak</a:t>
            </a:r>
          </a:p>
          <a:p>
            <a:pPr eaLnBrk="1" hangingPunct="1"/>
            <a:r>
              <a:rPr lang="id-ID" sz="2400" dirty="0" smtClean="0"/>
              <a:t>Pertanyaannya, bagaimana memilih sejumlah </a:t>
            </a:r>
            <a:r>
              <a:rPr lang="en-GB" sz="2400" dirty="0" smtClean="0">
                <a:sym typeface="Symbol" pitchFamily="18" charset="2"/>
              </a:rPr>
              <a:t></a:t>
            </a:r>
            <a:r>
              <a:rPr lang="id-ID" sz="2400" dirty="0" smtClean="0"/>
              <a:t> individu dari gabungan </a:t>
            </a:r>
            <a:r>
              <a:rPr lang="id-ID" sz="2400" i="1" dirty="0" smtClean="0"/>
              <a:t>P</a:t>
            </a:r>
            <a:r>
              <a:rPr lang="id-ID" sz="2400" dirty="0" smtClean="0"/>
              <a:t> (</a:t>
            </a:r>
            <a:r>
              <a:rPr lang="id-ID" sz="2400" i="1" dirty="0" smtClean="0"/>
              <a:t>t</a:t>
            </a:r>
            <a:r>
              <a:rPr lang="id-ID" sz="2400" dirty="0" smtClean="0"/>
              <a:t>) dan </a:t>
            </a:r>
            <a:r>
              <a:rPr lang="id-ID" sz="2400" i="1" dirty="0" smtClean="0"/>
              <a:t>P’</a:t>
            </a:r>
            <a:r>
              <a:rPr lang="id-ID" sz="2400" dirty="0" smtClean="0"/>
              <a:t>(</a:t>
            </a:r>
            <a:r>
              <a:rPr lang="id-ID" sz="2400" i="1" dirty="0" smtClean="0"/>
              <a:t>t</a:t>
            </a:r>
            <a:r>
              <a:rPr lang="id-ID" sz="2400" dirty="0" smtClean="0"/>
              <a:t>) untuk hidup pada generasi berikutnya atau </a:t>
            </a:r>
            <a:r>
              <a:rPr lang="id-ID" sz="2400" i="1" dirty="0" smtClean="0"/>
              <a:t>t </a:t>
            </a:r>
            <a:r>
              <a:rPr lang="id-ID" sz="2400" dirty="0" smtClean="0"/>
              <a:t>+ 1?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Seleksi </a:t>
            </a:r>
            <a:r>
              <a:rPr lang="id-ID" i="1" smtClean="0"/>
              <a:t>Survivor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EP menggunakan </a:t>
            </a:r>
            <a:r>
              <a:rPr lang="id-ID" sz="2400" i="1" dirty="0" smtClean="0">
                <a:solidFill>
                  <a:srgbClr val="FF0000"/>
                </a:solidFill>
              </a:rPr>
              <a:t>P</a:t>
            </a:r>
            <a:r>
              <a:rPr lang="en-GB" sz="2400" i="1" dirty="0" err="1" smtClean="0">
                <a:solidFill>
                  <a:srgbClr val="FF0000"/>
                </a:solidFill>
              </a:rPr>
              <a:t>airwise</a:t>
            </a:r>
            <a:r>
              <a:rPr lang="en-GB" sz="2400" i="1" dirty="0" smtClean="0">
                <a:solidFill>
                  <a:srgbClr val="FF0000"/>
                </a:solidFill>
              </a:rPr>
              <a:t> </a:t>
            </a:r>
            <a:r>
              <a:rPr lang="id-ID" sz="2400" i="1" dirty="0" smtClean="0">
                <a:solidFill>
                  <a:srgbClr val="FF0000"/>
                </a:solidFill>
              </a:rPr>
              <a:t>C</a:t>
            </a:r>
            <a:r>
              <a:rPr lang="en-GB" sz="2400" i="1" dirty="0" err="1" smtClean="0">
                <a:solidFill>
                  <a:srgbClr val="FF0000"/>
                </a:solidFill>
              </a:rPr>
              <a:t>ompetitions</a:t>
            </a:r>
            <a:r>
              <a:rPr lang="en-GB" sz="2400" dirty="0" smtClean="0"/>
              <a:t> </a:t>
            </a:r>
            <a:r>
              <a:rPr lang="id-ID" sz="2400" dirty="0" smtClean="0"/>
              <a:t>dalam</a:t>
            </a:r>
            <a:r>
              <a:rPr lang="en-GB" sz="2400" dirty="0" smtClean="0"/>
              <a:t> format</a:t>
            </a:r>
            <a:r>
              <a:rPr lang="id-ID" sz="2400" i="1" dirty="0" smtClean="0"/>
              <a:t> R</a:t>
            </a:r>
            <a:r>
              <a:rPr lang="en-GB" sz="2400" i="1" dirty="0" err="1" smtClean="0"/>
              <a:t>ound</a:t>
            </a:r>
            <a:r>
              <a:rPr lang="en-GB" sz="2400" i="1" dirty="0" smtClean="0"/>
              <a:t>-</a:t>
            </a:r>
            <a:r>
              <a:rPr lang="id-ID" sz="2400" i="1" dirty="0" smtClean="0"/>
              <a:t>R</a:t>
            </a:r>
            <a:r>
              <a:rPr lang="en-GB" sz="2400" i="1" dirty="0" err="1" smtClean="0"/>
              <a:t>obin</a:t>
            </a:r>
            <a:r>
              <a:rPr lang="id-ID" sz="2400" dirty="0" smtClean="0"/>
              <a:t>, dengan cara</a:t>
            </a:r>
            <a:r>
              <a:rPr lang="en-GB" sz="2400" dirty="0" smtClean="0"/>
              <a:t>:</a:t>
            </a:r>
            <a:endParaRPr lang="id-ID" sz="24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Setiap solusi </a:t>
            </a:r>
            <a:r>
              <a:rPr lang="id-ID" i="1" dirty="0" smtClean="0"/>
              <a:t>x</a:t>
            </a:r>
            <a:r>
              <a:rPr lang="id-ID" dirty="0" smtClean="0"/>
              <a:t> dari gabungan </a:t>
            </a:r>
            <a:r>
              <a:rPr lang="id-ID" i="1" dirty="0" smtClean="0"/>
              <a:t>P</a:t>
            </a:r>
            <a:r>
              <a:rPr lang="id-ID" dirty="0" smtClean="0"/>
              <a:t>(</a:t>
            </a:r>
            <a:r>
              <a:rPr lang="id-ID" i="1" dirty="0" smtClean="0"/>
              <a:t>t</a:t>
            </a:r>
            <a:r>
              <a:rPr lang="id-ID" dirty="0" smtClean="0"/>
              <a:t>) </a:t>
            </a:r>
            <a:r>
              <a:rPr lang="en-GB" dirty="0" smtClean="0">
                <a:sym typeface="Symbol"/>
              </a:rPr>
              <a:t></a:t>
            </a:r>
            <a:r>
              <a:rPr lang="en-GB" dirty="0" smtClean="0"/>
              <a:t> </a:t>
            </a:r>
            <a:r>
              <a:rPr lang="id-ID" i="1" dirty="0" smtClean="0"/>
              <a:t>P</a:t>
            </a:r>
            <a:r>
              <a:rPr lang="id-ID" dirty="0" smtClean="0"/>
              <a:t>’(</a:t>
            </a:r>
            <a:r>
              <a:rPr lang="id-ID" i="1" dirty="0" smtClean="0"/>
              <a:t>t</a:t>
            </a:r>
            <a:r>
              <a:rPr lang="id-ID" dirty="0" smtClean="0"/>
              <a:t>) dievaluasi dengan cara membandingkan </a:t>
            </a:r>
            <a:r>
              <a:rPr lang="id-ID" i="1" dirty="0" smtClean="0"/>
              <a:t>x</a:t>
            </a:r>
            <a:r>
              <a:rPr lang="id-ID" dirty="0" smtClean="0"/>
              <a:t> terhadap sejumlah </a:t>
            </a:r>
            <a:r>
              <a:rPr lang="id-ID" i="1" dirty="0" smtClean="0"/>
              <a:t>q</a:t>
            </a:r>
            <a:r>
              <a:rPr lang="id-ID" dirty="0" smtClean="0"/>
              <a:t> solusi lain yang dipilih secara acak.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Untuk setiap pembandingan, suatu skor "menang" diberikan jika </a:t>
            </a:r>
            <a:r>
              <a:rPr lang="id-ID" i="1" dirty="0" smtClean="0"/>
              <a:t>x</a:t>
            </a:r>
            <a:r>
              <a:rPr lang="id-ID" dirty="0" smtClean="0"/>
              <a:t> lebih baik dibandingkan lawannya.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Sejumlah </a:t>
            </a:r>
            <a:r>
              <a:rPr lang="en-GB" dirty="0" smtClean="0">
                <a:sym typeface="Symbol"/>
              </a:rPr>
              <a:t></a:t>
            </a:r>
            <a:r>
              <a:rPr lang="id-ID" dirty="0" smtClean="0"/>
              <a:t> solusi dengan jumlah “menang” yang paling banyak akan bertahan hidup pada generasi berikutnya (</a:t>
            </a:r>
            <a:r>
              <a:rPr lang="id-ID" i="1" dirty="0" smtClean="0"/>
              <a:t>t </a:t>
            </a:r>
            <a:r>
              <a:rPr lang="id-ID" dirty="0" smtClean="0"/>
              <a:t>+ 1).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Pada cara di atas, p</a:t>
            </a:r>
            <a:r>
              <a:rPr lang="pt-BR" dirty="0" smtClean="0"/>
              <a:t>arameter </a:t>
            </a:r>
            <a:r>
              <a:rPr lang="pt-BR" i="1" dirty="0" smtClean="0"/>
              <a:t>q</a:t>
            </a:r>
            <a:r>
              <a:rPr lang="pt-BR" dirty="0" smtClean="0"/>
              <a:t> </a:t>
            </a:r>
            <a:r>
              <a:rPr lang="id-ID" dirty="0" smtClean="0"/>
              <a:t>digunakan untuk mengatur </a:t>
            </a:r>
            <a:r>
              <a:rPr lang="pt-BR" i="1" dirty="0" smtClean="0"/>
              <a:t>selecti</a:t>
            </a:r>
            <a:r>
              <a:rPr lang="id-ID" i="1" dirty="0" smtClean="0"/>
              <a:t>ve</a:t>
            </a:r>
            <a:r>
              <a:rPr lang="pt-BR" i="1" dirty="0" smtClean="0"/>
              <a:t> pressure</a:t>
            </a:r>
            <a:r>
              <a:rPr lang="id-ID" dirty="0" smtClean="0"/>
              <a:t>. Biasanya </a:t>
            </a:r>
            <a:r>
              <a:rPr lang="id-ID" i="1" dirty="0" smtClean="0"/>
              <a:t>q</a:t>
            </a:r>
            <a:r>
              <a:rPr lang="id-ID" dirty="0" smtClean="0"/>
              <a:t> diset sekitar</a:t>
            </a:r>
            <a:r>
              <a:rPr lang="en-GB" dirty="0" smtClean="0"/>
              <a:t> </a:t>
            </a:r>
            <a:r>
              <a:rPr lang="en-GB" b="1" dirty="0" smtClean="0"/>
              <a:t>10</a:t>
            </a:r>
            <a:r>
              <a:rPr lang="id-ID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4-4small-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8213" y="3124200"/>
            <a:ext cx="2820987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5" name="Picture 5" descr="4-3small-g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124200"/>
            <a:ext cx="278765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6" name="Picture 8" descr="4-2small-g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124200"/>
            <a:ext cx="278765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019800" y="2362200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>
                <a:solidFill>
                  <a:srgbClr val="FF0000"/>
                </a:solidFill>
              </a:rPr>
              <a:t>Mutasi dengan Korelasi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8600" y="2339975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>
                <a:solidFill>
                  <a:srgbClr val="FF0000"/>
                </a:solidFill>
              </a:rPr>
              <a:t>Mutasi tanpa Korelasi menggunakan satu </a:t>
            </a:r>
            <a:r>
              <a:rPr lang="en-GB" sz="2000" i="1">
                <a:solidFill>
                  <a:srgbClr val="FF0000"/>
                </a:solidFill>
                <a:sym typeface="Symbol" pitchFamily="18" charset="2"/>
              </a:rPr>
              <a:t></a:t>
            </a:r>
            <a:endParaRPr lang="id-ID" sz="2000">
              <a:solidFill>
                <a:srgbClr val="FF0000"/>
              </a:solidFill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124200" y="2339975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dirty="0">
                <a:solidFill>
                  <a:srgbClr val="FF0000"/>
                </a:solidFill>
              </a:rPr>
              <a:t>Mutasi tanpa Korelasi menggunakan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GB" sz="2000" i="1" dirty="0">
                <a:solidFill>
                  <a:srgbClr val="FF0000"/>
                </a:solidFill>
                <a:sym typeface="Symbol" pitchFamily="18" charset="2"/>
              </a:rPr>
              <a:t></a:t>
            </a:r>
            <a:endParaRPr lang="id-ID" sz="2000" dirty="0">
              <a:solidFill>
                <a:srgbClr val="FF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Evolution Strategies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2895600" y="2057400"/>
            <a:ext cx="3276600" cy="419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Arrow Connector 10"/>
          <p:cNvCxnSpPr>
            <a:stCxn id="9" idx="7"/>
          </p:cNvCxnSpPr>
          <p:nvPr/>
        </p:nvCxnSpPr>
        <p:spPr>
          <a:xfrm rot="5400000" flipH="1" flipV="1">
            <a:off x="5701598" y="1895756"/>
            <a:ext cx="766157" cy="78464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791200" y="1143000"/>
            <a:ext cx="335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Evolution Programming (tanpa Rekombinasi)</a:t>
            </a:r>
            <a:endParaRPr lang="id-ID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044575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575" y="59436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9531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f(x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r>
              <a:rPr lang="en-US" sz="3200">
                <a:solidFill>
                  <a:srgbClr val="FF0000"/>
                </a:solidFill>
              </a:rPr>
              <a:t>,x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)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825" y="6400800"/>
            <a:ext cx="784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1066800" y="3200400"/>
            <a:ext cx="4648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-2108200" y="3836988"/>
            <a:ext cx="5060950" cy="69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8076690" y="5279211"/>
            <a:ext cx="612775" cy="1091457"/>
            <a:chOff x="8076690" y="5279211"/>
            <a:chExt cx="612775" cy="1091457"/>
          </a:xfrm>
        </p:grpSpPr>
        <p:sp>
          <p:nvSpPr>
            <p:cNvPr id="30" name="Oval 29"/>
            <p:cNvSpPr/>
            <p:nvPr/>
          </p:nvSpPr>
          <p:spPr>
            <a:xfrm rot="20101736">
              <a:off x="8328025" y="5765800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1" name="Oval 30"/>
            <p:cNvSpPr/>
            <p:nvPr/>
          </p:nvSpPr>
          <p:spPr>
            <a:xfrm>
              <a:off x="8076690" y="5279211"/>
              <a:ext cx="612775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1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8077200" y="4191000"/>
            <a:ext cx="612775" cy="2286000"/>
            <a:chOff x="8077200" y="4191000"/>
            <a:chExt cx="612775" cy="2286000"/>
          </a:xfrm>
        </p:grpSpPr>
        <p:sp>
          <p:nvSpPr>
            <p:cNvPr id="23" name="Oval 22"/>
            <p:cNvSpPr/>
            <p:nvPr/>
          </p:nvSpPr>
          <p:spPr>
            <a:xfrm rot="20101736">
              <a:off x="8328535" y="5280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" name="Oval 23"/>
            <p:cNvSpPr/>
            <p:nvPr/>
          </p:nvSpPr>
          <p:spPr>
            <a:xfrm>
              <a:off x="8077200" y="4191000"/>
              <a:ext cx="612775" cy="2286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20101736">
            <a:off x="8099935" y="437278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Oval 26"/>
          <p:cNvSpPr/>
          <p:nvPr/>
        </p:nvSpPr>
        <p:spPr>
          <a:xfrm rot="5400000">
            <a:off x="7832944" y="3684000"/>
            <a:ext cx="612775" cy="14958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3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5" name="Group 45"/>
          <p:cNvGrpSpPr/>
          <p:nvPr/>
        </p:nvGrpSpPr>
        <p:grpSpPr>
          <a:xfrm>
            <a:off x="6172200" y="3632943"/>
            <a:ext cx="2514600" cy="1091457"/>
            <a:chOff x="6172200" y="3632943"/>
            <a:chExt cx="2514600" cy="1091457"/>
          </a:xfrm>
        </p:grpSpPr>
        <p:sp>
          <p:nvSpPr>
            <p:cNvPr id="29" name="Oval 28"/>
            <p:cNvSpPr/>
            <p:nvPr/>
          </p:nvSpPr>
          <p:spPr>
            <a:xfrm rot="20101736">
              <a:off x="7414135" y="4137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Oval 31"/>
            <p:cNvSpPr/>
            <p:nvPr/>
          </p:nvSpPr>
          <p:spPr>
            <a:xfrm>
              <a:off x="6172200" y="3632943"/>
              <a:ext cx="25146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id-ID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6" name="Group 44"/>
          <p:cNvGrpSpPr/>
          <p:nvPr/>
        </p:nvGrpSpPr>
        <p:grpSpPr>
          <a:xfrm>
            <a:off x="5029200" y="3404343"/>
            <a:ext cx="2819400" cy="1091457"/>
            <a:chOff x="5029200" y="3404343"/>
            <a:chExt cx="2819400" cy="1091457"/>
          </a:xfrm>
        </p:grpSpPr>
        <p:sp>
          <p:nvSpPr>
            <p:cNvPr id="34" name="Oval 33"/>
            <p:cNvSpPr/>
            <p:nvPr/>
          </p:nvSpPr>
          <p:spPr>
            <a:xfrm rot="20101736">
              <a:off x="6420360" y="3890932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3404343"/>
              <a:ext cx="28194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Dengan demikian, </a:t>
            </a:r>
            <a:r>
              <a:rPr lang="id-ID" b="1" dirty="0" smtClean="0"/>
              <a:t>kemampuan memprediksi </a:t>
            </a:r>
            <a:r>
              <a:rPr lang="id-ID" dirty="0" smtClean="0"/>
              <a:t>adalah kunci menuju </a:t>
            </a:r>
            <a:r>
              <a:rPr lang="id-ID" i="1" dirty="0" smtClean="0"/>
              <a:t>intelligence</a:t>
            </a:r>
            <a:endParaRPr lang="id-ID" dirty="0" smtClean="0"/>
          </a:p>
          <a:p>
            <a:pPr eaLnBrk="1" hangingPunct="1"/>
            <a:r>
              <a:rPr lang="id-ID" dirty="0" smtClean="0"/>
              <a:t>Bagaimana membangun kemampuan untuk memprediksi? </a:t>
            </a:r>
            <a:endParaRPr lang="en-US" dirty="0" smtClean="0"/>
          </a:p>
          <a:p>
            <a:pPr eaLnBrk="1" hangingPunct="1"/>
            <a:r>
              <a:rPr lang="id-ID" dirty="0" smtClean="0"/>
              <a:t>D. Fogel mengusulkan EP yang menggunakan </a:t>
            </a:r>
            <a:r>
              <a:rPr lang="id-ID" i="1" dirty="0" smtClean="0"/>
              <a:t>Finite State Machines</a:t>
            </a:r>
            <a:r>
              <a:rPr lang="id-ID" dirty="0" smtClean="0"/>
              <a:t> (</a:t>
            </a:r>
            <a:r>
              <a:rPr lang="id-ID" b="1" dirty="0" smtClean="0"/>
              <a:t>FSM</a:t>
            </a:r>
            <a:r>
              <a:rPr lang="id-ID" dirty="0" smtClean="0"/>
              <a:t>) untuk menghasilkan suatu sistem </a:t>
            </a:r>
            <a:r>
              <a:rPr lang="id-ID" i="1" dirty="0" smtClean="0"/>
              <a:t>machine learning</a:t>
            </a:r>
            <a:r>
              <a:rPr lang="id-ID" dirty="0" smtClean="0"/>
              <a:t> yang memiliki kemampuan memprediksi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20101736">
            <a:off x="5247541" y="3604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>
            <a:off x="4191000" y="3048000"/>
            <a:ext cx="2286001" cy="1219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id-ID" sz="3200" b="1" dirty="0" smtClean="0">
                <a:solidFill>
                  <a:schemeClr val="bg1"/>
                </a:solidFill>
              </a:rPr>
              <a:t>00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8" name="Group 42"/>
          <p:cNvGrpSpPr/>
          <p:nvPr/>
        </p:nvGrpSpPr>
        <p:grpSpPr>
          <a:xfrm>
            <a:off x="4224996" y="3186331"/>
            <a:ext cx="505264" cy="457201"/>
            <a:chOff x="4224996" y="3186331"/>
            <a:chExt cx="505264" cy="457201"/>
          </a:xfrm>
        </p:grpSpPr>
        <p:sp>
          <p:nvSpPr>
            <p:cNvPr id="40" name="Oval 39"/>
            <p:cNvSpPr/>
            <p:nvPr/>
          </p:nvSpPr>
          <p:spPr>
            <a:xfrm rot="20101736">
              <a:off x="4411024" y="333412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>
              <a:off x="4224996" y="3186331"/>
              <a:ext cx="505264" cy="457201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200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328025" y="5765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1199866">
            <a:off x="8077200" y="5287963"/>
            <a:ext cx="612775" cy="10826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846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1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175625" y="55086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7970838" y="4805363"/>
            <a:ext cx="611187" cy="158908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870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2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7931150" y="4883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19126704">
            <a:off x="7675563" y="3871913"/>
            <a:ext cx="612775" cy="2133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894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3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8918" name="Rectangle 31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10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7261959" y="41377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7642113">
            <a:off x="6689333" y="2254403"/>
            <a:ext cx="865188" cy="37909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9942" name="Rectangle 31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5377612" y="33720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6770361">
            <a:off x="5011925" y="2417965"/>
            <a:ext cx="661987" cy="19917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0966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4410075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6770361">
            <a:off x="4167848" y="3050565"/>
            <a:ext cx="661987" cy="6270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grpSp>
        <p:nvGrpSpPr>
          <p:cNvPr id="2" name="Group 20"/>
          <p:cNvGrpSpPr/>
          <p:nvPr/>
        </p:nvGrpSpPr>
        <p:grpSpPr>
          <a:xfrm>
            <a:off x="8076690" y="5279211"/>
            <a:ext cx="612775" cy="1091457"/>
            <a:chOff x="8076690" y="5279211"/>
            <a:chExt cx="612775" cy="1091457"/>
          </a:xfrm>
        </p:grpSpPr>
        <p:sp>
          <p:nvSpPr>
            <p:cNvPr id="30" name="Oval 29"/>
            <p:cNvSpPr/>
            <p:nvPr/>
          </p:nvSpPr>
          <p:spPr>
            <a:xfrm rot="20101736">
              <a:off x="8328025" y="5765800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1" name="Oval 30"/>
            <p:cNvSpPr/>
            <p:nvPr/>
          </p:nvSpPr>
          <p:spPr>
            <a:xfrm>
              <a:off x="8076690" y="5279211"/>
              <a:ext cx="612775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FFC00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FFC000"/>
                </a:solidFill>
              </a:rPr>
              <a:t>n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GB" sz="3200" b="1" i="1" dirty="0" smtClean="0">
                <a:solidFill>
                  <a:srgbClr val="FFC00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FFC000"/>
                </a:solidFill>
              </a:rPr>
              <a:t> </a:t>
            </a:r>
            <a:endParaRPr lang="id-ID" sz="3200" b="1" dirty="0">
              <a:solidFill>
                <a:srgbClr val="FFC000"/>
              </a:solidFill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8077200" y="4191000"/>
            <a:ext cx="612775" cy="2286000"/>
            <a:chOff x="8077200" y="4191000"/>
            <a:chExt cx="612775" cy="2286000"/>
          </a:xfrm>
        </p:grpSpPr>
        <p:sp>
          <p:nvSpPr>
            <p:cNvPr id="23" name="Oval 22"/>
            <p:cNvSpPr/>
            <p:nvPr/>
          </p:nvSpPr>
          <p:spPr>
            <a:xfrm rot="20101736">
              <a:off x="8328535" y="5280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" name="Oval 23"/>
            <p:cNvSpPr/>
            <p:nvPr/>
          </p:nvSpPr>
          <p:spPr>
            <a:xfrm>
              <a:off x="8077200" y="4191000"/>
              <a:ext cx="612775" cy="2286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7239000" y="4125544"/>
            <a:ext cx="1648264" cy="612775"/>
            <a:chOff x="7239000" y="4125544"/>
            <a:chExt cx="1648264" cy="612775"/>
          </a:xfrm>
        </p:grpSpPr>
        <p:sp>
          <p:nvSpPr>
            <p:cNvPr id="26" name="Oval 25"/>
            <p:cNvSpPr/>
            <p:nvPr/>
          </p:nvSpPr>
          <p:spPr>
            <a:xfrm rot="20101736">
              <a:off x="8099935" y="437278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7756744" y="3607800"/>
              <a:ext cx="612775" cy="164826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6172200" y="3632943"/>
            <a:ext cx="2514600" cy="1091457"/>
            <a:chOff x="6172200" y="3632943"/>
            <a:chExt cx="2514600" cy="1091457"/>
          </a:xfrm>
        </p:grpSpPr>
        <p:sp>
          <p:nvSpPr>
            <p:cNvPr id="29" name="Oval 28"/>
            <p:cNvSpPr/>
            <p:nvPr/>
          </p:nvSpPr>
          <p:spPr>
            <a:xfrm rot="20101736">
              <a:off x="7414135" y="4137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Oval 31"/>
            <p:cNvSpPr/>
            <p:nvPr/>
          </p:nvSpPr>
          <p:spPr>
            <a:xfrm>
              <a:off x="6172200" y="3632943"/>
              <a:ext cx="25146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5029200" y="3404343"/>
            <a:ext cx="2819400" cy="1091457"/>
            <a:chOff x="5029200" y="3404343"/>
            <a:chExt cx="2819400" cy="1091457"/>
          </a:xfrm>
        </p:grpSpPr>
        <p:sp>
          <p:nvSpPr>
            <p:cNvPr id="34" name="Oval 33"/>
            <p:cNvSpPr/>
            <p:nvPr/>
          </p:nvSpPr>
          <p:spPr>
            <a:xfrm rot="20101736">
              <a:off x="6420360" y="3890932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3404343"/>
              <a:ext cx="28194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4191000" y="3048000"/>
            <a:ext cx="2286001" cy="1219200"/>
            <a:chOff x="4191000" y="3048000"/>
            <a:chExt cx="2286001" cy="1219200"/>
          </a:xfrm>
        </p:grpSpPr>
        <p:sp>
          <p:nvSpPr>
            <p:cNvPr id="37" name="Oval 36"/>
            <p:cNvSpPr/>
            <p:nvPr/>
          </p:nvSpPr>
          <p:spPr>
            <a:xfrm rot="20101736">
              <a:off x="5247541" y="36043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8" name="Oval 37"/>
            <p:cNvSpPr/>
            <p:nvPr/>
          </p:nvSpPr>
          <p:spPr>
            <a:xfrm>
              <a:off x="4191000" y="3048000"/>
              <a:ext cx="2286001" cy="12192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4224996" y="3186331"/>
            <a:ext cx="505264" cy="457201"/>
            <a:chOff x="4224996" y="3186331"/>
            <a:chExt cx="505264" cy="457201"/>
          </a:xfrm>
        </p:grpSpPr>
        <p:sp>
          <p:nvSpPr>
            <p:cNvPr id="40" name="Oval 39"/>
            <p:cNvSpPr/>
            <p:nvPr/>
          </p:nvSpPr>
          <p:spPr>
            <a:xfrm rot="20101736">
              <a:off x="4411024" y="333412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>
              <a:off x="4224996" y="3186331"/>
              <a:ext cx="505264" cy="457201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328025" y="5765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1199866">
            <a:off x="8077200" y="5287963"/>
            <a:ext cx="612775" cy="10826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20101736">
            <a:off x="8175625" y="55086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" name="Oval 8"/>
          <p:cNvSpPr/>
          <p:nvPr/>
        </p:nvSpPr>
        <p:spPr>
          <a:xfrm rot="20101736">
            <a:off x="7970838" y="4805363"/>
            <a:ext cx="611187" cy="158908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20101736">
            <a:off x="7931150" y="4883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9126704">
            <a:off x="7675563" y="3871913"/>
            <a:ext cx="612775" cy="2133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261959" y="41377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7642113">
            <a:off x="6689333" y="2254403"/>
            <a:ext cx="865188" cy="37909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20101736">
            <a:off x="5377612" y="33720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6770361">
            <a:off x="5011925" y="2417965"/>
            <a:ext cx="661987" cy="19917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20101736">
            <a:off x="4410075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16770361">
            <a:off x="4167848" y="3050565"/>
            <a:ext cx="661987" cy="6270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ES: Mutasi dengan Korelasi</a:t>
            </a:r>
            <a:endParaRPr lang="id-ID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800" dirty="0" smtClean="0"/>
              <a:t>FSM adalah mesin dengan sejumlah terbatas keadaan yang terdiri dari: </a:t>
            </a:r>
          </a:p>
          <a:p>
            <a:pPr lvl="1" eaLnBrk="1" hangingPunct="1"/>
            <a:r>
              <a:rPr lang="en-GB" dirty="0" smtClean="0"/>
              <a:t>States </a:t>
            </a:r>
            <a:r>
              <a:rPr lang="en-US" dirty="0" smtClean="0"/>
              <a:t>(</a:t>
            </a:r>
            <a:r>
              <a:rPr lang="id-ID" dirty="0" smtClean="0"/>
              <a:t>keadaan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GB" dirty="0" smtClean="0"/>
              <a:t>S</a:t>
            </a:r>
            <a:endParaRPr lang="id-ID" dirty="0" smtClean="0"/>
          </a:p>
          <a:p>
            <a:pPr lvl="1" eaLnBrk="1" hangingPunct="1"/>
            <a:r>
              <a:rPr lang="en-GB" dirty="0" smtClean="0"/>
              <a:t>Inputs</a:t>
            </a:r>
            <a:r>
              <a:rPr lang="id-ID" dirty="0" smtClean="0"/>
              <a:t> </a:t>
            </a:r>
            <a:r>
              <a:rPr lang="en-GB" dirty="0" smtClean="0"/>
              <a:t>I</a:t>
            </a:r>
            <a:endParaRPr lang="id-ID" dirty="0" smtClean="0"/>
          </a:p>
          <a:p>
            <a:pPr lvl="1" eaLnBrk="1" hangingPunct="1"/>
            <a:r>
              <a:rPr lang="en-GB" dirty="0" smtClean="0"/>
              <a:t>Outputs O </a:t>
            </a:r>
            <a:endParaRPr lang="id-ID" dirty="0" smtClean="0"/>
          </a:p>
          <a:p>
            <a:pPr lvl="1" eaLnBrk="1" hangingPunct="1"/>
            <a:r>
              <a:rPr lang="id-ID" dirty="0" smtClean="0"/>
              <a:t>Fungsi t</a:t>
            </a:r>
            <a:r>
              <a:rPr lang="en-GB" dirty="0" err="1" smtClean="0"/>
              <a:t>ransi</a:t>
            </a:r>
            <a:r>
              <a:rPr lang="id-ID" dirty="0" smtClean="0"/>
              <a:t>s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</a:t>
            </a:r>
            <a:r>
              <a:rPr lang="en-GB" dirty="0" smtClean="0"/>
              <a:t> : S x I </a:t>
            </a:r>
            <a:r>
              <a:rPr lang="en-GB" dirty="0" smtClean="0">
                <a:sym typeface="Symbol" pitchFamily="18" charset="2"/>
              </a:rPr>
              <a:t></a:t>
            </a:r>
            <a:r>
              <a:rPr lang="en-GB" dirty="0" smtClean="0"/>
              <a:t> S x O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21427750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010400" y="5257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370553" y="5033765"/>
            <a:ext cx="1435843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13154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880487">
            <a:off x="641916" y="4029515"/>
            <a:ext cx="1350712" cy="2261179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1722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5334000" y="3186113"/>
            <a:ext cx="1828800" cy="4572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414359" y="7517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6200000">
            <a:off x="6983824" y="505412"/>
            <a:ext cx="1012456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118554" y="4580946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15873419">
            <a:off x="3131794" y="4353737"/>
            <a:ext cx="2105944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252559" y="9041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8015942" y="575316"/>
            <a:ext cx="611187" cy="882929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176359" y="5890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7808352" y="5433828"/>
            <a:ext cx="817118" cy="1073258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3240153">
            <a:off x="2467051" y="109545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4" name="Oval 33"/>
          <p:cNvSpPr/>
          <p:nvPr/>
        </p:nvSpPr>
        <p:spPr>
          <a:xfrm rot="5400000">
            <a:off x="1643450" y="2155139"/>
            <a:ext cx="1082922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" name="Oval 34"/>
          <p:cNvSpPr/>
          <p:nvPr/>
        </p:nvSpPr>
        <p:spPr>
          <a:xfrm rot="3822310">
            <a:off x="4084638" y="17557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" name="Oval 35"/>
          <p:cNvSpPr/>
          <p:nvPr/>
        </p:nvSpPr>
        <p:spPr>
          <a:xfrm rot="5167297">
            <a:off x="3377928" y="1528714"/>
            <a:ext cx="1532675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 rot="19237808">
            <a:off x="2136775" y="2406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9" name="Oval 38"/>
          <p:cNvSpPr/>
          <p:nvPr/>
        </p:nvSpPr>
        <p:spPr>
          <a:xfrm rot="16200000">
            <a:off x="1987550" y="868363"/>
            <a:ext cx="1066800" cy="6096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" name="Oval 36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0" name="Oval 39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" name="Oval 40"/>
          <p:cNvSpPr/>
          <p:nvPr/>
        </p:nvSpPr>
        <p:spPr>
          <a:xfrm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" name="Oval 41"/>
          <p:cNvSpPr/>
          <p:nvPr/>
        </p:nvSpPr>
        <p:spPr>
          <a:xfrm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" name="Oval 42"/>
          <p:cNvSpPr/>
          <p:nvPr/>
        </p:nvSpPr>
        <p:spPr>
          <a:xfrm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" name="Oval 43"/>
          <p:cNvSpPr/>
          <p:nvPr/>
        </p:nvSpPr>
        <p:spPr>
          <a:xfrm rot="21427750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5" name="Oval 44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6" name="Oval 45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7" name="Oval 46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9" name="Oval 48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0" name="Oval 49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1" name="Oval 50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2" name="Oval 51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3" name="Oval 52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4" name="Oval 53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5" name="Oval 54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6" name="Oval 55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1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010400" y="5257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370553" y="5033765"/>
            <a:ext cx="143584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13154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880487">
            <a:off x="641916" y="4029515"/>
            <a:ext cx="1350712" cy="226117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1722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5334000" y="3186113"/>
            <a:ext cx="1828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414359" y="7517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6200000">
            <a:off x="6983824" y="505412"/>
            <a:ext cx="1012456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118554" y="4580946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10800000">
            <a:off x="3353334" y="4372118"/>
            <a:ext cx="161643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252559" y="9041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8015942" y="575316"/>
            <a:ext cx="611187" cy="88292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176359" y="5890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7808352" y="5433828"/>
            <a:ext cx="817118" cy="107325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3240153">
            <a:off x="2467051" y="109545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4" name="Oval 33"/>
          <p:cNvSpPr/>
          <p:nvPr/>
        </p:nvSpPr>
        <p:spPr>
          <a:xfrm rot="5400000">
            <a:off x="1643450" y="2155139"/>
            <a:ext cx="108292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" name="Oval 34"/>
          <p:cNvSpPr/>
          <p:nvPr/>
        </p:nvSpPr>
        <p:spPr>
          <a:xfrm rot="3822310">
            <a:off x="4084638" y="17557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" name="Oval 35"/>
          <p:cNvSpPr/>
          <p:nvPr/>
        </p:nvSpPr>
        <p:spPr>
          <a:xfrm rot="5167297">
            <a:off x="3377928" y="1528714"/>
            <a:ext cx="15326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 rot="19237808">
            <a:off x="2136775" y="2406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9" name="Oval 38"/>
          <p:cNvSpPr/>
          <p:nvPr/>
        </p:nvSpPr>
        <p:spPr>
          <a:xfrm rot="16200000">
            <a:off x="1987550" y="868363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019800" y="4267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254802" y="4043624"/>
            <a:ext cx="152575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2651125" y="46037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6657216">
            <a:off x="1894682" y="43759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6482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419600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5814159" y="21995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5018032" y="1828800"/>
            <a:ext cx="1735632" cy="8316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1715146" y="2759987"/>
            <a:ext cx="23590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484784" y="2690716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5400000">
            <a:off x="4027783" y="243254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98925" y="46355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874461">
            <a:off x="3342482" y="44076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2727249" y="135564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0800000">
            <a:off x="2097804" y="1115351"/>
            <a:ext cx="1310329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6576159" y="2537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6329806" y="1910950"/>
            <a:ext cx="611188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7261959" y="4747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6948202" y="3981888"/>
            <a:ext cx="771739" cy="16619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9237808">
            <a:off x="2803643" y="29560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2625" y="3486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 rot="5400000">
            <a:off x="4035425" y="325755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4165600" y="33083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5400000">
            <a:off x="3409157" y="30805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414838" y="3290888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171950" y="3124200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4514850" y="2514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4291013" y="2290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3641725" y="29559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5400000">
            <a:off x="3238500" y="2744788"/>
            <a:ext cx="9413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187825" y="30321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738562" y="2774951"/>
            <a:ext cx="9874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241800" y="35687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400000">
            <a:off x="3485357" y="33408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3663950" y="201136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0800000">
            <a:off x="3206750" y="1782763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5375275" y="2581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1492394">
            <a:off x="5140325" y="2062163"/>
            <a:ext cx="612775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5276850" y="352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5053013" y="33004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2625" y="3486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4035425" y="325755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4165600" y="33083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0800000">
            <a:off x="3409157" y="30805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414838" y="3290888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171950" y="3124200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4311628" y="3323384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4087791" y="3099547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4175243" y="30764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3771870" y="2973401"/>
            <a:ext cx="9413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187825" y="30321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738562" y="2774951"/>
            <a:ext cx="9874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Global maximum</a:t>
            </a:r>
            <a:endParaRPr lang="id-ID" dirty="0"/>
          </a:p>
        </p:txBody>
      </p:sp>
      <p:sp>
        <p:nvSpPr>
          <p:cNvPr id="21" name="Oval 20"/>
          <p:cNvSpPr/>
          <p:nvPr/>
        </p:nvSpPr>
        <p:spPr>
          <a:xfrm rot="5874461">
            <a:off x="4241800" y="35687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10800000">
            <a:off x="3485357" y="33408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4251249" y="310824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6200000">
            <a:off x="3663988" y="2697801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4594959" y="30377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4359478" y="2442782"/>
            <a:ext cx="612775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4485541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4316391" y="3099547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880487"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9237808"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3822310"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874461"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20101736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0, S = 7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15240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8" name="Oval 37"/>
          <p:cNvSpPr/>
          <p:nvPr/>
        </p:nvSpPr>
        <p:spPr>
          <a:xfrm rot="19237808">
            <a:off x="2466857" y="23906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" name="Oval 36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0" name="Oval 39"/>
          <p:cNvSpPr/>
          <p:nvPr/>
        </p:nvSpPr>
        <p:spPr>
          <a:xfrm rot="1880487"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" name="Oval 40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" name="Oval 41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" name="Oval 42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" name="Oval 43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5" name="Oval 44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6" name="Oval 45"/>
          <p:cNvSpPr/>
          <p:nvPr/>
        </p:nvSpPr>
        <p:spPr>
          <a:xfrm rot="19237808"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7" name="Oval 46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 rot="3822310"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9" name="Oval 48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0" name="Oval 49"/>
          <p:cNvSpPr/>
          <p:nvPr/>
        </p:nvSpPr>
        <p:spPr>
          <a:xfrm rot="5874461"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1" name="Oval 50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2" name="Oval 51"/>
          <p:cNvSpPr/>
          <p:nvPr/>
        </p:nvSpPr>
        <p:spPr>
          <a:xfrm rot="20101736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3" name="Oval 52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4" name="Oval 53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5" name="Oval 54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6" name="Oval 55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1" name="Oval 60"/>
          <p:cNvSpPr/>
          <p:nvPr/>
        </p:nvSpPr>
        <p:spPr>
          <a:xfrm rot="1260777">
            <a:off x="1333158" y="2067299"/>
            <a:ext cx="1418073" cy="4735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8" name="Oval 67"/>
          <p:cNvSpPr/>
          <p:nvPr/>
        </p:nvSpPr>
        <p:spPr>
          <a:xfrm rot="19237808">
            <a:off x="2117843" y="31084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84" name="Group 83"/>
          <p:cNvGrpSpPr/>
          <p:nvPr/>
        </p:nvGrpSpPr>
        <p:grpSpPr>
          <a:xfrm>
            <a:off x="2362200" y="304800"/>
            <a:ext cx="3209621" cy="2383247"/>
            <a:chOff x="219379" y="4093753"/>
            <a:chExt cx="3209621" cy="2383247"/>
          </a:xfrm>
        </p:grpSpPr>
        <p:sp>
          <p:nvSpPr>
            <p:cNvPr id="85" name="Oval 8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6" name="Oval 8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7" name="Oval 8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8" name="Oval 8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9" name="Oval 8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0" name="Oval 8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1" name="Oval 9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2" name="Oval 9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3" name="Oval 9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4" name="Oval 9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5" name="Oval 9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6" name="Oval 9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7" name="Oval 9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8" name="Oval 9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9" name="Oval 9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00" name="Group 99"/>
          <p:cNvGrpSpPr/>
          <p:nvPr/>
        </p:nvGrpSpPr>
        <p:grpSpPr>
          <a:xfrm rot="3457250">
            <a:off x="794351" y="116014"/>
            <a:ext cx="3209621" cy="2383247"/>
            <a:chOff x="219379" y="4093753"/>
            <a:chExt cx="3209621" cy="2383247"/>
          </a:xfrm>
        </p:grpSpPr>
        <p:sp>
          <p:nvSpPr>
            <p:cNvPr id="101" name="Oval 100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2" name="Oval 101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3" name="Oval 102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4" name="Oval 103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5" name="Oval 104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6" name="Oval 105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7" name="Oval 106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8" name="Oval 107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9" name="Oval 108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0" name="Oval 109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1" name="Oval 110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2" name="Oval 111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3" name="Oval 112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4" name="Oval 113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5" name="Oval 114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32" name="Group 131"/>
          <p:cNvGrpSpPr/>
          <p:nvPr/>
        </p:nvGrpSpPr>
        <p:grpSpPr>
          <a:xfrm rot="2738273">
            <a:off x="2505379" y="4114800"/>
            <a:ext cx="3209621" cy="2383247"/>
            <a:chOff x="219379" y="4093753"/>
            <a:chExt cx="3209621" cy="2383247"/>
          </a:xfrm>
        </p:grpSpPr>
        <p:sp>
          <p:nvSpPr>
            <p:cNvPr id="133" name="Oval 132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4" name="Oval 133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5" name="Oval 134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6" name="Oval 135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7" name="Oval 136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8" name="Oval 137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9" name="Oval 138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0" name="Oval 139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1" name="Oval 140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2" name="Oval 141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3" name="Oval 142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4" name="Oval 143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5" name="Oval 144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6" name="Oval 145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7" name="Oval 146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64" name="Group 163"/>
          <p:cNvGrpSpPr/>
          <p:nvPr/>
        </p:nvGrpSpPr>
        <p:grpSpPr>
          <a:xfrm rot="3457250">
            <a:off x="6052150" y="-493586"/>
            <a:ext cx="3209621" cy="2383247"/>
            <a:chOff x="219379" y="4093753"/>
            <a:chExt cx="3209621" cy="2383247"/>
          </a:xfrm>
        </p:grpSpPr>
        <p:sp>
          <p:nvSpPr>
            <p:cNvPr id="165" name="Oval 16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6" name="Oval 16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7" name="Oval 16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8" name="Oval 16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9" name="Oval 16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0" name="Oval 16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1" name="Oval 17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2" name="Oval 17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3" name="Oval 17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4" name="Oval 17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5" name="Oval 17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6" name="Oval 17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7" name="Oval 17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8" name="Oval 17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9" name="Oval 17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934200" y="-457200"/>
            <a:ext cx="3209621" cy="2383247"/>
            <a:chOff x="219379" y="4093753"/>
            <a:chExt cx="3209621" cy="2383247"/>
          </a:xfrm>
        </p:grpSpPr>
        <p:sp>
          <p:nvSpPr>
            <p:cNvPr id="181" name="Oval 180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2" name="Oval 181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3" name="Oval 182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4" name="Oval 183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5" name="Oval 184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6" name="Oval 185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7" name="Oval 186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8" name="Oval 187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9" name="Oval 188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0" name="Oval 189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1" name="Oval 190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2" name="Oval 191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3" name="Oval 192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4" name="Oval 193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5" name="Oval 194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4876800" y="2286000"/>
            <a:ext cx="3209621" cy="2383247"/>
            <a:chOff x="219379" y="4093753"/>
            <a:chExt cx="3209621" cy="2383247"/>
          </a:xfrm>
        </p:grpSpPr>
        <p:sp>
          <p:nvSpPr>
            <p:cNvPr id="197" name="Oval 196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8" name="Oval 197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9" name="Oval 198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0" name="Oval 199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1" name="Oval 200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2" name="Oval 201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3" name="Oval 202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4" name="Oval 203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5" name="Oval 204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6" name="Oval 205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7" name="Oval 206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8" name="Oval 207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9" name="Oval 208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0" name="Oval 209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1" name="Oval 210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867400" y="4267200"/>
            <a:ext cx="3209621" cy="2383247"/>
            <a:chOff x="219379" y="4093753"/>
            <a:chExt cx="3209621" cy="2383247"/>
          </a:xfrm>
        </p:grpSpPr>
        <p:sp>
          <p:nvSpPr>
            <p:cNvPr id="213" name="Oval 212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4" name="Oval 213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5" name="Oval 214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6" name="Oval 215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7" name="Oval 216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8" name="Oval 217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9" name="Oval 218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0" name="Oval 219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1" name="Oval 220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2" name="Oval 221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3" name="Oval 222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4" name="Oval 223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5" name="Oval 224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6" name="Oval 225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7" name="Oval 226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6934200" y="4800600"/>
            <a:ext cx="3209621" cy="2383247"/>
            <a:chOff x="219379" y="4093753"/>
            <a:chExt cx="3209621" cy="2383247"/>
          </a:xfrm>
        </p:grpSpPr>
        <p:sp>
          <p:nvSpPr>
            <p:cNvPr id="229" name="Oval 228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0" name="Oval 229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1" name="Oval 230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2" name="Oval 231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3" name="Oval 232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4" name="Oval 233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5" name="Oval 234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6" name="Oval 235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7" name="Oval 236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8" name="Oval 237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9" name="Oval 238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0" name="Oval 239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1" name="Oval 240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2" name="Oval 241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3" name="Oval 242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244" name="Group 243"/>
          <p:cNvGrpSpPr/>
          <p:nvPr/>
        </p:nvGrpSpPr>
        <p:grpSpPr>
          <a:xfrm rot="20088531">
            <a:off x="-316609" y="4294084"/>
            <a:ext cx="3209621" cy="2383247"/>
            <a:chOff x="219379" y="4093753"/>
            <a:chExt cx="3209621" cy="2383247"/>
          </a:xfrm>
        </p:grpSpPr>
        <p:sp>
          <p:nvSpPr>
            <p:cNvPr id="245" name="Oval 24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6" name="Oval 24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7" name="Oval 24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8" name="Oval 24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9" name="Oval 24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0" name="Oval 24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1" name="Oval 25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2" name="Oval 25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3" name="Oval 25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4" name="Oval 25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5" name="Oval 25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6" name="Oval 25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7" name="Oval 25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8" name="Oval 25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9" name="Oval 25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60" name="Oval 259"/>
          <p:cNvSpPr/>
          <p:nvPr/>
        </p:nvSpPr>
        <p:spPr>
          <a:xfrm rot="4683131">
            <a:off x="850001" y="2038088"/>
            <a:ext cx="2359025" cy="58621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261" name="Group 260"/>
          <p:cNvGrpSpPr/>
          <p:nvPr/>
        </p:nvGrpSpPr>
        <p:grpSpPr>
          <a:xfrm>
            <a:off x="459482" y="1127461"/>
            <a:ext cx="3209621" cy="2359025"/>
            <a:chOff x="459482" y="1127461"/>
            <a:chExt cx="3209621" cy="2359025"/>
          </a:xfrm>
        </p:grpSpPr>
        <p:sp>
          <p:nvSpPr>
            <p:cNvPr id="262" name="Oval 261"/>
            <p:cNvSpPr/>
            <p:nvPr/>
          </p:nvSpPr>
          <p:spPr>
            <a:xfrm rot="2314737">
              <a:off x="872196" y="1828274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3" name="Oval 262"/>
            <p:cNvSpPr/>
            <p:nvPr/>
          </p:nvSpPr>
          <p:spPr>
            <a:xfrm rot="21340630">
              <a:off x="678271" y="2053810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4" name="Oval 263"/>
            <p:cNvSpPr/>
            <p:nvPr/>
          </p:nvSpPr>
          <p:spPr>
            <a:xfrm rot="19237808">
              <a:off x="2924056" y="21620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5" name="Oval 264"/>
            <p:cNvSpPr/>
            <p:nvPr/>
          </p:nvSpPr>
          <p:spPr>
            <a:xfrm rot="19237808">
              <a:off x="2422643" y="2422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6" name="Oval 265"/>
            <p:cNvSpPr/>
            <p:nvPr/>
          </p:nvSpPr>
          <p:spPr>
            <a:xfrm rot="20502659">
              <a:off x="464210" y="2100811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7" name="Oval 266"/>
            <p:cNvSpPr/>
            <p:nvPr/>
          </p:nvSpPr>
          <p:spPr>
            <a:xfrm rot="19237808">
              <a:off x="2879843" y="1857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8" name="Oval 267"/>
            <p:cNvSpPr/>
            <p:nvPr/>
          </p:nvSpPr>
          <p:spPr>
            <a:xfrm rot="1153208">
              <a:off x="459482" y="2060087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9" name="Oval 268"/>
            <p:cNvSpPr/>
            <p:nvPr/>
          </p:nvSpPr>
          <p:spPr>
            <a:xfrm rot="19237808">
              <a:off x="3108443" y="26512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0" name="Oval 269"/>
            <p:cNvSpPr/>
            <p:nvPr/>
          </p:nvSpPr>
          <p:spPr>
            <a:xfrm rot="7096537">
              <a:off x="850298" y="2013866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1" name="Oval 270"/>
            <p:cNvSpPr/>
            <p:nvPr/>
          </p:nvSpPr>
          <p:spPr>
            <a:xfrm rot="19237808">
              <a:off x="2314457" y="15524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121482" y="2067166"/>
            <a:ext cx="3653136" cy="3050352"/>
            <a:chOff x="2121482" y="2067166"/>
            <a:chExt cx="3653136" cy="3050352"/>
          </a:xfrm>
        </p:grpSpPr>
        <p:sp>
          <p:nvSpPr>
            <p:cNvPr id="272" name="Oval 271"/>
            <p:cNvSpPr/>
            <p:nvPr/>
          </p:nvSpPr>
          <p:spPr>
            <a:xfrm rot="19237808">
              <a:off x="3108443" y="264655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3" name="Oval 272"/>
            <p:cNvSpPr/>
            <p:nvPr/>
          </p:nvSpPr>
          <p:spPr>
            <a:xfrm rot="19237808">
              <a:off x="4403843" y="2067166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4" name="Oval 273"/>
            <p:cNvSpPr/>
            <p:nvPr/>
          </p:nvSpPr>
          <p:spPr>
            <a:xfrm rot="19237808">
              <a:off x="3713093" y="44632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5" name="Oval 274"/>
            <p:cNvSpPr/>
            <p:nvPr/>
          </p:nvSpPr>
          <p:spPr>
            <a:xfrm rot="19237808">
              <a:off x="5634918" y="3088332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6" name="Oval 275"/>
            <p:cNvSpPr/>
            <p:nvPr/>
          </p:nvSpPr>
          <p:spPr>
            <a:xfrm rot="19237808">
              <a:off x="5526732" y="41109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7" name="Oval 276"/>
            <p:cNvSpPr/>
            <p:nvPr/>
          </p:nvSpPr>
          <p:spPr>
            <a:xfrm rot="19237808">
              <a:off x="2121482" y="310844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8" name="Oval 277"/>
            <p:cNvSpPr/>
            <p:nvPr/>
          </p:nvSpPr>
          <p:spPr>
            <a:xfrm rot="19237808">
              <a:off x="4761093" y="49778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9" name="Oval 278"/>
            <p:cNvSpPr/>
            <p:nvPr/>
          </p:nvSpPr>
          <p:spPr>
            <a:xfrm rot="19237808">
              <a:off x="2893491" y="2175705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80" name="Oval 279"/>
            <p:cNvSpPr/>
            <p:nvPr/>
          </p:nvSpPr>
          <p:spPr>
            <a:xfrm rot="19237808">
              <a:off x="3027553" y="2126801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81" name="Oval 280"/>
            <p:cNvSpPr/>
            <p:nvPr/>
          </p:nvSpPr>
          <p:spPr>
            <a:xfrm rot="19237808">
              <a:off x="2494153" y="234175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animBg="1"/>
      <p:bldP spid="61" grpId="0" animBg="1"/>
      <p:bldP spid="68" grpId="1" animBg="1"/>
      <p:bldP spid="26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279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121482" y="2067166"/>
            <a:ext cx="3653136" cy="3050352"/>
            <a:chOff x="2121482" y="2067166"/>
            <a:chExt cx="3653136" cy="3050352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3108443" y="264655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403843" y="2067166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3713093" y="44632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5634918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5526732" y="41109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2121482" y="3108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761093" y="49778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47" name="Oval 46"/>
          <p:cNvSpPr/>
          <p:nvPr/>
        </p:nvSpPr>
        <p:spPr>
          <a:xfrm rot="19237808">
            <a:off x="2893491" y="217570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 rot="19237808">
            <a:off x="3027553" y="212680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9" name="Oval 48"/>
          <p:cNvSpPr/>
          <p:nvPr/>
        </p:nvSpPr>
        <p:spPr>
          <a:xfrm rot="19237808">
            <a:off x="2494153" y="234175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3032243" y="2651243"/>
            <a:ext cx="2393714" cy="1631714"/>
            <a:chOff x="3032243" y="2651243"/>
            <a:chExt cx="2393714" cy="1631714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4022843" y="2727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556243" y="26512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3713093" y="39146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4981457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5286257" y="35336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3032243" y="3108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761093" y="41432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15" name="Oval 14"/>
          <p:cNvSpPr/>
          <p:nvPr/>
        </p:nvSpPr>
        <p:spPr>
          <a:xfrm rot="19237808">
            <a:off x="3413243" y="29240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3489443" y="33370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9237808">
            <a:off x="3870443" y="30764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FSM berfungsi mentransformasikan deretan input ke dalam deretan output. </a:t>
            </a:r>
          </a:p>
          <a:p>
            <a:pPr eaLnBrk="1" hangingPunct="1"/>
            <a:r>
              <a:rPr lang="id-ID" sz="2800" smtClean="0"/>
              <a:t>Dengan demikian, FSM dapat digunakan untuk memprediksi. </a:t>
            </a:r>
            <a:endParaRPr lang="en-US" sz="2800" smtClean="0"/>
          </a:p>
          <a:p>
            <a:pPr eaLnBrk="1" hangingPunct="1"/>
            <a:r>
              <a:rPr lang="id-ID" sz="2800" smtClean="0"/>
              <a:t>Misal</a:t>
            </a:r>
            <a:r>
              <a:rPr lang="en-US" sz="2800" smtClean="0"/>
              <a:t>:</a:t>
            </a:r>
            <a:r>
              <a:rPr lang="id-ID" sz="2800" smtClean="0"/>
              <a:t> “Jika inputnya </a:t>
            </a:r>
            <a:r>
              <a:rPr lang="id-ID" sz="2800" i="1" smtClean="0"/>
              <a:t>x</a:t>
            </a:r>
            <a:r>
              <a:rPr lang="id-ID" sz="2800" smtClean="0"/>
              <a:t>, maka outputnya </a:t>
            </a:r>
            <a:r>
              <a:rPr lang="id-ID" sz="2800" i="1" smtClean="0"/>
              <a:t>y</a:t>
            </a:r>
            <a:r>
              <a:rPr lang="id-ID" sz="2800" smtClean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20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4099043" y="3032243"/>
            <a:ext cx="564914" cy="564914"/>
            <a:chOff x="4099043" y="3032243"/>
            <a:chExt cx="564914" cy="564914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4099043" y="32608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371857" y="30322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4175243" y="34574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4524257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4524257" y="33812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4251443" y="31846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371857" y="3412789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13" name="Oval 12"/>
          <p:cNvSpPr/>
          <p:nvPr/>
        </p:nvSpPr>
        <p:spPr>
          <a:xfrm rot="19237808">
            <a:off x="4251443" y="33812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19237808">
            <a:off x="4219457" y="30322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9237808">
            <a:off x="4403843" y="32288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Aplikasi EP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i="1" smtClean="0"/>
              <a:t>evolving game players</a:t>
            </a:r>
          </a:p>
          <a:p>
            <a:pPr eaLnBrk="1" hangingPunct="1"/>
            <a:r>
              <a:rPr lang="id-ID" i="1" smtClean="0"/>
              <a:t>training of artificial neural networks</a:t>
            </a:r>
            <a:endParaRPr lang="id-ID" smtClean="0"/>
          </a:p>
          <a:p>
            <a:pPr eaLnBrk="1" hangingPunct="1"/>
            <a:r>
              <a:rPr lang="id-ID" i="1" smtClean="0"/>
              <a:t>chemistry and biochemistry</a:t>
            </a:r>
          </a:p>
          <a:p>
            <a:pPr eaLnBrk="1" hangingPunct="1"/>
            <a:r>
              <a:rPr lang="id-ID" i="1" smtClean="0"/>
              <a:t>electronic and controller design</a:t>
            </a:r>
            <a:endParaRPr lang="id-ID" smtClean="0"/>
          </a:p>
          <a:p>
            <a:pPr eaLnBrk="1" hangingPunct="1"/>
            <a:r>
              <a:rPr lang="id-ID" i="1" smtClean="0"/>
              <a:t>fuzzy clustering</a:t>
            </a:r>
            <a:endParaRPr lang="id-ID" smtClean="0"/>
          </a:p>
          <a:p>
            <a:pPr eaLnBrk="1" hangingPunct="1"/>
            <a:r>
              <a:rPr lang="id-ID" i="1" smtClean="0"/>
              <a:t>general constraint optimization</a:t>
            </a:r>
            <a:endParaRPr lang="id-ID" smtClean="0"/>
          </a:p>
          <a:p>
            <a:pPr eaLnBrk="1" hangingPunct="1"/>
            <a:r>
              <a:rPr lang="id-ID" i="1" smtClean="0"/>
              <a:t>robotic motion control</a:t>
            </a: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Evolving checkers players</a:t>
            </a:r>
            <a:r>
              <a:rPr lang="en-US" sz="3800" smtClean="0"/>
              <a:t> </a:t>
            </a:r>
            <a:r>
              <a:rPr lang="en-US" sz="2000" smtClean="0"/>
              <a:t>(Fogel’02)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Neural nets for evaluating future values of moves are evolved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NNs have fixed structure with 5046 weights, these are evolved + one weight for “kings”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Representation: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vector of 5046 real numbers for object variables (weights)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vector of 5046 real numbers for 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smtClean="0"/>
              <a:t>‘s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Mutation: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Gaussian, lognormal scheme with 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smtClean="0"/>
              <a:t>-first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Plus special mechanism for the kings’ weight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Population size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304800"/>
          <a:ext cx="8707438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icture" r:id="rId3" imgW="7724880" imgH="4867200" progId="Word.Picture.8">
                  <p:embed/>
                </p:oleObj>
              </mc:Choice>
              <mc:Fallback>
                <p:oleObj name="Picture" r:id="rId3" imgW="7724880" imgH="48672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07438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Evolving checkers players</a:t>
            </a:r>
            <a:r>
              <a:rPr lang="en-US" sz="3800" smtClean="0"/>
              <a:t> </a:t>
            </a:r>
            <a:r>
              <a:rPr lang="en-US" sz="2000" smtClean="0"/>
              <a:t>(Fogel’02)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Tournament size q = 5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Programs (with NN inside) play against other programs, no  human trainer or hard-wired intelligence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After 840 generation (6 months!) best strategy was tested against humans via Internet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Program earned “expert class” ranking outperforming 99.61% of all rated players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Kesimpulan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Pada awalnya, EP untuk membangun FSM</a:t>
            </a:r>
          </a:p>
          <a:p>
            <a:pPr eaLnBrk="1" hangingPunct="1"/>
            <a:r>
              <a:rPr lang="id-ID" smtClean="0"/>
              <a:t>Tetapi, dalam perkembangannya EP justru menyerupai ES</a:t>
            </a:r>
          </a:p>
          <a:p>
            <a:pPr eaLnBrk="1" hangingPunct="1"/>
            <a:r>
              <a:rPr lang="id-ID" smtClean="0"/>
              <a:t>EP hanya menggunakan Mutasi untuk menghasilkan kromosom anak</a:t>
            </a:r>
            <a:endParaRPr lang="id-ID" i="1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Daftar Pustaka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[SUY08] Suyanto, 2008, Evolutionary Computation: Komputasi Berbasis “Evolusi” dan “Genetika”, penerbit Informatika Bandung.</a:t>
            </a:r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FSM</a:t>
            </a:r>
            <a:endParaRPr lang="id-ID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4046538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76800" y="2209800"/>
            <a:ext cx="4191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onstantia" pitchFamily="18" charset="0"/>
              </a:rPr>
              <a:t>Contoh FSM</a:t>
            </a:r>
          </a:p>
          <a:p>
            <a:pPr>
              <a:buFont typeface="Arial" charset="0"/>
              <a:buChar char="•"/>
            </a:pPr>
            <a:r>
              <a:rPr lang="id-ID" sz="2000">
                <a:latin typeface="Constantia" pitchFamily="18" charset="0"/>
              </a:rPr>
              <a:t> Tiga state S = {A, B, C}</a:t>
            </a:r>
          </a:p>
          <a:p>
            <a:pPr>
              <a:buFont typeface="Arial" charset="0"/>
              <a:buChar char="•"/>
            </a:pPr>
            <a:r>
              <a:rPr lang="id-ID" sz="2000">
                <a:latin typeface="Constantia" pitchFamily="18" charset="0"/>
              </a:rPr>
              <a:t> Dua nilai input I = {0, 1}</a:t>
            </a:r>
          </a:p>
          <a:p>
            <a:pPr>
              <a:buFont typeface="Arial" charset="0"/>
              <a:buChar char="•"/>
            </a:pPr>
            <a:r>
              <a:rPr lang="id-ID" sz="2000">
                <a:latin typeface="Constantia" pitchFamily="18" charset="0"/>
              </a:rPr>
              <a:t> Tiga output O = {a, b, c}</a:t>
            </a:r>
          </a:p>
          <a:p>
            <a:pPr>
              <a:buFont typeface="Arial" charset="0"/>
              <a:buChar char="•"/>
            </a:pPr>
            <a:r>
              <a:rPr lang="id-ID" sz="2000">
                <a:latin typeface="Constantia" pitchFamily="18" charset="0"/>
              </a:rPr>
              <a:t> A adalah </a:t>
            </a:r>
            <a:r>
              <a:rPr lang="id-ID" sz="2000" i="1">
                <a:latin typeface="Constantia" pitchFamily="18" charset="0"/>
              </a:rPr>
              <a:t>initial state</a:t>
            </a:r>
            <a:r>
              <a:rPr lang="id-ID" sz="2000">
                <a:latin typeface="Constantia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id-ID" sz="2000">
                <a:latin typeface="Constantia" pitchFamily="18" charset="0"/>
              </a:rPr>
              <a:t> Fungsi transisi digambarkan sebagai garis dengan tanda panah yang menunjukkan perpindahan dari suatu state ke state lainnya dengan menerima suatu input dan memberikan suatu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Kriteria </a:t>
            </a:r>
            <a:r>
              <a:rPr lang="id-ID" smtClean="0"/>
              <a:t>FSM yang baik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B</a:t>
            </a:r>
            <a:r>
              <a:rPr lang="id-ID" smtClean="0"/>
              <a:t>isa memetakan sederetan input menjadi sederetan output dengan tingkat akurasi yang tinggi</a:t>
            </a:r>
            <a:r>
              <a:rPr lang="en-US" smtClean="0"/>
              <a:t>.</a:t>
            </a:r>
            <a:endParaRPr lang="id-ID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M</a:t>
            </a:r>
            <a:r>
              <a:rPr lang="id-ID" smtClean="0"/>
              <a:t>emiliki jumlah state yang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FSM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26523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000" dirty="0" smtClean="0"/>
              <a:t>I</a:t>
            </a:r>
            <a:r>
              <a:rPr lang="id-ID" sz="2000" dirty="0" smtClean="0"/>
              <a:t>nput</a:t>
            </a:r>
            <a:r>
              <a:rPr lang="en-US" sz="2000" dirty="0" smtClean="0"/>
              <a:t>    :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011010001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dirty="0" smtClean="0"/>
              <a:t>O</a:t>
            </a:r>
            <a:r>
              <a:rPr lang="id-ID" sz="2000" dirty="0" smtClean="0"/>
              <a:t>utput</a:t>
            </a:r>
            <a:r>
              <a:rPr lang="en-US" sz="2000" dirty="0" smtClean="0"/>
              <a:t>:</a:t>
            </a:r>
            <a:r>
              <a:rPr lang="id-ID" sz="2000" dirty="0" smtClean="0"/>
              <a:t> </a:t>
            </a:r>
            <a:r>
              <a:rPr lang="en-US" sz="2000" dirty="0" smtClean="0"/>
              <a:t>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10011110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dirty="0" smtClean="0"/>
              <a:t>FSM yang bisa memetakan input-output tsb?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0"/>
            <a:ext cx="51101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62400" y="11430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Aplikasi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dunia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nyata</a:t>
            </a:r>
            <a:r>
              <a:rPr lang="id-ID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2400" y="16865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Prediksi</a:t>
            </a:r>
            <a:r>
              <a:rPr lang="id-ID" sz="2800" dirty="0" smtClean="0">
                <a:solidFill>
                  <a:srgbClr val="FF0000"/>
                </a:solidFill>
              </a:rPr>
              <a:t> data time series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FSM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Pada FSM tersebut, A adalah </a:t>
            </a:r>
            <a:r>
              <a:rPr lang="id-ID" i="1" smtClean="0"/>
              <a:t>initial state</a:t>
            </a:r>
            <a:r>
              <a:rPr lang="id-ID" smtClean="0"/>
              <a:t>. </a:t>
            </a:r>
          </a:p>
          <a:p>
            <a:pPr eaLnBrk="1" hangingPunct="1"/>
            <a:r>
              <a:rPr lang="id-ID" smtClean="0"/>
              <a:t>FSM tersebut bisa memetakan setiap I</a:t>
            </a:r>
            <a:r>
              <a:rPr lang="id-ID" i="1" baseline="-25000" smtClean="0"/>
              <a:t>i</a:t>
            </a:r>
            <a:r>
              <a:rPr lang="id-ID" baseline="-25000" smtClean="0"/>
              <a:t>+1</a:t>
            </a:r>
            <a:r>
              <a:rPr lang="id-ID" smtClean="0"/>
              <a:t> menjadi O</a:t>
            </a:r>
            <a:r>
              <a:rPr lang="id-ID" i="1" baseline="-25000" smtClean="0"/>
              <a:t>i</a:t>
            </a:r>
            <a:r>
              <a:rPr lang="id-ID" smtClean="0"/>
              <a:t> dengan akurasi 100%. </a:t>
            </a:r>
          </a:p>
          <a:p>
            <a:pPr eaLnBrk="1" hangingPunct="1"/>
            <a:r>
              <a:rPr lang="id-ID" smtClean="0"/>
              <a:t>Tetapi, mungkin </a:t>
            </a:r>
            <a:r>
              <a:rPr lang="en-US" smtClean="0"/>
              <a:t>terdapat</a:t>
            </a:r>
            <a:r>
              <a:rPr lang="id-ID" smtClean="0"/>
              <a:t> FSM lain dengan jumlah </a:t>
            </a:r>
            <a:r>
              <a:rPr lang="id-ID" i="1" smtClean="0"/>
              <a:t>state</a:t>
            </a:r>
            <a:r>
              <a:rPr lang="id-ID" smtClean="0"/>
              <a:t> lebih sedikit dan memiliki akurasi 100% juga.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1189</TotalTime>
  <Words>1427</Words>
  <Application>Microsoft Office PowerPoint</Application>
  <PresentationFormat>On-screen Show (4:3)</PresentationFormat>
  <Paragraphs>254</Paragraphs>
  <Slides>56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Flow</vt:lpstr>
      <vt:lpstr>Office Theme</vt:lpstr>
      <vt:lpstr>Picture</vt:lpstr>
      <vt:lpstr>Evolutionary Programming (EP) </vt:lpstr>
      <vt:lpstr>Intro</vt:lpstr>
      <vt:lpstr>Intro</vt:lpstr>
      <vt:lpstr>Intro</vt:lpstr>
      <vt:lpstr>Intro</vt:lpstr>
      <vt:lpstr>FSM</vt:lpstr>
      <vt:lpstr>Kriteria FSM yang baik</vt:lpstr>
      <vt:lpstr>FSM</vt:lpstr>
      <vt:lpstr>FSM</vt:lpstr>
      <vt:lpstr>FSM</vt:lpstr>
      <vt:lpstr>EP</vt:lpstr>
      <vt:lpstr>Spesifikasi teknis EP</vt:lpstr>
      <vt:lpstr>Representasi Individu</vt:lpstr>
      <vt:lpstr>Kromosom</vt:lpstr>
      <vt:lpstr>Seleksi Orangtua</vt:lpstr>
      <vt:lpstr>Rekombinasi</vt:lpstr>
      <vt:lpstr>Mutasi</vt:lpstr>
      <vt:lpstr>Mutasi</vt:lpstr>
      <vt:lpstr>Mutasi</vt:lpstr>
      <vt:lpstr>Seleksi Survivor</vt:lpstr>
      <vt:lpstr>Seleksi Survivor</vt:lpstr>
      <vt:lpstr>Seleksi Survivor</vt:lpstr>
      <vt:lpstr>Evolution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EP</vt:lpstr>
      <vt:lpstr>Evolving checkers players (Fogel’02)</vt:lpstr>
      <vt:lpstr>PowerPoint Presentation</vt:lpstr>
      <vt:lpstr>Evolving checkers players (Fogel’02)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202</cp:revision>
  <dcterms:created xsi:type="dcterms:W3CDTF">2006-08-16T00:00:00Z</dcterms:created>
  <dcterms:modified xsi:type="dcterms:W3CDTF">2017-05-21T06:39:26Z</dcterms:modified>
</cp:coreProperties>
</file>