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22" r:id="rId2"/>
  </p:sldMasterIdLst>
  <p:notesMasterIdLst>
    <p:notesMasterId r:id="rId38"/>
  </p:notesMasterIdLst>
  <p:sldIdLst>
    <p:sldId id="369" r:id="rId3"/>
    <p:sldId id="371" r:id="rId4"/>
    <p:sldId id="370" r:id="rId5"/>
    <p:sldId id="372" r:id="rId6"/>
    <p:sldId id="373" r:id="rId7"/>
    <p:sldId id="322" r:id="rId8"/>
    <p:sldId id="323" r:id="rId9"/>
    <p:sldId id="349" r:id="rId10"/>
    <p:sldId id="262" r:id="rId11"/>
    <p:sldId id="351" r:id="rId12"/>
    <p:sldId id="325" r:id="rId13"/>
    <p:sldId id="352" r:id="rId14"/>
    <p:sldId id="326" r:id="rId15"/>
    <p:sldId id="353" r:id="rId16"/>
    <p:sldId id="354" r:id="rId17"/>
    <p:sldId id="356" r:id="rId18"/>
    <p:sldId id="355" r:id="rId19"/>
    <p:sldId id="357" r:id="rId20"/>
    <p:sldId id="359" r:id="rId21"/>
    <p:sldId id="360" r:id="rId22"/>
    <p:sldId id="361" r:id="rId23"/>
    <p:sldId id="374" r:id="rId24"/>
    <p:sldId id="367" r:id="rId25"/>
    <p:sldId id="368" r:id="rId26"/>
    <p:sldId id="328" r:id="rId27"/>
    <p:sldId id="362" r:id="rId28"/>
    <p:sldId id="331" r:id="rId29"/>
    <p:sldId id="339" r:id="rId30"/>
    <p:sldId id="340" r:id="rId31"/>
    <p:sldId id="364" r:id="rId32"/>
    <p:sldId id="365" r:id="rId33"/>
    <p:sldId id="366" r:id="rId34"/>
    <p:sldId id="348" r:id="rId35"/>
    <p:sldId id="300" r:id="rId36"/>
    <p:sldId id="260" r:id="rId37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63" autoAdjust="0"/>
    <p:restoredTop sz="94660"/>
  </p:normalViewPr>
  <p:slideViewPr>
    <p:cSldViewPr>
      <p:cViewPr>
        <p:scale>
          <a:sx n="66" d="100"/>
          <a:sy n="66" d="100"/>
        </p:scale>
        <p:origin x="-14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34E8ED-2147-42E6-A1A2-A917F76B8431}" type="datetimeFigureOut">
              <a:rPr lang="id-ID" smtClean="0"/>
              <a:pPr/>
              <a:t>21/05/2017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1F9A16-78BE-405C-8529-AB3C35A61DC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48513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1F9A16-78BE-405C-8529-AB3C35A61DCD}" type="slidenum">
              <a:rPr lang="id-ID" smtClean="0"/>
              <a:pPr/>
              <a:t>22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4A03C-C99C-47BF-9D63-AE4BC1FA0986}" type="datetimeFigureOut">
              <a:rPr lang="en-US"/>
              <a:pPr>
                <a:defRPr/>
              </a:pPr>
              <a:t>5/21/2017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FC2B1-0FBE-41D2-AF13-E6C598BE4E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A8B5C-D34D-4180-8C06-5550D2928C9C}" type="datetimeFigureOut">
              <a:rPr lang="en-US"/>
              <a:pPr>
                <a:defRPr/>
              </a:pPr>
              <a:t>5/21/2017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D7743-72B3-4172-9EB9-98B0D1E95F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539CB-7DA4-4554-8128-DF55EA5494A7}" type="datetimeFigureOut">
              <a:rPr lang="en-US"/>
              <a:pPr>
                <a:defRPr/>
              </a:pPr>
              <a:t>5/21/2017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2E487-7EAE-4EBF-910B-D7401B043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D023F-A217-40F3-80AC-2AE26D7BC023}" type="datetimeFigureOut">
              <a:rPr lang="en-US"/>
              <a:pPr>
                <a:defRPr/>
              </a:pPr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EE4E5-EF0B-4841-ADF4-67767D3D0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73C85-FF7D-472E-A380-4C3D785D69E6}" type="datetimeFigureOut">
              <a:rPr lang="en-US"/>
              <a:pPr>
                <a:defRPr/>
              </a:pPr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65B14-A880-4F69-963E-E345D1217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46279-AE69-46F8-B849-E4E4B4E9963E}" type="datetimeFigureOut">
              <a:rPr lang="en-US"/>
              <a:pPr>
                <a:defRPr/>
              </a:pPr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5422E-C3B9-4726-9594-B7EF505F51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CFB7DC-789B-430A-A61E-3E3A0475C1F0}" type="datetimeFigureOut">
              <a:rPr lang="en-US"/>
              <a:pPr>
                <a:defRPr/>
              </a:pPr>
              <a:t>5/21/2017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13999-D9E3-433F-B9A3-4D08357CEE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41057-737E-4CE2-B3A2-4E74CEC77F79}" type="datetimeFigureOut">
              <a:rPr lang="en-US"/>
              <a:pPr>
                <a:defRPr/>
              </a:pPr>
              <a:t>5/21/2017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2C2BB-68C4-4F7A-9F76-6488D7220B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CA433-A71C-4F7F-94A6-B940FA68978F}" type="datetimeFigureOut">
              <a:rPr lang="en-US"/>
              <a:pPr>
                <a:defRPr/>
              </a:pPr>
              <a:t>5/21/2017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E783C-2D4D-4AC6-91C1-76CBAA8A8D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5DE86-FCFD-44FA-A6EB-33D44460A8A2}" type="datetimeFigureOut">
              <a:rPr lang="en-US"/>
              <a:pPr>
                <a:defRPr/>
              </a:pPr>
              <a:t>5/21/2017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9632C-0313-4764-85F2-95639276A4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1BD06-0629-4F14-9A92-B80F8CEE48C5}" type="datetimeFigureOut">
              <a:rPr lang="en-US"/>
              <a:pPr>
                <a:defRPr/>
              </a:pPr>
              <a:t>5/21/2017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449A1-B73B-40EF-B71D-BCAC4BE124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DFAF0-29E6-4464-8460-C561DC891A60}" type="datetimeFigureOut">
              <a:rPr lang="en-US"/>
              <a:pPr>
                <a:defRPr/>
              </a:pPr>
              <a:t>5/21/2017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CC5F5-28A5-4231-A997-BE65337D45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602CC-2E7F-4546-8064-E5654D1B5A49}" type="datetimeFigureOut">
              <a:rPr lang="en-US"/>
              <a:pPr>
                <a:defRPr/>
              </a:pPr>
              <a:t>5/21/2017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B5F8F-8A17-4052-BEC6-5C745FCF4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D6183-0FC3-48FA-9D76-C473ACA278A4}" type="datetimeFigureOut">
              <a:rPr lang="en-US"/>
              <a:pPr>
                <a:defRPr/>
              </a:pPr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FF4C6-2D4C-44F5-A504-499128AD41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54C8A-E66F-4EC7-BE30-875763ECDB36}" type="datetimeFigureOut">
              <a:rPr lang="en-US"/>
              <a:pPr>
                <a:defRPr/>
              </a:pPr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7A3BE-2795-479F-AD33-E35BF19947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F47A6-B391-441B-AC73-B15F4DE7B435}" type="datetimeFigureOut">
              <a:rPr lang="en-US"/>
              <a:pPr>
                <a:defRPr/>
              </a:pPr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874BE-07BE-4654-AA13-5F6320EF76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5BEBE-6AFE-4C3D-9056-38C84BDE9E07}" type="datetimeFigureOut">
              <a:rPr lang="en-US"/>
              <a:pPr>
                <a:defRPr/>
              </a:pPr>
              <a:t>5/21/2017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F63D7-D190-49FE-A46D-AE90CFF496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90DE2-3D26-4E8F-BDE0-6E68D30CAE98}" type="datetimeFigureOut">
              <a:rPr lang="en-US"/>
              <a:pPr>
                <a:defRPr/>
              </a:pPr>
              <a:t>5/21/2017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9F7D8-C460-401C-A938-BE1E39B08E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2DED7F-C548-4EDF-BEC2-000E45F09E85}" type="datetimeFigureOut">
              <a:rPr lang="en-US"/>
              <a:pPr>
                <a:defRPr/>
              </a:pPr>
              <a:t>5/21/2017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6FB17-096E-4B6B-97B9-6108487B9D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E75B1-BC8C-4520-9B6D-134DF773D97F}" type="datetimeFigureOut">
              <a:rPr lang="en-US"/>
              <a:pPr>
                <a:defRPr/>
              </a:pPr>
              <a:t>5/21/2017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7DEE7-81F7-4898-8BA2-AE7344480D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DC6C8-8A01-45E0-A0F2-F9FA408E25C7}" type="datetimeFigureOut">
              <a:rPr lang="en-US"/>
              <a:pPr>
                <a:defRPr/>
              </a:pPr>
              <a:t>5/21/2017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8C110-BEBC-48D7-84BD-79C7576918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6F0F7-346C-4AE1-B000-3D4609797457}" type="datetimeFigureOut">
              <a:rPr lang="en-US"/>
              <a:pPr>
                <a:defRPr/>
              </a:pPr>
              <a:t>5/21/2017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2A02E7-6369-4160-A48D-4A2088D876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38A965A-882D-46AE-9143-763472613DEE}" type="datetimeFigureOut">
              <a:rPr lang="en-US"/>
              <a:pPr>
                <a:defRPr/>
              </a:pPr>
              <a:t>5/21/2017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83D642A-C1DE-4965-8DE3-917D31D2E7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787" r:id="rId2"/>
    <p:sldLayoutId id="214748380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808" r:id="rId9"/>
    <p:sldLayoutId id="2147483793" r:id="rId10"/>
    <p:sldLayoutId id="214748379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id-ID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B0E1669-F38D-4C79-A82C-304A561FE1F8}" type="datetimeFigureOut">
              <a:rPr lang="en-US"/>
              <a:pPr>
                <a:defRPr/>
              </a:pPr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CF3B438-52FE-4C3D-BD1C-C2FDEEBE8F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go2.wordpress.com/?id=725X1342&amp;site=shisymbolinternational.wordpress.com&amp;url=http://www.shisymbol.com/" TargetMode="Externa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9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ovie1.mpeg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hyperlink" Target="movie2.mpeg" TargetMode="Externa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5400" dirty="0" smtClean="0"/>
              <a:t>Genetic </a:t>
            </a:r>
            <a:r>
              <a:rPr lang="en-GB" sz="5400" dirty="0" smtClean="0"/>
              <a:t>Programming </a:t>
            </a:r>
            <a:r>
              <a:rPr lang="id-ID" sz="5400" dirty="0" smtClean="0"/>
              <a:t>(GP</a:t>
            </a:r>
            <a:r>
              <a:rPr lang="id-ID" sz="5400" dirty="0" smtClean="0"/>
              <a:t>)</a:t>
            </a:r>
            <a:br>
              <a:rPr lang="id-ID" sz="5400" dirty="0" smtClean="0"/>
            </a:br>
            <a:endParaRPr lang="id-ID" sz="5400" dirty="0"/>
          </a:p>
        </p:txBody>
      </p:sp>
      <p:sp>
        <p:nvSpPr>
          <p:cNvPr id="6147" name="Subtitle 2"/>
          <p:cNvSpPr>
            <a:spLocks noGrp="1"/>
          </p:cNvSpPr>
          <p:nvPr>
            <p:ph type="subTitle" idx="1"/>
          </p:nvPr>
        </p:nvSpPr>
        <p:spPr>
          <a:xfrm>
            <a:off x="533400" y="3581400"/>
            <a:ext cx="7854950" cy="1981200"/>
          </a:xfrm>
        </p:spPr>
        <p:txBody>
          <a:bodyPr/>
          <a:lstStyle/>
          <a:p>
            <a:pPr marR="0"/>
            <a:r>
              <a:rPr lang="id-ID" sz="2400" dirty="0"/>
              <a:t>Dr. </a:t>
            </a:r>
            <a:r>
              <a:rPr lang="en-GB" sz="2400" dirty="0" err="1"/>
              <a:t>Suyanto</a:t>
            </a:r>
            <a:r>
              <a:rPr lang="en-GB" sz="2400" dirty="0"/>
              <a:t>, S</a:t>
            </a:r>
            <a:r>
              <a:rPr lang="id-ID" sz="2400" dirty="0"/>
              <a:t>.</a:t>
            </a:r>
            <a:r>
              <a:rPr lang="en-GB" sz="2400" dirty="0"/>
              <a:t>T</a:t>
            </a:r>
            <a:r>
              <a:rPr lang="id-ID" sz="2400" dirty="0"/>
              <a:t>.</a:t>
            </a:r>
            <a:r>
              <a:rPr lang="en-GB" sz="2400" dirty="0"/>
              <a:t>, M</a:t>
            </a:r>
            <a:r>
              <a:rPr lang="id-ID" sz="2400" dirty="0"/>
              <a:t>.</a:t>
            </a:r>
            <a:r>
              <a:rPr lang="en-GB" sz="2400" dirty="0"/>
              <a:t>Sc.</a:t>
            </a:r>
            <a:endParaRPr lang="id-ID" sz="2400" dirty="0"/>
          </a:p>
          <a:p>
            <a:pPr marR="0"/>
            <a:r>
              <a:rPr lang="id-ID" sz="2400" dirty="0"/>
              <a:t>HP/WA: 0812 845 12345</a:t>
            </a:r>
          </a:p>
          <a:p>
            <a:pPr marR="0"/>
            <a:endParaRPr lang="en-US" sz="2400" dirty="0"/>
          </a:p>
          <a:p>
            <a:pPr marR="0"/>
            <a:r>
              <a:rPr lang="id-ID" sz="2400" dirty="0"/>
              <a:t>Intelligence Computing Multimedia (ICM)</a:t>
            </a:r>
          </a:p>
          <a:p>
            <a:pPr marR="0"/>
            <a:r>
              <a:rPr lang="id-ID" sz="2400" dirty="0"/>
              <a:t>Informatics faculty  – Telkom University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0"/>
            <a:ext cx="8891588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1752600" y="5943600"/>
            <a:ext cx="9255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solidFill>
                  <a:srgbClr val="FF0000"/>
                </a:solidFill>
              </a:rPr>
              <a:t>GA</a:t>
            </a:r>
            <a:endParaRPr lang="id-ID" sz="4000">
              <a:solidFill>
                <a:srgbClr val="FF0000"/>
              </a:solidFill>
            </a:endParaRPr>
          </a:p>
        </p:txBody>
      </p:sp>
      <p:sp>
        <p:nvSpPr>
          <p:cNvPr id="17412" name="Rectangle 3"/>
          <p:cNvSpPr>
            <a:spLocks noChangeArrowheads="1"/>
          </p:cNvSpPr>
          <p:nvPr/>
        </p:nvSpPr>
        <p:spPr bwMode="auto">
          <a:xfrm>
            <a:off x="6705600" y="5943600"/>
            <a:ext cx="9255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solidFill>
                  <a:srgbClr val="FF0000"/>
                </a:solidFill>
              </a:rPr>
              <a:t>GP</a:t>
            </a:r>
            <a:endParaRPr lang="id-ID" sz="4000">
              <a:solidFill>
                <a:srgbClr val="FF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509932" y="1905000"/>
            <a:ext cx="1981200" cy="1828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Oval 5"/>
          <p:cNvSpPr/>
          <p:nvPr/>
        </p:nvSpPr>
        <p:spPr>
          <a:xfrm>
            <a:off x="4495800" y="2362200"/>
            <a:ext cx="411480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/>
              <a:t>Representasi Individu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d-ID" dirty="0" smtClean="0"/>
              <a:t>Misalkan si A menghadapi masalah dalam proses seleksi pegawai tahun ini</a:t>
            </a:r>
          </a:p>
          <a:p>
            <a:pPr eaLnBrk="1" hangingPunct="1"/>
            <a:r>
              <a:rPr lang="id-ID" dirty="0" smtClean="0"/>
              <a:t>Dia bingung bagaimana menemukan model yang tepat untuk proses seleksi tahun ini</a:t>
            </a:r>
          </a:p>
          <a:p>
            <a:pPr eaLnBrk="1" hangingPunct="1"/>
            <a:r>
              <a:rPr lang="id-ID" dirty="0" smtClean="0"/>
              <a:t>Aturan seleksi yang pernah digunakan tahun lalu tidak dia temukan</a:t>
            </a:r>
          </a:p>
          <a:p>
            <a:pPr eaLnBrk="1" hangingPunct="1"/>
            <a:r>
              <a:rPr lang="id-ID" dirty="0" smtClean="0"/>
              <a:t>Satu-satunya dokumen proses seleksi pegawai tahun lalu adalah data sebagai berikut: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dirty="0" smtClean="0"/>
              <a:t>Data histori penerimaan pegawai</a:t>
            </a:r>
            <a:endParaRPr lang="id-ID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33400" y="2667000"/>
          <a:ext cx="8153399" cy="3657600"/>
        </p:xfrm>
        <a:graphic>
          <a:graphicData uri="http://schemas.openxmlformats.org/drawingml/2006/table">
            <a:tbl>
              <a:tblPr/>
              <a:tblGrid>
                <a:gridCol w="1988024"/>
                <a:gridCol w="2105555"/>
                <a:gridCol w="2105555"/>
                <a:gridCol w="1954265"/>
              </a:tblGrid>
              <a:tr h="609600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400" b="1" spc="-30">
                          <a:latin typeface="Book Antiqua"/>
                          <a:ea typeface="Times New Roman"/>
                          <a:cs typeface="Times New Roman"/>
                        </a:rPr>
                        <a:t>Kandidat</a:t>
                      </a:r>
                      <a:endParaRPr lang="id-ID" sz="2400" spc="-3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400" b="1" spc="-30">
                          <a:latin typeface="Book Antiqua"/>
                          <a:ea typeface="Times New Roman"/>
                          <a:cs typeface="Times New Roman"/>
                        </a:rPr>
                        <a:t>IPK</a:t>
                      </a:r>
                      <a:endParaRPr lang="id-ID" sz="2400" spc="-3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400" b="1" spc="-30">
                          <a:latin typeface="Book Antiqua"/>
                          <a:ea typeface="Times New Roman"/>
                          <a:cs typeface="Times New Roman"/>
                        </a:rPr>
                        <a:t>Psikologi</a:t>
                      </a:r>
                      <a:endParaRPr lang="id-ID" sz="2400" spc="-3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400" b="1" spc="-30">
                          <a:latin typeface="Book Antiqua"/>
                          <a:ea typeface="Times New Roman"/>
                          <a:cs typeface="Times New Roman"/>
                        </a:rPr>
                        <a:t>Diterima</a:t>
                      </a:r>
                      <a:endParaRPr lang="id-ID" sz="2400" spc="-3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400" spc="-30">
                          <a:latin typeface="Book Antiqua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400" spc="-30">
                          <a:latin typeface="Book Antiqua"/>
                          <a:ea typeface="Times New Roman"/>
                          <a:cs typeface="Times New Roman"/>
                        </a:rPr>
                        <a:t>2,98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400" spc="-30">
                          <a:latin typeface="Book Antiqua"/>
                          <a:ea typeface="Times New Roman"/>
                          <a:cs typeface="Times New Roman"/>
                        </a:rPr>
                        <a:t>73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400" spc="-30">
                          <a:latin typeface="Book Antiqua"/>
                          <a:ea typeface="Times New Roman"/>
                          <a:cs typeface="Times New Roman"/>
                        </a:rPr>
                        <a:t>Tidak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400" spc="-30">
                          <a:latin typeface="Book Antiqua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400" spc="-30">
                          <a:latin typeface="Book Antiqua"/>
                          <a:ea typeface="Times New Roman"/>
                          <a:cs typeface="Times New Roman"/>
                        </a:rPr>
                        <a:t>3,08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400" spc="-30">
                          <a:latin typeface="Book Antiqua"/>
                          <a:ea typeface="Times New Roman"/>
                          <a:cs typeface="Times New Roman"/>
                        </a:rPr>
                        <a:t>97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400" spc="-30">
                          <a:latin typeface="Book Antiqua"/>
                          <a:ea typeface="Times New Roman"/>
                          <a:cs typeface="Times New Roman"/>
                        </a:rPr>
                        <a:t>Ya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400" spc="-30">
                          <a:latin typeface="Book Antiqua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400" spc="-30">
                          <a:latin typeface="Book Antiqua"/>
                          <a:ea typeface="Times New Roman"/>
                          <a:cs typeface="Times New Roman"/>
                        </a:rPr>
                        <a:t>2,56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400" spc="-30">
                          <a:latin typeface="Book Antiqua"/>
                          <a:ea typeface="Times New Roman"/>
                          <a:cs typeface="Times New Roman"/>
                        </a:rPr>
                        <a:t>83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400" spc="-30">
                          <a:latin typeface="Book Antiqua"/>
                          <a:ea typeface="Times New Roman"/>
                          <a:cs typeface="Times New Roman"/>
                        </a:rPr>
                        <a:t>Tidak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400" spc="-30">
                          <a:latin typeface="Book Antiqua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400" spc="-30">
                          <a:latin typeface="Book Antiqua"/>
                          <a:ea typeface="Times New Roman"/>
                          <a:cs typeface="Times New Roman"/>
                        </a:rPr>
                        <a:t>3,01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400" spc="-30">
                          <a:latin typeface="Book Antiqua"/>
                          <a:ea typeface="Times New Roman"/>
                          <a:cs typeface="Times New Roman"/>
                        </a:rPr>
                        <a:t>84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400" spc="-30">
                          <a:latin typeface="Book Antiqua"/>
                          <a:ea typeface="Times New Roman"/>
                          <a:cs typeface="Times New Roman"/>
                        </a:rPr>
                        <a:t>Ya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400" spc="-30">
                          <a:latin typeface="Book Antiqua"/>
                          <a:ea typeface="Times New Roman"/>
                          <a:cs typeface="Times New Roman"/>
                        </a:rPr>
                        <a:t>...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400" spc="-30">
                          <a:latin typeface="Book Antiqua"/>
                          <a:ea typeface="Times New Roman"/>
                          <a:cs typeface="Times New Roman"/>
                        </a:rPr>
                        <a:t>...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400" spc="-30">
                          <a:latin typeface="Book Antiqua"/>
                          <a:ea typeface="Times New Roman"/>
                          <a:cs typeface="Times New Roman"/>
                        </a:rPr>
                        <a:t>...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400" spc="-30" dirty="0">
                          <a:latin typeface="Book Antiqua"/>
                          <a:ea typeface="Times New Roman"/>
                          <a:cs typeface="Times New Roman"/>
                        </a:rPr>
                        <a:t>...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/>
              <a:t>Kromosom</a:t>
            </a:r>
          </a:p>
        </p:txBody>
      </p:sp>
      <p:sp>
        <p:nvSpPr>
          <p:cNvPr id="20483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id-ID" smtClean="0"/>
              <a:t>	Misalkan, suatu model yang bisa digunakan untuk masalah tersebut adalah </a:t>
            </a:r>
          </a:p>
          <a:p>
            <a:pPr eaLnBrk="1" hangingPunct="1">
              <a:buFont typeface="Wingdings 2" pitchFamily="18" charset="2"/>
              <a:buNone/>
            </a:pPr>
            <a:r>
              <a:rPr lang="id-ID" b="1" smtClean="0"/>
              <a:t>	</a:t>
            </a:r>
          </a:p>
          <a:p>
            <a:pPr eaLnBrk="1" hangingPunct="1">
              <a:buFont typeface="Wingdings 2" pitchFamily="18" charset="2"/>
              <a:buNone/>
            </a:pPr>
            <a:r>
              <a:rPr lang="id-ID" b="1" smtClean="0"/>
              <a:t>	IF</a:t>
            </a:r>
            <a:r>
              <a:rPr lang="id-ID" smtClean="0"/>
              <a:t> (IPK &gt; 3,00 AND Psikologi &gt; 83) </a:t>
            </a:r>
          </a:p>
          <a:p>
            <a:pPr eaLnBrk="1" hangingPunct="1">
              <a:buFont typeface="Wingdings 2" pitchFamily="18" charset="2"/>
              <a:buNone/>
            </a:pPr>
            <a:r>
              <a:rPr lang="id-ID" b="1" smtClean="0"/>
              <a:t>	THEN</a:t>
            </a:r>
            <a:r>
              <a:rPr lang="id-ID" smtClean="0"/>
              <a:t> Diterima </a:t>
            </a:r>
          </a:p>
          <a:p>
            <a:pPr eaLnBrk="1" hangingPunct="1">
              <a:buFont typeface="Wingdings 2" pitchFamily="18" charset="2"/>
              <a:buNone/>
            </a:pPr>
            <a:r>
              <a:rPr lang="id-ID" b="1" smtClean="0"/>
              <a:t>	ELSE</a:t>
            </a:r>
            <a:r>
              <a:rPr lang="id-ID" smtClean="0"/>
              <a:t> Tidak.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/>
              <a:t>Kromosom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id-ID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id-ID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id-ID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id-ID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id-ID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id-ID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id-ID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id-ID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d-ID" dirty="0" smtClean="0"/>
              <a:t>Struktur pohon tersebut bisa dibayangkan sebagai suatu kromosom yang bisa ber-evolusi dengan proses rekombinasi dan mutasi.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d-ID" dirty="0" smtClean="0"/>
              <a:t>Untuk permasalahan yang lebih kompleks, misalnya jumlah atribut masukan lebih dari dua, tentu saja diperlukan waktu yang lama untuk menemukan model yang tepat.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d-ID" dirty="0" smtClean="0"/>
              <a:t>Proses evolusi pada GP sengaja dibuat untuk mengatasi masalah ini.</a:t>
            </a:r>
            <a:endParaRPr lang="id-ID" dirty="0"/>
          </a:p>
        </p:txBody>
      </p:sp>
      <p:pic>
        <p:nvPicPr>
          <p:cNvPr id="2150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2133600"/>
            <a:ext cx="5943600" cy="187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dirty="0" smtClean="0"/>
              <a:t>Kromosom: Formula Aritmetika</a:t>
            </a:r>
          </a:p>
        </p:txBody>
      </p:sp>
      <p:pic>
        <p:nvPicPr>
          <p:cNvPr id="2253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2438400"/>
            <a:ext cx="5943600" cy="272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5486400"/>
            <a:ext cx="165258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dirty="0" smtClean="0"/>
              <a:t>Kromosom: Formula Logika</a:t>
            </a:r>
            <a:endParaRPr lang="id-ID" dirty="0"/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5867400"/>
            <a:ext cx="51054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2590800"/>
            <a:ext cx="6284913" cy="271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dirty="0" smtClean="0"/>
              <a:t>Kromosom: Program</a:t>
            </a:r>
            <a:endParaRPr lang="id-ID" dirty="0"/>
          </a:p>
        </p:txBody>
      </p:sp>
      <p:sp>
        <p:nvSpPr>
          <p:cNvPr id="2457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d-ID">
              <a:latin typeface="Constantia" pitchFamily="18" charset="0"/>
            </a:endParaRP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685800" y="5105400"/>
            <a:ext cx="1828800" cy="1323975"/>
          </a:xfrm>
          <a:prstGeom prst="rect">
            <a:avLst/>
          </a:prstGeom>
          <a:solidFill>
            <a:srgbClr val="D8D8D8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tabLst>
                <a:tab pos="800100" algn="l"/>
              </a:tabLst>
            </a:pPr>
            <a:r>
              <a:rPr lang="id-ID" sz="160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k = 0;</a:t>
            </a:r>
            <a:endParaRPr lang="id-ID" sz="1600">
              <a:ea typeface="Times New Roman" pitchFamily="18" charset="0"/>
              <a:cs typeface="Courier New" pitchFamily="49" charset="0"/>
            </a:endParaRPr>
          </a:p>
          <a:p>
            <a:pPr algn="just" eaLnBrk="0" hangingPunct="0">
              <a:tabLst>
                <a:tab pos="800100" algn="l"/>
              </a:tabLst>
            </a:pPr>
            <a:r>
              <a:rPr lang="id-ID" sz="1600" b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while</a:t>
            </a:r>
            <a:r>
              <a:rPr lang="id-ID" sz="160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k &lt; 10</a:t>
            </a:r>
            <a:endParaRPr lang="id-ID" sz="1600">
              <a:ea typeface="Times New Roman" pitchFamily="18" charset="0"/>
              <a:cs typeface="Courier New" pitchFamily="49" charset="0"/>
            </a:endParaRPr>
          </a:p>
          <a:p>
            <a:pPr algn="just" eaLnBrk="0" hangingPunct="0">
              <a:tabLst>
                <a:tab pos="800100" algn="l"/>
              </a:tabLst>
            </a:pPr>
            <a:r>
              <a:rPr lang="id-ID" sz="160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{</a:t>
            </a:r>
            <a:endParaRPr lang="id-ID" sz="1600">
              <a:ea typeface="Times New Roman" pitchFamily="18" charset="0"/>
              <a:cs typeface="Courier New" pitchFamily="49" charset="0"/>
            </a:endParaRPr>
          </a:p>
          <a:p>
            <a:pPr algn="just" eaLnBrk="0" hangingPunct="0">
              <a:tabLst>
                <a:tab pos="800100" algn="l"/>
              </a:tabLst>
            </a:pPr>
            <a:r>
              <a:rPr lang="id-ID" sz="160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k = k +1</a:t>
            </a:r>
            <a:endParaRPr lang="id-ID" sz="1600">
              <a:ea typeface="Times New Roman" pitchFamily="18" charset="0"/>
              <a:cs typeface="Courier New" pitchFamily="49" charset="0"/>
            </a:endParaRPr>
          </a:p>
          <a:p>
            <a:pPr algn="just" eaLnBrk="0" hangingPunct="0">
              <a:tabLst>
                <a:tab pos="800100" algn="l"/>
              </a:tabLst>
            </a:pPr>
            <a:r>
              <a:rPr lang="id-ID" sz="160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</a:t>
            </a:r>
            <a:endParaRPr lang="id-ID" sz="4000">
              <a:ea typeface="Times New Roman" pitchFamily="18" charset="0"/>
              <a:cs typeface="Courier New" pitchFamily="49" charset="0"/>
            </a:endParaRPr>
          </a:p>
        </p:txBody>
      </p:sp>
      <p:pic>
        <p:nvPicPr>
          <p:cNvPr id="2458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2438400"/>
            <a:ext cx="5408613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i="1" smtClean="0"/>
              <a:t>Mapping</a:t>
            </a:r>
            <a:endParaRPr lang="id-ID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d-ID" dirty="0" smtClean="0"/>
              <a:t>Bagaimana merepresentasikan suatu program ke dalam kromosom dan sebaliknya?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d-ID" dirty="0" smtClean="0"/>
              <a:t>Nichael Lynn Cramer </a:t>
            </a:r>
            <a:r>
              <a:rPr lang="en-US" dirty="0" smtClean="0"/>
              <a:t>(</a:t>
            </a:r>
            <a:r>
              <a:rPr lang="id-ID" dirty="0" smtClean="0"/>
              <a:t>1985</a:t>
            </a:r>
            <a:r>
              <a:rPr lang="en-US" dirty="0" smtClean="0"/>
              <a:t>) </a:t>
            </a:r>
            <a:r>
              <a:rPr lang="id-ID" dirty="0" smtClean="0"/>
              <a:t>mengusulkan cara pembangunan kromosom untuk meng</a:t>
            </a:r>
            <a:r>
              <a:rPr lang="en-US" dirty="0" smtClean="0"/>
              <a:t>-</a:t>
            </a:r>
            <a:r>
              <a:rPr lang="id-ID" dirty="0" smtClean="0"/>
              <a:t>evolusi program dalam bahasa pemrograman PL</a:t>
            </a: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d-ID" dirty="0" smtClean="0"/>
              <a:t>Idenya</a:t>
            </a:r>
            <a:r>
              <a:rPr lang="en-US" dirty="0" smtClean="0"/>
              <a:t>:</a:t>
            </a:r>
            <a:r>
              <a:rPr lang="id-ID" dirty="0" smtClean="0"/>
              <a:t> representasi integer seperti pada GA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d-ID" dirty="0" smtClean="0"/>
              <a:t>Terdapat dua pendekatan pemataan (</a:t>
            </a:r>
            <a:r>
              <a:rPr lang="id-ID" i="1" dirty="0" smtClean="0"/>
              <a:t>mapping</a:t>
            </a:r>
            <a:r>
              <a:rPr lang="id-ID" dirty="0" smtClean="0"/>
              <a:t>) yang diusulkan: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id-ID" dirty="0" smtClean="0"/>
              <a:t>JB </a:t>
            </a:r>
            <a:r>
              <a:rPr lang="id-ID" i="1" dirty="0" smtClean="0"/>
              <a:t>mapping 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id-ID" dirty="0" smtClean="0"/>
              <a:t>TB </a:t>
            </a:r>
            <a:r>
              <a:rPr lang="id-ID" i="1" dirty="0" smtClean="0"/>
              <a:t>mapping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dirty="0" smtClean="0"/>
              <a:t>JB </a:t>
            </a:r>
            <a:r>
              <a:rPr lang="id-ID" i="1" dirty="0" smtClean="0"/>
              <a:t>Mapping</a:t>
            </a:r>
            <a:endParaRPr lang="id-ID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85800" y="2743200"/>
          <a:ext cx="7467600" cy="3429000"/>
        </p:xfrm>
        <a:graphic>
          <a:graphicData uri="http://schemas.openxmlformats.org/drawingml/2006/table">
            <a:tbl>
              <a:tblPr/>
              <a:tblGrid>
                <a:gridCol w="3237013"/>
                <a:gridCol w="4230587"/>
              </a:tblGrid>
              <a:tr h="571500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id-ID" sz="2400" b="1" spc="-30">
                          <a:latin typeface="Arial"/>
                          <a:ea typeface="Times New Roman"/>
                          <a:cs typeface="Times New Roman"/>
                        </a:rPr>
                        <a:t>Kode integer</a:t>
                      </a:r>
                      <a:endParaRPr lang="id-ID" sz="2400" spc="-3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id-ID" sz="2400" b="1" spc="-30">
                          <a:latin typeface="Arial"/>
                          <a:ea typeface="Times New Roman"/>
                          <a:cs typeface="Times New Roman"/>
                        </a:rPr>
                        <a:t>Operasi</a:t>
                      </a:r>
                      <a:endParaRPr lang="id-ID" sz="2400" spc="-3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id-ID" sz="2400" spc="-3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id-ID" sz="2400" spc="-3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id-ID" sz="2400" spc="-30">
                          <a:latin typeface="Arial"/>
                          <a:ea typeface="Times New Roman"/>
                          <a:cs typeface="Times New Roman"/>
                        </a:rPr>
                        <a:t>BLOCK</a:t>
                      </a:r>
                      <a:endParaRPr lang="id-ID" sz="2400" spc="-3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id-ID" sz="2400" spc="-3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id-ID" sz="2400" spc="-3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id-ID" sz="2400" spc="-30">
                          <a:latin typeface="Arial"/>
                          <a:ea typeface="Times New Roman"/>
                          <a:cs typeface="Times New Roman"/>
                        </a:rPr>
                        <a:t>LOOP</a:t>
                      </a:r>
                      <a:endParaRPr lang="id-ID" sz="2400" spc="-3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id-ID" sz="2400" spc="-3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id-ID" sz="2400" spc="-3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id-ID" sz="2400" spc="-30">
                          <a:latin typeface="Arial"/>
                          <a:ea typeface="Times New Roman"/>
                          <a:cs typeface="Times New Roman"/>
                        </a:rPr>
                        <a:t>SET</a:t>
                      </a:r>
                      <a:endParaRPr lang="id-ID" sz="2400" spc="-3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id-ID" sz="2400" spc="-30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id-ID" sz="2400" spc="-3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id-ID" sz="2400" spc="-30">
                          <a:latin typeface="Arial"/>
                          <a:ea typeface="Times New Roman"/>
                          <a:cs typeface="Times New Roman"/>
                        </a:rPr>
                        <a:t>ZERO</a:t>
                      </a:r>
                      <a:endParaRPr lang="id-ID" sz="2400" spc="-3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id-ID" sz="2400" spc="-30"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id-ID" sz="2400" spc="-3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id-ID" sz="2400" spc="-30" dirty="0">
                          <a:latin typeface="Arial"/>
                          <a:ea typeface="Times New Roman"/>
                          <a:cs typeface="Times New Roman"/>
                        </a:rPr>
                        <a:t>INC</a:t>
                      </a:r>
                      <a:endParaRPr lang="id-ID" sz="2400" spc="-30" dirty="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7674" name="Rectangle 3"/>
          <p:cNvSpPr>
            <a:spLocks noChangeArrowheads="1"/>
          </p:cNvSpPr>
          <p:nvPr/>
        </p:nvSpPr>
        <p:spPr bwMode="auto">
          <a:xfrm>
            <a:off x="609600" y="2209800"/>
            <a:ext cx="7467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2000" b="1">
                <a:latin typeface="Constantia" pitchFamily="18" charset="0"/>
              </a:rPr>
              <a:t>Operasi bahasa pemrograman PL dan kode </a:t>
            </a:r>
            <a:r>
              <a:rPr lang="id-ID" sz="2000" b="1" i="1">
                <a:latin typeface="Constantia" pitchFamily="18" charset="0"/>
              </a:rPr>
              <a:t>integer</a:t>
            </a:r>
            <a:r>
              <a:rPr lang="id-ID" sz="2000" b="1">
                <a:latin typeface="Constantia" pitchFamily="18" charset="0"/>
              </a:rPr>
              <a:t>-nya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 descr="Love and those Single needles in haystacks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990600"/>
            <a:ext cx="5516563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57200" y="1349375"/>
            <a:ext cx="9255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solidFill>
                  <a:srgbClr val="FF0000"/>
                </a:solidFill>
              </a:rPr>
              <a:t>GA</a:t>
            </a:r>
            <a:endParaRPr lang="id-ID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57200" y="2416175"/>
            <a:ext cx="8667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solidFill>
                  <a:srgbClr val="FF0000"/>
                </a:solidFill>
              </a:rPr>
              <a:t>ES</a:t>
            </a:r>
            <a:endParaRPr lang="id-ID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57200" y="3635375"/>
            <a:ext cx="8667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solidFill>
                  <a:srgbClr val="FF0000"/>
                </a:solidFill>
              </a:rPr>
              <a:t>EP</a:t>
            </a:r>
            <a:endParaRPr lang="id-ID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57200" y="4778375"/>
            <a:ext cx="12382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>
                <a:solidFill>
                  <a:srgbClr val="C00000"/>
                </a:solidFill>
              </a:rPr>
              <a:t>GP?</a:t>
            </a:r>
            <a:endParaRPr lang="id-ID" b="1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dirty="0" smtClean="0"/>
              <a:t>JB </a:t>
            </a:r>
            <a:r>
              <a:rPr lang="id-ID" i="1" dirty="0" smtClean="0"/>
              <a:t>Mapping</a:t>
            </a:r>
            <a:endParaRPr lang="id-ID" dirty="0"/>
          </a:p>
        </p:txBody>
      </p:sp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89100" y="1943100"/>
            <a:ext cx="6007100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/>
              <a:t>TB </a:t>
            </a:r>
            <a:r>
              <a:rPr lang="id-ID" i="1" smtClean="0"/>
              <a:t>mapping</a:t>
            </a:r>
            <a:endParaRPr lang="id-ID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d-ID" dirty="0" smtClean="0"/>
              <a:t>Kalau JB </a:t>
            </a:r>
            <a:r>
              <a:rPr lang="id-ID" i="1" dirty="0" smtClean="0"/>
              <a:t>mapping</a:t>
            </a:r>
            <a:r>
              <a:rPr lang="id-ID" dirty="0" smtClean="0"/>
              <a:t> menggunakan </a:t>
            </a:r>
            <a:r>
              <a:rPr lang="id-ID" i="1" dirty="0" smtClean="0"/>
              <a:t>auxiliary statement</a:t>
            </a:r>
            <a:r>
              <a:rPr lang="en-US" i="1" dirty="0" smtClean="0"/>
              <a:t> </a:t>
            </a:r>
            <a:r>
              <a:rPr lang="en-US" dirty="0" smtClean="0"/>
              <a:t>(AS)</a:t>
            </a:r>
            <a:r>
              <a:rPr lang="id-ID" dirty="0" smtClean="0"/>
              <a:t>, TB </a:t>
            </a:r>
            <a:r>
              <a:rPr lang="id-ID" i="1" dirty="0" smtClean="0"/>
              <a:t>mapping</a:t>
            </a:r>
            <a:r>
              <a:rPr lang="id-ID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se</a:t>
            </a:r>
            <a:r>
              <a:rPr lang="id-ID" dirty="0" smtClean="0"/>
              <a:t>cara rekursif untuk mendekodekan ekspresi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d-ID" dirty="0" smtClean="0"/>
              <a:t>Hal ini membuat kromosom yang berbasis TB </a:t>
            </a:r>
            <a:r>
              <a:rPr lang="id-ID" i="1" dirty="0" smtClean="0"/>
              <a:t>mapping</a:t>
            </a:r>
            <a:r>
              <a:rPr lang="id-ID" dirty="0" smtClean="0"/>
              <a:t> menjadi lebih singkat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838200"/>
            <a:ext cx="7724274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304800" y="3239869"/>
            <a:ext cx="8305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3600" b="1" dirty="0" smtClean="0">
                <a:latin typeface="Courier New" pitchFamily="49" charset="0"/>
                <a:cs typeface="Courier New" pitchFamily="49" charset="0"/>
              </a:rPr>
              <a:t>(0 (3 5) (1 3 (1 4 (4 5 ))))</a:t>
            </a:r>
            <a:endParaRPr lang="id-ID" sz="3600" b="1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" y="4648200"/>
            <a:ext cx="788019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685800" y="381000"/>
            <a:ext cx="1492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b="1" dirty="0" smtClean="0">
                <a:solidFill>
                  <a:srgbClr val="FF0000"/>
                </a:solidFill>
              </a:rPr>
              <a:t>JB </a:t>
            </a:r>
            <a:r>
              <a:rPr lang="id-ID" b="1" i="1" dirty="0" smtClean="0">
                <a:solidFill>
                  <a:srgbClr val="FF0000"/>
                </a:solidFill>
              </a:rPr>
              <a:t>Mapping</a:t>
            </a:r>
            <a:endParaRPr lang="id-ID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800" y="2858869"/>
            <a:ext cx="1492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b="1" dirty="0" smtClean="0">
                <a:solidFill>
                  <a:srgbClr val="FF0000"/>
                </a:solidFill>
              </a:rPr>
              <a:t>TB </a:t>
            </a:r>
            <a:r>
              <a:rPr lang="id-ID" b="1" i="1" dirty="0" smtClean="0">
                <a:solidFill>
                  <a:srgbClr val="FF0000"/>
                </a:solidFill>
              </a:rPr>
              <a:t>Mapping</a:t>
            </a:r>
            <a:endParaRPr lang="id-ID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/>
              <a:t>GP untuk bahasa LISP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d-ID" dirty="0" smtClean="0"/>
              <a:t>Bagaimana penggunaan GP untuk bahasa pemrograman LISP (</a:t>
            </a:r>
            <a:r>
              <a:rPr lang="id-ID" b="1" dirty="0" smtClean="0"/>
              <a:t>LIS</a:t>
            </a:r>
            <a:r>
              <a:rPr lang="id-ID" dirty="0" smtClean="0"/>
              <a:t>t </a:t>
            </a:r>
            <a:r>
              <a:rPr lang="id-ID" b="1" dirty="0" smtClean="0"/>
              <a:t>P</a:t>
            </a:r>
            <a:r>
              <a:rPr lang="id-ID" dirty="0" smtClean="0"/>
              <a:t>rogramming), yaitu suatu bahasa pemrograman yang berbasis </a:t>
            </a:r>
            <a:r>
              <a:rPr lang="id-ID" i="1" dirty="0" smtClean="0"/>
              <a:t>list</a:t>
            </a:r>
            <a:r>
              <a:rPr lang="id-ID" dirty="0" smtClean="0"/>
              <a:t> (senarai)</a:t>
            </a:r>
          </a:p>
          <a:p>
            <a:pPr eaLnBrk="1" hangingPunct="1"/>
            <a:r>
              <a:rPr lang="id-ID" dirty="0" smtClean="0"/>
              <a:t>Pada masa-masa awal kemunculannya, GP banyak difokuskan pada bahasa LISP</a:t>
            </a:r>
          </a:p>
          <a:p>
            <a:pPr eaLnBrk="1" hangingPunct="1"/>
            <a:r>
              <a:rPr lang="id-ID" dirty="0" smtClean="0"/>
              <a:t>Pada LISP, suatu ekspresi program dituliskan secara </a:t>
            </a:r>
            <a:r>
              <a:rPr lang="id-ID" i="1" dirty="0" smtClean="0"/>
              <a:t>prefix</a:t>
            </a:r>
            <a:r>
              <a:rPr lang="id-ID" dirty="0" smtClean="0"/>
              <a:t>, yaitu menggunakan aturan </a:t>
            </a:r>
            <a:r>
              <a:rPr lang="id-ID" b="1" dirty="0" smtClean="0"/>
              <a:t>operasi operan operan</a:t>
            </a:r>
            <a:endParaRPr lang="id-ID" dirty="0" smtClean="0"/>
          </a:p>
          <a:p>
            <a:pPr eaLnBrk="1" hangingPunct="1"/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/>
              <a:t>GP untuk bahasa LISP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d-ID" dirty="0" smtClean="0"/>
              <a:t>Sebagai contoh, suatu ekspresi LISP berikut: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id-ID" b="1" dirty="0" smtClean="0"/>
              <a:t>		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id-ID" b="1" dirty="0" smtClean="0"/>
              <a:t>			(+ (* 5 x) (* 7 y)</a:t>
            </a:r>
            <a:endParaRPr lang="id-ID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id-ID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id-ID" dirty="0" smtClean="0"/>
              <a:t>	menyatakan ekspresi matematika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id-ID" b="1" dirty="0" smtClean="0"/>
              <a:t>			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id-ID" b="1" dirty="0" smtClean="0"/>
              <a:t>			5x + 7y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id-ID" b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d-ID" dirty="0" smtClean="0"/>
              <a:t>Berapa banyak kode operasi yang harus digunakan?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d-ID" dirty="0" smtClean="0"/>
              <a:t>Tentu saja bergantung pada masalah yang dihadapi.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d-ID" dirty="0" smtClean="0"/>
              <a:t>Semakin banyak operasi yang digunakan, maka GP bisa digunakan untuk menyelesaikan lebih banyak masalah tetapi tentu saja komputasinya semakin kompleks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/>
              <a:t>Seleksi Orangtua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d-ID" dirty="0" smtClean="0"/>
              <a:t>Pada GP, seleksi ortu biasanya dilakukan secara proporsional terhadap nilai </a:t>
            </a:r>
            <a:r>
              <a:rPr lang="id-ID" i="1" dirty="0" smtClean="0"/>
              <a:t>fitness</a:t>
            </a:r>
            <a:r>
              <a:rPr lang="id-ID" dirty="0" smtClean="0"/>
              <a:t>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d-ID" dirty="0" smtClean="0"/>
              <a:t>GP biasanya menggunakan populasi yang berukuran sangat besar.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d-ID" dirty="0" smtClean="0"/>
              <a:t>Agar lebih efisien, seleksi ortu dilakukan dengan cara: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id-ID" dirty="0" smtClean="0"/>
              <a:t>Buat perankingan berdasarkan </a:t>
            </a:r>
            <a:r>
              <a:rPr lang="id-ID" i="1" dirty="0" smtClean="0"/>
              <a:t>fitness</a:t>
            </a:r>
            <a:r>
              <a:rPr lang="id-ID" dirty="0" smtClean="0"/>
              <a:t> dan bagi individu ke dalam dua grup.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id-ID" dirty="0" smtClean="0"/>
              <a:t>Grup 1 berisi </a:t>
            </a:r>
            <a:r>
              <a:rPr lang="id-ID" i="1" dirty="0" smtClean="0"/>
              <a:t>x</a:t>
            </a:r>
            <a:r>
              <a:rPr lang="id-ID" dirty="0" smtClean="0"/>
              <a:t>% individu terbaik dan Grup 2 berisi (100-x)% individu yang lain.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id-ID" dirty="0" smtClean="0"/>
              <a:t>Lakukan 80% seleksi ortu pada Grup 1 dan 20% pada Grup 2.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id-ID" dirty="0" smtClean="0"/>
              <a:t>Untuk ukuran populasi = 1000, 2000, 4000, dan 8000 gunakan secara berturut-turut </a:t>
            </a:r>
            <a:r>
              <a:rPr lang="id-ID" i="1" dirty="0" smtClean="0"/>
              <a:t>x</a:t>
            </a:r>
            <a:r>
              <a:rPr lang="id-ID" dirty="0" smtClean="0"/>
              <a:t> = 32%, 16%, 8% dan 4%.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dirty="0" smtClean="0"/>
              <a:t>Rekombinasi</a:t>
            </a:r>
            <a:endParaRPr lang="id-ID" dirty="0"/>
          </a:p>
        </p:txBody>
      </p:sp>
      <p:pic>
        <p:nvPicPr>
          <p:cNvPr id="3481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2133600"/>
            <a:ext cx="6638925" cy="433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/>
              <a:t>Mutasi</a:t>
            </a:r>
          </a:p>
        </p:txBody>
      </p:sp>
      <p:pic>
        <p:nvPicPr>
          <p:cNvPr id="3686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895600"/>
            <a:ext cx="8370888" cy="262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/>
              <a:t>Seleksi </a:t>
            </a:r>
            <a:r>
              <a:rPr lang="id-ID" i="1" smtClean="0"/>
              <a:t>Survivor</a:t>
            </a:r>
            <a:endParaRPr lang="id-ID" smtClean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d-ID" sz="2000" dirty="0" smtClean="0"/>
              <a:t>Umumnya GP menggunakan model populasi </a:t>
            </a:r>
            <a:r>
              <a:rPr lang="id-ID" sz="2000" i="1" dirty="0" smtClean="0"/>
              <a:t>generational scheme</a:t>
            </a:r>
            <a:r>
              <a:rPr lang="id-ID" sz="2000" dirty="0" smtClean="0"/>
              <a:t> sehingga tidak ada seleksi survivor. </a:t>
            </a:r>
          </a:p>
          <a:p>
            <a:pPr eaLnBrk="1" hangingPunct="1"/>
            <a:r>
              <a:rPr lang="id-ID" sz="2000" dirty="0" smtClean="0"/>
              <a:t>Tetapi, akhir-akhir ini model populasi </a:t>
            </a:r>
            <a:r>
              <a:rPr lang="id-ID" sz="2000" i="1" dirty="0" smtClean="0"/>
              <a:t>steady-state</a:t>
            </a:r>
            <a:r>
              <a:rPr lang="id-ID" sz="2000" dirty="0" smtClean="0"/>
              <a:t> lebih populer dan banyak digunakan dibandingkan </a:t>
            </a:r>
            <a:r>
              <a:rPr lang="id-ID" sz="2000" i="1" dirty="0" smtClean="0"/>
              <a:t>generational scheme</a:t>
            </a:r>
            <a:r>
              <a:rPr lang="id-ID" sz="20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/>
              <a:t>Inisialisasi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d-ID" sz="2000" dirty="0" smtClean="0"/>
              <a:t>Karena kromosom pada GP bisa memiliki ukuran yang berbeda-beda, maka pada generasi pertama kita bisa melakukan proses inisialisasi dengan membatasi kedalaman pohon. </a:t>
            </a:r>
          </a:p>
          <a:p>
            <a:pPr eaLnBrk="1" hangingPunct="1"/>
            <a:r>
              <a:rPr lang="id-ID" sz="2000" dirty="0" smtClean="0"/>
              <a:t>Misalkan, kedalaman pohon maksimum adalah </a:t>
            </a:r>
            <a:r>
              <a:rPr lang="id-ID" sz="2000" i="1" dirty="0" smtClean="0"/>
              <a:t>D</a:t>
            </a:r>
            <a:r>
              <a:rPr lang="id-ID" sz="2000" baseline="-25000" dirty="0" smtClean="0"/>
              <a:t>max</a:t>
            </a:r>
            <a:r>
              <a:rPr lang="id-ID" sz="2000" dirty="0" smtClean="0"/>
              <a:t>. Selanjutnya, dengan menggunakan kedalaman maksimum ini kita bisa membangkitkan kromosom awal dengan cara:</a:t>
            </a:r>
          </a:p>
          <a:p>
            <a:pPr lvl="1" eaLnBrk="1" hangingPunct="1"/>
            <a:r>
              <a:rPr lang="id-ID" sz="1800" b="1" i="1" dirty="0" smtClean="0"/>
              <a:t>Full method</a:t>
            </a:r>
          </a:p>
          <a:p>
            <a:pPr lvl="1" eaLnBrk="1" hangingPunct="1"/>
            <a:r>
              <a:rPr lang="id-ID" sz="1800" b="1" i="1" dirty="0" smtClean="0"/>
              <a:t>Grow method</a:t>
            </a:r>
            <a:endParaRPr lang="id-ID" sz="1800" dirty="0" smtClean="0"/>
          </a:p>
          <a:p>
            <a:pPr lvl="1" eaLnBrk="1" hangingPunct="1"/>
            <a:r>
              <a:rPr lang="id-ID" sz="1800" b="1" i="1" dirty="0" smtClean="0"/>
              <a:t>Ramped half-and-half</a:t>
            </a:r>
            <a:endParaRPr lang="id-ID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2590800"/>
            <a:ext cx="3048000" cy="224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7">
            <a:hlinkClick r:id="rId4" action="ppaction://hlinkfile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81600" y="2552700"/>
            <a:ext cx="3009900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4216" name="Rectangle 8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sz="5400" dirty="0" smtClean="0"/>
              <a:t>GP for Robot Soccer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dirty="0" smtClean="0"/>
              <a:t>Inisialisasi: Full method</a:t>
            </a:r>
            <a:endParaRPr lang="id-ID" dirty="0"/>
          </a:p>
        </p:txBody>
      </p:sp>
      <p:pic>
        <p:nvPicPr>
          <p:cNvPr id="3993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2895600"/>
            <a:ext cx="818197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dirty="0" smtClean="0"/>
              <a:t>Inisialisasi: Grow method</a:t>
            </a:r>
            <a:endParaRPr lang="id-ID" dirty="0"/>
          </a:p>
        </p:txBody>
      </p:sp>
      <p:pic>
        <p:nvPicPr>
          <p:cNvPr id="4096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743200"/>
            <a:ext cx="8240713" cy="264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dirty="0" smtClean="0"/>
              <a:t>Inisialisasi: </a:t>
            </a:r>
            <a:r>
              <a:rPr lang="id-ID" i="1" dirty="0" smtClean="0"/>
              <a:t>Ramped half-and-half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d-ID" dirty="0" smtClean="0"/>
              <a:t>Metode ini adalah yang paling umum digunakan pada GP.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d-ID" dirty="0" smtClean="0"/>
              <a:t>Pada metode ini pembangkitan kromosom dilakukan menggunakan kombinasi </a:t>
            </a:r>
            <a:r>
              <a:rPr lang="id-ID" i="1" dirty="0" smtClean="0"/>
              <a:t>full</a:t>
            </a:r>
            <a:r>
              <a:rPr lang="id-ID" dirty="0" smtClean="0"/>
              <a:t> </a:t>
            </a:r>
            <a:r>
              <a:rPr lang="id-ID" i="1" dirty="0" smtClean="0"/>
              <a:t>method</a:t>
            </a:r>
            <a:r>
              <a:rPr lang="id-ID" dirty="0" smtClean="0"/>
              <a:t> dan </a:t>
            </a:r>
            <a:r>
              <a:rPr lang="id-ID" i="1" dirty="0" smtClean="0"/>
              <a:t>grow</a:t>
            </a:r>
            <a:r>
              <a:rPr lang="id-ID" dirty="0" smtClean="0"/>
              <a:t> </a:t>
            </a:r>
            <a:r>
              <a:rPr lang="id-ID" i="1" dirty="0" smtClean="0"/>
              <a:t>method</a:t>
            </a:r>
            <a:r>
              <a:rPr lang="id-ID" dirty="0" smtClean="0"/>
              <a:t>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d-ID" dirty="0" smtClean="0"/>
              <a:t>Caranya bisa bervariasi. Misalnya, 50% kromosom dibangkitkan menggunakan </a:t>
            </a:r>
            <a:r>
              <a:rPr lang="id-ID" i="1" dirty="0" smtClean="0"/>
              <a:t>grow</a:t>
            </a:r>
            <a:r>
              <a:rPr lang="id-ID" dirty="0" smtClean="0"/>
              <a:t> </a:t>
            </a:r>
            <a:r>
              <a:rPr lang="id-ID" i="1" dirty="0" smtClean="0"/>
              <a:t>method </a:t>
            </a:r>
            <a:r>
              <a:rPr lang="id-ID" dirty="0" smtClean="0"/>
              <a:t>dan 50% kromosom lainnya dibangkitkan menggunakan </a:t>
            </a:r>
            <a:r>
              <a:rPr lang="id-ID" i="1" dirty="0" smtClean="0"/>
              <a:t>full</a:t>
            </a:r>
            <a:r>
              <a:rPr lang="id-ID" dirty="0" smtClean="0"/>
              <a:t> </a:t>
            </a:r>
            <a:r>
              <a:rPr lang="id-ID" i="1" dirty="0" smtClean="0"/>
              <a:t>method</a:t>
            </a:r>
            <a:r>
              <a:rPr lang="id-ID" dirty="0" smtClean="0"/>
              <a:t>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d-ID" dirty="0" smtClean="0"/>
              <a:t>Cara lain yang bisa digunakan adalah dengan membangkitkan bilangan acak, misalnya </a:t>
            </a:r>
            <a:r>
              <a:rPr lang="id-ID" i="1" dirty="0" smtClean="0"/>
              <a:t>r </a:t>
            </a:r>
            <a:r>
              <a:rPr lang="id-ID" dirty="0" smtClean="0"/>
              <a:t>(dimana </a:t>
            </a:r>
            <a:r>
              <a:rPr lang="id-ID" i="1" dirty="0" smtClean="0"/>
              <a:t>r</a:t>
            </a:r>
            <a:r>
              <a:rPr lang="id-ID" dirty="0" smtClean="0"/>
              <a:t> dalam interval [2, </a:t>
            </a:r>
            <a:r>
              <a:rPr lang="id-ID" i="1" dirty="0" smtClean="0"/>
              <a:t>D</a:t>
            </a:r>
            <a:r>
              <a:rPr lang="id-ID" baseline="-25000" dirty="0" smtClean="0"/>
              <a:t>max</a:t>
            </a:r>
            <a:r>
              <a:rPr lang="id-ID" dirty="0" smtClean="0"/>
              <a:t>]), sebagai batas kedalaman pada setiap pembangkitan pohon.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d-ID" dirty="0" smtClean="0"/>
              <a:t>Dengan demikian, cara ini juga merupakan gabungan dari </a:t>
            </a:r>
            <a:r>
              <a:rPr lang="id-ID" i="1" dirty="0" smtClean="0"/>
              <a:t>full</a:t>
            </a:r>
            <a:r>
              <a:rPr lang="id-ID" dirty="0" smtClean="0"/>
              <a:t> </a:t>
            </a:r>
            <a:r>
              <a:rPr lang="id-ID" i="1" dirty="0" smtClean="0"/>
              <a:t>method</a:t>
            </a:r>
            <a:r>
              <a:rPr lang="id-ID" dirty="0" smtClean="0"/>
              <a:t> dan </a:t>
            </a:r>
            <a:r>
              <a:rPr lang="id-ID" i="1" dirty="0" smtClean="0"/>
              <a:t>grow</a:t>
            </a:r>
            <a:r>
              <a:rPr lang="id-ID" dirty="0" smtClean="0"/>
              <a:t> </a:t>
            </a:r>
            <a:r>
              <a:rPr lang="id-ID" i="1" dirty="0" smtClean="0"/>
              <a:t>method</a:t>
            </a:r>
            <a:r>
              <a:rPr lang="id-ID" dirty="0" smtClean="0"/>
              <a:t>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d-ID" dirty="0" smtClean="0"/>
              <a:t>Metode </a:t>
            </a:r>
            <a:r>
              <a:rPr lang="id-ID" i="1" dirty="0" smtClean="0"/>
              <a:t>Ramped half-and-half</a:t>
            </a:r>
            <a:r>
              <a:rPr lang="id-ID" dirty="0" smtClean="0"/>
              <a:t> memang lebih disukai karena proses inisialisasi bisa menghasilkan pohon dengan kedalaman yang bervariasi.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/>
              <a:t>Aplikasi GP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d-ID" i="1" dirty="0" smtClean="0"/>
              <a:t>symbolic regression</a:t>
            </a:r>
            <a:r>
              <a:rPr lang="id-ID" dirty="0" smtClean="0"/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d-ID" i="1" dirty="0" smtClean="0"/>
              <a:t>grammar induction</a:t>
            </a:r>
            <a:endParaRPr lang="id-ID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d-ID" i="1" dirty="0" smtClean="0"/>
              <a:t>data mining and data analysis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d-ID" i="1" dirty="0" smtClean="0"/>
              <a:t>logic function synthesis</a:t>
            </a:r>
            <a:endParaRPr lang="id-ID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d-ID" i="1" dirty="0" smtClean="0"/>
              <a:t>circuit design and layout</a:t>
            </a:r>
            <a:endParaRPr lang="id-ID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d-ID" i="1" dirty="0" smtClean="0"/>
              <a:t>high-level circuit design</a:t>
            </a:r>
            <a:endParaRPr lang="id-ID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d-ID" i="1" dirty="0" smtClean="0"/>
              <a:t>medicine</a:t>
            </a:r>
            <a:endParaRPr lang="id-ID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d-ID" i="1" dirty="0" smtClean="0"/>
              <a:t>breeding ﬁnancial and trading rules</a:t>
            </a:r>
            <a:endParaRPr lang="id-ID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d-ID" i="1" dirty="0" smtClean="0"/>
              <a:t>microwave antenna design</a:t>
            </a:r>
            <a:endParaRPr lang="id-ID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d-ID" i="1" dirty="0" smtClean="0"/>
              <a:t>ﬁnding cellular automata rules</a:t>
            </a:r>
            <a:endParaRPr lang="id-ID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d-ID" i="1" dirty="0" smtClean="0"/>
              <a:t>learning of rules for geometric structures</a:t>
            </a:r>
            <a:endParaRPr lang="id-ID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d-ID" i="1" dirty="0" smtClean="0">
                <a:solidFill>
                  <a:srgbClr val="C00000"/>
                </a:solidFill>
              </a:rPr>
              <a:t>automated programming</a:t>
            </a:r>
            <a:endParaRPr lang="id-ID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/>
              <a:t>Kesimpulan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d-ID" smtClean="0"/>
              <a:t>GP digunakan untuk </a:t>
            </a:r>
            <a:r>
              <a:rPr lang="id-ID" i="1" smtClean="0"/>
              <a:t>autamtic programming</a:t>
            </a:r>
          </a:p>
          <a:p>
            <a:pPr eaLnBrk="1" hangingPunct="1"/>
            <a:r>
              <a:rPr lang="id-ID" smtClean="0"/>
              <a:t>GP biasanya menggunakan populasi berukuran besar</a:t>
            </a:r>
          </a:p>
          <a:p>
            <a:pPr eaLnBrk="1" hangingPunct="1"/>
            <a:r>
              <a:rPr lang="id-ID" smtClean="0"/>
              <a:t>Kromosom merepresentasikan tree atau graph</a:t>
            </a:r>
          </a:p>
          <a:p>
            <a:pPr eaLnBrk="1" hangingPunct="1"/>
            <a:r>
              <a:rPr lang="id-ID" smtClean="0"/>
              <a:t>GP lebih fokus pada bahasa LISP</a:t>
            </a:r>
          </a:p>
          <a:p>
            <a:pPr eaLnBrk="1" hangingPunct="1"/>
            <a:endParaRPr lang="id-ID" i="1" smtClean="0"/>
          </a:p>
          <a:p>
            <a:pPr eaLnBrk="1" hangingPunct="1"/>
            <a:endParaRPr lang="id-ID" smtClean="0"/>
          </a:p>
          <a:p>
            <a:pPr eaLnBrk="1" hangingPunct="1"/>
            <a:endParaRPr lang="id-ID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/>
              <a:t>Daftar Pustaka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d-ID" sz="2000" smtClean="0"/>
              <a:t>[SUY08] Suyanto, 2008, Evolutionary Computation: Komputasi Berbasis “Evolusi” dan “Genetika”, penerbit Informatika Bandung.</a:t>
            </a:r>
          </a:p>
          <a:p>
            <a:pPr eaLnBrk="1" hangingPunct="1"/>
            <a:endParaRPr lang="id-ID" sz="2000" smtClean="0"/>
          </a:p>
          <a:p>
            <a:pPr eaLnBrk="1" hangingPunct="1"/>
            <a:endParaRPr lang="id-ID" sz="2000" smtClean="0"/>
          </a:p>
          <a:p>
            <a:pPr eaLnBrk="1" hangingPunct="1"/>
            <a:endParaRPr lang="id-ID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02 IT Telkom\001 Kuliah 2009\CS4763 EC\GP\Good-RobotSocc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3100" y="838200"/>
            <a:ext cx="41275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4419600" y="304800"/>
            <a:ext cx="41338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>
                <a:solidFill>
                  <a:srgbClr val="C00000"/>
                </a:solidFill>
              </a:rPr>
              <a:t>WC-2050 is ours !!!</a:t>
            </a:r>
            <a:endParaRPr lang="id-ID" sz="1600">
              <a:solidFill>
                <a:srgbClr val="C00000"/>
              </a:solidFill>
            </a:endParaRPr>
          </a:p>
        </p:txBody>
      </p:sp>
      <p:pic>
        <p:nvPicPr>
          <p:cNvPr id="10244" name="Picture 3" descr="C:\02 IT Telkom\001 Kuliah 2009\CS4763 EC\GP\genex-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0" y="1600200"/>
            <a:ext cx="3179763" cy="477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02 IT Telkom\001 Kuliah 2009\CS4763 EC\GP\1248781844936_1248781844936_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228600"/>
            <a:ext cx="48006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3" descr="C:\02 IT Telkom\001 Kuliah 2009\CS4763 EC\GP\robot_soccer_robotgames-72091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228600"/>
            <a:ext cx="3414713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4" descr="C:\02 IT Telkom\001 Kuliah 2009\CS4763 EC\GP\robot_soccer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2286000"/>
            <a:ext cx="3416300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/>
              <a:t>Intro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T</a:t>
            </a:r>
            <a:r>
              <a:rPr lang="id-ID" sz="2400" dirty="0" smtClean="0"/>
              <a:t>ujuan utama ilmu komputer</a:t>
            </a:r>
            <a:r>
              <a:rPr lang="en-US" sz="2400" dirty="0" smtClean="0"/>
              <a:t>:</a:t>
            </a:r>
            <a:r>
              <a:rPr lang="id-ID" sz="2400" dirty="0" smtClean="0"/>
              <a:t> </a:t>
            </a:r>
            <a:r>
              <a:rPr lang="id-ID" sz="2400" i="1" dirty="0" smtClean="0">
                <a:solidFill>
                  <a:srgbClr val="FF0000"/>
                </a:solidFill>
              </a:rPr>
              <a:t>automatic programming</a:t>
            </a:r>
            <a:endParaRPr lang="id-ID" sz="2400" dirty="0" smtClean="0">
              <a:solidFill>
                <a:srgbClr val="FF000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d-ID" sz="2400" dirty="0" smtClean="0"/>
              <a:t>Arthur Samuel </a:t>
            </a:r>
            <a:r>
              <a:rPr lang="en-US" sz="2400" dirty="0" smtClean="0"/>
              <a:t>(</a:t>
            </a:r>
            <a:r>
              <a:rPr lang="id-ID" sz="2400" dirty="0" smtClean="0"/>
              <a:t>1959</a:t>
            </a:r>
            <a:r>
              <a:rPr lang="en-US" sz="2400" dirty="0" smtClean="0"/>
              <a:t>): “</a:t>
            </a:r>
            <a:r>
              <a:rPr lang="id-ID" sz="2400" dirty="0" smtClean="0"/>
              <a:t>tujuan </a:t>
            </a:r>
            <a:r>
              <a:rPr lang="id-ID" sz="2400" i="1" dirty="0" smtClean="0"/>
              <a:t>automatic programming</a:t>
            </a:r>
            <a:r>
              <a:rPr lang="id-ID" sz="2400" dirty="0" smtClean="0"/>
              <a:t> adalah bagaimana komputer dapat dibuat mampu mengerjakan hal-hal yang perlu dikerjakan tanpa diberitahu secara pasti bagaimana cara mengerjakannya.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d-ID" sz="2400" dirty="0" smtClean="0"/>
              <a:t>Misalnya, kita memiliki sangat banyak pasangan data masukan dan keluaran. Bagaimana menemukan suatu program secara otomatis yang bisa memetakan masukan dan keluaran tersebut dengan benar?</a:t>
            </a:r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/>
              <a:t>Intro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d-ID" sz="2800" dirty="0" smtClean="0"/>
              <a:t>GP menggunakan representasi </a:t>
            </a:r>
            <a:r>
              <a:rPr lang="id-ID" sz="2800" i="1" dirty="0" smtClean="0"/>
              <a:t>tree</a:t>
            </a:r>
            <a:r>
              <a:rPr lang="id-ID" sz="2800" dirty="0" smtClean="0"/>
              <a:t> atau </a:t>
            </a:r>
            <a:r>
              <a:rPr lang="id-ID" sz="2800" i="1" dirty="0" smtClean="0"/>
              <a:t>graph</a:t>
            </a:r>
            <a:endParaRPr lang="id-ID" sz="28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>
                <a:solidFill>
                  <a:srgbClr val="0070C0"/>
                </a:solidFill>
              </a:rPr>
              <a:t>D</a:t>
            </a:r>
            <a:r>
              <a:rPr lang="id-ID" sz="2800" dirty="0" smtClean="0">
                <a:solidFill>
                  <a:srgbClr val="0070C0"/>
                </a:solidFill>
              </a:rPr>
              <a:t>iperkenalkan J. Koza pada era 1990-an di </a:t>
            </a:r>
            <a:r>
              <a:rPr lang="en-US" sz="2800" dirty="0" smtClean="0">
                <a:solidFill>
                  <a:srgbClr val="0070C0"/>
                </a:solidFill>
              </a:rPr>
              <a:t>USA</a:t>
            </a:r>
            <a:r>
              <a:rPr lang="id-ID" sz="2800" dirty="0" smtClean="0">
                <a:solidFill>
                  <a:srgbClr val="0070C0"/>
                </a:solidFill>
              </a:rPr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d-ID" sz="2800" dirty="0" smtClean="0"/>
              <a:t>Untuk </a:t>
            </a:r>
            <a:r>
              <a:rPr lang="id-ID" sz="2800" i="1" dirty="0" smtClean="0"/>
              <a:t>machine learning</a:t>
            </a:r>
            <a:r>
              <a:rPr lang="id-ID" sz="2800" dirty="0" smtClean="0"/>
              <a:t>: prediksi, klasifikasi, dsb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d-ID" sz="2800" dirty="0" smtClean="0">
                <a:solidFill>
                  <a:srgbClr val="0070C0"/>
                </a:solidFill>
              </a:rPr>
              <a:t>Ukuran populasi besar: ribuan individu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d-ID" sz="2800" dirty="0" smtClean="0"/>
              <a:t>GP lebih lambat dibandingkan GA, ES, dan EP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/>
              <a:t>Intro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d-ID" sz="2800" dirty="0" smtClean="0"/>
              <a:t>Dalam satu populasi, kromosom-kromosom bisa memiliki panjang yang berbeda-beda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d-ID" sz="2800" dirty="0" smtClean="0">
                <a:solidFill>
                  <a:srgbClr val="0070C0"/>
                </a:solidFill>
              </a:rPr>
              <a:t>GP bisa menggunakan proses rekombinasi dan mutasi dengan probabilitas tertentu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d-ID" sz="2800" dirty="0" smtClean="0"/>
              <a:t>Rekombinasi dilakukan dengan cara saling menukar ranting (</a:t>
            </a:r>
            <a:r>
              <a:rPr lang="id-ID" sz="2800" i="1" dirty="0" smtClean="0"/>
              <a:t>sub tree</a:t>
            </a:r>
            <a:r>
              <a:rPr lang="id-ID" sz="2800" dirty="0" smtClean="0"/>
              <a:t>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d-ID" sz="2800" dirty="0" smtClean="0">
                <a:solidFill>
                  <a:srgbClr val="0070C0"/>
                </a:solidFill>
              </a:rPr>
              <a:t>Sedangkan mutasi dilakukan dengan mungubah pohon secara acak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z="4800" smtClean="0"/>
              <a:t>Spesifikasi teknis GP</a:t>
            </a:r>
            <a:endParaRPr lang="id-ID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62000" y="2438400"/>
          <a:ext cx="7315200" cy="4038602"/>
        </p:xfrm>
        <a:graphic>
          <a:graphicData uri="http://schemas.openxmlformats.org/drawingml/2006/table">
            <a:tbl>
              <a:tblPr/>
              <a:tblGrid>
                <a:gridCol w="2228806"/>
                <a:gridCol w="5086394"/>
              </a:tblGrid>
              <a:tr h="840402"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457200" algn="l"/>
                        </a:tabLst>
                      </a:pPr>
                      <a:r>
                        <a:rPr lang="id-ID" sz="2000" spc="-30" dirty="0">
                          <a:latin typeface="Arial"/>
                          <a:ea typeface="Times New Roman"/>
                          <a:cs typeface="Times New Roman"/>
                        </a:rPr>
                        <a:t>Representasi</a:t>
                      </a:r>
                      <a:endParaRPr lang="id-ID" sz="3200" spc="-30" dirty="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457200" algn="l"/>
                        </a:tabLst>
                      </a:pPr>
                      <a:r>
                        <a:rPr lang="id-ID" sz="2000" spc="-30" dirty="0">
                          <a:latin typeface="Arial"/>
                          <a:ea typeface="Times New Roman"/>
                          <a:cs typeface="Times New Roman"/>
                        </a:rPr>
                        <a:t>Struktur pohon (</a:t>
                      </a:r>
                      <a:r>
                        <a:rPr lang="id-ID" sz="2000" i="1" spc="-30" dirty="0">
                          <a:latin typeface="Arial"/>
                          <a:ea typeface="Times New Roman"/>
                          <a:cs typeface="Times New Roman"/>
                        </a:rPr>
                        <a:t>tree</a:t>
                      </a:r>
                      <a:r>
                        <a:rPr lang="id-ID" sz="2000" spc="-30" dirty="0">
                          <a:latin typeface="Arial"/>
                          <a:ea typeface="Times New Roman"/>
                          <a:cs typeface="Times New Roman"/>
                        </a:rPr>
                        <a:t>) </a:t>
                      </a:r>
                      <a:endParaRPr lang="id-ID" sz="2000" spc="-30" dirty="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9640"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457200" algn="l"/>
                        </a:tabLst>
                      </a:pPr>
                      <a:r>
                        <a:rPr lang="id-ID" sz="2000" spc="-30" dirty="0">
                          <a:latin typeface="Arial"/>
                          <a:ea typeface="Times New Roman"/>
                          <a:cs typeface="Times New Roman"/>
                        </a:rPr>
                        <a:t>Seleksi orangtua</a:t>
                      </a:r>
                      <a:endParaRPr lang="id-ID" sz="3200" spc="-30" dirty="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457200" algn="l"/>
                        </a:tabLst>
                      </a:pPr>
                      <a:r>
                        <a:rPr lang="id-ID" sz="2000" spc="-30" dirty="0">
                          <a:latin typeface="Arial"/>
                          <a:ea typeface="Times New Roman"/>
                          <a:cs typeface="Times New Roman"/>
                        </a:rPr>
                        <a:t>Proporsional terhadap </a:t>
                      </a:r>
                      <a:r>
                        <a:rPr lang="id-ID" sz="2000" i="1" spc="-30" dirty="0">
                          <a:latin typeface="Arial"/>
                          <a:ea typeface="Times New Roman"/>
                          <a:cs typeface="Times New Roman"/>
                        </a:rPr>
                        <a:t>fitness</a:t>
                      </a:r>
                      <a:endParaRPr lang="id-ID" sz="2000" spc="-30" dirty="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9640"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457200" algn="l"/>
                        </a:tabLst>
                      </a:pPr>
                      <a:r>
                        <a:rPr lang="id-ID" sz="2000" spc="-30">
                          <a:latin typeface="Arial"/>
                          <a:ea typeface="Times New Roman"/>
                          <a:cs typeface="Times New Roman"/>
                        </a:rPr>
                        <a:t>Rekombinasi</a:t>
                      </a:r>
                      <a:endParaRPr lang="id-ID" sz="3200" spc="-3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457200" algn="l"/>
                        </a:tabLst>
                      </a:pPr>
                      <a:r>
                        <a:rPr lang="id-ID" sz="2000" spc="-30" dirty="0">
                          <a:latin typeface="Arial"/>
                          <a:ea typeface="Times New Roman"/>
                          <a:cs typeface="Times New Roman"/>
                        </a:rPr>
                        <a:t>Pertukaran ranting (</a:t>
                      </a:r>
                      <a:r>
                        <a:rPr lang="id-ID" sz="2000" i="1" spc="-30" dirty="0">
                          <a:latin typeface="Arial"/>
                          <a:ea typeface="Times New Roman"/>
                          <a:cs typeface="Times New Roman"/>
                        </a:rPr>
                        <a:t>sub tree</a:t>
                      </a:r>
                      <a:r>
                        <a:rPr lang="id-ID" sz="2000" spc="-30" dirty="0"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  <a:endParaRPr lang="id-ID" sz="2000" spc="-30" dirty="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9640"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457200" algn="l"/>
                        </a:tabLst>
                      </a:pPr>
                      <a:r>
                        <a:rPr lang="id-ID" sz="2000" spc="-30">
                          <a:latin typeface="Arial"/>
                          <a:ea typeface="Times New Roman"/>
                          <a:cs typeface="Times New Roman"/>
                        </a:rPr>
                        <a:t>Mutasi</a:t>
                      </a:r>
                      <a:endParaRPr lang="id-ID" sz="3200" spc="-3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457200" algn="l"/>
                        </a:tabLst>
                      </a:pPr>
                      <a:r>
                        <a:rPr lang="id-ID" sz="2000" spc="-30" dirty="0">
                          <a:latin typeface="Arial"/>
                          <a:ea typeface="Times New Roman"/>
                          <a:cs typeface="Times New Roman"/>
                        </a:rPr>
                        <a:t>Perubahan acak pada </a:t>
                      </a:r>
                      <a:r>
                        <a:rPr lang="id-ID" sz="2000" i="1" spc="-30" dirty="0">
                          <a:latin typeface="Arial"/>
                          <a:ea typeface="Times New Roman"/>
                          <a:cs typeface="Times New Roman"/>
                        </a:rPr>
                        <a:t>tree</a:t>
                      </a:r>
                      <a:endParaRPr lang="id-ID" sz="2000" spc="-30" dirty="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9640"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457200" algn="l"/>
                        </a:tabLst>
                      </a:pPr>
                      <a:r>
                        <a:rPr lang="id-ID" sz="2000" spc="-30">
                          <a:latin typeface="Arial"/>
                          <a:ea typeface="Times New Roman"/>
                          <a:cs typeface="Times New Roman"/>
                        </a:rPr>
                        <a:t>Seleksi </a:t>
                      </a:r>
                      <a:r>
                        <a:rPr lang="id-ID" sz="2000" i="1" spc="-30">
                          <a:latin typeface="Arial"/>
                          <a:ea typeface="Times New Roman"/>
                          <a:cs typeface="Times New Roman"/>
                        </a:rPr>
                        <a:t>survivor</a:t>
                      </a:r>
                      <a:endParaRPr lang="id-ID" sz="3200" spc="-3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457200" algn="l"/>
                        </a:tabLst>
                      </a:pPr>
                      <a:r>
                        <a:rPr lang="id-ID" sz="2000" i="1" spc="-30" dirty="0">
                          <a:latin typeface="Arial"/>
                          <a:ea typeface="Times New Roman"/>
                          <a:cs typeface="Times New Roman"/>
                        </a:rPr>
                        <a:t>Generational replacement</a:t>
                      </a:r>
                      <a:endParaRPr lang="id-ID" sz="2000" spc="-30" dirty="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9640"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457200" algn="l"/>
                        </a:tabLst>
                      </a:pPr>
                      <a:r>
                        <a:rPr lang="id-ID" sz="2000" spc="-30">
                          <a:latin typeface="Arial"/>
                          <a:ea typeface="Times New Roman"/>
                          <a:cs typeface="Times New Roman"/>
                        </a:rPr>
                        <a:t>Ciri khusus</a:t>
                      </a:r>
                      <a:endParaRPr lang="id-ID" sz="3200" spc="-3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457200" algn="l"/>
                        </a:tabLst>
                      </a:pPr>
                      <a:r>
                        <a:rPr lang="id-ID" sz="2000" spc="-30" dirty="0">
                          <a:solidFill>
                            <a:srgbClr val="0070C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Dalam </a:t>
                      </a:r>
                      <a:r>
                        <a:rPr lang="id-ID" sz="2000" spc="-30">
                          <a:solidFill>
                            <a:srgbClr val="0070C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satu </a:t>
                      </a:r>
                      <a:r>
                        <a:rPr lang="id-ID" sz="2000" spc="-30" smtClean="0">
                          <a:solidFill>
                            <a:srgbClr val="0070C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populasi, kromosom-kromosom </a:t>
                      </a:r>
                      <a:r>
                        <a:rPr lang="id-ID" sz="2000" spc="-30" dirty="0">
                          <a:solidFill>
                            <a:srgbClr val="0070C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bisa memiliki panjang yang </a:t>
                      </a:r>
                      <a:r>
                        <a:rPr lang="id-ID" sz="2000" spc="-30" dirty="0" smtClean="0">
                          <a:solidFill>
                            <a:srgbClr val="0070C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berbeda-beda</a:t>
                      </a:r>
                      <a:endParaRPr lang="id-ID" sz="2000" spc="-30" dirty="0">
                        <a:solidFill>
                          <a:srgbClr val="0070C0"/>
                        </a:solidFill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836</TotalTime>
  <Words>992</Words>
  <Application>Microsoft Office PowerPoint</Application>
  <PresentationFormat>On-screen Show (4:3)</PresentationFormat>
  <Paragraphs>193</Paragraphs>
  <Slides>35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35</vt:i4>
      </vt:variant>
    </vt:vector>
  </HeadingPairs>
  <TitlesOfParts>
    <vt:vector size="37" baseType="lpstr">
      <vt:lpstr>Flow</vt:lpstr>
      <vt:lpstr>Office Theme</vt:lpstr>
      <vt:lpstr>Genetic Programming (GP) </vt:lpstr>
      <vt:lpstr>PowerPoint Presentation</vt:lpstr>
      <vt:lpstr>GP for Robot Soccer</vt:lpstr>
      <vt:lpstr>PowerPoint Presentation</vt:lpstr>
      <vt:lpstr>PowerPoint Presentation</vt:lpstr>
      <vt:lpstr>Intro</vt:lpstr>
      <vt:lpstr>Intro</vt:lpstr>
      <vt:lpstr>Intro</vt:lpstr>
      <vt:lpstr>Spesifikasi teknis GP</vt:lpstr>
      <vt:lpstr>PowerPoint Presentation</vt:lpstr>
      <vt:lpstr>Representasi Individu</vt:lpstr>
      <vt:lpstr>Data histori penerimaan pegawai</vt:lpstr>
      <vt:lpstr>Kromosom</vt:lpstr>
      <vt:lpstr>Kromosom</vt:lpstr>
      <vt:lpstr>Kromosom: Formula Aritmetika</vt:lpstr>
      <vt:lpstr>Kromosom: Formula Logika</vt:lpstr>
      <vt:lpstr>Kromosom: Program</vt:lpstr>
      <vt:lpstr>Mapping</vt:lpstr>
      <vt:lpstr>JB Mapping</vt:lpstr>
      <vt:lpstr>JB Mapping</vt:lpstr>
      <vt:lpstr>TB mapping</vt:lpstr>
      <vt:lpstr>PowerPoint Presentation</vt:lpstr>
      <vt:lpstr>GP untuk bahasa LISP</vt:lpstr>
      <vt:lpstr>GP untuk bahasa LISP</vt:lpstr>
      <vt:lpstr>Seleksi Orangtua</vt:lpstr>
      <vt:lpstr>Rekombinasi</vt:lpstr>
      <vt:lpstr>Mutasi</vt:lpstr>
      <vt:lpstr>Seleksi Survivor</vt:lpstr>
      <vt:lpstr>Inisialisasi</vt:lpstr>
      <vt:lpstr>Inisialisasi: Full method</vt:lpstr>
      <vt:lpstr>Inisialisasi: Grow method</vt:lpstr>
      <vt:lpstr>Inisialisasi: Ramped half-and-half</vt:lpstr>
      <vt:lpstr>Aplikasi GP</vt:lpstr>
      <vt:lpstr>Kesimpulan</vt:lpstr>
      <vt:lpstr>Daftar Pustaka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Evolutionary Computation Komputasi Berbasis Evolusi dan Genetika</dc:title>
  <dc:creator>Toshiba</dc:creator>
  <cp:lastModifiedBy>lenovo</cp:lastModifiedBy>
  <cp:revision>210</cp:revision>
  <dcterms:created xsi:type="dcterms:W3CDTF">2006-08-16T00:00:00Z</dcterms:created>
  <dcterms:modified xsi:type="dcterms:W3CDTF">2017-05-21T06:39:56Z</dcterms:modified>
</cp:coreProperties>
</file>