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45"/>
  </p:notesMasterIdLst>
  <p:sldIdLst>
    <p:sldId id="256" r:id="rId3"/>
    <p:sldId id="421" r:id="rId4"/>
    <p:sldId id="422" r:id="rId5"/>
    <p:sldId id="406" r:id="rId6"/>
    <p:sldId id="330" r:id="rId7"/>
    <p:sldId id="404" r:id="rId8"/>
    <p:sldId id="405" r:id="rId9"/>
    <p:sldId id="423" r:id="rId10"/>
    <p:sldId id="424" r:id="rId11"/>
    <p:sldId id="425" r:id="rId12"/>
    <p:sldId id="426" r:id="rId13"/>
    <p:sldId id="427" r:id="rId14"/>
    <p:sldId id="428" r:id="rId15"/>
    <p:sldId id="429" r:id="rId16"/>
    <p:sldId id="430" r:id="rId17"/>
    <p:sldId id="431" r:id="rId18"/>
    <p:sldId id="432" r:id="rId19"/>
    <p:sldId id="433" r:id="rId20"/>
    <p:sldId id="434" r:id="rId21"/>
    <p:sldId id="435" r:id="rId22"/>
    <p:sldId id="436" r:id="rId23"/>
    <p:sldId id="437" r:id="rId24"/>
    <p:sldId id="438" r:id="rId25"/>
    <p:sldId id="439" r:id="rId26"/>
    <p:sldId id="440" r:id="rId27"/>
    <p:sldId id="441" r:id="rId28"/>
    <p:sldId id="442" r:id="rId29"/>
    <p:sldId id="443" r:id="rId30"/>
    <p:sldId id="444" r:id="rId31"/>
    <p:sldId id="445" r:id="rId32"/>
    <p:sldId id="446" r:id="rId33"/>
    <p:sldId id="447" r:id="rId34"/>
    <p:sldId id="448" r:id="rId35"/>
    <p:sldId id="383" r:id="rId36"/>
    <p:sldId id="384" r:id="rId37"/>
    <p:sldId id="385" r:id="rId38"/>
    <p:sldId id="401" r:id="rId39"/>
    <p:sldId id="403" r:id="rId40"/>
    <p:sldId id="386" r:id="rId41"/>
    <p:sldId id="387" r:id="rId42"/>
    <p:sldId id="300" r:id="rId43"/>
    <p:sldId id="260" r:id="rId4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7F8426E-48A0-437E-9FFF-19C63E64047F}" type="datetimeFigureOut">
              <a:rPr lang="id-ID"/>
              <a:pPr>
                <a:defRPr/>
              </a:pPr>
              <a:t>21/05/2017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9B62F2B-0C75-4F2D-AF10-77BD885F5BB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5626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B62F2B-0C75-4F2D-AF10-77BD885F5BB7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6490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557B9-BCE0-4ED3-BA67-54F7998BF390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C872C-14F7-4B07-A06C-CEFDE8242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A55FB-4FBE-48E8-91C1-EBFF387D94E0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C060F-C393-4D26-B839-65414835E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75553-87D9-4149-88CA-1A3898A49665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00751-6826-46A3-AAF1-196EDBE93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1777F-590C-4F89-BAD6-90914F7FD7B2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38132-C043-4C54-94A7-E830EB2D2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4954C-F723-4D0C-8BB8-5900A4523C3B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514D6-7303-4B3C-B287-99E3ED028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1812B-8CA2-4B46-BD04-CE0EE052CA30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E54B7-A306-4E3E-BC63-61872D801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98B1E-786F-4433-A3C2-07969E6DA367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B8FFB-CA99-460F-8F27-8BBC5C0BD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5C58A-0342-4A61-A47A-8B491B35B0B6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54F63-B214-4D3E-B89E-00C63BB50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6B204-DD96-4A23-AB6F-C7D75F15D95B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21BFE-0686-4CDA-8C33-A67290A45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39939-BD90-4AA8-BDD9-155C6B4823E8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D3D4C-F461-4F51-B326-ACEA972E2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6011B-F2CC-4516-8C6A-EA67FEC02F75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16354-589A-491E-8D31-13A9A4343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2E4D3-C8A0-470B-87A1-D27E7EFBA53B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212CF-FC66-47F4-A4E3-7BA54F62E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F050B-48BF-47CB-BB4F-67543EBE5C48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3C9AA-D4F5-422C-9D6D-1DE675170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E6FD9-5F7D-4AFE-BA0F-74CC8549F6D1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A1EB5-8A43-40D7-956D-BBB08475A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29A72-AAED-4402-BC3C-B2621F5742F3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63820-2BBE-49D7-A028-8F2645D2E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127CA-3ACB-4B23-8C99-F21CFBD2B726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03880-A4E4-4A38-8DDB-A9784E6AB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05C28-3F40-4A88-B8F3-96005C2C9AB8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42A21-69BD-42D3-AD62-C1F940589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76CF4-BC8D-4CC7-9159-DD1EDC229A96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0E5E3-4396-41BA-A811-050E0F3B2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9A000-11B3-45F6-AEA5-C51E10FCB121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A3DDD-237B-4711-A033-B50CDF78A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217E4-B88C-4C7F-BC40-03B311764A1D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58F6D-5CA1-4D1D-81C0-EC8F849A8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E7164-9374-4F0B-94CA-615C6153C4E4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0D7D2-8555-4709-94F1-88B087D39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90AC2-B340-4083-941B-6DDC0ED5C568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3D234-6476-4EAE-9972-D87D8F61A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B336A4-2B58-49BC-B0CE-0105F0FFC510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B899B7-83A3-4D8C-B027-78F4F5334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23" r:id="rId2"/>
    <p:sldLayoutId id="214748374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44" r:id="rId9"/>
    <p:sldLayoutId id="2147483729" r:id="rId10"/>
    <p:sldLayoutId id="214748373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C27E32-518B-4052-B013-466FECACB5E9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644977-00A8-42CB-BCA7-3328A88F1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go2.wordpress.com/?id=725X1342&amp;site=shisymbolinternational.wordpress.com&amp;url=http://www.shisymbol.com/" TargetMode="Externa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go2.wordpress.com/?id=725X1342&amp;site=shisymbolinternational.wordpress.com&amp;url=http://www.shisymbol.com/" TargetMode="Externa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/>
              <a:t>Differential Evolution</a:t>
            </a:r>
            <a:r>
              <a:rPr lang="en-GB" sz="5400" dirty="0" smtClean="0"/>
              <a:t> </a:t>
            </a:r>
            <a:r>
              <a:rPr lang="id-ID" sz="5400" dirty="0" smtClean="0"/>
              <a:t>(DE</a:t>
            </a:r>
            <a:r>
              <a:rPr lang="id-ID" sz="5400" dirty="0" smtClean="0"/>
              <a:t>)</a:t>
            </a:r>
            <a:br>
              <a:rPr lang="id-ID" sz="5400" dirty="0" smtClean="0"/>
            </a:br>
            <a:endParaRPr lang="id-ID" sz="66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id-ID" sz="2400" dirty="0"/>
              <a:t>Dr. </a:t>
            </a:r>
            <a:r>
              <a:rPr lang="en-GB" sz="2400" dirty="0" err="1"/>
              <a:t>Suyanto</a:t>
            </a:r>
            <a:r>
              <a:rPr lang="en-GB" sz="2400" dirty="0"/>
              <a:t>, S</a:t>
            </a:r>
            <a:r>
              <a:rPr lang="id-ID" sz="2400" dirty="0"/>
              <a:t>.</a:t>
            </a:r>
            <a:r>
              <a:rPr lang="en-GB" sz="2400" dirty="0"/>
              <a:t>T</a:t>
            </a:r>
            <a:r>
              <a:rPr lang="id-ID" sz="2400" dirty="0"/>
              <a:t>.</a:t>
            </a:r>
            <a:r>
              <a:rPr lang="en-GB" sz="2400" dirty="0"/>
              <a:t>, M</a:t>
            </a:r>
            <a:r>
              <a:rPr lang="id-ID" sz="2400" dirty="0"/>
              <a:t>.</a:t>
            </a:r>
            <a:r>
              <a:rPr lang="en-GB" sz="2400" dirty="0"/>
              <a:t>Sc.</a:t>
            </a:r>
            <a:endParaRPr lang="id-ID" sz="2400" dirty="0"/>
          </a:p>
          <a:p>
            <a:pPr marR="0"/>
            <a:r>
              <a:rPr lang="id-ID" sz="2400" dirty="0"/>
              <a:t>HP/WA: 0812 845 12345</a:t>
            </a:r>
          </a:p>
          <a:p>
            <a:pPr marR="0"/>
            <a:endParaRPr lang="en-US" sz="2400" dirty="0"/>
          </a:p>
          <a:p>
            <a:pPr marR="0"/>
            <a:r>
              <a:rPr lang="id-ID" sz="2400" dirty="0"/>
              <a:t>Intelligence Computing Multimedia (ICM)</a:t>
            </a:r>
          </a:p>
          <a:p>
            <a:pPr marR="0"/>
            <a:r>
              <a:rPr lang="id-ID" sz="2400" dirty="0"/>
              <a:t>Informatics faculty  – Telkom University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</p:pic>
      <p:sp>
        <p:nvSpPr>
          <p:cNvPr id="3584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5847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1524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  <p:grpSp>
        <p:nvGrpSpPr>
          <p:cNvPr id="2" name="Group 41"/>
          <p:cNvGrpSpPr/>
          <p:nvPr/>
        </p:nvGrpSpPr>
        <p:grpSpPr>
          <a:xfrm>
            <a:off x="8077200" y="4191000"/>
            <a:ext cx="612775" cy="2286000"/>
            <a:chOff x="8077200" y="4191000"/>
            <a:chExt cx="612775" cy="2286000"/>
          </a:xfrm>
        </p:grpSpPr>
        <p:sp>
          <p:nvSpPr>
            <p:cNvPr id="23" name="Oval 22"/>
            <p:cNvSpPr/>
            <p:nvPr/>
          </p:nvSpPr>
          <p:spPr>
            <a:xfrm rot="20101736">
              <a:off x="8328535" y="528075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4" name="Oval 23"/>
            <p:cNvSpPr/>
            <p:nvPr/>
          </p:nvSpPr>
          <p:spPr>
            <a:xfrm>
              <a:off x="8077200" y="4191000"/>
              <a:ext cx="612775" cy="228600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648200" y="6045200"/>
            <a:ext cx="2279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2</a:t>
            </a:r>
            <a:endParaRPr lang="id-ID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</p:pic>
      <p:sp>
        <p:nvSpPr>
          <p:cNvPr id="3584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5847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1524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 rot="20101736">
            <a:off x="8099935" y="437278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7" name="Oval 26"/>
          <p:cNvSpPr/>
          <p:nvPr/>
        </p:nvSpPr>
        <p:spPr>
          <a:xfrm rot="5400000">
            <a:off x="7832944" y="3684000"/>
            <a:ext cx="612775" cy="149586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648200" y="6045200"/>
            <a:ext cx="2279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3</a:t>
            </a:r>
            <a:endParaRPr lang="id-ID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</p:pic>
      <p:sp>
        <p:nvSpPr>
          <p:cNvPr id="3584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5847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1524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6172200" y="3632943"/>
            <a:ext cx="2514600" cy="1091457"/>
            <a:chOff x="6172200" y="3632943"/>
            <a:chExt cx="2514600" cy="1091457"/>
          </a:xfrm>
        </p:grpSpPr>
        <p:sp>
          <p:nvSpPr>
            <p:cNvPr id="29" name="Oval 28"/>
            <p:cNvSpPr/>
            <p:nvPr/>
          </p:nvSpPr>
          <p:spPr>
            <a:xfrm rot="20101736">
              <a:off x="7414135" y="413775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32" name="Oval 31"/>
            <p:cNvSpPr/>
            <p:nvPr/>
          </p:nvSpPr>
          <p:spPr>
            <a:xfrm>
              <a:off x="6172200" y="3632943"/>
              <a:ext cx="2514600" cy="109145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648200" y="6045200"/>
            <a:ext cx="25074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1</a:t>
            </a:r>
            <a:r>
              <a:rPr lang="id-ID" sz="3200" b="1" dirty="0" smtClean="0">
                <a:solidFill>
                  <a:schemeClr val="bg1"/>
                </a:solidFill>
              </a:rPr>
              <a:t>0</a:t>
            </a:r>
            <a:endParaRPr lang="id-ID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</p:pic>
      <p:sp>
        <p:nvSpPr>
          <p:cNvPr id="3584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5847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1524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  <p:grpSp>
        <p:nvGrpSpPr>
          <p:cNvPr id="2" name="Group 44"/>
          <p:cNvGrpSpPr/>
          <p:nvPr/>
        </p:nvGrpSpPr>
        <p:grpSpPr>
          <a:xfrm>
            <a:off x="5029200" y="3404343"/>
            <a:ext cx="2819400" cy="1091457"/>
            <a:chOff x="5029200" y="3404343"/>
            <a:chExt cx="2819400" cy="1091457"/>
          </a:xfrm>
        </p:grpSpPr>
        <p:sp>
          <p:nvSpPr>
            <p:cNvPr id="34" name="Oval 33"/>
            <p:cNvSpPr/>
            <p:nvPr/>
          </p:nvSpPr>
          <p:spPr>
            <a:xfrm rot="20101736">
              <a:off x="6420360" y="3890932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35" name="Oval 34"/>
            <p:cNvSpPr/>
            <p:nvPr/>
          </p:nvSpPr>
          <p:spPr>
            <a:xfrm>
              <a:off x="5029200" y="3404343"/>
              <a:ext cx="2819400" cy="109145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648200" y="6045200"/>
            <a:ext cx="25074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50</a:t>
            </a:r>
            <a:endParaRPr lang="id-ID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</p:pic>
      <p:sp>
        <p:nvSpPr>
          <p:cNvPr id="3584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5847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1524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 rot="20101736">
            <a:off x="5247541" y="360435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8" name="Oval 37"/>
          <p:cNvSpPr/>
          <p:nvPr/>
        </p:nvSpPr>
        <p:spPr>
          <a:xfrm>
            <a:off x="4191000" y="3048000"/>
            <a:ext cx="2286001" cy="1219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648200" y="6045200"/>
            <a:ext cx="27350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1</a:t>
            </a:r>
            <a:r>
              <a:rPr lang="id-ID" sz="3200" b="1" dirty="0" smtClean="0">
                <a:solidFill>
                  <a:schemeClr val="bg1"/>
                </a:solidFill>
              </a:rPr>
              <a:t>00</a:t>
            </a:r>
            <a:endParaRPr lang="id-ID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</p:pic>
      <p:sp>
        <p:nvSpPr>
          <p:cNvPr id="3584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5847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1524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  <p:grpSp>
        <p:nvGrpSpPr>
          <p:cNvPr id="2" name="Group 42"/>
          <p:cNvGrpSpPr/>
          <p:nvPr/>
        </p:nvGrpSpPr>
        <p:grpSpPr>
          <a:xfrm>
            <a:off x="4224996" y="3186331"/>
            <a:ext cx="505264" cy="457201"/>
            <a:chOff x="4224996" y="3186331"/>
            <a:chExt cx="505264" cy="457201"/>
          </a:xfrm>
        </p:grpSpPr>
        <p:sp>
          <p:nvSpPr>
            <p:cNvPr id="40" name="Oval 39"/>
            <p:cNvSpPr/>
            <p:nvPr/>
          </p:nvSpPr>
          <p:spPr>
            <a:xfrm rot="20101736">
              <a:off x="4411024" y="3334125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1" name="Oval 40"/>
            <p:cNvSpPr/>
            <p:nvPr/>
          </p:nvSpPr>
          <p:spPr>
            <a:xfrm>
              <a:off x="4224996" y="3186331"/>
              <a:ext cx="505264" cy="457201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648200" y="6045200"/>
            <a:ext cx="27350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200</a:t>
            </a:r>
            <a:endParaRPr lang="id-ID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0" name="Oval 29"/>
          <p:cNvSpPr/>
          <p:nvPr/>
        </p:nvSpPr>
        <p:spPr>
          <a:xfrm rot="20101736">
            <a:off x="8328025" y="57658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" name="Oval 30"/>
          <p:cNvSpPr/>
          <p:nvPr/>
        </p:nvSpPr>
        <p:spPr>
          <a:xfrm rot="21199866">
            <a:off x="8077200" y="5287963"/>
            <a:ext cx="612775" cy="108267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5846" name="Rectangle 31"/>
          <p:cNvSpPr>
            <a:spLocks noChangeArrowheads="1"/>
          </p:cNvSpPr>
          <p:nvPr/>
        </p:nvSpPr>
        <p:spPr bwMode="auto">
          <a:xfrm>
            <a:off x="4648200" y="6045200"/>
            <a:ext cx="2279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1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52400"/>
            <a:ext cx="609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ES: Mutasi dengan Korelasi</a:t>
            </a:r>
            <a:endParaRPr lang="id-ID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0" name="Oval 29"/>
          <p:cNvSpPr/>
          <p:nvPr/>
        </p:nvSpPr>
        <p:spPr>
          <a:xfrm rot="20101736">
            <a:off x="8175625" y="5508625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" name="Oval 30"/>
          <p:cNvSpPr/>
          <p:nvPr/>
        </p:nvSpPr>
        <p:spPr>
          <a:xfrm rot="20101736">
            <a:off x="7970838" y="4805363"/>
            <a:ext cx="611187" cy="1589087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6870" name="Rectangle 31"/>
          <p:cNvSpPr>
            <a:spLocks noChangeArrowheads="1"/>
          </p:cNvSpPr>
          <p:nvPr/>
        </p:nvSpPr>
        <p:spPr bwMode="auto">
          <a:xfrm>
            <a:off x="4648200" y="6045200"/>
            <a:ext cx="2279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Generasi 2</a:t>
            </a:r>
            <a:endParaRPr lang="id-ID" sz="3200" b="1">
              <a:solidFill>
                <a:schemeClr val="bg1"/>
              </a:solidFill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52400"/>
            <a:ext cx="609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ES: Mutasi dengan Korelasi</a:t>
            </a:r>
            <a:endParaRPr lang="id-ID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0" name="Oval 29"/>
          <p:cNvSpPr/>
          <p:nvPr/>
        </p:nvSpPr>
        <p:spPr>
          <a:xfrm rot="20101736">
            <a:off x="7931150" y="48831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" name="Oval 30"/>
          <p:cNvSpPr/>
          <p:nvPr/>
        </p:nvSpPr>
        <p:spPr>
          <a:xfrm rot="19126704">
            <a:off x="7675563" y="3871913"/>
            <a:ext cx="612775" cy="2133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7894" name="Rectangle 31"/>
          <p:cNvSpPr>
            <a:spLocks noChangeArrowheads="1"/>
          </p:cNvSpPr>
          <p:nvPr/>
        </p:nvSpPr>
        <p:spPr bwMode="auto">
          <a:xfrm>
            <a:off x="4648200" y="6045200"/>
            <a:ext cx="2279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Generasi 3</a:t>
            </a:r>
            <a:endParaRPr lang="id-ID" sz="3200" b="1">
              <a:solidFill>
                <a:schemeClr val="bg1"/>
              </a:solidFill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52400"/>
            <a:ext cx="609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ES: Mutasi dengan Korelasi</a:t>
            </a:r>
            <a:endParaRPr lang="id-ID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8918" name="Rectangle 31"/>
          <p:cNvSpPr>
            <a:spLocks noChangeArrowheads="1"/>
          </p:cNvSpPr>
          <p:nvPr/>
        </p:nvSpPr>
        <p:spPr bwMode="auto">
          <a:xfrm>
            <a:off x="4648200" y="6045200"/>
            <a:ext cx="2506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Generasi 10</a:t>
            </a:r>
            <a:endParaRPr lang="id-ID" sz="3200" b="1">
              <a:solidFill>
                <a:schemeClr val="bg1"/>
              </a:solidFill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20101736">
            <a:off x="7261959" y="413775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 rot="17642113">
            <a:off x="6689333" y="2254403"/>
            <a:ext cx="865188" cy="379096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228600" y="152400"/>
            <a:ext cx="609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ES: Mutasi dengan Korelasi</a:t>
            </a:r>
            <a:endParaRPr lang="id-ID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Intro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 dirty="0" smtClean="0"/>
              <a:t>Differential Evolution</a:t>
            </a:r>
            <a:r>
              <a:rPr lang="id-ID" dirty="0" smtClean="0"/>
              <a:t> (DE) merupakan suatu metode optimasi dengan pendekatan heuristik untuk mencari nilai minimum dari fungsi ruang kontinyu yang nonlinier dan </a:t>
            </a:r>
            <a:r>
              <a:rPr lang="id-ID" i="1" dirty="0" smtClean="0"/>
              <a:t>non</a:t>
            </a:r>
            <a:r>
              <a:rPr lang="id-ID" dirty="0" smtClean="0"/>
              <a:t>-</a:t>
            </a:r>
            <a:r>
              <a:rPr lang="id-ID" i="1" dirty="0" smtClean="0"/>
              <a:t>differentiable </a:t>
            </a:r>
            <a:r>
              <a:rPr lang="id-ID" dirty="0" smtClean="0"/>
              <a:t>[STO95a]</a:t>
            </a:r>
          </a:p>
          <a:p>
            <a:r>
              <a:rPr lang="id-ID" dirty="0" smtClean="0"/>
              <a:t>Termasuk kelas </a:t>
            </a:r>
            <a:r>
              <a:rPr lang="id-ID" i="1" dirty="0" smtClean="0"/>
              <a:t>evolution strategies </a:t>
            </a:r>
            <a:r>
              <a:rPr lang="id-ID" dirty="0" smtClean="0"/>
              <a:t>(ES)</a:t>
            </a:r>
          </a:p>
          <a:p>
            <a:r>
              <a:rPr lang="id-ID" dirty="0" smtClean="0"/>
              <a:t>Bisa menemukan minimum global dari fungsi multidimensional dan multimodal, yaitu fungsi yang memiliki lebih dari satu nilai minimum, dengan probabilitas tinggi.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9942" name="Rectangle 31"/>
          <p:cNvSpPr>
            <a:spLocks noChangeArrowheads="1"/>
          </p:cNvSpPr>
          <p:nvPr/>
        </p:nvSpPr>
        <p:spPr bwMode="auto">
          <a:xfrm>
            <a:off x="4648200" y="6045200"/>
            <a:ext cx="2506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2</a:t>
            </a:r>
            <a:r>
              <a:rPr lang="en-US" sz="3200" b="1" dirty="0" smtClean="0">
                <a:solidFill>
                  <a:schemeClr val="bg1"/>
                </a:solidFill>
              </a:rPr>
              <a:t>0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20101736">
            <a:off x="5377612" y="337205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 rot="16770361">
            <a:off x="5011925" y="2417965"/>
            <a:ext cx="661987" cy="199174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228600" y="152400"/>
            <a:ext cx="609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ES: Mutasi dengan Korelasi</a:t>
            </a:r>
            <a:endParaRPr lang="id-ID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40966" name="Rectangle 31"/>
          <p:cNvSpPr>
            <a:spLocks noChangeArrowheads="1"/>
          </p:cNvSpPr>
          <p:nvPr/>
        </p:nvSpPr>
        <p:spPr bwMode="auto">
          <a:xfrm>
            <a:off x="4648200" y="6045200"/>
            <a:ext cx="25074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5</a:t>
            </a:r>
            <a:r>
              <a:rPr lang="en-US" sz="3200" b="1" dirty="0" smtClean="0">
                <a:solidFill>
                  <a:schemeClr val="bg1"/>
                </a:solidFill>
              </a:rPr>
              <a:t>0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20101736">
            <a:off x="4410075" y="329955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 rot="16770361">
            <a:off x="4167848" y="3050565"/>
            <a:ext cx="661987" cy="62706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228600" y="152400"/>
            <a:ext cx="609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ES: Mutasi dengan Korelasi</a:t>
            </a:r>
            <a:endParaRPr lang="id-ID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</p:pic>
      <p:sp>
        <p:nvSpPr>
          <p:cNvPr id="3584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grpSp>
        <p:nvGrpSpPr>
          <p:cNvPr id="2" name="Group 20"/>
          <p:cNvGrpSpPr/>
          <p:nvPr/>
        </p:nvGrpSpPr>
        <p:grpSpPr>
          <a:xfrm>
            <a:off x="8076690" y="5279211"/>
            <a:ext cx="612775" cy="1091457"/>
            <a:chOff x="8076690" y="5279211"/>
            <a:chExt cx="612775" cy="1091457"/>
          </a:xfrm>
        </p:grpSpPr>
        <p:sp>
          <p:nvSpPr>
            <p:cNvPr id="30" name="Oval 29"/>
            <p:cNvSpPr/>
            <p:nvPr/>
          </p:nvSpPr>
          <p:spPr>
            <a:xfrm rot="20101736">
              <a:off x="8328025" y="5765800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31" name="Oval 30"/>
            <p:cNvSpPr/>
            <p:nvPr/>
          </p:nvSpPr>
          <p:spPr>
            <a:xfrm>
              <a:off x="8076690" y="5279211"/>
              <a:ext cx="612775" cy="109145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sp>
        <p:nvSpPr>
          <p:cNvPr id="35847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1524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FFC00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FFC000"/>
                </a:solidFill>
              </a:rPr>
              <a:t>n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r>
              <a:rPr lang="en-GB" sz="3200" b="1" i="1" dirty="0" smtClean="0">
                <a:solidFill>
                  <a:srgbClr val="FFC00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FFC000"/>
                </a:solidFill>
              </a:rPr>
              <a:t> </a:t>
            </a:r>
            <a:endParaRPr lang="id-ID" sz="3200" b="1" dirty="0">
              <a:solidFill>
                <a:srgbClr val="FFC000"/>
              </a:solidFill>
            </a:endParaRPr>
          </a:p>
        </p:txBody>
      </p:sp>
      <p:grpSp>
        <p:nvGrpSpPr>
          <p:cNvPr id="3" name="Group 41"/>
          <p:cNvGrpSpPr/>
          <p:nvPr/>
        </p:nvGrpSpPr>
        <p:grpSpPr>
          <a:xfrm>
            <a:off x="8077200" y="4191000"/>
            <a:ext cx="612775" cy="2286000"/>
            <a:chOff x="8077200" y="4191000"/>
            <a:chExt cx="612775" cy="2286000"/>
          </a:xfrm>
        </p:grpSpPr>
        <p:sp>
          <p:nvSpPr>
            <p:cNvPr id="23" name="Oval 22"/>
            <p:cNvSpPr/>
            <p:nvPr/>
          </p:nvSpPr>
          <p:spPr>
            <a:xfrm rot="20101736">
              <a:off x="8328535" y="528075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4" name="Oval 23"/>
            <p:cNvSpPr/>
            <p:nvPr/>
          </p:nvSpPr>
          <p:spPr>
            <a:xfrm>
              <a:off x="8077200" y="4191000"/>
              <a:ext cx="612775" cy="228600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4" name="Group 27"/>
          <p:cNvGrpSpPr/>
          <p:nvPr/>
        </p:nvGrpSpPr>
        <p:grpSpPr>
          <a:xfrm>
            <a:off x="7239000" y="4125544"/>
            <a:ext cx="1648264" cy="612775"/>
            <a:chOff x="7239000" y="4125544"/>
            <a:chExt cx="1648264" cy="612775"/>
          </a:xfrm>
        </p:grpSpPr>
        <p:sp>
          <p:nvSpPr>
            <p:cNvPr id="26" name="Oval 25"/>
            <p:cNvSpPr/>
            <p:nvPr/>
          </p:nvSpPr>
          <p:spPr>
            <a:xfrm rot="20101736">
              <a:off x="8099935" y="437278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7" name="Oval 26"/>
            <p:cNvSpPr/>
            <p:nvPr/>
          </p:nvSpPr>
          <p:spPr>
            <a:xfrm rot="5400000">
              <a:off x="7756744" y="3607800"/>
              <a:ext cx="612775" cy="1648264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5" name="Group 45"/>
          <p:cNvGrpSpPr/>
          <p:nvPr/>
        </p:nvGrpSpPr>
        <p:grpSpPr>
          <a:xfrm>
            <a:off x="6172200" y="3632943"/>
            <a:ext cx="2514600" cy="1091457"/>
            <a:chOff x="6172200" y="3632943"/>
            <a:chExt cx="2514600" cy="1091457"/>
          </a:xfrm>
        </p:grpSpPr>
        <p:sp>
          <p:nvSpPr>
            <p:cNvPr id="29" name="Oval 28"/>
            <p:cNvSpPr/>
            <p:nvPr/>
          </p:nvSpPr>
          <p:spPr>
            <a:xfrm rot="20101736">
              <a:off x="7414135" y="413775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32" name="Oval 31"/>
            <p:cNvSpPr/>
            <p:nvPr/>
          </p:nvSpPr>
          <p:spPr>
            <a:xfrm>
              <a:off x="6172200" y="3632943"/>
              <a:ext cx="2514600" cy="109145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6" name="Group 44"/>
          <p:cNvGrpSpPr/>
          <p:nvPr/>
        </p:nvGrpSpPr>
        <p:grpSpPr>
          <a:xfrm>
            <a:off x="5029200" y="3404343"/>
            <a:ext cx="2819400" cy="1091457"/>
            <a:chOff x="5029200" y="3404343"/>
            <a:chExt cx="2819400" cy="1091457"/>
          </a:xfrm>
        </p:grpSpPr>
        <p:sp>
          <p:nvSpPr>
            <p:cNvPr id="34" name="Oval 33"/>
            <p:cNvSpPr/>
            <p:nvPr/>
          </p:nvSpPr>
          <p:spPr>
            <a:xfrm rot="20101736">
              <a:off x="6420360" y="3890932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35" name="Oval 34"/>
            <p:cNvSpPr/>
            <p:nvPr/>
          </p:nvSpPr>
          <p:spPr>
            <a:xfrm>
              <a:off x="5029200" y="3404343"/>
              <a:ext cx="2819400" cy="109145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7" name="Group 32"/>
          <p:cNvGrpSpPr/>
          <p:nvPr/>
        </p:nvGrpSpPr>
        <p:grpSpPr>
          <a:xfrm>
            <a:off x="4191000" y="3048000"/>
            <a:ext cx="2286001" cy="1219200"/>
            <a:chOff x="4191000" y="3048000"/>
            <a:chExt cx="2286001" cy="1219200"/>
          </a:xfrm>
        </p:grpSpPr>
        <p:sp>
          <p:nvSpPr>
            <p:cNvPr id="37" name="Oval 36"/>
            <p:cNvSpPr/>
            <p:nvPr/>
          </p:nvSpPr>
          <p:spPr>
            <a:xfrm rot="20101736">
              <a:off x="5247541" y="360435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38" name="Oval 37"/>
            <p:cNvSpPr/>
            <p:nvPr/>
          </p:nvSpPr>
          <p:spPr>
            <a:xfrm>
              <a:off x="4191000" y="3048000"/>
              <a:ext cx="2286001" cy="121920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8" name="Group 42"/>
          <p:cNvGrpSpPr/>
          <p:nvPr/>
        </p:nvGrpSpPr>
        <p:grpSpPr>
          <a:xfrm>
            <a:off x="4224996" y="3186331"/>
            <a:ext cx="505264" cy="457201"/>
            <a:chOff x="4224996" y="3186331"/>
            <a:chExt cx="505264" cy="457201"/>
          </a:xfrm>
        </p:grpSpPr>
        <p:sp>
          <p:nvSpPr>
            <p:cNvPr id="40" name="Oval 39"/>
            <p:cNvSpPr/>
            <p:nvPr/>
          </p:nvSpPr>
          <p:spPr>
            <a:xfrm rot="20101736">
              <a:off x="4411024" y="3334125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1" name="Oval 40"/>
            <p:cNvSpPr/>
            <p:nvPr/>
          </p:nvSpPr>
          <p:spPr>
            <a:xfrm>
              <a:off x="4224996" y="3186331"/>
              <a:ext cx="505264" cy="457201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</p:pic>
      <p:sp>
        <p:nvSpPr>
          <p:cNvPr id="3584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0" name="Oval 29"/>
          <p:cNvSpPr/>
          <p:nvPr/>
        </p:nvSpPr>
        <p:spPr>
          <a:xfrm rot="20101736">
            <a:off x="8328025" y="57658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" name="Oval 30"/>
          <p:cNvSpPr/>
          <p:nvPr/>
        </p:nvSpPr>
        <p:spPr>
          <a:xfrm rot="21199866">
            <a:off x="8077200" y="5287963"/>
            <a:ext cx="612775" cy="108267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5847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20101736">
            <a:off x="8175625" y="5508625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9" name="Oval 8"/>
          <p:cNvSpPr/>
          <p:nvPr/>
        </p:nvSpPr>
        <p:spPr>
          <a:xfrm rot="20101736">
            <a:off x="7970838" y="4805363"/>
            <a:ext cx="611187" cy="1589087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0" name="Oval 9"/>
          <p:cNvSpPr/>
          <p:nvPr/>
        </p:nvSpPr>
        <p:spPr>
          <a:xfrm rot="20101736">
            <a:off x="7931150" y="48831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 rot="19126704">
            <a:off x="7675563" y="3871913"/>
            <a:ext cx="612775" cy="2133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 rot="20101736">
            <a:off x="7261959" y="413775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" name="Oval 14"/>
          <p:cNvSpPr/>
          <p:nvPr/>
        </p:nvSpPr>
        <p:spPr>
          <a:xfrm rot="17642113">
            <a:off x="6689333" y="2254403"/>
            <a:ext cx="865188" cy="379096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6" name="Oval 15"/>
          <p:cNvSpPr/>
          <p:nvPr/>
        </p:nvSpPr>
        <p:spPr>
          <a:xfrm rot="20101736">
            <a:off x="5377612" y="337205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7" name="Oval 16"/>
          <p:cNvSpPr/>
          <p:nvPr/>
        </p:nvSpPr>
        <p:spPr>
          <a:xfrm rot="16770361">
            <a:off x="5011925" y="2417965"/>
            <a:ext cx="661987" cy="199174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8" name="Oval 17"/>
          <p:cNvSpPr/>
          <p:nvPr/>
        </p:nvSpPr>
        <p:spPr>
          <a:xfrm rot="20101736">
            <a:off x="4410075" y="329955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9" name="Oval 18"/>
          <p:cNvSpPr/>
          <p:nvPr/>
        </p:nvSpPr>
        <p:spPr>
          <a:xfrm rot="16770361">
            <a:off x="4167848" y="3050565"/>
            <a:ext cx="661987" cy="62706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228600" y="152400"/>
            <a:ext cx="609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C00000"/>
                </a:solidFill>
              </a:rPr>
              <a:t>ES: Mutasi dengan Korelasi</a:t>
            </a:r>
            <a:endParaRPr lang="id-ID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7315200" y="54102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6858000" y="5181600"/>
            <a:ext cx="10668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0" name="Oval 9"/>
          <p:cNvSpPr/>
          <p:nvPr/>
        </p:nvSpPr>
        <p:spPr>
          <a:xfrm rot="1880487">
            <a:off x="1219200" y="54102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>
            <a:off x="461963" y="5183188"/>
            <a:ext cx="163195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6400800" y="33528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6157913" y="3186113"/>
            <a:ext cx="609600" cy="457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 rot="20101736">
            <a:off x="7543800" y="6096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" name="Oval 14"/>
          <p:cNvSpPr/>
          <p:nvPr/>
        </p:nvSpPr>
        <p:spPr>
          <a:xfrm rot="20101736">
            <a:off x="7319963" y="385763"/>
            <a:ext cx="61277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6" name="Oval 15"/>
          <p:cNvSpPr/>
          <p:nvPr/>
        </p:nvSpPr>
        <p:spPr>
          <a:xfrm rot="19237808">
            <a:off x="1984375" y="22542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7" name="Oval 16"/>
          <p:cNvSpPr/>
          <p:nvPr/>
        </p:nvSpPr>
        <p:spPr>
          <a:xfrm>
            <a:off x="865188" y="1997075"/>
            <a:ext cx="233045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8" name="Oval 17"/>
          <p:cNvSpPr/>
          <p:nvPr/>
        </p:nvSpPr>
        <p:spPr>
          <a:xfrm rot="3822310">
            <a:off x="3843338" y="1370013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9" name="Oval 18"/>
          <p:cNvSpPr/>
          <p:nvPr/>
        </p:nvSpPr>
        <p:spPr>
          <a:xfrm>
            <a:off x="2617787" y="1095376"/>
            <a:ext cx="252412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1999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21" name="Oval 20"/>
          <p:cNvSpPr/>
          <p:nvPr/>
        </p:nvSpPr>
        <p:spPr>
          <a:xfrm rot="5874461">
            <a:off x="4013200" y="52451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2" name="Oval 21"/>
          <p:cNvSpPr/>
          <p:nvPr/>
        </p:nvSpPr>
        <p:spPr>
          <a:xfrm>
            <a:off x="3256757" y="5017294"/>
            <a:ext cx="1630362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5" name="Oval 24"/>
          <p:cNvSpPr/>
          <p:nvPr/>
        </p:nvSpPr>
        <p:spPr>
          <a:xfrm rot="20101736">
            <a:off x="8404225" y="676275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6" name="Oval 25"/>
          <p:cNvSpPr/>
          <p:nvPr/>
        </p:nvSpPr>
        <p:spPr>
          <a:xfrm rot="21427750">
            <a:off x="8170863" y="157163"/>
            <a:ext cx="611187" cy="129857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0" name="Oval 29"/>
          <p:cNvSpPr/>
          <p:nvPr/>
        </p:nvSpPr>
        <p:spPr>
          <a:xfrm rot="20101736">
            <a:off x="8401050" y="59626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" name="Oval 30"/>
          <p:cNvSpPr/>
          <p:nvPr/>
        </p:nvSpPr>
        <p:spPr>
          <a:xfrm rot="20101736">
            <a:off x="8177213" y="5738813"/>
            <a:ext cx="61277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2008" name="Rectangle 31"/>
          <p:cNvSpPr>
            <a:spLocks noChangeArrowheads="1"/>
          </p:cNvSpPr>
          <p:nvPr/>
        </p:nvSpPr>
        <p:spPr bwMode="auto">
          <a:xfrm>
            <a:off x="4648200" y="6045200"/>
            <a:ext cx="2279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Generasi 1</a:t>
            </a:r>
            <a:endParaRPr lang="id-ID" sz="3200" b="1">
              <a:solidFill>
                <a:schemeClr val="bg1"/>
              </a:solidFill>
            </a:endParaRP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</a:t>
            </a:r>
            <a:r>
              <a:rPr lang="en-US" sz="3200" b="1" dirty="0" smtClean="0">
                <a:solidFill>
                  <a:srgbClr val="00B0F0"/>
                </a:solidFill>
              </a:rPr>
              <a:t>1</a:t>
            </a:r>
            <a:r>
              <a:rPr lang="id-ID" sz="3200" b="1" dirty="0" smtClean="0">
                <a:solidFill>
                  <a:srgbClr val="00B0F0"/>
                </a:solidFill>
              </a:rPr>
              <a:t>0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8600" y="152400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 rot="13240153">
            <a:off x="2314651" y="1199787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3" name="Oval 32"/>
          <p:cNvSpPr/>
          <p:nvPr/>
        </p:nvSpPr>
        <p:spPr>
          <a:xfrm rot="10800000">
            <a:off x="1670012" y="990599"/>
            <a:ext cx="1377988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7010400" y="52578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6370553" y="5033765"/>
            <a:ext cx="1435843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0" name="Oval 9"/>
          <p:cNvSpPr/>
          <p:nvPr/>
        </p:nvSpPr>
        <p:spPr>
          <a:xfrm rot="1880487">
            <a:off x="1219200" y="513154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 rot="1880487">
            <a:off x="641916" y="4029515"/>
            <a:ext cx="1350712" cy="226117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6172200" y="33528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5334000" y="3186113"/>
            <a:ext cx="1828800" cy="457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 rot="20101736">
            <a:off x="7414359" y="751741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" name="Oval 14"/>
          <p:cNvSpPr/>
          <p:nvPr/>
        </p:nvSpPr>
        <p:spPr>
          <a:xfrm rot="16200000">
            <a:off x="6983824" y="505412"/>
            <a:ext cx="1012456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1999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21" name="Oval 20"/>
          <p:cNvSpPr/>
          <p:nvPr/>
        </p:nvSpPr>
        <p:spPr>
          <a:xfrm rot="5874461">
            <a:off x="4118554" y="4580946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2" name="Oval 21"/>
          <p:cNvSpPr/>
          <p:nvPr/>
        </p:nvSpPr>
        <p:spPr>
          <a:xfrm rot="10800000">
            <a:off x="3353334" y="4372118"/>
            <a:ext cx="1616433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5" name="Oval 24"/>
          <p:cNvSpPr/>
          <p:nvPr/>
        </p:nvSpPr>
        <p:spPr>
          <a:xfrm rot="20101736">
            <a:off x="8252559" y="904141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6" name="Oval 25"/>
          <p:cNvSpPr/>
          <p:nvPr/>
        </p:nvSpPr>
        <p:spPr>
          <a:xfrm rot="5400000">
            <a:off x="8015942" y="575316"/>
            <a:ext cx="611187" cy="88292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0" name="Oval 29"/>
          <p:cNvSpPr/>
          <p:nvPr/>
        </p:nvSpPr>
        <p:spPr>
          <a:xfrm rot="20101736">
            <a:off x="8176359" y="589035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" name="Oval 30"/>
          <p:cNvSpPr/>
          <p:nvPr/>
        </p:nvSpPr>
        <p:spPr>
          <a:xfrm>
            <a:off x="7808352" y="5433828"/>
            <a:ext cx="817118" cy="107325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2008" name="Rectangle 31"/>
          <p:cNvSpPr>
            <a:spLocks noChangeArrowheads="1"/>
          </p:cNvSpPr>
          <p:nvPr/>
        </p:nvSpPr>
        <p:spPr bwMode="auto">
          <a:xfrm>
            <a:off x="4648200" y="6045200"/>
            <a:ext cx="2279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2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</a:t>
            </a:r>
            <a:r>
              <a:rPr lang="en-US" sz="3200" b="1" dirty="0" smtClean="0">
                <a:solidFill>
                  <a:srgbClr val="00B0F0"/>
                </a:solidFill>
              </a:rPr>
              <a:t>1</a:t>
            </a:r>
            <a:r>
              <a:rPr lang="id-ID" sz="3200" b="1" dirty="0" smtClean="0">
                <a:solidFill>
                  <a:srgbClr val="00B0F0"/>
                </a:solidFill>
              </a:rPr>
              <a:t>0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 rot="13240153">
            <a:off x="2467051" y="1095451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4" name="Oval 33"/>
          <p:cNvSpPr/>
          <p:nvPr/>
        </p:nvSpPr>
        <p:spPr>
          <a:xfrm rot="5400000">
            <a:off x="1643450" y="2155139"/>
            <a:ext cx="1082922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5" name="Oval 34"/>
          <p:cNvSpPr/>
          <p:nvPr/>
        </p:nvSpPr>
        <p:spPr>
          <a:xfrm rot="3822310">
            <a:off x="4084638" y="1755775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6" name="Oval 35"/>
          <p:cNvSpPr/>
          <p:nvPr/>
        </p:nvSpPr>
        <p:spPr>
          <a:xfrm rot="5167297">
            <a:off x="3377928" y="1528714"/>
            <a:ext cx="153267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8" name="Oval 37"/>
          <p:cNvSpPr/>
          <p:nvPr/>
        </p:nvSpPr>
        <p:spPr>
          <a:xfrm rot="19237808">
            <a:off x="2136775" y="24066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9" name="Oval 38"/>
          <p:cNvSpPr/>
          <p:nvPr/>
        </p:nvSpPr>
        <p:spPr>
          <a:xfrm rot="16200000">
            <a:off x="1987550" y="868363"/>
            <a:ext cx="10668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3" name="Rectangle 32"/>
          <p:cNvSpPr/>
          <p:nvPr/>
        </p:nvSpPr>
        <p:spPr>
          <a:xfrm>
            <a:off x="228600" y="152400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6019800" y="42672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5254802" y="4043624"/>
            <a:ext cx="1525753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0" name="Oval 9"/>
          <p:cNvSpPr/>
          <p:nvPr/>
        </p:nvSpPr>
        <p:spPr>
          <a:xfrm rot="6657216">
            <a:off x="2651125" y="46037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 rot="6657216">
            <a:off x="1894682" y="4375944"/>
            <a:ext cx="1630362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4648200" y="33528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4419600" y="3186113"/>
            <a:ext cx="609600" cy="457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 rot="20101736">
            <a:off x="5814159" y="2199541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" name="Oval 14"/>
          <p:cNvSpPr/>
          <p:nvPr/>
        </p:nvSpPr>
        <p:spPr>
          <a:xfrm>
            <a:off x="5018032" y="1828800"/>
            <a:ext cx="1735632" cy="83160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7" name="Oval 16"/>
          <p:cNvSpPr/>
          <p:nvPr/>
        </p:nvSpPr>
        <p:spPr>
          <a:xfrm>
            <a:off x="1715146" y="2759987"/>
            <a:ext cx="235902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8" name="Oval 17"/>
          <p:cNvSpPr/>
          <p:nvPr/>
        </p:nvSpPr>
        <p:spPr>
          <a:xfrm rot="3822310">
            <a:off x="4484784" y="2690716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9" name="Oval 18"/>
          <p:cNvSpPr/>
          <p:nvPr/>
        </p:nvSpPr>
        <p:spPr>
          <a:xfrm rot="5400000">
            <a:off x="4027783" y="2432540"/>
            <a:ext cx="10668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302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21" name="Oval 20"/>
          <p:cNvSpPr/>
          <p:nvPr/>
        </p:nvSpPr>
        <p:spPr>
          <a:xfrm rot="5874461">
            <a:off x="4098925" y="46355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2" name="Oval 21"/>
          <p:cNvSpPr/>
          <p:nvPr/>
        </p:nvSpPr>
        <p:spPr>
          <a:xfrm rot="5874461">
            <a:off x="3342482" y="4407694"/>
            <a:ext cx="1630362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3" name="Oval 22"/>
          <p:cNvSpPr/>
          <p:nvPr/>
        </p:nvSpPr>
        <p:spPr>
          <a:xfrm rot="13240153">
            <a:off x="2727249" y="135564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4" name="Oval 23"/>
          <p:cNvSpPr/>
          <p:nvPr/>
        </p:nvSpPr>
        <p:spPr>
          <a:xfrm rot="10800000">
            <a:off x="2097804" y="1115351"/>
            <a:ext cx="1310329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5" name="Oval 24"/>
          <p:cNvSpPr/>
          <p:nvPr/>
        </p:nvSpPr>
        <p:spPr>
          <a:xfrm rot="20101736">
            <a:off x="6576159" y="253755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6" name="Oval 25"/>
          <p:cNvSpPr/>
          <p:nvPr/>
        </p:nvSpPr>
        <p:spPr>
          <a:xfrm rot="5400000">
            <a:off x="6329806" y="1910950"/>
            <a:ext cx="611188" cy="129857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0" name="Oval 29"/>
          <p:cNvSpPr/>
          <p:nvPr/>
        </p:nvSpPr>
        <p:spPr>
          <a:xfrm rot="20101736">
            <a:off x="7261959" y="474735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" name="Oval 30"/>
          <p:cNvSpPr/>
          <p:nvPr/>
        </p:nvSpPr>
        <p:spPr>
          <a:xfrm>
            <a:off x="6948202" y="3981888"/>
            <a:ext cx="771739" cy="166198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3032" name="Rectangle 26"/>
          <p:cNvSpPr>
            <a:spLocks noChangeArrowheads="1"/>
          </p:cNvSpPr>
          <p:nvPr/>
        </p:nvSpPr>
        <p:spPr bwMode="auto">
          <a:xfrm>
            <a:off x="4648200" y="6045200"/>
            <a:ext cx="25074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10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 rot="19237808">
            <a:off x="2803643" y="2956043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</a:t>
            </a:r>
            <a:r>
              <a:rPr lang="en-US" sz="3200" b="1" dirty="0" smtClean="0">
                <a:solidFill>
                  <a:srgbClr val="00B0F0"/>
                </a:solidFill>
              </a:rPr>
              <a:t>1</a:t>
            </a:r>
            <a:r>
              <a:rPr lang="id-ID" sz="3200" b="1" dirty="0" smtClean="0">
                <a:solidFill>
                  <a:srgbClr val="00B0F0"/>
                </a:solidFill>
              </a:rPr>
              <a:t>0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28600" y="152400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4492625" y="34861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8" name="Oval 7"/>
          <p:cNvSpPr/>
          <p:nvPr/>
        </p:nvSpPr>
        <p:spPr>
          <a:xfrm rot="5400000">
            <a:off x="4035425" y="3257550"/>
            <a:ext cx="10668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0" name="Oval 9"/>
          <p:cNvSpPr/>
          <p:nvPr/>
        </p:nvSpPr>
        <p:spPr>
          <a:xfrm rot="6657216">
            <a:off x="4165600" y="33083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 rot="5400000">
            <a:off x="3409157" y="3080544"/>
            <a:ext cx="1630362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4414838" y="3290888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4171950" y="3124200"/>
            <a:ext cx="609600" cy="457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 rot="20101736">
            <a:off x="4514850" y="25146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" name="Oval 14"/>
          <p:cNvSpPr/>
          <p:nvPr/>
        </p:nvSpPr>
        <p:spPr>
          <a:xfrm rot="20101736">
            <a:off x="4291013" y="2290763"/>
            <a:ext cx="61277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6" name="Oval 15"/>
          <p:cNvSpPr/>
          <p:nvPr/>
        </p:nvSpPr>
        <p:spPr>
          <a:xfrm rot="19237808">
            <a:off x="3641725" y="2955925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7" name="Oval 16"/>
          <p:cNvSpPr/>
          <p:nvPr/>
        </p:nvSpPr>
        <p:spPr>
          <a:xfrm rot="5400000">
            <a:off x="3238500" y="2744788"/>
            <a:ext cx="941388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8" name="Oval 17"/>
          <p:cNvSpPr/>
          <p:nvPr/>
        </p:nvSpPr>
        <p:spPr>
          <a:xfrm rot="3822310">
            <a:off x="4187825" y="3032125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9" name="Oval 18"/>
          <p:cNvSpPr/>
          <p:nvPr/>
        </p:nvSpPr>
        <p:spPr>
          <a:xfrm>
            <a:off x="3738562" y="2774951"/>
            <a:ext cx="98742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4047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21" name="Oval 20"/>
          <p:cNvSpPr/>
          <p:nvPr/>
        </p:nvSpPr>
        <p:spPr>
          <a:xfrm rot="5874461">
            <a:off x="4241800" y="35687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2" name="Oval 21"/>
          <p:cNvSpPr/>
          <p:nvPr/>
        </p:nvSpPr>
        <p:spPr>
          <a:xfrm rot="5400000">
            <a:off x="3485357" y="3340894"/>
            <a:ext cx="1630362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3" name="Oval 22"/>
          <p:cNvSpPr/>
          <p:nvPr/>
        </p:nvSpPr>
        <p:spPr>
          <a:xfrm rot="13240153">
            <a:off x="3663950" y="2011363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4" name="Oval 23"/>
          <p:cNvSpPr/>
          <p:nvPr/>
        </p:nvSpPr>
        <p:spPr>
          <a:xfrm rot="10800000">
            <a:off x="3206750" y="1782763"/>
            <a:ext cx="10668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5" name="Oval 24"/>
          <p:cNvSpPr/>
          <p:nvPr/>
        </p:nvSpPr>
        <p:spPr>
          <a:xfrm rot="20101736">
            <a:off x="5375275" y="2581275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6" name="Oval 25"/>
          <p:cNvSpPr/>
          <p:nvPr/>
        </p:nvSpPr>
        <p:spPr>
          <a:xfrm rot="1492394">
            <a:off x="5140325" y="2062163"/>
            <a:ext cx="612775" cy="129857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0" name="Oval 29"/>
          <p:cNvSpPr/>
          <p:nvPr/>
        </p:nvSpPr>
        <p:spPr>
          <a:xfrm rot="20101736">
            <a:off x="5276850" y="35242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" name="Oval 30"/>
          <p:cNvSpPr/>
          <p:nvPr/>
        </p:nvSpPr>
        <p:spPr>
          <a:xfrm rot="20101736">
            <a:off x="5053013" y="3300413"/>
            <a:ext cx="61277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4056" name="Rectangle 26"/>
          <p:cNvSpPr>
            <a:spLocks noChangeArrowheads="1"/>
          </p:cNvSpPr>
          <p:nvPr/>
        </p:nvSpPr>
        <p:spPr bwMode="auto">
          <a:xfrm>
            <a:off x="4648200" y="6045200"/>
            <a:ext cx="2506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5</a:t>
            </a:r>
            <a:r>
              <a:rPr lang="en-US" sz="3200" b="1" dirty="0" smtClean="0">
                <a:solidFill>
                  <a:schemeClr val="bg1"/>
                </a:solidFill>
              </a:rPr>
              <a:t>0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</a:t>
            </a:r>
            <a:r>
              <a:rPr lang="en-US" sz="3200" b="1" dirty="0" smtClean="0">
                <a:solidFill>
                  <a:srgbClr val="00B0F0"/>
                </a:solidFill>
              </a:rPr>
              <a:t>1</a:t>
            </a:r>
            <a:r>
              <a:rPr lang="id-ID" sz="3200" b="1" dirty="0" smtClean="0">
                <a:solidFill>
                  <a:srgbClr val="00B0F0"/>
                </a:solidFill>
              </a:rPr>
              <a:t>0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8600" y="152400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4492625" y="34861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4035425" y="3257550"/>
            <a:ext cx="10668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0" name="Oval 9"/>
          <p:cNvSpPr/>
          <p:nvPr/>
        </p:nvSpPr>
        <p:spPr>
          <a:xfrm rot="6657216">
            <a:off x="4165600" y="33083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 rot="10800000">
            <a:off x="3409157" y="3080544"/>
            <a:ext cx="1630362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4414838" y="3290888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4171950" y="3124200"/>
            <a:ext cx="609600" cy="457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 rot="20101736">
            <a:off x="4311628" y="3323384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" name="Oval 14"/>
          <p:cNvSpPr/>
          <p:nvPr/>
        </p:nvSpPr>
        <p:spPr>
          <a:xfrm rot="20101736">
            <a:off x="4087791" y="3099547"/>
            <a:ext cx="61277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6" name="Oval 15"/>
          <p:cNvSpPr/>
          <p:nvPr/>
        </p:nvSpPr>
        <p:spPr>
          <a:xfrm rot="19237808">
            <a:off x="4175243" y="3076457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7" name="Oval 16"/>
          <p:cNvSpPr/>
          <p:nvPr/>
        </p:nvSpPr>
        <p:spPr>
          <a:xfrm>
            <a:off x="3771870" y="2973401"/>
            <a:ext cx="941388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8" name="Oval 17"/>
          <p:cNvSpPr/>
          <p:nvPr/>
        </p:nvSpPr>
        <p:spPr>
          <a:xfrm rot="3822310">
            <a:off x="4187825" y="3032125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9" name="Oval 18"/>
          <p:cNvSpPr/>
          <p:nvPr/>
        </p:nvSpPr>
        <p:spPr>
          <a:xfrm>
            <a:off x="3738562" y="2774951"/>
            <a:ext cx="98742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4047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Global maximum</a:t>
            </a:r>
            <a:endParaRPr lang="id-ID" dirty="0"/>
          </a:p>
        </p:txBody>
      </p:sp>
      <p:sp>
        <p:nvSpPr>
          <p:cNvPr id="21" name="Oval 20"/>
          <p:cNvSpPr/>
          <p:nvPr/>
        </p:nvSpPr>
        <p:spPr>
          <a:xfrm rot="5874461">
            <a:off x="4241800" y="35687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2" name="Oval 21"/>
          <p:cNvSpPr/>
          <p:nvPr/>
        </p:nvSpPr>
        <p:spPr>
          <a:xfrm rot="10800000">
            <a:off x="3485357" y="3340894"/>
            <a:ext cx="1630362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3" name="Oval 22"/>
          <p:cNvSpPr/>
          <p:nvPr/>
        </p:nvSpPr>
        <p:spPr>
          <a:xfrm rot="13240153">
            <a:off x="4251249" y="310824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4" name="Oval 23"/>
          <p:cNvSpPr/>
          <p:nvPr/>
        </p:nvSpPr>
        <p:spPr>
          <a:xfrm rot="16200000">
            <a:off x="3663988" y="2697801"/>
            <a:ext cx="10668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5" name="Oval 24"/>
          <p:cNvSpPr/>
          <p:nvPr/>
        </p:nvSpPr>
        <p:spPr>
          <a:xfrm rot="20101736">
            <a:off x="4594959" y="3037741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6" name="Oval 25"/>
          <p:cNvSpPr/>
          <p:nvPr/>
        </p:nvSpPr>
        <p:spPr>
          <a:xfrm rot="5400000">
            <a:off x="4359478" y="2442782"/>
            <a:ext cx="612775" cy="129857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0" name="Oval 29"/>
          <p:cNvSpPr/>
          <p:nvPr/>
        </p:nvSpPr>
        <p:spPr>
          <a:xfrm rot="20101736">
            <a:off x="4485541" y="3299559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" name="Oval 30"/>
          <p:cNvSpPr/>
          <p:nvPr/>
        </p:nvSpPr>
        <p:spPr>
          <a:xfrm rot="20101736">
            <a:off x="4316391" y="3099547"/>
            <a:ext cx="61277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4056" name="Rectangle 26"/>
          <p:cNvSpPr>
            <a:spLocks noChangeArrowheads="1"/>
          </p:cNvSpPr>
          <p:nvPr/>
        </p:nvSpPr>
        <p:spPr bwMode="auto">
          <a:xfrm>
            <a:off x="4648200" y="6045200"/>
            <a:ext cx="27350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10</a:t>
            </a:r>
            <a:r>
              <a:rPr lang="en-US" sz="3200" b="1" dirty="0" smtClean="0">
                <a:solidFill>
                  <a:schemeClr val="bg1"/>
                </a:solidFill>
              </a:rPr>
              <a:t>0</a:t>
            </a:r>
            <a:endParaRPr lang="id-ID" sz="3200" b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</a:t>
            </a:r>
            <a:r>
              <a:rPr lang="en-US" sz="3200" b="1" dirty="0" smtClean="0">
                <a:solidFill>
                  <a:srgbClr val="00B0F0"/>
                </a:solidFill>
              </a:rPr>
              <a:t>1</a:t>
            </a:r>
            <a:r>
              <a:rPr lang="id-ID" sz="3200" b="1" dirty="0" smtClean="0">
                <a:solidFill>
                  <a:srgbClr val="00B0F0"/>
                </a:solidFill>
              </a:rPr>
              <a:t>0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8600" y="152400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7315200" y="54102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6858000" y="5181600"/>
            <a:ext cx="10668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0" name="Oval 9"/>
          <p:cNvSpPr/>
          <p:nvPr/>
        </p:nvSpPr>
        <p:spPr>
          <a:xfrm rot="1880487">
            <a:off x="1219200" y="54102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 rot="1880487">
            <a:off x="461963" y="5183188"/>
            <a:ext cx="163195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6400800" y="33528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6157913" y="3186113"/>
            <a:ext cx="609600" cy="457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 rot="20101736">
            <a:off x="7543800" y="6096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" name="Oval 14"/>
          <p:cNvSpPr/>
          <p:nvPr/>
        </p:nvSpPr>
        <p:spPr>
          <a:xfrm rot="20101736">
            <a:off x="7319963" y="385763"/>
            <a:ext cx="61277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6" name="Oval 15"/>
          <p:cNvSpPr/>
          <p:nvPr/>
        </p:nvSpPr>
        <p:spPr>
          <a:xfrm rot="19237808">
            <a:off x="1984375" y="22542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7" name="Oval 16"/>
          <p:cNvSpPr/>
          <p:nvPr/>
        </p:nvSpPr>
        <p:spPr>
          <a:xfrm rot="19237808">
            <a:off x="865188" y="1997075"/>
            <a:ext cx="233045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8" name="Oval 17"/>
          <p:cNvSpPr/>
          <p:nvPr/>
        </p:nvSpPr>
        <p:spPr>
          <a:xfrm rot="3822310">
            <a:off x="3843338" y="1370013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9" name="Oval 18"/>
          <p:cNvSpPr/>
          <p:nvPr/>
        </p:nvSpPr>
        <p:spPr>
          <a:xfrm rot="3822310">
            <a:off x="2617787" y="1095376"/>
            <a:ext cx="252412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1999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21" name="Oval 20"/>
          <p:cNvSpPr/>
          <p:nvPr/>
        </p:nvSpPr>
        <p:spPr>
          <a:xfrm rot="5874461">
            <a:off x="4013200" y="52451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2" name="Oval 21"/>
          <p:cNvSpPr/>
          <p:nvPr/>
        </p:nvSpPr>
        <p:spPr>
          <a:xfrm rot="5874461">
            <a:off x="3256757" y="5017294"/>
            <a:ext cx="1630362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5" name="Oval 24"/>
          <p:cNvSpPr/>
          <p:nvPr/>
        </p:nvSpPr>
        <p:spPr>
          <a:xfrm rot="20101736">
            <a:off x="8404225" y="676275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6" name="Oval 25"/>
          <p:cNvSpPr/>
          <p:nvPr/>
        </p:nvSpPr>
        <p:spPr>
          <a:xfrm rot="20101736">
            <a:off x="8170863" y="157163"/>
            <a:ext cx="611187" cy="129857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0" name="Oval 29"/>
          <p:cNvSpPr/>
          <p:nvPr/>
        </p:nvSpPr>
        <p:spPr>
          <a:xfrm rot="20101736">
            <a:off x="8401050" y="59626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" name="Oval 30"/>
          <p:cNvSpPr/>
          <p:nvPr/>
        </p:nvSpPr>
        <p:spPr>
          <a:xfrm rot="20101736">
            <a:off x="8177213" y="5738813"/>
            <a:ext cx="612775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2008" name="Rectangle 31"/>
          <p:cNvSpPr>
            <a:spLocks noChangeArrowheads="1"/>
          </p:cNvSpPr>
          <p:nvPr/>
        </p:nvSpPr>
        <p:spPr bwMode="auto">
          <a:xfrm>
            <a:off x="4648200" y="6045200"/>
            <a:ext cx="2279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Generasi 1</a:t>
            </a:r>
            <a:endParaRPr lang="id-ID" sz="3200" b="1">
              <a:solidFill>
                <a:schemeClr val="bg1"/>
              </a:solidFill>
            </a:endParaRP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</a:t>
            </a:r>
            <a:r>
              <a:rPr lang="en-US" sz="3200" b="1" dirty="0" smtClean="0">
                <a:solidFill>
                  <a:srgbClr val="00B0F0"/>
                </a:solidFill>
              </a:rPr>
              <a:t>1</a:t>
            </a:r>
            <a:r>
              <a:rPr lang="id-ID" sz="3200" b="1" dirty="0" smtClean="0">
                <a:solidFill>
                  <a:srgbClr val="00B0F0"/>
                </a:solidFill>
              </a:rPr>
              <a:t>0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8600" y="152400"/>
            <a:ext cx="655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ES: Mutasi dengan Korelasi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 rot="13240153">
            <a:off x="2314651" y="1199787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3" name="Oval 32"/>
          <p:cNvSpPr/>
          <p:nvPr/>
        </p:nvSpPr>
        <p:spPr>
          <a:xfrm rot="10800000">
            <a:off x="1670012" y="990599"/>
            <a:ext cx="1377988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Intro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Apa yang membedakan DE dengan EAs yang lain? </a:t>
            </a:r>
          </a:p>
          <a:p>
            <a:r>
              <a:rPr lang="id-ID" sz="2800" dirty="0" smtClean="0"/>
              <a:t>Satu kata kunci = </a:t>
            </a:r>
            <a:r>
              <a:rPr lang="id-ID" sz="2800" i="1" dirty="0" smtClean="0">
                <a:solidFill>
                  <a:srgbClr val="FF0000"/>
                </a:solidFill>
              </a:rPr>
              <a:t>differential mutation</a:t>
            </a:r>
            <a:endParaRPr lang="id-ID" sz="2800" dirty="0" smtClean="0"/>
          </a:p>
          <a:p>
            <a:r>
              <a:rPr lang="id-ID" sz="2800" dirty="0" smtClean="0"/>
              <a:t>yang merupakan mutasi semi terarah dan bisa dianggap sebagai operasi pra-seleksi khusus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9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38" name="Oval 37"/>
          <p:cNvSpPr/>
          <p:nvPr/>
        </p:nvSpPr>
        <p:spPr>
          <a:xfrm rot="19237808">
            <a:off x="2466857" y="2390657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9" name="Oval 28"/>
          <p:cNvSpPr/>
          <p:nvPr/>
        </p:nvSpPr>
        <p:spPr>
          <a:xfrm>
            <a:off x="7315200" y="54102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3" name="Oval 32"/>
          <p:cNvSpPr/>
          <p:nvPr/>
        </p:nvSpPr>
        <p:spPr>
          <a:xfrm>
            <a:off x="6858000" y="5181600"/>
            <a:ext cx="1066800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7" name="Oval 36"/>
          <p:cNvSpPr/>
          <p:nvPr/>
        </p:nvSpPr>
        <p:spPr>
          <a:xfrm rot="1880487">
            <a:off x="1219200" y="54102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0" name="Oval 39"/>
          <p:cNvSpPr/>
          <p:nvPr/>
        </p:nvSpPr>
        <p:spPr>
          <a:xfrm rot="1880487">
            <a:off x="461963" y="5183188"/>
            <a:ext cx="1631950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1" name="Oval 40"/>
          <p:cNvSpPr/>
          <p:nvPr/>
        </p:nvSpPr>
        <p:spPr>
          <a:xfrm>
            <a:off x="6400800" y="33528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2" name="Oval 41"/>
          <p:cNvSpPr/>
          <p:nvPr/>
        </p:nvSpPr>
        <p:spPr>
          <a:xfrm>
            <a:off x="6157913" y="3186113"/>
            <a:ext cx="609600" cy="4572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3" name="Oval 42"/>
          <p:cNvSpPr/>
          <p:nvPr/>
        </p:nvSpPr>
        <p:spPr>
          <a:xfrm rot="20101736">
            <a:off x="7543800" y="6096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4" name="Oval 43"/>
          <p:cNvSpPr/>
          <p:nvPr/>
        </p:nvSpPr>
        <p:spPr>
          <a:xfrm rot="20101736">
            <a:off x="7319963" y="385763"/>
            <a:ext cx="612775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5" name="Oval 44"/>
          <p:cNvSpPr/>
          <p:nvPr/>
        </p:nvSpPr>
        <p:spPr>
          <a:xfrm rot="19237808">
            <a:off x="1984375" y="22542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6" name="Oval 45"/>
          <p:cNvSpPr/>
          <p:nvPr/>
        </p:nvSpPr>
        <p:spPr>
          <a:xfrm rot="19237808">
            <a:off x="865188" y="1997075"/>
            <a:ext cx="2330450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7" name="Oval 46"/>
          <p:cNvSpPr/>
          <p:nvPr/>
        </p:nvSpPr>
        <p:spPr>
          <a:xfrm rot="3822310">
            <a:off x="3843338" y="1370013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8" name="Oval 47"/>
          <p:cNvSpPr/>
          <p:nvPr/>
        </p:nvSpPr>
        <p:spPr>
          <a:xfrm rot="3822310">
            <a:off x="2617787" y="1095376"/>
            <a:ext cx="2524125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9" name="Oval 48"/>
          <p:cNvSpPr/>
          <p:nvPr/>
        </p:nvSpPr>
        <p:spPr>
          <a:xfrm rot="5874461">
            <a:off x="4013200" y="524510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0" name="Oval 49"/>
          <p:cNvSpPr/>
          <p:nvPr/>
        </p:nvSpPr>
        <p:spPr>
          <a:xfrm rot="5874461">
            <a:off x="3256757" y="5017294"/>
            <a:ext cx="1630362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1" name="Oval 50"/>
          <p:cNvSpPr/>
          <p:nvPr/>
        </p:nvSpPr>
        <p:spPr>
          <a:xfrm rot="20101736">
            <a:off x="8404225" y="676275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2" name="Oval 51"/>
          <p:cNvSpPr/>
          <p:nvPr/>
        </p:nvSpPr>
        <p:spPr>
          <a:xfrm rot="20101736">
            <a:off x="8170863" y="157163"/>
            <a:ext cx="611187" cy="129857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3" name="Oval 52"/>
          <p:cNvSpPr/>
          <p:nvPr/>
        </p:nvSpPr>
        <p:spPr>
          <a:xfrm rot="20101736">
            <a:off x="8401050" y="5962650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4" name="Oval 53"/>
          <p:cNvSpPr/>
          <p:nvPr/>
        </p:nvSpPr>
        <p:spPr>
          <a:xfrm rot="20101736">
            <a:off x="8177213" y="5738813"/>
            <a:ext cx="612775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5" name="Oval 54"/>
          <p:cNvSpPr/>
          <p:nvPr/>
        </p:nvSpPr>
        <p:spPr>
          <a:xfrm rot="13240153">
            <a:off x="2314651" y="1199787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6" name="Oval 55"/>
          <p:cNvSpPr/>
          <p:nvPr/>
        </p:nvSpPr>
        <p:spPr>
          <a:xfrm rot="10800000">
            <a:off x="1670012" y="990599"/>
            <a:ext cx="1377988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61" name="Oval 60"/>
          <p:cNvSpPr/>
          <p:nvPr/>
        </p:nvSpPr>
        <p:spPr>
          <a:xfrm rot="1260777">
            <a:off x="1333158" y="2067299"/>
            <a:ext cx="1418073" cy="47358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68" name="Oval 67"/>
          <p:cNvSpPr/>
          <p:nvPr/>
        </p:nvSpPr>
        <p:spPr>
          <a:xfrm rot="19237808">
            <a:off x="2117843" y="3108443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grpSp>
        <p:nvGrpSpPr>
          <p:cNvPr id="2" name="Group 83"/>
          <p:cNvGrpSpPr/>
          <p:nvPr/>
        </p:nvGrpSpPr>
        <p:grpSpPr>
          <a:xfrm>
            <a:off x="2362200" y="304800"/>
            <a:ext cx="3209621" cy="2383247"/>
            <a:chOff x="219379" y="4093753"/>
            <a:chExt cx="3209621" cy="2383247"/>
          </a:xfrm>
        </p:grpSpPr>
        <p:sp>
          <p:nvSpPr>
            <p:cNvPr id="85" name="Oval 84"/>
            <p:cNvSpPr/>
            <p:nvPr/>
          </p:nvSpPr>
          <p:spPr>
            <a:xfrm rot="2314737">
              <a:off x="632093" y="4794566"/>
              <a:ext cx="2359025" cy="97117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86" name="Oval 85"/>
            <p:cNvSpPr/>
            <p:nvPr/>
          </p:nvSpPr>
          <p:spPr>
            <a:xfrm rot="21340630">
              <a:off x="438168" y="5020102"/>
              <a:ext cx="2718439" cy="4673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87" name="Oval 86"/>
            <p:cNvSpPr/>
            <p:nvPr/>
          </p:nvSpPr>
          <p:spPr>
            <a:xfrm rot="19237808">
              <a:off x="2683953" y="51283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88" name="Oval 87"/>
            <p:cNvSpPr/>
            <p:nvPr/>
          </p:nvSpPr>
          <p:spPr>
            <a:xfrm rot="19237808">
              <a:off x="2182540" y="5388935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89" name="Oval 88"/>
            <p:cNvSpPr/>
            <p:nvPr/>
          </p:nvSpPr>
          <p:spPr>
            <a:xfrm rot="20502659">
              <a:off x="224107" y="5067103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90" name="Oval 89"/>
            <p:cNvSpPr/>
            <p:nvPr/>
          </p:nvSpPr>
          <p:spPr>
            <a:xfrm rot="19237808">
              <a:off x="2639740" y="48235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91" name="Oval 90"/>
            <p:cNvSpPr/>
            <p:nvPr/>
          </p:nvSpPr>
          <p:spPr>
            <a:xfrm rot="1153208">
              <a:off x="219379" y="5026379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92" name="Oval 91"/>
            <p:cNvSpPr/>
            <p:nvPr/>
          </p:nvSpPr>
          <p:spPr>
            <a:xfrm rot="19237808">
              <a:off x="974843" y="4905257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93" name="Oval 92"/>
            <p:cNvSpPr/>
            <p:nvPr/>
          </p:nvSpPr>
          <p:spPr>
            <a:xfrm rot="4683131">
              <a:off x="609898" y="5004380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94" name="Oval 93"/>
            <p:cNvSpPr/>
            <p:nvPr/>
          </p:nvSpPr>
          <p:spPr>
            <a:xfrm rot="7096537">
              <a:off x="610195" y="4980158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95" name="Oval 94"/>
            <p:cNvSpPr/>
            <p:nvPr/>
          </p:nvSpPr>
          <p:spPr>
            <a:xfrm rot="19237808">
              <a:off x="2074354" y="45187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96" name="Oval 95"/>
            <p:cNvSpPr/>
            <p:nvPr/>
          </p:nvSpPr>
          <p:spPr>
            <a:xfrm rot="3006497">
              <a:off x="617587" y="4987425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97" name="Oval 96"/>
            <p:cNvSpPr/>
            <p:nvPr/>
          </p:nvSpPr>
          <p:spPr>
            <a:xfrm rot="19237808">
              <a:off x="2270243" y="58516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98" name="Oval 97"/>
            <p:cNvSpPr/>
            <p:nvPr/>
          </p:nvSpPr>
          <p:spPr>
            <a:xfrm rot="19237808">
              <a:off x="866657" y="59278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99" name="Oval 98"/>
            <p:cNvSpPr/>
            <p:nvPr/>
          </p:nvSpPr>
          <p:spPr>
            <a:xfrm rot="8262079">
              <a:off x="336668" y="4935551"/>
              <a:ext cx="3065532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3" name="Group 99"/>
          <p:cNvGrpSpPr/>
          <p:nvPr/>
        </p:nvGrpSpPr>
        <p:grpSpPr>
          <a:xfrm rot="3457250">
            <a:off x="794351" y="116014"/>
            <a:ext cx="3209621" cy="2383247"/>
            <a:chOff x="219379" y="4093753"/>
            <a:chExt cx="3209621" cy="2383247"/>
          </a:xfrm>
        </p:grpSpPr>
        <p:sp>
          <p:nvSpPr>
            <p:cNvPr id="101" name="Oval 100"/>
            <p:cNvSpPr/>
            <p:nvPr/>
          </p:nvSpPr>
          <p:spPr>
            <a:xfrm rot="2314737">
              <a:off x="632093" y="4794566"/>
              <a:ext cx="2359025" cy="97117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02" name="Oval 101"/>
            <p:cNvSpPr/>
            <p:nvPr/>
          </p:nvSpPr>
          <p:spPr>
            <a:xfrm rot="21340630">
              <a:off x="438168" y="5020102"/>
              <a:ext cx="2718439" cy="4673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03" name="Oval 102"/>
            <p:cNvSpPr/>
            <p:nvPr/>
          </p:nvSpPr>
          <p:spPr>
            <a:xfrm rot="19237808">
              <a:off x="2683953" y="51283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04" name="Oval 103"/>
            <p:cNvSpPr/>
            <p:nvPr/>
          </p:nvSpPr>
          <p:spPr>
            <a:xfrm rot="19237808">
              <a:off x="2182540" y="5388935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05" name="Oval 104"/>
            <p:cNvSpPr/>
            <p:nvPr/>
          </p:nvSpPr>
          <p:spPr>
            <a:xfrm rot="20502659">
              <a:off x="224107" y="5067103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06" name="Oval 105"/>
            <p:cNvSpPr/>
            <p:nvPr/>
          </p:nvSpPr>
          <p:spPr>
            <a:xfrm rot="19237808">
              <a:off x="2639740" y="48235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07" name="Oval 106"/>
            <p:cNvSpPr/>
            <p:nvPr/>
          </p:nvSpPr>
          <p:spPr>
            <a:xfrm rot="1153208">
              <a:off x="219379" y="5026379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08" name="Oval 107"/>
            <p:cNvSpPr/>
            <p:nvPr/>
          </p:nvSpPr>
          <p:spPr>
            <a:xfrm rot="19237808">
              <a:off x="974843" y="4905257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09" name="Oval 108"/>
            <p:cNvSpPr/>
            <p:nvPr/>
          </p:nvSpPr>
          <p:spPr>
            <a:xfrm rot="4683131">
              <a:off x="609898" y="5004380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10" name="Oval 109"/>
            <p:cNvSpPr/>
            <p:nvPr/>
          </p:nvSpPr>
          <p:spPr>
            <a:xfrm rot="7096537">
              <a:off x="610195" y="4980158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11" name="Oval 110"/>
            <p:cNvSpPr/>
            <p:nvPr/>
          </p:nvSpPr>
          <p:spPr>
            <a:xfrm rot="19237808">
              <a:off x="2074354" y="45187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12" name="Oval 111"/>
            <p:cNvSpPr/>
            <p:nvPr/>
          </p:nvSpPr>
          <p:spPr>
            <a:xfrm rot="3006497">
              <a:off x="617587" y="4987425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13" name="Oval 112"/>
            <p:cNvSpPr/>
            <p:nvPr/>
          </p:nvSpPr>
          <p:spPr>
            <a:xfrm rot="19237808">
              <a:off x="2270243" y="58516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14" name="Oval 113"/>
            <p:cNvSpPr/>
            <p:nvPr/>
          </p:nvSpPr>
          <p:spPr>
            <a:xfrm rot="19237808">
              <a:off x="866657" y="59278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15" name="Oval 114"/>
            <p:cNvSpPr/>
            <p:nvPr/>
          </p:nvSpPr>
          <p:spPr>
            <a:xfrm rot="8262079">
              <a:off x="336668" y="4935551"/>
              <a:ext cx="3065532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4" name="Group 131"/>
          <p:cNvGrpSpPr/>
          <p:nvPr/>
        </p:nvGrpSpPr>
        <p:grpSpPr>
          <a:xfrm rot="2738273">
            <a:off x="2505379" y="4114800"/>
            <a:ext cx="3209621" cy="2383247"/>
            <a:chOff x="219379" y="4093753"/>
            <a:chExt cx="3209621" cy="2383247"/>
          </a:xfrm>
        </p:grpSpPr>
        <p:sp>
          <p:nvSpPr>
            <p:cNvPr id="133" name="Oval 132"/>
            <p:cNvSpPr/>
            <p:nvPr/>
          </p:nvSpPr>
          <p:spPr>
            <a:xfrm rot="2314737">
              <a:off x="632093" y="4794566"/>
              <a:ext cx="2359025" cy="97117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34" name="Oval 133"/>
            <p:cNvSpPr/>
            <p:nvPr/>
          </p:nvSpPr>
          <p:spPr>
            <a:xfrm rot="21340630">
              <a:off x="438168" y="5020102"/>
              <a:ext cx="2718439" cy="4673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35" name="Oval 134"/>
            <p:cNvSpPr/>
            <p:nvPr/>
          </p:nvSpPr>
          <p:spPr>
            <a:xfrm rot="19237808">
              <a:off x="2683953" y="51283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36" name="Oval 135"/>
            <p:cNvSpPr/>
            <p:nvPr/>
          </p:nvSpPr>
          <p:spPr>
            <a:xfrm rot="19237808">
              <a:off x="2182540" y="5388935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37" name="Oval 136"/>
            <p:cNvSpPr/>
            <p:nvPr/>
          </p:nvSpPr>
          <p:spPr>
            <a:xfrm rot="20502659">
              <a:off x="224107" y="5067103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38" name="Oval 137"/>
            <p:cNvSpPr/>
            <p:nvPr/>
          </p:nvSpPr>
          <p:spPr>
            <a:xfrm rot="19237808">
              <a:off x="2639740" y="48235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39" name="Oval 138"/>
            <p:cNvSpPr/>
            <p:nvPr/>
          </p:nvSpPr>
          <p:spPr>
            <a:xfrm rot="1153208">
              <a:off x="219379" y="5026379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40" name="Oval 139"/>
            <p:cNvSpPr/>
            <p:nvPr/>
          </p:nvSpPr>
          <p:spPr>
            <a:xfrm rot="19237808">
              <a:off x="974843" y="4905257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41" name="Oval 140"/>
            <p:cNvSpPr/>
            <p:nvPr/>
          </p:nvSpPr>
          <p:spPr>
            <a:xfrm rot="4683131">
              <a:off x="609898" y="5004380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42" name="Oval 141"/>
            <p:cNvSpPr/>
            <p:nvPr/>
          </p:nvSpPr>
          <p:spPr>
            <a:xfrm rot="7096537">
              <a:off x="610195" y="4980158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43" name="Oval 142"/>
            <p:cNvSpPr/>
            <p:nvPr/>
          </p:nvSpPr>
          <p:spPr>
            <a:xfrm rot="19237808">
              <a:off x="2074354" y="45187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44" name="Oval 143"/>
            <p:cNvSpPr/>
            <p:nvPr/>
          </p:nvSpPr>
          <p:spPr>
            <a:xfrm rot="3006497">
              <a:off x="617587" y="4987425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45" name="Oval 144"/>
            <p:cNvSpPr/>
            <p:nvPr/>
          </p:nvSpPr>
          <p:spPr>
            <a:xfrm rot="19237808">
              <a:off x="2270243" y="58516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46" name="Oval 145"/>
            <p:cNvSpPr/>
            <p:nvPr/>
          </p:nvSpPr>
          <p:spPr>
            <a:xfrm rot="19237808">
              <a:off x="866657" y="59278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47" name="Oval 146"/>
            <p:cNvSpPr/>
            <p:nvPr/>
          </p:nvSpPr>
          <p:spPr>
            <a:xfrm rot="8262079">
              <a:off x="336668" y="4935551"/>
              <a:ext cx="3065532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5" name="Group 163"/>
          <p:cNvGrpSpPr/>
          <p:nvPr/>
        </p:nvGrpSpPr>
        <p:grpSpPr>
          <a:xfrm rot="3457250">
            <a:off x="6052150" y="-493586"/>
            <a:ext cx="3209621" cy="2383247"/>
            <a:chOff x="219379" y="4093753"/>
            <a:chExt cx="3209621" cy="2383247"/>
          </a:xfrm>
        </p:grpSpPr>
        <p:sp>
          <p:nvSpPr>
            <p:cNvPr id="165" name="Oval 164"/>
            <p:cNvSpPr/>
            <p:nvPr/>
          </p:nvSpPr>
          <p:spPr>
            <a:xfrm rot="2314737">
              <a:off x="632093" y="4794566"/>
              <a:ext cx="2359025" cy="97117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66" name="Oval 165"/>
            <p:cNvSpPr/>
            <p:nvPr/>
          </p:nvSpPr>
          <p:spPr>
            <a:xfrm rot="21340630">
              <a:off x="438168" y="5020102"/>
              <a:ext cx="2718439" cy="4673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67" name="Oval 166"/>
            <p:cNvSpPr/>
            <p:nvPr/>
          </p:nvSpPr>
          <p:spPr>
            <a:xfrm rot="19237808">
              <a:off x="2683953" y="51283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68" name="Oval 167"/>
            <p:cNvSpPr/>
            <p:nvPr/>
          </p:nvSpPr>
          <p:spPr>
            <a:xfrm rot="19237808">
              <a:off x="2182540" y="5388935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69" name="Oval 168"/>
            <p:cNvSpPr/>
            <p:nvPr/>
          </p:nvSpPr>
          <p:spPr>
            <a:xfrm rot="20502659">
              <a:off x="224107" y="5067103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70" name="Oval 169"/>
            <p:cNvSpPr/>
            <p:nvPr/>
          </p:nvSpPr>
          <p:spPr>
            <a:xfrm rot="19237808">
              <a:off x="2639740" y="48235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71" name="Oval 170"/>
            <p:cNvSpPr/>
            <p:nvPr/>
          </p:nvSpPr>
          <p:spPr>
            <a:xfrm rot="1153208">
              <a:off x="219379" y="5026379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72" name="Oval 171"/>
            <p:cNvSpPr/>
            <p:nvPr/>
          </p:nvSpPr>
          <p:spPr>
            <a:xfrm rot="19237808">
              <a:off x="974843" y="4905257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73" name="Oval 172"/>
            <p:cNvSpPr/>
            <p:nvPr/>
          </p:nvSpPr>
          <p:spPr>
            <a:xfrm rot="4683131">
              <a:off x="609898" y="5004380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74" name="Oval 173"/>
            <p:cNvSpPr/>
            <p:nvPr/>
          </p:nvSpPr>
          <p:spPr>
            <a:xfrm rot="7096537">
              <a:off x="610195" y="4980158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75" name="Oval 174"/>
            <p:cNvSpPr/>
            <p:nvPr/>
          </p:nvSpPr>
          <p:spPr>
            <a:xfrm rot="19237808">
              <a:off x="2074354" y="45187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76" name="Oval 175"/>
            <p:cNvSpPr/>
            <p:nvPr/>
          </p:nvSpPr>
          <p:spPr>
            <a:xfrm rot="3006497">
              <a:off x="617587" y="4987425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77" name="Oval 176"/>
            <p:cNvSpPr/>
            <p:nvPr/>
          </p:nvSpPr>
          <p:spPr>
            <a:xfrm rot="19237808">
              <a:off x="2270243" y="58516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78" name="Oval 177"/>
            <p:cNvSpPr/>
            <p:nvPr/>
          </p:nvSpPr>
          <p:spPr>
            <a:xfrm rot="19237808">
              <a:off x="866657" y="59278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79" name="Oval 178"/>
            <p:cNvSpPr/>
            <p:nvPr/>
          </p:nvSpPr>
          <p:spPr>
            <a:xfrm rot="8262079">
              <a:off x="336668" y="4935551"/>
              <a:ext cx="3065532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6" name="Group 179"/>
          <p:cNvGrpSpPr/>
          <p:nvPr/>
        </p:nvGrpSpPr>
        <p:grpSpPr>
          <a:xfrm>
            <a:off x="6934200" y="-457200"/>
            <a:ext cx="3209621" cy="2383247"/>
            <a:chOff x="219379" y="4093753"/>
            <a:chExt cx="3209621" cy="2383247"/>
          </a:xfrm>
        </p:grpSpPr>
        <p:sp>
          <p:nvSpPr>
            <p:cNvPr id="181" name="Oval 180"/>
            <p:cNvSpPr/>
            <p:nvPr/>
          </p:nvSpPr>
          <p:spPr>
            <a:xfrm rot="2314737">
              <a:off x="632093" y="4794566"/>
              <a:ext cx="2359025" cy="97117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82" name="Oval 181"/>
            <p:cNvSpPr/>
            <p:nvPr/>
          </p:nvSpPr>
          <p:spPr>
            <a:xfrm rot="21340630">
              <a:off x="438168" y="5020102"/>
              <a:ext cx="2718439" cy="4673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83" name="Oval 182"/>
            <p:cNvSpPr/>
            <p:nvPr/>
          </p:nvSpPr>
          <p:spPr>
            <a:xfrm rot="19237808">
              <a:off x="2683953" y="51283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84" name="Oval 183"/>
            <p:cNvSpPr/>
            <p:nvPr/>
          </p:nvSpPr>
          <p:spPr>
            <a:xfrm rot="19237808">
              <a:off x="2182540" y="5388935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85" name="Oval 184"/>
            <p:cNvSpPr/>
            <p:nvPr/>
          </p:nvSpPr>
          <p:spPr>
            <a:xfrm rot="20502659">
              <a:off x="224107" y="5067103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86" name="Oval 185"/>
            <p:cNvSpPr/>
            <p:nvPr/>
          </p:nvSpPr>
          <p:spPr>
            <a:xfrm rot="19237808">
              <a:off x="2639740" y="48235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87" name="Oval 186"/>
            <p:cNvSpPr/>
            <p:nvPr/>
          </p:nvSpPr>
          <p:spPr>
            <a:xfrm rot="1153208">
              <a:off x="219379" y="5026379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88" name="Oval 187"/>
            <p:cNvSpPr/>
            <p:nvPr/>
          </p:nvSpPr>
          <p:spPr>
            <a:xfrm rot="19237808">
              <a:off x="974843" y="4905257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89" name="Oval 188"/>
            <p:cNvSpPr/>
            <p:nvPr/>
          </p:nvSpPr>
          <p:spPr>
            <a:xfrm rot="4683131">
              <a:off x="609898" y="5004380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90" name="Oval 189"/>
            <p:cNvSpPr/>
            <p:nvPr/>
          </p:nvSpPr>
          <p:spPr>
            <a:xfrm rot="7096537">
              <a:off x="610195" y="4980158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91" name="Oval 190"/>
            <p:cNvSpPr/>
            <p:nvPr/>
          </p:nvSpPr>
          <p:spPr>
            <a:xfrm rot="19237808">
              <a:off x="2074354" y="45187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92" name="Oval 191"/>
            <p:cNvSpPr/>
            <p:nvPr/>
          </p:nvSpPr>
          <p:spPr>
            <a:xfrm rot="3006497">
              <a:off x="617587" y="4987425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93" name="Oval 192"/>
            <p:cNvSpPr/>
            <p:nvPr/>
          </p:nvSpPr>
          <p:spPr>
            <a:xfrm rot="19237808">
              <a:off x="2270243" y="58516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94" name="Oval 193"/>
            <p:cNvSpPr/>
            <p:nvPr/>
          </p:nvSpPr>
          <p:spPr>
            <a:xfrm rot="19237808">
              <a:off x="866657" y="59278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95" name="Oval 194"/>
            <p:cNvSpPr/>
            <p:nvPr/>
          </p:nvSpPr>
          <p:spPr>
            <a:xfrm rot="8262079">
              <a:off x="336668" y="4935551"/>
              <a:ext cx="3065532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7" name="Group 195"/>
          <p:cNvGrpSpPr/>
          <p:nvPr/>
        </p:nvGrpSpPr>
        <p:grpSpPr>
          <a:xfrm>
            <a:off x="4876800" y="2286000"/>
            <a:ext cx="3209621" cy="2383247"/>
            <a:chOff x="219379" y="4093753"/>
            <a:chExt cx="3209621" cy="2383247"/>
          </a:xfrm>
        </p:grpSpPr>
        <p:sp>
          <p:nvSpPr>
            <p:cNvPr id="197" name="Oval 196"/>
            <p:cNvSpPr/>
            <p:nvPr/>
          </p:nvSpPr>
          <p:spPr>
            <a:xfrm rot="2314737">
              <a:off x="632093" y="4794566"/>
              <a:ext cx="2359025" cy="97117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98" name="Oval 197"/>
            <p:cNvSpPr/>
            <p:nvPr/>
          </p:nvSpPr>
          <p:spPr>
            <a:xfrm rot="21340630">
              <a:off x="438168" y="5020102"/>
              <a:ext cx="2718439" cy="4673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199" name="Oval 198"/>
            <p:cNvSpPr/>
            <p:nvPr/>
          </p:nvSpPr>
          <p:spPr>
            <a:xfrm rot="19237808">
              <a:off x="2683953" y="51283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00" name="Oval 199"/>
            <p:cNvSpPr/>
            <p:nvPr/>
          </p:nvSpPr>
          <p:spPr>
            <a:xfrm rot="19237808">
              <a:off x="2182540" y="5388935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01" name="Oval 200"/>
            <p:cNvSpPr/>
            <p:nvPr/>
          </p:nvSpPr>
          <p:spPr>
            <a:xfrm rot="20502659">
              <a:off x="224107" y="5067103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02" name="Oval 201"/>
            <p:cNvSpPr/>
            <p:nvPr/>
          </p:nvSpPr>
          <p:spPr>
            <a:xfrm rot="19237808">
              <a:off x="2639740" y="48235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03" name="Oval 202"/>
            <p:cNvSpPr/>
            <p:nvPr/>
          </p:nvSpPr>
          <p:spPr>
            <a:xfrm rot="1153208">
              <a:off x="219379" y="5026379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04" name="Oval 203"/>
            <p:cNvSpPr/>
            <p:nvPr/>
          </p:nvSpPr>
          <p:spPr>
            <a:xfrm rot="19237808">
              <a:off x="974843" y="4905257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05" name="Oval 204"/>
            <p:cNvSpPr/>
            <p:nvPr/>
          </p:nvSpPr>
          <p:spPr>
            <a:xfrm rot="4683131">
              <a:off x="609898" y="5004380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06" name="Oval 205"/>
            <p:cNvSpPr/>
            <p:nvPr/>
          </p:nvSpPr>
          <p:spPr>
            <a:xfrm rot="7096537">
              <a:off x="610195" y="4980158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07" name="Oval 206"/>
            <p:cNvSpPr/>
            <p:nvPr/>
          </p:nvSpPr>
          <p:spPr>
            <a:xfrm rot="19237808">
              <a:off x="2074354" y="45187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08" name="Oval 207"/>
            <p:cNvSpPr/>
            <p:nvPr/>
          </p:nvSpPr>
          <p:spPr>
            <a:xfrm rot="3006497">
              <a:off x="617587" y="4987425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09" name="Oval 208"/>
            <p:cNvSpPr/>
            <p:nvPr/>
          </p:nvSpPr>
          <p:spPr>
            <a:xfrm rot="19237808">
              <a:off x="2270243" y="58516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10" name="Oval 209"/>
            <p:cNvSpPr/>
            <p:nvPr/>
          </p:nvSpPr>
          <p:spPr>
            <a:xfrm rot="19237808">
              <a:off x="866657" y="59278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11" name="Oval 210"/>
            <p:cNvSpPr/>
            <p:nvPr/>
          </p:nvSpPr>
          <p:spPr>
            <a:xfrm rot="8262079">
              <a:off x="336668" y="4935551"/>
              <a:ext cx="3065532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8" name="Group 211"/>
          <p:cNvGrpSpPr/>
          <p:nvPr/>
        </p:nvGrpSpPr>
        <p:grpSpPr>
          <a:xfrm>
            <a:off x="5867400" y="4267200"/>
            <a:ext cx="3209621" cy="2383247"/>
            <a:chOff x="219379" y="4093753"/>
            <a:chExt cx="3209621" cy="2383247"/>
          </a:xfrm>
        </p:grpSpPr>
        <p:sp>
          <p:nvSpPr>
            <p:cNvPr id="213" name="Oval 212"/>
            <p:cNvSpPr/>
            <p:nvPr/>
          </p:nvSpPr>
          <p:spPr>
            <a:xfrm rot="2314737">
              <a:off x="632093" y="4794566"/>
              <a:ext cx="2359025" cy="97117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14" name="Oval 213"/>
            <p:cNvSpPr/>
            <p:nvPr/>
          </p:nvSpPr>
          <p:spPr>
            <a:xfrm rot="21340630">
              <a:off x="438168" y="5020102"/>
              <a:ext cx="2718439" cy="4673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15" name="Oval 214"/>
            <p:cNvSpPr/>
            <p:nvPr/>
          </p:nvSpPr>
          <p:spPr>
            <a:xfrm rot="19237808">
              <a:off x="2683953" y="51283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16" name="Oval 215"/>
            <p:cNvSpPr/>
            <p:nvPr/>
          </p:nvSpPr>
          <p:spPr>
            <a:xfrm rot="19237808">
              <a:off x="2182540" y="5388935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17" name="Oval 216"/>
            <p:cNvSpPr/>
            <p:nvPr/>
          </p:nvSpPr>
          <p:spPr>
            <a:xfrm rot="20502659">
              <a:off x="224107" y="5067103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18" name="Oval 217"/>
            <p:cNvSpPr/>
            <p:nvPr/>
          </p:nvSpPr>
          <p:spPr>
            <a:xfrm rot="19237808">
              <a:off x="2639740" y="48235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19" name="Oval 218"/>
            <p:cNvSpPr/>
            <p:nvPr/>
          </p:nvSpPr>
          <p:spPr>
            <a:xfrm rot="1153208">
              <a:off x="219379" y="5026379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20" name="Oval 219"/>
            <p:cNvSpPr/>
            <p:nvPr/>
          </p:nvSpPr>
          <p:spPr>
            <a:xfrm rot="19237808">
              <a:off x="974843" y="4905257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21" name="Oval 220"/>
            <p:cNvSpPr/>
            <p:nvPr/>
          </p:nvSpPr>
          <p:spPr>
            <a:xfrm rot="4683131">
              <a:off x="609898" y="5004380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22" name="Oval 221"/>
            <p:cNvSpPr/>
            <p:nvPr/>
          </p:nvSpPr>
          <p:spPr>
            <a:xfrm rot="7096537">
              <a:off x="610195" y="4980158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23" name="Oval 222"/>
            <p:cNvSpPr/>
            <p:nvPr/>
          </p:nvSpPr>
          <p:spPr>
            <a:xfrm rot="19237808">
              <a:off x="2074354" y="45187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24" name="Oval 223"/>
            <p:cNvSpPr/>
            <p:nvPr/>
          </p:nvSpPr>
          <p:spPr>
            <a:xfrm rot="3006497">
              <a:off x="617587" y="4987425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25" name="Oval 224"/>
            <p:cNvSpPr/>
            <p:nvPr/>
          </p:nvSpPr>
          <p:spPr>
            <a:xfrm rot="19237808">
              <a:off x="2270243" y="58516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26" name="Oval 225"/>
            <p:cNvSpPr/>
            <p:nvPr/>
          </p:nvSpPr>
          <p:spPr>
            <a:xfrm rot="19237808">
              <a:off x="866657" y="59278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27" name="Oval 226"/>
            <p:cNvSpPr/>
            <p:nvPr/>
          </p:nvSpPr>
          <p:spPr>
            <a:xfrm rot="8262079">
              <a:off x="336668" y="4935551"/>
              <a:ext cx="3065532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9" name="Group 227"/>
          <p:cNvGrpSpPr/>
          <p:nvPr/>
        </p:nvGrpSpPr>
        <p:grpSpPr>
          <a:xfrm>
            <a:off x="6934200" y="4800600"/>
            <a:ext cx="3209621" cy="2383247"/>
            <a:chOff x="219379" y="4093753"/>
            <a:chExt cx="3209621" cy="2383247"/>
          </a:xfrm>
        </p:grpSpPr>
        <p:sp>
          <p:nvSpPr>
            <p:cNvPr id="229" name="Oval 228"/>
            <p:cNvSpPr/>
            <p:nvPr/>
          </p:nvSpPr>
          <p:spPr>
            <a:xfrm rot="2314737">
              <a:off x="632093" y="4794566"/>
              <a:ext cx="2359025" cy="97117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30" name="Oval 229"/>
            <p:cNvSpPr/>
            <p:nvPr/>
          </p:nvSpPr>
          <p:spPr>
            <a:xfrm rot="21340630">
              <a:off x="438168" y="5020102"/>
              <a:ext cx="2718439" cy="4673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31" name="Oval 230"/>
            <p:cNvSpPr/>
            <p:nvPr/>
          </p:nvSpPr>
          <p:spPr>
            <a:xfrm rot="19237808">
              <a:off x="2683953" y="51283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32" name="Oval 231"/>
            <p:cNvSpPr/>
            <p:nvPr/>
          </p:nvSpPr>
          <p:spPr>
            <a:xfrm rot="19237808">
              <a:off x="2182540" y="5388935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33" name="Oval 232"/>
            <p:cNvSpPr/>
            <p:nvPr/>
          </p:nvSpPr>
          <p:spPr>
            <a:xfrm rot="20502659">
              <a:off x="224107" y="5067103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34" name="Oval 233"/>
            <p:cNvSpPr/>
            <p:nvPr/>
          </p:nvSpPr>
          <p:spPr>
            <a:xfrm rot="19237808">
              <a:off x="2639740" y="48235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35" name="Oval 234"/>
            <p:cNvSpPr/>
            <p:nvPr/>
          </p:nvSpPr>
          <p:spPr>
            <a:xfrm rot="1153208">
              <a:off x="219379" y="5026379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36" name="Oval 235"/>
            <p:cNvSpPr/>
            <p:nvPr/>
          </p:nvSpPr>
          <p:spPr>
            <a:xfrm rot="19237808">
              <a:off x="974843" y="4905257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37" name="Oval 236"/>
            <p:cNvSpPr/>
            <p:nvPr/>
          </p:nvSpPr>
          <p:spPr>
            <a:xfrm rot="4683131">
              <a:off x="609898" y="5004380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38" name="Oval 237"/>
            <p:cNvSpPr/>
            <p:nvPr/>
          </p:nvSpPr>
          <p:spPr>
            <a:xfrm rot="7096537">
              <a:off x="610195" y="4980158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39" name="Oval 238"/>
            <p:cNvSpPr/>
            <p:nvPr/>
          </p:nvSpPr>
          <p:spPr>
            <a:xfrm rot="19237808">
              <a:off x="2074354" y="45187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40" name="Oval 239"/>
            <p:cNvSpPr/>
            <p:nvPr/>
          </p:nvSpPr>
          <p:spPr>
            <a:xfrm rot="3006497">
              <a:off x="617587" y="4987425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41" name="Oval 240"/>
            <p:cNvSpPr/>
            <p:nvPr/>
          </p:nvSpPr>
          <p:spPr>
            <a:xfrm rot="19237808">
              <a:off x="2270243" y="58516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42" name="Oval 241"/>
            <p:cNvSpPr/>
            <p:nvPr/>
          </p:nvSpPr>
          <p:spPr>
            <a:xfrm rot="19237808">
              <a:off x="866657" y="59278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43" name="Oval 242"/>
            <p:cNvSpPr/>
            <p:nvPr/>
          </p:nvSpPr>
          <p:spPr>
            <a:xfrm rot="8262079">
              <a:off x="336668" y="4935551"/>
              <a:ext cx="3065532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10" name="Group 243"/>
          <p:cNvGrpSpPr/>
          <p:nvPr/>
        </p:nvGrpSpPr>
        <p:grpSpPr>
          <a:xfrm rot="20088531">
            <a:off x="-316609" y="4294084"/>
            <a:ext cx="3209621" cy="2383247"/>
            <a:chOff x="219379" y="4093753"/>
            <a:chExt cx="3209621" cy="2383247"/>
          </a:xfrm>
        </p:grpSpPr>
        <p:sp>
          <p:nvSpPr>
            <p:cNvPr id="245" name="Oval 244"/>
            <p:cNvSpPr/>
            <p:nvPr/>
          </p:nvSpPr>
          <p:spPr>
            <a:xfrm rot="2314737">
              <a:off x="632093" y="4794566"/>
              <a:ext cx="2359025" cy="97117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46" name="Oval 245"/>
            <p:cNvSpPr/>
            <p:nvPr/>
          </p:nvSpPr>
          <p:spPr>
            <a:xfrm rot="21340630">
              <a:off x="438168" y="5020102"/>
              <a:ext cx="2718439" cy="4673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47" name="Oval 246"/>
            <p:cNvSpPr/>
            <p:nvPr/>
          </p:nvSpPr>
          <p:spPr>
            <a:xfrm rot="19237808">
              <a:off x="2683953" y="51283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48" name="Oval 247"/>
            <p:cNvSpPr/>
            <p:nvPr/>
          </p:nvSpPr>
          <p:spPr>
            <a:xfrm rot="19237808">
              <a:off x="2182540" y="5388935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49" name="Oval 248"/>
            <p:cNvSpPr/>
            <p:nvPr/>
          </p:nvSpPr>
          <p:spPr>
            <a:xfrm rot="20502659">
              <a:off x="224107" y="5067103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50" name="Oval 249"/>
            <p:cNvSpPr/>
            <p:nvPr/>
          </p:nvSpPr>
          <p:spPr>
            <a:xfrm rot="19237808">
              <a:off x="2639740" y="48235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51" name="Oval 250"/>
            <p:cNvSpPr/>
            <p:nvPr/>
          </p:nvSpPr>
          <p:spPr>
            <a:xfrm rot="1153208">
              <a:off x="219379" y="5026379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52" name="Oval 251"/>
            <p:cNvSpPr/>
            <p:nvPr/>
          </p:nvSpPr>
          <p:spPr>
            <a:xfrm rot="19237808">
              <a:off x="974843" y="4905257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53" name="Oval 252"/>
            <p:cNvSpPr/>
            <p:nvPr/>
          </p:nvSpPr>
          <p:spPr>
            <a:xfrm rot="4683131">
              <a:off x="609898" y="5004380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54" name="Oval 253"/>
            <p:cNvSpPr/>
            <p:nvPr/>
          </p:nvSpPr>
          <p:spPr>
            <a:xfrm rot="7096537">
              <a:off x="610195" y="4980158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55" name="Oval 254"/>
            <p:cNvSpPr/>
            <p:nvPr/>
          </p:nvSpPr>
          <p:spPr>
            <a:xfrm rot="19237808">
              <a:off x="2074354" y="4518749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56" name="Oval 255"/>
            <p:cNvSpPr/>
            <p:nvPr/>
          </p:nvSpPr>
          <p:spPr>
            <a:xfrm rot="3006497">
              <a:off x="617587" y="4987425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57" name="Oval 256"/>
            <p:cNvSpPr/>
            <p:nvPr/>
          </p:nvSpPr>
          <p:spPr>
            <a:xfrm rot="19237808">
              <a:off x="2270243" y="58516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58" name="Oval 257"/>
            <p:cNvSpPr/>
            <p:nvPr/>
          </p:nvSpPr>
          <p:spPr>
            <a:xfrm rot="19237808">
              <a:off x="866657" y="59278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59" name="Oval 258"/>
            <p:cNvSpPr/>
            <p:nvPr/>
          </p:nvSpPr>
          <p:spPr>
            <a:xfrm rot="8262079">
              <a:off x="336668" y="4935551"/>
              <a:ext cx="3065532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sp>
        <p:nvSpPr>
          <p:cNvPr id="260" name="Oval 259"/>
          <p:cNvSpPr/>
          <p:nvPr/>
        </p:nvSpPr>
        <p:spPr>
          <a:xfrm rot="4683131">
            <a:off x="850001" y="2038088"/>
            <a:ext cx="2359025" cy="58621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grpSp>
        <p:nvGrpSpPr>
          <p:cNvPr id="11" name="Group 260"/>
          <p:cNvGrpSpPr/>
          <p:nvPr/>
        </p:nvGrpSpPr>
        <p:grpSpPr>
          <a:xfrm>
            <a:off x="459482" y="1127461"/>
            <a:ext cx="3209621" cy="2359025"/>
            <a:chOff x="459482" y="1127461"/>
            <a:chExt cx="3209621" cy="2359025"/>
          </a:xfrm>
        </p:grpSpPr>
        <p:sp>
          <p:nvSpPr>
            <p:cNvPr id="262" name="Oval 261"/>
            <p:cNvSpPr/>
            <p:nvPr/>
          </p:nvSpPr>
          <p:spPr>
            <a:xfrm rot="2314737">
              <a:off x="872196" y="1828274"/>
              <a:ext cx="2359025" cy="97117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63" name="Oval 262"/>
            <p:cNvSpPr/>
            <p:nvPr/>
          </p:nvSpPr>
          <p:spPr>
            <a:xfrm rot="21340630">
              <a:off x="678271" y="2053810"/>
              <a:ext cx="2718439" cy="46738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64" name="Oval 263"/>
            <p:cNvSpPr/>
            <p:nvPr/>
          </p:nvSpPr>
          <p:spPr>
            <a:xfrm rot="19237808">
              <a:off x="2924056" y="2162057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65" name="Oval 264"/>
            <p:cNvSpPr/>
            <p:nvPr/>
          </p:nvSpPr>
          <p:spPr>
            <a:xfrm rot="19237808">
              <a:off x="2422643" y="24226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66" name="Oval 265"/>
            <p:cNvSpPr/>
            <p:nvPr/>
          </p:nvSpPr>
          <p:spPr>
            <a:xfrm rot="20502659">
              <a:off x="464210" y="2100811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67" name="Oval 266"/>
            <p:cNvSpPr/>
            <p:nvPr/>
          </p:nvSpPr>
          <p:spPr>
            <a:xfrm rot="19237808">
              <a:off x="2879843" y="1857257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68" name="Oval 267"/>
            <p:cNvSpPr/>
            <p:nvPr/>
          </p:nvSpPr>
          <p:spPr>
            <a:xfrm rot="1153208">
              <a:off x="459482" y="2060087"/>
              <a:ext cx="3204893" cy="473588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69" name="Oval 268"/>
            <p:cNvSpPr/>
            <p:nvPr/>
          </p:nvSpPr>
          <p:spPr>
            <a:xfrm rot="19237808">
              <a:off x="3108443" y="2651243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70" name="Oval 269"/>
            <p:cNvSpPr/>
            <p:nvPr/>
          </p:nvSpPr>
          <p:spPr>
            <a:xfrm rot="7096537">
              <a:off x="850298" y="2013866"/>
              <a:ext cx="2359025" cy="586215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71" name="Oval 270"/>
            <p:cNvSpPr/>
            <p:nvPr/>
          </p:nvSpPr>
          <p:spPr>
            <a:xfrm rot="19237808">
              <a:off x="2314457" y="1552457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12" name="Group 281"/>
          <p:cNvGrpSpPr/>
          <p:nvPr/>
        </p:nvGrpSpPr>
        <p:grpSpPr>
          <a:xfrm>
            <a:off x="2121482" y="2067166"/>
            <a:ext cx="3653136" cy="3050352"/>
            <a:chOff x="2121482" y="2067166"/>
            <a:chExt cx="3653136" cy="3050352"/>
          </a:xfrm>
        </p:grpSpPr>
        <p:sp>
          <p:nvSpPr>
            <p:cNvPr id="272" name="Oval 271"/>
            <p:cNvSpPr/>
            <p:nvPr/>
          </p:nvSpPr>
          <p:spPr>
            <a:xfrm rot="19237808">
              <a:off x="3108443" y="2646553"/>
              <a:ext cx="139700" cy="1397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73" name="Oval 272"/>
            <p:cNvSpPr/>
            <p:nvPr/>
          </p:nvSpPr>
          <p:spPr>
            <a:xfrm rot="19237808">
              <a:off x="4403843" y="2067166"/>
              <a:ext cx="139700" cy="1397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74" name="Oval 273"/>
            <p:cNvSpPr/>
            <p:nvPr/>
          </p:nvSpPr>
          <p:spPr>
            <a:xfrm rot="19237808">
              <a:off x="3713093" y="4463218"/>
              <a:ext cx="139700" cy="1397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75" name="Oval 274"/>
            <p:cNvSpPr/>
            <p:nvPr/>
          </p:nvSpPr>
          <p:spPr>
            <a:xfrm rot="19237808">
              <a:off x="5634918" y="3088332"/>
              <a:ext cx="139700" cy="1397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76" name="Oval 275"/>
            <p:cNvSpPr/>
            <p:nvPr/>
          </p:nvSpPr>
          <p:spPr>
            <a:xfrm rot="19237808">
              <a:off x="5526732" y="4110918"/>
              <a:ext cx="139700" cy="1397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77" name="Oval 276"/>
            <p:cNvSpPr/>
            <p:nvPr/>
          </p:nvSpPr>
          <p:spPr>
            <a:xfrm rot="19237808">
              <a:off x="2121482" y="3108443"/>
              <a:ext cx="139700" cy="1397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78" name="Oval 277"/>
            <p:cNvSpPr/>
            <p:nvPr/>
          </p:nvSpPr>
          <p:spPr>
            <a:xfrm rot="19237808">
              <a:off x="4761093" y="4977818"/>
              <a:ext cx="139700" cy="1397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79" name="Oval 278"/>
            <p:cNvSpPr/>
            <p:nvPr/>
          </p:nvSpPr>
          <p:spPr>
            <a:xfrm rot="19237808">
              <a:off x="2893491" y="2175705"/>
              <a:ext cx="139700" cy="1397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80" name="Oval 279"/>
            <p:cNvSpPr/>
            <p:nvPr/>
          </p:nvSpPr>
          <p:spPr>
            <a:xfrm rot="19237808">
              <a:off x="3027553" y="2126801"/>
              <a:ext cx="139700" cy="1397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281" name="Oval 280"/>
            <p:cNvSpPr/>
            <p:nvPr/>
          </p:nvSpPr>
          <p:spPr>
            <a:xfrm rot="19237808">
              <a:off x="2494153" y="2341753"/>
              <a:ext cx="139700" cy="1397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61" grpId="0" animBg="1"/>
      <p:bldP spid="68" grpId="0" animBg="1"/>
      <p:bldP spid="26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43032" name="Rectangle 26"/>
          <p:cNvSpPr>
            <a:spLocks noChangeArrowheads="1"/>
          </p:cNvSpPr>
          <p:nvPr/>
        </p:nvSpPr>
        <p:spPr bwMode="auto">
          <a:xfrm>
            <a:off x="4648200" y="6045200"/>
            <a:ext cx="22797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2</a:t>
            </a:r>
            <a:endParaRPr lang="id-ID" sz="3200" b="1" dirty="0">
              <a:solidFill>
                <a:schemeClr val="bg1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2121482" y="2067166"/>
            <a:ext cx="3653136" cy="3050352"/>
            <a:chOff x="2121482" y="2067166"/>
            <a:chExt cx="3653136" cy="3050352"/>
          </a:xfrm>
          <a:solidFill>
            <a:srgbClr val="FF0000"/>
          </a:solidFill>
        </p:grpSpPr>
        <p:sp>
          <p:nvSpPr>
            <p:cNvPr id="39" name="Oval 38"/>
            <p:cNvSpPr/>
            <p:nvPr/>
          </p:nvSpPr>
          <p:spPr>
            <a:xfrm rot="19237808">
              <a:off x="3108443" y="2646553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0" name="Oval 39"/>
            <p:cNvSpPr/>
            <p:nvPr/>
          </p:nvSpPr>
          <p:spPr>
            <a:xfrm rot="19237808">
              <a:off x="4403843" y="2067166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1" name="Oval 40"/>
            <p:cNvSpPr/>
            <p:nvPr/>
          </p:nvSpPr>
          <p:spPr>
            <a:xfrm rot="19237808">
              <a:off x="3713093" y="4463218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2" name="Oval 41"/>
            <p:cNvSpPr/>
            <p:nvPr/>
          </p:nvSpPr>
          <p:spPr>
            <a:xfrm rot="19237808">
              <a:off x="5634918" y="3088332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3" name="Oval 42"/>
            <p:cNvSpPr/>
            <p:nvPr/>
          </p:nvSpPr>
          <p:spPr>
            <a:xfrm rot="19237808">
              <a:off x="5526732" y="4110918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4" name="Oval 43"/>
            <p:cNvSpPr/>
            <p:nvPr/>
          </p:nvSpPr>
          <p:spPr>
            <a:xfrm rot="19237808">
              <a:off x="2121482" y="3108443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5" name="Oval 44"/>
            <p:cNvSpPr/>
            <p:nvPr/>
          </p:nvSpPr>
          <p:spPr>
            <a:xfrm rot="19237808">
              <a:off x="4761093" y="4977818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sp>
        <p:nvSpPr>
          <p:cNvPr id="47" name="Oval 46"/>
          <p:cNvSpPr/>
          <p:nvPr/>
        </p:nvSpPr>
        <p:spPr>
          <a:xfrm rot="19237808">
            <a:off x="2893491" y="2175705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8" name="Oval 47"/>
          <p:cNvSpPr/>
          <p:nvPr/>
        </p:nvSpPr>
        <p:spPr>
          <a:xfrm rot="19237808">
            <a:off x="3027553" y="2126801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9" name="Oval 48"/>
          <p:cNvSpPr/>
          <p:nvPr/>
        </p:nvSpPr>
        <p:spPr>
          <a:xfrm rot="19237808">
            <a:off x="2494153" y="2341753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43032" name="Rectangle 26"/>
          <p:cNvSpPr>
            <a:spLocks noChangeArrowheads="1"/>
          </p:cNvSpPr>
          <p:nvPr/>
        </p:nvSpPr>
        <p:spPr bwMode="auto">
          <a:xfrm>
            <a:off x="4648200" y="6045200"/>
            <a:ext cx="25074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10</a:t>
            </a:r>
            <a:endParaRPr lang="id-ID" sz="3200" b="1" dirty="0">
              <a:solidFill>
                <a:schemeClr val="bg1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3032243" y="2651243"/>
            <a:ext cx="2393714" cy="1631714"/>
            <a:chOff x="3032243" y="2651243"/>
            <a:chExt cx="2393714" cy="1631714"/>
          </a:xfrm>
          <a:solidFill>
            <a:srgbClr val="FF0000"/>
          </a:solidFill>
        </p:grpSpPr>
        <p:sp>
          <p:nvSpPr>
            <p:cNvPr id="39" name="Oval 38"/>
            <p:cNvSpPr/>
            <p:nvPr/>
          </p:nvSpPr>
          <p:spPr>
            <a:xfrm rot="19237808">
              <a:off x="4022843" y="2727443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0" name="Oval 39"/>
            <p:cNvSpPr/>
            <p:nvPr/>
          </p:nvSpPr>
          <p:spPr>
            <a:xfrm rot="19237808">
              <a:off x="4556243" y="2651243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1" name="Oval 40"/>
            <p:cNvSpPr/>
            <p:nvPr/>
          </p:nvSpPr>
          <p:spPr>
            <a:xfrm rot="19237808">
              <a:off x="3713093" y="3914657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2" name="Oval 41"/>
            <p:cNvSpPr/>
            <p:nvPr/>
          </p:nvSpPr>
          <p:spPr>
            <a:xfrm rot="19237808">
              <a:off x="4981457" y="3088332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3" name="Oval 42"/>
            <p:cNvSpPr/>
            <p:nvPr/>
          </p:nvSpPr>
          <p:spPr>
            <a:xfrm rot="19237808">
              <a:off x="5286257" y="3533657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4" name="Oval 43"/>
            <p:cNvSpPr/>
            <p:nvPr/>
          </p:nvSpPr>
          <p:spPr>
            <a:xfrm rot="19237808">
              <a:off x="3032243" y="3108443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5" name="Oval 44"/>
            <p:cNvSpPr/>
            <p:nvPr/>
          </p:nvSpPr>
          <p:spPr>
            <a:xfrm rot="19237808">
              <a:off x="4761093" y="4143257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sp>
        <p:nvSpPr>
          <p:cNvPr id="15" name="Oval 14"/>
          <p:cNvSpPr/>
          <p:nvPr/>
        </p:nvSpPr>
        <p:spPr>
          <a:xfrm rot="19237808">
            <a:off x="3413243" y="2924057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6" name="Oval 15"/>
          <p:cNvSpPr/>
          <p:nvPr/>
        </p:nvSpPr>
        <p:spPr>
          <a:xfrm rot="19237808">
            <a:off x="3489443" y="3337043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7" name="Oval 16"/>
          <p:cNvSpPr/>
          <p:nvPr/>
        </p:nvSpPr>
        <p:spPr>
          <a:xfrm rot="19237808">
            <a:off x="3870443" y="3076457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sp>
        <p:nvSpPr>
          <p:cNvPr id="43032" name="Rectangle 26"/>
          <p:cNvSpPr>
            <a:spLocks noChangeArrowheads="1"/>
          </p:cNvSpPr>
          <p:nvPr/>
        </p:nvSpPr>
        <p:spPr bwMode="auto">
          <a:xfrm>
            <a:off x="4648200" y="6045200"/>
            <a:ext cx="25074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</a:rPr>
              <a:t>20</a:t>
            </a:r>
            <a:endParaRPr lang="id-ID" sz="3200" b="1" dirty="0">
              <a:solidFill>
                <a:schemeClr val="bg1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4099043" y="3032243"/>
            <a:ext cx="564914" cy="564914"/>
            <a:chOff x="4099043" y="3032243"/>
            <a:chExt cx="564914" cy="564914"/>
          </a:xfrm>
          <a:solidFill>
            <a:srgbClr val="FF0000"/>
          </a:solidFill>
        </p:grpSpPr>
        <p:sp>
          <p:nvSpPr>
            <p:cNvPr id="39" name="Oval 38"/>
            <p:cNvSpPr/>
            <p:nvPr/>
          </p:nvSpPr>
          <p:spPr>
            <a:xfrm rot="19237808">
              <a:off x="4099043" y="3260843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0" name="Oval 39"/>
            <p:cNvSpPr/>
            <p:nvPr/>
          </p:nvSpPr>
          <p:spPr>
            <a:xfrm rot="19237808">
              <a:off x="4371857" y="3032243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1" name="Oval 40"/>
            <p:cNvSpPr/>
            <p:nvPr/>
          </p:nvSpPr>
          <p:spPr>
            <a:xfrm rot="19237808">
              <a:off x="4175243" y="3457457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2" name="Oval 41"/>
            <p:cNvSpPr/>
            <p:nvPr/>
          </p:nvSpPr>
          <p:spPr>
            <a:xfrm rot="19237808">
              <a:off x="4524257" y="3088332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3" name="Oval 42"/>
            <p:cNvSpPr/>
            <p:nvPr/>
          </p:nvSpPr>
          <p:spPr>
            <a:xfrm rot="19237808">
              <a:off x="4524257" y="3381257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4" name="Oval 43"/>
            <p:cNvSpPr/>
            <p:nvPr/>
          </p:nvSpPr>
          <p:spPr>
            <a:xfrm rot="19237808">
              <a:off x="4251443" y="3184643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45" name="Oval 44"/>
            <p:cNvSpPr/>
            <p:nvPr/>
          </p:nvSpPr>
          <p:spPr>
            <a:xfrm rot="19237808">
              <a:off x="4371857" y="3412789"/>
              <a:ext cx="139700" cy="139700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sp>
        <p:nvSpPr>
          <p:cNvPr id="13" name="Oval 12"/>
          <p:cNvSpPr/>
          <p:nvPr/>
        </p:nvSpPr>
        <p:spPr>
          <a:xfrm rot="19237808">
            <a:off x="4251443" y="3381257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 rot="19237808">
            <a:off x="4219457" y="3032243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" name="Oval 14"/>
          <p:cNvSpPr/>
          <p:nvPr/>
        </p:nvSpPr>
        <p:spPr>
          <a:xfrm rot="19237808">
            <a:off x="4403843" y="3228857"/>
            <a:ext cx="139700" cy="139700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Skema DE1</a:t>
            </a:r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/>
              <a:t>	Untuk meningkatkan keberagaman vektor-vektor parameter, maka vektor </a:t>
            </a:r>
            <a:r>
              <a:rPr lang="id-ID" i="1" u="sng" dirty="0" smtClean="0"/>
              <a:t>v</a:t>
            </a:r>
            <a:r>
              <a:rPr lang="id-ID" dirty="0" smtClean="0"/>
              <a:t> direkombinasi dengan suatu vektor sembarang dalam populasi, misal       . Proses </a:t>
            </a:r>
            <a:r>
              <a:rPr lang="id-ID" i="1" dirty="0" smtClean="0"/>
              <a:t>crossover</a:t>
            </a:r>
            <a:r>
              <a:rPr lang="id-ID" dirty="0" smtClean="0"/>
              <a:t> ini menghasilkan vektor </a:t>
            </a:r>
            <a:r>
              <a:rPr lang="id-ID" i="1" u="sng" dirty="0" smtClean="0"/>
              <a:t>u</a:t>
            </a:r>
            <a:r>
              <a:rPr lang="id-ID" dirty="0" smtClean="0"/>
              <a:t> berikut ini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/>
              <a:t>	dengan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d-ID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dirty="0" smtClean="0"/>
              <a:t>	dimana simbol          menyatakan fungsi modulo dengan modulus </a:t>
            </a:r>
            <a:r>
              <a:rPr lang="id-ID" i="1" dirty="0" smtClean="0"/>
              <a:t>D.</a:t>
            </a:r>
            <a:endParaRPr lang="id-ID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dirty="0"/>
          </a:p>
        </p:txBody>
      </p:sp>
      <p:pic>
        <p:nvPicPr>
          <p:cNvPr id="409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25781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3352800"/>
            <a:ext cx="2438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4191000"/>
            <a:ext cx="53340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5334000"/>
            <a:ext cx="4460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sz="4400" dirty="0" smtClean="0"/>
              <a:t>Rekombinasi (</a:t>
            </a:r>
            <a:r>
              <a:rPr lang="id-ID" sz="4400" i="1" dirty="0" smtClean="0"/>
              <a:t>D</a:t>
            </a:r>
            <a:r>
              <a:rPr lang="id-ID" sz="4400" dirty="0" smtClean="0"/>
              <a:t> = 7, </a:t>
            </a:r>
            <a:r>
              <a:rPr lang="id-ID" sz="4400" i="1" dirty="0" smtClean="0"/>
              <a:t>n</a:t>
            </a:r>
            <a:r>
              <a:rPr lang="id-ID" sz="4400" dirty="0" smtClean="0"/>
              <a:t> = 3, dan </a:t>
            </a:r>
            <a:r>
              <a:rPr lang="id-ID" sz="4400" i="1" dirty="0" smtClean="0"/>
              <a:t>L</a:t>
            </a:r>
            <a:r>
              <a:rPr lang="id-ID" sz="4400" dirty="0" smtClean="0"/>
              <a:t> = 2)</a:t>
            </a:r>
            <a:endParaRPr lang="id-ID" sz="4400" dirty="0"/>
          </a:p>
        </p:txBody>
      </p:sp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286000"/>
            <a:ext cx="4276725" cy="42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sz="4800" dirty="0" smtClean="0"/>
              <a:t>Rekombinasi (</a:t>
            </a:r>
            <a:r>
              <a:rPr lang="id-ID" sz="4000" i="1" dirty="0" smtClean="0"/>
              <a:t>D</a:t>
            </a:r>
            <a:r>
              <a:rPr lang="id-ID" sz="4000" dirty="0" smtClean="0"/>
              <a:t> = 7, </a:t>
            </a:r>
            <a:r>
              <a:rPr lang="id-ID" sz="4000" i="1" dirty="0" smtClean="0"/>
              <a:t>n</a:t>
            </a:r>
            <a:r>
              <a:rPr lang="id-ID" sz="4000" dirty="0" smtClean="0"/>
              <a:t> = 5, dan </a:t>
            </a:r>
            <a:r>
              <a:rPr lang="id-ID" sz="4000" i="1" dirty="0" smtClean="0"/>
              <a:t>L</a:t>
            </a:r>
            <a:r>
              <a:rPr lang="id-ID" sz="4000" dirty="0" smtClean="0"/>
              <a:t> = 3</a:t>
            </a:r>
            <a:r>
              <a:rPr lang="id-ID" sz="4800" dirty="0" smtClean="0"/>
              <a:t>)</a:t>
            </a:r>
            <a:endParaRPr lang="id-ID" sz="4400" dirty="0"/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362200"/>
            <a:ext cx="4179888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Variasi</a:t>
            </a:r>
            <a:r>
              <a:rPr lang="id-ID" sz="4400" dirty="0" smtClean="0"/>
              <a:t>-variasi</a:t>
            </a:r>
            <a:r>
              <a:rPr lang="en-US" sz="4400" dirty="0" smtClean="0"/>
              <a:t> DE</a:t>
            </a:r>
            <a:endParaRPr lang="id-ID" sz="4400" dirty="0" smtClean="0"/>
          </a:p>
        </p:txBody>
      </p:sp>
      <p:sp>
        <p:nvSpPr>
          <p:cNvPr id="4403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Mutasi</a:t>
            </a:r>
            <a:endParaRPr lang="en-US" dirty="0" smtClean="0"/>
          </a:p>
          <a:p>
            <a:pPr lvl="1"/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endParaRPr lang="en-US" dirty="0" smtClean="0"/>
          </a:p>
          <a:p>
            <a:pPr lvl="1"/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r>
              <a:rPr lang="en-US" dirty="0" smtClean="0"/>
              <a:t>Crossover</a:t>
            </a:r>
          </a:p>
          <a:p>
            <a:pPr lvl="1"/>
            <a:r>
              <a:rPr lang="en-US" dirty="0" err="1" smtClean="0"/>
              <a:t>Skema</a:t>
            </a:r>
            <a:r>
              <a:rPr lang="en-US" dirty="0" smtClean="0"/>
              <a:t> yang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i="1" dirty="0" smtClean="0"/>
              <a:t>uniform crossover</a:t>
            </a:r>
          </a:p>
          <a:p>
            <a:pPr lvl="1"/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Setting Parameter</a:t>
            </a:r>
            <a:endParaRPr lang="id-ID" sz="4400" smtClean="0"/>
          </a:p>
        </p:txBody>
      </p:sp>
      <p:sp>
        <p:nvSpPr>
          <p:cNvPr id="4505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Ukuran Populasi?</a:t>
            </a:r>
          </a:p>
          <a:p>
            <a:pPr lvl="1"/>
            <a:r>
              <a:rPr lang="en-US" smtClean="0"/>
              <a:t>5 kali dimensi</a:t>
            </a:r>
          </a:p>
          <a:p>
            <a:pPr lvl="1"/>
            <a:r>
              <a:rPr lang="en-US" smtClean="0"/>
              <a:t>10 kali dimensi</a:t>
            </a:r>
          </a:p>
          <a:p>
            <a:r>
              <a:rPr lang="en-US" smtClean="0"/>
              <a:t>Konstanta F?</a:t>
            </a:r>
          </a:p>
          <a:p>
            <a:pPr lvl="1"/>
            <a:r>
              <a:rPr lang="en-US" smtClean="0"/>
              <a:t>0,2 &lt; F ≤ 1</a:t>
            </a:r>
          </a:p>
          <a:p>
            <a:pPr lvl="1"/>
            <a:r>
              <a:rPr lang="en-US" smtClean="0"/>
              <a:t>0 &lt; F ≤ 2</a:t>
            </a:r>
          </a:p>
          <a:p>
            <a:r>
              <a:rPr lang="en-US" smtClean="0"/>
              <a:t>CR?</a:t>
            </a:r>
          </a:p>
          <a:p>
            <a:pPr lvl="1"/>
            <a:r>
              <a:rPr lang="en-US" smtClean="0"/>
              <a:t>0,9 &lt; CR ≤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Performansi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Pada banyak kasus,</a:t>
            </a:r>
            <a:r>
              <a:rPr lang="en-US" dirty="0" smtClean="0"/>
              <a:t> </a:t>
            </a:r>
            <a:r>
              <a:rPr lang="id-ID" dirty="0" smtClean="0"/>
              <a:t>DE biasanya dapat menemukan minimum global. </a:t>
            </a:r>
          </a:p>
          <a:p>
            <a:r>
              <a:rPr lang="id-ID" dirty="0" smtClean="0"/>
              <a:t>DE biasanya konvergen (menemukan minimum global) lebih cepat dibandingkan algoritma lain seperti </a:t>
            </a:r>
            <a:r>
              <a:rPr lang="id-ID" i="1" dirty="0" smtClean="0"/>
              <a:t>Annealed version of the Nelder&amp;Mead strategy</a:t>
            </a:r>
            <a:r>
              <a:rPr lang="id-ID" dirty="0" smtClean="0"/>
              <a:t> (ANM) dan </a:t>
            </a:r>
            <a:r>
              <a:rPr lang="id-ID" i="1" dirty="0" smtClean="0"/>
              <a:t>Adaptive Simulated Annealing</a:t>
            </a:r>
            <a:r>
              <a:rPr lang="id-ID" dirty="0" smtClean="0"/>
              <a:t> (ASA), khususnya untuk fungsi-fungsi yang sulit diminimasi.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5" descr="Love and those Single needles in haystack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990600"/>
            <a:ext cx="5516563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200" y="1044575"/>
            <a:ext cx="542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x</a:t>
            </a:r>
            <a:r>
              <a:rPr lang="en-US" sz="3200" baseline="-25000">
                <a:solidFill>
                  <a:srgbClr val="FF0000"/>
                </a:solidFill>
              </a:rPr>
              <a:t>2</a:t>
            </a:r>
            <a:endParaRPr lang="id-ID" sz="1400" baseline="-2500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283575" y="5943600"/>
            <a:ext cx="541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x</a:t>
            </a:r>
            <a:r>
              <a:rPr lang="en-US" sz="3200" baseline="-25000">
                <a:solidFill>
                  <a:srgbClr val="FF0000"/>
                </a:solidFill>
              </a:rPr>
              <a:t>1</a:t>
            </a:r>
            <a:endParaRPr lang="id-ID" sz="1400" baseline="-2500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595313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f(x</a:t>
            </a:r>
            <a:r>
              <a:rPr lang="en-US" sz="3200" baseline="-25000">
                <a:solidFill>
                  <a:srgbClr val="FF0000"/>
                </a:solidFill>
              </a:rPr>
              <a:t>1</a:t>
            </a:r>
            <a:r>
              <a:rPr lang="en-US" sz="3200">
                <a:solidFill>
                  <a:srgbClr val="FF0000"/>
                </a:solidFill>
              </a:rPr>
              <a:t>,x</a:t>
            </a:r>
            <a:r>
              <a:rPr lang="en-US" sz="3200" baseline="-25000">
                <a:solidFill>
                  <a:srgbClr val="FF0000"/>
                </a:solidFill>
              </a:rPr>
              <a:t>2</a:t>
            </a:r>
            <a:r>
              <a:rPr lang="en-US" sz="3200">
                <a:solidFill>
                  <a:srgbClr val="FF0000"/>
                </a:solidFill>
              </a:rPr>
              <a:t>)</a:t>
            </a:r>
            <a:endParaRPr lang="id-ID" sz="1400" baseline="-2500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7825" y="6400800"/>
            <a:ext cx="78486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-1066800" y="3200400"/>
            <a:ext cx="4648200" cy="1752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-2108200" y="3836988"/>
            <a:ext cx="5060950" cy="698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Performansi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Berdasarkan penelitian Dervi§ Karaboğa dan S. Őkdem, DE memiliki tiga kelebihan, yaitu:</a:t>
            </a:r>
          </a:p>
          <a:p>
            <a:pPr lvl="1"/>
            <a:r>
              <a:rPr lang="id-ID" dirty="0" smtClean="0"/>
              <a:t>biasanya menemukan minimum global tanpa terpengaruh oleh nilai-nilai parameter awal;</a:t>
            </a:r>
          </a:p>
          <a:p>
            <a:pPr lvl="1"/>
            <a:r>
              <a:rPr lang="id-ID" dirty="0" smtClean="0"/>
              <a:t>cepat konvergen (memerlukan sedikit generasi atau evaluasi fungsi untuk menemukan minimum global); dan</a:t>
            </a:r>
          </a:p>
          <a:p>
            <a:pPr lvl="1"/>
            <a:r>
              <a:rPr lang="id-ID" dirty="0" smtClean="0"/>
              <a:t>sangat mudah digunakan karena hanya terdapat satu parameter yang sensitif, yaitu faktor penskalaan </a:t>
            </a:r>
            <a:r>
              <a:rPr lang="id-ID" i="1" dirty="0" smtClean="0"/>
              <a:t>F</a:t>
            </a:r>
            <a:r>
              <a:rPr lang="id-ID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Kesimpulan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DE menggunakan proses mutasi </a:t>
            </a:r>
            <a:r>
              <a:rPr lang="id-ID" b="1" dirty="0" smtClean="0"/>
              <a:t>semi deterministik</a:t>
            </a:r>
          </a:p>
          <a:p>
            <a:r>
              <a:rPr lang="id-ID" dirty="0" smtClean="0"/>
              <a:t>DE memiliki performansi yang sangat baik dibandingkan berbagai algoritma optimasi lainnya, terutama untuk permasalahan yang sulit diminimasi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Daftar Pustaka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000" smtClean="0"/>
              <a:t>[SUY08] Suyanto, 2008, Evolutionary Computation: Komputasi Berbasis “Evolusi” dan “Genetika”, penerbit Informatika Bandung.</a:t>
            </a:r>
          </a:p>
          <a:p>
            <a:r>
              <a:rPr lang="id-ID" sz="2000" smtClean="0"/>
              <a:t>[STO95a]  Storn, Rainer and Price, Kenneth (1995). Differential Evolution - a Simple and Efficient Adaptive Scheme for Global Optimization over Continuous Spaces. Technical Report TR-95-012, ICSI, March 1995.</a:t>
            </a:r>
          </a:p>
          <a:p>
            <a:r>
              <a:rPr lang="id-ID" sz="2000" smtClean="0"/>
              <a:t>[WIK07] Wikipedia, the free encyclopedia, 2007, “Differential Evolution”. Di-download pada bulan Desember 2007.</a:t>
            </a:r>
          </a:p>
          <a:p>
            <a:endParaRPr lang="id-ID" sz="2000" smtClean="0"/>
          </a:p>
          <a:p>
            <a:endParaRPr lang="id-ID" sz="2000" smtClean="0"/>
          </a:p>
          <a:p>
            <a:endParaRPr lang="id-ID" sz="2000" smtClean="0"/>
          </a:p>
          <a:p>
            <a:endParaRPr lang="id-ID" sz="2000" smtClean="0"/>
          </a:p>
          <a:p>
            <a:endParaRPr lang="id-ID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6705600" y="1143000"/>
            <a:ext cx="1597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</a:rPr>
              <a:t>Skema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 DE1</a:t>
            </a:r>
            <a:endParaRPr lang="id-ID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2200" y="685800"/>
            <a:ext cx="26695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b="1" i="1" dirty="0" smtClean="0">
                <a:solidFill>
                  <a:srgbClr val="FF0000"/>
                </a:solidFill>
              </a:rPr>
              <a:t>Differential mutation</a:t>
            </a:r>
            <a:endParaRPr lang="id-ID" sz="2000" b="1" dirty="0"/>
          </a:p>
        </p:txBody>
      </p:sp>
      <p:pic>
        <p:nvPicPr>
          <p:cNvPr id="1027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99" y="359999"/>
            <a:ext cx="7560000" cy="61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363" y="360363"/>
            <a:ext cx="7559675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705600" y="1143000"/>
            <a:ext cx="1597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</a:rPr>
              <a:t>Skema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DE</a:t>
            </a: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endParaRPr lang="id-ID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72200" y="685800"/>
            <a:ext cx="26695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b="1" i="1" dirty="0" smtClean="0">
                <a:solidFill>
                  <a:srgbClr val="FF0000"/>
                </a:solidFill>
              </a:rPr>
              <a:t>Differential mutation</a:t>
            </a:r>
            <a:endParaRPr lang="id-ID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363" y="360363"/>
            <a:ext cx="7559675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05600" y="1143000"/>
            <a:ext cx="1597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</a:rPr>
              <a:t>Skema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DE</a:t>
            </a:r>
            <a:r>
              <a:rPr lang="id-ID" sz="2400" b="1" dirty="0" smtClean="0">
                <a:solidFill>
                  <a:srgbClr val="FF0000"/>
                </a:solidFill>
                <a:latin typeface="Calibri" pitchFamily="34" charset="0"/>
              </a:rPr>
              <a:t>3</a:t>
            </a:r>
            <a:endParaRPr lang="id-ID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2200" y="685800"/>
            <a:ext cx="26695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b="1" i="1" dirty="0" smtClean="0">
                <a:solidFill>
                  <a:srgbClr val="FF0000"/>
                </a:solidFill>
              </a:rPr>
              <a:t>Differential mutation</a:t>
            </a:r>
            <a:endParaRPr lang="id-ID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5" descr="Love and those Single needles in haystack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990600"/>
            <a:ext cx="5516563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200" y="1044575"/>
            <a:ext cx="542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x</a:t>
            </a:r>
            <a:r>
              <a:rPr lang="en-US" sz="3200" baseline="-25000">
                <a:solidFill>
                  <a:srgbClr val="FF0000"/>
                </a:solidFill>
              </a:rPr>
              <a:t>2</a:t>
            </a:r>
            <a:endParaRPr lang="id-ID" sz="1400" baseline="-2500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283575" y="5943600"/>
            <a:ext cx="541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x</a:t>
            </a:r>
            <a:r>
              <a:rPr lang="en-US" sz="3200" baseline="-25000">
                <a:solidFill>
                  <a:srgbClr val="FF0000"/>
                </a:solidFill>
              </a:rPr>
              <a:t>1</a:t>
            </a:r>
            <a:endParaRPr lang="id-ID" sz="1400" baseline="-2500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595313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f(x</a:t>
            </a:r>
            <a:r>
              <a:rPr lang="en-US" sz="3200" baseline="-25000">
                <a:solidFill>
                  <a:srgbClr val="FF0000"/>
                </a:solidFill>
              </a:rPr>
              <a:t>1</a:t>
            </a:r>
            <a:r>
              <a:rPr lang="en-US" sz="3200">
                <a:solidFill>
                  <a:srgbClr val="FF0000"/>
                </a:solidFill>
              </a:rPr>
              <a:t>,x</a:t>
            </a:r>
            <a:r>
              <a:rPr lang="en-US" sz="3200" baseline="-25000">
                <a:solidFill>
                  <a:srgbClr val="FF0000"/>
                </a:solidFill>
              </a:rPr>
              <a:t>2</a:t>
            </a:r>
            <a:r>
              <a:rPr lang="en-US" sz="3200">
                <a:solidFill>
                  <a:srgbClr val="FF0000"/>
                </a:solidFill>
              </a:rPr>
              <a:t>)</a:t>
            </a:r>
            <a:endParaRPr lang="id-ID" sz="1400" baseline="-2500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7825" y="6400800"/>
            <a:ext cx="78486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-1066800" y="3200400"/>
            <a:ext cx="4648200" cy="1752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-2108200" y="3836988"/>
            <a:ext cx="5060950" cy="698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96050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</p:pic>
      <p:sp>
        <p:nvSpPr>
          <p:cNvPr id="35843" name="Rectangle 19"/>
          <p:cNvSpPr>
            <a:spLocks noChangeArrowheads="1"/>
          </p:cNvSpPr>
          <p:nvPr/>
        </p:nvSpPr>
        <p:spPr bwMode="auto">
          <a:xfrm>
            <a:off x="3352800" y="3581400"/>
            <a:ext cx="191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Global maximum</a:t>
            </a:r>
            <a:endParaRPr lang="id-ID"/>
          </a:p>
        </p:txBody>
      </p:sp>
      <p:grpSp>
        <p:nvGrpSpPr>
          <p:cNvPr id="2" name="Group 20"/>
          <p:cNvGrpSpPr/>
          <p:nvPr/>
        </p:nvGrpSpPr>
        <p:grpSpPr>
          <a:xfrm>
            <a:off x="8076690" y="5279211"/>
            <a:ext cx="612775" cy="1091457"/>
            <a:chOff x="8076690" y="5279211"/>
            <a:chExt cx="612775" cy="1091457"/>
          </a:xfrm>
        </p:grpSpPr>
        <p:sp>
          <p:nvSpPr>
            <p:cNvPr id="30" name="Oval 29"/>
            <p:cNvSpPr/>
            <p:nvPr/>
          </p:nvSpPr>
          <p:spPr>
            <a:xfrm rot="20101736">
              <a:off x="8328025" y="5765800"/>
              <a:ext cx="139700" cy="1397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31" name="Oval 30"/>
            <p:cNvSpPr/>
            <p:nvPr/>
          </p:nvSpPr>
          <p:spPr>
            <a:xfrm>
              <a:off x="8076690" y="5279211"/>
              <a:ext cx="612775" cy="1091457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sp>
        <p:nvSpPr>
          <p:cNvPr id="35847" name="Rectangle 26"/>
          <p:cNvSpPr>
            <a:spLocks noChangeArrowheads="1"/>
          </p:cNvSpPr>
          <p:nvPr/>
        </p:nvSpPr>
        <p:spPr bwMode="auto">
          <a:xfrm>
            <a:off x="228600" y="6858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Populasi</a:t>
            </a:r>
            <a:r>
              <a:rPr lang="en-US" sz="3200" b="1" dirty="0">
                <a:solidFill>
                  <a:srgbClr val="00B0F0"/>
                </a:solidFill>
              </a:rPr>
              <a:t> = 1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1524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rgbClr val="00B0F0"/>
                </a:solidFill>
              </a:rPr>
              <a:t>EP: Mutasi tanpa Korelasi dengan </a:t>
            </a:r>
            <a:r>
              <a:rPr lang="en-US" sz="3200" b="1" i="1" dirty="0" smtClean="0">
                <a:solidFill>
                  <a:srgbClr val="00B0F0"/>
                </a:solidFill>
              </a:rPr>
              <a:t>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GB" sz="3200" b="1" i="1" dirty="0" smtClean="0">
                <a:solidFill>
                  <a:srgbClr val="00B0F0"/>
                </a:solidFill>
                <a:sym typeface="Symbol" pitchFamily="18" charset="2"/>
              </a:rPr>
              <a:t></a:t>
            </a:r>
            <a:r>
              <a:rPr lang="id-ID" sz="3200" b="1" dirty="0" smtClean="0">
                <a:solidFill>
                  <a:srgbClr val="00B0F0"/>
                </a:solidFill>
              </a:rPr>
              <a:t> </a:t>
            </a:r>
            <a:endParaRPr lang="id-ID" sz="3200" b="1" dirty="0">
              <a:solidFill>
                <a:srgbClr val="00B0F0"/>
              </a:solidFill>
            </a:endParaRPr>
          </a:p>
        </p:txBody>
      </p:sp>
      <p:sp>
        <p:nvSpPr>
          <p:cNvPr id="48" name="Rectangle 31"/>
          <p:cNvSpPr>
            <a:spLocks noChangeArrowheads="1"/>
          </p:cNvSpPr>
          <p:nvPr/>
        </p:nvSpPr>
        <p:spPr bwMode="auto">
          <a:xfrm>
            <a:off x="4648200" y="6045200"/>
            <a:ext cx="2279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Generasi</a:t>
            </a:r>
            <a:r>
              <a:rPr lang="en-US" sz="3200" b="1" dirty="0">
                <a:solidFill>
                  <a:schemeClr val="bg1"/>
                </a:solidFill>
              </a:rPr>
              <a:t> 1</a:t>
            </a:r>
            <a:endParaRPr lang="id-ID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2784</TotalTime>
  <Words>760</Words>
  <Application>Microsoft Office PowerPoint</Application>
  <PresentationFormat>On-screen Show (4:3)</PresentationFormat>
  <Paragraphs>162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Flow</vt:lpstr>
      <vt:lpstr>Office Theme</vt:lpstr>
      <vt:lpstr>Differential Evolution (DE) </vt:lpstr>
      <vt:lpstr>Intro</vt:lpstr>
      <vt:lpstr>Intro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Skema DE1</vt:lpstr>
      <vt:lpstr>Rekombinasi (D = 7, n = 3, dan L = 2)</vt:lpstr>
      <vt:lpstr>Rekombinasi (D = 7, n = 5, dan L = 3)</vt:lpstr>
      <vt:lpstr>Variasi-variasi DE</vt:lpstr>
      <vt:lpstr>Setting Parameter</vt:lpstr>
      <vt:lpstr>Performansi</vt:lpstr>
      <vt:lpstr>Performansi</vt:lpstr>
      <vt:lpstr>Kesimpulan</vt:lpstr>
      <vt:lpstr>Daftar Pustaka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Evolutionary Computation Komputasi Berbasis Evolusi dan Genetika</dc:title>
  <dc:creator>Toshiba</dc:creator>
  <cp:lastModifiedBy>lenovo</cp:lastModifiedBy>
  <cp:revision>286</cp:revision>
  <dcterms:created xsi:type="dcterms:W3CDTF">2006-08-16T00:00:00Z</dcterms:created>
  <dcterms:modified xsi:type="dcterms:W3CDTF">2017-05-21T06:40:27Z</dcterms:modified>
</cp:coreProperties>
</file>