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57"/>
  </p:notesMasterIdLst>
  <p:sldIdLst>
    <p:sldId id="256" r:id="rId3"/>
    <p:sldId id="322" r:id="rId4"/>
    <p:sldId id="323" r:id="rId5"/>
    <p:sldId id="349" r:id="rId6"/>
    <p:sldId id="36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411" r:id="rId15"/>
    <p:sldId id="397" r:id="rId16"/>
    <p:sldId id="400" r:id="rId17"/>
    <p:sldId id="399" r:id="rId18"/>
    <p:sldId id="401" r:id="rId19"/>
    <p:sldId id="402" r:id="rId20"/>
    <p:sldId id="403" r:id="rId21"/>
    <p:sldId id="404" r:id="rId22"/>
    <p:sldId id="405" r:id="rId23"/>
    <p:sldId id="407" r:id="rId24"/>
    <p:sldId id="406" r:id="rId25"/>
    <p:sldId id="437" r:id="rId26"/>
    <p:sldId id="408" r:id="rId27"/>
    <p:sldId id="409" r:id="rId28"/>
    <p:sldId id="410" r:id="rId29"/>
    <p:sldId id="413" r:id="rId30"/>
    <p:sldId id="412" r:id="rId31"/>
    <p:sldId id="430" r:id="rId32"/>
    <p:sldId id="431" r:id="rId33"/>
    <p:sldId id="414" r:id="rId34"/>
    <p:sldId id="415" r:id="rId35"/>
    <p:sldId id="416" r:id="rId36"/>
    <p:sldId id="417" r:id="rId37"/>
    <p:sldId id="418" r:id="rId38"/>
    <p:sldId id="419" r:id="rId39"/>
    <p:sldId id="432" r:id="rId40"/>
    <p:sldId id="420" r:id="rId41"/>
    <p:sldId id="421" r:id="rId42"/>
    <p:sldId id="422" r:id="rId43"/>
    <p:sldId id="436" r:id="rId44"/>
    <p:sldId id="423" r:id="rId45"/>
    <p:sldId id="428" r:id="rId46"/>
    <p:sldId id="424" r:id="rId47"/>
    <p:sldId id="425" r:id="rId48"/>
    <p:sldId id="433" r:id="rId49"/>
    <p:sldId id="426" r:id="rId50"/>
    <p:sldId id="434" r:id="rId51"/>
    <p:sldId id="427" r:id="rId52"/>
    <p:sldId id="435" r:id="rId53"/>
    <p:sldId id="429" r:id="rId54"/>
    <p:sldId id="300" r:id="rId55"/>
    <p:sldId id="260" r:id="rId5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02%20IT%20Telkom\001%20Kuliah%202009\CS4763%20EC\Data%20Pelanggan%20PSTN%20PT%20Telko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02%20IT%20Telkom\001%20Kuliah%202009\CS4763%20EC\Data%20Pelanggan%20PSTN%20PT%20Telko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i%20di_wiTa\hasil%20uji_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I\Do_TA\hasil%20uji_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I\Do_TA\KRING%20WIRELINE%202004_20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Sheet2!$A$1:$A$84</c:f>
              <c:numCache>
                <c:formatCode>#,##0</c:formatCode>
                <c:ptCount val="84"/>
                <c:pt idx="0">
                  <c:v>7815357</c:v>
                </c:pt>
                <c:pt idx="1">
                  <c:v>7877240</c:v>
                </c:pt>
                <c:pt idx="2">
                  <c:v>7937021</c:v>
                </c:pt>
                <c:pt idx="3">
                  <c:v>7994699</c:v>
                </c:pt>
                <c:pt idx="4">
                  <c:v>8049776</c:v>
                </c:pt>
                <c:pt idx="5">
                  <c:v>8102251</c:v>
                </c:pt>
                <c:pt idx="6">
                  <c:v>8152124</c:v>
                </c:pt>
                <c:pt idx="7">
                  <c:v>8119395</c:v>
                </c:pt>
                <c:pt idx="8">
                  <c:v>8243562</c:v>
                </c:pt>
                <c:pt idx="9">
                  <c:v>8234629</c:v>
                </c:pt>
                <c:pt idx="10">
                  <c:v>8252595</c:v>
                </c:pt>
                <c:pt idx="11">
                  <c:v>8357460</c:v>
                </c:pt>
                <c:pt idx="12">
                  <c:v>8357500</c:v>
                </c:pt>
                <c:pt idx="13">
                  <c:v>8371465</c:v>
                </c:pt>
                <c:pt idx="14">
                  <c:v>8380443</c:v>
                </c:pt>
                <c:pt idx="15">
                  <c:v>8385430</c:v>
                </c:pt>
                <c:pt idx="16">
                  <c:v>8384433</c:v>
                </c:pt>
                <c:pt idx="17">
                  <c:v>8369470</c:v>
                </c:pt>
                <c:pt idx="18">
                  <c:v>8355505</c:v>
                </c:pt>
                <c:pt idx="19">
                  <c:v>8349520</c:v>
                </c:pt>
                <c:pt idx="20">
                  <c:v>8335555</c:v>
                </c:pt>
                <c:pt idx="21">
                  <c:v>8330568</c:v>
                </c:pt>
                <c:pt idx="22">
                  <c:v>8330565</c:v>
                </c:pt>
                <c:pt idx="23">
                  <c:v>8324583</c:v>
                </c:pt>
                <c:pt idx="24">
                  <c:v>8316603</c:v>
                </c:pt>
                <c:pt idx="25">
                  <c:v>8299646</c:v>
                </c:pt>
                <c:pt idx="26">
                  <c:v>8256753</c:v>
                </c:pt>
                <c:pt idx="27">
                  <c:v>8246778</c:v>
                </c:pt>
                <c:pt idx="28">
                  <c:v>8266728</c:v>
                </c:pt>
                <c:pt idx="29">
                  <c:v>8296653</c:v>
                </c:pt>
                <c:pt idx="30">
                  <c:v>8310956</c:v>
                </c:pt>
                <c:pt idx="31">
                  <c:v>8332979</c:v>
                </c:pt>
                <c:pt idx="32">
                  <c:v>8354487</c:v>
                </c:pt>
                <c:pt idx="33">
                  <c:v>8375480</c:v>
                </c:pt>
                <c:pt idx="34">
                  <c:v>8395948</c:v>
                </c:pt>
                <c:pt idx="35">
                  <c:v>8415890</c:v>
                </c:pt>
                <c:pt idx="36">
                  <c:v>8425890</c:v>
                </c:pt>
                <c:pt idx="37">
                  <c:v>8435890</c:v>
                </c:pt>
                <c:pt idx="38">
                  <c:v>8444890</c:v>
                </c:pt>
                <c:pt idx="39">
                  <c:v>8453890</c:v>
                </c:pt>
                <c:pt idx="40">
                  <c:v>8461890</c:v>
                </c:pt>
                <c:pt idx="41">
                  <c:v>8469890</c:v>
                </c:pt>
                <c:pt idx="42">
                  <c:v>8476890</c:v>
                </c:pt>
                <c:pt idx="43">
                  <c:v>8483890</c:v>
                </c:pt>
                <c:pt idx="44">
                  <c:v>8490390</c:v>
                </c:pt>
                <c:pt idx="45">
                  <c:v>8496890</c:v>
                </c:pt>
                <c:pt idx="46">
                  <c:v>8502890</c:v>
                </c:pt>
                <c:pt idx="47">
                  <c:v>8508890</c:v>
                </c:pt>
                <c:pt idx="48">
                  <c:v>8526890</c:v>
                </c:pt>
                <c:pt idx="49">
                  <c:v>8544890</c:v>
                </c:pt>
                <c:pt idx="50">
                  <c:v>8562890</c:v>
                </c:pt>
                <c:pt idx="51">
                  <c:v>8580890</c:v>
                </c:pt>
                <c:pt idx="52">
                  <c:v>8595890</c:v>
                </c:pt>
                <c:pt idx="53">
                  <c:v>8610890</c:v>
                </c:pt>
                <c:pt idx="54">
                  <c:v>8625890</c:v>
                </c:pt>
                <c:pt idx="55">
                  <c:v>8606591</c:v>
                </c:pt>
                <c:pt idx="56">
                  <c:v>8664675</c:v>
                </c:pt>
                <c:pt idx="57">
                  <c:v>8655742</c:v>
                </c:pt>
                <c:pt idx="58">
                  <c:v>8658242</c:v>
                </c:pt>
                <c:pt idx="59">
                  <c:v>8663242</c:v>
                </c:pt>
                <c:pt idx="60">
                  <c:v>8679248</c:v>
                </c:pt>
                <c:pt idx="61">
                  <c:v>8675258</c:v>
                </c:pt>
                <c:pt idx="62">
                  <c:v>8684235</c:v>
                </c:pt>
                <c:pt idx="63">
                  <c:v>8681243</c:v>
                </c:pt>
                <c:pt idx="64">
                  <c:v>8675255</c:v>
                </c:pt>
                <c:pt idx="65">
                  <c:v>8684255</c:v>
                </c:pt>
                <c:pt idx="66">
                  <c:v>8684235</c:v>
                </c:pt>
                <c:pt idx="67">
                  <c:v>8693213</c:v>
                </c:pt>
                <c:pt idx="68">
                  <c:v>8698200</c:v>
                </c:pt>
                <c:pt idx="69">
                  <c:v>8697203</c:v>
                </c:pt>
                <c:pt idx="70">
                  <c:v>8682240</c:v>
                </c:pt>
                <c:pt idx="71">
                  <c:v>8668275</c:v>
                </c:pt>
                <c:pt idx="72">
                  <c:v>8662290</c:v>
                </c:pt>
                <c:pt idx="73">
                  <c:v>8648325</c:v>
                </c:pt>
                <c:pt idx="74">
                  <c:v>8643338</c:v>
                </c:pt>
                <c:pt idx="75">
                  <c:v>8643335</c:v>
                </c:pt>
                <c:pt idx="76">
                  <c:v>8637353</c:v>
                </c:pt>
                <c:pt idx="77">
                  <c:v>8636355</c:v>
                </c:pt>
                <c:pt idx="78">
                  <c:v>8628375</c:v>
                </c:pt>
                <c:pt idx="79">
                  <c:v>8611418</c:v>
                </c:pt>
                <c:pt idx="80">
                  <c:v>8568525</c:v>
                </c:pt>
                <c:pt idx="81">
                  <c:v>8558550</c:v>
                </c:pt>
                <c:pt idx="82">
                  <c:v>8578500</c:v>
                </c:pt>
                <c:pt idx="83">
                  <c:v>8608425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264448"/>
        <c:axId val="490348544"/>
      </c:lineChart>
      <c:catAx>
        <c:axId val="490264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per bulan: Jan 2002 - Des 2008</a:t>
                </a:r>
                <a:endParaRPr lang="id-ID"/>
              </a:p>
            </c:rich>
          </c:tx>
          <c:overlay val="0"/>
        </c:title>
        <c:majorTickMark val="out"/>
        <c:minorTickMark val="none"/>
        <c:tickLblPos val="nextTo"/>
        <c:crossAx val="490348544"/>
        <c:crosses val="autoZero"/>
        <c:auto val="1"/>
        <c:lblAlgn val="ctr"/>
        <c:lblOffset val="100"/>
        <c:noMultiLvlLbl val="0"/>
      </c:catAx>
      <c:valAx>
        <c:axId val="490348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Jumlah pelanggan PSTN PT Telkom</a:t>
                </a:r>
                <a:endParaRPr lang="id-ID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49026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id-ID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Sheet3!$A$1:$A$72</c:f>
              <c:numCache>
                <c:formatCode>#,##0</c:formatCode>
                <c:ptCount val="72"/>
                <c:pt idx="0">
                  <c:v>7815357</c:v>
                </c:pt>
                <c:pt idx="1">
                  <c:v>7877240</c:v>
                </c:pt>
                <c:pt idx="2">
                  <c:v>7937021</c:v>
                </c:pt>
                <c:pt idx="3">
                  <c:v>7994699</c:v>
                </c:pt>
                <c:pt idx="4">
                  <c:v>8049776</c:v>
                </c:pt>
                <c:pt idx="5">
                  <c:v>8102251</c:v>
                </c:pt>
                <c:pt idx="6">
                  <c:v>8152124</c:v>
                </c:pt>
                <c:pt idx="7">
                  <c:v>8119395</c:v>
                </c:pt>
                <c:pt idx="8">
                  <c:v>8243562</c:v>
                </c:pt>
                <c:pt idx="9">
                  <c:v>8234629</c:v>
                </c:pt>
                <c:pt idx="10">
                  <c:v>8252595</c:v>
                </c:pt>
                <c:pt idx="11">
                  <c:v>8357460</c:v>
                </c:pt>
                <c:pt idx="12">
                  <c:v>8357500</c:v>
                </c:pt>
                <c:pt idx="13">
                  <c:v>8371465</c:v>
                </c:pt>
                <c:pt idx="14">
                  <c:v>8380443</c:v>
                </c:pt>
                <c:pt idx="15">
                  <c:v>8385430</c:v>
                </c:pt>
                <c:pt idx="16">
                  <c:v>8384433</c:v>
                </c:pt>
                <c:pt idx="17">
                  <c:v>8369470</c:v>
                </c:pt>
                <c:pt idx="18">
                  <c:v>8355505</c:v>
                </c:pt>
                <c:pt idx="19">
                  <c:v>8349520</c:v>
                </c:pt>
                <c:pt idx="20">
                  <c:v>8335555</c:v>
                </c:pt>
                <c:pt idx="21">
                  <c:v>8330568</c:v>
                </c:pt>
                <c:pt idx="22">
                  <c:v>8330565</c:v>
                </c:pt>
                <c:pt idx="23">
                  <c:v>8324583</c:v>
                </c:pt>
                <c:pt idx="24">
                  <c:v>8316603</c:v>
                </c:pt>
                <c:pt idx="25">
                  <c:v>8299646</c:v>
                </c:pt>
                <c:pt idx="26">
                  <c:v>8256753</c:v>
                </c:pt>
                <c:pt idx="27">
                  <c:v>8246778</c:v>
                </c:pt>
                <c:pt idx="28">
                  <c:v>8266728</c:v>
                </c:pt>
                <c:pt idx="29">
                  <c:v>8296653</c:v>
                </c:pt>
                <c:pt idx="30">
                  <c:v>8310956</c:v>
                </c:pt>
                <c:pt idx="31">
                  <c:v>8332979</c:v>
                </c:pt>
                <c:pt idx="32">
                  <c:v>8354487</c:v>
                </c:pt>
                <c:pt idx="33">
                  <c:v>8375480</c:v>
                </c:pt>
                <c:pt idx="34">
                  <c:v>8395948</c:v>
                </c:pt>
                <c:pt idx="35">
                  <c:v>8415890</c:v>
                </c:pt>
                <c:pt idx="36">
                  <c:v>8425890</c:v>
                </c:pt>
                <c:pt idx="37">
                  <c:v>8435890</c:v>
                </c:pt>
                <c:pt idx="38">
                  <c:v>8444890</c:v>
                </c:pt>
                <c:pt idx="39">
                  <c:v>8453890</c:v>
                </c:pt>
                <c:pt idx="40">
                  <c:v>8461890</c:v>
                </c:pt>
                <c:pt idx="41">
                  <c:v>8469890</c:v>
                </c:pt>
                <c:pt idx="42">
                  <c:v>8476890</c:v>
                </c:pt>
                <c:pt idx="43">
                  <c:v>8483890</c:v>
                </c:pt>
                <c:pt idx="44">
                  <c:v>8490390</c:v>
                </c:pt>
                <c:pt idx="45">
                  <c:v>8496890</c:v>
                </c:pt>
                <c:pt idx="46">
                  <c:v>8502890</c:v>
                </c:pt>
                <c:pt idx="47">
                  <c:v>8508890</c:v>
                </c:pt>
                <c:pt idx="48">
                  <c:v>8526890</c:v>
                </c:pt>
                <c:pt idx="49">
                  <c:v>8544890</c:v>
                </c:pt>
                <c:pt idx="50">
                  <c:v>8562890</c:v>
                </c:pt>
                <c:pt idx="51">
                  <c:v>8580890</c:v>
                </c:pt>
                <c:pt idx="52">
                  <c:v>8595890</c:v>
                </c:pt>
                <c:pt idx="53">
                  <c:v>8610890</c:v>
                </c:pt>
                <c:pt idx="54">
                  <c:v>8625890</c:v>
                </c:pt>
                <c:pt idx="55">
                  <c:v>8606591</c:v>
                </c:pt>
                <c:pt idx="56">
                  <c:v>8664675</c:v>
                </c:pt>
                <c:pt idx="57">
                  <c:v>8655742</c:v>
                </c:pt>
                <c:pt idx="58">
                  <c:v>8658242</c:v>
                </c:pt>
                <c:pt idx="59">
                  <c:v>8663242</c:v>
                </c:pt>
                <c:pt idx="60">
                  <c:v>8679248</c:v>
                </c:pt>
                <c:pt idx="61">
                  <c:v>8675258</c:v>
                </c:pt>
                <c:pt idx="62">
                  <c:v>8684235</c:v>
                </c:pt>
                <c:pt idx="63">
                  <c:v>8681243</c:v>
                </c:pt>
                <c:pt idx="64">
                  <c:v>8675255</c:v>
                </c:pt>
                <c:pt idx="65">
                  <c:v>8684255</c:v>
                </c:pt>
                <c:pt idx="66">
                  <c:v>8684235</c:v>
                </c:pt>
                <c:pt idx="67">
                  <c:v>8693213</c:v>
                </c:pt>
                <c:pt idx="68">
                  <c:v>8698200</c:v>
                </c:pt>
                <c:pt idx="69">
                  <c:v>8697203</c:v>
                </c:pt>
                <c:pt idx="70">
                  <c:v>8682240</c:v>
                </c:pt>
                <c:pt idx="71">
                  <c:v>8668275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471232"/>
        <c:axId val="473473408"/>
      </c:lineChart>
      <c:catAx>
        <c:axId val="473471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per bulan: Jan 2002 - Des 2007</a:t>
                </a:r>
                <a:endParaRPr lang="id-ID"/>
              </a:p>
            </c:rich>
          </c:tx>
          <c:overlay val="0"/>
        </c:title>
        <c:majorTickMark val="out"/>
        <c:minorTickMark val="none"/>
        <c:tickLblPos val="nextTo"/>
        <c:crossAx val="473473408"/>
        <c:crosses val="autoZero"/>
        <c:auto val="1"/>
        <c:lblAlgn val="ctr"/>
        <c:lblOffset val="100"/>
        <c:noMultiLvlLbl val="0"/>
      </c:catAx>
      <c:valAx>
        <c:axId val="473473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Jumlah pelanggan PSTN PT Telkom</a:t>
                </a:r>
                <a:endParaRPr lang="id-ID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47347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id-ID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Sheet1!$A$1:$A$12</c:f>
              <c:numCache>
                <c:formatCode>#,##0</c:formatCode>
                <c:ptCount val="12"/>
                <c:pt idx="0">
                  <c:v>8662290</c:v>
                </c:pt>
                <c:pt idx="1">
                  <c:v>8648325</c:v>
                </c:pt>
                <c:pt idx="2">
                  <c:v>8643338</c:v>
                </c:pt>
                <c:pt idx="3">
                  <c:v>8643335</c:v>
                </c:pt>
                <c:pt idx="4">
                  <c:v>8637353</c:v>
                </c:pt>
                <c:pt idx="5">
                  <c:v>8636355</c:v>
                </c:pt>
                <c:pt idx="6">
                  <c:v>8628375</c:v>
                </c:pt>
                <c:pt idx="7">
                  <c:v>8611418</c:v>
                </c:pt>
                <c:pt idx="8">
                  <c:v>8568525</c:v>
                </c:pt>
                <c:pt idx="9">
                  <c:v>8558550</c:v>
                </c:pt>
                <c:pt idx="10">
                  <c:v>8578500</c:v>
                </c:pt>
                <c:pt idx="11">
                  <c:v>8608425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974656"/>
        <c:axId val="473980928"/>
      </c:lineChart>
      <c:catAx>
        <c:axId val="473974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per</a:t>
                </a:r>
                <a:r>
                  <a:rPr lang="en-US" baseline="0"/>
                  <a:t> bulan: Jan - Des 2008</a:t>
                </a:r>
                <a:endParaRPr lang="id-ID"/>
              </a:p>
            </c:rich>
          </c:tx>
          <c:overlay val="0"/>
        </c:title>
        <c:majorTickMark val="out"/>
        <c:minorTickMark val="none"/>
        <c:tickLblPos val="nextTo"/>
        <c:crossAx val="473980928"/>
        <c:crosses val="autoZero"/>
        <c:auto val="1"/>
        <c:lblAlgn val="ctr"/>
        <c:lblOffset val="100"/>
        <c:noMultiLvlLbl val="0"/>
      </c:catAx>
      <c:valAx>
        <c:axId val="473980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Jumlah pelanggan PSTN PT Telkom</a:t>
                </a:r>
                <a:endParaRPr lang="id-ID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d-ID"/>
          </a:p>
        </c:txPr>
        <c:crossAx val="473974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06954559847162"/>
          <c:y val="2.9208070833506031E-2"/>
          <c:w val="0.8183407014129791"/>
          <c:h val="0.64825175289129522"/>
        </c:manualLayout>
      </c:layout>
      <c:lineChart>
        <c:grouping val="standard"/>
        <c:varyColors val="0"/>
        <c:ser>
          <c:idx val="0"/>
          <c:order val="0"/>
          <c:tx>
            <c:v>Rata-rata MAPE BestSoFar BNF I</c:v>
          </c:tx>
          <c:spPr>
            <a:ln>
              <a:solidFill>
                <a:sysClr val="windowText" lastClr="000000">
                  <a:shade val="95000"/>
                  <a:satMod val="105000"/>
                </a:sysClr>
              </a:solidFill>
            </a:ln>
          </c:spPr>
          <c:marker>
            <c:symbol val="diamond"/>
            <c:size val="7"/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0.10304994739762345"/>
                  <c:y val="4.1306084058494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828590337524823E-2"/>
                  <c:y val="-3.3861846924413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314455442092794E-2"/>
                  <c:y val="3.5734591385519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'Performansi Akhir'!$Z$4:$Z$6</c:f>
              <c:numCache>
                <c:formatCode>General</c:formatCode>
                <c:ptCount val="3"/>
                <c:pt idx="0">
                  <c:v>0.20731750000000004</c:v>
                </c:pt>
                <c:pt idx="1">
                  <c:v>1.246051</c:v>
                </c:pt>
                <c:pt idx="2">
                  <c:v>0.20563350000000002</c:v>
                </c:pt>
              </c:numCache>
            </c:numRef>
          </c:val>
          <c:smooth val="0"/>
        </c:ser>
        <c:ser>
          <c:idx val="1"/>
          <c:order val="1"/>
          <c:tx>
            <c:v>Rata-rata MAPE BestSoFar BNF II</c:v>
          </c:tx>
          <c:spPr>
            <a:ln w="22225">
              <a:solidFill>
                <a:schemeClr val="tx1"/>
              </a:solidFill>
              <a:prstDash val="lgDash"/>
            </a:ln>
          </c:spPr>
          <c:marker>
            <c:symbol val="square"/>
            <c:size val="6"/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0.10143770585099671"/>
                  <c:y val="-6.088277142210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463958507609879E-2"/>
                  <c:y val="4.1119840304969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39563207138477E-2"/>
                  <c:y val="-4.7300400388115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solidFill>
                  <a:sysClr val="windowText" lastClr="000000">
                    <a:shade val="95000"/>
                    <a:satMod val="105000"/>
                  </a:sysClr>
                </a:solidFill>
                <a:prstDash val="lgDash"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'Performansi Akhir'!$Z$7:$Z$9</c:f>
              <c:numCache>
                <c:formatCode>General</c:formatCode>
                <c:ptCount val="3"/>
                <c:pt idx="0">
                  <c:v>0.23917449999999998</c:v>
                </c:pt>
                <c:pt idx="1">
                  <c:v>0.22161052631578812</c:v>
                </c:pt>
                <c:pt idx="2">
                  <c:v>0.22415249999999998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4015232"/>
        <c:axId val="474017152"/>
      </c:lineChart>
      <c:catAx>
        <c:axId val="474015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Skenario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8569683857085438"/>
              <c:y val="0.75713388989026875"/>
            </c:manualLayout>
          </c:layout>
          <c:overlay val="0"/>
        </c:title>
        <c:majorTickMark val="none"/>
        <c:minorTickMark val="none"/>
        <c:tickLblPos val="nextTo"/>
        <c:crossAx val="474017152"/>
        <c:crosses val="autoZero"/>
        <c:auto val="1"/>
        <c:lblAlgn val="ctr"/>
        <c:lblOffset val="100"/>
        <c:noMultiLvlLbl val="0"/>
      </c:catAx>
      <c:valAx>
        <c:axId val="474017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MAPE (%)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7401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3543543543543541E-2"/>
          <c:y val="0.84155393226449215"/>
          <c:w val="0.91884183395994512"/>
          <c:h val="9.1452263024826966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600"/>
      </a:pPr>
      <a:endParaRPr lang="id-ID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73029434525141"/>
          <c:y val="6.0889526162808794E-2"/>
          <c:w val="0.65740327583520553"/>
          <c:h val="0.74923638643903223"/>
        </c:manualLayout>
      </c:layout>
      <c:barChart>
        <c:barDir val="col"/>
        <c:grouping val="clustered"/>
        <c:varyColors val="0"/>
        <c:ser>
          <c:idx val="0"/>
          <c:order val="0"/>
          <c:tx>
            <c:v>LR</c:v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9.1575091575092429E-3"/>
                  <c:y val="2.02020202020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89250382163768E-2"/>
                  <c:y val="2.3088023088023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Sheet5!$B$2:$B$4</c:f>
              <c:numCache>
                <c:formatCode>General</c:formatCode>
                <c:ptCount val="3"/>
                <c:pt idx="0">
                  <c:v>0.21342900000000076</c:v>
                </c:pt>
                <c:pt idx="1">
                  <c:v>0.28750290000000139</c:v>
                </c:pt>
                <c:pt idx="2">
                  <c:v>7.1989800000000007E-2</c:v>
                </c:pt>
              </c:numCache>
            </c:numRef>
          </c:val>
        </c:ser>
        <c:ser>
          <c:idx val="1"/>
          <c:order val="1"/>
          <c:tx>
            <c:v>MA</c:v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2.0202020202020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Sheet5!$C$2:$C$4</c:f>
              <c:numCache>
                <c:formatCode>General</c:formatCode>
                <c:ptCount val="3"/>
                <c:pt idx="0">
                  <c:v>0.14279400000000073</c:v>
                </c:pt>
                <c:pt idx="1">
                  <c:v>0.15884720000000108</c:v>
                </c:pt>
                <c:pt idx="2">
                  <c:v>7.5834250000000034E-2</c:v>
                </c:pt>
              </c:numCache>
            </c:numRef>
          </c:val>
        </c:ser>
        <c:ser>
          <c:idx val="2"/>
          <c:order val="2"/>
          <c:tx>
            <c:v>GE</c:v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4945054945055496E-3"/>
                  <c:y val="2.3088023088023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Sheet5!$D$2:$D$4</c:f>
              <c:numCache>
                <c:formatCode>General</c:formatCode>
                <c:ptCount val="3"/>
                <c:pt idx="0">
                  <c:v>0.109458</c:v>
                </c:pt>
                <c:pt idx="1">
                  <c:v>0.27337100000000031</c:v>
                </c:pt>
                <c:pt idx="2">
                  <c:v>6.7971799999999999E-2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350720"/>
        <c:axId val="474352640"/>
      </c:barChart>
      <c:catAx>
        <c:axId val="474350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Skenario</a:t>
                </a:r>
              </a:p>
            </c:rich>
          </c:tx>
          <c:overlay val="0"/>
        </c:title>
        <c:majorTickMark val="out"/>
        <c:minorTickMark val="none"/>
        <c:tickLblPos val="nextTo"/>
        <c:crossAx val="474352640"/>
        <c:crosses val="autoZero"/>
        <c:auto val="1"/>
        <c:lblAlgn val="ctr"/>
        <c:lblOffset val="100"/>
        <c:noMultiLvlLbl val="0"/>
      </c:catAx>
      <c:valAx>
        <c:axId val="474352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MAPE ()%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74350720"/>
        <c:crosses val="autoZero"/>
        <c:crossBetween val="between"/>
      </c:valAx>
    </c:plotArea>
    <c:legend>
      <c:legendPos val="r"/>
      <c:overlay val="0"/>
      <c:spPr>
        <a:ln>
          <a:solidFill>
            <a:prstClr val="black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 b="1">
          <a:solidFill>
            <a:srgbClr val="FF0000"/>
          </a:solidFill>
          <a:latin typeface="Arial Narrow" pitchFamily="34" charset="0"/>
        </a:defRPr>
      </a:pPr>
      <a:endParaRPr lang="id-ID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462175280502616"/>
          <c:y val="6.8249043754713468E-2"/>
          <c:w val="0.64037975972771366"/>
          <c:h val="0.66328560009754578"/>
        </c:manualLayout>
      </c:layout>
      <c:barChart>
        <c:barDir val="col"/>
        <c:grouping val="clustered"/>
        <c:varyColors val="0"/>
        <c:ser>
          <c:idx val="0"/>
          <c:order val="0"/>
          <c:tx>
            <c:v>LR</c:v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'Prediksi LR'!$H$3:$H$5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v>GE</c:v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'Prediksi LR'!$I$3:$I$5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049152"/>
        <c:axId val="474055424"/>
      </c:barChart>
      <c:catAx>
        <c:axId val="47404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Skenario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474055424"/>
        <c:crosses val="autoZero"/>
        <c:auto val="1"/>
        <c:lblAlgn val="ctr"/>
        <c:lblOffset val="100"/>
        <c:noMultiLvlLbl val="0"/>
      </c:catAx>
      <c:valAx>
        <c:axId val="474055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Jumlah Hasil Kelayakan Periode Prediksi (bulan)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5.603018372703409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74049152"/>
        <c:crosses val="autoZero"/>
        <c:crossBetween val="between"/>
      </c:valAx>
    </c:plotArea>
    <c:legend>
      <c:legendPos val="r"/>
      <c:layout/>
      <c:overlay val="0"/>
      <c:spPr>
        <a:ln>
          <a:solidFill>
            <a:prstClr val="black"/>
          </a:solidFill>
        </a:ln>
      </c:spPr>
    </c:legend>
    <c:plotVisOnly val="1"/>
    <c:dispBlanksAs val="gap"/>
    <c:showDLblsOverMax val="0"/>
  </c:chart>
  <c:spPr>
    <a:ln>
      <a:solidFill>
        <a:prstClr val="black"/>
      </a:solidFill>
    </a:ln>
  </c:spPr>
  <c:txPr>
    <a:bodyPr/>
    <a:lstStyle/>
    <a:p>
      <a:pPr>
        <a:defRPr sz="2000"/>
      </a:pPr>
      <a:endParaRPr lang="id-ID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6A44B4-8D35-48BF-BA3E-AEC25414909C}" type="datetimeFigureOut">
              <a:rPr lang="id-ID"/>
              <a:pPr>
                <a:defRPr/>
              </a:pPr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ADDCFF-3F1F-4A8B-AA03-02B00D5DB23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1103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7C7A46-3B47-4C95-8DCD-F34B762371EE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05FC50-876A-4B67-98D5-410E26EB9AC0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EDB392-5B09-4D9C-9FDE-936AA8DBC54B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B8F7FA-EE9C-4D6C-91AD-878FF3EFA617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80226E-23AE-47E1-BC30-F21FD9EFC301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60FC-3FFB-4713-81EA-2F9835A3E904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1707-4336-4BF0-958F-984D14274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249-2161-46C6-B6E2-9FD38EFEAC4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9AD6-D3A3-4FF5-A14A-2D41B4A8F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639EF-593A-417D-A388-54B57F1AE26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F930-FC43-4ECA-B19E-493192A14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FCFB-C6EE-4D97-B290-FDA585301589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5A103-82C7-48B0-9FE8-CA48FD534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2E20-132E-4CE6-BA12-8115A5D3C21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34B1-C24F-4312-A0DA-CC9709BA3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A488-17EC-41E9-AE8A-C08BE44CD28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FC38-D180-4200-8BE7-3CEA8CE9A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34BC-2144-4DB2-81B0-BA4CB59FB27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7ABC-5301-46D6-ADCA-E828AD930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C998-D68D-4901-804A-AF213A7025C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3971-5AC1-4C94-9685-B639FB1B6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9402-4F34-4966-9A0C-AEB2E88FB91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D86C-3680-4DA7-AA04-C27038E08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89C3-D168-45AB-BBA9-72CE26B7DAB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2715-6B2C-4F73-8E1A-6B4CE6B84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1A1A-0DCC-404E-B73D-DECA623E885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2D7C-E688-4CBD-9345-10E48801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4E272-01DE-4C11-B845-55FD9A0B3A6D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8E3D2-3C2B-4722-97F5-C9B206EC3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9E48-0A10-499B-8E82-09AAAE780AFE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9274-41E3-4356-AED6-C2032CB0C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D09E-6777-4620-84E1-BA7768991EB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4AE5-61F2-4D00-93DA-1FFE5B866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0A4B3-E70B-41F2-801C-77B55072AB7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CEC9-DF52-47F5-A509-B8DD87D05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31E6-B7A0-4C6F-A120-7628FBD1441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9A9B-D96C-425C-B44E-294AE6EAF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1FE4-68CE-437F-B836-E151B9B2155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50C4-3E01-4C4E-BA1A-D456A37B5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56BA-7C32-40F1-8F52-E7DAE01D780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3DDF-7F95-42DE-9278-74CBA7264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5032D-AF69-4748-9C78-65FC1D79367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998C-3067-4809-8CF0-A3BC607FD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3E00-265E-4D71-9577-430207BDB4FE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0AC3-5583-46D6-965D-F78E83155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B34B-AA90-4433-BE16-8D889AEBB119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776C-FAA4-497E-BD0C-C8851733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CAA99-0103-41D7-9155-38FFEEC0BABF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136F-BAE7-4818-9DFC-16846ED94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3FCBF-3984-4351-A6D3-D8468B9E91C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8A9848-A0CF-4F2C-951C-AED38F091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23" r:id="rId2"/>
    <p:sldLayoutId id="214748374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44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FC38FF-24D7-4F61-9402-C09AE9FAF5C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921C84-AB6E-4C10-B01E-94BCD0A4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4800" i="1" dirty="0" smtClean="0"/>
              <a:t>Grammatical Evolution </a:t>
            </a:r>
            <a:r>
              <a:rPr lang="id-ID" sz="4800" dirty="0" smtClean="0"/>
              <a:t>(GE</a:t>
            </a:r>
            <a:r>
              <a:rPr lang="id-ID" sz="4800" dirty="0" smtClean="0"/>
              <a:t>)</a:t>
            </a:r>
            <a:br>
              <a:rPr lang="id-ID" sz="4800" dirty="0" smtClean="0"/>
            </a:br>
            <a:endParaRPr lang="id-ID" sz="6000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Contoh individu GE (8 gen integer)</a:t>
            </a:r>
            <a:endParaRPr lang="id-ID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667000"/>
            <a:ext cx="76120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individu 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id-ID" smtClean="0"/>
              <a:t> program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mtClean="0"/>
              <a:t>	Untuk menerjemahkan individu menjadi suatu program, setiap individu harus memiliki bentuk sebagai berikut:</a:t>
            </a:r>
          </a:p>
          <a:p>
            <a:endParaRPr lang="id-ID" smtClean="0"/>
          </a:p>
          <a:p>
            <a:pPr lvl="1">
              <a:buFont typeface="Wingdings 2" pitchFamily="18" charset="2"/>
              <a:buNone/>
            </a:pPr>
            <a:r>
              <a:rPr lang="id-ID" sz="1600" smtClean="0">
                <a:latin typeface="Courier New" pitchFamily="49" charset="0"/>
                <a:cs typeface="Courier New" pitchFamily="49" charset="0"/>
              </a:rPr>
              <a:t>float symb(float x)</a:t>
            </a:r>
          </a:p>
          <a:p>
            <a:pPr lvl="1">
              <a:buFont typeface="Wingdings 2" pitchFamily="18" charset="2"/>
              <a:buNone/>
            </a:pPr>
            <a:r>
              <a:rPr lang="id-ID" sz="16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id-ID" sz="1600" smtClean="0">
                <a:latin typeface="Courier New" pitchFamily="49" charset="0"/>
                <a:cs typeface="Courier New" pitchFamily="49" charset="0"/>
              </a:rPr>
              <a:t>a = &lt;expr&gt;;</a:t>
            </a:r>
          </a:p>
          <a:p>
            <a:pPr lvl="1">
              <a:buFont typeface="Wingdings 2" pitchFamily="18" charset="2"/>
              <a:buNone/>
            </a:pPr>
            <a:r>
              <a:rPr lang="id-ID" sz="1600" smtClean="0">
                <a:latin typeface="Courier New" pitchFamily="49" charset="0"/>
                <a:cs typeface="Courier New" pitchFamily="49" charset="0"/>
              </a:rPr>
              <a:t>return(a);</a:t>
            </a:r>
          </a:p>
          <a:p>
            <a:pPr lvl="1">
              <a:buFont typeface="Wingdings 2" pitchFamily="18" charset="2"/>
              <a:buNone/>
            </a:pPr>
            <a:r>
              <a:rPr lang="id-ID" sz="16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3200" dirty="0" smtClean="0"/>
              <a:t>{40, 83, 4, 62, 237, 107, 247, 179} </a:t>
            </a:r>
            <a:r>
              <a:rPr lang="id-ID" sz="3200" dirty="0" smtClean="0">
                <a:sym typeface="Wingdings" pitchFamily="2" charset="2"/>
              </a:rPr>
              <a:t></a:t>
            </a:r>
            <a:r>
              <a:rPr lang="id-ID" sz="3200" dirty="0" smtClean="0"/>
              <a:t> </a:t>
            </a:r>
            <a:r>
              <a:rPr lang="id-ID" sz="3200" i="1" dirty="0" smtClean="0"/>
              <a:t>X</a:t>
            </a:r>
            <a:r>
              <a:rPr lang="id-ID" sz="3200" dirty="0" smtClean="0"/>
              <a:t> – cos(</a:t>
            </a:r>
            <a:r>
              <a:rPr lang="id-ID" sz="3200" i="1" dirty="0" smtClean="0"/>
              <a:t>X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60425" y="2438400"/>
          <a:ext cx="7521258" cy="3970021"/>
        </p:xfrm>
        <a:graphic>
          <a:graphicData uri="http://schemas.openxmlformats.org/drawingml/2006/table">
            <a:tbl>
              <a:tblPr/>
              <a:tblGrid>
                <a:gridCol w="1196658"/>
                <a:gridCol w="1143000"/>
                <a:gridCol w="1744283"/>
                <a:gridCol w="3437317"/>
              </a:tblGrid>
              <a:tr h="72182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b="1" spc="-30" dirty="0">
                          <a:latin typeface="Book Antiqua"/>
                          <a:ea typeface="Times New Roman"/>
                          <a:cs typeface="Times New Roman"/>
                        </a:rPr>
                        <a:t>Gen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b="1" spc="-30" dirty="0">
                          <a:latin typeface="Book Antiqua"/>
                          <a:ea typeface="Times New Roman"/>
                          <a:cs typeface="Times New Roman"/>
                        </a:rPr>
                        <a:t>Mod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b="1" spc="-30" dirty="0">
                          <a:latin typeface="Book Antiqua"/>
                          <a:ea typeface="Times New Roman"/>
                          <a:cs typeface="Times New Roman"/>
                        </a:rPr>
                        <a:t>Aturan terpilih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b="1" spc="-30" dirty="0">
                          <a:latin typeface="Book Antiqua"/>
                          <a:ea typeface="Times New Roman"/>
                          <a:cs typeface="Times New Roman"/>
                        </a:rPr>
                        <a:t>Ekspresi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1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endParaRPr lang="id-ID" sz="1800" spc="-3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&lt;expr&gt;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1A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&lt;expr&gt; &lt;op&gt; &lt;expr&gt;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1D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&lt;var&gt; &lt;op&gt; &lt;expr&gt;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i="1" spc="-30" dirty="0"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 &lt;op&gt; &lt;expr&gt;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2A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i="1" spc="-30" dirty="0"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 - &lt;expr&gt;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1C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i="1" spc="-30" dirty="0"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 - &lt;pre_op&gt; (&lt;expr&gt;)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237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3B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i="1" spc="-30" dirty="0"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 - Cos (&lt;expr&gt;)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1D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i="1" spc="-30" dirty="0"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id-ID" sz="1800" spc="-30" dirty="0">
                          <a:latin typeface="Courier New"/>
                          <a:ea typeface="Times New Roman"/>
                          <a:cs typeface="Times New Roman"/>
                        </a:rPr>
                        <a:t> – Cos (&lt;var&gt;)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spc="-30">
                          <a:latin typeface="Book Antiqua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</a:tabLst>
                      </a:pPr>
                      <a:r>
                        <a:rPr lang="id-ID" sz="1800" b="1" i="1" spc="-30" dirty="0"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id-ID" sz="1800" b="1" spc="-30" dirty="0">
                          <a:latin typeface="Courier New"/>
                          <a:ea typeface="Times New Roman"/>
                          <a:cs typeface="Times New Roman"/>
                        </a:rPr>
                        <a:t> - Cos(</a:t>
                      </a:r>
                      <a:r>
                        <a:rPr lang="id-ID" sz="1800" b="1" i="1" spc="-30" dirty="0"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id-ID" sz="1800" b="1" spc="-30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id-ID" sz="1800" spc="-30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= {expr, op, pre_op}</a:t>
            </a:r>
          </a:p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= {Sin, Cos, Tan, Log, +, -, /, *, X, ()}</a:t>
            </a:r>
          </a:p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= &lt;expr&gt;</a:t>
            </a:r>
          </a:p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dapat direpresentasikan sebagai: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(1) &lt;expr&gt; ::= &lt;expr&gt; &lt;op&gt; &lt;expr&gt;	(A)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| (&lt;expr&gt; &lt;op&gt; &lt;expr&gt;)	(B)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| &lt;pre_op&gt; (&lt;expr&gt;)	(C)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| &lt;var&gt;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    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(2) &lt;op&gt; ::= -	(A)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| +	(B)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| /	(C)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| *	(D)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(3) &lt;pre_op&gt; ::= Sin	(A)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  | Cos	(B)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  | Tan	(C)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  | Log	(D)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(4) &lt;var&gt; ::= X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096000" y="6248400"/>
            <a:ext cx="297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b="1">
                <a:latin typeface="Calibri" pitchFamily="34" charset="0"/>
              </a:rPr>
              <a:t>Contoh Grammar BNF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Operator evolusi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Karena menggunakan representasi biner, maka GE menggunakan semua operator evolusi yang sama seperti yang ada pada GA: seleksi orangtua, rekombinasi, mutasi, dan seleksi survivor. </a:t>
            </a:r>
          </a:p>
          <a:p>
            <a:r>
              <a:rPr lang="id-ID" smtClean="0"/>
              <a:t>Tetapi GE menggunakan dua operator tambahan, yaitu </a:t>
            </a:r>
            <a:r>
              <a:rPr lang="id-ID" b="1" i="1" smtClean="0"/>
              <a:t>Duplicate</a:t>
            </a:r>
            <a:r>
              <a:rPr lang="id-ID" smtClean="0"/>
              <a:t> dan </a:t>
            </a:r>
            <a:r>
              <a:rPr lang="id-ID" b="1" i="1" smtClean="0"/>
              <a:t>Prune</a:t>
            </a: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Duplicate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Pada suatu kasus tertentu, mungkin saja dihasilkan suatu kromosom yang tidak valid yang jika ditranslasi akan menghasilkan suatu program yang tidak lengkap.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Kromosom di atas jika ditranslasi akan menjadi program yang tidak lengkap, yaitu: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		(</a:t>
            </a:r>
            <a:r>
              <a:rPr lang="id-ID" i="1" dirty="0" smtClean="0"/>
              <a:t>X</a:t>
            </a:r>
            <a:r>
              <a:rPr lang="id-ID" dirty="0" smtClean="0"/>
              <a:t> + </a:t>
            </a:r>
            <a:r>
              <a:rPr lang="id-ID" i="1" dirty="0" smtClean="0"/>
              <a:t>X</a:t>
            </a:r>
            <a:r>
              <a:rPr lang="id-ID" dirty="0" smtClean="0"/>
              <a:t>) - &lt;var&gt; &lt;op&gt; &lt;expr&gt;</a:t>
            </a:r>
            <a:endParaRPr lang="id-ID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429000"/>
            <a:ext cx="5864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Duplicate</a:t>
            </a:r>
            <a:endParaRPr lang="id-ID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0"/>
            <a:ext cx="58674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838200" y="4648200"/>
            <a:ext cx="7772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>
                <a:latin typeface="Constantia" pitchFamily="18" charset="0"/>
              </a:rPr>
              <a:t>Kromosom 16 gen (hasil </a:t>
            </a:r>
            <a:r>
              <a:rPr lang="id-ID" sz="2400" i="1">
                <a:latin typeface="Constantia" pitchFamily="18" charset="0"/>
              </a:rPr>
              <a:t>duplicate</a:t>
            </a:r>
            <a:r>
              <a:rPr lang="id-ID" sz="2400">
                <a:latin typeface="Constantia" pitchFamily="18" charset="0"/>
              </a:rPr>
              <a:t>) di atas jika ditranslasi akan menghasilkan program yang lengkap, yaitu:</a:t>
            </a:r>
          </a:p>
          <a:p>
            <a:endParaRPr lang="id-ID">
              <a:latin typeface="Constantia" pitchFamily="18" charset="0"/>
            </a:endParaRPr>
          </a:p>
          <a:p>
            <a:pPr algn="ctr"/>
            <a:r>
              <a:rPr lang="id-ID" sz="2400" b="1">
                <a:latin typeface="Constantia" pitchFamily="18" charset="0"/>
              </a:rPr>
              <a:t>(</a:t>
            </a:r>
            <a:r>
              <a:rPr lang="id-ID" sz="2400" b="1" i="1">
                <a:latin typeface="Constantia" pitchFamily="18" charset="0"/>
              </a:rPr>
              <a:t>X</a:t>
            </a:r>
            <a:r>
              <a:rPr lang="id-ID" sz="2400" b="1">
                <a:latin typeface="Constantia" pitchFamily="18" charset="0"/>
              </a:rPr>
              <a:t> + </a:t>
            </a:r>
            <a:r>
              <a:rPr lang="id-ID" sz="2400" b="1" i="1">
                <a:latin typeface="Constantia" pitchFamily="18" charset="0"/>
              </a:rPr>
              <a:t>X</a:t>
            </a:r>
            <a:r>
              <a:rPr lang="id-ID" sz="2400" b="1">
                <a:latin typeface="Constantia" pitchFamily="18" charset="0"/>
              </a:rPr>
              <a:t>) - </a:t>
            </a:r>
            <a:r>
              <a:rPr lang="id-ID" sz="2400" b="1" i="1">
                <a:latin typeface="Constantia" pitchFamily="18" charset="0"/>
              </a:rPr>
              <a:t>X</a:t>
            </a:r>
            <a:r>
              <a:rPr lang="id-ID" sz="2400" b="1">
                <a:latin typeface="Constantia" pitchFamily="18" charset="0"/>
              </a:rPr>
              <a:t> * </a:t>
            </a:r>
            <a:r>
              <a:rPr lang="id-ID" sz="2400" b="1" i="1">
                <a:latin typeface="Constantia" pitchFamily="18" charset="0"/>
              </a:rPr>
              <a:t>X</a:t>
            </a:r>
            <a:endParaRPr lang="id-ID" sz="2400" b="1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Duplicate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Berapa banyak duplikasi gen yang sebaiknya dilakukan?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Jawaban yang paling sederhana adalah sesuaikan saja dengan kebutuhan.  JANGAN BERLEBIHAN !!!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Kalau kebutuhan sudah terpenuhi, maka gen-gen yang tidak terpakai bisa dihapus (kromosomnya dipangkas sehingga lebih pendek).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Pada kasus di atas, duplikasi dilakukan dua kali sehingga panjang kromosom mejadi 16 gen.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Tetapi pada saat ditranslasi, ternyata hanya 10 gen yang digunakan dalam proses translasi. Gen yang tidak terpakai, 6 gen, bisa dihapus (</a:t>
            </a:r>
            <a:r>
              <a:rPr lang="id-ID" i="1" dirty="0" smtClean="0"/>
              <a:t>prune</a:t>
            </a:r>
            <a:r>
              <a:rPr lang="id-ID" dirty="0" smtClean="0"/>
              <a:t>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Mengapa harus dihapus? Supaya tidak mengganggu proses rekombinasi.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Prune</a:t>
            </a:r>
            <a:endParaRPr lang="id-ID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id-ID" sz="2000" dirty="0" smtClean="0"/>
              <a:t>Jika titik pindah silang yang dibangkitkan berada pada posisi gen-gen yang tidak digunakan, maka operator rekombinasi menjadi sia-sia. </a:t>
            </a:r>
          </a:p>
          <a:p>
            <a:pPr>
              <a:buFont typeface="Arial" charset="0"/>
              <a:buChar char="•"/>
            </a:pPr>
            <a:r>
              <a:rPr lang="id-ID" sz="2000" dirty="0" smtClean="0"/>
              <a:t>Mengapa? Karena kedua anak yang dihasilkan jika ditranslasi akan menghasilkan program yang sama dengan kedua orangtuanya.</a:t>
            </a:r>
          </a:p>
          <a:p>
            <a:endParaRPr lang="id-ID" dirty="0" smtClean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038600"/>
            <a:ext cx="8096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Prune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Bagaimana mengatasi masalah ini?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Satu-satunya cara yang bisa digunakan adalah memangkas (menghapus) gen-gen yang tidak digunakan tersebut.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Operator ini disebut </a:t>
            </a:r>
            <a:r>
              <a:rPr lang="id-ID" b="1" i="1" dirty="0" smtClean="0"/>
              <a:t>prune</a:t>
            </a:r>
            <a:r>
              <a:rPr lang="id-ID" dirty="0" smtClean="0"/>
              <a:t> (pemangkasan).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Bagaimana caranya? Operator </a:t>
            </a:r>
            <a:r>
              <a:rPr lang="id-ID" i="1" dirty="0" smtClean="0"/>
              <a:t>Prune</a:t>
            </a:r>
            <a:r>
              <a:rPr lang="id-ID" dirty="0" smtClean="0"/>
              <a:t> dilakukan dengan probabilitas tertentu terhadap kromosom-kromosom yang tidak menggunakan semua gen-nya dalam proses translasi.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Setiap gen yang tidak digunakan dalam proses translasi akan dihapus. Operator </a:t>
            </a:r>
            <a:r>
              <a:rPr lang="id-ID" i="1" dirty="0" smtClean="0"/>
              <a:t>prune</a:t>
            </a:r>
            <a:r>
              <a:rPr lang="id-ID" dirty="0" smtClean="0"/>
              <a:t> membuat rekombinasi menjadi lebih cepat dan lebih baik.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 merupakan pengembangan dari </a:t>
            </a:r>
            <a:r>
              <a:rPr lang="id-ID" i="1" dirty="0" smtClean="0"/>
              <a:t>Genetic Programming</a:t>
            </a:r>
            <a:r>
              <a:rPr lang="id-ID" dirty="0" smtClean="0"/>
              <a:t> (GP). </a:t>
            </a:r>
          </a:p>
          <a:p>
            <a:r>
              <a:rPr lang="id-ID" dirty="0" smtClean="0"/>
              <a:t>Perbedaan sangat signifikan di antara keduanya terletak pada </a:t>
            </a:r>
            <a:r>
              <a:rPr lang="id-ID" dirty="0" smtClean="0">
                <a:solidFill>
                  <a:srgbClr val="FF0000"/>
                </a:solidFill>
              </a:rPr>
              <a:t>representasi individunya</a:t>
            </a:r>
            <a:r>
              <a:rPr lang="id-ID" dirty="0" smtClean="0"/>
              <a:t>. </a:t>
            </a:r>
          </a:p>
          <a:p>
            <a:r>
              <a:rPr lang="id-ID" dirty="0" smtClean="0"/>
              <a:t>GE menggunakan representasi individu yang bisa digunakan untuk meng-“evolusi” program yang bebas bahasa. Sedangkan GP menggunakan representasi individu yang khusus untuk bahasa pemrograman LISP (</a:t>
            </a:r>
            <a:r>
              <a:rPr lang="id-ID" i="1" dirty="0" smtClean="0"/>
              <a:t>List Programming</a:t>
            </a:r>
            <a:r>
              <a:rPr lang="id-ID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Performansi 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mtClean="0"/>
              <a:t>	GE telah berhasil digunakan untuk menyelesaikan tiga masalah penting, yaitu:</a:t>
            </a:r>
          </a:p>
          <a:p>
            <a:pPr lvl="1"/>
            <a:r>
              <a:rPr lang="id-ID" i="1" smtClean="0"/>
              <a:t>Symbolic Regression;</a:t>
            </a:r>
          </a:p>
          <a:p>
            <a:pPr lvl="1"/>
            <a:r>
              <a:rPr lang="id-ID" i="1" smtClean="0"/>
              <a:t>Trigonometric Identities;</a:t>
            </a:r>
            <a:endParaRPr lang="id-ID" smtClean="0"/>
          </a:p>
          <a:p>
            <a:pPr lvl="1"/>
            <a:r>
              <a:rPr lang="id-ID" i="1" smtClean="0"/>
              <a:t>Symbolic Integration</a:t>
            </a:r>
            <a:r>
              <a:rPr lang="id-ID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GE untuk </a:t>
            </a:r>
            <a:r>
              <a:rPr lang="id-ID" i="1" smtClean="0"/>
              <a:t>Symbolic</a:t>
            </a:r>
            <a:r>
              <a:rPr lang="id-ID" smtClean="0"/>
              <a:t> </a:t>
            </a:r>
            <a:r>
              <a:rPr lang="id-ID" i="1" smtClean="0"/>
              <a:t>Regression</a:t>
            </a:r>
            <a:endParaRPr lang="id-ID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Pada [RYA98a], dinyatakan bahwa untuk masalah </a:t>
            </a:r>
            <a:r>
              <a:rPr lang="id-ID" i="1" smtClean="0"/>
              <a:t>Symbolic</a:t>
            </a:r>
            <a:r>
              <a:rPr lang="id-ID" smtClean="0"/>
              <a:t> </a:t>
            </a:r>
            <a:r>
              <a:rPr lang="id-ID" i="1" smtClean="0"/>
              <a:t>Regression</a:t>
            </a:r>
            <a:r>
              <a:rPr lang="id-ID" smtClean="0"/>
              <a:t>, GE dengan seleksi </a:t>
            </a:r>
            <a:r>
              <a:rPr lang="id-ID" i="1" smtClean="0"/>
              <a:t>steady state</a:t>
            </a:r>
            <a:r>
              <a:rPr lang="id-ID" smtClean="0"/>
              <a:t> bisa menemukan fungsi target                                  secara cepat. </a:t>
            </a:r>
          </a:p>
          <a:p>
            <a:r>
              <a:rPr lang="id-ID" smtClean="0"/>
              <a:t>Dari seratus kali running, prosentase GE dalam menemukan solusi pada generasi ≤ 50 bisa mencapai 95%. Bahkan GE pernah menemukan solusi pada generasi ke-10.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5100" y="2755900"/>
            <a:ext cx="23891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GE untuk </a:t>
            </a:r>
            <a:r>
              <a:rPr lang="id-ID" i="1" dirty="0" smtClean="0"/>
              <a:t>Symbolic</a:t>
            </a:r>
            <a:r>
              <a:rPr lang="id-ID" dirty="0" smtClean="0"/>
              <a:t> </a:t>
            </a:r>
            <a:r>
              <a:rPr lang="id-ID" i="1" dirty="0" smtClean="0"/>
              <a:t>Regression</a:t>
            </a:r>
            <a:endParaRPr lang="id-ID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5703888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GE untuk </a:t>
            </a:r>
            <a:r>
              <a:rPr lang="id-ID" i="1" dirty="0" smtClean="0"/>
              <a:t>Trigonometric Identities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Untuk masalah </a:t>
            </a:r>
            <a:r>
              <a:rPr lang="id-ID" i="1" dirty="0" smtClean="0"/>
              <a:t>Trigonometric Identities</a:t>
            </a:r>
            <a:r>
              <a:rPr lang="id-ID" dirty="0" smtClean="0"/>
              <a:t>, GE diuji untuk menemukan fungsi yang merupakan </a:t>
            </a:r>
            <a:r>
              <a:rPr lang="id-ID" i="1" dirty="0" smtClean="0"/>
              <a:t>trigonometric identity</a:t>
            </a:r>
            <a:r>
              <a:rPr lang="id-ID" dirty="0" smtClean="0"/>
              <a:t> dari Cos 2</a:t>
            </a:r>
            <a:r>
              <a:rPr lang="id-ID" i="1" dirty="0" smtClean="0"/>
              <a:t>x</a:t>
            </a:r>
            <a:r>
              <a:rPr lang="id-ID" dirty="0" smtClean="0"/>
              <a:t>. Fungsi yang dicari tersebut adalah 1 – 2Sin</a:t>
            </a:r>
            <a:r>
              <a:rPr lang="id-ID" baseline="30000" dirty="0" smtClean="0"/>
              <a:t>2</a:t>
            </a:r>
            <a:r>
              <a:rPr lang="id-ID" i="1" dirty="0" smtClean="0"/>
              <a:t>x</a:t>
            </a:r>
            <a:r>
              <a:rPr lang="id-ID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Agar pencarian tidak selalu menemukan fungsi Cos 2</a:t>
            </a:r>
            <a:r>
              <a:rPr lang="id-ID" i="1" dirty="0" smtClean="0"/>
              <a:t>x</a:t>
            </a:r>
            <a:r>
              <a:rPr lang="id-ID" dirty="0" smtClean="0"/>
              <a:t>, maka Cos dikeluarkan dari </a:t>
            </a:r>
            <a:r>
              <a:rPr lang="id-ID" i="1" dirty="0" smtClean="0"/>
              <a:t>production rules</a:t>
            </a:r>
            <a:r>
              <a:rPr lang="id-ID" dirty="0" smtClean="0"/>
              <a:t> </a:t>
            </a:r>
            <a:r>
              <a:rPr lang="id-ID" i="1" dirty="0" smtClean="0"/>
              <a:t>P</a:t>
            </a:r>
            <a:r>
              <a:rPr lang="id-ID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Dari ekperimen yang dilakukan oleh Conor Ryan and Michael O'Neill, GE dengan seleksi </a:t>
            </a:r>
            <a:r>
              <a:rPr lang="id-ID" i="1" dirty="0" smtClean="0"/>
              <a:t>steady state</a:t>
            </a:r>
            <a:r>
              <a:rPr lang="id-ID" dirty="0" smtClean="0"/>
              <a:t> bisa menemukan fungsi yang dicari, 1 – 2Sin</a:t>
            </a:r>
            <a:r>
              <a:rPr lang="id-ID" baseline="30000" dirty="0" smtClean="0"/>
              <a:t>2</a:t>
            </a:r>
            <a:r>
              <a:rPr lang="id-ID" i="1" dirty="0" smtClean="0"/>
              <a:t>x</a:t>
            </a:r>
            <a:r>
              <a:rPr lang="id-ID" dirty="0" smtClean="0"/>
              <a:t>, secara cepat.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Dari seratus kali running, prosentase GE dalam menemukan solusi pada generasi ≤ 50 bisa mencapai 87%.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Bahkan GE pernah menemukan solusi pada generasi ke-5. Berikut hasil eksperimen selengkapnya yang dilakukan oleh Conor Ryan and Michael O'Neill [RYA98a].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untuk Hitung Fitness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2286000"/>
          <a:ext cx="7924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957"/>
                <a:gridCol w="1020843"/>
                <a:gridCol w="1600200"/>
                <a:gridCol w="25146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No.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x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Cos 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Fungsi baru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| Error |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1,00000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0,99998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0,00002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0,99996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0,99995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0,00001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...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0,93969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0,93971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0,00002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5105400"/>
            <a:ext cx="1952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smtClean="0"/>
              <a:t>Fitness = ?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535376" y="5715000"/>
            <a:ext cx="7694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MAE = Mean Absolute Error = Mean(|Error|)</a:t>
            </a:r>
          </a:p>
          <a:p>
            <a:r>
              <a:rPr lang="id-ID" sz="2800" dirty="0" smtClean="0"/>
              <a:t>a = bilangan kecil, misal 0,000001</a:t>
            </a:r>
            <a:endParaRPr lang="id-ID" sz="2800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2087106" y="5089902"/>
            <a:ext cx="2310248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id-ID" sz="2800" dirty="0" smtClean="0"/>
              <a:t>1 / (MAE + a)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GE untuk </a:t>
            </a:r>
            <a:r>
              <a:rPr lang="id-ID" i="1" dirty="0" smtClean="0"/>
              <a:t>Trigonometric Identities</a:t>
            </a:r>
            <a:endParaRPr lang="id-ID" dirty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09800"/>
            <a:ext cx="60198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GE untuk </a:t>
            </a:r>
            <a:r>
              <a:rPr lang="id-ID" i="1" smtClean="0"/>
              <a:t>Symbolic</a:t>
            </a:r>
            <a:r>
              <a:rPr lang="id-ID" smtClean="0"/>
              <a:t> </a:t>
            </a:r>
            <a:r>
              <a:rPr lang="id-ID" i="1" smtClean="0"/>
              <a:t>Integration</a:t>
            </a:r>
            <a:endParaRPr lang="id-ID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1800" dirty="0" smtClean="0"/>
              <a:t>Untuk masalah </a:t>
            </a:r>
            <a:r>
              <a:rPr lang="id-ID" sz="1800" i="1" dirty="0" smtClean="0"/>
              <a:t>Symbolic</a:t>
            </a:r>
            <a:r>
              <a:rPr lang="id-ID" sz="1800" dirty="0" smtClean="0"/>
              <a:t> </a:t>
            </a:r>
            <a:r>
              <a:rPr lang="id-ID" sz="1800" i="1" dirty="0" smtClean="0"/>
              <a:t>Integration</a:t>
            </a:r>
            <a:r>
              <a:rPr lang="id-ID" sz="1800" dirty="0" smtClean="0"/>
              <a:t>, GE diuji untuk menemukan suatu fungsi yang merupakan integral dari kurva yang diberikan. </a:t>
            </a:r>
          </a:p>
          <a:p>
            <a:r>
              <a:rPr lang="id-ID" sz="1800" dirty="0" smtClean="0"/>
              <a:t>Sistem diberi sekumpulan pasangan </a:t>
            </a:r>
            <a:r>
              <a:rPr lang="id-ID" sz="1800" i="1" dirty="0" smtClean="0"/>
              <a:t>input</a:t>
            </a:r>
            <a:r>
              <a:rPr lang="id-ID" sz="1800" dirty="0" smtClean="0"/>
              <a:t> dan </a:t>
            </a:r>
            <a:r>
              <a:rPr lang="id-ID" sz="1800" i="1" dirty="0" smtClean="0"/>
              <a:t>output</a:t>
            </a:r>
            <a:r>
              <a:rPr lang="id-ID" sz="1800" dirty="0" smtClean="0"/>
              <a:t> dan harus menemukan suatu fungsi yang bisa memetakan input ke output secara benar. </a:t>
            </a:r>
          </a:p>
          <a:p>
            <a:r>
              <a:rPr lang="id-ID" sz="1800" dirty="0" smtClean="0"/>
              <a:t>Fungsi yang diuji adalah Cos(</a:t>
            </a:r>
            <a:r>
              <a:rPr lang="id-ID" sz="1800" i="1" dirty="0" smtClean="0"/>
              <a:t>X</a:t>
            </a:r>
            <a:r>
              <a:rPr lang="id-ID" sz="1800" dirty="0" smtClean="0"/>
              <a:t>) + 2</a:t>
            </a:r>
            <a:r>
              <a:rPr lang="id-ID" sz="1800" i="1" dirty="0" smtClean="0"/>
              <a:t>X</a:t>
            </a:r>
            <a:r>
              <a:rPr lang="id-ID" sz="1800" dirty="0" smtClean="0"/>
              <a:t> + 1. </a:t>
            </a:r>
          </a:p>
          <a:p>
            <a:r>
              <a:rPr lang="id-ID" sz="1800" dirty="0" smtClean="0"/>
              <a:t>Dari ekperimen yang dilakukan oleh Conor Ryan and Michael O'Neill, GE dengan seleksi </a:t>
            </a:r>
            <a:r>
              <a:rPr lang="id-ID" sz="1800" i="1" dirty="0" smtClean="0"/>
              <a:t>steady state</a:t>
            </a:r>
            <a:r>
              <a:rPr lang="id-ID" sz="1800" dirty="0" smtClean="0"/>
              <a:t> bisa menemukan fungsi yang dicari,                        , secara cepat. </a:t>
            </a:r>
          </a:p>
          <a:p>
            <a:r>
              <a:rPr lang="id-ID" sz="1800" dirty="0" smtClean="0"/>
              <a:t>Dari seratus kali running, prosentase GE dalam menemukan solusi pada generasi ≤ 50 bisa mencapai 87%. GE pernah menemukan solusi secara cepat pada generasi ke-10. Berikut hasil eksperimen selengkapnya yang dilakukan oleh Conor Ryan and Michael O'Neill [RYA98a].</a:t>
            </a: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810000"/>
            <a:ext cx="1295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GE untuk </a:t>
            </a:r>
            <a:r>
              <a:rPr lang="id-ID" i="1" dirty="0" smtClean="0"/>
              <a:t>Symbolic</a:t>
            </a:r>
            <a:r>
              <a:rPr lang="id-ID" dirty="0" smtClean="0"/>
              <a:t> </a:t>
            </a:r>
            <a:r>
              <a:rPr lang="id-ID" i="1" dirty="0" smtClean="0"/>
              <a:t>Integration</a:t>
            </a:r>
            <a:endParaRPr lang="id-ID" dirty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6281738" cy="456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Studi Kasus</a:t>
            </a:r>
            <a:endParaRPr lang="id-ID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Prediksi Data</a:t>
            </a:r>
            <a:r>
              <a:rPr lang="en-US" i="1" smtClean="0"/>
              <a:t> </a:t>
            </a:r>
            <a:r>
              <a:rPr lang="en-US" smtClean="0"/>
              <a:t>Time series Jumlah Pelanggan PSTN di PT Telkom</a:t>
            </a:r>
          </a:p>
          <a:p>
            <a:r>
              <a:rPr lang="en-US" smtClean="0"/>
              <a:t>Tugas Akhir  mhs IF-2005: Dwi Tuti Supantari</a:t>
            </a:r>
          </a:p>
          <a:p>
            <a:r>
              <a:rPr lang="en-US" smtClean="0"/>
              <a:t>PSTN vs. Wireless (GSM &amp; CDMA)</a:t>
            </a:r>
          </a:p>
          <a:p>
            <a:r>
              <a:rPr lang="en-US" smtClean="0"/>
              <a:t>Investasi PSTN sangat besar </a:t>
            </a:r>
            <a:r>
              <a:rPr lang="en-US" smtClean="0">
                <a:sym typeface="Wingdings" pitchFamily="2" charset="2"/>
              </a:rPr>
              <a:t> belum BEP</a:t>
            </a:r>
          </a:p>
          <a:p>
            <a:r>
              <a:rPr lang="en-US" smtClean="0">
                <a:sym typeface="Wingdings" pitchFamily="2" charset="2"/>
              </a:rPr>
              <a:t>Kalah bersaing dengan </a:t>
            </a:r>
            <a:r>
              <a:rPr lang="en-US" smtClean="0"/>
              <a:t>GSM &amp; CDMA</a:t>
            </a:r>
          </a:p>
          <a:p>
            <a:r>
              <a:rPr lang="en-US" smtClean="0"/>
              <a:t>Prediksi data PSTN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kebijakan yang tepat</a:t>
            </a:r>
          </a:p>
          <a:p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524000" y="4724400"/>
            <a:ext cx="7356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Calibri" pitchFamily="34" charset="0"/>
              </a:rPr>
              <a:t>Data 7 tahun: Jan 2002 – Des 2008</a:t>
            </a:r>
            <a:endParaRPr lang="id-ID" sz="4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smtClean="0"/>
              <a:t>Backus Naur Form</a:t>
            </a:r>
            <a:r>
              <a:rPr lang="id-ID" smtClean="0"/>
              <a:t> (BNF)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smtClean="0"/>
              <a:t>Adalah notasi untuk mengekspresikan </a:t>
            </a:r>
            <a:r>
              <a:rPr lang="id-ID" sz="2800" i="1" smtClean="0"/>
              <a:t>grammar</a:t>
            </a:r>
            <a:r>
              <a:rPr lang="id-ID" sz="2800" smtClean="0"/>
              <a:t> suatu bahasa dalam bentuk </a:t>
            </a:r>
            <a:r>
              <a:rPr lang="id-ID" sz="2800" i="1" smtClean="0"/>
              <a:t>production rules</a:t>
            </a:r>
            <a:r>
              <a:rPr lang="id-ID" sz="2800" smtClean="0"/>
              <a:t>. </a:t>
            </a:r>
          </a:p>
          <a:p>
            <a:r>
              <a:rPr lang="id-ID" sz="2800" smtClean="0"/>
              <a:t>Tata bahasa (</a:t>
            </a:r>
            <a:r>
              <a:rPr lang="id-ID" sz="2800" i="1" smtClean="0"/>
              <a:t>grammar</a:t>
            </a:r>
            <a:r>
              <a:rPr lang="id-ID" sz="2800" smtClean="0"/>
              <a:t>) pada BNF terdiri dari: </a:t>
            </a:r>
          </a:p>
          <a:p>
            <a:pPr lvl="1"/>
            <a:r>
              <a:rPr lang="id-ID" smtClean="0"/>
              <a:t>terminal-terminal yang merupakan item-item yang dapat muncul dalam bahasa tersebut, yaitu: +, -, dan sebagainya; </a:t>
            </a:r>
          </a:p>
          <a:p>
            <a:pPr lvl="1"/>
            <a:r>
              <a:rPr lang="id-ID" smtClean="0"/>
              <a:t>non-terminal yang dapat dikembangkan (diperluas) ke dalam satu atau lebih terminal dan non-terminal.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3600" y="5387975"/>
            <a:ext cx="5673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Calibri" pitchFamily="34" charset="0"/>
              </a:rPr>
              <a:t>Untuk membangun model</a:t>
            </a:r>
            <a:endParaRPr lang="id-ID" sz="4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524000" y="4625975"/>
            <a:ext cx="7356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Calibri" pitchFamily="34" charset="0"/>
              </a:rPr>
              <a:t>Data 6 tahun: Jan 2002 – Des 2007</a:t>
            </a:r>
            <a:endParaRPr lang="id-ID" sz="4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2133600" y="5387975"/>
            <a:ext cx="5851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Calibri" pitchFamily="34" charset="0"/>
              </a:rPr>
              <a:t>Untuk menguji ekstrapolasi</a:t>
            </a:r>
            <a:endParaRPr lang="id-ID" sz="4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1905000" y="4778375"/>
            <a:ext cx="6202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Calibri" pitchFamily="34" charset="0"/>
              </a:rPr>
              <a:t>Data 1 tahun: Jan – Des 2008</a:t>
            </a:r>
            <a:endParaRPr lang="id-ID" sz="4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Pembangunan Model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b="1" dirty="0" err="1" smtClean="0"/>
              <a:t>Skenario</a:t>
            </a:r>
            <a:r>
              <a:rPr lang="en-CA" b="1" dirty="0" smtClean="0"/>
              <a:t> 1 </a:t>
            </a:r>
            <a:endParaRPr lang="id-ID" sz="2200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training	</a:t>
            </a:r>
            <a:r>
              <a:rPr lang="en-CA" dirty="0" smtClean="0"/>
              <a:t>: 24 </a:t>
            </a:r>
            <a:r>
              <a:rPr lang="en-CA" dirty="0" err="1" smtClean="0"/>
              <a:t>bulan</a:t>
            </a:r>
            <a:r>
              <a:rPr lang="en-CA" dirty="0" smtClean="0"/>
              <a:t> (2002 - 2003)</a:t>
            </a:r>
            <a:endParaRPr lang="id-ID" sz="22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validation</a:t>
            </a:r>
            <a:r>
              <a:rPr lang="en-CA" dirty="0" smtClean="0"/>
              <a:t> 	: 24 </a:t>
            </a:r>
            <a:r>
              <a:rPr lang="en-CA" dirty="0" err="1" smtClean="0"/>
              <a:t>bulan</a:t>
            </a:r>
            <a:r>
              <a:rPr lang="en-CA" dirty="0" smtClean="0"/>
              <a:t> (2004 - 2005)</a:t>
            </a:r>
            <a:endParaRPr lang="id-ID" sz="22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testing</a:t>
            </a:r>
            <a:r>
              <a:rPr lang="en-CA" dirty="0" smtClean="0"/>
              <a:t> 	: 24 </a:t>
            </a:r>
            <a:r>
              <a:rPr lang="en-CA" dirty="0" err="1" smtClean="0"/>
              <a:t>bulan</a:t>
            </a:r>
            <a:r>
              <a:rPr lang="en-CA" dirty="0" smtClean="0"/>
              <a:t> (2006 - 2007)</a:t>
            </a:r>
            <a:endParaRPr lang="id-ID" sz="2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b="1" dirty="0" err="1" smtClean="0"/>
              <a:t>Skenario</a:t>
            </a:r>
            <a:r>
              <a:rPr lang="en-CA" b="1" dirty="0" smtClean="0"/>
              <a:t> 2</a:t>
            </a:r>
            <a:endParaRPr lang="id-ID" sz="2200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training</a:t>
            </a:r>
            <a:r>
              <a:rPr lang="en-CA" dirty="0" smtClean="0"/>
              <a:t>	: 12 </a:t>
            </a:r>
            <a:r>
              <a:rPr lang="en-CA" dirty="0" err="1" smtClean="0"/>
              <a:t>bulan</a:t>
            </a:r>
            <a:r>
              <a:rPr lang="en-CA" dirty="0" smtClean="0"/>
              <a:t> (2002)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validation</a:t>
            </a:r>
            <a:r>
              <a:rPr lang="en-CA" dirty="0" smtClean="0"/>
              <a:t> 	: 12 </a:t>
            </a:r>
            <a:r>
              <a:rPr lang="en-CA" dirty="0" err="1" smtClean="0"/>
              <a:t>bulan</a:t>
            </a:r>
            <a:r>
              <a:rPr lang="en-CA" dirty="0" smtClean="0"/>
              <a:t> (2003)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testing</a:t>
            </a:r>
            <a:r>
              <a:rPr lang="en-CA" dirty="0" smtClean="0"/>
              <a:t> 	: 48 </a:t>
            </a:r>
            <a:r>
              <a:rPr lang="en-CA" dirty="0" err="1" smtClean="0"/>
              <a:t>bulan</a:t>
            </a:r>
            <a:r>
              <a:rPr lang="en-CA" dirty="0" smtClean="0"/>
              <a:t> (2004 - 2007)</a:t>
            </a: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b="1" dirty="0" err="1" smtClean="0"/>
              <a:t>Skenario</a:t>
            </a:r>
            <a:r>
              <a:rPr lang="en-CA" b="1" dirty="0" smtClean="0"/>
              <a:t> 3</a:t>
            </a:r>
            <a:endParaRPr lang="id-ID" sz="2200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training</a:t>
            </a:r>
            <a:r>
              <a:rPr lang="en-CA" dirty="0" smtClean="0"/>
              <a:t>	: 48 </a:t>
            </a:r>
            <a:r>
              <a:rPr lang="en-CA" dirty="0" err="1" smtClean="0"/>
              <a:t>bulan</a:t>
            </a:r>
            <a:r>
              <a:rPr lang="en-CA" dirty="0" smtClean="0"/>
              <a:t> (2002 - 2005)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validation</a:t>
            </a:r>
            <a:r>
              <a:rPr lang="en-CA" dirty="0" smtClean="0"/>
              <a:t> 	: 12 </a:t>
            </a:r>
            <a:r>
              <a:rPr lang="en-CA" dirty="0" err="1" smtClean="0"/>
              <a:t>bulan</a:t>
            </a:r>
            <a:r>
              <a:rPr lang="en-CA" dirty="0" smtClean="0"/>
              <a:t> (2006)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testing</a:t>
            </a:r>
            <a:r>
              <a:rPr lang="en-CA" dirty="0" smtClean="0"/>
              <a:t> 	: 12 </a:t>
            </a:r>
            <a:r>
              <a:rPr lang="en-CA" dirty="0" err="1" smtClean="0"/>
              <a:t>bulan</a:t>
            </a:r>
            <a:r>
              <a:rPr lang="en-CA" dirty="0" smtClean="0"/>
              <a:t> (2007)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371600" y="-6350"/>
          <a:ext cx="6367463" cy="716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6365237" imgH="7166467" progId="Visio.Drawing.11">
                  <p:embed/>
                </p:oleObj>
              </mc:Choice>
              <mc:Fallback>
                <p:oleObj name="Visio" r:id="rId3" imgW="6365237" imgH="716646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-6350"/>
                        <a:ext cx="6367463" cy="716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Normalisasi</a:t>
            </a:r>
            <a:endParaRPr lang="id-ID" smtClean="0"/>
          </a:p>
        </p:txBody>
      </p:sp>
      <p:sp>
        <p:nvSpPr>
          <p:cNvPr id="3993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X</a:t>
            </a:r>
            <a:r>
              <a:rPr lang="en-US" i="1" smtClean="0"/>
              <a:t>n</a:t>
            </a:r>
            <a:r>
              <a:rPr lang="en-US" i="1" baseline="-25000" smtClean="0"/>
              <a:t>i</a:t>
            </a:r>
            <a:r>
              <a:rPr lang="en-US" baseline="-25000" smtClean="0"/>
              <a:t> 	</a:t>
            </a:r>
            <a:r>
              <a:rPr lang="en-US" smtClean="0"/>
              <a:t>= data aktual normalisasi ke-i</a:t>
            </a:r>
            <a:endParaRPr lang="id-ID" smtClean="0"/>
          </a:p>
          <a:p>
            <a:r>
              <a:rPr lang="en-US" smtClean="0"/>
              <a:t>X</a:t>
            </a:r>
            <a:r>
              <a:rPr lang="en-US" i="1" baseline="-25000" smtClean="0"/>
              <a:t>i	</a:t>
            </a:r>
            <a:r>
              <a:rPr lang="en-US" smtClean="0"/>
              <a:t>= data aktual dengan range data asli ke-i</a:t>
            </a:r>
            <a:endParaRPr lang="id-ID" smtClean="0"/>
          </a:p>
          <a:p>
            <a:r>
              <a:rPr lang="en-US" smtClean="0"/>
              <a:t>X 	= data aktual dengan range data asli</a:t>
            </a:r>
            <a:endParaRPr lang="id-ID" smtClean="0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onstantia" pitchFamily="18" charset="0"/>
            </a:endParaRPr>
          </a:p>
        </p:txBody>
      </p:sp>
      <p:pic>
        <p:nvPicPr>
          <p:cNvPr id="399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786063"/>
            <a:ext cx="62484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Denormalisasi</a:t>
            </a:r>
            <a:endParaRPr lang="id-ID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F</a:t>
            </a:r>
            <a:r>
              <a:rPr lang="en-US" baseline="-25000" smtClean="0"/>
              <a:t>i</a:t>
            </a:r>
            <a:r>
              <a:rPr lang="en-US" smtClean="0"/>
              <a:t>  = nilai prediksi dengan range nilai asli</a:t>
            </a:r>
            <a:endParaRPr lang="id-ID" smtClean="0"/>
          </a:p>
          <a:p>
            <a:r>
              <a:rPr lang="en-US" smtClean="0"/>
              <a:t>F’</a:t>
            </a:r>
            <a:r>
              <a:rPr lang="en-US" baseline="-25000" smtClean="0"/>
              <a:t>i</a:t>
            </a:r>
            <a:r>
              <a:rPr lang="en-US" smtClean="0"/>
              <a:t> = nilai prediksi dari hasil data yang dinormalisasi</a:t>
            </a:r>
            <a:endParaRPr lang="id-ID" smtClean="0"/>
          </a:p>
          <a:p>
            <a:r>
              <a:rPr lang="en-US" smtClean="0"/>
              <a:t>X  = data aktual</a:t>
            </a:r>
            <a:endParaRPr lang="id-ID" smtClean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667000"/>
            <a:ext cx="7974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381000"/>
          <a:ext cx="7162802" cy="6257491"/>
        </p:xfrm>
        <a:graphic>
          <a:graphicData uri="http://schemas.openxmlformats.org/drawingml/2006/table">
            <a:tbl>
              <a:tblPr/>
              <a:tblGrid>
                <a:gridCol w="483560"/>
                <a:gridCol w="1434763"/>
                <a:gridCol w="492129"/>
                <a:gridCol w="738194"/>
                <a:gridCol w="916927"/>
                <a:gridCol w="1516785"/>
                <a:gridCol w="1580444"/>
              </a:tblGrid>
              <a:tr h="313255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= {</a:t>
                      </a:r>
                      <a:r>
                        <a:rPr lang="en-US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expr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op}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65223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 = {+, -, 0.1, …, 0.9, x1, x2, x3, x4, x5, e1, e2, e3, e4, e5, (, )}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3255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 = &lt;expr&gt;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3255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 dapat direpresentasikan sebagai :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</a:t>
                      </a:r>
                      <a:r>
                        <a:rPr lang="en-US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expr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</a:t>
                      </a:r>
                      <a:r>
                        <a:rPr lang="en-US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expr</a:t>
                      </a: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&lt;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</a:t>
                      </a: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&lt;</a:t>
                      </a:r>
                      <a:r>
                        <a:rPr lang="en-US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expr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(&lt;const</a:t>
                      </a: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* &lt;</a:t>
                      </a:r>
                      <a:r>
                        <a:rPr lang="en-US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&gt;)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&lt;op&gt;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&lt;const&gt;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(F)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(G)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 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(H)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 I 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&lt;var&gt;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x1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(F)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x2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e2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(G)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x3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 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e3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(H)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x4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e4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 I 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x5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(E)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e5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 J)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103" name="Rectangle 3"/>
          <p:cNvSpPr>
            <a:spLocks noChangeArrowheads="1"/>
          </p:cNvSpPr>
          <p:nvPr/>
        </p:nvSpPr>
        <p:spPr bwMode="auto">
          <a:xfrm>
            <a:off x="100013" y="304800"/>
            <a:ext cx="1054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BNF 1</a:t>
            </a:r>
            <a:endParaRPr lang="id-ID" sz="28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76400" y="4191000"/>
            <a:ext cx="594360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e1 = selisih antara data sebenarnya dengan data prediksi pada periode sebelumnya.</a:t>
            </a:r>
            <a:endParaRPr lang="id-ID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100013" y="304800"/>
            <a:ext cx="1054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BNF 2</a:t>
            </a:r>
            <a:endParaRPr lang="id-ID" sz="2800" b="1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04800"/>
          <a:ext cx="7543799" cy="6324604"/>
        </p:xfrm>
        <a:graphic>
          <a:graphicData uri="http://schemas.openxmlformats.org/drawingml/2006/table">
            <a:tbl>
              <a:tblPr/>
              <a:tblGrid>
                <a:gridCol w="369990"/>
                <a:gridCol w="1537339"/>
                <a:gridCol w="372959"/>
                <a:gridCol w="1134702"/>
                <a:gridCol w="767680"/>
                <a:gridCol w="653913"/>
                <a:gridCol w="551028"/>
                <a:gridCol w="861661"/>
                <a:gridCol w="372959"/>
                <a:gridCol w="267655"/>
                <a:gridCol w="653913"/>
              </a:tblGrid>
              <a:tr h="217365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= {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expr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op,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pre_op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}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6641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 = {sin,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exp, +, -, *, /, ^, 0.1, …, 0.9, 2, 3, x1, x2, x3, x4, x5, e1, e2, e3, e4 , e5, (, ) }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7365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 = &lt;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expr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7365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dapat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direpresentasikan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sebagai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: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</a:t>
                      </a: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expr</a:t>
                      </a: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&lt;expr&gt;&lt;op&gt;&lt;expr&gt;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&lt;op&gt;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(&lt;expr&gt;&lt;op&gt;&lt;expr&gt;)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&lt;pre_op&gt;(&lt;expr&gt;)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 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 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&lt;var&gt;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&lt;const&gt;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&lt;pre_op&gt;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sin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 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&lt;const&gt;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(G)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(H)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 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 I 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(J)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(K)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(F)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&lt;var&gt;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:=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x1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(F)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x2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(B)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e2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(G)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x3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(C 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e3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(H)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x4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e4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 I 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x5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(E)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e5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 J)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282" marR="502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76400" y="4427538"/>
            <a:ext cx="5943600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e1 = selisih antara data sebenarnya dengan data prediksi pada periode sebelumnya.</a:t>
            </a:r>
            <a:endParaRPr lang="id-ID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Kombinasi</a:t>
            </a:r>
            <a:r>
              <a:rPr lang="en-US" dirty="0" smtClean="0"/>
              <a:t> Parameter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590800"/>
          <a:ext cx="7620000" cy="3200402"/>
        </p:xfrm>
        <a:graphic>
          <a:graphicData uri="http://schemas.openxmlformats.org/drawingml/2006/table">
            <a:tbl>
              <a:tblPr/>
              <a:tblGrid>
                <a:gridCol w="1905829"/>
                <a:gridCol w="1695358"/>
                <a:gridCol w="1756676"/>
                <a:gridCol w="2262137"/>
              </a:tblGrid>
              <a:tr h="1200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</a:t>
                      </a:r>
                      <a:r>
                        <a:rPr lang="en-US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Kombinasi</a:t>
                      </a:r>
                      <a:r>
                        <a:rPr lang="en-US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Parameter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Ukuran</a:t>
                      </a:r>
                      <a:r>
                        <a:rPr lang="en-US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Populasi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Generasi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Probabilitas</a:t>
                      </a:r>
                      <a:r>
                        <a:rPr lang="en-US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crossover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2133600"/>
          <a:ext cx="8077200" cy="4495802"/>
        </p:xfrm>
        <a:graphic>
          <a:graphicData uri="http://schemas.openxmlformats.org/drawingml/2006/table">
            <a:tbl>
              <a:tblPr/>
              <a:tblGrid>
                <a:gridCol w="1547428"/>
                <a:gridCol w="1547428"/>
                <a:gridCol w="1547428"/>
                <a:gridCol w="963344"/>
                <a:gridCol w="1235786"/>
                <a:gridCol w="1235786"/>
              </a:tblGrid>
              <a:tr h="937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BNF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Skenario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Kombinasi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Parameter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Ukuran Populasi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Generasi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Probabilitas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crossover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86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Pengujian</a:t>
            </a:r>
            <a:r>
              <a:rPr lang="en-US" dirty="0" smtClean="0"/>
              <a:t> BNF 1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smtClean="0"/>
              <a:t>Backus Naur Form</a:t>
            </a:r>
            <a:r>
              <a:rPr lang="id-ID" smtClean="0"/>
              <a:t> (BNF)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i="1" smtClean="0"/>
              <a:t>Grammar</a:t>
            </a:r>
            <a:r>
              <a:rPr lang="id-ID" sz="2800" smtClean="0"/>
              <a:t> </a:t>
            </a:r>
            <a:r>
              <a:rPr lang="id-ID" sz="2800" smtClean="0">
                <a:sym typeface="Wingdings" pitchFamily="2" charset="2"/>
              </a:rPr>
              <a:t></a:t>
            </a:r>
            <a:r>
              <a:rPr lang="id-ID" sz="2800" smtClean="0"/>
              <a:t> </a:t>
            </a:r>
            <a:r>
              <a:rPr lang="id-ID" sz="2800" i="1" smtClean="0"/>
              <a:t>tuple</a:t>
            </a:r>
            <a:r>
              <a:rPr lang="id-ID" sz="2800" smtClean="0"/>
              <a:t> {</a:t>
            </a:r>
            <a:r>
              <a:rPr lang="id-ID" sz="2800" i="1" smtClean="0"/>
              <a:t>N, T, P, S</a:t>
            </a:r>
            <a:r>
              <a:rPr lang="id-ID" sz="2800" smtClean="0"/>
              <a:t>}</a:t>
            </a:r>
          </a:p>
          <a:p>
            <a:r>
              <a:rPr lang="id-ID" b="1" i="1" smtClean="0"/>
              <a:t>N</a:t>
            </a:r>
            <a:r>
              <a:rPr lang="id-ID" smtClean="0"/>
              <a:t> adalah himpunan </a:t>
            </a:r>
            <a:r>
              <a:rPr lang="id-ID" b="1" smtClean="0"/>
              <a:t>non-terminal;</a:t>
            </a:r>
          </a:p>
          <a:p>
            <a:r>
              <a:rPr lang="id-ID" b="1" i="1" smtClean="0"/>
              <a:t>T</a:t>
            </a:r>
            <a:r>
              <a:rPr lang="id-ID" smtClean="0"/>
              <a:t> adalah himpunan </a:t>
            </a:r>
            <a:r>
              <a:rPr lang="id-ID" b="1" smtClean="0"/>
              <a:t>terminal;</a:t>
            </a:r>
          </a:p>
          <a:p>
            <a:r>
              <a:rPr lang="id-ID" b="1" i="1" smtClean="0"/>
              <a:t>P</a:t>
            </a:r>
            <a:r>
              <a:rPr lang="id-ID" smtClean="0"/>
              <a:t> adalah himpunan </a:t>
            </a:r>
            <a:r>
              <a:rPr lang="id-ID" b="1" i="1" smtClean="0"/>
              <a:t>production rules</a:t>
            </a:r>
            <a:r>
              <a:rPr lang="id-ID" smtClean="0"/>
              <a:t> yang memetakan elemen-elemen dalam </a:t>
            </a:r>
            <a:r>
              <a:rPr lang="id-ID" i="1" smtClean="0"/>
              <a:t>N</a:t>
            </a:r>
            <a:r>
              <a:rPr lang="id-ID" smtClean="0"/>
              <a:t> menjadi </a:t>
            </a:r>
            <a:r>
              <a:rPr lang="id-ID" i="1" smtClean="0"/>
              <a:t>T;</a:t>
            </a:r>
            <a:endParaRPr lang="id-ID" smtClean="0"/>
          </a:p>
          <a:p>
            <a:r>
              <a:rPr lang="id-ID" b="1" i="1" smtClean="0"/>
              <a:t>S</a:t>
            </a:r>
            <a:r>
              <a:rPr lang="id-ID" smtClean="0"/>
              <a:t> adalah simbol mulai (</a:t>
            </a:r>
            <a:r>
              <a:rPr lang="id-ID" b="1" i="1" smtClean="0"/>
              <a:t>start</a:t>
            </a:r>
            <a:r>
              <a:rPr lang="id-ID" b="1" smtClean="0"/>
              <a:t> </a:t>
            </a:r>
            <a:r>
              <a:rPr lang="id-ID" b="1" i="1" smtClean="0"/>
              <a:t>symbol</a:t>
            </a:r>
            <a:r>
              <a:rPr lang="id-ID" smtClean="0"/>
              <a:t>) yang berupa satu simbol non-terminal (anggota </a:t>
            </a:r>
            <a:r>
              <a:rPr lang="id-ID" i="1" smtClean="0"/>
              <a:t>N</a:t>
            </a:r>
            <a:r>
              <a:rPr lang="id-ID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2133600"/>
          <a:ext cx="8077200" cy="4495802"/>
        </p:xfrm>
        <a:graphic>
          <a:graphicData uri="http://schemas.openxmlformats.org/drawingml/2006/table">
            <a:tbl>
              <a:tblPr/>
              <a:tblGrid>
                <a:gridCol w="1547428"/>
                <a:gridCol w="1547428"/>
                <a:gridCol w="1547428"/>
                <a:gridCol w="963344"/>
                <a:gridCol w="1235786"/>
                <a:gridCol w="1235786"/>
              </a:tblGrid>
              <a:tr h="937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BNF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Skenario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Kombinasi Parameter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Ukuran Populasi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Generasi</a:t>
                      </a:r>
                      <a:endParaRPr lang="id-ID" sz="1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Probabilitas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crossover</a:t>
                      </a:r>
                      <a:endParaRPr lang="id-ID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86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3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2000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Pengujian</a:t>
            </a:r>
            <a:r>
              <a:rPr lang="en-US" dirty="0" smtClean="0"/>
              <a:t> BNF 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81000" y="381000"/>
          <a:ext cx="84582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4221163" y="228600"/>
            <a:ext cx="1524000" cy="4572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2514600" y="3657600"/>
            <a:ext cx="381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7162800" y="3733800"/>
            <a:ext cx="381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35368" y="3362980"/>
            <a:ext cx="1127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rgbClr val="0070C0"/>
                </a:solidFill>
                <a:latin typeface="Calibri" pitchFamily="34" charset="0"/>
              </a:rPr>
              <a:t>BNF2</a:t>
            </a:r>
            <a:r>
              <a:rPr lang="en-CA" sz="2800" dirty="0" smtClean="0">
                <a:solidFill>
                  <a:srgbClr val="0070C0"/>
                </a:solidFill>
                <a:latin typeface="Calibri" pitchFamily="34" charset="0"/>
              </a:rPr>
              <a:t>?</a:t>
            </a:r>
            <a:endParaRPr lang="id-ID" sz="1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71800" y="411480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Calibri" pitchFamily="34" charset="0"/>
              </a:rPr>
              <a:t>BNF1</a:t>
            </a:r>
            <a:endParaRPr lang="id-ID" sz="1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001000" y="403860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Calibri" pitchFamily="34" charset="0"/>
              </a:rPr>
              <a:t>BNF1</a:t>
            </a:r>
            <a:endParaRPr lang="id-ID" sz="1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Pembangunan Model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b="1" dirty="0" err="1" smtClean="0"/>
              <a:t>Skenario</a:t>
            </a:r>
            <a:r>
              <a:rPr lang="en-CA" b="1" dirty="0" smtClean="0"/>
              <a:t> 1 </a:t>
            </a:r>
            <a:endParaRPr lang="id-ID" sz="2200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training	</a:t>
            </a:r>
            <a:r>
              <a:rPr lang="en-CA" dirty="0" smtClean="0"/>
              <a:t>: 24 </a:t>
            </a:r>
            <a:r>
              <a:rPr lang="en-CA" dirty="0" err="1" smtClean="0"/>
              <a:t>bulan</a:t>
            </a:r>
            <a:r>
              <a:rPr lang="en-CA" dirty="0" smtClean="0"/>
              <a:t> (2002 - 2003)</a:t>
            </a:r>
            <a:endParaRPr lang="id-ID" sz="22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validation</a:t>
            </a:r>
            <a:r>
              <a:rPr lang="en-CA" dirty="0" smtClean="0"/>
              <a:t> 	: 24 </a:t>
            </a:r>
            <a:r>
              <a:rPr lang="en-CA" dirty="0" err="1" smtClean="0"/>
              <a:t>bulan</a:t>
            </a:r>
            <a:r>
              <a:rPr lang="en-CA" dirty="0" smtClean="0"/>
              <a:t> (2004 - 2005)</a:t>
            </a:r>
            <a:endParaRPr lang="id-ID" sz="22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testing</a:t>
            </a:r>
            <a:r>
              <a:rPr lang="en-CA" dirty="0" smtClean="0"/>
              <a:t> 	: 24 </a:t>
            </a:r>
            <a:r>
              <a:rPr lang="en-CA" dirty="0" err="1" smtClean="0"/>
              <a:t>bulan</a:t>
            </a:r>
            <a:r>
              <a:rPr lang="en-CA" dirty="0" smtClean="0"/>
              <a:t> (2006 - 2007)</a:t>
            </a:r>
            <a:endParaRPr lang="id-ID" sz="2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b="1" dirty="0" err="1" smtClean="0"/>
              <a:t>Skenario</a:t>
            </a:r>
            <a:r>
              <a:rPr lang="en-CA" b="1" dirty="0" smtClean="0"/>
              <a:t> 2</a:t>
            </a:r>
            <a:endParaRPr lang="id-ID" sz="2200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training</a:t>
            </a:r>
            <a:r>
              <a:rPr lang="en-CA" dirty="0" smtClean="0"/>
              <a:t>	: 12 </a:t>
            </a:r>
            <a:r>
              <a:rPr lang="en-CA" dirty="0" err="1" smtClean="0"/>
              <a:t>bulan</a:t>
            </a:r>
            <a:r>
              <a:rPr lang="en-CA" dirty="0" smtClean="0"/>
              <a:t> (2002)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validation</a:t>
            </a:r>
            <a:r>
              <a:rPr lang="en-CA" dirty="0" smtClean="0"/>
              <a:t> 	: 12 </a:t>
            </a:r>
            <a:r>
              <a:rPr lang="en-CA" dirty="0" err="1" smtClean="0"/>
              <a:t>bulan</a:t>
            </a:r>
            <a:r>
              <a:rPr lang="en-CA" dirty="0" smtClean="0"/>
              <a:t> (2003)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testing</a:t>
            </a:r>
            <a:r>
              <a:rPr lang="en-CA" dirty="0" smtClean="0"/>
              <a:t> 	: 48 </a:t>
            </a:r>
            <a:r>
              <a:rPr lang="en-CA" dirty="0" err="1" smtClean="0"/>
              <a:t>bulan</a:t>
            </a:r>
            <a:r>
              <a:rPr lang="en-CA" dirty="0" smtClean="0"/>
              <a:t> (2004 - 2007)</a:t>
            </a: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b="1" dirty="0" err="1" smtClean="0"/>
              <a:t>Skenario</a:t>
            </a:r>
            <a:r>
              <a:rPr lang="en-CA" b="1" dirty="0" smtClean="0"/>
              <a:t> 3</a:t>
            </a:r>
            <a:endParaRPr lang="id-ID" sz="2200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training</a:t>
            </a:r>
            <a:r>
              <a:rPr lang="en-CA" dirty="0" smtClean="0"/>
              <a:t>	: 48 </a:t>
            </a:r>
            <a:r>
              <a:rPr lang="en-CA" dirty="0" err="1" smtClean="0"/>
              <a:t>bulan</a:t>
            </a:r>
            <a:r>
              <a:rPr lang="en-CA" dirty="0" smtClean="0"/>
              <a:t> (2002 - 2005)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validation</a:t>
            </a:r>
            <a:r>
              <a:rPr lang="en-CA" dirty="0" smtClean="0"/>
              <a:t> 	: 12 </a:t>
            </a:r>
            <a:r>
              <a:rPr lang="en-CA" dirty="0" err="1" smtClean="0"/>
              <a:t>bulan</a:t>
            </a:r>
            <a:r>
              <a:rPr lang="en-CA" dirty="0" smtClean="0"/>
              <a:t> (2006)</a:t>
            </a:r>
            <a:endParaRPr lang="id-ID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Data </a:t>
            </a:r>
            <a:r>
              <a:rPr lang="en-CA" i="1" dirty="0" smtClean="0"/>
              <a:t>testing</a:t>
            </a:r>
            <a:r>
              <a:rPr lang="en-CA" dirty="0" smtClean="0"/>
              <a:t> 	: 12 </a:t>
            </a:r>
            <a:r>
              <a:rPr lang="en-CA" dirty="0" err="1" smtClean="0"/>
              <a:t>bulan</a:t>
            </a:r>
            <a:r>
              <a:rPr lang="en-CA" dirty="0" smtClean="0"/>
              <a:t> (2007)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2987675" y="3429000"/>
            <a:ext cx="34290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413984"/>
        </p:xfrm>
        <a:graphic>
          <a:graphicData uri="http://schemas.openxmlformats.org/drawingml/2006/table">
            <a:tbl>
              <a:tblPr/>
              <a:tblGrid>
                <a:gridCol w="872430"/>
                <a:gridCol w="872430"/>
                <a:gridCol w="839509"/>
                <a:gridCol w="828533"/>
                <a:gridCol w="1061730"/>
                <a:gridCol w="1061730"/>
                <a:gridCol w="1061730"/>
                <a:gridCol w="1044354"/>
                <a:gridCol w="1044354"/>
              </a:tblGrid>
              <a:tr h="610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BNF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Skenario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Ukuran Populasi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Generasi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096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Pc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Rata-rata MAPE </a:t>
                      </a:r>
                      <a:r>
                        <a:rPr lang="en-US" sz="1200" b="1" i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BestSoFar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Standar Deviasi MAPE </a:t>
                      </a:r>
                      <a:r>
                        <a:rPr lang="en-US" sz="1200" b="1" i="1">
                          <a:latin typeface="Times New Roman"/>
                          <a:ea typeface="Times New Roman"/>
                        </a:rPr>
                        <a:t>BestSoFar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Minimum MAPE </a:t>
                      </a:r>
                      <a:r>
                        <a:rPr lang="en-US" sz="1200" b="1" i="1">
                          <a:latin typeface="Times New Roman"/>
                          <a:ea typeface="Times New Roman"/>
                        </a:rPr>
                        <a:t>BestSoFar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Maksimum MAPE </a:t>
                      </a:r>
                      <a:r>
                        <a:rPr lang="en-US" sz="1200" b="1" i="1">
                          <a:latin typeface="Times New Roman"/>
                          <a:ea typeface="Times New Roman"/>
                        </a:rPr>
                        <a:t>BestSoFar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7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0.2073175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0.026198929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0.16425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0.25167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0.469501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1.102284372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0.16011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5.1473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0.5020295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1.090989518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0.18624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5.1327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0.7214725</a:t>
                      </a:r>
                      <a:endParaRPr lang="id-ID" sz="14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2.202654143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0.16278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10.0767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1.246051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2.035416117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0.20048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5.2621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3.5001885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3.630704359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0.21622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9.7619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3.2708075</a:t>
                      </a:r>
                      <a:endParaRPr lang="id-ID" sz="14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3.68011751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0.22339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9.5804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4.7941555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4.616802348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0.2421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10.2182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0.209561</a:t>
                      </a:r>
                      <a:endParaRPr lang="id-ID" sz="14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0.030683767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0.17222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0.28042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0.2056335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0.02752859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0.16704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0.26339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0.425015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0.58528908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0.17837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2.1343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0.419986</a:t>
                      </a:r>
                      <a:endParaRPr lang="id-ID" sz="14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0.603236566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0.18534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2.2072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93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II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0.250019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0.0280224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0.20973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0.30066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0.233899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0.026397873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0.20378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0.27668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0.2449035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0.027101195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0.20475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0.3041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0.2391745</a:t>
                      </a:r>
                      <a:endParaRPr lang="id-ID" sz="14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0.026761996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0.2083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0.2867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0.221610526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0.024266181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0.1777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0.26499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0.237832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0.050575979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0.19711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0.39802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0.242081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0.046831149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0.18799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0.34969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0.2664384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0.056889061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0.17859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0.39802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0.2241525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0.016556672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0.20947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0.28582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0.218733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0.014143083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0.19211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0.25895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0.9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0.224914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0.015015264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0.19877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0.27292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35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2000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0960"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0.7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0.226015294</a:t>
                      </a:r>
                      <a:endParaRPr lang="id-ID" sz="1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0.019985903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0.19316</a:t>
                      </a:r>
                      <a:endParaRPr lang="id-ID" sz="140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0.25895</a:t>
                      </a:r>
                      <a:endParaRPr lang="id-ID" sz="1400" dirty="0">
                        <a:latin typeface="Times New Roman"/>
                        <a:ea typeface="Times New Roman"/>
                      </a:endParaRPr>
                    </a:p>
                  </a:txBody>
                  <a:tcPr marL="38787" marR="387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3810000" y="228600"/>
            <a:ext cx="2015196" cy="6400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44196" y="410234"/>
            <a:ext cx="38027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0070C0"/>
                </a:solidFill>
                <a:latin typeface="Calibri" pitchFamily="34" charset="0"/>
              </a:rPr>
              <a:t>Moving Average </a:t>
            </a:r>
            <a:r>
              <a:rPr lang="en-CA" sz="2000" dirty="0" err="1">
                <a:solidFill>
                  <a:srgbClr val="0070C0"/>
                </a:solidFill>
                <a:latin typeface="Calibri" pitchFamily="34" charset="0"/>
              </a:rPr>
              <a:t>lebih</a:t>
            </a:r>
            <a:r>
              <a:rPr lang="en-CA" sz="20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CA" sz="2000" dirty="0" err="1">
                <a:solidFill>
                  <a:srgbClr val="0070C0"/>
                </a:solidFill>
                <a:latin typeface="Calibri" pitchFamily="34" charset="0"/>
              </a:rPr>
              <a:t>baik</a:t>
            </a:r>
            <a:r>
              <a:rPr lang="en-CA" sz="2000" dirty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r>
              <a:rPr lang="en-CA" sz="2000" dirty="0" err="1">
                <a:solidFill>
                  <a:srgbClr val="0070C0"/>
                </a:solidFill>
                <a:latin typeface="Calibri" pitchFamily="34" charset="0"/>
              </a:rPr>
              <a:t>dibanding</a:t>
            </a:r>
            <a:r>
              <a:rPr lang="en-CA" sz="20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CA" sz="2000" dirty="0" smtClean="0">
                <a:solidFill>
                  <a:srgbClr val="0070C0"/>
                </a:solidFill>
                <a:latin typeface="Calibri" pitchFamily="34" charset="0"/>
              </a:rPr>
              <a:t>Line</a:t>
            </a:r>
            <a:r>
              <a:rPr lang="id-ID" sz="2000" dirty="0" smtClean="0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en-CA" sz="2000" dirty="0" smtClean="0">
                <a:solidFill>
                  <a:srgbClr val="0070C0"/>
                </a:solidFill>
                <a:latin typeface="Calibri" pitchFamily="34" charset="0"/>
              </a:rPr>
              <a:t>r </a:t>
            </a:r>
            <a:r>
              <a:rPr lang="en-CA" sz="2000" dirty="0" err="1" smtClean="0">
                <a:solidFill>
                  <a:srgbClr val="0070C0"/>
                </a:solidFill>
                <a:latin typeface="Calibri" pitchFamily="34" charset="0"/>
              </a:rPr>
              <a:t>Regre</a:t>
            </a:r>
            <a:r>
              <a:rPr lang="id-ID" sz="2000" dirty="0" smtClean="0">
                <a:solidFill>
                  <a:srgbClr val="0070C0"/>
                </a:solidFill>
                <a:latin typeface="Calibri" pitchFamily="34" charset="0"/>
              </a:rPr>
              <a:t>ss</a:t>
            </a:r>
            <a:r>
              <a:rPr lang="en-CA" sz="2000" dirty="0" err="1" smtClean="0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id-ID" sz="2000" dirty="0" smtClean="0">
                <a:solidFill>
                  <a:srgbClr val="0070C0"/>
                </a:solidFill>
                <a:latin typeface="Calibri" pitchFamily="34" charset="0"/>
              </a:rPr>
              <a:t>on</a:t>
            </a:r>
            <a:r>
              <a:rPr lang="en-CA" sz="2000" dirty="0" smtClean="0">
                <a:solidFill>
                  <a:srgbClr val="0070C0"/>
                </a:solidFill>
                <a:latin typeface="Calibri" pitchFamily="34" charset="0"/>
              </a:rPr>
              <a:t> &amp; </a:t>
            </a:r>
            <a:r>
              <a:rPr lang="en-CA" sz="2000" dirty="0">
                <a:solidFill>
                  <a:srgbClr val="0070C0"/>
                </a:solidFill>
                <a:latin typeface="Calibri" pitchFamily="34" charset="0"/>
              </a:rPr>
              <a:t>GE?</a:t>
            </a:r>
            <a:endParaRPr lang="id-ID" sz="16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91200" y="1276290"/>
            <a:ext cx="32814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000" dirty="0" smtClean="0">
                <a:solidFill>
                  <a:srgbClr val="0070C0"/>
                </a:solidFill>
                <a:latin typeface="Calibri" pitchFamily="34" charset="0"/>
              </a:rPr>
              <a:t>Untuk satu bulan ke depan !!!</a:t>
            </a:r>
            <a:endParaRPr lang="id-ID" sz="16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91200" y="1962090"/>
            <a:ext cx="2814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000" dirty="0" smtClean="0">
                <a:solidFill>
                  <a:srgbClr val="0070C0"/>
                </a:solidFill>
                <a:latin typeface="Calibri" pitchFamily="34" charset="0"/>
              </a:rPr>
              <a:t>Untuk </a:t>
            </a:r>
            <a:r>
              <a:rPr lang="id-ID" sz="2000" i="1" dirty="0" smtClean="0">
                <a:solidFill>
                  <a:srgbClr val="0070C0"/>
                </a:solidFill>
                <a:latin typeface="Calibri" pitchFamily="34" charset="0"/>
              </a:rPr>
              <a:t>N</a:t>
            </a:r>
            <a:r>
              <a:rPr lang="id-ID" sz="2000" dirty="0" smtClean="0">
                <a:solidFill>
                  <a:srgbClr val="0070C0"/>
                </a:solidFill>
                <a:latin typeface="Calibri" pitchFamily="34" charset="0"/>
              </a:rPr>
              <a:t> bulan ke depan?</a:t>
            </a:r>
            <a:endParaRPr lang="id-ID" sz="16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533400"/>
          <a:ext cx="8855074" cy="5943603"/>
        </p:xfrm>
        <a:graphic>
          <a:graphicData uri="http://schemas.openxmlformats.org/drawingml/2006/table">
            <a:tbl>
              <a:tblPr/>
              <a:tblGrid>
                <a:gridCol w="1165860"/>
                <a:gridCol w="2034540"/>
                <a:gridCol w="5654674"/>
              </a:tblGrid>
              <a:tr h="139862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Skenario</a:t>
                      </a:r>
                      <a:endParaRPr lang="id-ID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Kombinasi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Parameter GE</a:t>
                      </a:r>
                      <a:endParaRPr lang="id-ID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Fungsi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Prediksi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yang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Menghasilkan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Nilai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Minimum MAPE </a:t>
                      </a:r>
                      <a:r>
                        <a:rPr lang="en-US" sz="1800" b="1" i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BestSoFar</a:t>
                      </a:r>
                      <a:r>
                        <a:rPr lang="en-US" sz="18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Fungsi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Prediksi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Optimal)</a:t>
                      </a:r>
                      <a:endParaRPr lang="id-ID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7973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id-ID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UkPop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Generasi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= 1000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Pc = 0.9 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BNF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id-ID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(0.6*x3)-(0.4*x5)-(0.4*x4)+(0.3*x1)+(0.9*x2)+(0.2*e1)</a:t>
                      </a:r>
                      <a:endParaRPr lang="id-ID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75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id-ID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UkPop</a:t>
                      </a:r>
                      <a:r>
                        <a:rPr lang="en-US" sz="1800" kern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100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Generasi = 1000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Pc = 0.9 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BNF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id-ID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(0.6)-sin(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(0.6))+sin(x1)</a:t>
                      </a:r>
                      <a:endParaRPr lang="id-ID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49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id-ID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UkPop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100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Generasi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= 1000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Pc = 0.7</a:t>
                      </a:r>
                    </a:p>
                    <a:p>
                      <a:pPr marL="182563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BNF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id-ID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(0.2*x3)+(0.9*x1)+(0.5*x2)-(0.6*x4)</a:t>
                      </a:r>
                      <a:endParaRPr lang="id-ID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"/>
          <p:cNvPicPr>
            <a:picLocks noChangeAspect="1" noChangeArrowheads="1"/>
          </p:cNvPicPr>
          <p:nvPr/>
        </p:nvPicPr>
        <p:blipFill>
          <a:blip r:embed="rId2"/>
          <a:srcRect l="2267" t="38316" r="1031" b="11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914400" y="1066800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Skenario 1</a:t>
            </a:r>
            <a:endParaRPr lang="id-ID" sz="3200">
              <a:latin typeface="Calibri" pitchFamily="34" charset="0"/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914400" y="533400"/>
            <a:ext cx="2227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Ekstrapolasi</a:t>
            </a:r>
            <a:endParaRPr lang="id-ID" sz="3200">
              <a:latin typeface="Calibri" pitchFamily="34" charset="0"/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781800" y="1303338"/>
            <a:ext cx="20050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8 bulan</a:t>
            </a:r>
          </a:p>
          <a:p>
            <a:pPr algn="ctr"/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Acc APE &lt; 1%  </a:t>
            </a:r>
            <a:endParaRPr lang="id-ID" sz="240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7124700" y="2552700"/>
            <a:ext cx="914400" cy="381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3998" cy="6857994"/>
        </p:xfrm>
        <a:graphic>
          <a:graphicData uri="http://schemas.openxmlformats.org/drawingml/2006/table">
            <a:tbl>
              <a:tblPr/>
              <a:tblGrid>
                <a:gridCol w="521478"/>
                <a:gridCol w="1595110"/>
                <a:gridCol w="1719205"/>
                <a:gridCol w="1554675"/>
                <a:gridCol w="1691319"/>
                <a:gridCol w="2062211"/>
              </a:tblGrid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No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Data Aktual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Data Prediksi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Kesalahan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APE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Akumulasi APE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8662290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8670817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-8527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0.098438173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0.098438173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8648325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8653876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-5551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0.064185839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0.162624012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8643338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8649083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-5745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0.066467376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0.229091389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8643335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8645496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-2161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0.025001923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0.254093312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8637353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8634513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2840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0.032880444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0.286973756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8636355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8630875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5480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0.063452695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0.350426451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8628375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8626440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1935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0.022426007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0.372852458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8611418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8618597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-7179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0.083366061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0.456218519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8568525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8615896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-47371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0.552848944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1.009067464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8558550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8611211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-52661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0.615302826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1.624370289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8578500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8605900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-27400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0.319403159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1.943773448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8608425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8603382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5043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0.058582145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2.002355593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953000" y="0"/>
            <a:ext cx="2438400" cy="6858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7391400" y="4267200"/>
            <a:ext cx="15240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"/>
          <p:cNvPicPr>
            <a:picLocks noChangeAspect="1" noChangeArrowheads="1"/>
          </p:cNvPicPr>
          <p:nvPr/>
        </p:nvPicPr>
        <p:blipFill>
          <a:blip r:embed="rId2"/>
          <a:srcRect l="2814" t="37776" r="1523" b="10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914400" y="1066800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Skenario 2</a:t>
            </a:r>
            <a:endParaRPr lang="id-ID" sz="3200">
              <a:latin typeface="Calibri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914400" y="533400"/>
            <a:ext cx="2227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Ekstrapolasi</a:t>
            </a:r>
            <a:endParaRPr lang="id-ID" sz="3200">
              <a:latin typeface="Calibri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629400" y="26670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5 bulan</a:t>
            </a:r>
          </a:p>
          <a:p>
            <a:pPr algn="ctr"/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Acc APE &lt; 1%  </a:t>
            </a:r>
            <a:endParaRPr lang="id-ID" sz="240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7223125" y="1768475"/>
            <a:ext cx="1143000" cy="381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3999" cy="6857994"/>
        </p:xfrm>
        <a:graphic>
          <a:graphicData uri="http://schemas.openxmlformats.org/drawingml/2006/table">
            <a:tbl>
              <a:tblPr/>
              <a:tblGrid>
                <a:gridCol w="662670"/>
                <a:gridCol w="1659482"/>
                <a:gridCol w="1820937"/>
                <a:gridCol w="1439061"/>
                <a:gridCol w="1555588"/>
                <a:gridCol w="2006261"/>
              </a:tblGrid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No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Data Aktual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Data Prediksi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Kesalahan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APE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Akumulasi APE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8662290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8664253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-1963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0.022661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0.022661444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8648325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8661578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-13253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0.153244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0.175904991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8643338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8659784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-16446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0.190274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0.366178703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8643335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8658582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-15247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0.176402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0.54258052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8637353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8657770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-20417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0.23638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0.778960809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8636355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8657222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-20867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0.241618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1.020578945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8628375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8656850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-28475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0.330016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1.350594736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8611418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8656596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-45178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0.524629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1.875223781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8568525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8656427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-87902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1.025871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2.901094628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8558550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8656314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-97764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1.142296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4.043390928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8578500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8656235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-77735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0.906161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4.949551679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8608425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8656184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-47759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0.554794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5.504345384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953000" y="0"/>
            <a:ext cx="2438400" cy="4800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7391400" y="2667000"/>
            <a:ext cx="15240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= {expr, op, pre_op}</a:t>
            </a:r>
          </a:p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= {Sin, Cos, Tan, Log, +, -, /, *, X, ()}</a:t>
            </a:r>
          </a:p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= &lt;expr&gt;</a:t>
            </a:r>
          </a:p>
          <a:p>
            <a:pPr>
              <a:buFont typeface="Arial" charset="0"/>
              <a:buNone/>
            </a:pPr>
            <a:r>
              <a:rPr lang="id-ID" sz="1600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 dapat direpresentasikan sebagai: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(1) &lt;expr&gt; ::= &lt;expr&gt; &lt;op&gt; &lt;expr&gt;	(A)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| (&lt;expr&gt; &lt;op&gt; &lt;expr&gt;)	(B)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| &lt;pre_op&gt; (&lt;expr&gt;)	(C)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| &lt;var&gt;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    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(2) &lt;op&gt; ::= -	(A)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| +	(B)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| /	(C)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| *	(D)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(3) &lt;pre_op&gt; ::= Sin	(A)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  | Cos	(B)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  | Tan	(C)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		      | Log	(D)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id-ID" sz="1600" dirty="0" smtClean="0">
                <a:latin typeface="Courier New" pitchFamily="49" charset="0"/>
                <a:cs typeface="Courier New" pitchFamily="49" charset="0"/>
              </a:rPr>
              <a:t>(4) &lt;var&gt; ::= X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0" y="6248400"/>
            <a:ext cx="297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b="1">
                <a:latin typeface="Calibri" pitchFamily="34" charset="0"/>
              </a:rPr>
              <a:t>Contoh Grammar BNF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"/>
          <p:cNvPicPr>
            <a:picLocks noChangeAspect="1" noChangeArrowheads="1"/>
          </p:cNvPicPr>
          <p:nvPr/>
        </p:nvPicPr>
        <p:blipFill>
          <a:blip r:embed="rId2"/>
          <a:srcRect l="2875" t="38007" r="1643" b="13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914400" y="1066800"/>
            <a:ext cx="1962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Skenario 3</a:t>
            </a:r>
            <a:endParaRPr lang="id-ID" sz="3200">
              <a:latin typeface="Calibri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914400" y="533400"/>
            <a:ext cx="2227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Ekstrapolasi</a:t>
            </a:r>
            <a:endParaRPr lang="id-ID" sz="3200">
              <a:latin typeface="Calibri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6477000" y="1303338"/>
            <a:ext cx="2057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8 bulan</a:t>
            </a:r>
          </a:p>
          <a:p>
            <a:pPr algn="ctr"/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Acc. APE &lt; 1%  </a:t>
            </a:r>
            <a:endParaRPr lang="id-ID" sz="240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850063" y="2476500"/>
            <a:ext cx="914400" cy="381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3999" cy="6857994"/>
        </p:xfrm>
        <a:graphic>
          <a:graphicData uri="http://schemas.openxmlformats.org/drawingml/2006/table">
            <a:tbl>
              <a:tblPr/>
              <a:tblGrid>
                <a:gridCol w="520457"/>
                <a:gridCol w="1580393"/>
                <a:gridCol w="1695900"/>
                <a:gridCol w="1392867"/>
                <a:gridCol w="1902452"/>
                <a:gridCol w="2051930"/>
              </a:tblGrid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No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Data Aktual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Data Prediksi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Kesalahan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APE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Akumulasi APE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8662290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8663088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-798</a:t>
                      </a:r>
                      <a:endParaRPr lang="id-ID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0.009212345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0.009212345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8648325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8649043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-718</a:t>
                      </a:r>
                      <a:endParaRPr lang="id-ID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0.008302186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0.01751453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8643338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8639994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3344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0.038688757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0.056203287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8643335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8632169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11166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0.129186246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0.185389533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8637353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8620904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16449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0.190440289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0.375829821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8636355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8613469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22886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0.264996054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0.640825876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8628375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8605013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23362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0.270757819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0.911583695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8611418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8596125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15293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0.1775898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1.089173495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8568525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8589172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-20647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0.240963293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1.330136788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8558550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8581240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-22690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0.265115002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1.59525179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8578500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8573917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4583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0.053424258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1.648676049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8608425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8567303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41122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0.477694816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2.126370865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953000" y="0"/>
            <a:ext cx="2438400" cy="6858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7391400" y="3733800"/>
            <a:ext cx="15240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GE menggunakan representasi individu yang bisa digunakan untuk meng-“evolusi” program yang bebas bahasa.</a:t>
            </a:r>
          </a:p>
          <a:p>
            <a:r>
              <a:rPr lang="id-ID" smtClean="0"/>
              <a:t>Representasi individunya menggunakan BNF.</a:t>
            </a:r>
          </a:p>
          <a:p>
            <a:r>
              <a:rPr lang="id-ID" smtClean="0"/>
              <a:t>Dua operator penting GE: </a:t>
            </a:r>
            <a:r>
              <a:rPr lang="id-ID" i="1" smtClean="0"/>
              <a:t>Duplicate</a:t>
            </a:r>
            <a:r>
              <a:rPr lang="id-ID" smtClean="0"/>
              <a:t> dan </a:t>
            </a:r>
            <a:r>
              <a:rPr lang="id-ID" i="1" smtClean="0"/>
              <a:t>Prune</a:t>
            </a:r>
            <a:r>
              <a:rPr lang="id-ID" smtClean="0"/>
              <a:t>.</a:t>
            </a:r>
          </a:p>
          <a:p>
            <a:r>
              <a:rPr lang="id-ID" smtClean="0"/>
              <a:t>GE memiliki performansi yang sangat baik untuk masalah </a:t>
            </a:r>
            <a:r>
              <a:rPr lang="id-ID" i="1" smtClean="0"/>
              <a:t>Symbolic Regression</a:t>
            </a:r>
            <a:r>
              <a:rPr lang="id-ID" smtClean="0"/>
              <a:t>, </a:t>
            </a:r>
            <a:r>
              <a:rPr lang="id-ID" i="1" smtClean="0"/>
              <a:t>Trigonometric Identities</a:t>
            </a:r>
            <a:r>
              <a:rPr lang="id-ID" smtClean="0"/>
              <a:t>, dan </a:t>
            </a:r>
            <a:r>
              <a:rPr lang="id-ID" i="1" smtClean="0"/>
              <a:t>Symbolic Integration.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Daftar Pustaka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smtClean="0"/>
              <a:t>[SUY08] Suyanto, 2008, Evolutionary Computation: Komputasi Berbasis “Evolusi” dan “Genetika”, penerbit Informatika Bandung.</a:t>
            </a:r>
          </a:p>
          <a:p>
            <a:r>
              <a:rPr lang="id-ID" sz="2000" smtClean="0"/>
              <a:t>[RYA98a] Ryan Conor and O'Neill Michael, 1998, “Grammatical Evolution: A Steady State approach”. In Proceedings of the Second International Workshop on Frontiers in Evolutionary Algorithms 1998, pages 419-423. </a:t>
            </a:r>
          </a:p>
          <a:p>
            <a:endParaRPr lang="id-ID" sz="2000" smtClean="0"/>
          </a:p>
          <a:p>
            <a:endParaRPr lang="id-ID" sz="2000" smtClean="0"/>
          </a:p>
          <a:p>
            <a:endParaRPr lang="id-ID" sz="2000" smtClean="0"/>
          </a:p>
          <a:p>
            <a:endParaRPr lang="id-ID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Contoh Grammar BNF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melengkapi definisi BNF untuk fungsi dalam bahasa C, kita perlu memasukkan aturan-aturan berikut ini ke dalam definisi BNF sebelumnya:</a:t>
            </a:r>
          </a:p>
          <a:p>
            <a:endParaRPr lang="id-ID" dirty="0" smtClean="0"/>
          </a:p>
          <a:p>
            <a:pPr lvl="1">
              <a:buFont typeface="Wingdings 2" pitchFamily="18" charset="2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&lt;func&gt; ::= &lt;header&gt;</a:t>
            </a:r>
          </a:p>
          <a:p>
            <a:pPr lvl="1">
              <a:buFont typeface="Wingdings 2" pitchFamily="18" charset="2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&lt;header&gt; ::= float symb(float </a:t>
            </a:r>
            <a:r>
              <a:rPr lang="id-ID" sz="1800" i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) {&lt;body&gt;}</a:t>
            </a:r>
          </a:p>
          <a:p>
            <a:pPr lvl="1">
              <a:buFont typeface="Wingdings 2" pitchFamily="18" charset="2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&lt;body&gt; ::= &lt;declarations&gt; &lt;code&gt; &lt;return&gt;</a:t>
            </a:r>
          </a:p>
          <a:p>
            <a:pPr lvl="1">
              <a:buFont typeface="Wingdings 2" pitchFamily="18" charset="2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&lt;declarations ::= float a;</a:t>
            </a:r>
          </a:p>
          <a:p>
            <a:pPr lvl="1">
              <a:buFont typeface="Wingdings 2" pitchFamily="18" charset="2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&lt;code&gt; ::= a = &lt;expr&gt;;</a:t>
            </a:r>
          </a:p>
          <a:p>
            <a:pPr lvl="1">
              <a:buFont typeface="Wingdings 2" pitchFamily="18" charset="2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&lt;return&gt; ::= return(a);</a:t>
            </a:r>
          </a:p>
          <a:p>
            <a:endParaRPr lang="id-ID" dirty="0" smtClean="0"/>
          </a:p>
          <a:p>
            <a:endParaRPr lang="id-ID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838200" y="4972928"/>
            <a:ext cx="3657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Contoh Grammar BNF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mtClean="0"/>
              <a:t>	Tetapi, fungsi di atas hanya terbatas untuk </a:t>
            </a:r>
            <a:r>
              <a:rPr lang="id-ID" i="1" smtClean="0"/>
              <a:t>code</a:t>
            </a:r>
            <a:r>
              <a:rPr lang="id-ID" smtClean="0"/>
              <a:t> yang hanya bisa membangkitkan satu baris tunggal. Kita bisa membangkitkan fungsi dengan panjang bervariasi dengan memodifikasi aturan </a:t>
            </a:r>
            <a:r>
              <a:rPr lang="id-ID" i="1" smtClean="0"/>
              <a:t>code</a:t>
            </a:r>
            <a:r>
              <a:rPr lang="id-ID" smtClean="0"/>
              <a:t> sehingga menjadi:</a:t>
            </a:r>
          </a:p>
          <a:p>
            <a:pPr lvl="1">
              <a:buFont typeface="Wingdings 2" pitchFamily="18" charset="2"/>
              <a:buNone/>
            </a:pPr>
            <a:r>
              <a:rPr lang="id-ID" sz="180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lvl="1">
              <a:buFont typeface="Wingdings 2" pitchFamily="18" charset="2"/>
              <a:buNone/>
            </a:pPr>
            <a:r>
              <a:rPr lang="id-ID" sz="1800" smtClean="0">
                <a:latin typeface="Courier New" pitchFamily="49" charset="0"/>
                <a:cs typeface="Courier New" pitchFamily="49" charset="0"/>
              </a:rPr>
              <a:t>&lt;code&gt; ::= &lt;line&gt;; | &lt;line&gt;; &lt;code&gt;</a:t>
            </a:r>
          </a:p>
          <a:p>
            <a:pPr lvl="1">
              <a:buFont typeface="Wingdings 2" pitchFamily="18" charset="2"/>
              <a:buNone/>
            </a:pPr>
            <a:r>
              <a:rPr lang="id-ID" sz="1800" smtClean="0">
                <a:latin typeface="Courier New" pitchFamily="49" charset="0"/>
                <a:cs typeface="Courier New" pitchFamily="49" charset="0"/>
              </a:rPr>
              <a:t>&lt;line&gt; ::= &lt;var&gt; = &lt;expr&gt;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Sistem GE untuk bahasa C</a:t>
            </a:r>
            <a:endParaRPr lang="id-ID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743200"/>
            <a:ext cx="6900863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Representasi individu 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59436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2665</TotalTime>
  <Words>2712</Words>
  <Application>Microsoft Office PowerPoint</Application>
  <PresentationFormat>On-screen Show (4:3)</PresentationFormat>
  <Paragraphs>1097</Paragraphs>
  <Slides>54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Flow</vt:lpstr>
      <vt:lpstr>Office Theme</vt:lpstr>
      <vt:lpstr>Visio</vt:lpstr>
      <vt:lpstr>Grammatical Evolution (GE) </vt:lpstr>
      <vt:lpstr>Intro</vt:lpstr>
      <vt:lpstr>Backus Naur Form (BNF)</vt:lpstr>
      <vt:lpstr>Backus Naur Form (BNF)</vt:lpstr>
      <vt:lpstr>PowerPoint Presentation</vt:lpstr>
      <vt:lpstr>Contoh Grammar BNF</vt:lpstr>
      <vt:lpstr>Contoh Grammar BNF</vt:lpstr>
      <vt:lpstr>Sistem GE untuk bahasa C</vt:lpstr>
      <vt:lpstr>Representasi individu </vt:lpstr>
      <vt:lpstr>Contoh individu GE (8 gen integer)</vt:lpstr>
      <vt:lpstr>individu  program</vt:lpstr>
      <vt:lpstr>{40, 83, 4, 62, 237, 107, 247, 179}  X – cos(X)</vt:lpstr>
      <vt:lpstr>PowerPoint Presentation</vt:lpstr>
      <vt:lpstr>Operator evolusi</vt:lpstr>
      <vt:lpstr>Duplicate</vt:lpstr>
      <vt:lpstr>Duplicate</vt:lpstr>
      <vt:lpstr>Duplicate</vt:lpstr>
      <vt:lpstr>Prune</vt:lpstr>
      <vt:lpstr>Prune</vt:lpstr>
      <vt:lpstr>Performansi GE</vt:lpstr>
      <vt:lpstr>GE untuk Symbolic Regression</vt:lpstr>
      <vt:lpstr>GE untuk Symbolic Regression</vt:lpstr>
      <vt:lpstr>GE untuk Trigonometric Identities</vt:lpstr>
      <vt:lpstr>Data untuk Hitung Fitness</vt:lpstr>
      <vt:lpstr>GE untuk Trigonometric Identities</vt:lpstr>
      <vt:lpstr>GE untuk Symbolic Integration</vt:lpstr>
      <vt:lpstr>GE untuk Symbolic Integration</vt:lpstr>
      <vt:lpstr>Studi Kasus</vt:lpstr>
      <vt:lpstr>PowerPoint Presentation</vt:lpstr>
      <vt:lpstr>PowerPoint Presentation</vt:lpstr>
      <vt:lpstr>PowerPoint Presentation</vt:lpstr>
      <vt:lpstr>Pembangunan Model</vt:lpstr>
      <vt:lpstr>PowerPoint Presentation</vt:lpstr>
      <vt:lpstr>Normalisasi</vt:lpstr>
      <vt:lpstr>Denormalisasi</vt:lpstr>
      <vt:lpstr>PowerPoint Presentation</vt:lpstr>
      <vt:lpstr>PowerPoint Presentation</vt:lpstr>
      <vt:lpstr>Kombinasi Parameter</vt:lpstr>
      <vt:lpstr>Pengujian BNF 1</vt:lpstr>
      <vt:lpstr>Pengujian BNF 2</vt:lpstr>
      <vt:lpstr>PowerPoint Presentation</vt:lpstr>
      <vt:lpstr>Pembangunan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Kesimpulan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 Komputasi Berbasis Evolusi dan Genetika</dc:title>
  <dc:creator>Toshiba</dc:creator>
  <cp:lastModifiedBy>lenovo</cp:lastModifiedBy>
  <cp:revision>289</cp:revision>
  <dcterms:created xsi:type="dcterms:W3CDTF">2006-08-16T00:00:00Z</dcterms:created>
  <dcterms:modified xsi:type="dcterms:W3CDTF">2017-05-21T06:40:40Z</dcterms:modified>
</cp:coreProperties>
</file>