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notesMasterIdLst>
    <p:notesMasterId r:id="rId24"/>
  </p:notesMasterIdLst>
  <p:sldIdLst>
    <p:sldId id="256" r:id="rId3"/>
    <p:sldId id="301" r:id="rId4"/>
    <p:sldId id="302" r:id="rId5"/>
    <p:sldId id="303" r:id="rId6"/>
    <p:sldId id="304" r:id="rId7"/>
    <p:sldId id="305" r:id="rId8"/>
    <p:sldId id="312" r:id="rId9"/>
    <p:sldId id="313" r:id="rId10"/>
    <p:sldId id="306" r:id="rId11"/>
    <p:sldId id="321" r:id="rId12"/>
    <p:sldId id="307" r:id="rId13"/>
    <p:sldId id="317" r:id="rId14"/>
    <p:sldId id="319" r:id="rId15"/>
    <p:sldId id="314" r:id="rId16"/>
    <p:sldId id="315" r:id="rId17"/>
    <p:sldId id="320" r:id="rId18"/>
    <p:sldId id="322" r:id="rId19"/>
    <p:sldId id="316" r:id="rId20"/>
    <p:sldId id="327" r:id="rId21"/>
    <p:sldId id="323" r:id="rId22"/>
    <p:sldId id="260" r:id="rId23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266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4E1F505-97B0-4211-9CD3-B61211931E99}" type="datetimeFigureOut">
              <a:rPr lang="id-ID"/>
              <a:pPr>
                <a:defRPr/>
              </a:pPr>
              <a:t>21/05/2017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17F2ACA-075A-4AB8-9CE2-56B2F5EBCB25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314149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E01CC-87D9-4CD3-A813-D965CA28B381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8B67B-42C0-4D62-930A-3E55179F6F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FF793-B819-4980-8FF9-5731659EF752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1547F-0802-4182-B57D-A60972E209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9E295-BDC9-4311-BBEB-9B67F93479D8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5D4B4-1A41-475A-BCC6-E8B86327AA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3C01E-1286-4715-BA0A-80C388BA70AC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B8C2C-5C85-4F36-879E-BA62B1F929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1B39C-9DC3-498B-B210-2AB89B2ECC29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DD140-A00E-4400-AC5D-3B49121D0E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6C509-8FF0-46A0-9590-B482E0D9729E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2F1C9-1E0E-47F4-8A09-9A1DB39E36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E2613-3DF0-4721-ACFF-C383264F6C26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E4C53-243D-4DFC-B960-AF12874CA9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94AFD-0180-43B6-A3FE-4F1036F4A0BB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56341-2A00-4A16-84BB-A1EF79A7F6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0DFA1-C0F3-4415-B2EE-69CD7C837AD3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B991F-AF45-4C23-B134-E04A77479F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1CE2D-B927-46A1-9861-9150BC7C621E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AEE41-ED77-4F19-9C7F-CE528391D3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0CA43-C60C-439F-B284-8E630B42FE75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E5A11-62CE-4967-9E05-21043F5607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77202-F53A-47D1-BA70-14CA39433D31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09ACB-318C-42A8-8477-AF2AD23C65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d-ID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A5D17-0AA2-45AC-81B9-8A7BEA0EC111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5C69F-A157-4444-8A4B-EF01BB15F9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75766-BEC5-4A9C-8794-B3913759149E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578E3-5156-47A7-89F6-7C5DA702EE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31078-E336-4E1B-BCDD-170205A9EB7D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AE5FD-0036-4E14-B516-27DEE4D122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2A3FB-4527-401F-9CF4-1488C1F79B63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4EF46-1AC9-47F0-B356-90AFF4FAEC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F8181-1D6F-4E18-806D-2E8110EF55E4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3A149-3AE5-4650-B191-3FC1A90140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4BA0B-6795-47BF-86F5-77D52DB1D25D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B79B0-7B66-4FE2-BF0E-A2B2F2DDBB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EF968-24BD-4F26-BA6E-2EF0C16B20FF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E5BDB-371F-48C7-A117-51CC25848E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34017-CE01-4C8E-9C68-F1E1667252EE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BB908-2948-462A-92CE-1CBE3CE9B4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6A121-E062-4583-BDF2-78C9717C7680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6DC89-B5A8-447E-90FA-F84E4B02E2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F8548-7EA9-4D0E-8414-84CBD3BD0452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E72B5-F38F-47D0-A187-93A61CDCF9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172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D0F9256-FC09-4631-AD32-94600CEFA6C2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0685ADE-C465-4A8D-BC19-D7DD8438B1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7177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23" r:id="rId2"/>
    <p:sldLayoutId id="214748374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44" r:id="rId9"/>
    <p:sldLayoutId id="2147483729" r:id="rId10"/>
    <p:sldLayoutId id="214748373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id-ID" smtClean="0"/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5B50C0-0CCB-417A-BDBE-10FB0E4850C9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015E5C-E822-45F1-9CA4-CFE62514CF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6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7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5400" dirty="0" err="1" smtClean="0"/>
              <a:t>Paralelisasi</a:t>
            </a:r>
            <a:r>
              <a:rPr lang="en-US" sz="5400" dirty="0" smtClean="0"/>
              <a:t> </a:t>
            </a:r>
            <a:r>
              <a:rPr lang="en-US" sz="5400" dirty="0" err="1" smtClean="0"/>
              <a:t>dan</a:t>
            </a:r>
            <a:r>
              <a:rPr lang="en-US" sz="5400" dirty="0" smtClean="0"/>
              <a:t> </a:t>
            </a:r>
            <a:r>
              <a:rPr lang="en-US" sz="5400" dirty="0" err="1" smtClean="0"/>
              <a:t>Distribusi</a:t>
            </a:r>
            <a:r>
              <a:rPr lang="id-ID" sz="5400" dirty="0" smtClean="0"/>
              <a:t/>
            </a:r>
            <a:br>
              <a:rPr lang="id-ID" sz="5400" dirty="0" smtClean="0"/>
            </a:br>
            <a:endParaRPr lang="id-ID" sz="6600" dirty="0"/>
          </a:p>
        </p:txBody>
      </p:sp>
      <p:sp>
        <p:nvSpPr>
          <p:cNvPr id="12291" name="Subtitle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r>
              <a:rPr lang="id-ID" sz="2400" dirty="0"/>
              <a:t>Dr. </a:t>
            </a:r>
            <a:r>
              <a:rPr lang="en-GB" sz="2400" dirty="0" err="1"/>
              <a:t>Suyanto</a:t>
            </a:r>
            <a:r>
              <a:rPr lang="en-GB" sz="2400" dirty="0"/>
              <a:t>, S</a:t>
            </a:r>
            <a:r>
              <a:rPr lang="id-ID" sz="2400" dirty="0"/>
              <a:t>.</a:t>
            </a:r>
            <a:r>
              <a:rPr lang="en-GB" sz="2400" dirty="0"/>
              <a:t>T</a:t>
            </a:r>
            <a:r>
              <a:rPr lang="id-ID" sz="2400" dirty="0"/>
              <a:t>.</a:t>
            </a:r>
            <a:r>
              <a:rPr lang="en-GB" sz="2400" dirty="0"/>
              <a:t>, M</a:t>
            </a:r>
            <a:r>
              <a:rPr lang="id-ID" sz="2400" dirty="0"/>
              <a:t>.</a:t>
            </a:r>
            <a:r>
              <a:rPr lang="en-GB" sz="2400" dirty="0"/>
              <a:t>Sc.</a:t>
            </a:r>
            <a:endParaRPr lang="id-ID" sz="2400" dirty="0"/>
          </a:p>
          <a:p>
            <a:pPr marR="0"/>
            <a:r>
              <a:rPr lang="id-ID" sz="2400" dirty="0"/>
              <a:t>HP/WA: 0812 845 12345</a:t>
            </a:r>
          </a:p>
          <a:p>
            <a:pPr marR="0"/>
            <a:endParaRPr lang="en-US" sz="2400" dirty="0"/>
          </a:p>
          <a:p>
            <a:pPr marR="0"/>
            <a:r>
              <a:rPr lang="id-ID" sz="2400" dirty="0"/>
              <a:t>Intelligence Computing Multimedia (ICM)</a:t>
            </a:r>
          </a:p>
          <a:p>
            <a:pPr marR="0"/>
            <a:r>
              <a:rPr lang="id-ID" sz="2400" dirty="0"/>
              <a:t>Informatics faculty  – Telkom University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Distribusi</a:t>
            </a:r>
            <a:endParaRPr lang="id-ID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smtClean="0"/>
              <a:t>Client</a:t>
            </a:r>
            <a:r>
              <a:rPr lang="en-US" smtClean="0"/>
              <a:t>-</a:t>
            </a:r>
            <a:r>
              <a:rPr lang="en-US" i="1" smtClean="0"/>
              <a:t>Server</a:t>
            </a:r>
          </a:p>
          <a:p>
            <a:r>
              <a:rPr lang="en-US" i="1" smtClean="0"/>
              <a:t>Island Model</a:t>
            </a:r>
          </a:p>
          <a:p>
            <a:r>
              <a:rPr lang="en-US" i="1" smtClean="0"/>
              <a:t>Mixed</a:t>
            </a:r>
            <a:r>
              <a:rPr lang="en-US" smtClean="0"/>
              <a:t> </a:t>
            </a:r>
            <a:r>
              <a:rPr lang="en-US" i="1" smtClean="0"/>
              <a:t>Distribution</a:t>
            </a:r>
            <a:endParaRPr lang="id-ID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smtClean="0"/>
              <a:t>Client</a:t>
            </a:r>
            <a:r>
              <a:rPr lang="en-US" smtClean="0"/>
              <a:t>-</a:t>
            </a:r>
            <a:r>
              <a:rPr lang="en-US" i="1" smtClean="0"/>
              <a:t>Server</a:t>
            </a:r>
            <a:endParaRPr lang="id-ID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Pada EAs, jika evaluasi fungsi </a:t>
            </a:r>
            <a:r>
              <a:rPr lang="en-US" i="1" smtClean="0"/>
              <a:t>fitness</a:t>
            </a:r>
            <a:r>
              <a:rPr lang="en-US" smtClean="0"/>
              <a:t> membutuhkan waktu yang sangat lama, pendekatan paling mudah untuk mendistribusikan proses adalah menggunakan skema </a:t>
            </a:r>
            <a:r>
              <a:rPr lang="en-US" b="1" i="1" smtClean="0">
                <a:solidFill>
                  <a:srgbClr val="FF0000"/>
                </a:solidFill>
              </a:rPr>
              <a:t>client-server</a:t>
            </a:r>
            <a:r>
              <a:rPr lang="en-US" smtClean="0"/>
              <a:t> atau disebut juga </a:t>
            </a:r>
            <a:r>
              <a:rPr lang="en-US" i="1" smtClean="0">
                <a:solidFill>
                  <a:srgbClr val="FF0000"/>
                </a:solidFill>
              </a:rPr>
              <a:t>master-slave</a:t>
            </a:r>
            <a:r>
              <a:rPr lang="en-US" i="1" smtClean="0"/>
              <a:t>.</a:t>
            </a:r>
            <a:endParaRPr lang="id-ID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>
              <a:latin typeface="Calibri" pitchFamily="34" charset="0"/>
            </a:endParaRPr>
          </a:p>
        </p:txBody>
      </p:sp>
      <p:graphicFrame>
        <p:nvGraphicFramePr>
          <p:cNvPr id="3074" name="Object 1"/>
          <p:cNvGraphicFramePr>
            <a:graphicFrameLocks noChangeAspect="1"/>
          </p:cNvGraphicFramePr>
          <p:nvPr/>
        </p:nvGraphicFramePr>
        <p:xfrm>
          <a:off x="0" y="0"/>
          <a:ext cx="9144000" cy="690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Visio" r:id="rId3" imgW="7342713" imgH="6046551" progId="">
                  <p:embed/>
                </p:oleObj>
              </mc:Choice>
              <mc:Fallback>
                <p:oleObj name="Visio" r:id="rId3" imgW="7342713" imgH="6046551" progId="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902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Calibri" pitchFamily="34" charset="0"/>
              </a:rPr>
              <a:t>EAs Terdistribusi menggunakan pendekatan client-server</a:t>
            </a:r>
            <a:endParaRPr lang="id-ID" sz="280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smtClean="0"/>
              <a:t>Island Model</a:t>
            </a:r>
            <a:endParaRPr lang="id-ID" i="1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smtClean="0"/>
              <a:t>homogenous</a:t>
            </a:r>
          </a:p>
          <a:p>
            <a:r>
              <a:rPr lang="en-US" i="1" smtClean="0"/>
              <a:t>heterogenous</a:t>
            </a:r>
            <a:endParaRPr lang="id-ID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>
              <a:latin typeface="Calibri" pitchFamily="34" charset="0"/>
            </a:endParaRPr>
          </a:p>
        </p:txBody>
      </p:sp>
      <p:graphicFrame>
        <p:nvGraphicFramePr>
          <p:cNvPr id="4098" name="Object 1"/>
          <p:cNvGraphicFramePr>
            <a:graphicFrameLocks noChangeAspect="1"/>
          </p:cNvGraphicFramePr>
          <p:nvPr/>
        </p:nvGraphicFramePr>
        <p:xfrm>
          <a:off x="2057400" y="0"/>
          <a:ext cx="5334000" cy="685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Visio" r:id="rId3" imgW="4636197" imgH="6730730" progId="">
                  <p:embed/>
                </p:oleObj>
              </mc:Choice>
              <mc:Fallback>
                <p:oleObj name="Visio" r:id="rId3" imgW="4636197" imgH="6730730" progId="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0"/>
                        <a:ext cx="5334000" cy="6850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236220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Calibri" pitchFamily="34" charset="0"/>
              </a:rPr>
              <a:t>EAs Terdistribusi menggunakan pendekatan P2P Network</a:t>
            </a:r>
            <a:endParaRPr lang="id-ID" sz="28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2967038"/>
            <a:ext cx="18367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i="1">
                <a:solidFill>
                  <a:srgbClr val="FF0000"/>
                </a:solidFill>
                <a:latin typeface="Calibri" pitchFamily="34" charset="0"/>
              </a:rPr>
              <a:t>homogenous</a:t>
            </a:r>
            <a:endParaRPr lang="id-ID" sz="2400" b="1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>
              <a:latin typeface="Calibri" pitchFamily="34" charset="0"/>
            </a:endParaRPr>
          </a:p>
        </p:txBody>
      </p:sp>
      <p:graphicFrame>
        <p:nvGraphicFramePr>
          <p:cNvPr id="5122" name="Object 1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Visio" r:id="rId3" imgW="7217826" imgH="5159713" progId="">
                  <p:embed/>
                </p:oleObj>
              </mc:Choice>
              <mc:Fallback>
                <p:oleObj name="Visio" r:id="rId3" imgW="7217826" imgH="5159713" progId="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0" y="5181600"/>
            <a:ext cx="19415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i="1">
                <a:solidFill>
                  <a:srgbClr val="FF0000"/>
                </a:solidFill>
                <a:latin typeface="Calibri" pitchFamily="34" charset="0"/>
              </a:rPr>
              <a:t>heterogenous</a:t>
            </a:r>
            <a:endParaRPr lang="id-ID" sz="24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0" y="464820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Calibri" pitchFamily="34" charset="0"/>
              </a:rPr>
              <a:t>EAs Terdistribusi menggunakan pendekatan P2P Network</a:t>
            </a:r>
            <a:endParaRPr lang="id-ID" sz="280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Island Model</a:t>
            </a:r>
            <a:endParaRPr lang="id-ID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err="1" smtClean="0"/>
              <a:t>Mana</a:t>
            </a:r>
            <a:r>
              <a:rPr lang="en-US" dirty="0" smtClean="0"/>
              <a:t> yang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i="1" dirty="0" smtClean="0"/>
              <a:t>Homogenous 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i="1" dirty="0" err="1" smtClean="0"/>
              <a:t>heterogenous</a:t>
            </a:r>
            <a:r>
              <a:rPr lang="en-US" dirty="0" smtClean="0"/>
              <a:t>?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i="1" dirty="0" err="1" smtClean="0">
                <a:solidFill>
                  <a:srgbClr val="FF0000"/>
                </a:solidFill>
              </a:rPr>
              <a:t>Heterogenous</a:t>
            </a:r>
            <a:endParaRPr lang="en-US" i="1" dirty="0" smtClean="0">
              <a:solidFill>
                <a:srgbClr val="FF0000"/>
              </a:solidFill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satupun</a:t>
            </a:r>
            <a:r>
              <a:rPr lang="en-US" dirty="0" smtClean="0"/>
              <a:t> </a:t>
            </a:r>
            <a:r>
              <a:rPr lang="en-US" dirty="0" err="1" smtClean="0"/>
              <a:t>algoritma</a:t>
            </a:r>
            <a:r>
              <a:rPr lang="en-US" dirty="0" smtClean="0"/>
              <a:t> yang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performansi</a:t>
            </a:r>
            <a:r>
              <a:rPr lang="en-US" dirty="0" smtClean="0"/>
              <a:t> </a:t>
            </a:r>
            <a:r>
              <a:rPr lang="en-US" dirty="0" err="1" smtClean="0"/>
              <a:t>bagus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.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i="1" dirty="0" smtClean="0"/>
              <a:t>Local search</a:t>
            </a:r>
            <a:r>
              <a:rPr lang="en-US" dirty="0" smtClean="0"/>
              <a:t>,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i="1" dirty="0" smtClean="0"/>
              <a:t>Simulated Annealing</a:t>
            </a:r>
            <a:r>
              <a:rPr lang="en-US" dirty="0" smtClean="0"/>
              <a:t> (SA)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i="1" dirty="0" err="1" smtClean="0"/>
              <a:t>Tabu</a:t>
            </a:r>
            <a:r>
              <a:rPr lang="en-US" i="1" dirty="0" smtClean="0"/>
              <a:t> Search</a:t>
            </a:r>
            <a:r>
              <a:rPr lang="en-US" dirty="0" smtClean="0"/>
              <a:t> (TS),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yang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optimum </a:t>
            </a:r>
            <a:r>
              <a:rPr lang="en-US" dirty="0" err="1" smtClean="0"/>
              <a:t>tunggal</a:t>
            </a:r>
            <a:r>
              <a:rPr lang="en-US" dirty="0" smtClean="0"/>
              <a:t> (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optimum </a:t>
            </a:r>
            <a:r>
              <a:rPr lang="en-US" dirty="0" err="1" smtClean="0"/>
              <a:t>lokal</a:t>
            </a:r>
            <a:r>
              <a:rPr lang="en-US" dirty="0" smtClean="0"/>
              <a:t>).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err="1" smtClean="0"/>
              <a:t>Algoritma</a:t>
            </a:r>
            <a:r>
              <a:rPr lang="en-US" dirty="0" smtClean="0"/>
              <a:t> yang </a:t>
            </a:r>
            <a:r>
              <a:rPr lang="en-US" dirty="0" err="1" smtClean="0"/>
              <a:t>bekerja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paralel</a:t>
            </a:r>
            <a:r>
              <a:rPr lang="en-US" dirty="0" smtClean="0"/>
              <a:t> (</a:t>
            </a:r>
            <a:r>
              <a:rPr lang="en-US" dirty="0" err="1" smtClean="0"/>
              <a:t>berbasis</a:t>
            </a:r>
            <a:r>
              <a:rPr lang="en-US" dirty="0" smtClean="0"/>
              <a:t> </a:t>
            </a:r>
            <a:r>
              <a:rPr lang="en-US" dirty="0" err="1" smtClean="0"/>
              <a:t>populasi</a:t>
            </a:r>
            <a:r>
              <a:rPr lang="en-US" dirty="0" smtClean="0"/>
              <a:t>),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i="1" dirty="0" smtClean="0"/>
              <a:t>Harmony Search</a:t>
            </a:r>
            <a:r>
              <a:rPr lang="en-US" dirty="0" smtClean="0"/>
              <a:t> (HS), </a:t>
            </a:r>
            <a:r>
              <a:rPr lang="en-US" i="1" dirty="0" smtClean="0"/>
              <a:t>Genetic Algorithm</a:t>
            </a:r>
            <a:r>
              <a:rPr lang="en-US" dirty="0" smtClean="0"/>
              <a:t> (GA), </a:t>
            </a:r>
            <a:r>
              <a:rPr lang="en-US" i="1" dirty="0" smtClean="0"/>
              <a:t>Ant Colony Optimization</a:t>
            </a:r>
            <a:r>
              <a:rPr lang="en-US" dirty="0" smtClean="0"/>
              <a:t> (ACO),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i="1" dirty="0" smtClean="0"/>
              <a:t>Artificial Bee Colony</a:t>
            </a:r>
            <a:r>
              <a:rPr lang="en-US" dirty="0" smtClean="0"/>
              <a:t> (ABC)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mengatasi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yang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optimum </a:t>
            </a:r>
            <a:r>
              <a:rPr lang="en-US" dirty="0" err="1" smtClean="0"/>
              <a:t>lokal</a:t>
            </a:r>
            <a:r>
              <a:rPr lang="en-US" dirty="0" smtClean="0"/>
              <a:t>.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menggabungkan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algoritma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i="1" dirty="0" err="1" smtClean="0"/>
              <a:t>heterogenous</a:t>
            </a:r>
            <a:r>
              <a:rPr lang="en-US" i="1" dirty="0" smtClean="0"/>
              <a:t> island model</a:t>
            </a:r>
            <a:r>
              <a:rPr lang="en-US" dirty="0" smtClean="0"/>
              <a:t>, </a:t>
            </a:r>
            <a:r>
              <a:rPr lang="en-US" dirty="0" err="1" smtClean="0"/>
              <a:t>tentu</a:t>
            </a:r>
            <a:r>
              <a:rPr lang="en-US" dirty="0" smtClean="0"/>
              <a:t> </a:t>
            </a:r>
            <a:r>
              <a:rPr lang="en-US" dirty="0" err="1" smtClean="0"/>
              <a:t>saja</a:t>
            </a:r>
            <a:r>
              <a:rPr lang="en-US" dirty="0" smtClean="0"/>
              <a:t> </a:t>
            </a:r>
            <a:r>
              <a:rPr lang="en-US" dirty="0" err="1" smtClean="0"/>
              <a:t>beragam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diselesaikan</a:t>
            </a:r>
            <a:r>
              <a:rPr lang="en-US" dirty="0" smtClean="0"/>
              <a:t> </a:t>
            </a:r>
            <a:r>
              <a:rPr lang="en-US" dirty="0" err="1" smtClean="0"/>
              <a:t>dibandingkan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i="1" dirty="0" smtClean="0"/>
              <a:t>homogenous island model</a:t>
            </a:r>
            <a:r>
              <a:rPr lang="en-US" dirty="0" smtClean="0"/>
              <a:t>.</a:t>
            </a:r>
            <a:endParaRPr lang="id-ID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smtClean="0"/>
              <a:t>Mixed</a:t>
            </a:r>
            <a:r>
              <a:rPr lang="en-US" smtClean="0"/>
              <a:t> </a:t>
            </a:r>
            <a:r>
              <a:rPr lang="en-US" i="1" smtClean="0"/>
              <a:t>Distribution</a:t>
            </a:r>
            <a:endParaRPr lang="id-ID" i="1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Distribusi campuran yang memiliki </a:t>
            </a:r>
            <a:r>
              <a:rPr lang="en-US" i="1" smtClean="0"/>
              <a:t>P2P</a:t>
            </a:r>
            <a:r>
              <a:rPr lang="en-US" smtClean="0"/>
              <a:t> </a:t>
            </a:r>
            <a:r>
              <a:rPr lang="en-US" i="1" smtClean="0"/>
              <a:t>network</a:t>
            </a:r>
            <a:r>
              <a:rPr lang="en-US" smtClean="0"/>
              <a:t> sekaligus </a:t>
            </a:r>
            <a:r>
              <a:rPr lang="en-US" i="1" smtClean="0"/>
              <a:t>client-server</a:t>
            </a:r>
          </a:p>
          <a:p>
            <a:r>
              <a:rPr lang="en-US" smtClean="0"/>
              <a:t>Sangat sesuai untuk menyelesaikan masalah yang memerlukan populasi besar dengan individu-individu yang membutuhkan waktu evaluasi sangat lama.</a:t>
            </a:r>
            <a:endParaRPr lang="id-ID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>
              <a:latin typeface="Calibri" pitchFamily="34" charset="0"/>
            </a:endParaRPr>
          </a:p>
        </p:txBody>
      </p:sp>
      <p:graphicFrame>
        <p:nvGraphicFramePr>
          <p:cNvPr id="6146" name="Object 1"/>
          <p:cNvGraphicFramePr>
            <a:graphicFrameLocks noChangeAspect="1"/>
          </p:cNvGraphicFramePr>
          <p:nvPr/>
        </p:nvGraphicFramePr>
        <p:xfrm>
          <a:off x="1676400" y="0"/>
          <a:ext cx="5562600" cy="679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Visio" r:id="rId3" imgW="5791739" imgH="7810770" progId="">
                  <p:embed/>
                </p:oleObj>
              </mc:Choice>
              <mc:Fallback>
                <p:oleObj name="Visio" r:id="rId3" imgW="5791739" imgH="7810770" progId="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0"/>
                        <a:ext cx="5562600" cy="679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Calibri" pitchFamily="34" charset="0"/>
              </a:rPr>
              <a:t>Mixed distributed EAs.</a:t>
            </a:r>
            <a:endParaRPr lang="id-ID" sz="280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03 Privates\Foto\Foto in NTU\DSC009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4865" y="0"/>
            <a:ext cx="9168865" cy="6876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Rectangle 1"/>
          <p:cNvSpPr>
            <a:spLocks noChangeArrowheads="1"/>
          </p:cNvSpPr>
          <p:nvPr/>
        </p:nvSpPr>
        <p:spPr bwMode="auto">
          <a:xfrm>
            <a:off x="533400" y="1828800"/>
            <a:ext cx="4973638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800" b="1" dirty="0">
                <a:solidFill>
                  <a:srgbClr val="C00000"/>
                </a:solidFill>
                <a:latin typeface="Constantia" pitchFamily="18" charset="0"/>
              </a:rPr>
              <a:t>Question?</a:t>
            </a:r>
            <a:endParaRPr lang="id-ID" sz="8800" b="1" dirty="0">
              <a:solidFill>
                <a:srgbClr val="C0000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Intro</a:t>
            </a:r>
            <a:endParaRPr lang="id-ID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Paraleli</a:t>
            </a:r>
            <a:r>
              <a:rPr lang="id-ID" b="1" dirty="0" smtClean="0"/>
              <a:t>sasi</a:t>
            </a:r>
            <a:r>
              <a:rPr lang="en-US" dirty="0" smtClean="0"/>
              <a:t>:</a:t>
            </a:r>
            <a:r>
              <a:rPr lang="id-ID" dirty="0" smtClean="0"/>
              <a:t> mencari bagian algoritma yang memiliki potensi untuk dijalankan dalam waktu bersamaan (</a:t>
            </a:r>
            <a:r>
              <a:rPr lang="en-US" i="1" dirty="0" smtClean="0"/>
              <a:t>concurrent</a:t>
            </a:r>
            <a:r>
              <a:rPr lang="id-ID" dirty="0" smtClean="0"/>
              <a:t>) oleh beberapa </a:t>
            </a:r>
            <a:r>
              <a:rPr lang="en-US" dirty="0" smtClean="0"/>
              <a:t>pro</a:t>
            </a:r>
            <a:r>
              <a:rPr lang="id-ID" dirty="0" smtClean="0"/>
              <a:t>s</a:t>
            </a:r>
            <a:r>
              <a:rPr lang="en-US" dirty="0" err="1" smtClean="0"/>
              <a:t>esor</a:t>
            </a:r>
            <a:r>
              <a:rPr lang="en-US" dirty="0" smtClean="0"/>
              <a:t>. </a:t>
            </a:r>
          </a:p>
          <a:p>
            <a:r>
              <a:rPr lang="en-US" b="1" dirty="0" err="1" smtClean="0"/>
              <a:t>Distribu</a:t>
            </a:r>
            <a:r>
              <a:rPr lang="id-ID" b="1" dirty="0" smtClean="0"/>
              <a:t>s</a:t>
            </a:r>
            <a:r>
              <a:rPr lang="en-US" b="1" dirty="0" err="1" smtClean="0"/>
              <a:t>i</a:t>
            </a:r>
            <a:r>
              <a:rPr lang="en-US" b="1" dirty="0" smtClean="0"/>
              <a:t>:</a:t>
            </a:r>
            <a:r>
              <a:rPr lang="id-ID" dirty="0" smtClean="0"/>
              <a:t> kasus khusus dari </a:t>
            </a:r>
            <a:r>
              <a:rPr lang="en-US" dirty="0" err="1" smtClean="0"/>
              <a:t>paraleli</a:t>
            </a:r>
            <a:r>
              <a:rPr lang="id-ID" dirty="0" smtClean="0"/>
              <a:t>sasi dimana beberapa </a:t>
            </a:r>
            <a:r>
              <a:rPr lang="en-US" dirty="0" smtClean="0"/>
              <a:t>pro</a:t>
            </a:r>
            <a:r>
              <a:rPr lang="id-ID" dirty="0" smtClean="0"/>
              <a:t>s</a:t>
            </a:r>
            <a:r>
              <a:rPr lang="en-US" dirty="0" err="1" smtClean="0"/>
              <a:t>esor</a:t>
            </a:r>
            <a:r>
              <a:rPr lang="en-US" dirty="0" smtClean="0"/>
              <a:t> </a:t>
            </a:r>
            <a:r>
              <a:rPr lang="id-ID" dirty="0" smtClean="0"/>
              <a:t>terletak di beberapa mesin dalam s</a:t>
            </a:r>
            <a:r>
              <a:rPr lang="en-US" dirty="0" smtClean="0"/>
              <a:t>u</a:t>
            </a:r>
            <a:r>
              <a:rPr lang="id-ID" dirty="0" smtClean="0"/>
              <a:t>atu jaringan komputer</a:t>
            </a:r>
            <a:r>
              <a:rPr lang="en-US" dirty="0" smtClean="0"/>
              <a:t>.</a:t>
            </a:r>
            <a:endParaRPr lang="id-ID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Kesimpulan</a:t>
            </a:r>
            <a:endParaRPr lang="id-ID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Paralelisasi</a:t>
            </a:r>
            <a:r>
              <a:rPr lang="en-US" dirty="0" smtClean="0"/>
              <a:t>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distribusi</a:t>
            </a:r>
            <a:r>
              <a:rPr lang="en-US" dirty="0" smtClean="0"/>
              <a:t> </a:t>
            </a:r>
            <a:r>
              <a:rPr lang="en-US" dirty="0" err="1" smtClean="0"/>
              <a:t>mem</a:t>
            </a:r>
            <a:r>
              <a:rPr lang="id-ID" dirty="0" smtClean="0"/>
              <a:t>ungkinkan</a:t>
            </a:r>
            <a:r>
              <a:rPr lang="en-US" dirty="0" smtClean="0"/>
              <a:t> EC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sangat</a:t>
            </a:r>
            <a:r>
              <a:rPr lang="en-US" dirty="0" smtClean="0"/>
              <a:t> powerful</a:t>
            </a:r>
          </a:p>
          <a:p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analisis</a:t>
            </a:r>
            <a:r>
              <a:rPr lang="en-US" dirty="0" smtClean="0"/>
              <a:t> EC </a:t>
            </a:r>
            <a:r>
              <a:rPr lang="id-ID" dirty="0" smtClean="0"/>
              <a:t>secara</a:t>
            </a:r>
            <a:r>
              <a:rPr lang="en-US" dirty="0" smtClean="0"/>
              <a:t> detail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paralelisasi</a:t>
            </a:r>
            <a:r>
              <a:rPr lang="en-US" dirty="0" smtClean="0"/>
              <a:t>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distribusi</a:t>
            </a:r>
            <a:endParaRPr lang="id-ID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Daftar Pustaka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sz="2000" smtClean="0"/>
              <a:t>[SUY08] Suyanto, 2008, Evolutionary Computation: Komputasi Berbasis “Evolusi” dan “Genetika”, penerbit Informatika Bandung.</a:t>
            </a:r>
          </a:p>
          <a:p>
            <a:endParaRPr lang="id-ID" sz="2000" smtClean="0"/>
          </a:p>
          <a:p>
            <a:endParaRPr lang="id-ID" sz="2000" smtClean="0"/>
          </a:p>
          <a:p>
            <a:endParaRPr lang="id-ID" sz="2000" smtClean="0"/>
          </a:p>
          <a:p>
            <a:endParaRPr lang="id-ID" sz="2000" smtClean="0"/>
          </a:p>
          <a:p>
            <a:endParaRPr lang="id-ID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Intro</a:t>
            </a:r>
            <a:endParaRPr lang="id-ID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smtClean="0"/>
              <a:t>Pada umumnya, satu PC paling banyak memiliki dua prosesor, sehingga paralelisasi lokal (hanya satu PC) tidak terlalu kuat pengaruhnya </a:t>
            </a:r>
            <a:r>
              <a:rPr lang="en-US" smtClean="0"/>
              <a:t>pada</a:t>
            </a:r>
            <a:r>
              <a:rPr lang="id-ID" smtClean="0"/>
              <a:t> kecepatan proses. </a:t>
            </a:r>
            <a:endParaRPr lang="en-US" smtClean="0"/>
          </a:p>
          <a:p>
            <a:r>
              <a:rPr lang="id-ID" smtClean="0"/>
              <a:t>Sebaliknya, sistem terd</a:t>
            </a:r>
            <a:r>
              <a:rPr lang="en-US" smtClean="0"/>
              <a:t>istribu</a:t>
            </a:r>
            <a:r>
              <a:rPr lang="id-ID" smtClean="0"/>
              <a:t>s</a:t>
            </a:r>
            <a:r>
              <a:rPr lang="en-US" smtClean="0"/>
              <a:t>i</a:t>
            </a:r>
            <a:r>
              <a:rPr lang="id-ID" smtClean="0"/>
              <a:t> bisa melibatkan sangat banyak PC sehingga bisa menghasilkan sistem yang sangat handal. Tetapi, pada sistem terd</a:t>
            </a:r>
            <a:r>
              <a:rPr lang="en-US" smtClean="0"/>
              <a:t>istribu</a:t>
            </a:r>
            <a:r>
              <a:rPr lang="id-ID" smtClean="0"/>
              <a:t>s</a:t>
            </a:r>
            <a:r>
              <a:rPr lang="en-US" smtClean="0"/>
              <a:t>i</a:t>
            </a:r>
            <a:r>
              <a:rPr lang="id-ID" smtClean="0"/>
              <a:t> kita harus memperhitungkan biaya tambahan yang berupa </a:t>
            </a:r>
            <a:r>
              <a:rPr lang="en-US" smtClean="0"/>
              <a:t>transmisi</a:t>
            </a:r>
            <a:r>
              <a:rPr lang="id-ID" smtClean="0"/>
              <a:t> data antar komputer.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Intro</a:t>
            </a:r>
            <a:endParaRPr lang="id-ID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smtClean="0"/>
              <a:t>Banyak masalah optimasi di dunia nyata yang ruang solusinya amat sangat besar sehingga membutuhkan waktu sangat lama untuk </a:t>
            </a:r>
            <a:r>
              <a:rPr lang="en-US" smtClean="0"/>
              <a:t>men</a:t>
            </a:r>
            <a:r>
              <a:rPr lang="id-ID" smtClean="0"/>
              <a:t>emukan solusi optimumnya. </a:t>
            </a:r>
            <a:endParaRPr lang="en-US" smtClean="0"/>
          </a:p>
          <a:p>
            <a:r>
              <a:rPr lang="en-US" smtClean="0"/>
              <a:t>EAs sangat potensial untuk diimplementasikan ke dalam sistem paralel atau terdistribusi </a:t>
            </a:r>
            <a:r>
              <a:rPr lang="id-ID" smtClean="0"/>
              <a:t>untuk menghasilkan </a:t>
            </a:r>
            <a:r>
              <a:rPr lang="en-US" i="1" smtClean="0"/>
              <a:t>real-time systems</a:t>
            </a:r>
            <a:r>
              <a:rPr lang="en-US" smtClean="0"/>
              <a:t>.</a:t>
            </a:r>
            <a:r>
              <a:rPr lang="id-ID" smtClean="0"/>
              <a:t> </a:t>
            </a:r>
            <a:endParaRPr lang="en-US" smtClean="0"/>
          </a:p>
          <a:p>
            <a:r>
              <a:rPr lang="en-US" smtClean="0">
                <a:solidFill>
                  <a:srgbClr val="FF0000"/>
                </a:solidFill>
              </a:rPr>
              <a:t>B</a:t>
            </a:r>
            <a:r>
              <a:rPr lang="id-ID" smtClean="0">
                <a:solidFill>
                  <a:srgbClr val="FF0000"/>
                </a:solidFill>
              </a:rPr>
              <a:t>agaimana menemukan bagian-bagian </a:t>
            </a:r>
            <a:r>
              <a:rPr lang="en-US" smtClean="0">
                <a:solidFill>
                  <a:srgbClr val="FF0000"/>
                </a:solidFill>
              </a:rPr>
              <a:t>EAs</a:t>
            </a:r>
            <a:r>
              <a:rPr lang="id-ID" smtClean="0">
                <a:solidFill>
                  <a:srgbClr val="FF0000"/>
                </a:solidFill>
              </a:rPr>
              <a:t> yang bisa diparalelisasi?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Analisis</a:t>
            </a:r>
            <a:endParaRPr lang="id-ID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Pada E</a:t>
            </a:r>
            <a:r>
              <a:rPr lang="en-US" dirty="0" smtClean="0"/>
              <a:t>A</a:t>
            </a:r>
            <a:r>
              <a:rPr lang="id-ID" dirty="0" smtClean="0"/>
              <a:t>s</a:t>
            </a:r>
            <a:r>
              <a:rPr lang="en-US" dirty="0" smtClean="0"/>
              <a:t>,</a:t>
            </a:r>
            <a:r>
              <a:rPr lang="id-ID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mana</a:t>
            </a:r>
            <a:r>
              <a:rPr lang="id-ID" dirty="0" smtClean="0"/>
              <a:t> yang performansinya dapat ditingkatkan melalui paralelisasi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Inisialisasi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Evaluasi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Seleksi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Reproduksi</a:t>
            </a:r>
            <a:r>
              <a:rPr lang="en-US" dirty="0" smtClean="0"/>
              <a:t>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87363" y="3306763"/>
            <a:ext cx="1981200" cy="457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5" name="Rounded Rectangle 4"/>
          <p:cNvSpPr/>
          <p:nvPr/>
        </p:nvSpPr>
        <p:spPr>
          <a:xfrm>
            <a:off x="457200" y="4267200"/>
            <a:ext cx="2362200" cy="457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Analisis</a:t>
            </a:r>
            <a:endParaRPr lang="id-ID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b="1" smtClean="0"/>
              <a:t>Evaluasi individu</a:t>
            </a:r>
            <a:r>
              <a:rPr lang="id-ID" smtClean="0"/>
              <a:t> dapat diparalelisasi karena prosesnya dilakukan pada setiap individu secara terpisah dan tidak bergantung </a:t>
            </a:r>
            <a:r>
              <a:rPr lang="en-US" smtClean="0"/>
              <a:t>pada </a:t>
            </a:r>
            <a:r>
              <a:rPr lang="id-ID" smtClean="0"/>
              <a:t>individu lain dalam populasi. </a:t>
            </a:r>
            <a:endParaRPr lang="en-US" smtClean="0"/>
          </a:p>
          <a:p>
            <a:r>
              <a:rPr lang="en-US" b="1" smtClean="0"/>
              <a:t>R</a:t>
            </a:r>
            <a:r>
              <a:rPr lang="id-ID" b="1" smtClean="0"/>
              <a:t>eproduksi</a:t>
            </a:r>
            <a:r>
              <a:rPr lang="en-US" b="1" smtClean="0"/>
              <a:t> </a:t>
            </a:r>
            <a:r>
              <a:rPr lang="id-ID" smtClean="0"/>
              <a:t>bisa diparalelisasi karena dilakukan secara terpisah. </a:t>
            </a:r>
            <a:endParaRPr lang="en-US" smtClean="0"/>
          </a:p>
          <a:p>
            <a:r>
              <a:rPr lang="id-ID" smtClean="0"/>
              <a:t>Reproduksi bisa dilakukan menggunakan operasi pembuatan individu baru</a:t>
            </a:r>
            <a:r>
              <a:rPr lang="en-US" smtClean="0"/>
              <a:t> ataupun </a:t>
            </a:r>
            <a:r>
              <a:rPr lang="id-ID" smtClean="0"/>
              <a:t>rekombinasi dan</a:t>
            </a:r>
            <a:r>
              <a:rPr lang="en-US" smtClean="0"/>
              <a:t>/atau</a:t>
            </a:r>
            <a:r>
              <a:rPr lang="id-ID" smtClean="0"/>
              <a:t> mutasi </a:t>
            </a:r>
            <a:r>
              <a:rPr lang="en-US" smtClean="0"/>
              <a:t>individu saat ini sehingga dihasilkan individu baru</a:t>
            </a:r>
            <a:r>
              <a:rPr lang="id-ID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>
              <a:latin typeface="Calibri" pitchFamily="34" charset="0"/>
            </a:endParaRPr>
          </a:p>
        </p:txBody>
      </p:sp>
      <p:graphicFrame>
        <p:nvGraphicFramePr>
          <p:cNvPr id="1026" name="Object 1"/>
          <p:cNvGraphicFramePr>
            <a:graphicFrameLocks noChangeAspect="1"/>
          </p:cNvGraphicFramePr>
          <p:nvPr/>
        </p:nvGraphicFramePr>
        <p:xfrm>
          <a:off x="0" y="0"/>
          <a:ext cx="918845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Visio" r:id="rId3" imgW="5254698" imgH="3094747" progId="">
                  <p:embed/>
                </p:oleObj>
              </mc:Choice>
              <mc:Fallback>
                <p:oleObj name="Visio" r:id="rId3" imgW="5254698" imgH="3094747" progId="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8845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3"/>
          <p:cNvSpPr>
            <a:spLocks noChangeArrowheads="1"/>
          </p:cNvSpPr>
          <p:nvPr/>
        </p:nvSpPr>
        <p:spPr bwMode="auto">
          <a:xfrm>
            <a:off x="0" y="0"/>
            <a:ext cx="7924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Calibri" pitchFamily="34" charset="0"/>
              </a:rPr>
              <a:t>EAs sekuensial yang diproses dengan </a:t>
            </a:r>
            <a:r>
              <a:rPr lang="en-US" sz="2800" i="1">
                <a:solidFill>
                  <a:srgbClr val="FF0000"/>
                </a:solidFill>
                <a:latin typeface="Calibri" pitchFamily="34" charset="0"/>
              </a:rPr>
              <a:t>single thread</a:t>
            </a:r>
            <a:r>
              <a:rPr lang="en-US" sz="2800">
                <a:solidFill>
                  <a:srgbClr val="FF0000"/>
                </a:solidFill>
                <a:latin typeface="Calibri" pitchFamily="34" charset="0"/>
              </a:rPr>
              <a:t>.</a:t>
            </a:r>
            <a:endParaRPr lang="id-ID" sz="280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>
              <a:latin typeface="Calibri" pitchFamily="34" charset="0"/>
            </a:endParaRPr>
          </a:p>
        </p:txBody>
      </p:sp>
      <p:graphicFrame>
        <p:nvGraphicFramePr>
          <p:cNvPr id="2050" name="Object 1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Visio" r:id="rId3" imgW="6874724" imgH="5686628" progId="">
                  <p:embed/>
                </p:oleObj>
              </mc:Choice>
              <mc:Fallback>
                <p:oleObj name="Visio" r:id="rId3" imgW="6874724" imgH="5686628" progId="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0" y="0"/>
            <a:ext cx="7924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Calibri" pitchFamily="34" charset="0"/>
              </a:rPr>
              <a:t>EAs Paralel yang diproses dengan dua worker thread.</a:t>
            </a:r>
            <a:endParaRPr lang="id-ID" sz="280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Distribusi</a:t>
            </a:r>
            <a:endParaRPr lang="id-ID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err="1" smtClean="0"/>
              <a:t>Distribusi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dibandingkan</a:t>
            </a:r>
            <a:r>
              <a:rPr lang="en-US" dirty="0" smtClean="0"/>
              <a:t> </a:t>
            </a:r>
            <a:r>
              <a:rPr lang="en-US" dirty="0" err="1" smtClean="0"/>
              <a:t>Paralelisasi</a:t>
            </a:r>
            <a:r>
              <a:rPr lang="en-US" dirty="0" smtClean="0"/>
              <a:t>?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err="1" smtClean="0">
                <a:solidFill>
                  <a:srgbClr val="FF0000"/>
                </a:solidFill>
              </a:rPr>
              <a:t>Belum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tentu</a:t>
            </a:r>
            <a:endParaRPr lang="en-US" dirty="0" smtClean="0">
              <a:solidFill>
                <a:srgbClr val="FF0000"/>
              </a:solidFill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transmisi</a:t>
            </a:r>
            <a:r>
              <a:rPr lang="en-US" dirty="0" smtClean="0"/>
              <a:t> </a:t>
            </a:r>
            <a:r>
              <a:rPr lang="en-US" dirty="0" err="1" smtClean="0"/>
              <a:t>pertukaran</a:t>
            </a:r>
            <a:r>
              <a:rPr lang="en-US" dirty="0" smtClean="0"/>
              <a:t> data </a:t>
            </a:r>
            <a:r>
              <a:rPr lang="en-US" dirty="0" err="1" smtClean="0"/>
              <a:t>antar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</a:t>
            </a:r>
            <a:r>
              <a:rPr lang="en-US" dirty="0" err="1" smtClean="0"/>
              <a:t>mungkin</a:t>
            </a:r>
            <a:r>
              <a:rPr lang="en-US" dirty="0" smtClean="0"/>
              <a:t> </a:t>
            </a:r>
            <a:r>
              <a:rPr lang="en-US" dirty="0" err="1" smtClean="0"/>
              <a:t>saja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dibandingkan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komputasi</a:t>
            </a:r>
            <a:r>
              <a:rPr lang="en-US" dirty="0" smtClean="0"/>
              <a:t>.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err="1" smtClean="0"/>
              <a:t>Jadi</a:t>
            </a:r>
            <a:r>
              <a:rPr lang="en-US" dirty="0" smtClean="0"/>
              <a:t>, </a:t>
            </a:r>
            <a:r>
              <a:rPr lang="en-US" dirty="0" err="1" smtClean="0"/>
              <a:t>distribusi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algoritma</a:t>
            </a:r>
            <a:r>
              <a:rPr lang="en-US" dirty="0" smtClean="0"/>
              <a:t> </a:t>
            </a:r>
            <a:r>
              <a:rPr lang="en-US" dirty="0" err="1" smtClean="0"/>
              <a:t>seharusnya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transmisi</a:t>
            </a:r>
            <a:r>
              <a:rPr lang="en-US" dirty="0" smtClean="0"/>
              <a:t> </a:t>
            </a:r>
            <a:r>
              <a:rPr lang="en-US" dirty="0" err="1" smtClean="0"/>
              <a:t>pertukaran</a:t>
            </a:r>
            <a:r>
              <a:rPr lang="en-US" dirty="0" smtClean="0"/>
              <a:t> data </a:t>
            </a:r>
            <a:r>
              <a:rPr lang="en-US" dirty="0" err="1" smtClean="0"/>
              <a:t>jauh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 </a:t>
            </a:r>
            <a:r>
              <a:rPr lang="en-US" dirty="0" err="1" smtClean="0"/>
              <a:t>dibandingkan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komputasi</a:t>
            </a:r>
            <a:r>
              <a:rPr lang="en-US" dirty="0" smtClean="0"/>
              <a:t>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contoh</a:t>
            </a:r>
            <a:r>
              <a:rPr lang="en-US" dirty="0" smtClean="0"/>
              <a:t>,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penghitungan</a:t>
            </a:r>
            <a:r>
              <a:rPr lang="en-US" dirty="0" smtClean="0"/>
              <a:t> </a:t>
            </a:r>
            <a:r>
              <a:rPr lang="en-US" dirty="0" err="1" smtClean="0"/>
              <a:t>akar</a:t>
            </a:r>
            <a:r>
              <a:rPr lang="en-US" dirty="0" smtClean="0"/>
              <a:t> </a:t>
            </a:r>
            <a:r>
              <a:rPr lang="en-US" dirty="0" err="1" smtClean="0"/>
              <a:t>kuadrat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matematika</a:t>
            </a:r>
            <a:r>
              <a:rPr lang="en-US" dirty="0" smtClean="0"/>
              <a:t>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), </a:t>
            </a: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transmisi</a:t>
            </a:r>
            <a:r>
              <a:rPr lang="en-US" dirty="0" smtClean="0"/>
              <a:t> </a:t>
            </a:r>
            <a:r>
              <a:rPr lang="en-US" dirty="0" err="1" smtClean="0"/>
              <a:t>vektor</a:t>
            </a:r>
            <a:r>
              <a:rPr lang="en-US" dirty="0" smtClean="0"/>
              <a:t> parameter </a:t>
            </a:r>
            <a:r>
              <a:rPr lang="en-US" i="1" dirty="0" smtClean="0"/>
              <a:t>x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lain </a:t>
            </a:r>
            <a:r>
              <a:rPr lang="en-US" dirty="0" err="1" smtClean="0"/>
              <a:t>mungkin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membutuhkan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yang </a:t>
            </a:r>
            <a:r>
              <a:rPr lang="en-US" dirty="0" err="1" smtClean="0"/>
              <a:t>jauh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lama </a:t>
            </a:r>
            <a:r>
              <a:rPr lang="en-US" dirty="0" err="1" smtClean="0"/>
              <a:t>dibandingkan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komputasi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lokal</a:t>
            </a:r>
            <a:r>
              <a:rPr lang="en-US" dirty="0" smtClean="0"/>
              <a:t>.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kasus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, </a:t>
            </a:r>
            <a:r>
              <a:rPr lang="en-US" dirty="0" err="1" smtClean="0"/>
              <a:t>distribusi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langkah</a:t>
            </a:r>
            <a:r>
              <a:rPr lang="en-US" dirty="0" smtClean="0"/>
              <a:t> yang </a:t>
            </a:r>
            <a:r>
              <a:rPr lang="en-US" dirty="0" err="1" smtClean="0"/>
              <a:t>sia-sia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merugikan</a:t>
            </a:r>
            <a:r>
              <a:rPr lang="en-US" dirty="0" smtClean="0"/>
              <a:t>.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err="1" smtClean="0"/>
              <a:t>Jadi</a:t>
            </a:r>
            <a:r>
              <a:rPr lang="en-US" dirty="0" smtClean="0"/>
              <a:t>, </a:t>
            </a:r>
            <a:r>
              <a:rPr lang="en-US" dirty="0" err="1" smtClean="0"/>
              <a:t>sebelum</a:t>
            </a:r>
            <a:r>
              <a:rPr lang="en-US" dirty="0" smtClean="0"/>
              <a:t> </a:t>
            </a:r>
            <a:r>
              <a:rPr lang="en-US" dirty="0" err="1" smtClean="0"/>
              <a:t>memutuskan</a:t>
            </a:r>
            <a:r>
              <a:rPr lang="en-US" dirty="0" smtClean="0"/>
              <a:t> </a:t>
            </a:r>
            <a:r>
              <a:rPr lang="en-US" dirty="0" err="1" smtClean="0"/>
              <a:t>penggunaan</a:t>
            </a:r>
            <a:r>
              <a:rPr lang="en-US" dirty="0" smtClean="0"/>
              <a:t> </a:t>
            </a:r>
            <a:r>
              <a:rPr lang="en-US" dirty="0" err="1" smtClean="0"/>
              <a:t>distribusi</a:t>
            </a:r>
            <a:r>
              <a:rPr lang="en-US" dirty="0" smtClean="0"/>
              <a:t>,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memperhitungkan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detail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hati-hati</a:t>
            </a:r>
            <a:r>
              <a:rPr lang="en-US" dirty="0" smtClean="0"/>
              <a:t>.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2836</TotalTime>
  <Words>659</Words>
  <Application>Microsoft Office PowerPoint</Application>
  <PresentationFormat>On-screen Show (4:3)</PresentationFormat>
  <Paragraphs>70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Flow</vt:lpstr>
      <vt:lpstr>Office Theme</vt:lpstr>
      <vt:lpstr>Visio</vt:lpstr>
      <vt:lpstr>Paralelisasi dan Distribusi </vt:lpstr>
      <vt:lpstr>Intro</vt:lpstr>
      <vt:lpstr>Intro</vt:lpstr>
      <vt:lpstr>Intro</vt:lpstr>
      <vt:lpstr>Analisis</vt:lpstr>
      <vt:lpstr>Analisis</vt:lpstr>
      <vt:lpstr>PowerPoint Presentation</vt:lpstr>
      <vt:lpstr>PowerPoint Presentation</vt:lpstr>
      <vt:lpstr>Distribusi</vt:lpstr>
      <vt:lpstr>Distribusi</vt:lpstr>
      <vt:lpstr>Client-Server</vt:lpstr>
      <vt:lpstr>PowerPoint Presentation</vt:lpstr>
      <vt:lpstr>Island Model</vt:lpstr>
      <vt:lpstr>PowerPoint Presentation</vt:lpstr>
      <vt:lpstr>PowerPoint Presentation</vt:lpstr>
      <vt:lpstr>Island Model</vt:lpstr>
      <vt:lpstr>Mixed Distribution</vt:lpstr>
      <vt:lpstr>PowerPoint Presentation</vt:lpstr>
      <vt:lpstr>PowerPoint Presentation</vt:lpstr>
      <vt:lpstr>Kesimpulan</vt:lpstr>
      <vt:lpstr>Daftar Pustaka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Evolutionary Computation Komputasi Berbasis Evolusi dan Genetika</dc:title>
  <dc:creator>Toshiba</dc:creator>
  <cp:lastModifiedBy>lenovo</cp:lastModifiedBy>
  <cp:revision>260</cp:revision>
  <dcterms:created xsi:type="dcterms:W3CDTF">2006-08-16T00:00:00Z</dcterms:created>
  <dcterms:modified xsi:type="dcterms:W3CDTF">2017-05-21T06:41:06Z</dcterms:modified>
</cp:coreProperties>
</file>