
<file path=[Content_Types].xml><?xml version="1.0" encoding="utf-8"?>
<Types xmlns="http://schemas.openxmlformats.org/package/2006/content-types">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1"/>
  </p:notesMasterIdLst>
  <p:sldIdLst>
    <p:sldId id="256" r:id="rId2"/>
    <p:sldId id="411" r:id="rId3"/>
    <p:sldId id="415" r:id="rId4"/>
    <p:sldId id="429" r:id="rId5"/>
    <p:sldId id="322" r:id="rId6"/>
    <p:sldId id="430" r:id="rId7"/>
    <p:sldId id="431" r:id="rId8"/>
    <p:sldId id="432" r:id="rId9"/>
    <p:sldId id="412" r:id="rId10"/>
    <p:sldId id="433" r:id="rId11"/>
    <p:sldId id="413" r:id="rId12"/>
    <p:sldId id="417" r:id="rId13"/>
    <p:sldId id="416" r:id="rId14"/>
    <p:sldId id="418" r:id="rId15"/>
    <p:sldId id="419" r:id="rId16"/>
    <p:sldId id="420" r:id="rId17"/>
    <p:sldId id="421" r:id="rId18"/>
    <p:sldId id="423" r:id="rId19"/>
    <p:sldId id="424" r:id="rId20"/>
    <p:sldId id="422" r:id="rId21"/>
    <p:sldId id="425" r:id="rId22"/>
    <p:sldId id="426" r:id="rId23"/>
    <p:sldId id="427" r:id="rId24"/>
    <p:sldId id="428" r:id="rId25"/>
    <p:sldId id="434" r:id="rId26"/>
    <p:sldId id="435" r:id="rId27"/>
    <p:sldId id="436" r:id="rId28"/>
    <p:sldId id="300" r:id="rId29"/>
    <p:sldId id="260" r:id="rId30"/>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fld id="{18C29F36-FFBC-4282-AA55-4338BFF8BE8E}" type="datetimeFigureOut">
              <a:rPr lang="id-ID" smtClean="0"/>
              <a:pPr/>
              <a:t>21/05/2017</a:t>
            </a:fld>
            <a:endParaRPr lang="id-ID"/>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709613" y="4860925"/>
            <a:ext cx="5680075" cy="4605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fld id="{8267FF93-C308-45F8-B5FF-1838B2224694}" type="slidenum">
              <a:rPr lang="id-ID" smtClean="0"/>
              <a:pPr/>
              <a:t>‹#›</a:t>
            </a:fld>
            <a:endParaRPr lang="id-ID"/>
          </a:p>
        </p:txBody>
      </p:sp>
    </p:spTree>
    <p:extLst>
      <p:ext uri="{BB962C8B-B14F-4D97-AF65-F5344CB8AC3E}">
        <p14:creationId xmlns:p14="http://schemas.microsoft.com/office/powerpoint/2010/main" val="1609415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5/21/2017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5/21/2017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800" dirty="0" err="1" smtClean="0"/>
              <a:t>Konvergensi</a:t>
            </a:r>
            <a:r>
              <a:rPr lang="en-US" sz="4800" dirty="0" smtClean="0"/>
              <a:t> </a:t>
            </a:r>
            <a:r>
              <a:rPr lang="en-US" sz="4800" dirty="0" err="1" smtClean="0"/>
              <a:t>Prematur</a:t>
            </a:r>
            <a:r>
              <a:rPr lang="en-US" sz="4800" dirty="0" smtClean="0"/>
              <a:t> </a:t>
            </a:r>
            <a:r>
              <a:rPr lang="en-US" sz="4800" dirty="0" err="1" smtClean="0"/>
              <a:t>dan</a:t>
            </a:r>
            <a:r>
              <a:rPr lang="en-US" sz="4800" dirty="0" smtClean="0"/>
              <a:t> </a:t>
            </a:r>
            <a:r>
              <a:rPr lang="en-US" sz="4800" dirty="0" err="1" smtClean="0"/>
              <a:t>Pencegahannya</a:t>
            </a:r>
            <a:r>
              <a:rPr lang="id-ID" sz="4800" dirty="0" smtClean="0"/>
              <a:t/>
            </a:r>
            <a:br>
              <a:rPr lang="id-ID" sz="4800" dirty="0" smtClean="0"/>
            </a:br>
            <a:endParaRPr lang="id-ID" sz="6000" dirty="0"/>
          </a:p>
        </p:txBody>
      </p:sp>
      <p:sp>
        <p:nvSpPr>
          <p:cNvPr id="3" name="Subtitle 2"/>
          <p:cNvSpPr>
            <a:spLocks noGrp="1"/>
          </p:cNvSpPr>
          <p:nvPr>
            <p:ph type="subTitle" idx="1"/>
          </p:nvPr>
        </p:nvSpPr>
        <p:spPr/>
        <p:txBody>
          <a:bodyPr>
            <a:normAutofit fontScale="92500" lnSpcReduction="20000"/>
          </a:bodyPr>
          <a:lstStyle/>
          <a:p>
            <a:pPr marR="0"/>
            <a:r>
              <a:rPr lang="id-ID" sz="2400" dirty="0"/>
              <a:t>Dr. </a:t>
            </a:r>
            <a:r>
              <a:rPr lang="en-GB" sz="2400" dirty="0" err="1"/>
              <a:t>Suyanto</a:t>
            </a:r>
            <a:r>
              <a:rPr lang="en-GB" sz="2400" dirty="0"/>
              <a:t>, S</a:t>
            </a:r>
            <a:r>
              <a:rPr lang="id-ID" sz="2400" dirty="0"/>
              <a:t>.</a:t>
            </a:r>
            <a:r>
              <a:rPr lang="en-GB" sz="2400" dirty="0"/>
              <a:t>T</a:t>
            </a:r>
            <a:r>
              <a:rPr lang="id-ID" sz="2400" dirty="0"/>
              <a:t>.</a:t>
            </a:r>
            <a:r>
              <a:rPr lang="en-GB" sz="2400" dirty="0"/>
              <a:t>, M</a:t>
            </a:r>
            <a:r>
              <a:rPr lang="id-ID" sz="2400" dirty="0"/>
              <a:t>.</a:t>
            </a:r>
            <a:r>
              <a:rPr lang="en-GB" sz="2400" dirty="0"/>
              <a:t>Sc.</a:t>
            </a:r>
            <a:endParaRPr lang="id-ID" sz="2400" dirty="0"/>
          </a:p>
          <a:p>
            <a:pPr marR="0"/>
            <a:r>
              <a:rPr lang="id-ID" sz="2400" dirty="0"/>
              <a:t>HP/WA: 0812 845 12345</a:t>
            </a:r>
          </a:p>
          <a:p>
            <a:pPr marR="0"/>
            <a:endParaRPr lang="en-US" sz="2400" dirty="0"/>
          </a:p>
          <a:p>
            <a:pPr marR="0"/>
            <a:r>
              <a:rPr lang="id-ID" sz="2400" dirty="0"/>
              <a:t>Intelligence Computing Multimedia (ICM)</a:t>
            </a:r>
          </a:p>
          <a:p>
            <a:pPr marR="0"/>
            <a:r>
              <a:rPr lang="id-ID" sz="2400" dirty="0"/>
              <a:t>Informatics faculty  – Telkom University</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4000" dirty="0" smtClean="0"/>
              <a:t>Representasi Rumit (</a:t>
            </a:r>
            <a:r>
              <a:rPr lang="id-ID" sz="4000" i="1" dirty="0" smtClean="0"/>
              <a:t>Messy Encoding</a:t>
            </a:r>
            <a:r>
              <a:rPr lang="id-ID" sz="4000" dirty="0" smtClean="0"/>
              <a:t>)</a:t>
            </a:r>
            <a:endParaRPr lang="id-ID" sz="3600" dirty="0"/>
          </a:p>
        </p:txBody>
      </p:sp>
      <p:sp>
        <p:nvSpPr>
          <p:cNvPr id="3" name="Content Placeholder 2"/>
          <p:cNvSpPr>
            <a:spLocks noGrp="1"/>
          </p:cNvSpPr>
          <p:nvPr>
            <p:ph idx="1"/>
          </p:nvPr>
        </p:nvSpPr>
        <p:spPr/>
        <p:txBody>
          <a:bodyPr>
            <a:normAutofit fontScale="92500" lnSpcReduction="20000"/>
          </a:bodyPr>
          <a:lstStyle/>
          <a:p>
            <a:r>
              <a:rPr lang="id-ID" i="1" dirty="0" smtClean="0"/>
              <a:t>Schema</a:t>
            </a:r>
            <a:r>
              <a:rPr lang="id-ID" dirty="0" smtClean="0"/>
              <a:t> </a:t>
            </a:r>
            <a:r>
              <a:rPr lang="id-ID" i="1" dirty="0" smtClean="0"/>
              <a:t>S</a:t>
            </a:r>
            <a:r>
              <a:rPr lang="id-ID" baseline="-25000" dirty="0" smtClean="0"/>
              <a:t>1</a:t>
            </a:r>
            <a:r>
              <a:rPr lang="id-ID" dirty="0" smtClean="0"/>
              <a:t> = 1xxxxxx0 </a:t>
            </a:r>
            <a:r>
              <a:rPr lang="id-ID" b="1" dirty="0" smtClean="0"/>
              <a:t>sangat mudah dirusak</a:t>
            </a:r>
          </a:p>
          <a:p>
            <a:r>
              <a:rPr lang="id-ID" dirty="0" smtClean="0"/>
              <a:t>Bagaimana mempertahankan </a:t>
            </a:r>
            <a:r>
              <a:rPr lang="id-ID" i="1" dirty="0" smtClean="0"/>
              <a:t>S</a:t>
            </a:r>
            <a:r>
              <a:rPr lang="id-ID" baseline="-25000" dirty="0" smtClean="0"/>
              <a:t>1</a:t>
            </a:r>
            <a:r>
              <a:rPr lang="id-ID" dirty="0" smtClean="0"/>
              <a:t> dari kerusakan? </a:t>
            </a:r>
          </a:p>
          <a:p>
            <a:pPr lvl="1"/>
            <a:r>
              <a:rPr lang="id-ID" dirty="0" smtClean="0"/>
              <a:t>Suatu representasi individu yang disebut pengkodean rumit (</a:t>
            </a:r>
            <a:r>
              <a:rPr lang="id-ID" b="1" i="1" dirty="0" smtClean="0"/>
              <a:t>messy encoding</a:t>
            </a:r>
            <a:r>
              <a:rPr lang="id-ID" b="1" dirty="0" smtClean="0"/>
              <a:t>)</a:t>
            </a:r>
            <a:r>
              <a:rPr lang="id-ID" dirty="0" smtClean="0"/>
              <a:t> bisa digunakan untuk tujuan ini [SUY05a]. </a:t>
            </a:r>
          </a:p>
          <a:p>
            <a:pPr lvl="1"/>
            <a:r>
              <a:rPr lang="id-ID" dirty="0" smtClean="0"/>
              <a:t>Idenya adalah dengan membuat representasi kromosom yang tidak bergantung pada posisi. </a:t>
            </a:r>
          </a:p>
          <a:p>
            <a:pPr lvl="1"/>
            <a:r>
              <a:rPr lang="id-ID" dirty="0" smtClean="0"/>
              <a:t>Jika </a:t>
            </a:r>
            <a:r>
              <a:rPr lang="id-ID" i="1" dirty="0" smtClean="0"/>
              <a:t>schema</a:t>
            </a:r>
            <a:r>
              <a:rPr lang="id-ID" dirty="0" smtClean="0"/>
              <a:t> </a:t>
            </a:r>
            <a:r>
              <a:rPr lang="id-ID" i="1" dirty="0" smtClean="0"/>
              <a:t>S</a:t>
            </a:r>
            <a:r>
              <a:rPr lang="id-ID" baseline="-25000" dirty="0" smtClean="0"/>
              <a:t>1</a:t>
            </a:r>
            <a:r>
              <a:rPr lang="id-ID" dirty="0" smtClean="0"/>
              <a:t> diubah menjadi xxxxxx01 (bit pertama dipindah ke belakang), maka </a:t>
            </a:r>
            <a:r>
              <a:rPr lang="id-ID" i="1" dirty="0" smtClean="0"/>
              <a:t>schema</a:t>
            </a:r>
            <a:r>
              <a:rPr lang="id-ID" dirty="0" smtClean="0"/>
              <a:t> tersebut tidak akan mudah rusak karena </a:t>
            </a:r>
            <a:r>
              <a:rPr lang="id-ID" i="1" dirty="0" smtClean="0"/>
              <a:t>defining length </a:t>
            </a:r>
            <a:r>
              <a:rPr lang="id-ID" dirty="0" smtClean="0"/>
              <a:t>menjadi jauh lebih pendek (yang tadinya 7 menjadi 1). </a:t>
            </a:r>
          </a:p>
          <a:p>
            <a:pPr lvl="1"/>
            <a:r>
              <a:rPr lang="id-ID" dirty="0" smtClean="0"/>
              <a:t>Bagaimana caranya? Masukkan posisi gen sebagai bagian dari kromosom.</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4000" dirty="0" smtClean="0"/>
              <a:t>Representasi Rumit (</a:t>
            </a:r>
            <a:r>
              <a:rPr lang="id-ID" sz="4000" i="1" dirty="0" smtClean="0"/>
              <a:t>Messy Encoding</a:t>
            </a:r>
            <a:r>
              <a:rPr lang="id-ID" sz="4000" dirty="0" smtClean="0"/>
              <a:t>)</a:t>
            </a:r>
            <a:endParaRPr lang="id-ID" sz="4000" dirty="0"/>
          </a:p>
        </p:txBody>
      </p:sp>
      <p:pic>
        <p:nvPicPr>
          <p:cNvPr id="71682" name="Picture 2"/>
          <p:cNvPicPr>
            <a:picLocks noChangeAspect="1" noChangeArrowheads="1"/>
          </p:cNvPicPr>
          <p:nvPr/>
        </p:nvPicPr>
        <p:blipFill>
          <a:blip r:embed="rId2"/>
          <a:srcRect/>
          <a:stretch>
            <a:fillRect/>
          </a:stretch>
        </p:blipFill>
        <p:spPr bwMode="auto">
          <a:xfrm>
            <a:off x="1538198" y="2895600"/>
            <a:ext cx="6158002" cy="28956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4000" dirty="0" smtClean="0"/>
              <a:t>Representasi Rumit (</a:t>
            </a:r>
            <a:r>
              <a:rPr lang="id-ID" sz="4000" i="1" dirty="0" smtClean="0"/>
              <a:t>Messy Encoding</a:t>
            </a:r>
            <a:r>
              <a:rPr lang="id-ID" sz="4000" dirty="0" smtClean="0"/>
              <a:t>)</a:t>
            </a:r>
            <a:endParaRPr lang="id-ID" sz="4000" dirty="0"/>
          </a:p>
        </p:txBody>
      </p:sp>
      <p:pic>
        <p:nvPicPr>
          <p:cNvPr id="72706" name="Picture 2"/>
          <p:cNvPicPr>
            <a:picLocks noChangeAspect="1" noChangeArrowheads="1"/>
          </p:cNvPicPr>
          <p:nvPr/>
        </p:nvPicPr>
        <p:blipFill>
          <a:blip r:embed="rId2"/>
          <a:srcRect/>
          <a:stretch>
            <a:fillRect/>
          </a:stretch>
        </p:blipFill>
        <p:spPr bwMode="auto">
          <a:xfrm>
            <a:off x="1447800" y="2590800"/>
            <a:ext cx="6096000" cy="3431066"/>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4000" dirty="0" smtClean="0"/>
              <a:t>Representasi Rumit (</a:t>
            </a:r>
            <a:r>
              <a:rPr lang="id-ID" sz="4000" i="1" dirty="0" smtClean="0"/>
              <a:t>Messy Encoding</a:t>
            </a:r>
            <a:r>
              <a:rPr lang="id-ID" sz="4000" dirty="0" smtClean="0"/>
              <a:t>)</a:t>
            </a:r>
            <a:endParaRPr lang="id-ID" sz="4000" dirty="0"/>
          </a:p>
        </p:txBody>
      </p:sp>
      <p:pic>
        <p:nvPicPr>
          <p:cNvPr id="73731" name="Picture 3"/>
          <p:cNvPicPr>
            <a:picLocks noChangeAspect="1" noChangeArrowheads="1"/>
          </p:cNvPicPr>
          <p:nvPr/>
        </p:nvPicPr>
        <p:blipFill>
          <a:blip r:embed="rId2"/>
          <a:srcRect/>
          <a:stretch>
            <a:fillRect/>
          </a:stretch>
        </p:blipFill>
        <p:spPr bwMode="auto">
          <a:xfrm>
            <a:off x="1295400" y="2590800"/>
            <a:ext cx="6755209" cy="35052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4000" dirty="0" smtClean="0"/>
              <a:t>Representasi Rumit (</a:t>
            </a:r>
            <a:r>
              <a:rPr lang="id-ID" sz="4000" i="1" dirty="0" smtClean="0"/>
              <a:t>Messy Encoding</a:t>
            </a:r>
            <a:r>
              <a:rPr lang="id-ID" sz="4000" dirty="0" smtClean="0"/>
              <a:t>)</a:t>
            </a:r>
            <a:endParaRPr lang="id-ID" sz="3600" dirty="0"/>
          </a:p>
        </p:txBody>
      </p:sp>
      <p:pic>
        <p:nvPicPr>
          <p:cNvPr id="74754" name="Picture 2"/>
          <p:cNvPicPr>
            <a:picLocks noChangeAspect="1" noChangeArrowheads="1"/>
          </p:cNvPicPr>
          <p:nvPr/>
        </p:nvPicPr>
        <p:blipFill>
          <a:blip r:embed="rId2"/>
          <a:srcRect/>
          <a:stretch>
            <a:fillRect/>
          </a:stretch>
        </p:blipFill>
        <p:spPr bwMode="auto">
          <a:xfrm>
            <a:off x="914400" y="2438400"/>
            <a:ext cx="7361486" cy="35052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4000" dirty="0" smtClean="0"/>
              <a:t>Representasi Rumit (</a:t>
            </a:r>
            <a:r>
              <a:rPr lang="id-ID" sz="4000" i="1" dirty="0" smtClean="0"/>
              <a:t>Messy Encoding</a:t>
            </a:r>
            <a:r>
              <a:rPr lang="id-ID" sz="4000" dirty="0" smtClean="0"/>
              <a:t>)</a:t>
            </a:r>
            <a:endParaRPr lang="id-ID" sz="3600" dirty="0"/>
          </a:p>
        </p:txBody>
      </p:sp>
      <p:sp>
        <p:nvSpPr>
          <p:cNvPr id="3" name="Content Placeholder 2"/>
          <p:cNvSpPr>
            <a:spLocks noGrp="1"/>
          </p:cNvSpPr>
          <p:nvPr>
            <p:ph idx="1"/>
          </p:nvPr>
        </p:nvSpPr>
        <p:spPr/>
        <p:txBody>
          <a:bodyPr>
            <a:normAutofit fontScale="77500" lnSpcReduction="20000"/>
          </a:bodyPr>
          <a:lstStyle/>
          <a:p>
            <a:r>
              <a:rPr lang="id-ID" dirty="0" smtClean="0"/>
              <a:t>Keuntungan penggunaan </a:t>
            </a:r>
            <a:r>
              <a:rPr lang="id-ID" i="1" dirty="0" smtClean="0"/>
              <a:t>messy</a:t>
            </a:r>
            <a:r>
              <a:rPr lang="id-ID" dirty="0" smtClean="0"/>
              <a:t> </a:t>
            </a:r>
            <a:r>
              <a:rPr lang="id-ID" i="1" dirty="0" smtClean="0"/>
              <a:t>encoding</a:t>
            </a:r>
            <a:r>
              <a:rPr lang="id-ID" dirty="0" smtClean="0"/>
              <a:t> sangat terlihat pada proses mutasi. </a:t>
            </a:r>
          </a:p>
          <a:p>
            <a:r>
              <a:rPr lang="id-ID" dirty="0" smtClean="0"/>
              <a:t>Kemungkinan untuk terjadinya mutasi pada suatu gen tertentu menjadi lebih besar. Misalkan, individu terbaik pada suatu populasi adalah {0, 0, 0, 1, 1, 0, 1, 1} dan individu terbaik yang merupakan optimum global adalah {</a:t>
            </a:r>
            <a:r>
              <a:rPr lang="id-ID" b="1" dirty="0" smtClean="0"/>
              <a:t>1</a:t>
            </a:r>
            <a:r>
              <a:rPr lang="id-ID" dirty="0" smtClean="0"/>
              <a:t>, 0, 0, 1, 1, 0, 1, 1}. </a:t>
            </a:r>
          </a:p>
          <a:p>
            <a:r>
              <a:rPr lang="id-ID" dirty="0" smtClean="0"/>
              <a:t>Artinya, hanya diperlukan mutasi satu gen saja (yaitu gen ke-1) untuk mendapatkan solusi optimum global. Jika kita menggunakan </a:t>
            </a:r>
            <a:r>
              <a:rPr lang="id-ID" i="1" dirty="0" smtClean="0"/>
              <a:t>binary</a:t>
            </a:r>
            <a:r>
              <a:rPr lang="id-ID" dirty="0" smtClean="0"/>
              <a:t> </a:t>
            </a:r>
            <a:r>
              <a:rPr lang="id-ID" i="1" dirty="0" smtClean="0"/>
              <a:t>encoding</a:t>
            </a:r>
            <a:r>
              <a:rPr lang="id-ID" dirty="0" smtClean="0"/>
              <a:t>, probabilitas termutasinya gen ke-1 adalah sebesar 1/8 dikali dengan probabilitas mutasi (</a:t>
            </a:r>
            <a:r>
              <a:rPr lang="id-ID" i="1" dirty="0" smtClean="0"/>
              <a:t>p</a:t>
            </a:r>
            <a:r>
              <a:rPr lang="id-ID" i="1" baseline="-25000" dirty="0" smtClean="0"/>
              <a:t>m</a:t>
            </a:r>
            <a:r>
              <a:rPr lang="id-ID" dirty="0" smtClean="0"/>
              <a:t>/8). Hal ini karena posisi gen pada </a:t>
            </a:r>
            <a:r>
              <a:rPr lang="id-ID" i="1" dirty="0" smtClean="0"/>
              <a:t>binary</a:t>
            </a:r>
            <a:r>
              <a:rPr lang="id-ID" dirty="0" smtClean="0"/>
              <a:t> </a:t>
            </a:r>
            <a:r>
              <a:rPr lang="id-ID" i="1" dirty="0" smtClean="0"/>
              <a:t>encoding</a:t>
            </a:r>
            <a:r>
              <a:rPr lang="id-ID" dirty="0" smtClean="0"/>
              <a:t> bersifat statis. Gen ke-1 selalu berada di posisi ke-1 kromosom. </a:t>
            </a:r>
          </a:p>
          <a:p>
            <a:r>
              <a:rPr lang="id-ID" dirty="0" smtClean="0"/>
              <a:t>Tetapi, jika kita menggunakan </a:t>
            </a:r>
            <a:r>
              <a:rPr lang="id-ID" i="1" dirty="0" smtClean="0"/>
              <a:t>messy</a:t>
            </a:r>
            <a:r>
              <a:rPr lang="id-ID" dirty="0" smtClean="0"/>
              <a:t> </a:t>
            </a:r>
            <a:r>
              <a:rPr lang="id-ID" i="1" dirty="0" smtClean="0"/>
              <a:t>encoding</a:t>
            </a:r>
            <a:r>
              <a:rPr lang="id-ID" dirty="0" smtClean="0"/>
              <a:t>, maka probabilitas termutasinya gen ke-1 akan lebih besar karena posisi gen ke-1 bisa berada dimana saja (tidak harus di posisi ke-1 kromosom). Hal ini karena posisi gen pada </a:t>
            </a:r>
            <a:r>
              <a:rPr lang="id-ID" i="1" dirty="0" smtClean="0"/>
              <a:t>messy</a:t>
            </a:r>
            <a:r>
              <a:rPr lang="id-ID" dirty="0" smtClean="0"/>
              <a:t> </a:t>
            </a:r>
            <a:r>
              <a:rPr lang="id-ID" i="1" dirty="0" smtClean="0"/>
              <a:t>encoding</a:t>
            </a:r>
            <a:r>
              <a:rPr lang="id-ID" dirty="0" smtClean="0"/>
              <a:t> bersifat dinamis. </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4000" dirty="0" smtClean="0"/>
              <a:t>Representasi Rumit (</a:t>
            </a:r>
            <a:r>
              <a:rPr lang="id-ID" sz="4000" i="1" dirty="0" smtClean="0"/>
              <a:t>Messy Encoding</a:t>
            </a:r>
            <a:r>
              <a:rPr lang="id-ID" sz="4000" dirty="0" smtClean="0"/>
              <a:t>)</a:t>
            </a:r>
            <a:endParaRPr lang="id-ID" sz="3600" dirty="0"/>
          </a:p>
        </p:txBody>
      </p:sp>
      <p:pic>
        <p:nvPicPr>
          <p:cNvPr id="75778" name="Picture 2"/>
          <p:cNvPicPr>
            <a:picLocks noChangeAspect="1" noChangeArrowheads="1"/>
          </p:cNvPicPr>
          <p:nvPr/>
        </p:nvPicPr>
        <p:blipFill>
          <a:blip r:embed="rId2"/>
          <a:srcRect/>
          <a:stretch>
            <a:fillRect/>
          </a:stretch>
        </p:blipFill>
        <p:spPr bwMode="auto">
          <a:xfrm>
            <a:off x="914400" y="2438400"/>
            <a:ext cx="7361486" cy="350520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dirty="0" smtClean="0"/>
              <a:t>Adaptive</a:t>
            </a:r>
            <a:r>
              <a:rPr lang="id-ID" dirty="0" smtClean="0"/>
              <a:t> </a:t>
            </a:r>
            <a:r>
              <a:rPr lang="en-US" dirty="0" smtClean="0"/>
              <a:t>EAs</a:t>
            </a:r>
            <a:endParaRPr lang="id-ID" dirty="0"/>
          </a:p>
        </p:txBody>
      </p:sp>
      <p:sp>
        <p:nvSpPr>
          <p:cNvPr id="3" name="Content Placeholder 2"/>
          <p:cNvSpPr>
            <a:spLocks noGrp="1"/>
          </p:cNvSpPr>
          <p:nvPr>
            <p:ph idx="1"/>
          </p:nvPr>
        </p:nvSpPr>
        <p:spPr/>
        <p:txBody>
          <a:bodyPr>
            <a:normAutofit lnSpcReduction="10000"/>
          </a:bodyPr>
          <a:lstStyle/>
          <a:p>
            <a:r>
              <a:rPr lang="id-ID" dirty="0" smtClean="0"/>
              <a:t>Algoritma-algoritma pada EAs memiliki parameter-parameter yang harus didefinisikan secara hati-hati agar bisa konvergen pada optimum global dengan cepat. </a:t>
            </a:r>
          </a:p>
          <a:p>
            <a:r>
              <a:rPr lang="id-ID" dirty="0" smtClean="0"/>
              <a:t>Terdapat empat parameter yang cukup sensitif terhadap performansi EAs, yaitu: ukuran populasi, </a:t>
            </a:r>
            <a:r>
              <a:rPr lang="id-ID" i="1" dirty="0" smtClean="0"/>
              <a:t>selective pressure</a:t>
            </a:r>
            <a:r>
              <a:rPr lang="id-ID" dirty="0" smtClean="0"/>
              <a:t> pada pemilihan orangtua, probabilitas </a:t>
            </a:r>
            <a:r>
              <a:rPr lang="id-ID" i="1" dirty="0" smtClean="0"/>
              <a:t>crossover</a:t>
            </a:r>
            <a:r>
              <a:rPr lang="id-ID" dirty="0" smtClean="0"/>
              <a:t> dan probabilitas mutasi. </a:t>
            </a:r>
          </a:p>
          <a:p>
            <a:r>
              <a:rPr lang="id-ID" dirty="0" smtClean="0"/>
              <a:t>Seringkali kita merasa kesulitan dalam menentukan nilai parameter tersebut karena nilai parameter sangat bergantung pada kasus yang dihadapi.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dirty="0" smtClean="0"/>
              <a:t>Adaptive</a:t>
            </a:r>
            <a:r>
              <a:rPr lang="id-ID" dirty="0" smtClean="0"/>
              <a:t> </a:t>
            </a:r>
            <a:r>
              <a:rPr lang="en-US" dirty="0" smtClean="0"/>
              <a:t>EAs</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Interaksi yang terjadi pada parameter-parameter tersebut sangat kuat, kompleks dan sulit dipahami. Sehingga bisa dikatakan parameter-parameter tersebut seolah-olah menjadi satu kesatuan paket. </a:t>
            </a:r>
          </a:p>
          <a:p>
            <a:r>
              <a:rPr lang="id-ID" dirty="0" smtClean="0"/>
              <a:t>Misalnya, suatu paket parameter (ukuran populasi = 100, probabilitas </a:t>
            </a:r>
            <a:r>
              <a:rPr lang="id-ID" i="1" dirty="0" smtClean="0"/>
              <a:t>crossover</a:t>
            </a:r>
            <a:r>
              <a:rPr lang="id-ID" dirty="0" smtClean="0"/>
              <a:t> = 0,8 dan probabilitas mutasi = 0,01) bisa memberikan performansi yang sangat baik untuk suatu masalah. Solusi optimum global selalu ditemukan dengan konvergensi yang sangat cepat. Tetapi, untuk masalah yang sama dengan kasus yang sedikit berbeda, paket paremeter tersebut justru mengakibatkan konvergensi prematur maupun konvergensi yang sangat lambat. </a:t>
            </a: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dirty="0" smtClean="0"/>
              <a:t>Adaptive</a:t>
            </a:r>
            <a:r>
              <a:rPr lang="id-ID" dirty="0" smtClean="0"/>
              <a:t> </a:t>
            </a:r>
            <a:r>
              <a:rPr lang="en-US" dirty="0" smtClean="0"/>
              <a:t>EAs</a:t>
            </a:r>
            <a:endParaRPr lang="id-ID" dirty="0"/>
          </a:p>
        </p:txBody>
      </p:sp>
      <p:sp>
        <p:nvSpPr>
          <p:cNvPr id="3" name="Content Placeholder 2"/>
          <p:cNvSpPr>
            <a:spLocks noGrp="1"/>
          </p:cNvSpPr>
          <p:nvPr>
            <p:ph idx="1"/>
          </p:nvPr>
        </p:nvSpPr>
        <p:spPr/>
        <p:txBody>
          <a:bodyPr/>
          <a:lstStyle/>
          <a:p>
            <a:r>
              <a:rPr lang="id-ID" dirty="0" smtClean="0"/>
              <a:t>Bagaimana solusinya?</a:t>
            </a:r>
          </a:p>
          <a:p>
            <a:r>
              <a:rPr lang="id-ID" dirty="0" smtClean="0"/>
              <a:t>Bangun EAs adaptif menggunakan </a:t>
            </a:r>
            <a:r>
              <a:rPr lang="id-ID" i="1" dirty="0" smtClean="0"/>
              <a:t>Fuzzy Government</a:t>
            </a:r>
            <a:r>
              <a:rPr lang="id-ID" dirty="0" smtClean="0"/>
              <a:t>. </a:t>
            </a:r>
          </a:p>
          <a:p>
            <a:r>
              <a:rPr lang="id-ID" i="1" dirty="0" smtClean="0"/>
              <a:t>Fuzzy Government</a:t>
            </a:r>
            <a:r>
              <a:rPr lang="id-ID" dirty="0" smtClean="0"/>
              <a:t> (FG) adalah kumpulan </a:t>
            </a:r>
            <a:r>
              <a:rPr lang="id-ID" i="1" dirty="0" smtClean="0"/>
              <a:t>fuzzy rules</a:t>
            </a:r>
            <a:r>
              <a:rPr lang="id-ID" dirty="0" smtClean="0"/>
              <a:t> dan </a:t>
            </a:r>
            <a:r>
              <a:rPr lang="id-ID" i="1" dirty="0" smtClean="0"/>
              <a:t>routines</a:t>
            </a:r>
            <a:r>
              <a:rPr lang="id-ID" dirty="0" smtClean="0"/>
              <a:t> yang berfungsi untuk: mengontrol proses evolusi, mendeteksi kemunculan solusi, mengubah-ubah (</a:t>
            </a:r>
            <a:r>
              <a:rPr lang="id-ID" i="1" dirty="0" smtClean="0"/>
              <a:t>tuning</a:t>
            </a:r>
            <a:r>
              <a:rPr lang="id-ID" dirty="0" smtClean="0"/>
              <a:t>) parameter EAs pada saat </a:t>
            </a:r>
            <a:r>
              <a:rPr lang="id-ID" i="1" dirty="0" smtClean="0"/>
              <a:t>running</a:t>
            </a:r>
            <a:r>
              <a:rPr lang="id-ID" dirty="0" smtClean="0"/>
              <a:t> sehingga dapat mencegah konvergensi prematur maupun konvergensi yang sangat lambat.</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Konvergensi Prematur</a:t>
            </a:r>
            <a:endParaRPr lang="id-ID" dirty="0"/>
          </a:p>
        </p:txBody>
      </p:sp>
      <p:pic>
        <p:nvPicPr>
          <p:cNvPr id="69634" name="Picture 2"/>
          <p:cNvPicPr>
            <a:picLocks noChangeAspect="1" noChangeArrowheads="1"/>
          </p:cNvPicPr>
          <p:nvPr/>
        </p:nvPicPr>
        <p:blipFill>
          <a:blip r:embed="rId2"/>
          <a:srcRect/>
          <a:stretch>
            <a:fillRect/>
          </a:stretch>
        </p:blipFill>
        <p:spPr bwMode="auto">
          <a:xfrm>
            <a:off x="838200" y="2362200"/>
            <a:ext cx="7700010" cy="3276600"/>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dirty="0" smtClean="0"/>
              <a:t>Adaptive</a:t>
            </a:r>
            <a:r>
              <a:rPr lang="id-ID" dirty="0" smtClean="0"/>
              <a:t> </a:t>
            </a:r>
            <a:r>
              <a:rPr lang="en-US" dirty="0" smtClean="0"/>
              <a:t>EAs</a:t>
            </a:r>
            <a:endParaRPr lang="id-ID" dirty="0"/>
          </a:p>
        </p:txBody>
      </p:sp>
      <p:pic>
        <p:nvPicPr>
          <p:cNvPr id="76802" name="Picture 2"/>
          <p:cNvPicPr>
            <a:picLocks noChangeAspect="1" noChangeArrowheads="1"/>
          </p:cNvPicPr>
          <p:nvPr/>
        </p:nvPicPr>
        <p:blipFill>
          <a:blip r:embed="rId2"/>
          <a:srcRect/>
          <a:stretch>
            <a:fillRect/>
          </a:stretch>
        </p:blipFill>
        <p:spPr bwMode="auto">
          <a:xfrm>
            <a:off x="1066800" y="2895600"/>
            <a:ext cx="6883369" cy="3048000"/>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dirty="0" smtClean="0"/>
              <a:t>Adaptive</a:t>
            </a:r>
            <a:r>
              <a:rPr lang="id-ID" dirty="0" smtClean="0"/>
              <a:t> </a:t>
            </a:r>
            <a:r>
              <a:rPr lang="en-US" dirty="0" smtClean="0"/>
              <a:t>EAs</a:t>
            </a:r>
            <a:endParaRPr lang="id-ID" dirty="0"/>
          </a:p>
        </p:txBody>
      </p:sp>
      <p:sp>
        <p:nvSpPr>
          <p:cNvPr id="3" name="Content Placeholder 2"/>
          <p:cNvSpPr>
            <a:spLocks noGrp="1"/>
          </p:cNvSpPr>
          <p:nvPr>
            <p:ph idx="1"/>
          </p:nvPr>
        </p:nvSpPr>
        <p:spPr/>
        <p:txBody>
          <a:bodyPr>
            <a:normAutofit lnSpcReduction="10000"/>
          </a:bodyPr>
          <a:lstStyle/>
          <a:p>
            <a:r>
              <a:rPr lang="id-ID" dirty="0" smtClean="0"/>
              <a:t>Masukan (</a:t>
            </a:r>
            <a:r>
              <a:rPr lang="id-ID" i="1" dirty="0" smtClean="0"/>
              <a:t>input</a:t>
            </a:r>
            <a:r>
              <a:rPr lang="id-ID" dirty="0" smtClean="0"/>
              <a:t>) untuk FG adalah data-data statistik EAs yang diperoleh secara periodik pada sejumlah generasi tertentu (</a:t>
            </a:r>
            <a:r>
              <a:rPr lang="id-ID" i="1" dirty="0" smtClean="0"/>
              <a:t>sampling rate</a:t>
            </a:r>
            <a:r>
              <a:rPr lang="id-ID" dirty="0" smtClean="0"/>
              <a:t>), misalnya </a:t>
            </a:r>
            <a:r>
              <a:rPr lang="id-ID" i="1" dirty="0" smtClean="0"/>
              <a:t>r</a:t>
            </a:r>
            <a:r>
              <a:rPr lang="id-ID" dirty="0" smtClean="0"/>
              <a:t> generasi. </a:t>
            </a:r>
          </a:p>
          <a:p>
            <a:r>
              <a:rPr lang="id-ID" dirty="0" smtClean="0"/>
              <a:t>Statistik EAs bisa berupa: </a:t>
            </a:r>
          </a:p>
          <a:p>
            <a:pPr lvl="1"/>
            <a:r>
              <a:rPr lang="id-ID" sz="2000" i="1" dirty="0" smtClean="0"/>
              <a:t>genotype statistic</a:t>
            </a:r>
            <a:r>
              <a:rPr lang="id-ID" sz="2000" dirty="0" smtClean="0"/>
              <a:t>, yang merupakan kesimpulan atas aspek-aspek yang berhubungan dengan </a:t>
            </a:r>
            <a:r>
              <a:rPr lang="id-ID" sz="2000" i="1" dirty="0" smtClean="0"/>
              <a:t>genotypes</a:t>
            </a:r>
            <a:r>
              <a:rPr lang="id-ID" sz="2000" dirty="0" smtClean="0"/>
              <a:t> dari individu-individu dalam suatu populasi tanpa memperhatikan arti dari aspek-aspek tersebut. </a:t>
            </a:r>
            <a:r>
              <a:rPr lang="id-ID" sz="2000" i="1" dirty="0" smtClean="0"/>
              <a:t>Genotype statistic</a:t>
            </a:r>
            <a:r>
              <a:rPr lang="id-ID" sz="2000" dirty="0" smtClean="0"/>
              <a:t> yang umum digunakan adalah </a:t>
            </a:r>
            <a:r>
              <a:rPr lang="id-ID" sz="2000" i="1" dirty="0" smtClean="0"/>
              <a:t>fuzzy</a:t>
            </a:r>
            <a:r>
              <a:rPr lang="id-ID" sz="2000" dirty="0" smtClean="0"/>
              <a:t> </a:t>
            </a:r>
            <a:r>
              <a:rPr lang="id-ID" sz="2000" i="1" dirty="0" smtClean="0"/>
              <a:t>similarity measure</a:t>
            </a:r>
            <a:r>
              <a:rPr lang="id-ID" sz="2000" dirty="0" smtClean="0"/>
              <a:t>.</a:t>
            </a:r>
          </a:p>
          <a:p>
            <a:pPr lvl="1"/>
            <a:r>
              <a:rPr lang="id-ID" sz="2000" i="1" dirty="0" smtClean="0"/>
              <a:t>phenotype statistic</a:t>
            </a:r>
            <a:r>
              <a:rPr lang="id-ID" sz="2000" dirty="0" smtClean="0"/>
              <a:t>, yang fokus pada nilai </a:t>
            </a:r>
            <a:r>
              <a:rPr lang="id-ID" sz="2000" i="1" dirty="0" smtClean="0"/>
              <a:t>fitness</a:t>
            </a:r>
            <a:r>
              <a:rPr lang="id-ID" sz="2000" dirty="0" smtClean="0"/>
              <a:t> individu untuk masalah yang dihadapi. </a:t>
            </a:r>
            <a:r>
              <a:rPr lang="id-ID" sz="2000" i="1" dirty="0" smtClean="0"/>
              <a:t>Phenotype statistic </a:t>
            </a:r>
            <a:r>
              <a:rPr lang="id-ID" sz="2000" dirty="0" smtClean="0"/>
              <a:t>bisa berupa </a:t>
            </a:r>
            <a:r>
              <a:rPr lang="id-ID" sz="2000" i="1" dirty="0" smtClean="0"/>
              <a:t>phenotype diversity measure</a:t>
            </a:r>
            <a:r>
              <a:rPr lang="id-ID" sz="2000" dirty="0" smtClean="0"/>
              <a:t> yang berupa </a:t>
            </a:r>
            <a:r>
              <a:rPr lang="id-ID" sz="2000" i="1" dirty="0" smtClean="0"/>
              <a:t>fitness range</a:t>
            </a:r>
            <a:r>
              <a:rPr lang="id-ID" sz="2000" dirty="0" smtClean="0"/>
              <a:t>, rasio </a:t>
            </a:r>
            <a:r>
              <a:rPr lang="id-ID" sz="2000" i="1" dirty="0" smtClean="0"/>
              <a:t>fitness terbaik</a:t>
            </a:r>
            <a:r>
              <a:rPr lang="id-ID" sz="2000" dirty="0" smtClean="0"/>
              <a:t> terhadap rata-rata </a:t>
            </a:r>
            <a:r>
              <a:rPr lang="id-ID" sz="2000" i="1" dirty="0" smtClean="0"/>
              <a:t>fitness</a:t>
            </a:r>
            <a:r>
              <a:rPr lang="id-ID" sz="2000" dirty="0" smtClean="0"/>
              <a:t>, variansi </a:t>
            </a:r>
            <a:r>
              <a:rPr lang="id-ID" sz="2000" i="1" dirty="0" smtClean="0"/>
              <a:t>fitness</a:t>
            </a:r>
            <a:r>
              <a:rPr lang="id-ID" sz="2000" dirty="0" smtClean="0"/>
              <a:t>, dan sebagainya.</a:t>
            </a:r>
            <a:endParaRPr lang="id-ID"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dirty="0" smtClean="0"/>
              <a:t>Adaptive</a:t>
            </a:r>
            <a:r>
              <a:rPr lang="id-ID" dirty="0" smtClean="0"/>
              <a:t> </a:t>
            </a:r>
            <a:r>
              <a:rPr lang="en-US" dirty="0" smtClean="0"/>
              <a:t>EAs</a:t>
            </a:r>
            <a:endParaRPr lang="id-ID" dirty="0"/>
          </a:p>
        </p:txBody>
      </p:sp>
      <p:sp>
        <p:nvSpPr>
          <p:cNvPr id="3" name="Content Placeholder 2"/>
          <p:cNvSpPr>
            <a:spLocks noGrp="1"/>
          </p:cNvSpPr>
          <p:nvPr>
            <p:ph idx="1"/>
          </p:nvPr>
        </p:nvSpPr>
        <p:spPr/>
        <p:txBody>
          <a:bodyPr/>
          <a:lstStyle/>
          <a:p>
            <a:r>
              <a:rPr lang="id-ID" dirty="0" smtClean="0"/>
              <a:t>Keluaran (</a:t>
            </a:r>
            <a:r>
              <a:rPr lang="id-ID" i="1" dirty="0" smtClean="0"/>
              <a:t>output</a:t>
            </a:r>
            <a:r>
              <a:rPr lang="id-ID" dirty="0" smtClean="0"/>
              <a:t>) dari FG adalah nilai-nilai parameter EAs yang paling sesuai untuk kondisi populasi saat ini. </a:t>
            </a:r>
          </a:p>
          <a:p>
            <a:r>
              <a:rPr lang="id-ID" dirty="0" smtClean="0"/>
              <a:t>Parameter-parameter EAs yang bisa menjadi output FG adalah ukuran populasi, probabilitas </a:t>
            </a:r>
            <a:r>
              <a:rPr lang="id-ID" i="1" dirty="0" smtClean="0"/>
              <a:t>crossover</a:t>
            </a:r>
            <a:r>
              <a:rPr lang="id-ID" dirty="0" smtClean="0"/>
              <a:t>, probabilitas mutasi, dan </a:t>
            </a:r>
            <a:r>
              <a:rPr lang="id-ID" i="1" dirty="0" smtClean="0"/>
              <a:t>selective pressure</a:t>
            </a:r>
            <a:r>
              <a:rPr lang="id-ID" dirty="0" smtClean="0"/>
              <a:t> (jika memungkinkan). </a:t>
            </a:r>
          </a:p>
          <a:p>
            <a:r>
              <a:rPr lang="id-ID" dirty="0" smtClean="0"/>
              <a:t>Keluaran FG ini bisa berubah-ubah pada setiap periode generasi sehingga membuat EAs bersifat adaptif. </a:t>
            </a:r>
          </a:p>
          <a:p>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dirty="0" smtClean="0"/>
              <a:t>Contoh Himpunan aturan fuzzy untuk pengontrolan probabilitas </a:t>
            </a:r>
            <a:r>
              <a:rPr lang="id-ID" sz="3200" i="1" dirty="0" smtClean="0"/>
              <a:t>crossover</a:t>
            </a:r>
            <a:r>
              <a:rPr lang="id-ID" sz="3200" dirty="0" smtClean="0"/>
              <a:t> (</a:t>
            </a:r>
            <a:r>
              <a:rPr lang="id-ID" sz="3200" i="1" dirty="0" smtClean="0"/>
              <a:t>p</a:t>
            </a:r>
            <a:r>
              <a:rPr lang="id-ID" sz="3200" i="1" baseline="-25000" dirty="0" smtClean="0"/>
              <a:t>c</a:t>
            </a:r>
            <a:r>
              <a:rPr lang="id-ID" sz="3200" dirty="0" smtClean="0"/>
              <a:t>) </a:t>
            </a:r>
            <a:r>
              <a:rPr lang="en-US" sz="2400" dirty="0" smtClean="0"/>
              <a:t>[TET01]</a:t>
            </a:r>
            <a:endParaRPr lang="id-ID" sz="3200" dirty="0"/>
          </a:p>
        </p:txBody>
      </p:sp>
      <p:graphicFrame>
        <p:nvGraphicFramePr>
          <p:cNvPr id="3" name="Table 2"/>
          <p:cNvGraphicFramePr>
            <a:graphicFrameLocks noGrp="1"/>
          </p:cNvGraphicFramePr>
          <p:nvPr/>
        </p:nvGraphicFramePr>
        <p:xfrm>
          <a:off x="533400" y="2514600"/>
          <a:ext cx="8077200" cy="3810000"/>
        </p:xfrm>
        <a:graphic>
          <a:graphicData uri="http://schemas.openxmlformats.org/drawingml/2006/table">
            <a:tbl>
              <a:tblPr/>
              <a:tblGrid>
                <a:gridCol w="1736655"/>
                <a:gridCol w="2113097"/>
                <a:gridCol w="2113097"/>
                <a:gridCol w="2114351"/>
              </a:tblGrid>
              <a:tr h="1088572">
                <a:tc>
                  <a:txBody>
                    <a:bodyPr/>
                    <a:lstStyle/>
                    <a:p>
                      <a:pPr algn="ctr">
                        <a:spcBef>
                          <a:spcPts val="300"/>
                        </a:spcBef>
                        <a:spcAft>
                          <a:spcPts val="600"/>
                        </a:spcAft>
                        <a:tabLst>
                          <a:tab pos="800100" algn="l"/>
                        </a:tabLst>
                      </a:pPr>
                      <a:r>
                        <a:rPr lang="id-ID" sz="2400" b="1" i="1" spc="-30" dirty="0">
                          <a:latin typeface="Arial"/>
                          <a:ea typeface="Times New Roman"/>
                          <a:cs typeface="Times New Roman"/>
                        </a:rPr>
                        <a:t>p</a:t>
                      </a:r>
                      <a:r>
                        <a:rPr lang="id-ID" sz="2400" b="1" i="1" spc="-30" baseline="-25000" dirty="0">
                          <a:latin typeface="Arial"/>
                          <a:ea typeface="Times New Roman"/>
                          <a:cs typeface="Times New Roman"/>
                        </a:rPr>
                        <a:t>c</a:t>
                      </a:r>
                      <a:endParaRPr lang="id-ID" sz="2400" spc="-30" dirty="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gridSpan="3">
                  <a:txBody>
                    <a:bodyPr/>
                    <a:lstStyle/>
                    <a:p>
                      <a:pPr algn="ctr">
                        <a:spcBef>
                          <a:spcPts val="300"/>
                        </a:spcBef>
                        <a:spcAft>
                          <a:spcPts val="600"/>
                        </a:spcAft>
                        <a:tabLst>
                          <a:tab pos="800100" algn="l"/>
                        </a:tabLst>
                      </a:pPr>
                      <a:r>
                        <a:rPr lang="id-ID" sz="2400" b="1" spc="-30">
                          <a:latin typeface="Arial"/>
                          <a:ea typeface="Times New Roman"/>
                          <a:cs typeface="Times New Roman"/>
                        </a:rPr>
                        <a:t>Ukuran populasi</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id-ID"/>
                    </a:p>
                  </a:txBody>
                  <a:tcPr/>
                </a:tc>
                <a:tc hMerge="1">
                  <a:txBody>
                    <a:bodyPr/>
                    <a:lstStyle/>
                    <a:p>
                      <a:endParaRPr lang="id-ID"/>
                    </a:p>
                  </a:txBody>
                  <a:tcPr/>
                </a:tc>
              </a:tr>
              <a:tr h="680357">
                <a:tc>
                  <a:txBody>
                    <a:bodyPr/>
                    <a:lstStyle/>
                    <a:p>
                      <a:pPr algn="ctr">
                        <a:spcBef>
                          <a:spcPts val="300"/>
                        </a:spcBef>
                        <a:spcAft>
                          <a:spcPts val="600"/>
                        </a:spcAft>
                        <a:tabLst>
                          <a:tab pos="800100" algn="l"/>
                        </a:tabLst>
                      </a:pPr>
                      <a:r>
                        <a:rPr lang="id-ID" sz="2400" b="1" spc="-30">
                          <a:latin typeface="Arial"/>
                          <a:ea typeface="Times New Roman"/>
                          <a:cs typeface="Times New Roman"/>
                        </a:rPr>
                        <a:t>Generasi</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Bef>
                          <a:spcPts val="300"/>
                        </a:spcBef>
                        <a:spcAft>
                          <a:spcPts val="600"/>
                        </a:spcAft>
                        <a:tabLst>
                          <a:tab pos="800100" algn="l"/>
                        </a:tabLst>
                      </a:pPr>
                      <a:r>
                        <a:rPr lang="id-ID" sz="2400" spc="-30">
                          <a:latin typeface="Arial"/>
                          <a:ea typeface="Times New Roman"/>
                          <a:cs typeface="Times New Roman"/>
                        </a:rPr>
                        <a:t>Kecil</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Bef>
                          <a:spcPts val="300"/>
                        </a:spcBef>
                        <a:spcAft>
                          <a:spcPts val="600"/>
                        </a:spcAft>
                        <a:tabLst>
                          <a:tab pos="800100" algn="l"/>
                        </a:tabLst>
                      </a:pPr>
                      <a:r>
                        <a:rPr lang="id-ID" sz="2400" spc="-30">
                          <a:latin typeface="Arial"/>
                          <a:ea typeface="Times New Roman"/>
                          <a:cs typeface="Times New Roman"/>
                        </a:rPr>
                        <a:t>Sedang</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Bef>
                          <a:spcPts val="300"/>
                        </a:spcBef>
                        <a:spcAft>
                          <a:spcPts val="600"/>
                        </a:spcAft>
                        <a:tabLst>
                          <a:tab pos="800100" algn="l"/>
                        </a:tabLst>
                      </a:pPr>
                      <a:r>
                        <a:rPr lang="id-ID" sz="2400" spc="-30">
                          <a:latin typeface="Arial"/>
                          <a:ea typeface="Times New Roman"/>
                          <a:cs typeface="Times New Roman"/>
                        </a:rPr>
                        <a:t>Besar</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680357">
                <a:tc>
                  <a:txBody>
                    <a:bodyPr/>
                    <a:lstStyle/>
                    <a:p>
                      <a:pPr algn="ctr">
                        <a:spcBef>
                          <a:spcPts val="300"/>
                        </a:spcBef>
                        <a:spcAft>
                          <a:spcPts val="600"/>
                        </a:spcAft>
                        <a:tabLst>
                          <a:tab pos="800100" algn="l"/>
                        </a:tabLst>
                      </a:pPr>
                      <a:r>
                        <a:rPr lang="id-ID" sz="2400" spc="-30">
                          <a:latin typeface="Arial"/>
                          <a:ea typeface="Times New Roman"/>
                          <a:cs typeface="Times New Roman"/>
                        </a:rPr>
                        <a:t>Singkat</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Bef>
                          <a:spcPts val="300"/>
                        </a:spcBef>
                        <a:spcAft>
                          <a:spcPts val="600"/>
                        </a:spcAft>
                        <a:tabLst>
                          <a:tab pos="800100" algn="l"/>
                        </a:tabLst>
                      </a:pPr>
                      <a:r>
                        <a:rPr lang="id-ID" sz="2400" spc="-30">
                          <a:latin typeface="Arial"/>
                          <a:ea typeface="Times New Roman"/>
                          <a:cs typeface="Times New Roman"/>
                        </a:rPr>
                        <a:t>Sedang</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600"/>
                        </a:spcAft>
                        <a:tabLst>
                          <a:tab pos="800100" algn="l"/>
                        </a:tabLst>
                      </a:pPr>
                      <a:r>
                        <a:rPr lang="id-ID" sz="2400" spc="-30">
                          <a:latin typeface="Arial"/>
                          <a:ea typeface="Times New Roman"/>
                          <a:cs typeface="Times New Roman"/>
                        </a:rPr>
                        <a:t>Kecil</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600"/>
                        </a:spcAft>
                        <a:tabLst>
                          <a:tab pos="800100" algn="l"/>
                        </a:tabLst>
                      </a:pPr>
                      <a:r>
                        <a:rPr lang="id-ID" sz="2400" spc="-30">
                          <a:latin typeface="Arial"/>
                          <a:ea typeface="Times New Roman"/>
                          <a:cs typeface="Times New Roman"/>
                        </a:rPr>
                        <a:t>Kecil</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0357">
                <a:tc>
                  <a:txBody>
                    <a:bodyPr/>
                    <a:lstStyle/>
                    <a:p>
                      <a:pPr algn="ctr">
                        <a:spcBef>
                          <a:spcPts val="300"/>
                        </a:spcBef>
                        <a:spcAft>
                          <a:spcPts val="600"/>
                        </a:spcAft>
                        <a:tabLst>
                          <a:tab pos="800100" algn="l"/>
                        </a:tabLst>
                      </a:pPr>
                      <a:r>
                        <a:rPr lang="id-ID" sz="2400" spc="-30">
                          <a:latin typeface="Arial"/>
                          <a:ea typeface="Times New Roman"/>
                          <a:cs typeface="Times New Roman"/>
                        </a:rPr>
                        <a:t>Sedang</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Bef>
                          <a:spcPts val="300"/>
                        </a:spcBef>
                        <a:spcAft>
                          <a:spcPts val="600"/>
                        </a:spcAft>
                        <a:tabLst>
                          <a:tab pos="800100" algn="l"/>
                        </a:tabLst>
                      </a:pPr>
                      <a:r>
                        <a:rPr lang="id-ID" sz="2400" spc="-30">
                          <a:latin typeface="Arial"/>
                          <a:ea typeface="Times New Roman"/>
                          <a:cs typeface="Times New Roman"/>
                        </a:rPr>
                        <a:t>Besar</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600"/>
                        </a:spcAft>
                        <a:tabLst>
                          <a:tab pos="800100" algn="l"/>
                        </a:tabLst>
                      </a:pPr>
                      <a:r>
                        <a:rPr lang="id-ID" sz="2400" spc="-30">
                          <a:latin typeface="Arial"/>
                          <a:ea typeface="Times New Roman"/>
                          <a:cs typeface="Times New Roman"/>
                        </a:rPr>
                        <a:t>Besar</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600"/>
                        </a:spcAft>
                        <a:tabLst>
                          <a:tab pos="800100" algn="l"/>
                        </a:tabLst>
                      </a:pPr>
                      <a:r>
                        <a:rPr lang="id-ID" sz="2400" spc="-30">
                          <a:latin typeface="Arial"/>
                          <a:ea typeface="Times New Roman"/>
                          <a:cs typeface="Times New Roman"/>
                        </a:rPr>
                        <a:t>Sedang</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0357">
                <a:tc>
                  <a:txBody>
                    <a:bodyPr/>
                    <a:lstStyle/>
                    <a:p>
                      <a:pPr algn="ctr">
                        <a:spcBef>
                          <a:spcPts val="300"/>
                        </a:spcBef>
                        <a:spcAft>
                          <a:spcPts val="600"/>
                        </a:spcAft>
                        <a:tabLst>
                          <a:tab pos="800100" algn="l"/>
                        </a:tabLst>
                      </a:pPr>
                      <a:r>
                        <a:rPr lang="id-ID" sz="2400" spc="-30">
                          <a:latin typeface="Arial"/>
                          <a:ea typeface="Times New Roman"/>
                          <a:cs typeface="Times New Roman"/>
                        </a:rPr>
                        <a:t>Lama</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Bef>
                          <a:spcPts val="300"/>
                        </a:spcBef>
                        <a:spcAft>
                          <a:spcPts val="600"/>
                        </a:spcAft>
                        <a:tabLst>
                          <a:tab pos="800100" algn="l"/>
                        </a:tabLst>
                      </a:pPr>
                      <a:r>
                        <a:rPr lang="id-ID" sz="2400" spc="-30">
                          <a:latin typeface="Arial"/>
                          <a:ea typeface="Times New Roman"/>
                          <a:cs typeface="Times New Roman"/>
                        </a:rPr>
                        <a:t>Sangat besar</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600"/>
                        </a:spcAft>
                        <a:tabLst>
                          <a:tab pos="800100" algn="l"/>
                        </a:tabLst>
                      </a:pPr>
                      <a:r>
                        <a:rPr lang="id-ID" sz="2400" spc="-30">
                          <a:latin typeface="Arial"/>
                          <a:ea typeface="Times New Roman"/>
                          <a:cs typeface="Times New Roman"/>
                        </a:rPr>
                        <a:t>Sangat besar</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600"/>
                        </a:spcAft>
                        <a:tabLst>
                          <a:tab pos="800100" algn="l"/>
                        </a:tabLst>
                      </a:pPr>
                      <a:r>
                        <a:rPr lang="id-ID" sz="2400" spc="-30" dirty="0">
                          <a:latin typeface="Arial"/>
                          <a:ea typeface="Times New Roman"/>
                          <a:cs typeface="Times New Roman"/>
                        </a:rPr>
                        <a:t>Besar</a:t>
                      </a:r>
                      <a:endParaRPr lang="id-ID" sz="2400" spc="-30" dirty="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id-ID" sz="3200" dirty="0" smtClean="0"/>
              <a:t>Contoh Himpunan aturan fuzzy untuk pengontrolan probabilitas </a:t>
            </a:r>
            <a:r>
              <a:rPr lang="id-ID" sz="3200" i="1" dirty="0" smtClean="0"/>
              <a:t>crossover</a:t>
            </a:r>
            <a:r>
              <a:rPr lang="id-ID" sz="3200" dirty="0" smtClean="0"/>
              <a:t> (</a:t>
            </a:r>
            <a:r>
              <a:rPr lang="id-ID" sz="3200" i="1" dirty="0" smtClean="0"/>
              <a:t>p</a:t>
            </a:r>
            <a:r>
              <a:rPr lang="id-ID" sz="3200" i="1" baseline="-25000" dirty="0" smtClean="0"/>
              <a:t>c</a:t>
            </a:r>
            <a:r>
              <a:rPr lang="id-ID" sz="3200" dirty="0" smtClean="0"/>
              <a:t>) </a:t>
            </a:r>
            <a:r>
              <a:rPr lang="en-US" sz="2400" dirty="0" smtClean="0"/>
              <a:t>[TET01]</a:t>
            </a:r>
            <a:endParaRPr lang="id-ID" sz="2800" dirty="0"/>
          </a:p>
        </p:txBody>
      </p:sp>
      <p:sp>
        <p:nvSpPr>
          <p:cNvPr id="4" name="Content Placeholder 3"/>
          <p:cNvSpPr>
            <a:spLocks noGrp="1"/>
          </p:cNvSpPr>
          <p:nvPr>
            <p:ph idx="1"/>
          </p:nvPr>
        </p:nvSpPr>
        <p:spPr>
          <a:xfrm>
            <a:off x="457200" y="2362200"/>
            <a:ext cx="8229600" cy="3962400"/>
          </a:xfrm>
        </p:spPr>
        <p:txBody>
          <a:bodyPr>
            <a:normAutofit/>
          </a:bodyPr>
          <a:lstStyle/>
          <a:p>
            <a:pPr>
              <a:buNone/>
            </a:pPr>
            <a:r>
              <a:rPr lang="id-ID" sz="2400" dirty="0" smtClean="0"/>
              <a:t>1. 	</a:t>
            </a:r>
            <a:r>
              <a:rPr lang="id-ID" sz="2400" b="1" dirty="0" smtClean="0"/>
              <a:t>IF</a:t>
            </a:r>
            <a:r>
              <a:rPr lang="id-ID" sz="2400" dirty="0" smtClean="0"/>
              <a:t> Generasi = Singkat </a:t>
            </a:r>
            <a:r>
              <a:rPr lang="id-ID" sz="2400" b="1" dirty="0" smtClean="0"/>
              <a:t>AND</a:t>
            </a:r>
            <a:r>
              <a:rPr lang="id-ID" sz="2400" dirty="0" smtClean="0"/>
              <a:t> Ukuran populasi = Kecil</a:t>
            </a:r>
          </a:p>
          <a:p>
            <a:pPr>
              <a:buNone/>
            </a:pPr>
            <a:r>
              <a:rPr lang="id-ID" sz="2400" dirty="0" smtClean="0"/>
              <a:t>	</a:t>
            </a:r>
            <a:r>
              <a:rPr lang="id-ID" sz="2400" b="1" dirty="0" smtClean="0"/>
              <a:t>THEN</a:t>
            </a:r>
            <a:r>
              <a:rPr lang="id-ID" sz="2400" dirty="0" smtClean="0"/>
              <a:t> </a:t>
            </a:r>
            <a:r>
              <a:rPr lang="id-ID" sz="2400" i="1" dirty="0" smtClean="0"/>
              <a:t>p</a:t>
            </a:r>
            <a:r>
              <a:rPr lang="id-ID" sz="2400" i="1" baseline="-25000" dirty="0" smtClean="0"/>
              <a:t>c</a:t>
            </a:r>
            <a:r>
              <a:rPr lang="id-ID" sz="2400" dirty="0" smtClean="0"/>
              <a:t> = Sedang</a:t>
            </a:r>
          </a:p>
          <a:p>
            <a:pPr>
              <a:buNone/>
            </a:pPr>
            <a:r>
              <a:rPr lang="id-ID" sz="2400" dirty="0" smtClean="0"/>
              <a:t>2. </a:t>
            </a:r>
            <a:r>
              <a:rPr lang="id-ID" sz="2400" b="1" dirty="0" smtClean="0"/>
              <a:t>IF</a:t>
            </a:r>
            <a:r>
              <a:rPr lang="id-ID" sz="2400" dirty="0" smtClean="0"/>
              <a:t> Generasi = Singkat </a:t>
            </a:r>
            <a:r>
              <a:rPr lang="id-ID" sz="2400" b="1" dirty="0" smtClean="0"/>
              <a:t>AND</a:t>
            </a:r>
            <a:r>
              <a:rPr lang="id-ID" sz="2400" dirty="0" smtClean="0"/>
              <a:t> Ukuran populasi = Sedang </a:t>
            </a:r>
          </a:p>
          <a:p>
            <a:pPr>
              <a:buNone/>
            </a:pPr>
            <a:r>
              <a:rPr lang="id-ID" sz="2400" dirty="0" smtClean="0"/>
              <a:t>	</a:t>
            </a:r>
            <a:r>
              <a:rPr lang="id-ID" sz="2400" b="1" dirty="0" smtClean="0"/>
              <a:t>THEN</a:t>
            </a:r>
            <a:r>
              <a:rPr lang="id-ID" sz="2400" dirty="0" smtClean="0"/>
              <a:t> </a:t>
            </a:r>
            <a:r>
              <a:rPr lang="id-ID" sz="2400" i="1" dirty="0" smtClean="0"/>
              <a:t>p</a:t>
            </a:r>
            <a:r>
              <a:rPr lang="id-ID" sz="2400" i="1" baseline="-25000" dirty="0" smtClean="0"/>
              <a:t>c</a:t>
            </a:r>
            <a:r>
              <a:rPr lang="id-ID" sz="2400" dirty="0" smtClean="0"/>
              <a:t> = Kecil</a:t>
            </a:r>
          </a:p>
          <a:p>
            <a:pPr>
              <a:buNone/>
            </a:pPr>
            <a:r>
              <a:rPr lang="id-ID" sz="2400" b="1" dirty="0" smtClean="0"/>
              <a:t>...</a:t>
            </a:r>
            <a:endParaRPr lang="id-ID" sz="2400" dirty="0" smtClean="0"/>
          </a:p>
          <a:p>
            <a:pPr>
              <a:buNone/>
            </a:pPr>
            <a:r>
              <a:rPr lang="id-ID" sz="2400" dirty="0" smtClean="0"/>
              <a:t>9.	</a:t>
            </a:r>
            <a:r>
              <a:rPr lang="id-ID" sz="2400" b="1" dirty="0" smtClean="0"/>
              <a:t>IF</a:t>
            </a:r>
            <a:r>
              <a:rPr lang="id-ID" sz="2400" dirty="0" smtClean="0"/>
              <a:t> Generasi = Lama </a:t>
            </a:r>
            <a:r>
              <a:rPr lang="id-ID" sz="2400" b="1" dirty="0" smtClean="0"/>
              <a:t>AND</a:t>
            </a:r>
            <a:r>
              <a:rPr lang="id-ID" sz="2400" dirty="0" smtClean="0"/>
              <a:t> Ukuran populasi = Besar</a:t>
            </a:r>
          </a:p>
          <a:p>
            <a:pPr>
              <a:buNone/>
            </a:pPr>
            <a:r>
              <a:rPr lang="id-ID" sz="2400" dirty="0" smtClean="0"/>
              <a:t>	</a:t>
            </a:r>
            <a:r>
              <a:rPr lang="id-ID" sz="2400" b="1" dirty="0" smtClean="0"/>
              <a:t>THEN</a:t>
            </a:r>
            <a:r>
              <a:rPr lang="id-ID" sz="2400" dirty="0" smtClean="0"/>
              <a:t> </a:t>
            </a:r>
            <a:r>
              <a:rPr lang="id-ID" sz="2400" i="1" dirty="0" smtClean="0"/>
              <a:t>p</a:t>
            </a:r>
            <a:r>
              <a:rPr lang="id-ID" sz="2400" i="1" baseline="-25000" dirty="0" smtClean="0"/>
              <a:t>c</a:t>
            </a:r>
            <a:r>
              <a:rPr lang="id-ID" sz="2400" dirty="0" smtClean="0"/>
              <a:t> = Besar</a:t>
            </a:r>
          </a:p>
          <a:p>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600" dirty="0" smtClean="0"/>
              <a:t>Himpunan aturan fuzzy untuk pengontrolan probabilitas mutasi (</a:t>
            </a:r>
            <a:r>
              <a:rPr lang="id-ID" sz="3600" i="1" dirty="0" smtClean="0"/>
              <a:t>p</a:t>
            </a:r>
            <a:r>
              <a:rPr lang="id-ID" sz="3600" i="1" baseline="-25000" dirty="0" smtClean="0"/>
              <a:t>m</a:t>
            </a:r>
            <a:r>
              <a:rPr lang="id-ID" sz="3600" dirty="0" smtClean="0"/>
              <a:t>) </a:t>
            </a:r>
            <a:r>
              <a:rPr lang="id-ID" sz="2400" dirty="0" smtClean="0"/>
              <a:t>[TET01]</a:t>
            </a:r>
            <a:endParaRPr lang="id-ID" sz="3600" dirty="0"/>
          </a:p>
        </p:txBody>
      </p:sp>
      <p:graphicFrame>
        <p:nvGraphicFramePr>
          <p:cNvPr id="3" name="Table 2"/>
          <p:cNvGraphicFramePr>
            <a:graphicFrameLocks noGrp="1"/>
          </p:cNvGraphicFramePr>
          <p:nvPr/>
        </p:nvGraphicFramePr>
        <p:xfrm>
          <a:off x="533400" y="2514600"/>
          <a:ext cx="8229601" cy="3733800"/>
        </p:xfrm>
        <a:graphic>
          <a:graphicData uri="http://schemas.openxmlformats.org/drawingml/2006/table">
            <a:tbl>
              <a:tblPr/>
              <a:tblGrid>
                <a:gridCol w="1769422"/>
                <a:gridCol w="2152967"/>
                <a:gridCol w="2152967"/>
                <a:gridCol w="2154245"/>
              </a:tblGrid>
              <a:tr h="1066800">
                <a:tc>
                  <a:txBody>
                    <a:bodyPr/>
                    <a:lstStyle/>
                    <a:p>
                      <a:pPr algn="ctr">
                        <a:spcBef>
                          <a:spcPts val="300"/>
                        </a:spcBef>
                        <a:spcAft>
                          <a:spcPts val="600"/>
                        </a:spcAft>
                        <a:tabLst>
                          <a:tab pos="800100" algn="l"/>
                        </a:tabLst>
                      </a:pPr>
                      <a:r>
                        <a:rPr lang="id-ID" sz="2400" b="1" i="1" spc="-30" dirty="0">
                          <a:latin typeface="Arial"/>
                          <a:ea typeface="Times New Roman"/>
                          <a:cs typeface="Times New Roman"/>
                        </a:rPr>
                        <a:t>p</a:t>
                      </a:r>
                      <a:r>
                        <a:rPr lang="id-ID" sz="2400" b="1" i="1" spc="-30" baseline="-25000" dirty="0">
                          <a:latin typeface="Arial"/>
                          <a:ea typeface="Times New Roman"/>
                          <a:cs typeface="Times New Roman"/>
                        </a:rPr>
                        <a:t>m</a:t>
                      </a:r>
                      <a:endParaRPr lang="id-ID" sz="2400" spc="-30" dirty="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gridSpan="3">
                  <a:txBody>
                    <a:bodyPr/>
                    <a:lstStyle/>
                    <a:p>
                      <a:pPr algn="ctr">
                        <a:spcBef>
                          <a:spcPts val="300"/>
                        </a:spcBef>
                        <a:spcAft>
                          <a:spcPts val="600"/>
                        </a:spcAft>
                        <a:tabLst>
                          <a:tab pos="800100" algn="l"/>
                        </a:tabLst>
                      </a:pPr>
                      <a:r>
                        <a:rPr lang="id-ID" sz="2400" b="1" spc="-30" dirty="0">
                          <a:latin typeface="Arial"/>
                          <a:ea typeface="Times New Roman"/>
                          <a:cs typeface="Times New Roman"/>
                        </a:rPr>
                        <a:t>Ukuran populasi</a:t>
                      </a:r>
                      <a:endParaRPr lang="id-ID" sz="2400" spc="-30" dirty="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id-ID"/>
                    </a:p>
                  </a:txBody>
                  <a:tcPr/>
                </a:tc>
                <a:tc hMerge="1">
                  <a:txBody>
                    <a:bodyPr/>
                    <a:lstStyle/>
                    <a:p>
                      <a:endParaRPr lang="id-ID"/>
                    </a:p>
                  </a:txBody>
                  <a:tcPr/>
                </a:tc>
              </a:tr>
              <a:tr h="666750">
                <a:tc>
                  <a:txBody>
                    <a:bodyPr/>
                    <a:lstStyle/>
                    <a:p>
                      <a:pPr algn="ctr">
                        <a:spcBef>
                          <a:spcPts val="300"/>
                        </a:spcBef>
                        <a:spcAft>
                          <a:spcPts val="600"/>
                        </a:spcAft>
                        <a:tabLst>
                          <a:tab pos="800100" algn="l"/>
                        </a:tabLst>
                      </a:pPr>
                      <a:r>
                        <a:rPr lang="id-ID" sz="2400" b="1" spc="-30">
                          <a:latin typeface="Arial"/>
                          <a:ea typeface="Times New Roman"/>
                          <a:cs typeface="Times New Roman"/>
                        </a:rPr>
                        <a:t>Generasi</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Bef>
                          <a:spcPts val="300"/>
                        </a:spcBef>
                        <a:spcAft>
                          <a:spcPts val="600"/>
                        </a:spcAft>
                        <a:tabLst>
                          <a:tab pos="800100" algn="l"/>
                        </a:tabLst>
                      </a:pPr>
                      <a:r>
                        <a:rPr lang="id-ID" sz="2400" spc="-30">
                          <a:latin typeface="Arial"/>
                          <a:ea typeface="Times New Roman"/>
                          <a:cs typeface="Times New Roman"/>
                        </a:rPr>
                        <a:t>Kecil</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Bef>
                          <a:spcPts val="300"/>
                        </a:spcBef>
                        <a:spcAft>
                          <a:spcPts val="600"/>
                        </a:spcAft>
                        <a:tabLst>
                          <a:tab pos="800100" algn="l"/>
                        </a:tabLst>
                      </a:pPr>
                      <a:r>
                        <a:rPr lang="id-ID" sz="2400" spc="-30">
                          <a:latin typeface="Arial"/>
                          <a:ea typeface="Times New Roman"/>
                          <a:cs typeface="Times New Roman"/>
                        </a:rPr>
                        <a:t>Sedang</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Bef>
                          <a:spcPts val="300"/>
                        </a:spcBef>
                        <a:spcAft>
                          <a:spcPts val="600"/>
                        </a:spcAft>
                        <a:tabLst>
                          <a:tab pos="800100" algn="l"/>
                        </a:tabLst>
                      </a:pPr>
                      <a:r>
                        <a:rPr lang="id-ID" sz="2400" spc="-30">
                          <a:latin typeface="Arial"/>
                          <a:ea typeface="Times New Roman"/>
                          <a:cs typeface="Times New Roman"/>
                        </a:rPr>
                        <a:t>Besar</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666750">
                <a:tc>
                  <a:txBody>
                    <a:bodyPr/>
                    <a:lstStyle/>
                    <a:p>
                      <a:pPr algn="ctr">
                        <a:spcBef>
                          <a:spcPts val="300"/>
                        </a:spcBef>
                        <a:spcAft>
                          <a:spcPts val="600"/>
                        </a:spcAft>
                        <a:tabLst>
                          <a:tab pos="800100" algn="l"/>
                        </a:tabLst>
                      </a:pPr>
                      <a:r>
                        <a:rPr lang="id-ID" sz="2400" spc="-30">
                          <a:latin typeface="Arial"/>
                          <a:ea typeface="Times New Roman"/>
                          <a:cs typeface="Times New Roman"/>
                        </a:rPr>
                        <a:t>Singkat</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Bef>
                          <a:spcPts val="300"/>
                        </a:spcBef>
                        <a:spcAft>
                          <a:spcPts val="600"/>
                        </a:spcAft>
                        <a:tabLst>
                          <a:tab pos="800100" algn="l"/>
                        </a:tabLst>
                      </a:pPr>
                      <a:r>
                        <a:rPr lang="id-ID" sz="2400" spc="-30">
                          <a:latin typeface="Arial"/>
                          <a:ea typeface="Times New Roman"/>
                          <a:cs typeface="Times New Roman"/>
                        </a:rPr>
                        <a:t>Besar</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600"/>
                        </a:spcAft>
                        <a:tabLst>
                          <a:tab pos="800100" algn="l"/>
                        </a:tabLst>
                      </a:pPr>
                      <a:r>
                        <a:rPr lang="id-ID" sz="2400" spc="-30">
                          <a:latin typeface="Arial"/>
                          <a:ea typeface="Times New Roman"/>
                          <a:cs typeface="Times New Roman"/>
                        </a:rPr>
                        <a:t>Sedang</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600"/>
                        </a:spcAft>
                        <a:tabLst>
                          <a:tab pos="800100" algn="l"/>
                        </a:tabLst>
                      </a:pPr>
                      <a:r>
                        <a:rPr lang="id-ID" sz="2400" spc="-30">
                          <a:latin typeface="Arial"/>
                          <a:ea typeface="Times New Roman"/>
                          <a:cs typeface="Times New Roman"/>
                        </a:rPr>
                        <a:t>Kecil</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6750">
                <a:tc>
                  <a:txBody>
                    <a:bodyPr/>
                    <a:lstStyle/>
                    <a:p>
                      <a:pPr algn="ctr">
                        <a:spcBef>
                          <a:spcPts val="300"/>
                        </a:spcBef>
                        <a:spcAft>
                          <a:spcPts val="600"/>
                        </a:spcAft>
                        <a:tabLst>
                          <a:tab pos="800100" algn="l"/>
                        </a:tabLst>
                      </a:pPr>
                      <a:r>
                        <a:rPr lang="id-ID" sz="2400" spc="-30">
                          <a:latin typeface="Arial"/>
                          <a:ea typeface="Times New Roman"/>
                          <a:cs typeface="Times New Roman"/>
                        </a:rPr>
                        <a:t>Sedang</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Bef>
                          <a:spcPts val="300"/>
                        </a:spcBef>
                        <a:spcAft>
                          <a:spcPts val="600"/>
                        </a:spcAft>
                        <a:tabLst>
                          <a:tab pos="800100" algn="l"/>
                        </a:tabLst>
                      </a:pPr>
                      <a:r>
                        <a:rPr lang="id-ID" sz="2400" spc="-30">
                          <a:latin typeface="Arial"/>
                          <a:ea typeface="Times New Roman"/>
                          <a:cs typeface="Times New Roman"/>
                        </a:rPr>
                        <a:t>Sedang</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600"/>
                        </a:spcAft>
                        <a:tabLst>
                          <a:tab pos="800100" algn="l"/>
                        </a:tabLst>
                      </a:pPr>
                      <a:r>
                        <a:rPr lang="id-ID" sz="2400" spc="-30">
                          <a:latin typeface="Arial"/>
                          <a:ea typeface="Times New Roman"/>
                          <a:cs typeface="Times New Roman"/>
                        </a:rPr>
                        <a:t>Kecil</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600"/>
                        </a:spcAft>
                        <a:tabLst>
                          <a:tab pos="800100" algn="l"/>
                        </a:tabLst>
                      </a:pPr>
                      <a:r>
                        <a:rPr lang="id-ID" sz="2400" spc="-30">
                          <a:latin typeface="Arial"/>
                          <a:ea typeface="Times New Roman"/>
                          <a:cs typeface="Times New Roman"/>
                        </a:rPr>
                        <a:t>Sangat kecil</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6750">
                <a:tc>
                  <a:txBody>
                    <a:bodyPr/>
                    <a:lstStyle/>
                    <a:p>
                      <a:pPr algn="ctr">
                        <a:spcBef>
                          <a:spcPts val="300"/>
                        </a:spcBef>
                        <a:spcAft>
                          <a:spcPts val="600"/>
                        </a:spcAft>
                        <a:tabLst>
                          <a:tab pos="800100" algn="l"/>
                        </a:tabLst>
                      </a:pPr>
                      <a:r>
                        <a:rPr lang="id-ID" sz="2400" spc="-30">
                          <a:latin typeface="Arial"/>
                          <a:ea typeface="Times New Roman"/>
                          <a:cs typeface="Times New Roman"/>
                        </a:rPr>
                        <a:t>Lama</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Bef>
                          <a:spcPts val="300"/>
                        </a:spcBef>
                        <a:spcAft>
                          <a:spcPts val="600"/>
                        </a:spcAft>
                        <a:tabLst>
                          <a:tab pos="800100" algn="l"/>
                        </a:tabLst>
                      </a:pPr>
                      <a:r>
                        <a:rPr lang="id-ID" sz="2400" spc="-30">
                          <a:latin typeface="Arial"/>
                          <a:ea typeface="Times New Roman"/>
                          <a:cs typeface="Times New Roman"/>
                        </a:rPr>
                        <a:t>Kecil</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600"/>
                        </a:spcAft>
                        <a:tabLst>
                          <a:tab pos="800100" algn="l"/>
                        </a:tabLst>
                      </a:pPr>
                      <a:r>
                        <a:rPr lang="id-ID" sz="2400" spc="-30">
                          <a:latin typeface="Arial"/>
                          <a:ea typeface="Times New Roman"/>
                          <a:cs typeface="Times New Roman"/>
                        </a:rPr>
                        <a:t>Sangat kecil</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600"/>
                        </a:spcAft>
                        <a:tabLst>
                          <a:tab pos="800100" algn="l"/>
                        </a:tabLst>
                      </a:pPr>
                      <a:r>
                        <a:rPr lang="id-ID" sz="2400" spc="-30" dirty="0">
                          <a:latin typeface="Arial"/>
                          <a:ea typeface="Times New Roman"/>
                          <a:cs typeface="Times New Roman"/>
                        </a:rPr>
                        <a:t>Sangat kecil</a:t>
                      </a:r>
                      <a:endParaRPr lang="id-ID" sz="2400" spc="-30" dirty="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600" dirty="0" smtClean="0"/>
              <a:t>Himpunan aturan fuzzy pengontrolan </a:t>
            </a:r>
            <a:r>
              <a:rPr lang="id-ID" sz="3600" i="1" dirty="0" smtClean="0"/>
              <a:t>exploitation-oriented</a:t>
            </a:r>
            <a:r>
              <a:rPr lang="id-ID" sz="3600" dirty="0" smtClean="0"/>
              <a:t> </a:t>
            </a:r>
            <a:r>
              <a:rPr lang="id-ID" sz="3600" i="1" dirty="0" smtClean="0"/>
              <a:t>crossover</a:t>
            </a:r>
            <a:r>
              <a:rPr lang="id-ID" sz="3600" dirty="0" smtClean="0"/>
              <a:t> </a:t>
            </a:r>
            <a:r>
              <a:rPr lang="id-ID" sz="3600" i="1" dirty="0" smtClean="0"/>
              <a:t>rate</a:t>
            </a:r>
            <a:r>
              <a:rPr lang="id-ID" sz="3600" dirty="0" smtClean="0"/>
              <a:t> </a:t>
            </a:r>
            <a:r>
              <a:rPr lang="id-ID" sz="2400" dirty="0" smtClean="0"/>
              <a:t>[TET01]</a:t>
            </a:r>
            <a:endParaRPr lang="id-ID" sz="3600" dirty="0"/>
          </a:p>
        </p:txBody>
      </p:sp>
      <p:graphicFrame>
        <p:nvGraphicFramePr>
          <p:cNvPr id="7" name="Table 6"/>
          <p:cNvGraphicFramePr>
            <a:graphicFrameLocks noGrp="1"/>
          </p:cNvGraphicFramePr>
          <p:nvPr/>
        </p:nvGraphicFramePr>
        <p:xfrm>
          <a:off x="533400" y="2667000"/>
          <a:ext cx="8001000" cy="3505200"/>
        </p:xfrm>
        <a:graphic>
          <a:graphicData uri="http://schemas.openxmlformats.org/drawingml/2006/table">
            <a:tbl>
              <a:tblPr/>
              <a:tblGrid>
                <a:gridCol w="1720271"/>
                <a:gridCol w="2093162"/>
                <a:gridCol w="2093162"/>
                <a:gridCol w="2094405"/>
              </a:tblGrid>
              <a:tr h="632085">
                <a:tc>
                  <a:txBody>
                    <a:bodyPr/>
                    <a:lstStyle/>
                    <a:p>
                      <a:pPr algn="ctr">
                        <a:spcBef>
                          <a:spcPts val="300"/>
                        </a:spcBef>
                        <a:spcAft>
                          <a:spcPts val="600"/>
                        </a:spcAft>
                        <a:tabLst>
                          <a:tab pos="800100" algn="l"/>
                        </a:tabLst>
                      </a:pP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gridSpan="3">
                  <a:txBody>
                    <a:bodyPr/>
                    <a:lstStyle/>
                    <a:p>
                      <a:pPr algn="ctr">
                        <a:spcBef>
                          <a:spcPts val="300"/>
                        </a:spcBef>
                        <a:spcAft>
                          <a:spcPts val="600"/>
                        </a:spcAft>
                        <a:tabLst>
                          <a:tab pos="800100" algn="l"/>
                        </a:tabLst>
                      </a:pPr>
                      <a:r>
                        <a:rPr lang="id-ID" sz="2400" b="1" i="1" spc="-30">
                          <a:latin typeface="Arial"/>
                          <a:ea typeface="Times New Roman"/>
                          <a:cs typeface="Times New Roman"/>
                        </a:rPr>
                        <a:t>Phenotype diversity</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id-ID"/>
                    </a:p>
                  </a:txBody>
                  <a:tcPr/>
                </a:tc>
                <a:tc hMerge="1">
                  <a:txBody>
                    <a:bodyPr/>
                    <a:lstStyle/>
                    <a:p>
                      <a:endParaRPr lang="id-ID"/>
                    </a:p>
                  </a:txBody>
                  <a:tcPr/>
                </a:tc>
              </a:tr>
              <a:tr h="1149246">
                <a:tc>
                  <a:txBody>
                    <a:bodyPr/>
                    <a:lstStyle/>
                    <a:p>
                      <a:pPr algn="ctr">
                        <a:spcBef>
                          <a:spcPts val="300"/>
                        </a:spcBef>
                        <a:spcAft>
                          <a:spcPts val="600"/>
                        </a:spcAft>
                        <a:tabLst>
                          <a:tab pos="800100" algn="l"/>
                        </a:tabLst>
                      </a:pPr>
                      <a:r>
                        <a:rPr lang="id-ID" sz="2400" b="1" i="1" spc="-30">
                          <a:latin typeface="Arial"/>
                          <a:ea typeface="Times New Roman"/>
                          <a:cs typeface="Times New Roman"/>
                        </a:rPr>
                        <a:t>Genotype diversity</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Bef>
                          <a:spcPts val="300"/>
                        </a:spcBef>
                        <a:spcAft>
                          <a:spcPts val="600"/>
                        </a:spcAft>
                        <a:tabLst>
                          <a:tab pos="800100" algn="l"/>
                        </a:tabLst>
                      </a:pPr>
                      <a:r>
                        <a:rPr lang="id-ID" sz="2400" spc="-30">
                          <a:latin typeface="Arial"/>
                          <a:ea typeface="Times New Roman"/>
                          <a:cs typeface="Times New Roman"/>
                        </a:rPr>
                        <a:t>Rendah</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Bef>
                          <a:spcPts val="300"/>
                        </a:spcBef>
                        <a:spcAft>
                          <a:spcPts val="600"/>
                        </a:spcAft>
                        <a:tabLst>
                          <a:tab pos="800100" algn="l"/>
                        </a:tabLst>
                      </a:pPr>
                      <a:r>
                        <a:rPr lang="id-ID" sz="2400" spc="-30">
                          <a:latin typeface="Arial"/>
                          <a:ea typeface="Times New Roman"/>
                          <a:cs typeface="Times New Roman"/>
                        </a:rPr>
                        <a:t>Sedang</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Bef>
                          <a:spcPts val="300"/>
                        </a:spcBef>
                        <a:spcAft>
                          <a:spcPts val="600"/>
                        </a:spcAft>
                        <a:tabLst>
                          <a:tab pos="800100" algn="l"/>
                        </a:tabLst>
                      </a:pPr>
                      <a:r>
                        <a:rPr lang="id-ID" sz="2400" spc="-30">
                          <a:latin typeface="Arial"/>
                          <a:ea typeface="Times New Roman"/>
                          <a:cs typeface="Times New Roman"/>
                        </a:rPr>
                        <a:t>Tinggi</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574623">
                <a:tc>
                  <a:txBody>
                    <a:bodyPr/>
                    <a:lstStyle/>
                    <a:p>
                      <a:pPr algn="ctr">
                        <a:spcBef>
                          <a:spcPts val="300"/>
                        </a:spcBef>
                        <a:spcAft>
                          <a:spcPts val="600"/>
                        </a:spcAft>
                        <a:tabLst>
                          <a:tab pos="800100" algn="l"/>
                        </a:tabLst>
                      </a:pPr>
                      <a:r>
                        <a:rPr lang="id-ID" sz="2400" spc="-30">
                          <a:latin typeface="Arial"/>
                          <a:ea typeface="Times New Roman"/>
                          <a:cs typeface="Times New Roman"/>
                        </a:rPr>
                        <a:t>Rendah</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Bef>
                          <a:spcPts val="300"/>
                        </a:spcBef>
                        <a:spcAft>
                          <a:spcPts val="600"/>
                        </a:spcAft>
                        <a:tabLst>
                          <a:tab pos="800100" algn="l"/>
                        </a:tabLst>
                      </a:pPr>
                      <a:r>
                        <a:rPr lang="id-ID" sz="2400" spc="-30">
                          <a:latin typeface="Arial"/>
                          <a:ea typeface="Times New Roman"/>
                          <a:cs typeface="Times New Roman"/>
                        </a:rPr>
                        <a:t>Sedang</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600"/>
                        </a:spcAft>
                        <a:tabLst>
                          <a:tab pos="800100" algn="l"/>
                        </a:tabLst>
                      </a:pPr>
                      <a:r>
                        <a:rPr lang="id-ID" sz="2400" spc="-30">
                          <a:latin typeface="Arial"/>
                          <a:ea typeface="Times New Roman"/>
                          <a:cs typeface="Times New Roman"/>
                        </a:rPr>
                        <a:t>Kecil</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600"/>
                        </a:spcAft>
                        <a:tabLst>
                          <a:tab pos="800100" algn="l"/>
                        </a:tabLst>
                      </a:pPr>
                      <a:r>
                        <a:rPr lang="id-ID" sz="2400" spc="-30">
                          <a:latin typeface="Arial"/>
                          <a:ea typeface="Times New Roman"/>
                          <a:cs typeface="Times New Roman"/>
                        </a:rPr>
                        <a:t>Kecil</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4623">
                <a:tc>
                  <a:txBody>
                    <a:bodyPr/>
                    <a:lstStyle/>
                    <a:p>
                      <a:pPr algn="ctr">
                        <a:spcBef>
                          <a:spcPts val="300"/>
                        </a:spcBef>
                        <a:spcAft>
                          <a:spcPts val="600"/>
                        </a:spcAft>
                        <a:tabLst>
                          <a:tab pos="800100" algn="l"/>
                        </a:tabLst>
                      </a:pPr>
                      <a:r>
                        <a:rPr lang="id-ID" sz="2400" spc="-30">
                          <a:latin typeface="Arial"/>
                          <a:ea typeface="Times New Roman"/>
                          <a:cs typeface="Times New Roman"/>
                        </a:rPr>
                        <a:t>Sedang</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Bef>
                          <a:spcPts val="300"/>
                        </a:spcBef>
                        <a:spcAft>
                          <a:spcPts val="600"/>
                        </a:spcAft>
                        <a:tabLst>
                          <a:tab pos="800100" algn="l"/>
                        </a:tabLst>
                      </a:pPr>
                      <a:r>
                        <a:rPr lang="id-ID" sz="2400" spc="-30">
                          <a:latin typeface="Arial"/>
                          <a:ea typeface="Times New Roman"/>
                          <a:cs typeface="Times New Roman"/>
                        </a:rPr>
                        <a:t>Besar</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600"/>
                        </a:spcAft>
                        <a:tabLst>
                          <a:tab pos="800100" algn="l"/>
                        </a:tabLst>
                      </a:pPr>
                      <a:r>
                        <a:rPr lang="id-ID" sz="2400" spc="-30">
                          <a:latin typeface="Arial"/>
                          <a:ea typeface="Times New Roman"/>
                          <a:cs typeface="Times New Roman"/>
                        </a:rPr>
                        <a:t>Besar</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600"/>
                        </a:spcAft>
                        <a:tabLst>
                          <a:tab pos="800100" algn="l"/>
                        </a:tabLst>
                      </a:pPr>
                      <a:r>
                        <a:rPr lang="id-ID" sz="2400" spc="-30">
                          <a:latin typeface="Arial"/>
                          <a:ea typeface="Times New Roman"/>
                          <a:cs typeface="Times New Roman"/>
                        </a:rPr>
                        <a:t>Sedang</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4623">
                <a:tc>
                  <a:txBody>
                    <a:bodyPr/>
                    <a:lstStyle/>
                    <a:p>
                      <a:pPr algn="ctr">
                        <a:spcBef>
                          <a:spcPts val="300"/>
                        </a:spcBef>
                        <a:spcAft>
                          <a:spcPts val="600"/>
                        </a:spcAft>
                        <a:tabLst>
                          <a:tab pos="800100" algn="l"/>
                        </a:tabLst>
                      </a:pPr>
                      <a:r>
                        <a:rPr lang="id-ID" sz="2400" spc="-30">
                          <a:latin typeface="Arial"/>
                          <a:ea typeface="Times New Roman"/>
                          <a:cs typeface="Times New Roman"/>
                        </a:rPr>
                        <a:t>Tinggi</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Bef>
                          <a:spcPts val="300"/>
                        </a:spcBef>
                        <a:spcAft>
                          <a:spcPts val="600"/>
                        </a:spcAft>
                        <a:tabLst>
                          <a:tab pos="800100" algn="l"/>
                        </a:tabLst>
                      </a:pPr>
                      <a:r>
                        <a:rPr lang="id-ID" sz="2400" spc="-30">
                          <a:latin typeface="Arial"/>
                          <a:ea typeface="Times New Roman"/>
                          <a:cs typeface="Times New Roman"/>
                        </a:rPr>
                        <a:t>Besar</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600"/>
                        </a:spcAft>
                        <a:tabLst>
                          <a:tab pos="800100" algn="l"/>
                        </a:tabLst>
                      </a:pPr>
                      <a:r>
                        <a:rPr lang="id-ID" sz="2400" spc="-30">
                          <a:latin typeface="Arial"/>
                          <a:ea typeface="Times New Roman"/>
                          <a:cs typeface="Times New Roman"/>
                        </a:rPr>
                        <a:t>Besar</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600"/>
                        </a:spcAft>
                        <a:tabLst>
                          <a:tab pos="800100" algn="l"/>
                        </a:tabLst>
                      </a:pPr>
                      <a:r>
                        <a:rPr lang="id-ID" sz="2400" spc="-30" dirty="0">
                          <a:latin typeface="Arial"/>
                          <a:ea typeface="Times New Roman"/>
                          <a:cs typeface="Times New Roman"/>
                        </a:rPr>
                        <a:t>Sedang</a:t>
                      </a:r>
                      <a:endParaRPr lang="id-ID" sz="2400" spc="-30" dirty="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4036" name="Picture 4"/>
          <p:cNvPicPr>
            <a:picLocks noChangeAspect="1" noChangeArrowheads="1"/>
          </p:cNvPicPr>
          <p:nvPr/>
        </p:nvPicPr>
        <p:blipFill>
          <a:blip r:embed="rId2"/>
          <a:srcRect/>
          <a:stretch>
            <a:fillRect/>
          </a:stretch>
        </p:blipFill>
        <p:spPr bwMode="auto">
          <a:xfrm>
            <a:off x="990600" y="2717005"/>
            <a:ext cx="533400" cy="483395"/>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600" dirty="0" smtClean="0"/>
              <a:t>Himpunan aturan fuzzy untuk pengontrolan </a:t>
            </a:r>
            <a:r>
              <a:rPr lang="id-ID" sz="3600" i="1" dirty="0" smtClean="0"/>
              <a:t>selective pressure </a:t>
            </a:r>
            <a:r>
              <a:rPr lang="id-ID" sz="2400" dirty="0" smtClean="0"/>
              <a:t>[TET01]</a:t>
            </a:r>
            <a:endParaRPr lang="id-ID" sz="3600" dirty="0"/>
          </a:p>
        </p:txBody>
      </p:sp>
      <p:graphicFrame>
        <p:nvGraphicFramePr>
          <p:cNvPr id="3" name="Table 2"/>
          <p:cNvGraphicFramePr>
            <a:graphicFrameLocks noGrp="1"/>
          </p:cNvGraphicFramePr>
          <p:nvPr/>
        </p:nvGraphicFramePr>
        <p:xfrm>
          <a:off x="533400" y="2743200"/>
          <a:ext cx="8153400" cy="3505200"/>
        </p:xfrm>
        <a:graphic>
          <a:graphicData uri="http://schemas.openxmlformats.org/drawingml/2006/table">
            <a:tbl>
              <a:tblPr/>
              <a:tblGrid>
                <a:gridCol w="1753038"/>
                <a:gridCol w="2133032"/>
                <a:gridCol w="2133032"/>
                <a:gridCol w="2134298"/>
              </a:tblGrid>
              <a:tr h="632085">
                <a:tc>
                  <a:txBody>
                    <a:bodyPr/>
                    <a:lstStyle/>
                    <a:p>
                      <a:pPr algn="ctr">
                        <a:spcBef>
                          <a:spcPts val="300"/>
                        </a:spcBef>
                        <a:spcAft>
                          <a:spcPts val="600"/>
                        </a:spcAft>
                        <a:tabLst>
                          <a:tab pos="800100" algn="l"/>
                        </a:tabLst>
                      </a:pPr>
                      <a:endParaRPr lang="en-US"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gridSpan="3">
                  <a:txBody>
                    <a:bodyPr/>
                    <a:lstStyle/>
                    <a:p>
                      <a:pPr algn="ctr">
                        <a:spcBef>
                          <a:spcPts val="300"/>
                        </a:spcBef>
                        <a:spcAft>
                          <a:spcPts val="600"/>
                        </a:spcAft>
                        <a:tabLst>
                          <a:tab pos="800100" algn="l"/>
                        </a:tabLst>
                      </a:pPr>
                      <a:r>
                        <a:rPr lang="id-ID" sz="2400" b="1" i="1" spc="-30">
                          <a:latin typeface="Arial"/>
                          <a:ea typeface="Times New Roman"/>
                          <a:cs typeface="Times New Roman"/>
                        </a:rPr>
                        <a:t>Phenotype diversity</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id-ID"/>
                    </a:p>
                  </a:txBody>
                  <a:tcPr/>
                </a:tc>
                <a:tc hMerge="1">
                  <a:txBody>
                    <a:bodyPr/>
                    <a:lstStyle/>
                    <a:p>
                      <a:endParaRPr lang="id-ID"/>
                    </a:p>
                  </a:txBody>
                  <a:tcPr/>
                </a:tc>
              </a:tr>
              <a:tr h="1149246">
                <a:tc>
                  <a:txBody>
                    <a:bodyPr/>
                    <a:lstStyle/>
                    <a:p>
                      <a:pPr algn="ctr">
                        <a:spcBef>
                          <a:spcPts val="300"/>
                        </a:spcBef>
                        <a:spcAft>
                          <a:spcPts val="600"/>
                        </a:spcAft>
                        <a:tabLst>
                          <a:tab pos="800100" algn="l"/>
                        </a:tabLst>
                      </a:pPr>
                      <a:r>
                        <a:rPr lang="id-ID" sz="2400" b="1" i="1" spc="-30">
                          <a:latin typeface="Arial"/>
                          <a:ea typeface="Times New Roman"/>
                          <a:cs typeface="Times New Roman"/>
                        </a:rPr>
                        <a:t>Genotype diversity</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Bef>
                          <a:spcPts val="300"/>
                        </a:spcBef>
                        <a:spcAft>
                          <a:spcPts val="600"/>
                        </a:spcAft>
                        <a:tabLst>
                          <a:tab pos="800100" algn="l"/>
                        </a:tabLst>
                      </a:pPr>
                      <a:r>
                        <a:rPr lang="id-ID" sz="2400" spc="-30">
                          <a:latin typeface="Arial"/>
                          <a:ea typeface="Times New Roman"/>
                          <a:cs typeface="Times New Roman"/>
                        </a:rPr>
                        <a:t>Rendah</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Bef>
                          <a:spcPts val="300"/>
                        </a:spcBef>
                        <a:spcAft>
                          <a:spcPts val="600"/>
                        </a:spcAft>
                        <a:tabLst>
                          <a:tab pos="800100" algn="l"/>
                        </a:tabLst>
                      </a:pPr>
                      <a:r>
                        <a:rPr lang="id-ID" sz="2400" spc="-30">
                          <a:latin typeface="Arial"/>
                          <a:ea typeface="Times New Roman"/>
                          <a:cs typeface="Times New Roman"/>
                        </a:rPr>
                        <a:t>Sedang</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Bef>
                          <a:spcPts val="300"/>
                        </a:spcBef>
                        <a:spcAft>
                          <a:spcPts val="600"/>
                        </a:spcAft>
                        <a:tabLst>
                          <a:tab pos="800100" algn="l"/>
                        </a:tabLst>
                      </a:pPr>
                      <a:r>
                        <a:rPr lang="id-ID" sz="2400" spc="-30">
                          <a:latin typeface="Arial"/>
                          <a:ea typeface="Times New Roman"/>
                          <a:cs typeface="Times New Roman"/>
                        </a:rPr>
                        <a:t>Tinggi</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574623">
                <a:tc>
                  <a:txBody>
                    <a:bodyPr/>
                    <a:lstStyle/>
                    <a:p>
                      <a:pPr algn="ctr">
                        <a:spcBef>
                          <a:spcPts val="300"/>
                        </a:spcBef>
                        <a:spcAft>
                          <a:spcPts val="600"/>
                        </a:spcAft>
                        <a:tabLst>
                          <a:tab pos="800100" algn="l"/>
                        </a:tabLst>
                      </a:pPr>
                      <a:r>
                        <a:rPr lang="id-ID" sz="2400" spc="-30">
                          <a:latin typeface="Arial"/>
                          <a:ea typeface="Times New Roman"/>
                          <a:cs typeface="Times New Roman"/>
                        </a:rPr>
                        <a:t>Rendah</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Bef>
                          <a:spcPts val="300"/>
                        </a:spcBef>
                        <a:spcAft>
                          <a:spcPts val="600"/>
                        </a:spcAft>
                        <a:tabLst>
                          <a:tab pos="800100" algn="l"/>
                        </a:tabLst>
                      </a:pPr>
                      <a:r>
                        <a:rPr lang="id-ID" sz="2400" spc="-30">
                          <a:latin typeface="Arial"/>
                          <a:ea typeface="Times New Roman"/>
                          <a:cs typeface="Times New Roman"/>
                        </a:rPr>
                        <a:t>Kecil</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600"/>
                        </a:spcAft>
                        <a:tabLst>
                          <a:tab pos="800100" algn="l"/>
                        </a:tabLst>
                      </a:pPr>
                      <a:r>
                        <a:rPr lang="id-ID" sz="2400" spc="-30">
                          <a:latin typeface="Arial"/>
                          <a:ea typeface="Times New Roman"/>
                          <a:cs typeface="Times New Roman"/>
                        </a:rPr>
                        <a:t>Sedang</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600"/>
                        </a:spcAft>
                        <a:tabLst>
                          <a:tab pos="800100" algn="l"/>
                        </a:tabLst>
                      </a:pPr>
                      <a:r>
                        <a:rPr lang="id-ID" sz="2400" spc="-30">
                          <a:latin typeface="Arial"/>
                          <a:ea typeface="Times New Roman"/>
                          <a:cs typeface="Times New Roman"/>
                        </a:rPr>
                        <a:t>Besar</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4623">
                <a:tc>
                  <a:txBody>
                    <a:bodyPr/>
                    <a:lstStyle/>
                    <a:p>
                      <a:pPr algn="ctr">
                        <a:spcBef>
                          <a:spcPts val="300"/>
                        </a:spcBef>
                        <a:spcAft>
                          <a:spcPts val="600"/>
                        </a:spcAft>
                        <a:tabLst>
                          <a:tab pos="800100" algn="l"/>
                        </a:tabLst>
                      </a:pPr>
                      <a:r>
                        <a:rPr lang="id-ID" sz="2400" spc="-30">
                          <a:latin typeface="Arial"/>
                          <a:ea typeface="Times New Roman"/>
                          <a:cs typeface="Times New Roman"/>
                        </a:rPr>
                        <a:t>Sedang</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Bef>
                          <a:spcPts val="300"/>
                        </a:spcBef>
                        <a:spcAft>
                          <a:spcPts val="600"/>
                        </a:spcAft>
                        <a:tabLst>
                          <a:tab pos="800100" algn="l"/>
                        </a:tabLst>
                      </a:pPr>
                      <a:r>
                        <a:rPr lang="id-ID" sz="2400" spc="-30">
                          <a:latin typeface="Arial"/>
                          <a:ea typeface="Times New Roman"/>
                          <a:cs typeface="Times New Roman"/>
                        </a:rPr>
                        <a:t>Kecil</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600"/>
                        </a:spcAft>
                        <a:tabLst>
                          <a:tab pos="800100" algn="l"/>
                        </a:tabLst>
                      </a:pPr>
                      <a:r>
                        <a:rPr lang="id-ID" sz="2400" spc="-30">
                          <a:latin typeface="Arial"/>
                          <a:ea typeface="Times New Roman"/>
                          <a:cs typeface="Times New Roman"/>
                        </a:rPr>
                        <a:t>Besar</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600"/>
                        </a:spcAft>
                        <a:tabLst>
                          <a:tab pos="800100" algn="l"/>
                        </a:tabLst>
                      </a:pPr>
                      <a:r>
                        <a:rPr lang="id-ID" sz="2400" spc="-30">
                          <a:latin typeface="Arial"/>
                          <a:ea typeface="Times New Roman"/>
                          <a:cs typeface="Times New Roman"/>
                        </a:rPr>
                        <a:t>Besar</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4623">
                <a:tc>
                  <a:txBody>
                    <a:bodyPr/>
                    <a:lstStyle/>
                    <a:p>
                      <a:pPr algn="ctr">
                        <a:spcBef>
                          <a:spcPts val="300"/>
                        </a:spcBef>
                        <a:spcAft>
                          <a:spcPts val="600"/>
                        </a:spcAft>
                        <a:tabLst>
                          <a:tab pos="800100" algn="l"/>
                        </a:tabLst>
                      </a:pPr>
                      <a:r>
                        <a:rPr lang="id-ID" sz="2400" spc="-30">
                          <a:latin typeface="Arial"/>
                          <a:ea typeface="Times New Roman"/>
                          <a:cs typeface="Times New Roman"/>
                        </a:rPr>
                        <a:t>Tinggi</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Bef>
                          <a:spcPts val="300"/>
                        </a:spcBef>
                        <a:spcAft>
                          <a:spcPts val="600"/>
                        </a:spcAft>
                        <a:tabLst>
                          <a:tab pos="800100" algn="l"/>
                        </a:tabLst>
                      </a:pPr>
                      <a:r>
                        <a:rPr lang="id-ID" sz="2400" spc="-30">
                          <a:latin typeface="Arial"/>
                          <a:ea typeface="Times New Roman"/>
                          <a:cs typeface="Times New Roman"/>
                        </a:rPr>
                        <a:t>Kecil</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600"/>
                        </a:spcAft>
                        <a:tabLst>
                          <a:tab pos="800100" algn="l"/>
                        </a:tabLst>
                      </a:pPr>
                      <a:r>
                        <a:rPr lang="id-ID" sz="2400" spc="-30">
                          <a:latin typeface="Arial"/>
                          <a:ea typeface="Times New Roman"/>
                          <a:cs typeface="Times New Roman"/>
                        </a:rPr>
                        <a:t>Kecil</a:t>
                      </a:r>
                      <a:endParaRPr lang="id-ID" sz="2400" spc="-3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600"/>
                        </a:spcAft>
                        <a:tabLst>
                          <a:tab pos="800100" algn="l"/>
                        </a:tabLst>
                      </a:pPr>
                      <a:r>
                        <a:rPr lang="id-ID" sz="2400" spc="-30" dirty="0">
                          <a:latin typeface="Arial"/>
                          <a:ea typeface="Times New Roman"/>
                          <a:cs typeface="Times New Roman"/>
                        </a:rPr>
                        <a:t>Besar</a:t>
                      </a:r>
                      <a:endParaRPr lang="id-ID" sz="2400" spc="-30" dirty="0">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5057" name="Picture 1"/>
          <p:cNvPicPr>
            <a:picLocks noChangeAspect="1" noChangeArrowheads="1"/>
          </p:cNvPicPr>
          <p:nvPr/>
        </p:nvPicPr>
        <p:blipFill>
          <a:blip r:embed="rId2"/>
          <a:srcRect/>
          <a:stretch>
            <a:fillRect/>
          </a:stretch>
        </p:blipFill>
        <p:spPr bwMode="auto">
          <a:xfrm>
            <a:off x="894522" y="2819400"/>
            <a:ext cx="934278" cy="4572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Kesimpulan</a:t>
            </a:r>
            <a:endParaRPr lang="id-ID" dirty="0"/>
          </a:p>
        </p:txBody>
      </p:sp>
      <p:sp>
        <p:nvSpPr>
          <p:cNvPr id="3" name="Content Placeholder 2"/>
          <p:cNvSpPr>
            <a:spLocks noGrp="1"/>
          </p:cNvSpPr>
          <p:nvPr>
            <p:ph idx="1"/>
          </p:nvPr>
        </p:nvSpPr>
        <p:spPr/>
        <p:txBody>
          <a:bodyPr/>
          <a:lstStyle/>
          <a:p>
            <a:r>
              <a:rPr lang="id-ID" dirty="0" smtClean="0"/>
              <a:t>Masalah utama EAs adalah Konvergensi Prematur</a:t>
            </a:r>
          </a:p>
          <a:p>
            <a:r>
              <a:rPr lang="id-ID" dirty="0" smtClean="0"/>
              <a:t>Cara pencegahannya:</a:t>
            </a:r>
          </a:p>
          <a:p>
            <a:pPr lvl="1"/>
            <a:r>
              <a:rPr lang="id-ID" dirty="0" smtClean="0"/>
              <a:t>Island model EAs</a:t>
            </a:r>
          </a:p>
          <a:p>
            <a:pPr lvl="1"/>
            <a:r>
              <a:rPr lang="id-ID" dirty="0" smtClean="0"/>
              <a:t>Messy encoding</a:t>
            </a:r>
          </a:p>
          <a:p>
            <a:pPr lvl="1"/>
            <a:r>
              <a:rPr lang="id-ID" dirty="0" smtClean="0"/>
              <a:t>Adaptive EAs </a:t>
            </a:r>
          </a:p>
          <a:p>
            <a:endParaRPr lang="id-ID" dirty="0" smtClean="0"/>
          </a:p>
          <a:p>
            <a:endParaRPr lang="id-ID" dirty="0" smtClean="0"/>
          </a:p>
          <a:p>
            <a:endParaRPr lang="id-ID" dirty="0" smtClean="0"/>
          </a:p>
          <a:p>
            <a:endParaRPr lang="id-ID" i="1"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Daftar Pustaka</a:t>
            </a:r>
            <a:endParaRPr lang="id-ID" dirty="0"/>
          </a:p>
        </p:txBody>
      </p:sp>
      <p:sp>
        <p:nvSpPr>
          <p:cNvPr id="3" name="Content Placeholder 2"/>
          <p:cNvSpPr>
            <a:spLocks noGrp="1"/>
          </p:cNvSpPr>
          <p:nvPr>
            <p:ph idx="1"/>
          </p:nvPr>
        </p:nvSpPr>
        <p:spPr/>
        <p:txBody>
          <a:bodyPr>
            <a:normAutofit/>
          </a:bodyPr>
          <a:lstStyle/>
          <a:p>
            <a:r>
              <a:rPr lang="id-ID" sz="2000" dirty="0" smtClean="0"/>
              <a:t>[SUY08] Suyanto, 2008, Evolutionary Computation: Komputasi Berbasis “Evolusi” dan “Genetika”, penerbit Informatika Bandung.</a:t>
            </a:r>
          </a:p>
          <a:p>
            <a:r>
              <a:rPr lang="id-ID" sz="2000" dirty="0" smtClean="0"/>
              <a:t>[SUY05a] Suyanto, 2005, “Algoritma Genetika dalam MATLAB”, Andi Publisher, Yogyakarta, Indonesia, ISBN:  979-731-727-7.</a:t>
            </a:r>
          </a:p>
          <a:p>
            <a:r>
              <a:rPr lang="id-ID" sz="2000" dirty="0" smtClean="0"/>
              <a:t>[TET01] Tettamanzi A., Tomassini M., ”Soft Computing”. Springer-Verlag Berlin Heidelberg, 2001. Printed in Germany.</a:t>
            </a:r>
          </a:p>
          <a:p>
            <a:r>
              <a:rPr lang="id-ID" sz="2000" dirty="0" smtClean="0"/>
              <a:t>[MAR97] Martin WN, Liegnic Jens, and Cohon James P, 1997, “Handbook of Evolutionary Computation”, IOP publishing Ltd and Oxford University Press.</a:t>
            </a:r>
          </a:p>
          <a:p>
            <a:endParaRPr lang="id-ID" sz="2000" dirty="0" smtClean="0"/>
          </a:p>
          <a:p>
            <a:endParaRPr lang="id-ID" sz="2000" dirty="0" smtClean="0"/>
          </a:p>
          <a:p>
            <a:endParaRPr lang="id-ID" sz="2000" dirty="0" smtClean="0"/>
          </a:p>
          <a:p>
            <a:endParaRPr lang="id-ID" sz="2000" dirty="0" smtClean="0"/>
          </a:p>
          <a:p>
            <a:endParaRPr lang="id-ID"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Solusi</a:t>
            </a:r>
            <a:endParaRPr lang="id-ID" dirty="0"/>
          </a:p>
        </p:txBody>
      </p:sp>
      <p:sp>
        <p:nvSpPr>
          <p:cNvPr id="3" name="Content Placeholder 2"/>
          <p:cNvSpPr>
            <a:spLocks noGrp="1"/>
          </p:cNvSpPr>
          <p:nvPr>
            <p:ph idx="1"/>
          </p:nvPr>
        </p:nvSpPr>
        <p:spPr/>
        <p:txBody>
          <a:bodyPr/>
          <a:lstStyle/>
          <a:p>
            <a:r>
              <a:rPr lang="en-US" sz="2800" i="1" dirty="0" smtClean="0"/>
              <a:t>Island model</a:t>
            </a:r>
            <a:r>
              <a:rPr lang="en-US" sz="2800" dirty="0" smtClean="0"/>
              <a:t> EAs</a:t>
            </a:r>
            <a:endParaRPr lang="id-ID" sz="2800" dirty="0" smtClean="0"/>
          </a:p>
          <a:p>
            <a:r>
              <a:rPr lang="id-ID" sz="2800" dirty="0" smtClean="0"/>
              <a:t>Representasi Rumit (</a:t>
            </a:r>
            <a:r>
              <a:rPr lang="id-ID" sz="2800" i="1" dirty="0" smtClean="0"/>
              <a:t>Messy Encoding</a:t>
            </a:r>
            <a:r>
              <a:rPr lang="id-ID" sz="2800" dirty="0" smtClean="0"/>
              <a:t>)</a:t>
            </a:r>
          </a:p>
          <a:p>
            <a:r>
              <a:rPr lang="id-ID" i="1" dirty="0" smtClean="0"/>
              <a:t>Adaptive</a:t>
            </a:r>
            <a:r>
              <a:rPr lang="id-ID" dirty="0" smtClean="0"/>
              <a:t> </a:t>
            </a:r>
            <a:r>
              <a:rPr lang="en-US" dirty="0" smtClean="0"/>
              <a:t>EAs</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Island model</a:t>
            </a:r>
            <a:r>
              <a:rPr lang="en-US" dirty="0" smtClean="0"/>
              <a:t> EAs</a:t>
            </a:r>
            <a:endParaRPr lang="id-ID" dirty="0"/>
          </a:p>
        </p:txBody>
      </p:sp>
      <p:sp>
        <p:nvSpPr>
          <p:cNvPr id="3" name="Content Placeholder 2"/>
          <p:cNvSpPr>
            <a:spLocks noGrp="1"/>
          </p:cNvSpPr>
          <p:nvPr>
            <p:ph idx="1"/>
          </p:nvPr>
        </p:nvSpPr>
        <p:spPr/>
        <p:txBody>
          <a:bodyPr/>
          <a:lstStyle/>
          <a:p>
            <a:r>
              <a:rPr lang="id-ID" dirty="0" smtClean="0"/>
              <a:t>Pada metode ini, sejumlah </a:t>
            </a:r>
            <a:r>
              <a:rPr lang="id-ID" i="1" dirty="0" smtClean="0"/>
              <a:t>N</a:t>
            </a:r>
            <a:r>
              <a:rPr lang="id-ID" dirty="0" smtClean="0"/>
              <a:t> individu dalam suatu populasi dibagi menjadi </a:t>
            </a:r>
            <a:r>
              <a:rPr lang="id-ID" i="1" dirty="0" smtClean="0"/>
              <a:t>N</a:t>
            </a:r>
            <a:r>
              <a:rPr lang="id-ID" baseline="-25000" dirty="0" smtClean="0"/>
              <a:t>k</a:t>
            </a:r>
            <a:r>
              <a:rPr lang="id-ID" dirty="0" smtClean="0"/>
              <a:t> kelompok (sub populasi). Masing-masing kelompok berisi </a:t>
            </a:r>
            <a:r>
              <a:rPr lang="en-US" dirty="0" smtClean="0"/>
              <a:t> </a:t>
            </a:r>
            <a:r>
              <a:rPr lang="id-ID" dirty="0" smtClean="0"/>
              <a:t>individu [SUY05a]. </a:t>
            </a:r>
          </a:p>
          <a:p>
            <a:r>
              <a:rPr lang="id-ID" dirty="0" smtClean="0"/>
              <a:t>Pada model ini, pindah silang dan/atau mutasi hanya terjadi di dalam setiap sub populasi saja. </a:t>
            </a:r>
          </a:p>
          <a:p>
            <a:r>
              <a:rPr lang="id-ID" dirty="0" smtClean="0"/>
              <a:t>Dengan sub populasi, dapat dikurangi adanya kemungkinan bahwa semua sub populasi konvergen pada lokal optimum yang sama. </a:t>
            </a:r>
          </a:p>
          <a:p>
            <a:r>
              <a:rPr lang="id-ID" dirty="0" smtClean="0"/>
              <a:t>Hal ini kemungkinan bisa menghindarkan EAs dari konvergensi prematur.</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Island model</a:t>
            </a:r>
            <a:r>
              <a:rPr lang="en-US" dirty="0" smtClean="0"/>
              <a:t> EAs</a:t>
            </a:r>
            <a:endParaRPr lang="id-ID" dirty="0"/>
          </a:p>
        </p:txBody>
      </p:sp>
      <p:pic>
        <p:nvPicPr>
          <p:cNvPr id="37889" name="Picture 1"/>
          <p:cNvPicPr>
            <a:picLocks noChangeAspect="1" noChangeArrowheads="1"/>
          </p:cNvPicPr>
          <p:nvPr/>
        </p:nvPicPr>
        <p:blipFill>
          <a:blip r:embed="rId2"/>
          <a:srcRect/>
          <a:stretch>
            <a:fillRect/>
          </a:stretch>
        </p:blipFill>
        <p:spPr bwMode="auto">
          <a:xfrm>
            <a:off x="1828800" y="2057400"/>
            <a:ext cx="4991100" cy="455977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4000" dirty="0" smtClean="0"/>
              <a:t>Pertukaran individu antar sub populasi</a:t>
            </a:r>
            <a:endParaRPr lang="id-ID" sz="3600" dirty="0"/>
          </a:p>
        </p:txBody>
      </p:sp>
      <p:sp>
        <p:nvSpPr>
          <p:cNvPr id="3" name="Content Placeholder 2"/>
          <p:cNvSpPr>
            <a:spLocks noGrp="1"/>
          </p:cNvSpPr>
          <p:nvPr>
            <p:ph idx="1"/>
          </p:nvPr>
        </p:nvSpPr>
        <p:spPr/>
        <p:txBody>
          <a:bodyPr>
            <a:normAutofit fontScale="92500"/>
          </a:bodyPr>
          <a:lstStyle/>
          <a:p>
            <a:r>
              <a:rPr lang="id-ID" dirty="0" smtClean="0"/>
              <a:t>Jika tidak ada interaksi antar individu dari sub populasi yang berbeda, maka EAs berbasis sub populasi akan sama saja dengan mengerjakan sejumlah </a:t>
            </a:r>
            <a:r>
              <a:rPr lang="id-ID" i="1" dirty="0" smtClean="0"/>
              <a:t>N</a:t>
            </a:r>
            <a:r>
              <a:rPr lang="id-ID" baseline="-25000" dirty="0" smtClean="0"/>
              <a:t>k</a:t>
            </a:r>
            <a:r>
              <a:rPr lang="id-ID" dirty="0" smtClean="0"/>
              <a:t> sub populasi yang masing-masing berisi </a:t>
            </a:r>
            <a:r>
              <a:rPr lang="id-ID" i="1" dirty="0" smtClean="0"/>
              <a:t>v</a:t>
            </a:r>
            <a:r>
              <a:rPr lang="id-ID" dirty="0" smtClean="0"/>
              <a:t> individu. </a:t>
            </a:r>
          </a:p>
          <a:p>
            <a:r>
              <a:rPr lang="id-ID" dirty="0" smtClean="0"/>
              <a:t>Tanpa interaksi antar individu dari sub populasi berbeda, kemungkinan sub populasi EAs akan cepat konvergen juga. </a:t>
            </a:r>
          </a:p>
          <a:p>
            <a:r>
              <a:rPr lang="id-ID" dirty="0" smtClean="0"/>
              <a:t>Oleh karena itu, perlu ada pertukaran individu-individu antar sub populasi. </a:t>
            </a:r>
          </a:p>
          <a:p>
            <a:r>
              <a:rPr lang="id-ID" dirty="0" smtClean="0"/>
              <a:t>Hal ini bisa meningkatkan variasi individu pada sub populasi sehingga bisa mencegah konvergensi prematur.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4000" dirty="0" smtClean="0"/>
              <a:t>Pertukaran individu antar sub populasi</a:t>
            </a:r>
            <a:endParaRPr lang="id-ID" sz="3600" dirty="0"/>
          </a:p>
        </p:txBody>
      </p:sp>
      <p:sp>
        <p:nvSpPr>
          <p:cNvPr id="3" name="Content Placeholder 2"/>
          <p:cNvSpPr>
            <a:spLocks noGrp="1"/>
          </p:cNvSpPr>
          <p:nvPr>
            <p:ph idx="1"/>
          </p:nvPr>
        </p:nvSpPr>
        <p:spPr/>
        <p:txBody>
          <a:bodyPr>
            <a:normAutofit fontScale="85000" lnSpcReduction="20000"/>
          </a:bodyPr>
          <a:lstStyle/>
          <a:p>
            <a:r>
              <a:rPr lang="id-ID" b="1" dirty="0" smtClean="0"/>
              <a:t>Bagaimana cara pertukaran individu yang baik?</a:t>
            </a:r>
            <a:r>
              <a:rPr lang="id-ID" dirty="0" smtClean="0"/>
              <a:t> Secara periodik pada sejumlah generasi tertentu dan berdasarkan </a:t>
            </a:r>
            <a:r>
              <a:rPr lang="id-ID" i="1" dirty="0" smtClean="0"/>
              <a:t>tunneling probability</a:t>
            </a:r>
            <a:r>
              <a:rPr lang="id-ID" dirty="0" smtClean="0"/>
              <a:t> </a:t>
            </a:r>
            <a:r>
              <a:rPr lang="id-ID" i="1" dirty="0" smtClean="0"/>
              <a:t>p</a:t>
            </a:r>
            <a:r>
              <a:rPr lang="id-ID" baseline="-25000" dirty="0" smtClean="0"/>
              <a:t>t</a:t>
            </a:r>
            <a:r>
              <a:rPr lang="id-ID" dirty="0" smtClean="0"/>
              <a:t>, dua individu dipilih secara acak dari dua sub populasi berbeda kemudian dipertukarkan. </a:t>
            </a:r>
          </a:p>
          <a:p>
            <a:r>
              <a:rPr lang="id-ID" b="1" dirty="0" smtClean="0"/>
              <a:t>Seberapa besar periode pertukaran yang baik?</a:t>
            </a:r>
            <a:r>
              <a:rPr lang="id-ID" dirty="0" smtClean="0"/>
              <a:t> Jika terlalu cepat, sub populasi bisa konvergen pada optimum lokal yang sama. Jika terlalu lama, tentu saja hanya membuang-buang waktu. Kebanyakan praktisi EAs menggunakan periode pertukaran antara 25 sampai 150 generasi. Tetapi periode ini bisa didefinisikan secara adaptif. </a:t>
            </a:r>
          </a:p>
          <a:p>
            <a:r>
              <a:rPr lang="id-ID" b="1" dirty="0" smtClean="0"/>
              <a:t>Berapa jumlah individu yang sebaiknya dipertukarkan? </a:t>
            </a:r>
            <a:r>
              <a:rPr lang="id-ID" dirty="0" smtClean="0"/>
              <a:t>Biasanya hanya 2 sampai 5 individu yang dipertukarkan. Tetapi, tentu saja bisa lebih besar dari rentang tersebut dan disesuaikan pada ukuran populasi.</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4000" dirty="0" smtClean="0"/>
              <a:t>Pertukaran individu antar sub populasi</a:t>
            </a:r>
            <a:endParaRPr lang="id-ID" sz="3600" dirty="0"/>
          </a:p>
        </p:txBody>
      </p:sp>
      <p:sp>
        <p:nvSpPr>
          <p:cNvPr id="3" name="Content Placeholder 2"/>
          <p:cNvSpPr>
            <a:spLocks noGrp="1"/>
          </p:cNvSpPr>
          <p:nvPr>
            <p:ph idx="1"/>
          </p:nvPr>
        </p:nvSpPr>
        <p:spPr/>
        <p:txBody>
          <a:bodyPr>
            <a:normAutofit fontScale="92500" lnSpcReduction="20000"/>
          </a:bodyPr>
          <a:lstStyle/>
          <a:p>
            <a:r>
              <a:rPr lang="id-ID" b="1" dirty="0" smtClean="0"/>
              <a:t>Yang dipertukarkan harus individu terbaik? </a:t>
            </a:r>
          </a:p>
          <a:p>
            <a:pPr lvl="1"/>
            <a:r>
              <a:rPr lang="id-ID" dirty="0" smtClean="0"/>
              <a:t>Martin, WN menemukan bahwa individu-individu yang dipilih secara acak untuk dipertukarkan lebih baik dibandingkan pertukaran yang dilakukan pada individu-individu terbaik saja [MAR97]. </a:t>
            </a:r>
          </a:p>
          <a:p>
            <a:pPr lvl="1"/>
            <a:r>
              <a:rPr lang="id-ID" dirty="0" smtClean="0"/>
              <a:t>Interaksi antar sub populasi biasanya dilakukan secara melingkar. Ketika diperlukan pertukaran individu, sejumlah </a:t>
            </a:r>
            <a:r>
              <a:rPr lang="id-ID" i="1" dirty="0" smtClean="0"/>
              <a:t>n</a:t>
            </a:r>
            <a:r>
              <a:rPr lang="id-ID" dirty="0" smtClean="0"/>
              <a:t> individu pada sub populasi 1 yang terpilih secara acak menggantikan </a:t>
            </a:r>
            <a:r>
              <a:rPr lang="id-ID" i="1" dirty="0" smtClean="0"/>
              <a:t>n</a:t>
            </a:r>
            <a:r>
              <a:rPr lang="id-ID" dirty="0" smtClean="0"/>
              <a:t> individu pada sub populasi 2 (bisa dipilih yang paling rendah nilai </a:t>
            </a:r>
            <a:r>
              <a:rPr lang="id-ID" i="1" dirty="0" smtClean="0"/>
              <a:t>fitness</a:t>
            </a:r>
            <a:r>
              <a:rPr lang="id-ID" dirty="0" smtClean="0"/>
              <a:t>-nya). Kemudian </a:t>
            </a:r>
            <a:r>
              <a:rPr lang="id-ID" i="1" dirty="0" smtClean="0"/>
              <a:t>n</a:t>
            </a:r>
            <a:r>
              <a:rPr lang="id-ID" dirty="0" smtClean="0"/>
              <a:t> individu pada sub populasi 2 yang terpilih secara acak menggantikan </a:t>
            </a:r>
            <a:r>
              <a:rPr lang="id-ID" i="1" dirty="0" smtClean="0"/>
              <a:t>n</a:t>
            </a:r>
            <a:r>
              <a:rPr lang="id-ID" dirty="0" smtClean="0"/>
              <a:t> individu pada sub populasi 3. Demikian seterusnya sampai </a:t>
            </a:r>
            <a:r>
              <a:rPr lang="id-ID" i="1" dirty="0" smtClean="0"/>
              <a:t>n</a:t>
            </a:r>
            <a:r>
              <a:rPr lang="id-ID" dirty="0" smtClean="0"/>
              <a:t> individu pada sub populasi terakhir yang terpilih secara acak menggantikan </a:t>
            </a:r>
            <a:r>
              <a:rPr lang="id-ID" i="1" dirty="0" smtClean="0"/>
              <a:t>n</a:t>
            </a:r>
            <a:r>
              <a:rPr lang="id-ID" dirty="0" smtClean="0"/>
              <a:t> individu pada sub populasi 1.</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4000" dirty="0" smtClean="0"/>
              <a:t>Pertukaran individu antar sub populasi</a:t>
            </a:r>
            <a:endParaRPr lang="id-ID" sz="4000" dirty="0"/>
          </a:p>
        </p:txBody>
      </p:sp>
      <p:pic>
        <p:nvPicPr>
          <p:cNvPr id="70658" name="Picture 2"/>
          <p:cNvPicPr>
            <a:picLocks noChangeAspect="1" noChangeArrowheads="1"/>
          </p:cNvPicPr>
          <p:nvPr/>
        </p:nvPicPr>
        <p:blipFill>
          <a:blip r:embed="rId2"/>
          <a:srcRect/>
          <a:stretch>
            <a:fillRect/>
          </a:stretch>
        </p:blipFill>
        <p:spPr bwMode="auto">
          <a:xfrm>
            <a:off x="1828800" y="2285059"/>
            <a:ext cx="4838700" cy="4420541"/>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614</TotalTime>
  <Words>1400</Words>
  <Application>Microsoft Office PowerPoint</Application>
  <PresentationFormat>On-screen Show (4:3)</PresentationFormat>
  <Paragraphs>167</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Konvergensi Prematur dan Pencegahannya </vt:lpstr>
      <vt:lpstr>Konvergensi Prematur</vt:lpstr>
      <vt:lpstr>Solusi</vt:lpstr>
      <vt:lpstr>Island model EAs</vt:lpstr>
      <vt:lpstr>Island model EAs</vt:lpstr>
      <vt:lpstr>Pertukaran individu antar sub populasi</vt:lpstr>
      <vt:lpstr>Pertukaran individu antar sub populasi</vt:lpstr>
      <vt:lpstr>Pertukaran individu antar sub populasi</vt:lpstr>
      <vt:lpstr>Pertukaran individu antar sub populasi</vt:lpstr>
      <vt:lpstr>Representasi Rumit (Messy Encoding)</vt:lpstr>
      <vt:lpstr>Representasi Rumit (Messy Encoding)</vt:lpstr>
      <vt:lpstr>Representasi Rumit (Messy Encoding)</vt:lpstr>
      <vt:lpstr>Representasi Rumit (Messy Encoding)</vt:lpstr>
      <vt:lpstr>Representasi Rumit (Messy Encoding)</vt:lpstr>
      <vt:lpstr>Representasi Rumit (Messy Encoding)</vt:lpstr>
      <vt:lpstr>Representasi Rumit (Messy Encoding)</vt:lpstr>
      <vt:lpstr>Adaptive EAs</vt:lpstr>
      <vt:lpstr>Adaptive EAs</vt:lpstr>
      <vt:lpstr>Adaptive EAs</vt:lpstr>
      <vt:lpstr>Adaptive EAs</vt:lpstr>
      <vt:lpstr>Adaptive EAs</vt:lpstr>
      <vt:lpstr>Adaptive EAs</vt:lpstr>
      <vt:lpstr>Contoh Himpunan aturan fuzzy untuk pengontrolan probabilitas crossover (pc) [TET01]</vt:lpstr>
      <vt:lpstr>Contoh Himpunan aturan fuzzy untuk pengontrolan probabilitas crossover (pc) [TET01]</vt:lpstr>
      <vt:lpstr>Himpunan aturan fuzzy untuk pengontrolan probabilitas mutasi (pm) [TET01]</vt:lpstr>
      <vt:lpstr>Himpunan aturan fuzzy pengontrolan exploitation-oriented crossover rate [TET01]</vt:lpstr>
      <vt:lpstr>Himpunan aturan fuzzy untuk pengontrolan selective pressure [TET01]</vt:lpstr>
      <vt:lpstr>Kesimpulan</vt:lpstr>
      <vt:lpstr>Daftar Pustaka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Evolutionary Computation Komputasi Berbasis Evolusi dan Genetika</dc:title>
  <dc:creator>Toshiba</dc:creator>
  <cp:lastModifiedBy>lenovo</cp:lastModifiedBy>
  <cp:revision>264</cp:revision>
  <dcterms:created xsi:type="dcterms:W3CDTF">2006-08-16T00:00:00Z</dcterms:created>
  <dcterms:modified xsi:type="dcterms:W3CDTF">2017-05-21T06:41:30Z</dcterms:modified>
</cp:coreProperties>
</file>