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53"/>
  </p:notesMasterIdLst>
  <p:sldIdLst>
    <p:sldId id="256" r:id="rId3"/>
    <p:sldId id="303" r:id="rId4"/>
    <p:sldId id="301" r:id="rId5"/>
    <p:sldId id="357" r:id="rId6"/>
    <p:sldId id="316" r:id="rId7"/>
    <p:sldId id="348" r:id="rId8"/>
    <p:sldId id="349" r:id="rId9"/>
    <p:sldId id="350" r:id="rId10"/>
    <p:sldId id="351" r:id="rId11"/>
    <p:sldId id="352" r:id="rId12"/>
    <p:sldId id="353" r:id="rId13"/>
    <p:sldId id="354" r:id="rId14"/>
    <p:sldId id="355" r:id="rId15"/>
    <p:sldId id="356" r:id="rId16"/>
    <p:sldId id="365" r:id="rId17"/>
    <p:sldId id="361" r:id="rId18"/>
    <p:sldId id="366" r:id="rId19"/>
    <p:sldId id="367" r:id="rId20"/>
    <p:sldId id="368" r:id="rId21"/>
    <p:sldId id="369" r:id="rId22"/>
    <p:sldId id="364" r:id="rId23"/>
    <p:sldId id="362" r:id="rId24"/>
    <p:sldId id="363" r:id="rId25"/>
    <p:sldId id="321" r:id="rId26"/>
    <p:sldId id="325" r:id="rId27"/>
    <p:sldId id="326" r:id="rId28"/>
    <p:sldId id="327" r:id="rId29"/>
    <p:sldId id="328" r:id="rId30"/>
    <p:sldId id="329" r:id="rId31"/>
    <p:sldId id="330" r:id="rId32"/>
    <p:sldId id="331" r:id="rId33"/>
    <p:sldId id="332" r:id="rId34"/>
    <p:sldId id="333" r:id="rId35"/>
    <p:sldId id="322" r:id="rId36"/>
    <p:sldId id="358" r:id="rId37"/>
    <p:sldId id="334" r:id="rId38"/>
    <p:sldId id="360" r:id="rId39"/>
    <p:sldId id="335" r:id="rId40"/>
    <p:sldId id="336" r:id="rId41"/>
    <p:sldId id="337" r:id="rId42"/>
    <p:sldId id="338" r:id="rId43"/>
    <p:sldId id="339" r:id="rId44"/>
    <p:sldId id="340" r:id="rId45"/>
    <p:sldId id="341" r:id="rId46"/>
    <p:sldId id="342" r:id="rId47"/>
    <p:sldId id="344" r:id="rId48"/>
    <p:sldId id="345" r:id="rId49"/>
    <p:sldId id="346" r:id="rId50"/>
    <p:sldId id="300" r:id="rId51"/>
    <p:sldId id="260" r:id="rId5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18C29F36-FFBC-4282-AA55-4338BFF8BE8E}" type="datetimeFigureOut">
              <a:rPr lang="id-ID" smtClean="0"/>
              <a:pPr/>
              <a:t>21/05/2017</a:t>
            </a:fld>
            <a:endParaRPr lang="id-ID"/>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8267FF93-C308-45F8-B5FF-1838B2224694}" type="slidenum">
              <a:rPr lang="id-ID" smtClean="0"/>
              <a:pPr/>
              <a:t>‹#›</a:t>
            </a:fld>
            <a:endParaRPr lang="id-ID"/>
          </a:p>
        </p:txBody>
      </p:sp>
    </p:spTree>
    <p:extLst>
      <p:ext uri="{BB962C8B-B14F-4D97-AF65-F5344CB8AC3E}">
        <p14:creationId xmlns:p14="http://schemas.microsoft.com/office/powerpoint/2010/main" val="1686722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pPr/>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pPr/>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5/21/2017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6000" dirty="0" smtClean="0"/>
              <a:t>Studi Kasus</a:t>
            </a:r>
            <a:br>
              <a:rPr lang="id-ID" sz="6000" dirty="0" smtClean="0"/>
            </a:br>
            <a:endParaRPr lang="id-ID" sz="7200" dirty="0"/>
          </a:p>
        </p:txBody>
      </p:sp>
      <p:sp>
        <p:nvSpPr>
          <p:cNvPr id="3" name="Subtitle 2"/>
          <p:cNvSpPr>
            <a:spLocks noGrp="1"/>
          </p:cNvSpPr>
          <p:nvPr>
            <p:ph type="subTitle" idx="1"/>
          </p:nvPr>
        </p:nvSpPr>
        <p:spPr/>
        <p:txBody>
          <a:bodyPr>
            <a:normAutofit fontScale="92500" lnSpcReduction="20000"/>
          </a:bodyPr>
          <a:lstStyle/>
          <a:p>
            <a:pPr marR="0"/>
            <a:r>
              <a:rPr lang="id-ID" sz="2400" dirty="0"/>
              <a:t>Dr. </a:t>
            </a:r>
            <a:r>
              <a:rPr lang="en-GB" sz="2400" dirty="0" err="1"/>
              <a:t>Suyanto</a:t>
            </a:r>
            <a:r>
              <a:rPr lang="en-GB" sz="2400" dirty="0"/>
              <a:t>, S</a:t>
            </a:r>
            <a:r>
              <a:rPr lang="id-ID" sz="2400" dirty="0"/>
              <a:t>.</a:t>
            </a:r>
            <a:r>
              <a:rPr lang="en-GB" sz="2400" dirty="0"/>
              <a:t>T</a:t>
            </a:r>
            <a:r>
              <a:rPr lang="id-ID" sz="2400" dirty="0"/>
              <a:t>.</a:t>
            </a:r>
            <a:r>
              <a:rPr lang="en-GB" sz="2400" dirty="0"/>
              <a:t>, M</a:t>
            </a:r>
            <a:r>
              <a:rPr lang="id-ID" sz="2400" dirty="0"/>
              <a:t>.</a:t>
            </a:r>
            <a:r>
              <a:rPr lang="en-GB" sz="2400" dirty="0"/>
              <a:t>Sc.</a:t>
            </a:r>
            <a:endParaRPr lang="id-ID" sz="2400" dirty="0"/>
          </a:p>
          <a:p>
            <a:pPr marR="0"/>
            <a:r>
              <a:rPr lang="id-ID" sz="2400" dirty="0"/>
              <a:t>HP/WA: 0812 845 12345</a:t>
            </a:r>
          </a:p>
          <a:p>
            <a:pPr marR="0"/>
            <a:endParaRPr lang="en-US" sz="2400" dirty="0"/>
          </a:p>
          <a:p>
            <a:pPr marR="0"/>
            <a:r>
              <a:rPr lang="id-ID" sz="2400" dirty="0"/>
              <a:t>Intelligence Computing Multimedia (ICM)</a:t>
            </a:r>
          </a:p>
          <a:p>
            <a:pPr marR="0"/>
            <a:r>
              <a:rPr lang="id-ID" sz="2400" dirty="0"/>
              <a:t>Informatics faculty  – Telkom University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Representasi</a:t>
            </a:r>
            <a:r>
              <a:rPr lang="en-US" dirty="0" smtClean="0"/>
              <a:t> </a:t>
            </a:r>
            <a:r>
              <a:rPr lang="en-US" dirty="0" err="1" smtClean="0"/>
              <a:t>individu</a:t>
            </a:r>
            <a:r>
              <a:rPr lang="id-ID" dirty="0" smtClean="0"/>
              <a:t> GA</a:t>
            </a:r>
            <a:endParaRPr lang="id-ID" dirty="0"/>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39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39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39270" name="Object 6"/>
          <p:cNvGraphicFramePr>
            <a:graphicFrameLocks noChangeAspect="1"/>
          </p:cNvGraphicFramePr>
          <p:nvPr/>
        </p:nvGraphicFramePr>
        <p:xfrm>
          <a:off x="533400" y="2743200"/>
          <a:ext cx="7977673" cy="2895600"/>
        </p:xfrm>
        <a:graphic>
          <a:graphicData uri="http://schemas.openxmlformats.org/presentationml/2006/ole">
            <mc:AlternateContent xmlns:mc="http://schemas.openxmlformats.org/markup-compatibility/2006">
              <mc:Choice xmlns:v="urn:schemas-microsoft-com:vml" Requires="v">
                <p:oleObj spid="_x0000_s139273" name="Visio" r:id="rId3" imgW="4157688" imgH="1516704" progId="Visio.Drawing.11">
                  <p:embed/>
                </p:oleObj>
              </mc:Choice>
              <mc:Fallback>
                <p:oleObj name="Visio" r:id="rId3" imgW="4157688" imgH="1516704" progId="Visio.Drawing.11">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43200"/>
                        <a:ext cx="7977673"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
            </a:r>
            <a:r>
              <a:rPr lang="id-ID" dirty="0" smtClean="0"/>
              <a:t>agaimana dengan GE?</a:t>
            </a:r>
            <a:endParaRPr lang="id-ID" dirty="0"/>
          </a:p>
        </p:txBody>
      </p:sp>
      <p:sp>
        <p:nvSpPr>
          <p:cNvPr id="6" name="Content Placeholder 5"/>
          <p:cNvSpPr>
            <a:spLocks noGrp="1"/>
          </p:cNvSpPr>
          <p:nvPr>
            <p:ph idx="1"/>
          </p:nvPr>
        </p:nvSpPr>
        <p:spPr/>
        <p:txBody>
          <a:bodyPr>
            <a:normAutofit fontScale="40000" lnSpcReduction="20000"/>
          </a:bodyPr>
          <a:lstStyle/>
          <a:p>
            <a:pPr>
              <a:buNone/>
            </a:pPr>
            <a:r>
              <a:rPr lang="id-ID" b="1" i="1" dirty="0" smtClean="0"/>
              <a:t>N</a:t>
            </a:r>
            <a:r>
              <a:rPr lang="id-ID" dirty="0" smtClean="0"/>
              <a:t> = {expr, op, pre_op}</a:t>
            </a:r>
          </a:p>
          <a:p>
            <a:pPr>
              <a:buNone/>
            </a:pPr>
            <a:r>
              <a:rPr lang="id-ID" b="1" i="1" dirty="0" smtClean="0"/>
              <a:t>T</a:t>
            </a:r>
            <a:r>
              <a:rPr lang="id-ID" dirty="0" smtClean="0"/>
              <a:t> = {Sin, Cos, Tan, Log, +, -, /, *, y1, y2, y3, y4, 0,5, 1, 1,5, 2, ()}</a:t>
            </a:r>
          </a:p>
          <a:p>
            <a:pPr>
              <a:buNone/>
            </a:pPr>
            <a:r>
              <a:rPr lang="id-ID" b="1" i="1" dirty="0" smtClean="0"/>
              <a:t>S</a:t>
            </a:r>
            <a:r>
              <a:rPr lang="id-ID" dirty="0" smtClean="0"/>
              <a:t> = &lt;expr&gt;</a:t>
            </a:r>
          </a:p>
          <a:p>
            <a:pPr>
              <a:buNone/>
            </a:pPr>
            <a:r>
              <a:rPr lang="id-ID" b="1" i="1" dirty="0" smtClean="0"/>
              <a:t>P</a:t>
            </a:r>
            <a:r>
              <a:rPr lang="id-ID" dirty="0" smtClean="0"/>
              <a:t> dapat direpresentasikan sebagai:</a:t>
            </a:r>
          </a:p>
          <a:p>
            <a:pPr>
              <a:buNone/>
            </a:pPr>
            <a:r>
              <a:rPr lang="id-ID" dirty="0" smtClean="0"/>
              <a:t>(1) &lt;expr&gt; ::= &lt;expr&gt; &lt;op&gt; &lt;expr&gt;	(A)</a:t>
            </a:r>
          </a:p>
          <a:p>
            <a:pPr>
              <a:buNone/>
            </a:pPr>
            <a:r>
              <a:rPr lang="id-ID" dirty="0" smtClean="0"/>
              <a:t>		| (&lt;expr&gt; &lt;op&gt; &lt;expr&gt;)	(B)</a:t>
            </a:r>
          </a:p>
          <a:p>
            <a:pPr>
              <a:buNone/>
            </a:pPr>
            <a:r>
              <a:rPr lang="id-ID" dirty="0" smtClean="0"/>
              <a:t>		| &lt;pre_op&gt; (&lt;expr&gt;)	(C)</a:t>
            </a:r>
          </a:p>
          <a:p>
            <a:pPr>
              <a:buNone/>
            </a:pPr>
            <a:r>
              <a:rPr lang="id-ID" dirty="0" smtClean="0"/>
              <a:t>		| &lt;var&gt;	(D)</a:t>
            </a:r>
          </a:p>
          <a:p>
            <a:pPr>
              <a:buNone/>
            </a:pPr>
            <a:r>
              <a:rPr lang="id-ID" dirty="0" smtClean="0"/>
              <a:t> </a:t>
            </a:r>
          </a:p>
          <a:p>
            <a:pPr>
              <a:buNone/>
            </a:pPr>
            <a:r>
              <a:rPr lang="id-ID" dirty="0" smtClean="0"/>
              <a:t>(2) &lt;op&gt; ::= +	(A)</a:t>
            </a:r>
          </a:p>
          <a:p>
            <a:pPr>
              <a:buNone/>
            </a:pPr>
            <a:r>
              <a:rPr lang="id-ID" dirty="0" smtClean="0"/>
              <a:t>	| -	(B)</a:t>
            </a:r>
          </a:p>
          <a:p>
            <a:pPr>
              <a:buNone/>
            </a:pPr>
            <a:r>
              <a:rPr lang="id-ID" dirty="0" smtClean="0"/>
              <a:t>	| /	(C)</a:t>
            </a:r>
          </a:p>
          <a:p>
            <a:pPr>
              <a:buNone/>
            </a:pPr>
            <a:r>
              <a:rPr lang="id-ID" dirty="0" smtClean="0"/>
              <a:t>	| *	(D)</a:t>
            </a:r>
          </a:p>
          <a:p>
            <a:pPr>
              <a:buNone/>
            </a:pPr>
            <a:r>
              <a:rPr lang="id-ID" dirty="0" smtClean="0"/>
              <a:t> </a:t>
            </a:r>
          </a:p>
          <a:p>
            <a:pPr>
              <a:buNone/>
            </a:pPr>
            <a:r>
              <a:rPr lang="id-ID" dirty="0" smtClean="0"/>
              <a:t>(3) &lt; pre_op &gt; ::= Sin	(A)</a:t>
            </a:r>
          </a:p>
          <a:p>
            <a:pPr>
              <a:buNone/>
            </a:pPr>
            <a:r>
              <a:rPr lang="id-ID" dirty="0" smtClean="0"/>
              <a:t>		| Cos	(B)</a:t>
            </a:r>
          </a:p>
          <a:p>
            <a:pPr>
              <a:buNone/>
            </a:pPr>
            <a:r>
              <a:rPr lang="id-ID" dirty="0" smtClean="0"/>
              <a:t>		| Tan	(C)</a:t>
            </a:r>
          </a:p>
          <a:p>
            <a:pPr>
              <a:buNone/>
            </a:pPr>
            <a:r>
              <a:rPr lang="id-ID" dirty="0" smtClean="0"/>
              <a:t>		| Log	(D)</a:t>
            </a:r>
          </a:p>
          <a:p>
            <a:pPr>
              <a:buNone/>
            </a:pPr>
            <a:r>
              <a:rPr lang="id-ID" dirty="0" smtClean="0"/>
              <a:t> </a:t>
            </a:r>
          </a:p>
          <a:p>
            <a:pPr>
              <a:buNone/>
            </a:pPr>
            <a:r>
              <a:rPr lang="id-ID" dirty="0" smtClean="0"/>
              <a:t>(4) &lt; var &gt; ::= y1		(A)</a:t>
            </a:r>
          </a:p>
          <a:p>
            <a:pPr>
              <a:buNone/>
            </a:pPr>
            <a:r>
              <a:rPr lang="id-ID" dirty="0" smtClean="0"/>
              <a:t>		| y2	(B)</a:t>
            </a:r>
          </a:p>
          <a:p>
            <a:pPr>
              <a:buNone/>
            </a:pPr>
            <a:r>
              <a:rPr lang="id-ID" dirty="0" smtClean="0"/>
              <a:t>		| y3	(C)</a:t>
            </a:r>
          </a:p>
          <a:p>
            <a:pPr>
              <a:buNone/>
            </a:pPr>
            <a:r>
              <a:rPr lang="id-ID" dirty="0" smtClean="0"/>
              <a:t>		| y4	(D)</a:t>
            </a:r>
          </a:p>
          <a:p>
            <a:pPr>
              <a:buNone/>
            </a:pPr>
            <a:r>
              <a:rPr lang="id-ID" dirty="0" smtClean="0"/>
              <a:t>		| 0,5	(E)</a:t>
            </a:r>
          </a:p>
          <a:p>
            <a:pPr>
              <a:buNone/>
            </a:pPr>
            <a:r>
              <a:rPr lang="id-ID" dirty="0" smtClean="0"/>
              <a:t>		| 1	(F)</a:t>
            </a:r>
          </a:p>
          <a:p>
            <a:pPr>
              <a:buNone/>
            </a:pPr>
            <a:r>
              <a:rPr lang="id-ID" dirty="0" smtClean="0"/>
              <a:t>		| 1,5	(G)</a:t>
            </a:r>
          </a:p>
          <a:p>
            <a:pPr>
              <a:buNone/>
            </a:pPr>
            <a:r>
              <a:rPr lang="id-ID" dirty="0" smtClean="0"/>
              <a:t>		| 2	(H)</a:t>
            </a:r>
          </a:p>
          <a:p>
            <a:pPr>
              <a:buNone/>
            </a:pPr>
            <a:endParaRPr lang="id-ID" dirty="0"/>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39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r>
              <a:rPr lang="id-ID" dirty="0" smtClean="0"/>
              <a:t>agaimana dengan GE?</a:t>
            </a:r>
            <a:endParaRPr lang="id-ID" dirty="0"/>
          </a:p>
        </p:txBody>
      </p:sp>
      <p:sp>
        <p:nvSpPr>
          <p:cNvPr id="3" name="Content Placeholder 2"/>
          <p:cNvSpPr>
            <a:spLocks noGrp="1"/>
          </p:cNvSpPr>
          <p:nvPr>
            <p:ph idx="1"/>
          </p:nvPr>
        </p:nvSpPr>
        <p:spPr/>
        <p:txBody>
          <a:bodyPr>
            <a:normAutofit/>
          </a:bodyPr>
          <a:lstStyle/>
          <a:p>
            <a:r>
              <a:rPr lang="id-ID" sz="1800" i="1" dirty="0" smtClean="0"/>
              <a:t>Grammar</a:t>
            </a:r>
            <a:r>
              <a:rPr lang="id-ID" sz="1800" dirty="0" smtClean="0"/>
              <a:t> tersebut dibuat dengan asumsi bahwa model-model peramalan hanya memperhatikan maksimum 4 data masukan, </a:t>
            </a:r>
            <a:r>
              <a:rPr lang="id-ID" sz="1800" i="1" dirty="0" smtClean="0"/>
              <a:t>y</a:t>
            </a:r>
            <a:r>
              <a:rPr lang="id-ID" sz="1800" baseline="-25000" dirty="0" smtClean="0"/>
              <a:t>1</a:t>
            </a:r>
            <a:r>
              <a:rPr lang="id-ID" sz="1800" dirty="0" smtClean="0"/>
              <a:t> sampai </a:t>
            </a:r>
            <a:r>
              <a:rPr lang="id-ID" sz="1800" i="1" dirty="0" smtClean="0"/>
              <a:t>y</a:t>
            </a:r>
            <a:r>
              <a:rPr lang="id-ID" sz="1800" baseline="-25000" dirty="0" smtClean="0"/>
              <a:t>4</a:t>
            </a:r>
            <a:r>
              <a:rPr lang="id-ID" sz="1800" dirty="0" smtClean="0"/>
              <a:t>. Variabel </a:t>
            </a:r>
            <a:r>
              <a:rPr lang="id-ID" sz="1800" i="1" dirty="0" smtClean="0"/>
              <a:t>a</a:t>
            </a:r>
            <a:r>
              <a:rPr lang="id-ID" sz="1800" baseline="-25000" dirty="0" smtClean="0"/>
              <a:t>0</a:t>
            </a:r>
            <a:r>
              <a:rPr lang="id-ID" sz="1800" dirty="0" smtClean="0"/>
              <a:t> sampai </a:t>
            </a:r>
            <a:r>
              <a:rPr lang="id-ID" sz="1800" i="1" dirty="0" smtClean="0"/>
              <a:t>a</a:t>
            </a:r>
            <a:r>
              <a:rPr lang="id-ID" sz="1800" baseline="-25000" dirty="0" smtClean="0"/>
              <a:t>4</a:t>
            </a:r>
            <a:r>
              <a:rPr lang="id-ID" sz="1800" dirty="0" smtClean="0"/>
              <a:t> diasumsikan hanya bisa bernilai 0,5; 1; 1,5 atau 2. Dengan </a:t>
            </a:r>
            <a:r>
              <a:rPr lang="id-ID" sz="1800" i="1" dirty="0" smtClean="0"/>
              <a:t>grammar</a:t>
            </a:r>
            <a:r>
              <a:rPr lang="id-ID" sz="1800" dirty="0" smtClean="0"/>
              <a:t> di atas, kromosom-kromosom pada GE bisa menghasilkan model-model peramalan yang sangat bervariasi, seperti:</a:t>
            </a:r>
          </a:p>
          <a:p>
            <a:endParaRPr lang="id-ID" sz="1800" dirty="0" smtClean="0"/>
          </a:p>
          <a:p>
            <a:endParaRPr lang="id-ID" sz="1800" dirty="0" smtClean="0"/>
          </a:p>
          <a:p>
            <a:endParaRPr lang="id-ID" sz="1800" dirty="0" smtClean="0"/>
          </a:p>
          <a:p>
            <a:endParaRPr lang="id-ID" sz="1800" dirty="0" smtClean="0"/>
          </a:p>
          <a:p>
            <a:pPr>
              <a:buNone/>
            </a:pPr>
            <a:r>
              <a:rPr lang="id-ID" sz="1800" dirty="0" smtClean="0"/>
              <a:t>	atau</a:t>
            </a:r>
          </a:p>
          <a:p>
            <a:endParaRPr lang="id-ID" sz="1800" dirty="0" smtClean="0"/>
          </a:p>
          <a:p>
            <a:endParaRPr lang="id-ID" sz="1800" dirty="0" smtClean="0"/>
          </a:p>
          <a:p>
            <a:pPr>
              <a:buNone/>
            </a:pPr>
            <a:r>
              <a:rPr lang="id-ID" sz="1800" dirty="0" smtClean="0"/>
              <a:t>	atau</a:t>
            </a:r>
            <a:endParaRPr lang="id-ID" sz="1800" dirty="0"/>
          </a:p>
        </p:txBody>
      </p:sp>
      <p:sp>
        <p:nvSpPr>
          <p:cNvPr id="140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40289" name="Object 1"/>
          <p:cNvGraphicFramePr>
            <a:graphicFrameLocks noChangeAspect="1"/>
          </p:cNvGraphicFramePr>
          <p:nvPr/>
        </p:nvGraphicFramePr>
        <p:xfrm>
          <a:off x="2775373" y="3657600"/>
          <a:ext cx="4178300" cy="533400"/>
        </p:xfrm>
        <a:graphic>
          <a:graphicData uri="http://schemas.openxmlformats.org/presentationml/2006/ole">
            <mc:AlternateContent xmlns:mc="http://schemas.openxmlformats.org/markup-compatibility/2006">
              <mc:Choice xmlns:v="urn:schemas-microsoft-com:vml" Requires="v">
                <p:oleObj spid="_x0000_s140300" name="Equation" r:id="rId3" imgW="1790700" imgH="228600" progId="Equation.3">
                  <p:embed/>
                </p:oleObj>
              </mc:Choice>
              <mc:Fallback>
                <p:oleObj name="Equation" r:id="rId3" imgW="1790700" imgH="228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5373" y="3657600"/>
                        <a:ext cx="41783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40291" name="Object 3"/>
          <p:cNvGraphicFramePr>
            <a:graphicFrameLocks noChangeAspect="1"/>
          </p:cNvGraphicFramePr>
          <p:nvPr/>
        </p:nvGraphicFramePr>
        <p:xfrm>
          <a:off x="2775373" y="4572000"/>
          <a:ext cx="3826565" cy="533400"/>
        </p:xfrm>
        <a:graphic>
          <a:graphicData uri="http://schemas.openxmlformats.org/presentationml/2006/ole">
            <mc:AlternateContent xmlns:mc="http://schemas.openxmlformats.org/markup-compatibility/2006">
              <mc:Choice xmlns:v="urn:schemas-microsoft-com:vml" Requires="v">
                <p:oleObj spid="_x0000_s140301" name="Equation" r:id="rId5" imgW="1574117" imgH="215806" progId="Equation.3">
                  <p:embed/>
                </p:oleObj>
              </mc:Choice>
              <mc:Fallback>
                <p:oleObj name="Equation" r:id="rId5" imgW="1574117" imgH="215806"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5373" y="4572000"/>
                        <a:ext cx="382656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40293" name="Object 5"/>
          <p:cNvGraphicFramePr>
            <a:graphicFrameLocks noChangeAspect="1"/>
          </p:cNvGraphicFramePr>
          <p:nvPr/>
        </p:nvGraphicFramePr>
        <p:xfrm>
          <a:off x="2775373" y="5489559"/>
          <a:ext cx="4235027" cy="987441"/>
        </p:xfrm>
        <a:graphic>
          <a:graphicData uri="http://schemas.openxmlformats.org/presentationml/2006/ole">
            <mc:AlternateContent xmlns:mc="http://schemas.openxmlformats.org/markup-compatibility/2006">
              <mc:Choice xmlns:v="urn:schemas-microsoft-com:vml" Requires="v">
                <p:oleObj spid="_x0000_s140302" name="Equation" r:id="rId7" imgW="1841500" imgH="431800" progId="Equation.3">
                  <p:embed/>
                </p:oleObj>
              </mc:Choice>
              <mc:Fallback>
                <p:oleObj name="Equation" r:id="rId7" imgW="1841500" imgH="431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5373" y="5489559"/>
                        <a:ext cx="4235027" cy="9874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Fungsi</a:t>
            </a:r>
            <a:r>
              <a:rPr lang="en-US" dirty="0" smtClean="0"/>
              <a:t> </a:t>
            </a:r>
            <a:r>
              <a:rPr lang="en-US" i="1" dirty="0" smtClean="0"/>
              <a:t>Fitness</a:t>
            </a:r>
            <a:endParaRPr lang="id-ID" dirty="0"/>
          </a:p>
        </p:txBody>
      </p:sp>
      <p:sp>
        <p:nvSpPr>
          <p:cNvPr id="3" name="Content Placeholder 2"/>
          <p:cNvSpPr>
            <a:spLocks noGrp="1"/>
          </p:cNvSpPr>
          <p:nvPr>
            <p:ph idx="1"/>
          </p:nvPr>
        </p:nvSpPr>
        <p:spPr/>
        <p:txBody>
          <a:bodyPr/>
          <a:lstStyle/>
          <a:p>
            <a:endParaRPr lang="id-ID" dirty="0" smtClean="0"/>
          </a:p>
          <a:p>
            <a:endParaRPr lang="id-ID" dirty="0" smtClean="0"/>
          </a:p>
          <a:p>
            <a:endParaRPr lang="id-ID" dirty="0" smtClean="0"/>
          </a:p>
          <a:p>
            <a:endParaRPr lang="id-ID" dirty="0" smtClean="0"/>
          </a:p>
          <a:p>
            <a:pPr>
              <a:buNone/>
            </a:pPr>
            <a:r>
              <a:rPr lang="id-ID" dirty="0" smtClean="0"/>
              <a:t>	dimana </a:t>
            </a:r>
            <a:r>
              <a:rPr lang="id-ID" i="1" dirty="0" smtClean="0"/>
              <a:t>b</a:t>
            </a:r>
            <a:r>
              <a:rPr lang="id-ID" dirty="0" smtClean="0"/>
              <a:t> merupakan suatu bilangan yang dianggap sangat kecil untuk menghindari pembagian dengan 0, sedangkan </a:t>
            </a:r>
            <a:r>
              <a:rPr lang="id-ID" i="1" dirty="0" smtClean="0"/>
              <a:t>K</a:t>
            </a:r>
            <a:r>
              <a:rPr lang="id-ID" dirty="0" smtClean="0"/>
              <a:t> adalah rata-rata kesalahan peramalan untuk semua data penjualan.</a:t>
            </a:r>
            <a:endParaRPr lang="id-ID" dirty="0"/>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42337" name="Object 1"/>
          <p:cNvGraphicFramePr>
            <a:graphicFrameLocks noChangeAspect="1"/>
          </p:cNvGraphicFramePr>
          <p:nvPr/>
        </p:nvGraphicFramePr>
        <p:xfrm>
          <a:off x="3124200" y="2438400"/>
          <a:ext cx="1752600" cy="929089"/>
        </p:xfrm>
        <a:graphic>
          <a:graphicData uri="http://schemas.openxmlformats.org/presentationml/2006/ole">
            <mc:AlternateContent xmlns:mc="http://schemas.openxmlformats.org/markup-compatibility/2006">
              <mc:Choice xmlns:v="urn:schemas-microsoft-com:vml" Requires="v">
                <p:oleObj spid="_x0000_s142340" name="Equation" r:id="rId3" imgW="787400" imgH="419100" progId="Equation.3">
                  <p:embed/>
                </p:oleObj>
              </mc:Choice>
              <mc:Fallback>
                <p:oleObj name="Equation" r:id="rId3" imgW="787400" imgH="4191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438400"/>
                        <a:ext cx="1752600" cy="929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Fungsi</a:t>
            </a:r>
            <a:r>
              <a:rPr lang="en-US" dirty="0" smtClean="0"/>
              <a:t> </a:t>
            </a:r>
            <a:r>
              <a:rPr lang="en-US" i="1" dirty="0" smtClean="0"/>
              <a:t>Fitness</a:t>
            </a:r>
            <a:endParaRPr lang="id-ID" dirty="0"/>
          </a:p>
        </p:txBody>
      </p:sp>
      <p:sp>
        <p:nvSpPr>
          <p:cNvPr id="3" name="Content Placeholder 2"/>
          <p:cNvSpPr>
            <a:spLocks noGrp="1"/>
          </p:cNvSpPr>
          <p:nvPr>
            <p:ph idx="1"/>
          </p:nvPr>
        </p:nvSpPr>
        <p:spPr/>
        <p:txBody>
          <a:bodyPr>
            <a:normAutofit lnSpcReduction="10000"/>
          </a:bodyPr>
          <a:lstStyle/>
          <a:p>
            <a:pPr>
              <a:buNone/>
            </a:pPr>
            <a:r>
              <a:rPr lang="id-ID" dirty="0" smtClean="0"/>
              <a:t>	Kesalahan peramalan merupakan harga mutlak dari selisih hasil peramalan menggunakan model tersebut (</a:t>
            </a:r>
            <a:r>
              <a:rPr lang="id-ID" i="1" dirty="0" smtClean="0"/>
              <a:t>z</a:t>
            </a:r>
            <a:r>
              <a:rPr lang="id-ID" dirty="0" smtClean="0"/>
              <a:t>) dengan data penjualan yang sebenarnya (</a:t>
            </a:r>
            <a:r>
              <a:rPr lang="id-ID" i="1" dirty="0" smtClean="0"/>
              <a:t>z</a:t>
            </a:r>
            <a:r>
              <a:rPr lang="id-ID" baseline="30000" dirty="0" smtClean="0"/>
              <a:t>*</a:t>
            </a:r>
            <a:r>
              <a:rPr lang="id-ID" dirty="0" smtClean="0"/>
              <a:t>). Dengan demikian, rata-rata kesalahan peramalan dapat dituliskan sebagai</a:t>
            </a:r>
          </a:p>
          <a:p>
            <a:pPr>
              <a:buNone/>
            </a:pPr>
            <a:endParaRPr lang="id-ID" dirty="0" smtClean="0"/>
          </a:p>
          <a:p>
            <a:pPr>
              <a:buNone/>
            </a:pPr>
            <a:endParaRPr lang="id-ID" dirty="0" smtClean="0"/>
          </a:p>
          <a:p>
            <a:pPr>
              <a:buNone/>
            </a:pPr>
            <a:endParaRPr lang="id-ID" dirty="0" smtClean="0"/>
          </a:p>
          <a:p>
            <a:pPr>
              <a:buNone/>
            </a:pPr>
            <a:endParaRPr lang="id-ID" dirty="0" smtClean="0"/>
          </a:p>
          <a:p>
            <a:pPr>
              <a:buNone/>
            </a:pPr>
            <a:r>
              <a:rPr lang="id-ID" dirty="0" smtClean="0"/>
              <a:t>	dimana </a:t>
            </a:r>
            <a:r>
              <a:rPr lang="id-ID" i="1" dirty="0" smtClean="0"/>
              <a:t>N</a:t>
            </a:r>
            <a:r>
              <a:rPr lang="id-ID" dirty="0" smtClean="0"/>
              <a:t> adalah jumlah semua data peramalan.</a:t>
            </a:r>
            <a:endParaRPr lang="id-ID" dirty="0"/>
          </a:p>
        </p:txBody>
      </p:sp>
      <p:sp>
        <p:nvSpPr>
          <p:cNvPr id="143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43361" name="Object 1"/>
          <p:cNvGraphicFramePr>
            <a:graphicFrameLocks noChangeAspect="1"/>
          </p:cNvGraphicFramePr>
          <p:nvPr/>
        </p:nvGraphicFramePr>
        <p:xfrm>
          <a:off x="2895600" y="4114800"/>
          <a:ext cx="2743200" cy="1112108"/>
        </p:xfrm>
        <a:graphic>
          <a:graphicData uri="http://schemas.openxmlformats.org/presentationml/2006/ole">
            <mc:AlternateContent xmlns:mc="http://schemas.openxmlformats.org/markup-compatibility/2006">
              <mc:Choice xmlns:v="urn:schemas-microsoft-com:vml" Requires="v">
                <p:oleObj spid="_x0000_s143364" name="Equation" r:id="rId3" imgW="1054100" imgH="431800" progId="Equation.3">
                  <p:embed/>
                </p:oleObj>
              </mc:Choice>
              <mc:Fallback>
                <p:oleObj name="Equation" r:id="rId3" imgW="1054100" imgH="4318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114800"/>
                        <a:ext cx="2743200" cy="11121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T</a:t>
            </a:r>
            <a:r>
              <a:rPr lang="id-ID" sz="5400" dirty="0" smtClean="0"/>
              <a:t>raveling</a:t>
            </a:r>
            <a:r>
              <a:rPr lang="id-ID" sz="9600" dirty="0" smtClean="0"/>
              <a:t> </a:t>
            </a:r>
            <a:r>
              <a:rPr lang="en-US" sz="9600" dirty="0" smtClean="0"/>
              <a:t>S</a:t>
            </a:r>
            <a:r>
              <a:rPr lang="id-ID" sz="5400" dirty="0" smtClean="0"/>
              <a:t>alesman</a:t>
            </a:r>
            <a:r>
              <a:rPr lang="id-ID" sz="9600" dirty="0" smtClean="0"/>
              <a:t> </a:t>
            </a:r>
            <a:r>
              <a:rPr lang="en-US" sz="9600" dirty="0" smtClean="0"/>
              <a:t>P</a:t>
            </a:r>
            <a:r>
              <a:rPr lang="id-ID" sz="5400" dirty="0" smtClean="0"/>
              <a:t>roblem</a:t>
            </a:r>
            <a:endParaRPr lang="id-ID" dirty="0" smtClean="0"/>
          </a:p>
        </p:txBody>
      </p:sp>
      <p:sp>
        <p:nvSpPr>
          <p:cNvPr id="3" name="Content Placeholder 2"/>
          <p:cNvSpPr>
            <a:spLocks noGrp="1"/>
          </p:cNvSpPr>
          <p:nvPr>
            <p:ph idx="1"/>
          </p:nvPr>
        </p:nvSpPr>
        <p:spPr/>
        <p:txBody>
          <a:bodyPr>
            <a:normAutofit/>
          </a:bodyPr>
          <a:lstStyle/>
          <a:p>
            <a:r>
              <a:rPr lang="id-ID" dirty="0" smtClean="0"/>
              <a:t>Bagaimana menemukan urutan kunjungan</a:t>
            </a:r>
          </a:p>
          <a:p>
            <a:r>
              <a:rPr lang="id-ID" dirty="0" smtClean="0"/>
              <a:t>Solusi </a:t>
            </a:r>
            <a:r>
              <a:rPr lang="id-ID" dirty="0" smtClean="0">
                <a:sym typeface="Wingdings" pitchFamily="2" charset="2"/>
              </a:rPr>
              <a:t> </a:t>
            </a:r>
            <a:r>
              <a:rPr lang="id-ID" dirty="0" smtClean="0"/>
              <a:t>permutasi dengan biaya terendah</a:t>
            </a:r>
          </a:p>
          <a:p>
            <a:r>
              <a:rPr lang="id-ID" dirty="0" smtClean="0"/>
              <a:t>Termasuk masalah Diskrit</a:t>
            </a:r>
          </a:p>
          <a:p>
            <a:r>
              <a:rPr lang="id-ID" dirty="0" smtClean="0"/>
              <a:t>Algoritma EAs yang bisa dipakai?</a:t>
            </a:r>
          </a:p>
          <a:p>
            <a:r>
              <a:rPr lang="id-ID" dirty="0" smtClean="0"/>
              <a:t>GA ?</a:t>
            </a:r>
          </a:p>
          <a:p>
            <a:r>
              <a:rPr lang="id-ID" dirty="0" smtClean="0"/>
              <a:t>ES, EP &amp; DE </a:t>
            </a:r>
            <a:r>
              <a:rPr lang="id-ID" dirty="0" smtClean="0">
                <a:sym typeface="Wingdings" pitchFamily="2" charset="2"/>
              </a:rPr>
              <a:t>??</a:t>
            </a:r>
            <a:endParaRPr lang="id-ID" dirty="0" smtClean="0"/>
          </a:p>
          <a:p>
            <a:r>
              <a:rPr lang="id-ID" dirty="0" smtClean="0"/>
              <a:t>GP &amp; GE ???</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normAutofit/>
          </a:bodyPr>
          <a:lstStyle/>
          <a:p>
            <a:pPr eaLnBrk="1" fontAlgn="auto" hangingPunct="1">
              <a:spcAft>
                <a:spcPts val="0"/>
              </a:spcAft>
              <a:defRPr/>
            </a:pPr>
            <a:r>
              <a:rPr lang="en-US" sz="5400" dirty="0" smtClean="0"/>
              <a:t>TSP</a:t>
            </a:r>
            <a:r>
              <a:rPr lang="id-ID" sz="1800" dirty="0" smtClean="0"/>
              <a:t> </a:t>
            </a:r>
            <a:r>
              <a:rPr lang="id-ID" sz="5400" dirty="0" smtClean="0"/>
              <a:t>dengan GA</a:t>
            </a:r>
            <a:endParaRPr lang="id-ID" sz="3200" dirty="0"/>
          </a:p>
        </p:txBody>
      </p:sp>
      <p:pic>
        <p:nvPicPr>
          <p:cNvPr id="24579" name="Picture 2"/>
          <p:cNvPicPr>
            <a:picLocks noChangeAspect="1" noChangeArrowheads="1"/>
          </p:cNvPicPr>
          <p:nvPr/>
        </p:nvPicPr>
        <p:blipFill>
          <a:blip r:embed="rId2"/>
          <a:srcRect/>
          <a:stretch>
            <a:fillRect/>
          </a:stretch>
        </p:blipFill>
        <p:spPr bwMode="auto">
          <a:xfrm>
            <a:off x="5029200" y="685800"/>
            <a:ext cx="4038600" cy="6208713"/>
          </a:xfrm>
          <a:prstGeom prst="rect">
            <a:avLst/>
          </a:prstGeom>
          <a:noFill/>
          <a:ln w="9525">
            <a:noFill/>
            <a:miter lim="800000"/>
            <a:headEnd/>
            <a:tailEnd/>
          </a:ln>
        </p:spPr>
      </p:pic>
      <p:sp>
        <p:nvSpPr>
          <p:cNvPr id="4" name="Rectangle 3"/>
          <p:cNvSpPr/>
          <p:nvPr/>
        </p:nvSpPr>
        <p:spPr>
          <a:xfrm>
            <a:off x="381000" y="1981200"/>
            <a:ext cx="2810769" cy="584775"/>
          </a:xfrm>
          <a:prstGeom prst="rect">
            <a:avLst/>
          </a:prstGeom>
        </p:spPr>
        <p:txBody>
          <a:bodyPr wrap="none">
            <a:spAutoFit/>
          </a:bodyPr>
          <a:lstStyle/>
          <a:p>
            <a:r>
              <a:rPr lang="en-US" sz="3200" dirty="0" smtClean="0"/>
              <a:t>F</a:t>
            </a:r>
            <a:r>
              <a:rPr lang="id-ID" sz="3200" dirty="0" smtClean="0"/>
              <a:t>ungsi f</a:t>
            </a:r>
            <a:r>
              <a:rPr lang="en-US" sz="3200" dirty="0" err="1" smtClean="0"/>
              <a:t>itness</a:t>
            </a:r>
            <a:r>
              <a:rPr lang="en-US" sz="3200" dirty="0" smtClean="0"/>
              <a:t>?</a:t>
            </a:r>
            <a:endParaRPr lang="id-ID" sz="1400" dirty="0"/>
          </a:p>
        </p:txBody>
      </p:sp>
      <p:sp>
        <p:nvSpPr>
          <p:cNvPr id="5" name="Rectangle 4"/>
          <p:cNvSpPr/>
          <p:nvPr/>
        </p:nvSpPr>
        <p:spPr>
          <a:xfrm>
            <a:off x="381000" y="2895600"/>
            <a:ext cx="2523768" cy="584775"/>
          </a:xfrm>
          <a:prstGeom prst="rect">
            <a:avLst/>
          </a:prstGeom>
        </p:spPr>
        <p:txBody>
          <a:bodyPr wrap="none">
            <a:spAutoFit/>
          </a:bodyPr>
          <a:lstStyle/>
          <a:p>
            <a:r>
              <a:rPr lang="id-ID" sz="3200" dirty="0" smtClean="0"/>
              <a:t>1 / t</a:t>
            </a:r>
            <a:r>
              <a:rPr lang="en-US" sz="3200" dirty="0" err="1" smtClean="0"/>
              <a:t>otal</a:t>
            </a:r>
            <a:r>
              <a:rPr lang="en-US" sz="3200" dirty="0" smtClean="0"/>
              <a:t> </a:t>
            </a:r>
            <a:r>
              <a:rPr lang="en-US" sz="3200" dirty="0" err="1" smtClean="0"/>
              <a:t>biaya</a:t>
            </a:r>
            <a:endParaRPr lang="id-ID"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a:t>
            </a:r>
            <a:r>
              <a:rPr lang="id-ID" sz="5400" dirty="0" smtClean="0"/>
              <a:t>SP dengan ES, EP dan DE</a:t>
            </a:r>
            <a:endParaRPr lang="id-ID" sz="2800" dirty="0" smtClean="0"/>
          </a:p>
        </p:txBody>
      </p:sp>
      <p:sp>
        <p:nvSpPr>
          <p:cNvPr id="3" name="Content Placeholder 2"/>
          <p:cNvSpPr>
            <a:spLocks noGrp="1"/>
          </p:cNvSpPr>
          <p:nvPr>
            <p:ph idx="1"/>
          </p:nvPr>
        </p:nvSpPr>
        <p:spPr/>
        <p:txBody>
          <a:bodyPr>
            <a:normAutofit/>
          </a:bodyPr>
          <a:lstStyle/>
          <a:p>
            <a:r>
              <a:rPr lang="id-ID" dirty="0" smtClean="0"/>
              <a:t>Konversi kontinyu </a:t>
            </a:r>
            <a:r>
              <a:rPr lang="id-ID" dirty="0" smtClean="0">
                <a:sym typeface="Wingdings" pitchFamily="2" charset="2"/>
              </a:rPr>
              <a:t>menjadi diskrit</a:t>
            </a:r>
          </a:p>
          <a:p>
            <a:r>
              <a:rPr lang="id-ID" dirty="0" smtClean="0">
                <a:sym typeface="Wingdings" pitchFamily="2" charset="2"/>
              </a:rPr>
              <a:t>Variabel strategies</a:t>
            </a:r>
          </a:p>
          <a:p>
            <a:r>
              <a:rPr lang="id-ID" dirty="0" smtClean="0"/>
              <a:t>Komputasi vektor pada DE</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id-ID" smtClean="0"/>
              <a:t>Kromosom</a:t>
            </a:r>
          </a:p>
        </p:txBody>
      </p:sp>
      <p:pic>
        <p:nvPicPr>
          <p:cNvPr id="23555" name="Picture 3"/>
          <p:cNvPicPr>
            <a:picLocks noChangeAspect="1" noChangeArrowheads="1"/>
          </p:cNvPicPr>
          <p:nvPr/>
        </p:nvPicPr>
        <p:blipFill>
          <a:blip r:embed="rId2"/>
          <a:srcRect/>
          <a:stretch>
            <a:fillRect/>
          </a:stretch>
        </p:blipFill>
        <p:spPr bwMode="auto">
          <a:xfrm>
            <a:off x="228600" y="2667000"/>
            <a:ext cx="8631238" cy="2819400"/>
          </a:xfrm>
          <a:prstGeom prst="rect">
            <a:avLst/>
          </a:prstGeom>
          <a:noFill/>
          <a:ln w="9525">
            <a:noFill/>
            <a:miter lim="800000"/>
            <a:headEnd/>
            <a:tailEnd/>
          </a:ln>
        </p:spPr>
      </p:pic>
      <p:cxnSp>
        <p:nvCxnSpPr>
          <p:cNvPr id="6" name="Straight Arrow Connector 5"/>
          <p:cNvCxnSpPr/>
          <p:nvPr/>
        </p:nvCxnSpPr>
        <p:spPr>
          <a:xfrm rot="5400000" flipH="1" flipV="1">
            <a:off x="1295400" y="3962400"/>
            <a:ext cx="17526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2819400" y="3962400"/>
            <a:ext cx="17526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228600" y="152400"/>
            <a:ext cx="8686800" cy="6496050"/>
          </a:xfrm>
          <a:prstGeom prst="rect">
            <a:avLst/>
          </a:prstGeom>
          <a:noFill/>
          <a:ln w="9525">
            <a:noFill/>
            <a:miter lim="800000"/>
            <a:headEnd/>
            <a:tailEnd/>
          </a:ln>
        </p:spPr>
      </p:pic>
      <p:sp>
        <p:nvSpPr>
          <p:cNvPr id="4" name="Oval 3"/>
          <p:cNvSpPr/>
          <p:nvPr/>
        </p:nvSpPr>
        <p:spPr>
          <a:xfrm>
            <a:off x="1689100" y="5181600"/>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228600" y="5105400"/>
            <a:ext cx="2133600"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Oval 9"/>
          <p:cNvSpPr/>
          <p:nvPr/>
        </p:nvSpPr>
        <p:spPr>
          <a:xfrm rot="1880487">
            <a:off x="1219200" y="5410200"/>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Oval 10"/>
          <p:cNvSpPr/>
          <p:nvPr/>
        </p:nvSpPr>
        <p:spPr>
          <a:xfrm rot="1880487">
            <a:off x="461963" y="5183188"/>
            <a:ext cx="1631950" cy="609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Oval 11"/>
          <p:cNvSpPr/>
          <p:nvPr/>
        </p:nvSpPr>
        <p:spPr>
          <a:xfrm>
            <a:off x="6948487" y="838200"/>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Oval 12"/>
          <p:cNvSpPr/>
          <p:nvPr/>
        </p:nvSpPr>
        <p:spPr>
          <a:xfrm rot="20291937">
            <a:off x="6336486" y="430531"/>
            <a:ext cx="2570705"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Oval 13"/>
          <p:cNvSpPr/>
          <p:nvPr/>
        </p:nvSpPr>
        <p:spPr>
          <a:xfrm rot="20101736">
            <a:off x="7543800" y="609600"/>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Oval 14"/>
          <p:cNvSpPr/>
          <p:nvPr/>
        </p:nvSpPr>
        <p:spPr>
          <a:xfrm rot="20101736">
            <a:off x="7319963" y="385763"/>
            <a:ext cx="612775" cy="609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Oval 15"/>
          <p:cNvSpPr/>
          <p:nvPr/>
        </p:nvSpPr>
        <p:spPr>
          <a:xfrm rot="19237808">
            <a:off x="1704856" y="4524257"/>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Oval 16"/>
          <p:cNvSpPr/>
          <p:nvPr/>
        </p:nvSpPr>
        <p:spPr>
          <a:xfrm rot="19237808">
            <a:off x="127992" y="4584854"/>
            <a:ext cx="2428830" cy="177479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Oval 17"/>
          <p:cNvSpPr/>
          <p:nvPr/>
        </p:nvSpPr>
        <p:spPr>
          <a:xfrm rot="3822310">
            <a:off x="2462115" y="4062315"/>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Oval 18"/>
          <p:cNvSpPr/>
          <p:nvPr/>
        </p:nvSpPr>
        <p:spPr>
          <a:xfrm rot="7938476">
            <a:off x="-375957" y="4987514"/>
            <a:ext cx="3679379"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1999" name="Rectangle 19"/>
          <p:cNvSpPr>
            <a:spLocks noChangeArrowheads="1"/>
          </p:cNvSpPr>
          <p:nvPr/>
        </p:nvSpPr>
        <p:spPr bwMode="auto">
          <a:xfrm>
            <a:off x="3352800" y="3581400"/>
            <a:ext cx="1916113" cy="369888"/>
          </a:xfrm>
          <a:prstGeom prst="rect">
            <a:avLst/>
          </a:prstGeom>
          <a:noFill/>
          <a:ln w="9525">
            <a:noFill/>
            <a:miter lim="800000"/>
            <a:headEnd/>
            <a:tailEnd/>
          </a:ln>
        </p:spPr>
        <p:txBody>
          <a:bodyPr wrap="none">
            <a:spAutoFit/>
          </a:bodyPr>
          <a:lstStyle/>
          <a:p>
            <a:r>
              <a:rPr lang="en-US"/>
              <a:t>Global maximum</a:t>
            </a:r>
            <a:endParaRPr lang="id-ID"/>
          </a:p>
        </p:txBody>
      </p:sp>
      <p:sp>
        <p:nvSpPr>
          <p:cNvPr id="21" name="Oval 20"/>
          <p:cNvSpPr/>
          <p:nvPr/>
        </p:nvSpPr>
        <p:spPr>
          <a:xfrm rot="5874461">
            <a:off x="1756354" y="5392406"/>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2" name="Oval 21"/>
          <p:cNvSpPr/>
          <p:nvPr/>
        </p:nvSpPr>
        <p:spPr>
          <a:xfrm rot="10397231">
            <a:off x="473197" y="5164600"/>
            <a:ext cx="1630362"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5" name="Oval 24"/>
          <p:cNvSpPr/>
          <p:nvPr/>
        </p:nvSpPr>
        <p:spPr>
          <a:xfrm rot="20101736">
            <a:off x="8404225" y="676275"/>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6" name="Oval 25"/>
          <p:cNvSpPr/>
          <p:nvPr/>
        </p:nvSpPr>
        <p:spPr>
          <a:xfrm rot="16377263">
            <a:off x="7290818" y="-1226897"/>
            <a:ext cx="611187" cy="388888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0" name="Oval 29"/>
          <p:cNvSpPr/>
          <p:nvPr/>
        </p:nvSpPr>
        <p:spPr>
          <a:xfrm rot="20101736">
            <a:off x="1318359" y="6161941"/>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1" name="Oval 30"/>
          <p:cNvSpPr/>
          <p:nvPr/>
        </p:nvSpPr>
        <p:spPr>
          <a:xfrm rot="20101736">
            <a:off x="745590" y="4132658"/>
            <a:ext cx="892952" cy="255009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2008" name="Rectangle 31"/>
          <p:cNvSpPr>
            <a:spLocks noChangeArrowheads="1"/>
          </p:cNvSpPr>
          <p:nvPr/>
        </p:nvSpPr>
        <p:spPr bwMode="auto">
          <a:xfrm>
            <a:off x="3581400" y="6172200"/>
            <a:ext cx="5334000" cy="430887"/>
          </a:xfrm>
          <a:prstGeom prst="rect">
            <a:avLst/>
          </a:prstGeom>
          <a:noFill/>
          <a:ln w="9525">
            <a:noFill/>
            <a:miter lim="800000"/>
            <a:headEnd/>
            <a:tailEnd/>
          </a:ln>
        </p:spPr>
        <p:txBody>
          <a:bodyPr wrap="square">
            <a:spAutoFit/>
          </a:bodyPr>
          <a:lstStyle/>
          <a:p>
            <a:pPr algn="r"/>
            <a:r>
              <a:rPr lang="en-US" sz="2200" dirty="0" smtClean="0">
                <a:solidFill>
                  <a:schemeClr val="bg1"/>
                </a:solidFill>
              </a:rPr>
              <a:t>2 parent </a:t>
            </a:r>
            <a:r>
              <a:rPr lang="en-US" sz="2200" dirty="0" err="1" smtClean="0">
                <a:solidFill>
                  <a:schemeClr val="bg1"/>
                </a:solidFill>
              </a:rPr>
              <a:t>dan</a:t>
            </a:r>
            <a:r>
              <a:rPr lang="en-US" sz="2200" dirty="0" smtClean="0">
                <a:solidFill>
                  <a:schemeClr val="bg1"/>
                </a:solidFill>
              </a:rPr>
              <a:t> 14 </a:t>
            </a:r>
            <a:r>
              <a:rPr lang="en-US" sz="2200" dirty="0" err="1" smtClean="0">
                <a:solidFill>
                  <a:schemeClr val="bg1"/>
                </a:solidFill>
              </a:rPr>
              <a:t>anak</a:t>
            </a:r>
            <a:r>
              <a:rPr lang="en-US" sz="2200" dirty="0" smtClean="0">
                <a:solidFill>
                  <a:schemeClr val="bg1"/>
                </a:solidFill>
              </a:rPr>
              <a:t> </a:t>
            </a:r>
            <a:r>
              <a:rPr lang="en-US" sz="2200" dirty="0" err="1" smtClean="0">
                <a:solidFill>
                  <a:schemeClr val="bg1"/>
                </a:solidFill>
              </a:rPr>
              <a:t>hasil</a:t>
            </a:r>
            <a:r>
              <a:rPr lang="en-US" sz="2200" dirty="0" smtClean="0">
                <a:solidFill>
                  <a:schemeClr val="bg1"/>
                </a:solidFill>
              </a:rPr>
              <a:t> </a:t>
            </a:r>
            <a:r>
              <a:rPr lang="en-US" sz="2200" dirty="0" err="1" smtClean="0">
                <a:solidFill>
                  <a:schemeClr val="bg1"/>
                </a:solidFill>
              </a:rPr>
              <a:t>mutasi</a:t>
            </a:r>
            <a:endParaRPr lang="id-ID" sz="2200" dirty="0">
              <a:solidFill>
                <a:schemeClr val="bg1"/>
              </a:solidFill>
            </a:endParaRPr>
          </a:p>
        </p:txBody>
      </p:sp>
      <p:sp>
        <p:nvSpPr>
          <p:cNvPr id="29" name="Rectangle 28"/>
          <p:cNvSpPr/>
          <p:nvPr/>
        </p:nvSpPr>
        <p:spPr>
          <a:xfrm>
            <a:off x="228600" y="177225"/>
            <a:ext cx="7848600" cy="523220"/>
          </a:xfrm>
          <a:prstGeom prst="rect">
            <a:avLst/>
          </a:prstGeom>
        </p:spPr>
        <p:txBody>
          <a:bodyPr wrap="square">
            <a:spAutoFit/>
          </a:bodyPr>
          <a:lstStyle/>
          <a:p>
            <a:r>
              <a:rPr lang="id-ID" sz="2800" b="1" dirty="0" smtClean="0">
                <a:solidFill>
                  <a:srgbClr val="00B0F0"/>
                </a:solidFill>
              </a:rPr>
              <a:t>Mutasi dengan Korelasi</a:t>
            </a:r>
            <a:r>
              <a:rPr lang="en-US" sz="2800" b="1" dirty="0" smtClean="0">
                <a:solidFill>
                  <a:srgbClr val="00B0F0"/>
                </a:solidFill>
              </a:rPr>
              <a:t>, Pop=2,</a:t>
            </a:r>
            <a:r>
              <a:rPr lang="id-ID" sz="2800" b="1" dirty="0" smtClean="0">
                <a:solidFill>
                  <a:srgbClr val="00B0F0"/>
                </a:solidFill>
              </a:rPr>
              <a:t> </a:t>
            </a:r>
            <a:r>
              <a:rPr lang="en-US" sz="2800" b="1" dirty="0" smtClean="0">
                <a:solidFill>
                  <a:srgbClr val="00B0F0"/>
                </a:solidFill>
              </a:rPr>
              <a:t>S = 7</a:t>
            </a:r>
            <a:endParaRPr lang="id-ID" sz="2800" b="1" dirty="0">
              <a:solidFill>
                <a:srgbClr val="00B0F0"/>
              </a:solidFill>
            </a:endParaRPr>
          </a:p>
        </p:txBody>
      </p:sp>
      <p:sp>
        <p:nvSpPr>
          <p:cNvPr id="32" name="Oval 31"/>
          <p:cNvSpPr/>
          <p:nvPr/>
        </p:nvSpPr>
        <p:spPr>
          <a:xfrm rot="13240153">
            <a:off x="1247850" y="4067250"/>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3" name="Oval 32"/>
          <p:cNvSpPr/>
          <p:nvPr/>
        </p:nvSpPr>
        <p:spPr>
          <a:xfrm rot="10800000">
            <a:off x="304800" y="3962400"/>
            <a:ext cx="1993408" cy="2590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7" name="Oval 26"/>
          <p:cNvSpPr/>
          <p:nvPr/>
        </p:nvSpPr>
        <p:spPr>
          <a:xfrm rot="20101736">
            <a:off x="6576159" y="937359"/>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8" name="Oval 27"/>
          <p:cNvSpPr/>
          <p:nvPr/>
        </p:nvSpPr>
        <p:spPr>
          <a:xfrm rot="20618261">
            <a:off x="6682740" y="404873"/>
            <a:ext cx="1880066"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4" name="Oval 33"/>
          <p:cNvSpPr/>
          <p:nvPr/>
        </p:nvSpPr>
        <p:spPr>
          <a:xfrm rot="20101736">
            <a:off x="8251298" y="1197027"/>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5" name="Oval 34"/>
          <p:cNvSpPr/>
          <p:nvPr/>
        </p:nvSpPr>
        <p:spPr>
          <a:xfrm rot="19454879">
            <a:off x="7352322" y="-682785"/>
            <a:ext cx="611187" cy="267170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6" name="Oval 35"/>
          <p:cNvSpPr/>
          <p:nvPr/>
        </p:nvSpPr>
        <p:spPr>
          <a:xfrm rot="20101736">
            <a:off x="7414359" y="784959"/>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7" name="Oval 36"/>
          <p:cNvSpPr/>
          <p:nvPr/>
        </p:nvSpPr>
        <p:spPr>
          <a:xfrm rot="18021140">
            <a:off x="7028846" y="343100"/>
            <a:ext cx="1144651"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8" name="Oval 37"/>
          <p:cNvSpPr/>
          <p:nvPr/>
        </p:nvSpPr>
        <p:spPr>
          <a:xfrm rot="20101736">
            <a:off x="7719159" y="2080359"/>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9" name="Oval 38"/>
          <p:cNvSpPr/>
          <p:nvPr/>
        </p:nvSpPr>
        <p:spPr>
          <a:xfrm rot="21052783">
            <a:off x="7287053" y="-1116934"/>
            <a:ext cx="611187" cy="353945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0" name="Oval 39"/>
          <p:cNvSpPr/>
          <p:nvPr/>
        </p:nvSpPr>
        <p:spPr>
          <a:xfrm>
            <a:off x="2590800" y="4660900"/>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1" name="Oval 40"/>
          <p:cNvSpPr/>
          <p:nvPr/>
        </p:nvSpPr>
        <p:spPr>
          <a:xfrm rot="9057130">
            <a:off x="-388633" y="5149714"/>
            <a:ext cx="3428039"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2" name="Oval 41"/>
          <p:cNvSpPr/>
          <p:nvPr/>
        </p:nvSpPr>
        <p:spPr>
          <a:xfrm rot="20101736">
            <a:off x="7076341" y="1165959"/>
            <a:ext cx="139700" cy="1397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3" name="Oval 42"/>
          <p:cNvSpPr/>
          <p:nvPr/>
        </p:nvSpPr>
        <p:spPr>
          <a:xfrm rot="2597843">
            <a:off x="7312586" y="-583498"/>
            <a:ext cx="611187" cy="246785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linds(horizontal)">
                                      <p:cBhvr>
                                        <p:cTn id="55" dur="500"/>
                                        <p:tgtEl>
                                          <p:spTgt spid="4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linds(horizontal)">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linds(horizontal)">
                                      <p:cBhvr>
                                        <p:cTn id="66" dur="500"/>
                                        <p:tgtEl>
                                          <p:spTgt spid="1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linds(horizontal)">
                                      <p:cBhvr>
                                        <p:cTn id="69" dur="500"/>
                                        <p:tgtEl>
                                          <p:spTgt spid="2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linds(horizontal)">
                                      <p:cBhvr>
                                        <p:cTn id="75" dur="500"/>
                                        <p:tgtEl>
                                          <p:spTgt spid="2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blinds(horizontal)">
                                      <p:cBhvr>
                                        <p:cTn id="84" dur="500"/>
                                        <p:tgtEl>
                                          <p:spTgt spid="35"/>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linds(horizontal)">
                                      <p:cBhvr>
                                        <p:cTn id="87" dur="500"/>
                                        <p:tgtEl>
                                          <p:spTgt spid="36"/>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blinds(horizontal)">
                                      <p:cBhvr>
                                        <p:cTn id="93" dur="500"/>
                                        <p:tgtEl>
                                          <p:spTgt spid="38"/>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blinds(horizontal)">
                                      <p:cBhvr>
                                        <p:cTn id="96" dur="500"/>
                                        <p:tgtEl>
                                          <p:spTgt spid="39"/>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linds(horizontal)">
                                      <p:cBhvr>
                                        <p:cTn id="99" dur="500"/>
                                        <p:tgtEl>
                                          <p:spTgt spid="42"/>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blinds(horizontal)">
                                      <p:cBhvr>
                                        <p:cTn id="10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6" grpId="0" animBg="1"/>
      <p:bldP spid="17" grpId="0" animBg="1"/>
      <p:bldP spid="18" grpId="0" animBg="1"/>
      <p:bldP spid="19" grpId="0" animBg="1"/>
      <p:bldP spid="21" grpId="0" animBg="1"/>
      <p:bldP spid="22" grpId="0" animBg="1"/>
      <p:bldP spid="25" grpId="0" animBg="1"/>
      <p:bldP spid="26" grpId="0" animBg="1"/>
      <p:bldP spid="30" grpId="0" animBg="1"/>
      <p:bldP spid="31" grpId="0" animBg="1"/>
      <p:bldP spid="32" grpId="0" animBg="1"/>
      <p:bldP spid="33" grpId="0" animBg="1"/>
      <p:bldP spid="27" grpId="0" animBg="1"/>
      <p:bldP spid="28"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Intro</a:t>
            </a:r>
            <a:endParaRPr lang="id-ID" dirty="0"/>
          </a:p>
        </p:txBody>
      </p:sp>
      <p:sp>
        <p:nvSpPr>
          <p:cNvPr id="3" name="Content Placeholder 2"/>
          <p:cNvSpPr>
            <a:spLocks noGrp="1"/>
          </p:cNvSpPr>
          <p:nvPr>
            <p:ph idx="1"/>
          </p:nvPr>
        </p:nvSpPr>
        <p:spPr/>
        <p:txBody>
          <a:bodyPr/>
          <a:lstStyle/>
          <a:p>
            <a:r>
              <a:rPr lang="id-ID" dirty="0" smtClean="0"/>
              <a:t>“Untuk masalah seperti ini, apakah saya bisa menggunakan EAs? </a:t>
            </a:r>
          </a:p>
          <a:p>
            <a:r>
              <a:rPr lang="id-ID" dirty="0" smtClean="0"/>
              <a:t>Kalau ya, algoritma EAs yang mana yang harus saya gunakan? </a:t>
            </a:r>
          </a:p>
          <a:p>
            <a:r>
              <a:rPr lang="id-ID" dirty="0" smtClean="0"/>
              <a:t>Operator evolusi mana yang paling tepat? </a:t>
            </a:r>
          </a:p>
          <a:p>
            <a:r>
              <a:rPr lang="id-ID" dirty="0" smtClean="0"/>
              <a:t>Bagaimana melakukan </a:t>
            </a:r>
            <a:r>
              <a:rPr lang="id-ID" i="1" dirty="0" smtClean="0"/>
              <a:t>setting</a:t>
            </a:r>
            <a:r>
              <a:rPr lang="id-ID" dirty="0" smtClean="0"/>
              <a:t> parameter yang baik?”</a:t>
            </a:r>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rrowheads="1"/>
          </p:cNvPicPr>
          <p:nvPr/>
        </p:nvPicPr>
        <p:blipFill>
          <a:blip r:embed="rId2"/>
          <a:srcRect/>
          <a:stretch>
            <a:fillRect/>
          </a:stretch>
        </p:blipFill>
        <p:spPr bwMode="auto">
          <a:xfrm>
            <a:off x="360363" y="360363"/>
            <a:ext cx="7559675" cy="611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1"/>
          <p:cNvPicPr>
            <a:picLocks noChangeAspect="1" noChangeArrowheads="1"/>
          </p:cNvPicPr>
          <p:nvPr/>
        </p:nvPicPr>
        <p:blipFill>
          <a:blip r:embed="rId2"/>
          <a:srcRect/>
          <a:stretch>
            <a:fillRect/>
          </a:stretch>
        </p:blipFill>
        <p:spPr bwMode="auto">
          <a:xfrm>
            <a:off x="914400" y="1905000"/>
            <a:ext cx="7391400" cy="483325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dirty="0" smtClean="0"/>
              <a:t>T</a:t>
            </a:r>
            <a:r>
              <a:rPr lang="id-ID" dirty="0" smtClean="0"/>
              <a:t>wo </a:t>
            </a:r>
            <a:r>
              <a:rPr lang="en-US" dirty="0" smtClean="0"/>
              <a:t>sub partitions by Y axis</a:t>
            </a:r>
            <a:endParaRPr lang="id-ID" dirty="0"/>
          </a:p>
        </p:txBody>
      </p:sp>
      <p:cxnSp>
        <p:nvCxnSpPr>
          <p:cNvPr id="5" name="Straight Connector 4"/>
          <p:cNvCxnSpPr/>
          <p:nvPr/>
        </p:nvCxnSpPr>
        <p:spPr>
          <a:xfrm rot="5400000">
            <a:off x="-556907" y="4381103"/>
            <a:ext cx="4648200" cy="7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http://www.crpc.rice.edu/Images/TSP/tsp_sm.gif"/>
          <p:cNvPicPr>
            <a:picLocks noChangeAspect="1" noChangeArrowheads="1"/>
          </p:cNvPicPr>
          <p:nvPr/>
        </p:nvPicPr>
        <p:blipFill>
          <a:blip r:embed="rId2"/>
          <a:srcRect/>
          <a:stretch>
            <a:fillRect/>
          </a:stretch>
        </p:blipFill>
        <p:spPr bwMode="auto">
          <a:xfrm>
            <a:off x="1066800" y="1295400"/>
            <a:ext cx="7391400" cy="5415882"/>
          </a:xfrm>
          <a:prstGeom prst="rect">
            <a:avLst/>
          </a:prstGeom>
          <a:noFill/>
        </p:spPr>
      </p:pic>
      <p:sp>
        <p:nvSpPr>
          <p:cNvPr id="3" name="Title 2"/>
          <p:cNvSpPr>
            <a:spLocks noGrp="1"/>
          </p:cNvSpPr>
          <p:nvPr>
            <p:ph type="title"/>
          </p:nvPr>
        </p:nvSpPr>
        <p:spPr/>
        <p:txBody>
          <a:bodyPr>
            <a:normAutofit/>
          </a:bodyPr>
          <a:lstStyle/>
          <a:p>
            <a:r>
              <a:rPr lang="en-US" dirty="0" smtClean="0"/>
              <a:t>13,509 cities in the US</a:t>
            </a:r>
            <a:endParaRPr lang="id-ID" dirty="0"/>
          </a:p>
        </p:txBody>
      </p:sp>
      <p:sp>
        <p:nvSpPr>
          <p:cNvPr id="4" name="Rectangle 3"/>
          <p:cNvSpPr/>
          <p:nvPr/>
        </p:nvSpPr>
        <p:spPr>
          <a:xfrm>
            <a:off x="0" y="6488668"/>
            <a:ext cx="9144000" cy="369332"/>
          </a:xfrm>
          <a:prstGeom prst="rect">
            <a:avLst/>
          </a:prstGeom>
        </p:spPr>
        <p:txBody>
          <a:bodyPr wrap="square">
            <a:spAutoFit/>
          </a:bodyPr>
          <a:lstStyle/>
          <a:p>
            <a:pPr algn="r"/>
            <a:r>
              <a:rPr lang="id-ID" dirty="0" smtClean="0">
                <a:solidFill>
                  <a:srgbClr val="C00000"/>
                </a:solidFill>
              </a:rPr>
              <a:t>http://www.nsf.gov/pubs/2002/nsf0120/nsf0120_usa.html</a:t>
            </a:r>
            <a:endParaRPr lang="id-ID"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12468"/>
            <a:ext cx="9144000" cy="338554"/>
          </a:xfrm>
          <a:prstGeom prst="rect">
            <a:avLst/>
          </a:prstGeom>
        </p:spPr>
        <p:txBody>
          <a:bodyPr wrap="square">
            <a:spAutoFit/>
          </a:bodyPr>
          <a:lstStyle/>
          <a:p>
            <a:pPr algn="r"/>
            <a:r>
              <a:rPr lang="id-ID" sz="1600" b="1" dirty="0" smtClean="0"/>
              <a:t>1,904,711-city</a:t>
            </a:r>
            <a:r>
              <a:rPr lang="id-ID" sz="1600" dirty="0" smtClean="0"/>
              <a:t> instance of locations, http://www.tsp.gatech.edu/world/images/world.anim5a.gif</a:t>
            </a:r>
            <a:endParaRPr lang="id-ID" sz="1600" dirty="0"/>
          </a:p>
        </p:txBody>
      </p:sp>
      <p:pic>
        <p:nvPicPr>
          <p:cNvPr id="191494" name="Picture 6" descr="Animated World Tour"/>
          <p:cNvPicPr>
            <a:picLocks noChangeAspect="1" noChangeArrowheads="1" noCrop="1"/>
          </p:cNvPicPr>
          <p:nvPr/>
        </p:nvPicPr>
        <p:blipFill>
          <a:blip r:embed="rId2"/>
          <a:srcRect/>
          <a:stretch>
            <a:fillRect/>
          </a:stretch>
        </p:blipFill>
        <p:spPr bwMode="auto">
          <a:xfrm>
            <a:off x="1295400" y="0"/>
            <a:ext cx="6477000" cy="6477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a:r>
            <a:r>
              <a:rPr lang="id-ID" dirty="0" smtClean="0"/>
              <a:t>SP</a:t>
            </a:r>
            <a:r>
              <a:rPr lang="id-ID" i="1" dirty="0" smtClean="0"/>
              <a:t> </a:t>
            </a:r>
            <a:r>
              <a:rPr lang="id-ID" dirty="0" smtClean="0"/>
              <a:t>dengan batasan</a:t>
            </a:r>
          </a:p>
        </p:txBody>
      </p:sp>
      <p:sp>
        <p:nvSpPr>
          <p:cNvPr id="3" name="Content Placeholder 2"/>
          <p:cNvSpPr>
            <a:spLocks noGrp="1"/>
          </p:cNvSpPr>
          <p:nvPr>
            <p:ph idx="1"/>
          </p:nvPr>
        </p:nvSpPr>
        <p:spPr/>
        <p:txBody>
          <a:bodyPr>
            <a:normAutofit fontScale="92500"/>
          </a:bodyPr>
          <a:lstStyle/>
          <a:p>
            <a:r>
              <a:rPr lang="id-ID" i="1" dirty="0" smtClean="0"/>
              <a:t>Traveling Salesperson Problem</a:t>
            </a:r>
            <a:r>
              <a:rPr lang="id-ID" dirty="0" smtClean="0"/>
              <a:t> (TSP) adalah suatu masalah optimasi kombinatorial. </a:t>
            </a:r>
          </a:p>
          <a:p>
            <a:r>
              <a:rPr lang="id-ID" dirty="0" smtClean="0"/>
              <a:t>Pada kasus tertentu, mungkin saja terdapat batasan untuk kombinasi. Misalkan, kita ingin menemukan rute penerbangan dengan total jarak paling pendek untuk 60 kota besar di tiga benua berbeda, yaitu 20 kota di </a:t>
            </a:r>
            <a:r>
              <a:rPr lang="id-ID" i="1" dirty="0" smtClean="0"/>
              <a:t>North America</a:t>
            </a:r>
            <a:r>
              <a:rPr lang="id-ID" dirty="0" smtClean="0"/>
              <a:t>, 20 kota di </a:t>
            </a:r>
            <a:r>
              <a:rPr lang="id-ID" i="1" dirty="0" smtClean="0"/>
              <a:t>Europe</a:t>
            </a:r>
            <a:r>
              <a:rPr lang="id-ID" dirty="0" smtClean="0"/>
              <a:t>, dan 20 kota di </a:t>
            </a:r>
            <a:r>
              <a:rPr lang="id-ID" i="1" dirty="0" smtClean="0"/>
              <a:t>Sout-East Asia</a:t>
            </a:r>
            <a:r>
              <a:rPr lang="id-ID" dirty="0" smtClean="0"/>
              <a:t> (Jepang, Cina, Korea Selatan, dan Taiwan) [SUY05b]. </a:t>
            </a:r>
          </a:p>
          <a:p>
            <a:r>
              <a:rPr lang="id-ID" dirty="0" smtClean="0"/>
              <a:t>Untuk masalah ini, misalkan rute yang valid adalah rute yang pada setiap benua hanya mengunjungi maksimum dua kota (tidak boleh lebih).</a:t>
            </a:r>
          </a:p>
          <a:p>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600" dirty="0" smtClean="0"/>
              <a:t>Daftar 60 kota di tiga benua berbeda dengan posisi </a:t>
            </a:r>
            <a:r>
              <a:rPr lang="id-ID" sz="3600" i="1" dirty="0" smtClean="0"/>
              <a:t>Latitude</a:t>
            </a:r>
            <a:r>
              <a:rPr lang="id-ID" sz="3600" dirty="0" smtClean="0"/>
              <a:t> dan </a:t>
            </a:r>
            <a:r>
              <a:rPr lang="id-ID" sz="3600" i="1" dirty="0" smtClean="0"/>
              <a:t>Longitude­</a:t>
            </a:r>
            <a:r>
              <a:rPr lang="id-ID" sz="3600" dirty="0" smtClean="0"/>
              <a:t>nya</a:t>
            </a:r>
            <a:endParaRPr lang="id-ID" sz="3600" dirty="0"/>
          </a:p>
        </p:txBody>
      </p:sp>
      <p:graphicFrame>
        <p:nvGraphicFramePr>
          <p:cNvPr id="3" name="Table 2"/>
          <p:cNvGraphicFramePr>
            <a:graphicFrameLocks noGrp="1"/>
          </p:cNvGraphicFramePr>
          <p:nvPr/>
        </p:nvGraphicFramePr>
        <p:xfrm>
          <a:off x="2057400" y="2362200"/>
          <a:ext cx="5257800" cy="4038600"/>
        </p:xfrm>
        <a:graphic>
          <a:graphicData uri="http://schemas.openxmlformats.org/drawingml/2006/table">
            <a:tbl>
              <a:tblPr/>
              <a:tblGrid>
                <a:gridCol w="925109"/>
                <a:gridCol w="2154426"/>
                <a:gridCol w="1011379"/>
                <a:gridCol w="1166886"/>
              </a:tblGrid>
              <a:tr h="504825">
                <a:tc>
                  <a:txBody>
                    <a:bodyPr/>
                    <a:lstStyle/>
                    <a:p>
                      <a:pPr algn="ctr">
                        <a:spcBef>
                          <a:spcPts val="300"/>
                        </a:spcBef>
                        <a:spcAft>
                          <a:spcPts val="0"/>
                        </a:spcAft>
                        <a:tabLst>
                          <a:tab pos="800100" algn="l"/>
                        </a:tabLst>
                      </a:pPr>
                      <a:r>
                        <a:rPr lang="en-US" sz="2000" b="1" spc="-30" dirty="0">
                          <a:latin typeface="Arial Narrow"/>
                          <a:ea typeface="Times New Roman"/>
                          <a:cs typeface="Times New Roman"/>
                        </a:rPr>
                        <a:t>No.</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ctr">
                        <a:spcBef>
                          <a:spcPts val="300"/>
                        </a:spcBef>
                        <a:spcAft>
                          <a:spcPts val="0"/>
                        </a:spcAft>
                        <a:tabLst>
                          <a:tab pos="800100" algn="l"/>
                        </a:tabLst>
                      </a:pPr>
                      <a:r>
                        <a:rPr lang="id-ID" sz="2000" b="1" spc="-30" dirty="0">
                          <a:latin typeface="Arial Narrow"/>
                          <a:ea typeface="Times New Roman"/>
                          <a:cs typeface="Times New Roman"/>
                        </a:rPr>
                        <a:t>Nama kota</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ctr">
                        <a:spcBef>
                          <a:spcPts val="300"/>
                        </a:spcBef>
                        <a:spcAft>
                          <a:spcPts val="0"/>
                        </a:spcAft>
                        <a:tabLst>
                          <a:tab pos="800100" algn="l"/>
                        </a:tabLst>
                      </a:pPr>
                      <a:r>
                        <a:rPr lang="id-ID" sz="2000" b="1" i="1" spc="-30">
                          <a:latin typeface="Arial Narrow"/>
                          <a:ea typeface="Times New Roman"/>
                          <a:cs typeface="Times New Roman"/>
                        </a:rPr>
                        <a:t>Latitude</a:t>
                      </a:r>
                      <a:endParaRPr lang="id-ID" sz="2000" spc="-3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ctr">
                        <a:spcBef>
                          <a:spcPts val="300"/>
                        </a:spcBef>
                        <a:spcAft>
                          <a:spcPts val="0"/>
                        </a:spcAft>
                        <a:tabLst>
                          <a:tab pos="800100" algn="l"/>
                        </a:tabLst>
                      </a:pPr>
                      <a:r>
                        <a:rPr lang="id-ID" sz="2000" b="1" i="1" spc="-30">
                          <a:latin typeface="Arial Narrow"/>
                          <a:ea typeface="Times New Roman"/>
                          <a:cs typeface="Times New Roman"/>
                        </a:rPr>
                        <a:t>Longitude</a:t>
                      </a:r>
                      <a:endParaRPr lang="id-ID" sz="2000" spc="-3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r>
              <a:tr h="504825">
                <a:tc>
                  <a:txBody>
                    <a:bodyPr/>
                    <a:lstStyle/>
                    <a:p>
                      <a:pPr marL="457200" lvl="0" indent="-457200" algn="ctr">
                        <a:spcBef>
                          <a:spcPts val="300"/>
                        </a:spcBef>
                        <a:spcAft>
                          <a:spcPts val="0"/>
                        </a:spcAft>
                        <a:buFont typeface="+mj-lt"/>
                        <a:buNone/>
                        <a:tabLst>
                          <a:tab pos="800100" algn="l"/>
                          <a:tab pos="457200" algn="l"/>
                        </a:tabLst>
                      </a:pPr>
                      <a:r>
                        <a:rPr lang="id-ID" sz="2000" spc="-30" dirty="0" smtClean="0">
                          <a:solidFill>
                            <a:schemeClr val="tx1"/>
                          </a:solidFill>
                          <a:latin typeface="Arial Narrow"/>
                          <a:ea typeface="Times New Roman"/>
                          <a:cs typeface="Times New Roman"/>
                        </a:rPr>
                        <a:t>1</a:t>
                      </a:r>
                      <a:endParaRPr lang="en-US" sz="2000" spc="-30" dirty="0">
                        <a:solidFill>
                          <a:schemeClr val="tx1"/>
                        </a:solidFill>
                        <a:latin typeface="Arial Narrow"/>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a:latin typeface="Arial Narrow"/>
                          <a:ea typeface="Times New Roman"/>
                          <a:cs typeface="Times New Roman"/>
                        </a:rPr>
                        <a:t>Amarillo</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a:latin typeface="Arial Narrow"/>
                          <a:ea typeface="Times New Roman"/>
                          <a:cs typeface="Times New Roman"/>
                        </a:rPr>
                        <a:t>35.207</a:t>
                      </a:r>
                      <a:endParaRPr lang="id-ID" sz="2000" spc="-3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a:latin typeface="Arial Narrow"/>
                          <a:ea typeface="Times New Roman"/>
                          <a:cs typeface="Times New Roman"/>
                        </a:rPr>
                        <a:t>- 101.834</a:t>
                      </a:r>
                      <a:endParaRPr lang="id-ID" sz="2000" spc="-3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marL="457200" lvl="0" indent="-457200" algn="ctr">
                        <a:spcBef>
                          <a:spcPts val="300"/>
                        </a:spcBef>
                        <a:spcAft>
                          <a:spcPts val="0"/>
                        </a:spcAft>
                        <a:buFont typeface="+mj-lt"/>
                        <a:buNone/>
                        <a:tabLst>
                          <a:tab pos="800100" algn="l"/>
                          <a:tab pos="457200" algn="l"/>
                        </a:tabLst>
                      </a:pPr>
                      <a:r>
                        <a:rPr lang="id-ID" sz="2000" spc="-30" dirty="0" smtClean="0">
                          <a:solidFill>
                            <a:schemeClr val="tx1"/>
                          </a:solidFill>
                          <a:latin typeface="Arial Narrow"/>
                          <a:ea typeface="Times New Roman"/>
                          <a:cs typeface="Times New Roman"/>
                        </a:rPr>
                        <a:t>2</a:t>
                      </a:r>
                      <a:endParaRPr lang="en-US" sz="2000" spc="-30" dirty="0">
                        <a:solidFill>
                          <a:schemeClr val="tx1"/>
                        </a:solidFill>
                        <a:latin typeface="Arial Narrow"/>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a:latin typeface="Arial Narrow"/>
                          <a:ea typeface="Times New Roman"/>
                          <a:cs typeface="Times New Roman"/>
                        </a:rPr>
                        <a:t>Atlanta</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a:latin typeface="Arial Narrow"/>
                          <a:ea typeface="Times New Roman"/>
                          <a:cs typeface="Times New Roman"/>
                        </a:rPr>
                        <a:t>33.752</a:t>
                      </a:r>
                      <a:endParaRPr lang="id-ID" sz="2000" spc="-3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a:latin typeface="Arial Narrow"/>
                          <a:ea typeface="Times New Roman"/>
                          <a:cs typeface="Times New Roman"/>
                        </a:rPr>
                        <a:t>- 84.393</a:t>
                      </a:r>
                      <a:endParaRPr lang="id-ID" sz="2000" spc="-3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marL="457200" lvl="0" indent="-457200" algn="ctr">
                        <a:spcBef>
                          <a:spcPts val="300"/>
                        </a:spcBef>
                        <a:spcAft>
                          <a:spcPts val="0"/>
                        </a:spcAft>
                        <a:buFont typeface="+mj-lt"/>
                        <a:buNone/>
                        <a:tabLst>
                          <a:tab pos="800100" algn="l"/>
                          <a:tab pos="457200" algn="l"/>
                        </a:tabLst>
                      </a:pPr>
                      <a:r>
                        <a:rPr lang="id-ID" sz="2000" spc="-30" dirty="0" smtClean="0">
                          <a:solidFill>
                            <a:schemeClr val="tx1"/>
                          </a:solidFill>
                          <a:latin typeface="Arial Narrow"/>
                          <a:ea typeface="Times New Roman"/>
                          <a:cs typeface="Times New Roman"/>
                        </a:rPr>
                        <a:t>3</a:t>
                      </a:r>
                      <a:endParaRPr lang="en-US" sz="2000" spc="-30" dirty="0">
                        <a:solidFill>
                          <a:schemeClr val="tx1"/>
                        </a:solidFill>
                        <a:latin typeface="Arial Narrow"/>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a:latin typeface="Arial Narrow"/>
                          <a:ea typeface="Times New Roman"/>
                          <a:cs typeface="Times New Roman"/>
                        </a:rPr>
                        <a:t>Berkeley</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a:latin typeface="Arial Narrow"/>
                          <a:ea typeface="Times New Roman"/>
                          <a:cs typeface="Times New Roman"/>
                        </a:rPr>
                        <a:t>37.869</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a:latin typeface="Arial Narrow"/>
                          <a:ea typeface="Times New Roman"/>
                          <a:cs typeface="Times New Roman"/>
                        </a:rPr>
                        <a:t>-122.271</a:t>
                      </a:r>
                      <a:endParaRPr lang="id-ID" sz="2000" spc="-3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marL="457200" lvl="0" indent="-457200" algn="ctr">
                        <a:spcBef>
                          <a:spcPts val="300"/>
                        </a:spcBef>
                        <a:spcAft>
                          <a:spcPts val="0"/>
                        </a:spcAft>
                        <a:buFont typeface="+mj-lt"/>
                        <a:buNone/>
                        <a:tabLst>
                          <a:tab pos="800100" algn="l"/>
                          <a:tab pos="457200" algn="l"/>
                        </a:tabLst>
                      </a:pPr>
                      <a:r>
                        <a:rPr lang="id-ID" sz="2000" spc="-30" dirty="0" smtClean="0">
                          <a:solidFill>
                            <a:schemeClr val="tx1"/>
                          </a:solidFill>
                          <a:latin typeface="Arial Narrow"/>
                          <a:ea typeface="Times New Roman"/>
                          <a:cs typeface="Times New Roman"/>
                        </a:rPr>
                        <a:t>4</a:t>
                      </a:r>
                      <a:endParaRPr lang="en-US" sz="2000" spc="-30" dirty="0">
                        <a:solidFill>
                          <a:schemeClr val="tx1"/>
                        </a:solidFill>
                        <a:latin typeface="Arial Narrow"/>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a:latin typeface="Arial Narrow"/>
                          <a:ea typeface="Times New Roman"/>
                          <a:cs typeface="Times New Roman"/>
                        </a:rPr>
                        <a:t>Boston</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a:latin typeface="Arial Narrow"/>
                          <a:ea typeface="Times New Roman"/>
                          <a:cs typeface="Times New Roman"/>
                        </a:rPr>
                        <a:t>42.356</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a:latin typeface="Arial Narrow"/>
                          <a:ea typeface="Times New Roman"/>
                          <a:cs typeface="Times New Roman"/>
                        </a:rPr>
                        <a:t>-71.056</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marL="457200" lvl="0" indent="-457200" algn="ctr">
                        <a:spcBef>
                          <a:spcPts val="300"/>
                        </a:spcBef>
                        <a:spcAft>
                          <a:spcPts val="0"/>
                        </a:spcAft>
                        <a:buFont typeface="+mj-lt"/>
                        <a:buNone/>
                        <a:tabLst>
                          <a:tab pos="800100" algn="l"/>
                          <a:tab pos="457200" algn="l"/>
                        </a:tabLst>
                      </a:pPr>
                      <a:r>
                        <a:rPr lang="id-ID" sz="2000" spc="-30" dirty="0" smtClean="0">
                          <a:solidFill>
                            <a:schemeClr val="tx1"/>
                          </a:solidFill>
                          <a:latin typeface="Arial Narrow"/>
                          <a:ea typeface="Times New Roman"/>
                          <a:cs typeface="Times New Roman"/>
                        </a:rPr>
                        <a:t>5</a:t>
                      </a:r>
                      <a:endParaRPr lang="en-US" sz="2000" spc="-30" dirty="0">
                        <a:solidFill>
                          <a:schemeClr val="tx1"/>
                        </a:solidFill>
                        <a:latin typeface="Arial Narrow"/>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a:latin typeface="Arial Narrow"/>
                          <a:ea typeface="Times New Roman"/>
                          <a:cs typeface="Times New Roman"/>
                        </a:rPr>
                        <a:t>Buffalo</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a:latin typeface="Arial Narrow"/>
                          <a:ea typeface="Times New Roman"/>
                          <a:cs typeface="Times New Roman"/>
                        </a:rPr>
                        <a:t>42.881</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a:latin typeface="Arial Narrow"/>
                          <a:ea typeface="Times New Roman"/>
                          <a:cs typeface="Times New Roman"/>
                        </a:rPr>
                        <a:t>-78.872</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marL="457200" lvl="0" indent="-457200" algn="ctr">
                        <a:spcBef>
                          <a:spcPts val="300"/>
                        </a:spcBef>
                        <a:spcAft>
                          <a:spcPts val="0"/>
                        </a:spcAft>
                        <a:buFont typeface="+mj-lt"/>
                        <a:buNone/>
                        <a:tabLst>
                          <a:tab pos="800100" algn="l"/>
                          <a:tab pos="457200" algn="l"/>
                        </a:tabLst>
                      </a:pPr>
                      <a:r>
                        <a:rPr lang="id-ID" sz="2000" spc="-30" dirty="0" smtClean="0">
                          <a:solidFill>
                            <a:schemeClr val="tx1"/>
                          </a:solidFill>
                          <a:latin typeface="Arial Narrow"/>
                          <a:ea typeface="Times New Roman"/>
                          <a:cs typeface="Times New Roman"/>
                        </a:rPr>
                        <a:t>...</a:t>
                      </a:r>
                      <a:endParaRPr lang="en-US" sz="2000" spc="-30" dirty="0">
                        <a:solidFill>
                          <a:schemeClr val="tx1"/>
                        </a:solidFill>
                        <a:latin typeface="Arial Narrow"/>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smtClean="0">
                          <a:latin typeface="Book Antiqua"/>
                          <a:ea typeface="Times New Roman"/>
                          <a:cs typeface="Times New Roman"/>
                        </a:rPr>
                        <a:t>...</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smtClean="0">
                          <a:latin typeface="Book Antiqua"/>
                          <a:ea typeface="Times New Roman"/>
                          <a:cs typeface="Times New Roman"/>
                        </a:rPr>
                        <a:t>...</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000" spc="-30" dirty="0" smtClean="0">
                          <a:latin typeface="Book Antiqua"/>
                          <a:ea typeface="Times New Roman"/>
                          <a:cs typeface="Times New Roman"/>
                        </a:rPr>
                        <a:t>...</a:t>
                      </a:r>
                      <a:endParaRPr lang="id-ID" sz="2000" spc="-30" dirty="0">
                        <a:latin typeface="Book Antiqua"/>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marL="0" lvl="0" indent="-457200" algn="ctr" rtl="0" eaLnBrk="1" latinLnBrk="0" hangingPunct="1">
                        <a:spcBef>
                          <a:spcPts val="300"/>
                        </a:spcBef>
                        <a:spcAft>
                          <a:spcPts val="0"/>
                        </a:spcAft>
                        <a:buFont typeface="+mj-lt"/>
                        <a:buNone/>
                        <a:tabLst>
                          <a:tab pos="800100" algn="l"/>
                        </a:tabLst>
                      </a:pPr>
                      <a:r>
                        <a:rPr kumimoji="0" lang="id-ID" sz="2000" kern="1200" spc="-30" dirty="0" smtClean="0">
                          <a:solidFill>
                            <a:schemeClr val="tx1"/>
                          </a:solidFill>
                          <a:latin typeface="Arial Narrow"/>
                          <a:ea typeface="Times New Roman"/>
                          <a:cs typeface="Times New Roman"/>
                        </a:rPr>
                        <a:t>60</a:t>
                      </a:r>
                      <a:endParaRPr kumimoji="0" lang="en-US" sz="2000" kern="1200" spc="-30" dirty="0">
                        <a:solidFill>
                          <a:schemeClr val="tx1"/>
                        </a:solidFill>
                        <a:latin typeface="Arial Narrow"/>
                        <a:ea typeface="Times New Roman"/>
                        <a:cs typeface="Times New Roman"/>
                      </a:endParaRPr>
                    </a:p>
                  </a:txBody>
                  <a:tcPr marL="29980" marR="29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Bef>
                          <a:spcPts val="300"/>
                        </a:spcBef>
                        <a:spcAft>
                          <a:spcPts val="0"/>
                        </a:spcAft>
                        <a:tabLst>
                          <a:tab pos="800100" algn="l"/>
                        </a:tabLst>
                      </a:pPr>
                      <a:r>
                        <a:rPr kumimoji="0" lang="id-ID" sz="2000" kern="1200" spc="-30" dirty="0" smtClean="0">
                          <a:solidFill>
                            <a:schemeClr val="tx1"/>
                          </a:solidFill>
                          <a:latin typeface="Arial Narrow"/>
                          <a:ea typeface="Times New Roman"/>
                          <a:cs typeface="Times New Roman"/>
                        </a:rPr>
                        <a:t>Tianjin</a:t>
                      </a:r>
                      <a:endParaRPr kumimoji="0" lang="id-ID" sz="2000" kern="1200" spc="-30" dirty="0">
                        <a:solidFill>
                          <a:schemeClr val="tx1"/>
                        </a:solidFill>
                        <a:latin typeface="Arial Narro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Bef>
                          <a:spcPts val="300"/>
                        </a:spcBef>
                        <a:spcAft>
                          <a:spcPts val="0"/>
                        </a:spcAft>
                        <a:tabLst>
                          <a:tab pos="800100" algn="l"/>
                        </a:tabLst>
                      </a:pPr>
                      <a:r>
                        <a:rPr kumimoji="0" lang="id-ID" sz="2000" kern="1200" spc="-30" dirty="0">
                          <a:solidFill>
                            <a:schemeClr val="tx1"/>
                          </a:solidFill>
                          <a:latin typeface="Arial Narrow"/>
                          <a:ea typeface="Times New Roman"/>
                          <a:cs typeface="Times New Roman"/>
                        </a:rPr>
                        <a:t>39.13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Bef>
                          <a:spcPts val="300"/>
                        </a:spcBef>
                        <a:spcAft>
                          <a:spcPts val="0"/>
                        </a:spcAft>
                        <a:tabLst>
                          <a:tab pos="800100" algn="l"/>
                        </a:tabLst>
                      </a:pPr>
                      <a:r>
                        <a:rPr kumimoji="0" lang="id-ID" sz="2000" kern="1200" spc="-30" dirty="0">
                          <a:solidFill>
                            <a:schemeClr val="tx1"/>
                          </a:solidFill>
                          <a:latin typeface="Arial Narrow"/>
                          <a:ea typeface="Times New Roman"/>
                          <a:cs typeface="Times New Roman"/>
                        </a:rPr>
                        <a:t>117.20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Inisialisasi</a:t>
            </a:r>
            <a:r>
              <a:rPr lang="en-US" dirty="0" smtClean="0"/>
              <a:t> </a:t>
            </a:r>
            <a:r>
              <a:rPr lang="en-US" dirty="0" err="1" smtClean="0"/>
              <a:t>populasi</a:t>
            </a:r>
            <a:endParaRPr lang="id-ID" dirty="0"/>
          </a:p>
        </p:txBody>
      </p:sp>
      <p:sp>
        <p:nvSpPr>
          <p:cNvPr id="3" name="Content Placeholder 2"/>
          <p:cNvSpPr>
            <a:spLocks noGrp="1"/>
          </p:cNvSpPr>
          <p:nvPr>
            <p:ph idx="1"/>
          </p:nvPr>
        </p:nvSpPr>
        <p:spPr/>
        <p:txBody>
          <a:bodyPr>
            <a:normAutofit fontScale="92500"/>
          </a:bodyPr>
          <a:lstStyle/>
          <a:p>
            <a:r>
              <a:rPr lang="id-ID" dirty="0" smtClean="0"/>
              <a:t>Untuk membangkitkan individu yang valid, kita bisa memilih secara acak satu atau dua kota dari 60 kota yang ada menggunakan dua aturan berikut ini:</a:t>
            </a:r>
          </a:p>
          <a:p>
            <a:pPr lvl="1"/>
            <a:r>
              <a:rPr lang="id-ID" dirty="0" smtClean="0"/>
              <a:t>Setelah meletakkan satu atau dua kota dari suatu benua</a:t>
            </a:r>
            <a:r>
              <a:rPr lang="en-US" dirty="0" smtClean="0"/>
              <a:t>, </a:t>
            </a:r>
            <a:r>
              <a:rPr lang="id-ID" dirty="0" smtClean="0"/>
              <a:t>pilih secara acak satu atau dua kota dari benua yang lain</a:t>
            </a:r>
            <a:r>
              <a:rPr lang="en-US" dirty="0" smtClean="0"/>
              <a:t>.</a:t>
            </a:r>
            <a:endParaRPr lang="id-ID" dirty="0" smtClean="0"/>
          </a:p>
          <a:p>
            <a:pPr lvl="1"/>
            <a:r>
              <a:rPr lang="id-ID" dirty="0" smtClean="0"/>
              <a:t>Jumlah kota </a:t>
            </a:r>
            <a:r>
              <a:rPr lang="en-US" dirty="0" smtClean="0"/>
              <a:t>(</a:t>
            </a:r>
            <a:r>
              <a:rPr lang="id-ID" dirty="0" smtClean="0"/>
              <a:t>satu atau dua kota</a:t>
            </a:r>
            <a:r>
              <a:rPr lang="en-US" dirty="0" smtClean="0"/>
              <a:t>) </a:t>
            </a:r>
            <a:r>
              <a:rPr lang="id-ID" dirty="0" smtClean="0"/>
              <a:t>dari suatu benua dipilih berdasarkan suatu </a:t>
            </a:r>
            <a:r>
              <a:rPr lang="en-US" dirty="0" err="1" smtClean="0"/>
              <a:t>probabilit</a:t>
            </a:r>
            <a:r>
              <a:rPr lang="id-ID" dirty="0" smtClean="0"/>
              <a:t>as, misalkan </a:t>
            </a:r>
            <a:r>
              <a:rPr lang="id-ID" i="1" dirty="0" smtClean="0"/>
              <a:t>P</a:t>
            </a:r>
            <a:r>
              <a:rPr lang="id-ID" i="1" baseline="-25000" dirty="0" smtClean="0"/>
              <a:t>k</a:t>
            </a:r>
            <a:r>
              <a:rPr lang="id-ID" dirty="0" smtClean="0"/>
              <a:t>, yang nilainya dalam interval [0, 1]. Jumlah kota yang dipilih adalah satu jika bilangan acak yang dibangkitkan adalah lebih kecil dari</a:t>
            </a:r>
            <a:r>
              <a:rPr lang="id-ID" i="1" dirty="0" smtClean="0"/>
              <a:t> P</a:t>
            </a:r>
            <a:r>
              <a:rPr lang="id-ID" i="1" baseline="-25000" dirty="0" smtClean="0"/>
              <a:t>k</a:t>
            </a:r>
            <a:r>
              <a:rPr lang="id-ID" dirty="0" smtClean="0"/>
              <a:t>. Tetapi, jika bilangan acak yang dibangkitkan adalah lebih besar atau sama dengan </a:t>
            </a:r>
            <a:r>
              <a:rPr lang="id-ID" i="1" dirty="0" smtClean="0"/>
              <a:t>P</a:t>
            </a:r>
            <a:r>
              <a:rPr lang="id-ID" i="1" baseline="-25000" dirty="0" smtClean="0"/>
              <a:t>k</a:t>
            </a:r>
            <a:r>
              <a:rPr lang="id-ID" dirty="0" smtClean="0"/>
              <a:t>, maka jumlah kota yang dipilih adalah dua. </a:t>
            </a:r>
            <a:endParaRPr lang="id-ID"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Inisialisasi</a:t>
            </a:r>
            <a:r>
              <a:rPr lang="en-US" dirty="0" smtClean="0"/>
              <a:t> </a:t>
            </a:r>
            <a:r>
              <a:rPr lang="en-US" dirty="0" err="1" smtClean="0"/>
              <a:t>populasi</a:t>
            </a:r>
            <a:endParaRPr lang="id-ID" dirty="0"/>
          </a:p>
        </p:txBody>
      </p:sp>
      <p:pic>
        <p:nvPicPr>
          <p:cNvPr id="112642" name="Picture 2"/>
          <p:cNvPicPr>
            <a:picLocks noChangeAspect="1" noChangeArrowheads="1"/>
          </p:cNvPicPr>
          <p:nvPr/>
        </p:nvPicPr>
        <p:blipFill>
          <a:blip r:embed="rId2"/>
          <a:srcRect/>
          <a:stretch>
            <a:fillRect/>
          </a:stretch>
        </p:blipFill>
        <p:spPr bwMode="auto">
          <a:xfrm>
            <a:off x="457200" y="2590800"/>
            <a:ext cx="80518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Rekombinasi</a:t>
            </a:r>
            <a:endParaRPr lang="id-ID" dirty="0"/>
          </a:p>
        </p:txBody>
      </p:sp>
      <p:sp>
        <p:nvSpPr>
          <p:cNvPr id="3" name="Content Placeholder 2"/>
          <p:cNvSpPr>
            <a:spLocks noGrp="1"/>
          </p:cNvSpPr>
          <p:nvPr>
            <p:ph idx="1"/>
          </p:nvPr>
        </p:nvSpPr>
        <p:spPr/>
        <p:txBody>
          <a:bodyPr>
            <a:normAutofit lnSpcReduction="10000"/>
          </a:bodyPr>
          <a:lstStyle/>
          <a:p>
            <a:r>
              <a:rPr lang="id-ID" dirty="0" smtClean="0"/>
              <a:t>Untuk masalah TSP dengan batasan ini, kita bisa menggunakan rekombinasi untuk representasi permutasi, seperti: </a:t>
            </a:r>
            <a:r>
              <a:rPr lang="nb-NO" i="1" dirty="0" smtClean="0"/>
              <a:t>order crossover</a:t>
            </a:r>
            <a:r>
              <a:rPr lang="id-ID" dirty="0" smtClean="0"/>
              <a:t>, </a:t>
            </a:r>
            <a:r>
              <a:rPr lang="id-ID" i="1" dirty="0" smtClean="0"/>
              <a:t>partially mapped crossover</a:t>
            </a:r>
            <a:r>
              <a:rPr lang="id-ID" dirty="0" smtClean="0"/>
              <a:t>, </a:t>
            </a:r>
            <a:r>
              <a:rPr lang="id-ID" i="1" dirty="0" smtClean="0"/>
              <a:t>cycle</a:t>
            </a:r>
            <a:r>
              <a:rPr lang="id-ID" dirty="0" smtClean="0"/>
              <a:t> </a:t>
            </a:r>
            <a:r>
              <a:rPr lang="id-ID" i="1" dirty="0" smtClean="0"/>
              <a:t>crossover</a:t>
            </a:r>
            <a:r>
              <a:rPr lang="id-ID" dirty="0" smtClean="0"/>
              <a:t>, maupun </a:t>
            </a:r>
            <a:r>
              <a:rPr lang="id-ID" i="1" dirty="0" smtClean="0"/>
              <a:t>edge recombination</a:t>
            </a:r>
            <a:r>
              <a:rPr lang="id-ID" dirty="0" smtClean="0"/>
              <a:t>. </a:t>
            </a:r>
          </a:p>
          <a:p>
            <a:r>
              <a:rPr lang="id-ID" dirty="0" smtClean="0"/>
              <a:t>Tetapi, diperlukan sedikit modifikasi agar anak-anak yang dihasilkan tetap valid. Misalkan kita menggunkan </a:t>
            </a:r>
            <a:r>
              <a:rPr lang="nb-NO" i="1" dirty="0" smtClean="0"/>
              <a:t>order crossover</a:t>
            </a:r>
            <a:r>
              <a:rPr lang="id-ID" dirty="0" smtClean="0"/>
              <a:t>. Modifikasi seperti apa yang harus kita lakukan? </a:t>
            </a:r>
          </a:p>
          <a:p>
            <a:r>
              <a:rPr lang="id-ID" dirty="0" smtClean="0"/>
              <a:t>Kita bisa memberikan batasan bahwa peletakkan kota harus mengikuti aturan seperti pada inisialisasi.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Rekombinasi</a:t>
            </a:r>
            <a:endParaRPr lang="id-ID" dirty="0"/>
          </a:p>
        </p:txBody>
      </p:sp>
      <p:pic>
        <p:nvPicPr>
          <p:cNvPr id="113666" name="Picture 2"/>
          <p:cNvPicPr>
            <a:picLocks noChangeAspect="1" noChangeArrowheads="1"/>
          </p:cNvPicPr>
          <p:nvPr/>
        </p:nvPicPr>
        <p:blipFill>
          <a:blip r:embed="rId2"/>
          <a:srcRect/>
          <a:stretch>
            <a:fillRect/>
          </a:stretch>
        </p:blipFill>
        <p:spPr bwMode="auto">
          <a:xfrm>
            <a:off x="533400" y="2438400"/>
            <a:ext cx="8026353"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Strategi menggunakan E</a:t>
            </a:r>
            <a:r>
              <a:rPr lang="id-ID" dirty="0" smtClean="0"/>
              <a:t>A</a:t>
            </a:r>
            <a:r>
              <a:rPr lang="it-IT" dirty="0" smtClean="0"/>
              <a:t>s</a:t>
            </a:r>
            <a:endParaRPr lang="id-ID" dirty="0"/>
          </a:p>
        </p:txBody>
      </p:sp>
      <p:sp>
        <p:nvSpPr>
          <p:cNvPr id="3" name="Content Placeholder 2"/>
          <p:cNvSpPr>
            <a:spLocks noGrp="1"/>
          </p:cNvSpPr>
          <p:nvPr>
            <p:ph idx="1"/>
          </p:nvPr>
        </p:nvSpPr>
        <p:spPr/>
        <p:txBody>
          <a:bodyPr>
            <a:normAutofit/>
          </a:bodyPr>
          <a:lstStyle/>
          <a:p>
            <a:r>
              <a:rPr lang="en-US" dirty="0" err="1" smtClean="0"/>
              <a:t>Kenali</a:t>
            </a:r>
            <a:r>
              <a:rPr lang="en-US" dirty="0" smtClean="0"/>
              <a:t> </a:t>
            </a:r>
            <a:r>
              <a:rPr lang="en-US" dirty="0" err="1" smtClean="0"/>
              <a:t>masalah</a:t>
            </a:r>
            <a:r>
              <a:rPr lang="en-US" dirty="0" smtClean="0"/>
              <a:t> yang </a:t>
            </a:r>
            <a:r>
              <a:rPr lang="en-US" dirty="0" err="1" smtClean="0"/>
              <a:t>anda</a:t>
            </a:r>
            <a:r>
              <a:rPr lang="en-US" dirty="0" smtClean="0"/>
              <a:t> </a:t>
            </a:r>
            <a:r>
              <a:rPr lang="en-US" dirty="0" err="1" smtClean="0"/>
              <a:t>hadapi</a:t>
            </a:r>
            <a:endParaRPr lang="id-ID" dirty="0" smtClean="0"/>
          </a:p>
          <a:p>
            <a:r>
              <a:rPr lang="id-ID" dirty="0" smtClean="0"/>
              <a:t>Ruang masalah: seberapa besar?</a:t>
            </a:r>
          </a:p>
          <a:p>
            <a:r>
              <a:rPr lang="id-ID" dirty="0" smtClean="0"/>
              <a:t>Analisa matematika: ada atau tidak?</a:t>
            </a:r>
          </a:p>
          <a:p>
            <a:r>
              <a:rPr lang="id-ID" dirty="0" smtClean="0"/>
              <a:t>Jenis solusi: harus paling baik?</a:t>
            </a:r>
          </a:p>
          <a:p>
            <a:r>
              <a:rPr lang="id-ID" dirty="0" smtClean="0"/>
              <a:t>Batasan waktu: ada atau tidak?</a:t>
            </a:r>
          </a:p>
          <a:p>
            <a:r>
              <a:rPr lang="pt-BR" dirty="0" smtClean="0"/>
              <a:t>Biner, Real, Automata atau Program?</a:t>
            </a:r>
            <a:endParaRPr lang="id-ID" dirty="0" smtClean="0"/>
          </a:p>
          <a:p>
            <a:r>
              <a:rPr lang="id-ID" dirty="0" smtClean="0"/>
              <a:t>N</a:t>
            </a:r>
            <a:r>
              <a:rPr lang="pt-BR" dirty="0" smtClean="0"/>
              <a:t>ilai optimum </a:t>
            </a:r>
            <a:r>
              <a:rPr lang="id-ID" dirty="0" smtClean="0"/>
              <a:t>atau </a:t>
            </a:r>
            <a:r>
              <a:rPr lang="pt-BR" dirty="0" smtClean="0"/>
              <a:t>permutasi</a:t>
            </a:r>
            <a:r>
              <a:rPr lang="id-ID" dirty="0" smtClean="0"/>
              <a:t>?</a:t>
            </a:r>
          </a:p>
          <a:p>
            <a:r>
              <a:rPr lang="id-ID" dirty="0" smtClean="0"/>
              <a:t>Ada pengetahuan untuk masalah yang dihadapi?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Mutasi</a:t>
            </a:r>
            <a:endParaRPr lang="id-ID" dirty="0"/>
          </a:p>
        </p:txBody>
      </p:sp>
      <p:sp>
        <p:nvSpPr>
          <p:cNvPr id="3" name="Content Placeholder 2"/>
          <p:cNvSpPr>
            <a:spLocks noGrp="1"/>
          </p:cNvSpPr>
          <p:nvPr>
            <p:ph idx="1"/>
          </p:nvPr>
        </p:nvSpPr>
        <p:spPr/>
        <p:txBody>
          <a:bodyPr/>
          <a:lstStyle/>
          <a:p>
            <a:r>
              <a:rPr lang="id-ID" dirty="0" smtClean="0"/>
              <a:t>Untuk operator mutasi, kita bisa menggunakan </a:t>
            </a:r>
            <a:r>
              <a:rPr lang="id-ID" i="1" dirty="0" smtClean="0"/>
              <a:t>swap mutation</a:t>
            </a:r>
            <a:r>
              <a:rPr lang="id-ID" dirty="0" smtClean="0"/>
              <a:t> yang diberikan sedikit batasan, yaitu jika dua gen yang dipertukarkan harus berupa kota yang berasal dari benua yang sama. </a:t>
            </a:r>
          </a:p>
          <a:p>
            <a:r>
              <a:rPr lang="id-ID" dirty="0" smtClean="0"/>
              <a:t>Artinya, jika gen pertama yang terpilih adalah kota dari benua SA, maka gen kedua yang akan dipertukarkan harus berupa kota yang berasal dari SA juga.</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Mutasi</a:t>
            </a:r>
            <a:endParaRPr lang="id-ID" dirty="0"/>
          </a:p>
        </p:txBody>
      </p:sp>
      <p:pic>
        <p:nvPicPr>
          <p:cNvPr id="114690" name="Picture 2"/>
          <p:cNvPicPr>
            <a:picLocks noChangeAspect="1" noChangeArrowheads="1"/>
          </p:cNvPicPr>
          <p:nvPr/>
        </p:nvPicPr>
        <p:blipFill>
          <a:blip r:embed="rId2"/>
          <a:srcRect/>
          <a:stretch>
            <a:fillRect/>
          </a:stretch>
        </p:blipFill>
        <p:spPr bwMode="auto">
          <a:xfrm>
            <a:off x="381000" y="2362200"/>
            <a:ext cx="8252623"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Fungsi</a:t>
            </a:r>
            <a:r>
              <a:rPr lang="en-US" dirty="0" smtClean="0"/>
              <a:t> </a:t>
            </a:r>
            <a:r>
              <a:rPr lang="en-US" i="1" dirty="0" smtClean="0"/>
              <a:t>fitness</a:t>
            </a:r>
            <a:endParaRPr lang="id-ID" dirty="0"/>
          </a:p>
        </p:txBody>
      </p:sp>
      <p:sp>
        <p:nvSpPr>
          <p:cNvPr id="3" name="Content Placeholder 2"/>
          <p:cNvSpPr>
            <a:spLocks noGrp="1"/>
          </p:cNvSpPr>
          <p:nvPr>
            <p:ph idx="1"/>
          </p:nvPr>
        </p:nvSpPr>
        <p:spPr/>
        <p:txBody>
          <a:bodyPr>
            <a:normAutofit lnSpcReduction="10000"/>
          </a:bodyPr>
          <a:lstStyle/>
          <a:p>
            <a:r>
              <a:rPr lang="id-ID" dirty="0" smtClean="0"/>
              <a:t>Jarak tempuh antara dua kota dihitung berdasarkan perhitungan jarak yang disebut </a:t>
            </a:r>
            <a:r>
              <a:rPr lang="id-ID" i="1" dirty="0" smtClean="0"/>
              <a:t>the</a:t>
            </a:r>
            <a:r>
              <a:rPr lang="id-ID" dirty="0" smtClean="0"/>
              <a:t> </a:t>
            </a:r>
            <a:r>
              <a:rPr lang="id-ID" i="1" dirty="0" smtClean="0"/>
              <a:t>great circle </a:t>
            </a:r>
            <a:r>
              <a:rPr lang="en-US" i="1" dirty="0" smtClean="0"/>
              <a:t>distance</a:t>
            </a:r>
            <a:r>
              <a:rPr lang="en-US" dirty="0" smtClean="0"/>
              <a:t> </a:t>
            </a:r>
            <a:r>
              <a:rPr lang="id-ID" dirty="0" smtClean="0"/>
              <a:t>(untuk lebih detail, silahkan lihat di situs </a:t>
            </a:r>
            <a:r>
              <a:rPr lang="en-US" dirty="0" smtClean="0">
                <a:solidFill>
                  <a:srgbClr val="C00000"/>
                </a:solidFill>
              </a:rPr>
              <a:t>www.zipcodeworld.com</a:t>
            </a:r>
            <a:r>
              <a:rPr lang="id-ID" dirty="0" smtClean="0"/>
              <a:t>)</a:t>
            </a:r>
            <a:r>
              <a:rPr lang="en-US" dirty="0" smtClean="0"/>
              <a:t>:</a:t>
            </a:r>
            <a:endParaRPr lang="id-ID" dirty="0" smtClean="0"/>
          </a:p>
          <a:p>
            <a:endParaRPr lang="id-ID" dirty="0" smtClean="0"/>
          </a:p>
          <a:p>
            <a:endParaRPr lang="id-ID" dirty="0" smtClean="0"/>
          </a:p>
          <a:p>
            <a:endParaRPr lang="id-ID" dirty="0" smtClean="0"/>
          </a:p>
          <a:p>
            <a:endParaRPr lang="id-ID" dirty="0" smtClean="0"/>
          </a:p>
          <a:p>
            <a:endParaRPr lang="id-ID" dirty="0" smtClean="0"/>
          </a:p>
          <a:p>
            <a:pPr>
              <a:buNone/>
            </a:pPr>
            <a:r>
              <a:rPr lang="id-ID" dirty="0" smtClean="0"/>
              <a:t>	dimana </a:t>
            </a:r>
            <a:r>
              <a:rPr lang="en-US" i="1" dirty="0" smtClean="0"/>
              <a:t>d</a:t>
            </a:r>
            <a:r>
              <a:rPr lang="en-US" dirty="0" smtClean="0"/>
              <a:t> </a:t>
            </a:r>
            <a:r>
              <a:rPr lang="id-ID" dirty="0" smtClean="0"/>
              <a:t>adalah jarak antara dua kota dalam </a:t>
            </a:r>
            <a:r>
              <a:rPr lang="en-US" i="1" dirty="0" smtClean="0"/>
              <a:t>km</a:t>
            </a:r>
            <a:r>
              <a:rPr lang="en-US" dirty="0" smtClean="0"/>
              <a:t>. </a:t>
            </a:r>
            <a:endParaRPr lang="id-ID" dirty="0" smtClean="0"/>
          </a:p>
          <a:p>
            <a:endParaRPr lang="id-ID" dirty="0"/>
          </a:p>
        </p:txBody>
      </p:sp>
      <p:pic>
        <p:nvPicPr>
          <p:cNvPr id="115714" name="Picture 2"/>
          <p:cNvPicPr>
            <a:picLocks noChangeAspect="1" noChangeArrowheads="1"/>
          </p:cNvPicPr>
          <p:nvPr/>
        </p:nvPicPr>
        <p:blipFill>
          <a:blip r:embed="rId2"/>
          <a:srcRect/>
          <a:stretch>
            <a:fillRect/>
          </a:stretch>
        </p:blipFill>
        <p:spPr bwMode="auto">
          <a:xfrm>
            <a:off x="1371600" y="3810001"/>
            <a:ext cx="5867400" cy="137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Fungsi</a:t>
            </a:r>
            <a:r>
              <a:rPr lang="en-US" dirty="0" smtClean="0"/>
              <a:t> </a:t>
            </a:r>
            <a:r>
              <a:rPr lang="en-US" i="1" dirty="0" smtClean="0"/>
              <a:t>fitness</a:t>
            </a:r>
            <a:endParaRPr lang="id-ID" dirty="0"/>
          </a:p>
        </p:txBody>
      </p:sp>
      <p:sp>
        <p:nvSpPr>
          <p:cNvPr id="3" name="Content Placeholder 2"/>
          <p:cNvSpPr>
            <a:spLocks noGrp="1"/>
          </p:cNvSpPr>
          <p:nvPr>
            <p:ph idx="1"/>
          </p:nvPr>
        </p:nvSpPr>
        <p:spPr/>
        <p:txBody>
          <a:bodyPr>
            <a:normAutofit/>
          </a:bodyPr>
          <a:lstStyle/>
          <a:p>
            <a:pPr>
              <a:buNone/>
            </a:pPr>
            <a:r>
              <a:rPr lang="id-ID" dirty="0" smtClean="0"/>
              <a:t>	Karena masalahnya adalah minimasi, maka fungsi </a:t>
            </a:r>
            <a:r>
              <a:rPr lang="id-ID" i="1" dirty="0" smtClean="0"/>
              <a:t>fitness</a:t>
            </a:r>
            <a:r>
              <a:rPr lang="id-ID" dirty="0" smtClean="0"/>
              <a:t>-nya adalah:</a:t>
            </a:r>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r>
              <a:rPr lang="id-ID" dirty="0" smtClean="0"/>
              <a:t>	Mengapa tidak menggunakan bilangan kecil </a:t>
            </a:r>
            <a:r>
              <a:rPr lang="id-ID" i="1" dirty="0" smtClean="0"/>
              <a:t>a</a:t>
            </a:r>
            <a:r>
              <a:rPr lang="id-ID" dirty="0" smtClean="0"/>
              <a:t>? Karena total biaya perjalanan tidak mungkin 0.</a:t>
            </a:r>
          </a:p>
          <a:p>
            <a:pPr>
              <a:buNone/>
            </a:pPr>
            <a:endParaRPr lang="id-ID" dirty="0"/>
          </a:p>
        </p:txBody>
      </p:sp>
      <p:pic>
        <p:nvPicPr>
          <p:cNvPr id="116739" name="Picture 3"/>
          <p:cNvPicPr>
            <a:picLocks noChangeAspect="1" noChangeArrowheads="1"/>
          </p:cNvPicPr>
          <p:nvPr/>
        </p:nvPicPr>
        <p:blipFill>
          <a:blip r:embed="rId2"/>
          <a:srcRect/>
          <a:stretch>
            <a:fillRect/>
          </a:stretch>
        </p:blipFill>
        <p:spPr bwMode="auto">
          <a:xfrm>
            <a:off x="3429000" y="3124200"/>
            <a:ext cx="1676400" cy="1166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Penjad</a:t>
            </a:r>
            <a:r>
              <a:rPr lang="en-US" dirty="0" err="1" smtClean="0"/>
              <a:t>wal</a:t>
            </a:r>
            <a:r>
              <a:rPr lang="id-ID" dirty="0" smtClean="0"/>
              <a:t>an</a:t>
            </a:r>
            <a:r>
              <a:rPr lang="en-US" dirty="0" smtClean="0"/>
              <a:t> </a:t>
            </a:r>
            <a:r>
              <a:rPr lang="en-US" dirty="0" err="1" smtClean="0"/>
              <a:t>kuliah</a:t>
            </a:r>
            <a:endParaRPr lang="id-ID" dirty="0"/>
          </a:p>
        </p:txBody>
      </p:sp>
      <p:sp>
        <p:nvSpPr>
          <p:cNvPr id="3" name="Content Placeholder 2"/>
          <p:cNvSpPr>
            <a:spLocks noGrp="1"/>
          </p:cNvSpPr>
          <p:nvPr>
            <p:ph idx="1"/>
          </p:nvPr>
        </p:nvSpPr>
        <p:spPr/>
        <p:txBody>
          <a:bodyPr>
            <a:normAutofit/>
          </a:bodyPr>
          <a:lstStyle/>
          <a:p>
            <a:r>
              <a:rPr lang="id-ID" dirty="0" smtClean="0"/>
              <a:t>Penjadwalan kuliah merupakan suatu masalah yang sangat kompleks. </a:t>
            </a:r>
          </a:p>
          <a:p>
            <a:r>
              <a:rPr lang="id-ID" dirty="0" smtClean="0"/>
              <a:t>Misalnya, suatu fakultas di sebuah universitas memiliki 36 ruang kuliah yang terdiri dari 24 ruangan besar dengan kapasitas di atas 50 mahasiswa dan 12 ruangan kecil dengan kapasitas 30 mahasiswa. </a:t>
            </a:r>
          </a:p>
          <a:p>
            <a:r>
              <a:rPr lang="id-ID" dirty="0" smtClean="0"/>
              <a:t>Misalkan, setiap semester terdapat 400 pertemuan kuliah (setiap pertemuan membutukan waktu 2 jam) yang harus ditentukan jadwal kuliah dan ruangannya dalam satu minggu (Senin sampai Sabtu).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Penjad</a:t>
            </a:r>
            <a:r>
              <a:rPr lang="en-US" dirty="0" err="1" smtClean="0"/>
              <a:t>wal</a:t>
            </a:r>
            <a:r>
              <a:rPr lang="id-ID" dirty="0" smtClean="0"/>
              <a:t>an</a:t>
            </a:r>
            <a:r>
              <a:rPr lang="en-US" dirty="0" smtClean="0"/>
              <a:t> </a:t>
            </a:r>
            <a:r>
              <a:rPr lang="en-US" dirty="0" err="1" smtClean="0"/>
              <a:t>kuliah</a:t>
            </a:r>
            <a:endParaRPr lang="id-ID" dirty="0"/>
          </a:p>
        </p:txBody>
      </p:sp>
      <p:sp>
        <p:nvSpPr>
          <p:cNvPr id="3" name="Content Placeholder 2"/>
          <p:cNvSpPr>
            <a:spLocks noGrp="1"/>
          </p:cNvSpPr>
          <p:nvPr>
            <p:ph idx="1"/>
          </p:nvPr>
        </p:nvSpPr>
        <p:spPr/>
        <p:txBody>
          <a:bodyPr>
            <a:normAutofit/>
          </a:bodyPr>
          <a:lstStyle/>
          <a:p>
            <a:r>
              <a:rPr lang="id-ID" dirty="0" smtClean="0"/>
              <a:t>Hari Senin sampai Kamis dan hari Sabtu, jam kuliah adalah 07.00-15.00 (8 jam). Hari Jum’at, jam kuliah adalah 07.00-11.00 dan 13.00-15.00 (6 jam). Sehingga jumlah jam kuliah dalam satu minggu adalah 46 jam. Karena setiap pertemuan kuliah membutuhkan waktu 2 jam, maka dalam satu minggu terdapat maksimum 23 pertemuan. </a:t>
            </a:r>
          </a:p>
          <a:p>
            <a:r>
              <a:rPr lang="id-ID" dirty="0" smtClean="0"/>
              <a:t>Status dosen dibedakan menjadi dua, yakni dosen Dalam dan dosen Luar Biasa (LB). Seorang dosen mungkin mengajar lebih dari satu kelas kuliah. </a:t>
            </a: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Penjad</a:t>
            </a:r>
            <a:r>
              <a:rPr lang="en-US" dirty="0" err="1" smtClean="0"/>
              <a:t>wal</a:t>
            </a:r>
            <a:r>
              <a:rPr lang="id-ID" dirty="0" smtClean="0"/>
              <a:t>an</a:t>
            </a:r>
            <a:r>
              <a:rPr lang="en-US" dirty="0" smtClean="0"/>
              <a:t> </a:t>
            </a:r>
            <a:r>
              <a:rPr lang="en-US" dirty="0" err="1" smtClean="0"/>
              <a:t>kuliah</a:t>
            </a:r>
            <a:endParaRPr lang="id-ID" dirty="0"/>
          </a:p>
        </p:txBody>
      </p:sp>
      <p:sp>
        <p:nvSpPr>
          <p:cNvPr id="3" name="Content Placeholder 2"/>
          <p:cNvSpPr>
            <a:spLocks noGrp="1"/>
          </p:cNvSpPr>
          <p:nvPr>
            <p:ph idx="1"/>
          </p:nvPr>
        </p:nvSpPr>
        <p:spPr/>
        <p:txBody>
          <a:bodyPr>
            <a:normAutofit/>
          </a:bodyPr>
          <a:lstStyle/>
          <a:p>
            <a:pPr>
              <a:buNone/>
            </a:pPr>
            <a:r>
              <a:rPr lang="id-ID" dirty="0" smtClean="0"/>
              <a:t>Batasan-batasan yang digunakan:</a:t>
            </a:r>
          </a:p>
          <a:p>
            <a:pPr lvl="1"/>
            <a:r>
              <a:rPr lang="id-ID" dirty="0" smtClean="0"/>
              <a:t>Tidak boleh terjadi bentrok, baik waktu maupun ruangan, untuk dosen maupun kelas kuliah yang sama.</a:t>
            </a:r>
          </a:p>
          <a:p>
            <a:pPr lvl="1"/>
            <a:r>
              <a:rPr lang="id-ID" dirty="0" smtClean="0"/>
              <a:t>Dosen Dalam maupun dosen LB yang mempunyai jabatan akademik boleh meminta jadwal kuliah, dengan aturan bahwa dosen dengan jabatan akademik Guru Besar dan Lektor Kepala lebih diprioritaskan tiga kali lebih besar dibanding dosen dengan jabatan akademik Lektor dan Asisten Ahli. Jadwal yang dihasilkan sebisa mungkin dapat memenuhi permintaan tersebut.</a:t>
            </a:r>
          </a:p>
          <a:p>
            <a:endParaRPr lang="id-ID"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Penjad</a:t>
            </a:r>
            <a:r>
              <a:rPr lang="en-US" dirty="0" err="1" smtClean="0"/>
              <a:t>wal</a:t>
            </a:r>
            <a:r>
              <a:rPr lang="id-ID" dirty="0" smtClean="0"/>
              <a:t>an</a:t>
            </a:r>
            <a:r>
              <a:rPr lang="en-US" dirty="0" smtClean="0"/>
              <a:t> </a:t>
            </a:r>
            <a:r>
              <a:rPr lang="en-US" dirty="0" err="1" smtClean="0"/>
              <a:t>kuliah</a:t>
            </a:r>
            <a:endParaRPr lang="id-ID" dirty="0"/>
          </a:p>
        </p:txBody>
      </p:sp>
      <p:sp>
        <p:nvSpPr>
          <p:cNvPr id="3" name="Content Placeholder 2"/>
          <p:cNvSpPr>
            <a:spLocks noGrp="1"/>
          </p:cNvSpPr>
          <p:nvPr>
            <p:ph idx="1"/>
          </p:nvPr>
        </p:nvSpPr>
        <p:spPr/>
        <p:txBody>
          <a:bodyPr>
            <a:normAutofit lnSpcReduction="10000"/>
          </a:bodyPr>
          <a:lstStyle/>
          <a:p>
            <a:pPr>
              <a:buNone/>
            </a:pPr>
            <a:r>
              <a:rPr lang="id-ID" dirty="0" smtClean="0"/>
              <a:t>Batasan-batasan yang digunakan:</a:t>
            </a:r>
          </a:p>
          <a:p>
            <a:pPr lvl="1"/>
            <a:r>
              <a:rPr lang="id-ID" dirty="0" smtClean="0"/>
              <a:t>Jadwal kuliah untuk dosen Dalam, diutamakan hari Senin sampai Kamis dengan nilai prioritas empat kali lebih besar dibanding hari Jum’at dan Sabtu. Sedangkan untuk dosen LB, diutamakan hari Jum’at dan Sabtu dengan nilai prioritas empat kali lebih besar dibanding hari Senin sampai Kamis. Kecuali atas permintaan dosen yang bersangkutan (lihat aturan b di atas).</a:t>
            </a:r>
          </a:p>
          <a:p>
            <a:pPr lvl="1"/>
            <a:r>
              <a:rPr lang="id-ID" dirty="0" smtClean="0"/>
              <a:t>Ruang kuliah yang besar diutamakan untuk kelas kuliah yang pesertanya lebih dari 30 mahasiswa. Nilai prioritasnya adalah empat kali lebih besar dibanding kelas kuliah yang pesertanya kurang dari 30 mahasiswa.</a:t>
            </a:r>
          </a:p>
          <a:p>
            <a:endParaRPr lang="id-ID"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Penjad</a:t>
            </a:r>
            <a:r>
              <a:rPr lang="en-US" dirty="0" err="1" smtClean="0"/>
              <a:t>wal</a:t>
            </a:r>
            <a:r>
              <a:rPr lang="id-ID" dirty="0" smtClean="0"/>
              <a:t>an</a:t>
            </a:r>
            <a:r>
              <a:rPr lang="en-US" dirty="0" smtClean="0"/>
              <a:t> </a:t>
            </a:r>
            <a:r>
              <a:rPr lang="en-US" dirty="0" err="1" smtClean="0"/>
              <a:t>kuliah</a:t>
            </a:r>
            <a:endParaRPr lang="id-ID" dirty="0"/>
          </a:p>
        </p:txBody>
      </p:sp>
      <p:sp>
        <p:nvSpPr>
          <p:cNvPr id="3" name="Content Placeholder 2"/>
          <p:cNvSpPr>
            <a:spLocks noGrp="1"/>
          </p:cNvSpPr>
          <p:nvPr>
            <p:ph idx="1"/>
          </p:nvPr>
        </p:nvSpPr>
        <p:spPr/>
        <p:txBody>
          <a:bodyPr>
            <a:normAutofit lnSpcReduction="10000"/>
          </a:bodyPr>
          <a:lstStyle/>
          <a:p>
            <a:r>
              <a:rPr lang="id-ID" dirty="0" smtClean="0"/>
              <a:t>Bagaimana menyelesaikan tersebut? </a:t>
            </a:r>
          </a:p>
          <a:p>
            <a:r>
              <a:rPr lang="id-ID" dirty="0" smtClean="0"/>
              <a:t>Pertama kita lihat dulu seberapa besar ruang masalahnya? Dari 36 ruangan, 400 kelas kuliah, dan 23 pertemuan kuliah per minggu, maka jumlah solusi yang mungkin adalah sebanyak 400</a:t>
            </a:r>
            <a:r>
              <a:rPr lang="id-ID" baseline="30000" dirty="0" smtClean="0"/>
              <a:t>(23 x 36)</a:t>
            </a:r>
            <a:r>
              <a:rPr lang="id-ID" dirty="0" smtClean="0"/>
              <a:t>. </a:t>
            </a:r>
          </a:p>
          <a:p>
            <a:r>
              <a:rPr lang="id-ID" dirty="0" smtClean="0"/>
              <a:t>Suatu jumlah yang sangat besar jika harus diselesaikan dengan algoritma konvensional. </a:t>
            </a:r>
          </a:p>
          <a:p>
            <a:r>
              <a:rPr lang="id-ID" dirty="0" smtClean="0"/>
              <a:t>Misalkan kita ingin menyelesaikan masalah ini menggunakan EAs. Dua hal yang harus kita definisikan adalah: representasi individu dan fungsi </a:t>
            </a:r>
            <a:r>
              <a:rPr lang="id-ID" i="1" dirty="0" smtClean="0"/>
              <a:t>fitness</a:t>
            </a:r>
            <a:r>
              <a:rPr lang="id-ID" dirty="0" smtClean="0"/>
              <a:t>-nya.</a:t>
            </a:r>
          </a:p>
          <a:p>
            <a:endParaRPr lang="id-ID"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Representasi</a:t>
            </a:r>
            <a:r>
              <a:rPr lang="en-US" dirty="0" smtClean="0"/>
              <a:t> </a:t>
            </a:r>
            <a:r>
              <a:rPr lang="en-US" dirty="0" err="1" smtClean="0"/>
              <a:t>individu</a:t>
            </a:r>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3185234794"/>
              </p:ext>
            </p:extLst>
          </p:nvPr>
        </p:nvGraphicFramePr>
        <p:xfrm>
          <a:off x="609600" y="2819400"/>
          <a:ext cx="7809549" cy="3352800"/>
        </p:xfrm>
        <a:graphic>
          <a:graphicData uri="http://schemas.openxmlformats.org/drawingml/2006/table">
            <a:tbl>
              <a:tblPr/>
              <a:tblGrid>
                <a:gridCol w="699912"/>
                <a:gridCol w="1203357"/>
                <a:gridCol w="1207043"/>
                <a:gridCol w="1070743"/>
                <a:gridCol w="1229145"/>
                <a:gridCol w="1066800"/>
                <a:gridCol w="1332549"/>
              </a:tblGrid>
              <a:tr h="914400">
                <a:tc>
                  <a:txBody>
                    <a:bodyPr/>
                    <a:lstStyle/>
                    <a:p>
                      <a:pPr algn="ctr">
                        <a:spcBef>
                          <a:spcPts val="300"/>
                        </a:spcBef>
                        <a:spcAft>
                          <a:spcPts val="600"/>
                        </a:spcAft>
                        <a:tabLst>
                          <a:tab pos="800100" algn="l"/>
                        </a:tabLst>
                      </a:pPr>
                      <a:r>
                        <a:rPr lang="id-ID" sz="1800" spc="-30" dirty="0">
                          <a:latin typeface="Arial Narrow"/>
                          <a:ea typeface="Times New Roman"/>
                          <a:cs typeface="Times New Roman"/>
                        </a:rPr>
                        <a:t>No</a:t>
                      </a:r>
                      <a:endParaRPr lang="id-ID" sz="18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dirty="0">
                          <a:latin typeface="Arial Narrow"/>
                          <a:ea typeface="Times New Roman"/>
                          <a:cs typeface="Times New Roman"/>
                        </a:rPr>
                        <a:t>Kode MK</a:t>
                      </a:r>
                      <a:endParaRPr lang="id-ID" sz="18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Kode Kelas</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dirty="0" smtClean="0">
                          <a:latin typeface="Arial Narrow"/>
                          <a:ea typeface="Times New Roman"/>
                          <a:cs typeface="Times New Roman"/>
                        </a:rPr>
                        <a:t>Kuota mhs</a:t>
                      </a:r>
                      <a:endParaRPr lang="id-ID" sz="18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dirty="0">
                          <a:latin typeface="Arial Narrow"/>
                          <a:ea typeface="Times New Roman"/>
                          <a:cs typeface="Times New Roman"/>
                        </a:rPr>
                        <a:t>Kode Dosen</a:t>
                      </a:r>
                      <a:endParaRPr lang="id-ID" sz="18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algn="ctr" rtl="0" eaLnBrk="1" latinLnBrk="0" hangingPunct="1">
                        <a:spcBef>
                          <a:spcPts val="300"/>
                        </a:spcBef>
                        <a:spcAft>
                          <a:spcPts val="600"/>
                        </a:spcAft>
                        <a:tabLst>
                          <a:tab pos="800100" algn="l"/>
                        </a:tabLst>
                      </a:pPr>
                      <a:r>
                        <a:rPr kumimoji="0" lang="id-ID" sz="1800" kern="1200" spc="-30" dirty="0" smtClean="0">
                          <a:solidFill>
                            <a:schemeClr val="tx1"/>
                          </a:solidFill>
                          <a:latin typeface="Arial Narrow"/>
                          <a:ea typeface="Times New Roman"/>
                          <a:cs typeface="Times New Roman"/>
                        </a:rPr>
                        <a:t>Waktu</a:t>
                      </a:r>
                      <a:endParaRPr kumimoji="0" lang="id-ID" sz="1800" kern="1200" spc="-30" dirty="0">
                        <a:solidFill>
                          <a:schemeClr val="tx1"/>
                        </a:solidFill>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algn="ctr" rtl="0" eaLnBrk="1" latinLnBrk="0" hangingPunct="1">
                        <a:spcBef>
                          <a:spcPts val="300"/>
                        </a:spcBef>
                        <a:spcAft>
                          <a:spcPts val="600"/>
                        </a:spcAft>
                        <a:tabLst>
                          <a:tab pos="800100" algn="l"/>
                        </a:tabLst>
                      </a:pPr>
                      <a:r>
                        <a:rPr kumimoji="0" lang="id-ID" sz="1800" kern="1200" spc="-30" dirty="0" smtClean="0">
                          <a:solidFill>
                            <a:schemeClr val="tx1"/>
                          </a:solidFill>
                          <a:latin typeface="Arial Narrow"/>
                          <a:ea typeface="Times New Roman"/>
                          <a:cs typeface="Times New Roman"/>
                        </a:rPr>
                        <a:t>Ruangan</a:t>
                      </a:r>
                      <a:endParaRPr kumimoji="0" lang="id-ID" sz="1800" kern="1200" spc="-30" dirty="0">
                        <a:solidFill>
                          <a:schemeClr val="tx1"/>
                        </a:solidFill>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609600">
                <a:tc>
                  <a:txBody>
                    <a:bodyPr/>
                    <a:lstStyle/>
                    <a:p>
                      <a:pPr algn="ctr">
                        <a:spcBef>
                          <a:spcPts val="300"/>
                        </a:spcBef>
                        <a:spcAft>
                          <a:spcPts val="600"/>
                        </a:spcAft>
                        <a:tabLst>
                          <a:tab pos="800100" algn="l"/>
                        </a:tabLst>
                      </a:pPr>
                      <a:r>
                        <a:rPr lang="id-ID" sz="1800" spc="-30">
                          <a:latin typeface="Arial Narrow"/>
                          <a:ea typeface="Times New Roman"/>
                          <a:cs typeface="Times New Roman"/>
                        </a:rPr>
                        <a:t>1</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CS3143</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IF-33-01</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40</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SBK</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ctr">
                        <a:spcBef>
                          <a:spcPts val="300"/>
                        </a:spcBef>
                        <a:spcAft>
                          <a:spcPts val="600"/>
                        </a:spcAft>
                        <a:tabLst>
                          <a:tab pos="800100" algn="l"/>
                        </a:tabLst>
                      </a:pPr>
                      <a:r>
                        <a:rPr lang="id-ID" sz="1800" spc="-30">
                          <a:latin typeface="Arial Narrow"/>
                          <a:ea typeface="Times New Roman"/>
                          <a:cs typeface="Times New Roman"/>
                        </a:rPr>
                        <a:t>2</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CS2315</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IF-34-01</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35</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TWG</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ctr">
                        <a:spcBef>
                          <a:spcPts val="300"/>
                        </a:spcBef>
                        <a:spcAft>
                          <a:spcPts val="600"/>
                        </a:spcAft>
                        <a:tabLst>
                          <a:tab pos="800100" algn="l"/>
                        </a:tabLst>
                      </a:pPr>
                      <a:r>
                        <a:rPr lang="id-ID" sz="1800" spc="-30">
                          <a:latin typeface="Arial Narrow"/>
                          <a:ea typeface="Times New Roman"/>
                          <a:cs typeface="Times New Roman"/>
                        </a:rPr>
                        <a:t>...</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ctr">
                        <a:spcBef>
                          <a:spcPts val="300"/>
                        </a:spcBef>
                        <a:spcAft>
                          <a:spcPts val="600"/>
                        </a:spcAft>
                        <a:tabLst>
                          <a:tab pos="800100" algn="l"/>
                        </a:tabLst>
                      </a:pPr>
                      <a:r>
                        <a:rPr lang="id-ID" sz="1800" spc="-30">
                          <a:latin typeface="Arial Narrow"/>
                          <a:ea typeface="Times New Roman"/>
                          <a:cs typeface="Times New Roman"/>
                        </a:rPr>
                        <a:t>400</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CS4923</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IF-32-03</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17</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DSS</a:t>
                      </a: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endParaRPr lang="id-ID" sz="18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457200" y="2133600"/>
            <a:ext cx="7848600" cy="523220"/>
          </a:xfrm>
          <a:prstGeom prst="rect">
            <a:avLst/>
          </a:prstGeom>
        </p:spPr>
        <p:txBody>
          <a:bodyPr wrap="square">
            <a:spAutoFit/>
          </a:bodyPr>
          <a:lstStyle/>
          <a:p>
            <a:r>
              <a:rPr lang="id-ID" sz="2800" dirty="0" smtClean="0"/>
              <a:t>Basis data Pertemuan Kuliah</a:t>
            </a:r>
            <a:endParaRPr lang="id-ID"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Strategi menggunakan E</a:t>
            </a:r>
            <a:r>
              <a:rPr lang="id-ID" dirty="0" smtClean="0"/>
              <a:t>A</a:t>
            </a:r>
            <a:r>
              <a:rPr lang="it-IT" dirty="0" smtClean="0"/>
              <a:t>s</a:t>
            </a:r>
            <a:endParaRPr lang="id-ID" dirty="0"/>
          </a:p>
        </p:txBody>
      </p:sp>
      <p:sp>
        <p:nvSpPr>
          <p:cNvPr id="3" name="Content Placeholder 2"/>
          <p:cNvSpPr>
            <a:spLocks noGrp="1"/>
          </p:cNvSpPr>
          <p:nvPr>
            <p:ph idx="1"/>
          </p:nvPr>
        </p:nvSpPr>
        <p:spPr/>
        <p:txBody>
          <a:bodyPr>
            <a:normAutofit/>
          </a:bodyPr>
          <a:lstStyle/>
          <a:p>
            <a:r>
              <a:rPr lang="en-US" i="1" dirty="0" smtClean="0"/>
              <a:t>Setting</a:t>
            </a:r>
            <a:r>
              <a:rPr lang="en-US" dirty="0" smtClean="0"/>
              <a:t> parameter E</a:t>
            </a:r>
            <a:r>
              <a:rPr lang="id-ID" dirty="0" smtClean="0"/>
              <a:t>A</a:t>
            </a:r>
            <a:r>
              <a:rPr lang="en-US" dirty="0" smtClean="0"/>
              <a:t>s</a:t>
            </a:r>
            <a:endParaRPr lang="id-ID" dirty="0" smtClean="0"/>
          </a:p>
          <a:p>
            <a:pPr lvl="1"/>
            <a:r>
              <a:rPr lang="id-ID" dirty="0" smtClean="0"/>
              <a:t>Observasi parameter</a:t>
            </a:r>
          </a:p>
          <a:p>
            <a:pPr lvl="1"/>
            <a:r>
              <a:rPr lang="id-ID" dirty="0" smtClean="0"/>
              <a:t>Peng</a:t>
            </a:r>
            <a:r>
              <a:rPr lang="en-US" dirty="0" err="1" smtClean="0"/>
              <a:t>ontrol</a:t>
            </a:r>
            <a:r>
              <a:rPr lang="id-ID" dirty="0" smtClean="0"/>
              <a:t>an</a:t>
            </a:r>
            <a:r>
              <a:rPr lang="en-US" dirty="0" smtClean="0"/>
              <a:t> parameter </a:t>
            </a:r>
            <a:r>
              <a:rPr lang="en-US" dirty="0" err="1" smtClean="0"/>
              <a:t>secara</a:t>
            </a:r>
            <a:r>
              <a:rPr lang="en-US" dirty="0" smtClean="0"/>
              <a:t> </a:t>
            </a:r>
            <a:r>
              <a:rPr lang="en-US" dirty="0" err="1" smtClean="0"/>
              <a:t>adaptif</a:t>
            </a:r>
            <a:endParaRPr lang="id-ID"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Representasi kromosom</a:t>
            </a:r>
            <a:endParaRPr lang="id-ID" dirty="0"/>
          </a:p>
        </p:txBody>
      </p:sp>
      <p:pic>
        <p:nvPicPr>
          <p:cNvPr id="123906" name="Picture 2"/>
          <p:cNvPicPr>
            <a:picLocks noChangeAspect="1" noChangeArrowheads="1"/>
          </p:cNvPicPr>
          <p:nvPr/>
        </p:nvPicPr>
        <p:blipFill>
          <a:blip r:embed="rId2"/>
          <a:srcRect/>
          <a:stretch>
            <a:fillRect/>
          </a:stretch>
        </p:blipFill>
        <p:spPr bwMode="auto">
          <a:xfrm>
            <a:off x="152400" y="2667000"/>
            <a:ext cx="8926649"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srcRect/>
          <a:stretch>
            <a:fillRect/>
          </a:stretch>
        </p:blipFill>
        <p:spPr bwMode="auto">
          <a:xfrm>
            <a:off x="1447801" y="573140"/>
            <a:ext cx="6781800" cy="62848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srcRect/>
          <a:stretch>
            <a:fillRect/>
          </a:stretch>
        </p:blipFill>
        <p:spPr bwMode="auto">
          <a:xfrm>
            <a:off x="1840780" y="1049338"/>
            <a:ext cx="5474420" cy="5503862"/>
          </a:xfrm>
          <a:prstGeom prst="rect">
            <a:avLst/>
          </a:prstGeom>
          <a:noFill/>
        </p:spPr>
      </p:pic>
      <p:sp>
        <p:nvSpPr>
          <p:cNvPr id="3" name="Title 2"/>
          <p:cNvSpPr>
            <a:spLocks noGrp="1"/>
          </p:cNvSpPr>
          <p:nvPr>
            <p:ph type="title"/>
          </p:nvPr>
        </p:nvSpPr>
        <p:spPr>
          <a:xfrm>
            <a:off x="457200" y="457200"/>
            <a:ext cx="8305800" cy="1143000"/>
          </a:xfrm>
        </p:spPr>
        <p:txBody>
          <a:bodyPr>
            <a:normAutofit fontScale="90000"/>
          </a:bodyPr>
          <a:lstStyle/>
          <a:p>
            <a:r>
              <a:rPr lang="id-ID" sz="4400" dirty="0" smtClean="0"/>
              <a:t>Rekombinasi 1</a:t>
            </a:r>
            <a:br>
              <a:rPr lang="id-ID" sz="4400" dirty="0" smtClean="0"/>
            </a:br>
            <a:endParaRPr lang="id-ID" sz="4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srcRect/>
          <a:stretch>
            <a:fillRect/>
          </a:stretch>
        </p:blipFill>
        <p:spPr bwMode="auto">
          <a:xfrm>
            <a:off x="533400" y="1143000"/>
            <a:ext cx="7871592" cy="5257800"/>
          </a:xfrm>
          <a:prstGeom prst="rect">
            <a:avLst/>
          </a:prstGeom>
          <a:noFill/>
          <a:ln w="9525">
            <a:noFill/>
            <a:miter lim="800000"/>
            <a:headEnd/>
            <a:tailEnd/>
          </a:ln>
        </p:spPr>
      </p:pic>
      <p:sp>
        <p:nvSpPr>
          <p:cNvPr id="3" name="Title 2"/>
          <p:cNvSpPr txBox="1">
            <a:spLocks/>
          </p:cNvSpPr>
          <p:nvPr/>
        </p:nvSpPr>
        <p:spPr>
          <a:xfrm>
            <a:off x="457200" y="381000"/>
            <a:ext cx="8305800" cy="1143000"/>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2"/>
                </a:solidFill>
                <a:effectLst/>
                <a:uLnTx/>
                <a:uFillTx/>
                <a:latin typeface="+mj-lt"/>
                <a:ea typeface="+mj-ea"/>
                <a:cs typeface="+mj-cs"/>
              </a:rPr>
              <a:t>Rekombinasi 2</a:t>
            </a:r>
            <a:br>
              <a:rPr kumimoji="0" lang="id-ID" sz="4400" b="0" i="0" u="none" strike="noStrike" kern="1200" cap="none" spc="0" normalizeH="0" baseline="0" noProof="0" dirty="0" smtClean="0">
                <a:ln>
                  <a:noFill/>
                </a:ln>
                <a:solidFill>
                  <a:schemeClr val="tx2"/>
                </a:solidFill>
                <a:effectLst/>
                <a:uLnTx/>
                <a:uFillTx/>
                <a:latin typeface="+mj-lt"/>
                <a:ea typeface="+mj-ea"/>
                <a:cs typeface="+mj-cs"/>
              </a:rPr>
            </a:br>
            <a:endParaRPr kumimoji="0" lang="id-ID"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305800" cy="1143000"/>
          </a:xfrm>
        </p:spPr>
        <p:txBody>
          <a:bodyPr>
            <a:normAutofit fontScale="90000"/>
          </a:bodyPr>
          <a:lstStyle/>
          <a:p>
            <a:r>
              <a:rPr lang="id-ID" sz="4400" dirty="0" smtClean="0"/>
              <a:t>Mutasi 1</a:t>
            </a:r>
            <a:br>
              <a:rPr lang="id-ID" sz="4400" dirty="0" smtClean="0"/>
            </a:br>
            <a:endParaRPr lang="id-ID" sz="4400" dirty="0"/>
          </a:p>
        </p:txBody>
      </p:sp>
      <p:pic>
        <p:nvPicPr>
          <p:cNvPr id="128002" name="Picture 2"/>
          <p:cNvPicPr>
            <a:picLocks noChangeAspect="1" noChangeArrowheads="1"/>
          </p:cNvPicPr>
          <p:nvPr/>
        </p:nvPicPr>
        <p:blipFill>
          <a:blip r:embed="rId2"/>
          <a:srcRect/>
          <a:stretch>
            <a:fillRect/>
          </a:stretch>
        </p:blipFill>
        <p:spPr bwMode="auto">
          <a:xfrm>
            <a:off x="388840" y="1295400"/>
            <a:ext cx="8333909"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a:srcRect/>
          <a:stretch>
            <a:fillRect/>
          </a:stretch>
        </p:blipFill>
        <p:spPr bwMode="auto">
          <a:xfrm>
            <a:off x="381000" y="2286000"/>
            <a:ext cx="8419372" cy="2362200"/>
          </a:xfrm>
          <a:prstGeom prst="rect">
            <a:avLst/>
          </a:prstGeom>
          <a:noFill/>
          <a:ln w="9525">
            <a:noFill/>
            <a:miter lim="800000"/>
            <a:headEnd/>
            <a:tailEnd/>
          </a:ln>
        </p:spPr>
      </p:pic>
      <p:sp>
        <p:nvSpPr>
          <p:cNvPr id="5" name="Title 2"/>
          <p:cNvSpPr txBox="1">
            <a:spLocks/>
          </p:cNvSpPr>
          <p:nvPr/>
        </p:nvSpPr>
        <p:spPr>
          <a:xfrm>
            <a:off x="457200" y="457200"/>
            <a:ext cx="8305800" cy="1143000"/>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2"/>
                </a:solidFill>
                <a:effectLst/>
                <a:uLnTx/>
                <a:uFillTx/>
                <a:latin typeface="+mj-lt"/>
                <a:ea typeface="+mj-ea"/>
                <a:cs typeface="+mj-cs"/>
              </a:rPr>
              <a:t>Mutasi 2 (Swap)</a:t>
            </a:r>
            <a:br>
              <a:rPr kumimoji="0" lang="id-ID" sz="4400" b="0" i="0" u="none" strike="noStrike" kern="1200" cap="none" spc="0" normalizeH="0" baseline="0" noProof="0" dirty="0" smtClean="0">
                <a:ln>
                  <a:noFill/>
                </a:ln>
                <a:solidFill>
                  <a:schemeClr val="tx2"/>
                </a:solidFill>
                <a:effectLst/>
                <a:uLnTx/>
                <a:uFillTx/>
                <a:latin typeface="+mj-lt"/>
                <a:ea typeface="+mj-ea"/>
                <a:cs typeface="+mj-cs"/>
              </a:rPr>
            </a:br>
            <a:endParaRPr kumimoji="0" lang="id-ID"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Fungsi</a:t>
            </a:r>
            <a:r>
              <a:rPr lang="en-US" dirty="0" smtClean="0"/>
              <a:t> </a:t>
            </a:r>
            <a:r>
              <a:rPr lang="en-US" i="1" dirty="0" smtClean="0"/>
              <a:t>fitness</a:t>
            </a:r>
            <a:endParaRPr lang="id-ID" dirty="0"/>
          </a:p>
        </p:txBody>
      </p:sp>
      <p:graphicFrame>
        <p:nvGraphicFramePr>
          <p:cNvPr id="4" name="Table 3"/>
          <p:cNvGraphicFramePr>
            <a:graphicFrameLocks noGrp="1"/>
          </p:cNvGraphicFramePr>
          <p:nvPr/>
        </p:nvGraphicFramePr>
        <p:xfrm>
          <a:off x="533400" y="2133600"/>
          <a:ext cx="8000999" cy="4343402"/>
        </p:xfrm>
        <a:graphic>
          <a:graphicData uri="http://schemas.openxmlformats.org/drawingml/2006/table">
            <a:tbl>
              <a:tblPr/>
              <a:tblGrid>
                <a:gridCol w="1875607"/>
                <a:gridCol w="1534820"/>
                <a:gridCol w="4590572"/>
              </a:tblGrid>
              <a:tr h="682100">
                <a:tc>
                  <a:txBody>
                    <a:bodyPr/>
                    <a:lstStyle/>
                    <a:p>
                      <a:pPr algn="ctr">
                        <a:lnSpc>
                          <a:spcPct val="100000"/>
                        </a:lnSpc>
                        <a:spcBef>
                          <a:spcPts val="300"/>
                        </a:spcBef>
                        <a:spcAft>
                          <a:spcPts val="600"/>
                        </a:spcAft>
                        <a:tabLst>
                          <a:tab pos="800100" algn="l"/>
                        </a:tabLst>
                      </a:pPr>
                      <a:r>
                        <a:rPr lang="id-ID" sz="2000" b="1" spc="-30" dirty="0">
                          <a:latin typeface="Arial Narrow"/>
                          <a:ea typeface="Times New Roman"/>
                          <a:cs typeface="Arial"/>
                        </a:rPr>
                        <a:t>Batasan</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Bef>
                          <a:spcPts val="300"/>
                        </a:spcBef>
                        <a:spcAft>
                          <a:spcPts val="600"/>
                        </a:spcAft>
                        <a:tabLst>
                          <a:tab pos="800100" algn="l"/>
                        </a:tabLst>
                      </a:pPr>
                      <a:r>
                        <a:rPr lang="id-ID" sz="2000" b="1" spc="-30" dirty="0" smtClean="0">
                          <a:latin typeface="Arial Narrow"/>
                          <a:ea typeface="Times New Roman"/>
                          <a:cs typeface="Arial"/>
                        </a:rPr>
                        <a:t>Penalti</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Bef>
                          <a:spcPts val="300"/>
                        </a:spcBef>
                        <a:spcAft>
                          <a:spcPts val="600"/>
                        </a:spcAft>
                        <a:tabLst>
                          <a:tab pos="800100" algn="l"/>
                        </a:tabLst>
                      </a:pPr>
                      <a:r>
                        <a:rPr lang="en-US" sz="2000" b="1" spc="-30">
                          <a:latin typeface="Arial Narrow"/>
                          <a:ea typeface="Times New Roman"/>
                          <a:cs typeface="Arial"/>
                        </a:rPr>
                        <a:t>Alasan</a:t>
                      </a:r>
                      <a:endParaRPr lang="id-ID" sz="20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682100">
                <a:tc>
                  <a:txBody>
                    <a:bodyPr/>
                    <a:lstStyle/>
                    <a:p>
                      <a:pPr algn="l">
                        <a:lnSpc>
                          <a:spcPct val="100000"/>
                        </a:lnSpc>
                        <a:spcBef>
                          <a:spcPts val="300"/>
                        </a:spcBef>
                        <a:spcAft>
                          <a:spcPts val="600"/>
                        </a:spcAft>
                        <a:tabLst>
                          <a:tab pos="800100" algn="l"/>
                        </a:tabLst>
                      </a:pPr>
                      <a:r>
                        <a:rPr lang="en-US" sz="2000" spc="-30" dirty="0" err="1">
                          <a:latin typeface="Arial Narrow"/>
                          <a:ea typeface="Times New Roman"/>
                          <a:cs typeface="Arial"/>
                        </a:rPr>
                        <a:t>Tidak</a:t>
                      </a:r>
                      <a:r>
                        <a:rPr lang="en-US" sz="2000" spc="-30" dirty="0">
                          <a:latin typeface="Arial Narrow"/>
                          <a:ea typeface="Times New Roman"/>
                          <a:cs typeface="Arial"/>
                        </a:rPr>
                        <a:t> </a:t>
                      </a:r>
                      <a:r>
                        <a:rPr lang="en-US" sz="2000" spc="-30" dirty="0" err="1">
                          <a:latin typeface="Arial Narrow"/>
                          <a:ea typeface="Times New Roman"/>
                          <a:cs typeface="Arial"/>
                        </a:rPr>
                        <a:t>bentrok</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600"/>
                        </a:spcAft>
                        <a:tabLst>
                          <a:tab pos="800100" algn="l"/>
                        </a:tabLst>
                      </a:pPr>
                      <a:r>
                        <a:rPr lang="en-US" sz="2000" spc="-30" dirty="0">
                          <a:latin typeface="Arial Narrow"/>
                          <a:ea typeface="Times New Roman"/>
                          <a:cs typeface="Arial"/>
                        </a:rPr>
                        <a:t>24</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lnSpc>
                          <a:spcPct val="100000"/>
                        </a:lnSpc>
                        <a:spcBef>
                          <a:spcPts val="300"/>
                        </a:spcBef>
                        <a:spcAft>
                          <a:spcPts val="600"/>
                        </a:spcAft>
                        <a:tabLst>
                          <a:tab pos="800100" algn="l"/>
                        </a:tabLst>
                      </a:pPr>
                      <a:r>
                        <a:rPr lang="en-US" sz="2000" spc="-30" dirty="0" err="1">
                          <a:latin typeface="Arial Narrow"/>
                          <a:ea typeface="Times New Roman"/>
                          <a:cs typeface="Arial"/>
                        </a:rPr>
                        <a:t>Tidak</a:t>
                      </a:r>
                      <a:r>
                        <a:rPr lang="en-US" sz="2000" spc="-30" dirty="0">
                          <a:latin typeface="Arial Narrow"/>
                          <a:ea typeface="Times New Roman"/>
                          <a:cs typeface="Arial"/>
                        </a:rPr>
                        <a:t> </a:t>
                      </a:r>
                      <a:r>
                        <a:rPr lang="en-US" sz="2000" spc="-30" dirty="0" err="1">
                          <a:latin typeface="Arial Narrow"/>
                          <a:ea typeface="Times New Roman"/>
                          <a:cs typeface="Arial"/>
                        </a:rPr>
                        <a:t>bentrok</a:t>
                      </a:r>
                      <a:r>
                        <a:rPr lang="en-US" sz="2000" spc="-30" dirty="0">
                          <a:latin typeface="Arial Narrow"/>
                          <a:ea typeface="Times New Roman"/>
                          <a:cs typeface="Arial"/>
                        </a:rPr>
                        <a:t> </a:t>
                      </a:r>
                      <a:r>
                        <a:rPr lang="id-ID" sz="2000" spc="-30" dirty="0">
                          <a:latin typeface="Arial Narrow"/>
                          <a:ea typeface="Times New Roman"/>
                          <a:cs typeface="Arial"/>
                        </a:rPr>
                        <a:t>merupakan suatu </a:t>
                      </a:r>
                      <a:r>
                        <a:rPr lang="id-ID" sz="2000" i="1" spc="-30" dirty="0">
                          <a:latin typeface="Arial Narrow"/>
                          <a:ea typeface="Times New Roman"/>
                          <a:cs typeface="Arial"/>
                        </a:rPr>
                        <a:t>hard constraint</a:t>
                      </a:r>
                      <a:r>
                        <a:rPr lang="id-ID" sz="2000" spc="-30" dirty="0">
                          <a:latin typeface="Arial Narrow"/>
                          <a:ea typeface="Times New Roman"/>
                          <a:cs typeface="Arial"/>
                        </a:rPr>
                        <a:t> (batasan keras) yang sebaiknya tidak dilanggar. Sehingga batasan ini </a:t>
                      </a:r>
                      <a:r>
                        <a:rPr lang="en-US" sz="2000" spc="-30" dirty="0" err="1">
                          <a:latin typeface="Arial Narrow"/>
                          <a:ea typeface="Times New Roman"/>
                          <a:cs typeface="Arial"/>
                        </a:rPr>
                        <a:t>lebih</a:t>
                      </a:r>
                      <a:r>
                        <a:rPr lang="en-US" sz="2000" spc="-30" dirty="0">
                          <a:latin typeface="Arial Narrow"/>
                          <a:ea typeface="Times New Roman"/>
                          <a:cs typeface="Arial"/>
                        </a:rPr>
                        <a:t> </a:t>
                      </a:r>
                      <a:r>
                        <a:rPr lang="en-US" sz="2000" spc="-30" dirty="0" err="1">
                          <a:latin typeface="Arial Narrow"/>
                          <a:ea typeface="Times New Roman"/>
                          <a:cs typeface="Arial"/>
                        </a:rPr>
                        <a:t>utama</a:t>
                      </a:r>
                      <a:r>
                        <a:rPr lang="en-US" sz="2000" spc="-30" dirty="0">
                          <a:latin typeface="Arial Narrow"/>
                          <a:ea typeface="Times New Roman"/>
                          <a:cs typeface="Arial"/>
                        </a:rPr>
                        <a:t> </a:t>
                      </a:r>
                      <a:r>
                        <a:rPr lang="en-US" sz="2000" spc="-30" dirty="0" err="1">
                          <a:latin typeface="Arial Narrow"/>
                          <a:ea typeface="Times New Roman"/>
                          <a:cs typeface="Arial"/>
                        </a:rPr>
                        <a:t>dibandingkan</a:t>
                      </a:r>
                      <a:r>
                        <a:rPr lang="en-US" sz="2000" spc="-30" dirty="0">
                          <a:latin typeface="Arial Narrow"/>
                          <a:ea typeface="Times New Roman"/>
                          <a:cs typeface="Arial"/>
                        </a:rPr>
                        <a:t> </a:t>
                      </a:r>
                      <a:r>
                        <a:rPr lang="en-US" sz="2000" spc="-30" dirty="0" err="1">
                          <a:latin typeface="Arial Narrow"/>
                          <a:ea typeface="Times New Roman"/>
                          <a:cs typeface="Arial"/>
                        </a:rPr>
                        <a:t>harus</a:t>
                      </a:r>
                      <a:r>
                        <a:rPr lang="en-US" sz="2000" spc="-30" dirty="0">
                          <a:latin typeface="Arial Narrow"/>
                          <a:ea typeface="Times New Roman"/>
                          <a:cs typeface="Arial"/>
                        </a:rPr>
                        <a:t> </a:t>
                      </a:r>
                      <a:r>
                        <a:rPr lang="en-US" sz="2000" spc="-30" dirty="0" err="1">
                          <a:latin typeface="Arial Narrow"/>
                          <a:ea typeface="Times New Roman"/>
                          <a:cs typeface="Arial"/>
                        </a:rPr>
                        <a:t>memenuhi</a:t>
                      </a:r>
                      <a:r>
                        <a:rPr lang="en-US" sz="2000" spc="-30" dirty="0">
                          <a:latin typeface="Arial Narrow"/>
                          <a:ea typeface="Times New Roman"/>
                          <a:cs typeface="Arial"/>
                        </a:rPr>
                        <a:t> </a:t>
                      </a:r>
                      <a:r>
                        <a:rPr lang="en-US" sz="2000" spc="-30" dirty="0" err="1">
                          <a:latin typeface="Arial Narrow"/>
                          <a:ea typeface="Times New Roman"/>
                          <a:cs typeface="Arial"/>
                        </a:rPr>
                        <a:t>permintaan</a:t>
                      </a:r>
                      <a:r>
                        <a:rPr lang="en-US" sz="2000" spc="-30" dirty="0">
                          <a:latin typeface="Arial Narrow"/>
                          <a:ea typeface="Times New Roman"/>
                          <a:cs typeface="Arial"/>
                        </a:rPr>
                        <a:t> </a:t>
                      </a:r>
                      <a:r>
                        <a:rPr lang="id-ID" sz="2000" spc="-30" dirty="0">
                          <a:latin typeface="Arial Narrow"/>
                          <a:ea typeface="Times New Roman"/>
                          <a:cs typeface="Arial"/>
                        </a:rPr>
                        <a:t>dosen berjabatan akademik </a:t>
                      </a:r>
                      <a:r>
                        <a:rPr lang="en-US" sz="2000" spc="-30" dirty="0">
                          <a:latin typeface="Arial Narrow"/>
                          <a:ea typeface="Times New Roman"/>
                          <a:cs typeface="Arial"/>
                        </a:rPr>
                        <a:t>Guru </a:t>
                      </a:r>
                      <a:r>
                        <a:rPr lang="en-US" sz="2000" spc="-30" dirty="0" err="1">
                          <a:latin typeface="Arial Narrow"/>
                          <a:ea typeface="Times New Roman"/>
                          <a:cs typeface="Arial"/>
                        </a:rPr>
                        <a:t>Besar</a:t>
                      </a:r>
                      <a:r>
                        <a:rPr lang="id-ID" sz="2000" spc="-30" dirty="0">
                          <a:latin typeface="Arial Narrow"/>
                          <a:ea typeface="Times New Roman"/>
                          <a:cs typeface="Arial"/>
                        </a:rPr>
                        <a:t> dan Lektor Kepala atau batasan-batasan yang lain</a:t>
                      </a:r>
                      <a:r>
                        <a:rPr lang="en-US" sz="2000" spc="-30" dirty="0">
                          <a:latin typeface="Arial Narrow"/>
                          <a:ea typeface="Times New Roman"/>
                          <a:cs typeface="Arial"/>
                        </a:rPr>
                        <a:t>. </a:t>
                      </a:r>
                      <a:r>
                        <a:rPr lang="en-US" sz="2000" spc="-30" dirty="0" err="1">
                          <a:latin typeface="Arial Narrow"/>
                          <a:ea typeface="Times New Roman"/>
                          <a:cs typeface="Arial"/>
                        </a:rPr>
                        <a:t>Misal</a:t>
                      </a:r>
                      <a:r>
                        <a:rPr lang="en-US" sz="2000" spc="-30" dirty="0">
                          <a:latin typeface="Arial Narrow"/>
                          <a:ea typeface="Times New Roman"/>
                          <a:cs typeface="Arial"/>
                        </a:rPr>
                        <a:t> </a:t>
                      </a:r>
                      <a:r>
                        <a:rPr lang="id-ID" sz="2000" spc="-30" dirty="0">
                          <a:latin typeface="Arial Narrow"/>
                          <a:ea typeface="Times New Roman"/>
                          <a:cs typeface="Arial"/>
                        </a:rPr>
                        <a:t>batasan ini diberikan </a:t>
                      </a:r>
                      <a:r>
                        <a:rPr lang="en-US" sz="2000" spc="-30" dirty="0" err="1">
                          <a:latin typeface="Arial Narrow"/>
                          <a:ea typeface="Times New Roman"/>
                          <a:cs typeface="Arial"/>
                        </a:rPr>
                        <a:t>nilai</a:t>
                      </a:r>
                      <a:r>
                        <a:rPr lang="en-US" sz="2000" spc="-30" dirty="0">
                          <a:latin typeface="Arial Narrow"/>
                          <a:ea typeface="Times New Roman"/>
                          <a:cs typeface="Arial"/>
                        </a:rPr>
                        <a:t> </a:t>
                      </a:r>
                      <a:r>
                        <a:rPr lang="en-US" sz="2000" spc="-30" dirty="0" err="1">
                          <a:latin typeface="Arial Narrow"/>
                          <a:ea typeface="Times New Roman"/>
                          <a:cs typeface="Arial"/>
                        </a:rPr>
                        <a:t>prioritas</a:t>
                      </a:r>
                      <a:r>
                        <a:rPr lang="id-ID" sz="2000" spc="-30" dirty="0">
                          <a:latin typeface="Arial Narrow"/>
                          <a:ea typeface="Times New Roman"/>
                          <a:cs typeface="Arial"/>
                        </a:rPr>
                        <a:t> sebesar 24. Kemudian, batasan </a:t>
                      </a:r>
                      <a:r>
                        <a:rPr lang="en-US" sz="2000" spc="-30" dirty="0" err="1">
                          <a:latin typeface="Arial Narrow"/>
                          <a:ea typeface="Times New Roman"/>
                          <a:cs typeface="Arial"/>
                        </a:rPr>
                        <a:t>permintaan</a:t>
                      </a:r>
                      <a:r>
                        <a:rPr lang="en-US" sz="2000" spc="-30" dirty="0">
                          <a:latin typeface="Arial Narrow"/>
                          <a:ea typeface="Times New Roman"/>
                          <a:cs typeface="Arial"/>
                        </a:rPr>
                        <a:t> </a:t>
                      </a:r>
                      <a:r>
                        <a:rPr lang="id-ID" sz="2000" spc="-30" dirty="0">
                          <a:latin typeface="Arial Narrow"/>
                          <a:ea typeface="Times New Roman"/>
                          <a:cs typeface="Arial"/>
                        </a:rPr>
                        <a:t>dosen berjabatan akademik </a:t>
                      </a:r>
                      <a:r>
                        <a:rPr lang="en-US" sz="2000" spc="-30" dirty="0">
                          <a:latin typeface="Arial Narrow"/>
                          <a:ea typeface="Times New Roman"/>
                          <a:cs typeface="Arial"/>
                        </a:rPr>
                        <a:t>Guru </a:t>
                      </a:r>
                      <a:r>
                        <a:rPr lang="en-US" sz="2000" spc="-30" dirty="0" err="1">
                          <a:latin typeface="Arial Narrow"/>
                          <a:ea typeface="Times New Roman"/>
                          <a:cs typeface="Arial"/>
                        </a:rPr>
                        <a:t>Besar</a:t>
                      </a:r>
                      <a:r>
                        <a:rPr lang="id-ID" sz="2000" spc="-30" dirty="0">
                          <a:latin typeface="Arial Narrow"/>
                          <a:ea typeface="Times New Roman"/>
                          <a:cs typeface="Arial"/>
                        </a:rPr>
                        <a:t> dan Lektor Kepala diberi nilai prioritas sebesar 12. Misalkan ketiga batasan yang lainnya diberikan </a:t>
                      </a:r>
                      <a:r>
                        <a:rPr lang="en-US" sz="2000" spc="-30" dirty="0" err="1">
                          <a:latin typeface="Arial Narrow"/>
                          <a:ea typeface="Times New Roman"/>
                          <a:cs typeface="Arial"/>
                        </a:rPr>
                        <a:t>nilai</a:t>
                      </a:r>
                      <a:r>
                        <a:rPr lang="en-US" sz="2000" spc="-30" dirty="0">
                          <a:latin typeface="Arial Narrow"/>
                          <a:ea typeface="Times New Roman"/>
                          <a:cs typeface="Arial"/>
                        </a:rPr>
                        <a:t> </a:t>
                      </a:r>
                      <a:r>
                        <a:rPr lang="en-US" sz="2000" spc="-30" dirty="0" smtClean="0">
                          <a:latin typeface="Arial Narrow"/>
                          <a:ea typeface="Times New Roman"/>
                          <a:cs typeface="Arial"/>
                        </a:rPr>
                        <a:t>priors </a:t>
                      </a:r>
                      <a:r>
                        <a:rPr lang="en-US" sz="2000" spc="-30" dirty="0">
                          <a:latin typeface="Arial Narrow"/>
                          <a:ea typeface="Times New Roman"/>
                          <a:cs typeface="Arial"/>
                        </a:rPr>
                        <a:t>yang </a:t>
                      </a:r>
                      <a:r>
                        <a:rPr lang="en-US" sz="2000" spc="-30" dirty="0" err="1">
                          <a:latin typeface="Arial Narrow"/>
                          <a:ea typeface="Times New Roman"/>
                          <a:cs typeface="Arial"/>
                        </a:rPr>
                        <a:t>sama</a:t>
                      </a:r>
                      <a:r>
                        <a:rPr lang="id-ID" sz="2000" spc="-30" dirty="0">
                          <a:latin typeface="Arial Narrow"/>
                          <a:ea typeface="Times New Roman"/>
                          <a:cs typeface="Arial"/>
                        </a:rPr>
                        <a:t>, yaitu 4</a:t>
                      </a:r>
                      <a:r>
                        <a:rPr lang="en-US" sz="2000" spc="-30" dirty="0">
                          <a:latin typeface="Arial Narrow"/>
                          <a:ea typeface="Times New Roman"/>
                          <a:cs typeface="Arial"/>
                        </a:rPr>
                        <a:t>.</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902">
                <a:tc>
                  <a:txBody>
                    <a:bodyPr/>
                    <a:lstStyle/>
                    <a:p>
                      <a:pPr algn="l">
                        <a:lnSpc>
                          <a:spcPct val="100000"/>
                        </a:lnSpc>
                        <a:spcBef>
                          <a:spcPts val="300"/>
                        </a:spcBef>
                        <a:spcAft>
                          <a:spcPts val="600"/>
                        </a:spcAft>
                        <a:tabLst>
                          <a:tab pos="800100" algn="l"/>
                        </a:tabLst>
                      </a:pPr>
                      <a:r>
                        <a:rPr lang="en-US" sz="2000" spc="-30" dirty="0">
                          <a:latin typeface="Arial Narrow"/>
                          <a:ea typeface="Times New Roman"/>
                          <a:cs typeface="Arial"/>
                        </a:rPr>
                        <a:t>Perm</a:t>
                      </a:r>
                      <a:r>
                        <a:rPr lang="id-ID" sz="2000" spc="-30" dirty="0">
                          <a:latin typeface="Arial Narrow"/>
                          <a:ea typeface="Times New Roman"/>
                          <a:cs typeface="Arial"/>
                        </a:rPr>
                        <a:t>intaan</a:t>
                      </a:r>
                      <a:r>
                        <a:rPr lang="id-ID" sz="2000" i="1" spc="-30" dirty="0">
                          <a:latin typeface="Arial Narrow"/>
                          <a:ea typeface="Times New Roman"/>
                          <a:cs typeface="Arial"/>
                        </a:rPr>
                        <a:t> </a:t>
                      </a:r>
                      <a:r>
                        <a:rPr lang="en-US" sz="2000" spc="-30" dirty="0">
                          <a:latin typeface="Arial Narrow"/>
                          <a:ea typeface="Times New Roman"/>
                          <a:cs typeface="Arial"/>
                        </a:rPr>
                        <a:t>G</a:t>
                      </a:r>
                      <a:r>
                        <a:rPr lang="id-ID" sz="2000" spc="-30" dirty="0">
                          <a:latin typeface="Arial Narrow"/>
                          <a:ea typeface="Times New Roman"/>
                          <a:cs typeface="Arial"/>
                        </a:rPr>
                        <a:t>uru </a:t>
                      </a:r>
                      <a:r>
                        <a:rPr lang="en-US" sz="2000" spc="-30" dirty="0">
                          <a:latin typeface="Arial Narrow"/>
                          <a:ea typeface="Times New Roman"/>
                          <a:cs typeface="Arial"/>
                        </a:rPr>
                        <a:t>B</a:t>
                      </a:r>
                      <a:r>
                        <a:rPr lang="id-ID" sz="2000" spc="-30" dirty="0">
                          <a:latin typeface="Arial Narrow"/>
                          <a:ea typeface="Times New Roman"/>
                          <a:cs typeface="Arial"/>
                        </a:rPr>
                        <a:t>esar dan Lektor Kepala</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600"/>
                        </a:spcAft>
                        <a:tabLst>
                          <a:tab pos="800100" algn="l"/>
                        </a:tabLst>
                      </a:pPr>
                      <a:r>
                        <a:rPr lang="en-US" sz="2000" spc="-30" dirty="0">
                          <a:latin typeface="Arial Narrow"/>
                          <a:ea typeface="Times New Roman"/>
                          <a:cs typeface="Arial"/>
                        </a:rPr>
                        <a:t>12</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r>
              <a:tr h="682100">
                <a:tc>
                  <a:txBody>
                    <a:bodyPr/>
                    <a:lstStyle/>
                    <a:p>
                      <a:pPr algn="l">
                        <a:lnSpc>
                          <a:spcPct val="100000"/>
                        </a:lnSpc>
                        <a:spcBef>
                          <a:spcPts val="300"/>
                        </a:spcBef>
                        <a:spcAft>
                          <a:spcPts val="600"/>
                        </a:spcAft>
                        <a:tabLst>
                          <a:tab pos="800100" algn="l"/>
                        </a:tabLst>
                      </a:pPr>
                      <a:r>
                        <a:rPr lang="en-US" sz="2000" spc="-30">
                          <a:latin typeface="Arial Narrow"/>
                          <a:ea typeface="Times New Roman"/>
                          <a:cs typeface="Arial"/>
                        </a:rPr>
                        <a:t>Perm</a:t>
                      </a:r>
                      <a:r>
                        <a:rPr lang="id-ID" sz="2000" spc="-30">
                          <a:latin typeface="Arial Narrow"/>
                          <a:ea typeface="Times New Roman"/>
                          <a:cs typeface="Arial"/>
                        </a:rPr>
                        <a:t>intaan</a:t>
                      </a:r>
                      <a:r>
                        <a:rPr lang="en-US" sz="2000" spc="-30">
                          <a:latin typeface="Arial Narrow"/>
                          <a:ea typeface="Times New Roman"/>
                          <a:cs typeface="Arial"/>
                        </a:rPr>
                        <a:t> L</a:t>
                      </a:r>
                      <a:r>
                        <a:rPr lang="id-ID" sz="2000" spc="-30">
                          <a:latin typeface="Arial Narrow"/>
                          <a:ea typeface="Times New Roman"/>
                          <a:cs typeface="Arial"/>
                        </a:rPr>
                        <a:t>ektor dan Asisten Ahli</a:t>
                      </a:r>
                      <a:endParaRPr lang="id-ID" sz="20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600"/>
                        </a:spcAft>
                        <a:tabLst>
                          <a:tab pos="800100" algn="l"/>
                        </a:tabLst>
                      </a:pPr>
                      <a:r>
                        <a:rPr lang="en-US" sz="2000" spc="-30" dirty="0">
                          <a:latin typeface="Arial Narrow"/>
                          <a:ea typeface="Times New Roman"/>
                          <a:cs typeface="Arial"/>
                        </a:rPr>
                        <a:t>4</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r>
              <a:tr h="682100">
                <a:tc>
                  <a:txBody>
                    <a:bodyPr/>
                    <a:lstStyle/>
                    <a:p>
                      <a:pPr algn="l">
                        <a:lnSpc>
                          <a:spcPct val="100000"/>
                        </a:lnSpc>
                        <a:spcBef>
                          <a:spcPts val="300"/>
                        </a:spcBef>
                        <a:spcAft>
                          <a:spcPts val="600"/>
                        </a:spcAft>
                        <a:tabLst>
                          <a:tab pos="800100" algn="l"/>
                        </a:tabLst>
                      </a:pPr>
                      <a:r>
                        <a:rPr lang="en-US" sz="2000" spc="-30">
                          <a:latin typeface="Arial Narrow"/>
                          <a:ea typeface="Times New Roman"/>
                          <a:cs typeface="Arial"/>
                        </a:rPr>
                        <a:t>Status Dosen</a:t>
                      </a:r>
                      <a:endParaRPr lang="id-ID" sz="20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600"/>
                        </a:spcAft>
                        <a:tabLst>
                          <a:tab pos="800100" algn="l"/>
                        </a:tabLst>
                      </a:pPr>
                      <a:r>
                        <a:rPr lang="en-US" sz="2000" spc="-30" dirty="0">
                          <a:latin typeface="Arial Narrow"/>
                          <a:ea typeface="Times New Roman"/>
                          <a:cs typeface="Arial"/>
                        </a:rPr>
                        <a:t>4</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r>
              <a:tr h="682100">
                <a:tc>
                  <a:txBody>
                    <a:bodyPr/>
                    <a:lstStyle/>
                    <a:p>
                      <a:pPr algn="l">
                        <a:lnSpc>
                          <a:spcPct val="100000"/>
                        </a:lnSpc>
                        <a:spcBef>
                          <a:spcPts val="300"/>
                        </a:spcBef>
                        <a:spcAft>
                          <a:spcPts val="600"/>
                        </a:spcAft>
                        <a:tabLst>
                          <a:tab pos="800100" algn="l"/>
                        </a:tabLst>
                      </a:pPr>
                      <a:r>
                        <a:rPr lang="en-US" sz="2000" spc="-30">
                          <a:latin typeface="Arial Narrow"/>
                          <a:ea typeface="Times New Roman"/>
                          <a:cs typeface="Arial"/>
                        </a:rPr>
                        <a:t>Ruang Kuliah</a:t>
                      </a:r>
                      <a:endParaRPr lang="id-ID" sz="20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600"/>
                        </a:spcAft>
                        <a:tabLst>
                          <a:tab pos="800100" algn="l"/>
                        </a:tabLst>
                      </a:pPr>
                      <a:r>
                        <a:rPr lang="en-US" sz="2000" spc="-30" dirty="0">
                          <a:latin typeface="Arial Narrow"/>
                          <a:ea typeface="Times New Roman"/>
                          <a:cs typeface="Arial"/>
                        </a:rPr>
                        <a:t>4</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Fungsi</a:t>
            </a:r>
            <a:r>
              <a:rPr lang="en-US" dirty="0" smtClean="0"/>
              <a:t> </a:t>
            </a:r>
            <a:r>
              <a:rPr lang="en-US" i="1" dirty="0" smtClean="0"/>
              <a:t>fitness</a:t>
            </a:r>
            <a:endParaRPr lang="id-ID" dirty="0"/>
          </a:p>
        </p:txBody>
      </p:sp>
      <p:sp>
        <p:nvSpPr>
          <p:cNvPr id="3" name="Content Placeholder 2"/>
          <p:cNvSpPr>
            <a:spLocks noGrp="1"/>
          </p:cNvSpPr>
          <p:nvPr>
            <p:ph idx="1"/>
          </p:nvPr>
        </p:nvSpPr>
        <p:spPr/>
        <p:txBody>
          <a:bodyPr>
            <a:normAutofit/>
          </a:bodyPr>
          <a:lstStyle/>
          <a:p>
            <a:pPr>
              <a:buNone/>
            </a:pPr>
            <a:r>
              <a:rPr lang="id-ID" dirty="0" smtClean="0"/>
              <a:t>	Pemberian Penalti atau pembobotan seperti pada tabel di atas belum tentu yang paling baik. Secara praktis, kita bisa melakukan observasi pembobotan tersebut selama melakukan </a:t>
            </a:r>
            <a:r>
              <a:rPr lang="id-ID" i="1" dirty="0" smtClean="0"/>
              <a:t>running</a:t>
            </a:r>
            <a:r>
              <a:rPr lang="id-ID" dirty="0" smtClean="0"/>
              <a:t> GA.</a:t>
            </a:r>
            <a:endParaRPr lang="id-ID" sz="2000" dirty="0" smtClean="0"/>
          </a:p>
          <a:p>
            <a:endParaRPr lang="id-ID"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Fungsi</a:t>
            </a:r>
            <a:r>
              <a:rPr lang="en-US" dirty="0" smtClean="0"/>
              <a:t> </a:t>
            </a:r>
            <a:r>
              <a:rPr lang="en-US" i="1" dirty="0" smtClean="0"/>
              <a:t>fitness</a:t>
            </a:r>
            <a:endParaRPr lang="id-ID" dirty="0"/>
          </a:p>
        </p:txBody>
      </p:sp>
      <p:sp>
        <p:nvSpPr>
          <p:cNvPr id="3" name="Content Placeholder 2"/>
          <p:cNvSpPr>
            <a:spLocks noGrp="1"/>
          </p:cNvSpPr>
          <p:nvPr>
            <p:ph idx="1"/>
          </p:nvPr>
        </p:nvSpPr>
        <p:spPr/>
        <p:txBody>
          <a:bodyPr>
            <a:normAutofit fontScale="92500" lnSpcReduction="10000"/>
          </a:bodyPr>
          <a:lstStyle/>
          <a:p>
            <a:pPr lvl="1"/>
            <a:endParaRPr lang="id-ID" sz="2000" i="1" dirty="0" smtClean="0"/>
          </a:p>
          <a:p>
            <a:pPr lvl="1">
              <a:buNone/>
            </a:pPr>
            <a:r>
              <a:rPr lang="id-ID" sz="2000" i="1" dirty="0" smtClean="0"/>
              <a:t>                                </a:t>
            </a:r>
          </a:p>
          <a:p>
            <a:pPr lvl="1">
              <a:buNone/>
            </a:pPr>
            <a:endParaRPr lang="id-ID" sz="2000" i="1" dirty="0" smtClean="0"/>
          </a:p>
          <a:p>
            <a:pPr lvl="1">
              <a:buNone/>
            </a:pPr>
            <a:endParaRPr lang="id-ID" sz="2000" i="1" dirty="0" smtClean="0"/>
          </a:p>
          <a:p>
            <a:pPr lvl="1">
              <a:buNone/>
            </a:pPr>
            <a:endParaRPr lang="id-ID" sz="2000" i="1" dirty="0" smtClean="0"/>
          </a:p>
          <a:p>
            <a:pPr lvl="1">
              <a:buNone/>
            </a:pPr>
            <a:endParaRPr lang="id-ID" sz="2000" i="1" dirty="0" smtClean="0"/>
          </a:p>
          <a:p>
            <a:pPr lvl="1"/>
            <a:r>
              <a:rPr lang="id-ID" sz="2000" i="1" dirty="0" smtClean="0"/>
              <a:t>J</a:t>
            </a:r>
            <a:r>
              <a:rPr lang="id-ID" sz="2000" i="1" baseline="-25000" dirty="0" smtClean="0"/>
              <a:t>a</a:t>
            </a:r>
            <a:r>
              <a:rPr lang="id-ID" sz="2000" i="1" dirty="0" smtClean="0"/>
              <a:t> </a:t>
            </a:r>
            <a:r>
              <a:rPr lang="id-ID" sz="2000" dirty="0" smtClean="0"/>
              <a:t>= Jumlah jadwal pertemuan yang bentrok dikali Penalti (24),</a:t>
            </a:r>
          </a:p>
          <a:p>
            <a:pPr lvl="1"/>
            <a:r>
              <a:rPr lang="id-ID" sz="2000" i="1" dirty="0" smtClean="0"/>
              <a:t>J</a:t>
            </a:r>
            <a:r>
              <a:rPr lang="id-ID" sz="2000" i="1" baseline="-25000" dirty="0" smtClean="0"/>
              <a:t>b</a:t>
            </a:r>
            <a:r>
              <a:rPr lang="id-ID" sz="2000" i="1" dirty="0" smtClean="0"/>
              <a:t> </a:t>
            </a:r>
            <a:r>
              <a:rPr lang="id-ID" sz="2000" dirty="0" smtClean="0"/>
              <a:t>= Jumlah jadwal yang tidak sesuai permintaan dosen berjabatan Guru Besar dan Lektor Kepala dikali Penalti (12),</a:t>
            </a:r>
          </a:p>
          <a:p>
            <a:pPr lvl="1"/>
            <a:r>
              <a:rPr lang="id-ID" sz="2000" i="1" dirty="0" smtClean="0"/>
              <a:t>J</a:t>
            </a:r>
            <a:r>
              <a:rPr lang="id-ID" sz="2000" i="1" baseline="-25000" dirty="0" smtClean="0"/>
              <a:t>c</a:t>
            </a:r>
            <a:r>
              <a:rPr lang="id-ID" sz="2000" i="1" dirty="0" smtClean="0"/>
              <a:t> </a:t>
            </a:r>
            <a:r>
              <a:rPr lang="id-ID" sz="2000" dirty="0" smtClean="0"/>
              <a:t>= Jumlah jadwal yang tidak sesuai permintaan dosen Lektor dan Asisten Ahli dikali Penalti (4),</a:t>
            </a:r>
          </a:p>
          <a:p>
            <a:pPr lvl="1"/>
            <a:r>
              <a:rPr lang="id-ID" sz="2000" i="1" dirty="0" smtClean="0"/>
              <a:t>J</a:t>
            </a:r>
            <a:r>
              <a:rPr lang="id-ID" sz="2000" i="1" baseline="-25000" dirty="0" smtClean="0"/>
              <a:t>d</a:t>
            </a:r>
            <a:r>
              <a:rPr lang="id-ID" sz="2000" i="1" dirty="0" smtClean="0"/>
              <a:t> </a:t>
            </a:r>
            <a:r>
              <a:rPr lang="id-ID" sz="2000" dirty="0" smtClean="0"/>
              <a:t>= Jumlah jadwal yang tidak sesuai ruang kuliahnya dikali Penalti (4)</a:t>
            </a:r>
          </a:p>
          <a:p>
            <a:pPr lvl="1"/>
            <a:r>
              <a:rPr lang="id-ID" sz="2000" i="1" dirty="0" smtClean="0"/>
              <a:t>J</a:t>
            </a:r>
            <a:r>
              <a:rPr lang="id-ID" sz="2000" i="1" baseline="-25000" dirty="0" smtClean="0"/>
              <a:t>e</a:t>
            </a:r>
            <a:r>
              <a:rPr lang="id-ID" sz="2000" dirty="0" smtClean="0"/>
              <a:t>= Jumlah jadwal yang Tidak Sesuai Status dosen Dalam atau Luar Biasa dikali Penalti (4).</a:t>
            </a:r>
            <a:endParaRPr lang="id-ID" dirty="0"/>
          </a:p>
        </p:txBody>
      </p:sp>
      <p:pic>
        <p:nvPicPr>
          <p:cNvPr id="132098" name="Picture 2"/>
          <p:cNvPicPr>
            <a:picLocks noChangeAspect="1" noChangeArrowheads="1"/>
          </p:cNvPicPr>
          <p:nvPr/>
        </p:nvPicPr>
        <p:blipFill>
          <a:blip r:embed="rId2"/>
          <a:srcRect/>
          <a:stretch>
            <a:fillRect/>
          </a:stretch>
        </p:blipFill>
        <p:spPr bwMode="auto">
          <a:xfrm>
            <a:off x="2743200" y="1981200"/>
            <a:ext cx="1402310" cy="762000"/>
          </a:xfrm>
          <a:prstGeom prst="rect">
            <a:avLst/>
          </a:prstGeom>
          <a:noFill/>
          <a:ln w="9525">
            <a:noFill/>
            <a:miter lim="800000"/>
            <a:headEnd/>
            <a:tailEnd/>
          </a:ln>
        </p:spPr>
      </p:pic>
      <p:pic>
        <p:nvPicPr>
          <p:cNvPr id="132099" name="Picture 3"/>
          <p:cNvPicPr>
            <a:picLocks noChangeAspect="1" noChangeArrowheads="1"/>
          </p:cNvPicPr>
          <p:nvPr/>
        </p:nvPicPr>
        <p:blipFill>
          <a:blip r:embed="rId3"/>
          <a:srcRect/>
          <a:stretch>
            <a:fillRect/>
          </a:stretch>
        </p:blipFill>
        <p:spPr bwMode="auto">
          <a:xfrm>
            <a:off x="1981200" y="2971800"/>
            <a:ext cx="3352800" cy="468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a:t>
            </a:r>
            <a:endParaRPr lang="id-ID" dirty="0"/>
          </a:p>
        </p:txBody>
      </p:sp>
      <p:sp>
        <p:nvSpPr>
          <p:cNvPr id="3" name="Content Placeholder 2"/>
          <p:cNvSpPr>
            <a:spLocks noGrp="1"/>
          </p:cNvSpPr>
          <p:nvPr>
            <p:ph idx="1"/>
          </p:nvPr>
        </p:nvSpPr>
        <p:spPr/>
        <p:txBody>
          <a:bodyPr/>
          <a:lstStyle/>
          <a:p>
            <a:r>
              <a:rPr lang="id-ID" dirty="0" smtClean="0"/>
              <a:t>Sebelum memutuskan menggunakan EAs, sebaiknya suatu masalah dipahami secara benar.</a:t>
            </a:r>
          </a:p>
          <a:p>
            <a:r>
              <a:rPr lang="id-ID" dirty="0" smtClean="0"/>
              <a:t>Keenam algoritma pada EAs memiliki karakteristik khusus yang harus diperhatikan dengan baik sehingga bisa memutuskan algoritma mana yang sebaiknya digunakan.</a:t>
            </a:r>
          </a:p>
          <a:p>
            <a:endParaRPr lang="id-ID" dirty="0" smtClean="0"/>
          </a:p>
          <a:p>
            <a:endParaRPr lang="id-ID" dirty="0" smtClean="0"/>
          </a:p>
          <a:p>
            <a:endParaRPr lang="id-ID" dirty="0" smtClean="0"/>
          </a:p>
          <a:p>
            <a:endParaRPr lang="id-ID" i="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Studi Kasus</a:t>
            </a:r>
            <a:endParaRPr lang="id-ID" dirty="0"/>
          </a:p>
        </p:txBody>
      </p:sp>
      <p:sp>
        <p:nvSpPr>
          <p:cNvPr id="3" name="Content Placeholder 2"/>
          <p:cNvSpPr>
            <a:spLocks noGrp="1"/>
          </p:cNvSpPr>
          <p:nvPr>
            <p:ph idx="1"/>
          </p:nvPr>
        </p:nvSpPr>
        <p:spPr/>
        <p:txBody>
          <a:bodyPr/>
          <a:lstStyle/>
          <a:p>
            <a:r>
              <a:rPr lang="en-US" dirty="0" err="1" smtClean="0"/>
              <a:t>Peramalan</a:t>
            </a:r>
            <a:r>
              <a:rPr lang="en-US" dirty="0" smtClean="0"/>
              <a:t> </a:t>
            </a:r>
            <a:r>
              <a:rPr lang="id-ID" dirty="0" smtClean="0"/>
              <a:t>Data </a:t>
            </a:r>
            <a:r>
              <a:rPr lang="en-US" i="1" dirty="0" smtClean="0"/>
              <a:t>Time Series</a:t>
            </a:r>
            <a:endParaRPr lang="id-ID" i="1" dirty="0" smtClean="0"/>
          </a:p>
          <a:p>
            <a:r>
              <a:rPr lang="en-US" dirty="0" smtClean="0"/>
              <a:t>T</a:t>
            </a:r>
            <a:r>
              <a:rPr lang="id-ID" dirty="0" smtClean="0"/>
              <a:t>SP</a:t>
            </a:r>
            <a:r>
              <a:rPr lang="id-ID" i="1" dirty="0" smtClean="0"/>
              <a:t> </a:t>
            </a:r>
            <a:r>
              <a:rPr lang="id-ID" dirty="0" smtClean="0"/>
              <a:t>dengan batasan</a:t>
            </a:r>
          </a:p>
          <a:p>
            <a:r>
              <a:rPr lang="id-ID" dirty="0" smtClean="0"/>
              <a:t>Penjad</a:t>
            </a:r>
            <a:r>
              <a:rPr lang="en-US" dirty="0" err="1" smtClean="0"/>
              <a:t>wal</a:t>
            </a:r>
            <a:r>
              <a:rPr lang="id-ID" dirty="0" smtClean="0"/>
              <a:t>an</a:t>
            </a:r>
            <a:r>
              <a:rPr lang="en-US" dirty="0" smtClean="0"/>
              <a:t> </a:t>
            </a:r>
            <a:r>
              <a:rPr lang="en-US" dirty="0" err="1" smtClean="0"/>
              <a:t>kuliah</a:t>
            </a:r>
            <a:endParaRPr lang="id-ID"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Daftar Pustaka</a:t>
            </a:r>
            <a:endParaRPr lang="id-ID" dirty="0"/>
          </a:p>
        </p:txBody>
      </p:sp>
      <p:sp>
        <p:nvSpPr>
          <p:cNvPr id="3" name="Content Placeholder 2"/>
          <p:cNvSpPr>
            <a:spLocks noGrp="1"/>
          </p:cNvSpPr>
          <p:nvPr>
            <p:ph idx="1"/>
          </p:nvPr>
        </p:nvSpPr>
        <p:spPr/>
        <p:txBody>
          <a:bodyPr>
            <a:normAutofit/>
          </a:bodyPr>
          <a:lstStyle/>
          <a:p>
            <a:r>
              <a:rPr lang="id-ID" sz="2000" dirty="0" smtClean="0"/>
              <a:t>[SUY08] Suyanto, 2008, Evolutionary Computation: Komputasi Berbasis “Evolusi” dan “Genetika”, penerbit Informatika Bandung.</a:t>
            </a:r>
          </a:p>
          <a:p>
            <a:r>
              <a:rPr lang="id-ID" sz="2000" dirty="0" smtClean="0"/>
              <a:t>[SUY05b] Suyanto and Sanaullah, 2005, “The Traveling Salesperson Problem Using Evolutionary Algorithm”, technical report, Chalmers University of Technology, Sweden.</a:t>
            </a:r>
          </a:p>
          <a:p>
            <a:endParaRPr lang="id-ID" sz="2000" dirty="0" smtClean="0"/>
          </a:p>
          <a:p>
            <a:endParaRPr lang="id-ID" sz="2000" dirty="0" smtClean="0"/>
          </a:p>
          <a:p>
            <a:endParaRPr lang="id-ID"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Peramalan</a:t>
            </a:r>
            <a:r>
              <a:rPr lang="en-US" dirty="0" smtClean="0"/>
              <a:t> </a:t>
            </a:r>
            <a:r>
              <a:rPr lang="id-ID" dirty="0" smtClean="0"/>
              <a:t>Data </a:t>
            </a:r>
            <a:r>
              <a:rPr lang="en-US" i="1" dirty="0" smtClean="0"/>
              <a:t>Time Series</a:t>
            </a:r>
            <a:endParaRPr lang="id-ID" dirty="0"/>
          </a:p>
        </p:txBody>
      </p:sp>
      <p:sp>
        <p:nvSpPr>
          <p:cNvPr id="3" name="Content Placeholder 2"/>
          <p:cNvSpPr>
            <a:spLocks noGrp="1"/>
          </p:cNvSpPr>
          <p:nvPr>
            <p:ph idx="1"/>
          </p:nvPr>
        </p:nvSpPr>
        <p:spPr/>
        <p:txBody>
          <a:bodyPr>
            <a:normAutofit/>
          </a:bodyPr>
          <a:lstStyle/>
          <a:p>
            <a:r>
              <a:rPr lang="id-ID" dirty="0" smtClean="0"/>
              <a:t>Misalkan kita ingin membangun sistem peramalan hasil penjualan komputer di suatu perusahaan vendor besar. </a:t>
            </a:r>
          </a:p>
          <a:p>
            <a:r>
              <a:rPr lang="id-ID" dirty="0" smtClean="0"/>
              <a:t>Misalkan kita memiliki data-data penjualan harian dari tanggal 01 Januari 2006 sampai 14 Desember 2007 yang ditunjukkan pada tabel berikut.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Hasil penjualan komputer per hari (01 Jan 2006 - 14 Dec 2007)</a:t>
            </a:r>
            <a:endParaRPr lang="id-ID" dirty="0"/>
          </a:p>
        </p:txBody>
      </p:sp>
      <p:graphicFrame>
        <p:nvGraphicFramePr>
          <p:cNvPr id="5" name="Table 4"/>
          <p:cNvGraphicFramePr>
            <a:graphicFrameLocks noGrp="1"/>
          </p:cNvGraphicFramePr>
          <p:nvPr/>
        </p:nvGraphicFramePr>
        <p:xfrm>
          <a:off x="1981200" y="2438400"/>
          <a:ext cx="5638800" cy="3924298"/>
        </p:xfrm>
        <a:graphic>
          <a:graphicData uri="http://schemas.openxmlformats.org/drawingml/2006/table">
            <a:tbl>
              <a:tblPr/>
              <a:tblGrid>
                <a:gridCol w="2139551"/>
                <a:gridCol w="3499249"/>
              </a:tblGrid>
              <a:tr h="280307">
                <a:tc>
                  <a:txBody>
                    <a:bodyPr/>
                    <a:lstStyle/>
                    <a:p>
                      <a:pPr algn="ctr">
                        <a:spcBef>
                          <a:spcPts val="300"/>
                        </a:spcBef>
                        <a:spcAft>
                          <a:spcPts val="0"/>
                        </a:spcAft>
                        <a:tabLst>
                          <a:tab pos="800100" algn="l"/>
                          <a:tab pos="457200" algn="l"/>
                        </a:tabLst>
                      </a:pPr>
                      <a:r>
                        <a:rPr lang="id-ID" sz="1600" b="1" spc="0">
                          <a:solidFill>
                            <a:srgbClr val="000000"/>
                          </a:solidFill>
                          <a:latin typeface="Verdana"/>
                          <a:ea typeface="Times New Roman"/>
                          <a:cs typeface="Times New Roman"/>
                        </a:rPr>
                        <a:t>Tanggal</a:t>
                      </a:r>
                      <a:endParaRPr lang="id-ID" sz="16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spcBef>
                          <a:spcPts val="300"/>
                        </a:spcBef>
                        <a:spcAft>
                          <a:spcPts val="0"/>
                        </a:spcAft>
                        <a:tabLst>
                          <a:tab pos="800100" algn="l"/>
                          <a:tab pos="457200" algn="l"/>
                        </a:tabLst>
                      </a:pPr>
                      <a:r>
                        <a:rPr lang="id-ID" sz="1600" b="1" spc="0">
                          <a:latin typeface="Verdana"/>
                          <a:ea typeface="Times New Roman"/>
                          <a:cs typeface="Times New Roman"/>
                        </a:rPr>
                        <a:t>Penjualan (miliar rupiah)</a:t>
                      </a:r>
                      <a:endParaRPr lang="id-ID" sz="16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80307">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14 Dec 2007</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1600" spc="0">
                          <a:solidFill>
                            <a:srgbClr val="000000"/>
                          </a:solidFill>
                          <a:latin typeface="Verdana"/>
                          <a:ea typeface="Times New Roman"/>
                          <a:cs typeface="Times New Roman"/>
                        </a:rPr>
                        <a:t>99,9</a:t>
                      </a:r>
                      <a:r>
                        <a:rPr lang="en-US" sz="1600" spc="0">
                          <a:solidFill>
                            <a:srgbClr val="000000"/>
                          </a:solidFill>
                          <a:latin typeface="Verdana"/>
                          <a:ea typeface="Times New Roman"/>
                          <a:cs typeface="Times New Roman"/>
                        </a:rPr>
                        <a:t>5</a:t>
                      </a:r>
                      <a:r>
                        <a:rPr lang="id-ID" sz="1600" spc="0">
                          <a:solidFill>
                            <a:srgbClr val="000000"/>
                          </a:solidFill>
                          <a:latin typeface="Verdana"/>
                          <a:ea typeface="Times New Roman"/>
                          <a:cs typeface="Times New Roman"/>
                        </a:rPr>
                        <a:t>73</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13 Dec 2007</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9</a:t>
                      </a:r>
                      <a:r>
                        <a:rPr lang="id-ID" sz="1600" spc="0">
                          <a:solidFill>
                            <a:srgbClr val="000000"/>
                          </a:solidFill>
                          <a:latin typeface="Verdana"/>
                          <a:ea typeface="Times New Roman"/>
                          <a:cs typeface="Times New Roman"/>
                        </a:rPr>
                        <a:t>9,</a:t>
                      </a:r>
                      <a:r>
                        <a:rPr lang="en-US" sz="1600" spc="0">
                          <a:solidFill>
                            <a:srgbClr val="000000"/>
                          </a:solidFill>
                          <a:latin typeface="Verdana"/>
                          <a:ea typeface="Times New Roman"/>
                          <a:cs typeface="Times New Roman"/>
                        </a:rPr>
                        <a:t>8</a:t>
                      </a:r>
                      <a:r>
                        <a:rPr lang="id-ID" sz="1600" spc="0">
                          <a:solidFill>
                            <a:srgbClr val="000000"/>
                          </a:solidFill>
                          <a:latin typeface="Verdana"/>
                          <a:ea typeface="Times New Roman"/>
                          <a:cs typeface="Times New Roman"/>
                        </a:rPr>
                        <a:t>45</a:t>
                      </a:r>
                      <a:r>
                        <a:rPr lang="en-US" sz="1600" spc="0">
                          <a:solidFill>
                            <a:srgbClr val="000000"/>
                          </a:solidFill>
                          <a:latin typeface="Verdana"/>
                          <a:ea typeface="Times New Roman"/>
                          <a:cs typeface="Times New Roman"/>
                        </a:rPr>
                        <a:t>9</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12 Dec 2007</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9</a:t>
                      </a:r>
                      <a:r>
                        <a:rPr lang="id-ID" sz="1600" spc="0">
                          <a:solidFill>
                            <a:srgbClr val="000000"/>
                          </a:solidFill>
                          <a:latin typeface="Verdana"/>
                          <a:ea typeface="Times New Roman"/>
                          <a:cs typeface="Times New Roman"/>
                        </a:rPr>
                        <a:t>8,</a:t>
                      </a:r>
                      <a:r>
                        <a:rPr lang="en-US" sz="1600" spc="0">
                          <a:solidFill>
                            <a:srgbClr val="000000"/>
                          </a:solidFill>
                          <a:latin typeface="Verdana"/>
                          <a:ea typeface="Times New Roman"/>
                          <a:cs typeface="Times New Roman"/>
                        </a:rPr>
                        <a:t>8</a:t>
                      </a:r>
                      <a:r>
                        <a:rPr lang="id-ID" sz="1600" spc="0">
                          <a:solidFill>
                            <a:srgbClr val="000000"/>
                          </a:solidFill>
                          <a:latin typeface="Verdana"/>
                          <a:ea typeface="Times New Roman"/>
                          <a:cs typeface="Times New Roman"/>
                        </a:rPr>
                        <a:t>7</a:t>
                      </a:r>
                      <a:r>
                        <a:rPr lang="en-US" sz="1600" spc="0">
                          <a:solidFill>
                            <a:srgbClr val="000000"/>
                          </a:solidFill>
                          <a:latin typeface="Verdana"/>
                          <a:ea typeface="Times New Roman"/>
                          <a:cs typeface="Times New Roman"/>
                        </a:rPr>
                        <a:t>08</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11 Dec 2007</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9</a:t>
                      </a:r>
                      <a:r>
                        <a:rPr lang="id-ID" sz="1600" spc="0">
                          <a:solidFill>
                            <a:srgbClr val="000000"/>
                          </a:solidFill>
                          <a:latin typeface="Verdana"/>
                          <a:ea typeface="Times New Roman"/>
                          <a:cs typeface="Times New Roman"/>
                        </a:rPr>
                        <a:t>8,</a:t>
                      </a:r>
                      <a:r>
                        <a:rPr lang="en-US" sz="1600" spc="0">
                          <a:solidFill>
                            <a:srgbClr val="000000"/>
                          </a:solidFill>
                          <a:latin typeface="Verdana"/>
                          <a:ea typeface="Times New Roman"/>
                          <a:cs typeface="Times New Roman"/>
                        </a:rPr>
                        <a:t>7</a:t>
                      </a:r>
                      <a:r>
                        <a:rPr lang="id-ID" sz="1600" spc="0">
                          <a:solidFill>
                            <a:srgbClr val="000000"/>
                          </a:solidFill>
                          <a:latin typeface="Verdana"/>
                          <a:ea typeface="Times New Roman"/>
                          <a:cs typeface="Times New Roman"/>
                        </a:rPr>
                        <a:t>48</a:t>
                      </a:r>
                      <a:r>
                        <a:rPr lang="en-US" sz="1600" spc="0">
                          <a:solidFill>
                            <a:srgbClr val="000000"/>
                          </a:solidFill>
                          <a:latin typeface="Verdana"/>
                          <a:ea typeface="Times New Roman"/>
                          <a:cs typeface="Times New Roman"/>
                        </a:rPr>
                        <a:t>0</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10 Dec 2007</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9</a:t>
                      </a:r>
                      <a:r>
                        <a:rPr lang="id-ID" sz="1600" spc="0">
                          <a:solidFill>
                            <a:srgbClr val="000000"/>
                          </a:solidFill>
                          <a:latin typeface="Verdana"/>
                          <a:ea typeface="Times New Roman"/>
                          <a:cs typeface="Times New Roman"/>
                        </a:rPr>
                        <a:t>8,3897</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id-ID" sz="1600" spc="0">
                          <a:solidFill>
                            <a:srgbClr val="000000"/>
                          </a:solidFill>
                          <a:latin typeface="Verdana"/>
                          <a:ea typeface="Times New Roman"/>
                          <a:cs typeface="Times New Roman"/>
                        </a:rPr>
                        <a:t>09</a:t>
                      </a:r>
                      <a:r>
                        <a:rPr lang="en-US" sz="1600" spc="0">
                          <a:solidFill>
                            <a:srgbClr val="000000"/>
                          </a:solidFill>
                          <a:latin typeface="Verdana"/>
                          <a:ea typeface="Times New Roman"/>
                          <a:cs typeface="Times New Roman"/>
                        </a:rPr>
                        <a:t> Dec 2007</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9</a:t>
                      </a:r>
                      <a:r>
                        <a:rPr lang="id-ID" sz="1600" spc="0">
                          <a:solidFill>
                            <a:srgbClr val="000000"/>
                          </a:solidFill>
                          <a:latin typeface="Verdana"/>
                          <a:ea typeface="Times New Roman"/>
                          <a:cs typeface="Times New Roman"/>
                        </a:rPr>
                        <a:t>7,6</a:t>
                      </a:r>
                      <a:r>
                        <a:rPr lang="en-US" sz="1600" spc="0">
                          <a:solidFill>
                            <a:srgbClr val="000000"/>
                          </a:solidFill>
                          <a:latin typeface="Verdana"/>
                          <a:ea typeface="Times New Roman"/>
                          <a:cs typeface="Times New Roman"/>
                        </a:rPr>
                        <a:t>7</a:t>
                      </a:r>
                      <a:r>
                        <a:rPr lang="id-ID" sz="1600" spc="0">
                          <a:solidFill>
                            <a:srgbClr val="000000"/>
                          </a:solidFill>
                          <a:latin typeface="Verdana"/>
                          <a:ea typeface="Times New Roman"/>
                          <a:cs typeface="Times New Roman"/>
                        </a:rPr>
                        <a:t>8</a:t>
                      </a:r>
                      <a:r>
                        <a:rPr lang="en-US" sz="1600" spc="0">
                          <a:solidFill>
                            <a:srgbClr val="000000"/>
                          </a:solidFill>
                          <a:latin typeface="Verdana"/>
                          <a:ea typeface="Times New Roman"/>
                          <a:cs typeface="Times New Roman"/>
                        </a:rPr>
                        <a:t>0</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0</a:t>
                      </a:r>
                      <a:r>
                        <a:rPr lang="id-ID" sz="1600" spc="0">
                          <a:solidFill>
                            <a:srgbClr val="000000"/>
                          </a:solidFill>
                          <a:latin typeface="Verdana"/>
                          <a:ea typeface="Times New Roman"/>
                          <a:cs typeface="Times New Roman"/>
                        </a:rPr>
                        <a:t>8</a:t>
                      </a:r>
                      <a:r>
                        <a:rPr lang="en-US" sz="1600" spc="0">
                          <a:solidFill>
                            <a:srgbClr val="000000"/>
                          </a:solidFill>
                          <a:latin typeface="Verdana"/>
                          <a:ea typeface="Times New Roman"/>
                          <a:cs typeface="Times New Roman"/>
                        </a:rPr>
                        <a:t> Dec 2007</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9</a:t>
                      </a:r>
                      <a:r>
                        <a:rPr lang="id-ID" sz="1600" spc="0">
                          <a:solidFill>
                            <a:srgbClr val="000000"/>
                          </a:solidFill>
                          <a:latin typeface="Verdana"/>
                          <a:ea typeface="Times New Roman"/>
                          <a:cs typeface="Times New Roman"/>
                        </a:rPr>
                        <a:t>7,3797</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600" spc="0">
                          <a:solidFill>
                            <a:srgbClr val="000000"/>
                          </a:solidFill>
                          <a:latin typeface="Verdana"/>
                          <a:ea typeface="Times New Roman"/>
                          <a:cs typeface="Times New Roman"/>
                        </a:rPr>
                        <a:t>…</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id-ID" sz="1600" spc="0">
                          <a:solidFill>
                            <a:srgbClr val="000000"/>
                          </a:solidFill>
                          <a:latin typeface="Verdana"/>
                          <a:ea typeface="Times New Roman"/>
                          <a:cs typeface="Times New Roman"/>
                        </a:rPr>
                        <a:t>03</a:t>
                      </a:r>
                      <a:r>
                        <a:rPr lang="en-US" sz="1600" spc="0">
                          <a:solidFill>
                            <a:srgbClr val="000000"/>
                          </a:solidFill>
                          <a:latin typeface="Verdana"/>
                          <a:ea typeface="Times New Roman"/>
                          <a:cs typeface="Times New Roman"/>
                        </a:rPr>
                        <a:t> Jan 2006</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1600" spc="0">
                          <a:solidFill>
                            <a:srgbClr val="000000"/>
                          </a:solidFill>
                          <a:latin typeface="Verdana"/>
                          <a:ea typeface="Times New Roman"/>
                          <a:cs typeface="Times New Roman"/>
                        </a:rPr>
                        <a:t>90,7597</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id-ID" sz="1600" spc="0">
                          <a:solidFill>
                            <a:srgbClr val="000000"/>
                          </a:solidFill>
                          <a:latin typeface="Verdana"/>
                          <a:ea typeface="Times New Roman"/>
                          <a:cs typeface="Times New Roman"/>
                        </a:rPr>
                        <a:t>02</a:t>
                      </a:r>
                      <a:r>
                        <a:rPr lang="en-US" sz="1600" spc="0">
                          <a:solidFill>
                            <a:srgbClr val="000000"/>
                          </a:solidFill>
                          <a:latin typeface="Verdana"/>
                          <a:ea typeface="Times New Roman"/>
                          <a:cs typeface="Times New Roman"/>
                        </a:rPr>
                        <a:t> Jan 2006</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1600" spc="0">
                          <a:solidFill>
                            <a:srgbClr val="000000"/>
                          </a:solidFill>
                          <a:latin typeface="Verdana"/>
                          <a:ea typeface="Times New Roman"/>
                          <a:cs typeface="Times New Roman"/>
                        </a:rPr>
                        <a:t>90,5770</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07">
                <a:tc>
                  <a:txBody>
                    <a:bodyPr/>
                    <a:lstStyle/>
                    <a:p>
                      <a:pPr algn="ctr">
                        <a:spcBef>
                          <a:spcPts val="300"/>
                        </a:spcBef>
                        <a:spcAft>
                          <a:spcPts val="0"/>
                        </a:spcAft>
                        <a:tabLst>
                          <a:tab pos="800100" algn="l"/>
                          <a:tab pos="457200" algn="l"/>
                        </a:tabLst>
                      </a:pPr>
                      <a:r>
                        <a:rPr lang="id-ID" sz="1600" spc="0">
                          <a:solidFill>
                            <a:srgbClr val="000000"/>
                          </a:solidFill>
                          <a:latin typeface="Verdana"/>
                          <a:ea typeface="Times New Roman"/>
                          <a:cs typeface="Times New Roman"/>
                        </a:rPr>
                        <a:t>0</a:t>
                      </a:r>
                      <a:r>
                        <a:rPr lang="en-US" sz="1600" spc="0">
                          <a:solidFill>
                            <a:srgbClr val="000000"/>
                          </a:solidFill>
                          <a:latin typeface="Verdana"/>
                          <a:ea typeface="Times New Roman"/>
                          <a:cs typeface="Times New Roman"/>
                        </a:rPr>
                        <a:t>1 Jan 2006</a:t>
                      </a:r>
                      <a:endParaRPr lang="id-ID" sz="1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1600" spc="0" dirty="0">
                          <a:solidFill>
                            <a:srgbClr val="000000"/>
                          </a:solidFill>
                          <a:latin typeface="Verdana"/>
                          <a:ea typeface="Times New Roman"/>
                          <a:cs typeface="Times New Roman"/>
                        </a:rPr>
                        <a:t>89,3897</a:t>
                      </a:r>
                      <a:endParaRPr lang="id-ID" sz="1600" spc="-3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Peramalan</a:t>
            </a:r>
            <a:r>
              <a:rPr lang="en-US" dirty="0" smtClean="0"/>
              <a:t> </a:t>
            </a:r>
            <a:r>
              <a:rPr lang="id-ID" dirty="0" smtClean="0"/>
              <a:t>untuk Data </a:t>
            </a:r>
            <a:r>
              <a:rPr lang="en-US" i="1" dirty="0" smtClean="0"/>
              <a:t>Time Series</a:t>
            </a:r>
            <a:endParaRPr lang="id-ID" dirty="0"/>
          </a:p>
        </p:txBody>
      </p:sp>
      <p:sp>
        <p:nvSpPr>
          <p:cNvPr id="3" name="Content Placeholder 2"/>
          <p:cNvSpPr>
            <a:spLocks noGrp="1"/>
          </p:cNvSpPr>
          <p:nvPr>
            <p:ph idx="1"/>
          </p:nvPr>
        </p:nvSpPr>
        <p:spPr/>
        <p:txBody>
          <a:bodyPr/>
          <a:lstStyle/>
          <a:p>
            <a:r>
              <a:rPr lang="id-ID" dirty="0" smtClean="0"/>
              <a:t>Pada kasus peramalan ini, kita bisa melihat bahwa peramalan yang dimaksud adalah peramalan menggunakan data </a:t>
            </a:r>
            <a:r>
              <a:rPr lang="id-ID" i="1" dirty="0" smtClean="0"/>
              <a:t>time series</a:t>
            </a:r>
            <a:r>
              <a:rPr lang="id-ID" dirty="0" smtClean="0"/>
              <a:t>. </a:t>
            </a:r>
          </a:p>
          <a:p>
            <a:r>
              <a:rPr lang="id-ID" dirty="0" smtClean="0"/>
              <a:t>Artinya, untuk memprediksi penjualan pada hari </a:t>
            </a:r>
            <a:r>
              <a:rPr lang="id-ID" i="1" dirty="0" smtClean="0"/>
              <a:t>H</a:t>
            </a:r>
            <a:r>
              <a:rPr lang="id-ID" dirty="0" smtClean="0"/>
              <a:t>, kita hanya menggunakan hasil-hasil penjualan pada hari-hari sebelumnya, </a:t>
            </a:r>
            <a:r>
              <a:rPr lang="id-ID" i="1" dirty="0" smtClean="0"/>
              <a:t>H</a:t>
            </a:r>
            <a:r>
              <a:rPr lang="id-ID" dirty="0" smtClean="0"/>
              <a:t>-1, </a:t>
            </a:r>
            <a:r>
              <a:rPr lang="id-ID" i="1" dirty="0" smtClean="0"/>
              <a:t>H</a:t>
            </a:r>
            <a:r>
              <a:rPr lang="id-ID" dirty="0" smtClean="0"/>
              <a:t>-2, dan seterusnya. </a:t>
            </a:r>
          </a:p>
          <a:p>
            <a:r>
              <a:rPr lang="id-ID" dirty="0" smtClean="0"/>
              <a:t>Dengan demikian, masalah ini dapat dimodelkan secara linier sebagai berikut</a:t>
            </a:r>
          </a:p>
          <a:p>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Peramalan</a:t>
            </a:r>
            <a:r>
              <a:rPr lang="en-US" dirty="0" smtClean="0"/>
              <a:t> </a:t>
            </a:r>
            <a:r>
              <a:rPr lang="id-ID" dirty="0" smtClean="0"/>
              <a:t>untuk Data </a:t>
            </a:r>
            <a:r>
              <a:rPr lang="en-US" i="1" dirty="0" smtClean="0"/>
              <a:t>Time Series</a:t>
            </a:r>
            <a:endParaRPr lang="id-ID" dirty="0"/>
          </a:p>
        </p:txBody>
      </p:sp>
      <p:sp>
        <p:nvSpPr>
          <p:cNvPr id="3" name="Content Placeholder 2"/>
          <p:cNvSpPr>
            <a:spLocks noGrp="1"/>
          </p:cNvSpPr>
          <p:nvPr>
            <p:ph idx="1"/>
          </p:nvPr>
        </p:nvSpPr>
        <p:spPr/>
        <p:txBody>
          <a:bodyPr/>
          <a:lstStyle/>
          <a:p>
            <a:pPr>
              <a:buNone/>
            </a:pPr>
            <a:r>
              <a:rPr lang="id-ID" dirty="0" smtClean="0"/>
              <a:t>	Dengan demikian, masalah ini dapat dimodelkan secara linier sebagai berikut</a:t>
            </a:r>
          </a:p>
          <a:p>
            <a:pPr>
              <a:buNone/>
            </a:pPr>
            <a:endParaRPr lang="id-ID" dirty="0" smtClean="0"/>
          </a:p>
          <a:p>
            <a:pPr>
              <a:buNone/>
            </a:pPr>
            <a:endParaRPr lang="id-ID" dirty="0" smtClean="0"/>
          </a:p>
          <a:p>
            <a:pPr>
              <a:buNone/>
            </a:pPr>
            <a:endParaRPr lang="id-ID" dirty="0" smtClean="0"/>
          </a:p>
          <a:p>
            <a:pPr>
              <a:buNone/>
            </a:pPr>
            <a:r>
              <a:rPr lang="id-ID" dirty="0" smtClean="0"/>
              <a:t>	dimana </a:t>
            </a:r>
            <a:r>
              <a:rPr lang="id-ID" i="1" dirty="0" smtClean="0"/>
              <a:t>y</a:t>
            </a:r>
            <a:r>
              <a:rPr lang="id-ID" baseline="-25000" dirty="0" smtClean="0"/>
              <a:t>1</a:t>
            </a:r>
            <a:r>
              <a:rPr lang="id-ID" dirty="0" smtClean="0"/>
              <a:t> sampai </a:t>
            </a:r>
            <a:r>
              <a:rPr lang="id-ID" i="1" dirty="0" smtClean="0"/>
              <a:t>y</a:t>
            </a:r>
            <a:r>
              <a:rPr lang="id-ID" i="1" baseline="-25000" dirty="0" smtClean="0"/>
              <a:t>k</a:t>
            </a:r>
            <a:r>
              <a:rPr lang="id-ID" baseline="-25000" dirty="0" smtClean="0"/>
              <a:t> </a:t>
            </a:r>
            <a:r>
              <a:rPr lang="id-ID" dirty="0" smtClean="0"/>
              <a:t>adalah masukan yang berupa hasil-hasil penjualan pada hari-hari sebelumnya, </a:t>
            </a:r>
            <a:r>
              <a:rPr lang="id-ID" i="1" dirty="0" smtClean="0"/>
              <a:t>H</a:t>
            </a:r>
            <a:r>
              <a:rPr lang="id-ID" dirty="0" smtClean="0"/>
              <a:t>-1, </a:t>
            </a:r>
            <a:r>
              <a:rPr lang="id-ID" i="1" dirty="0" smtClean="0"/>
              <a:t>H</a:t>
            </a:r>
            <a:r>
              <a:rPr lang="id-ID" dirty="0" smtClean="0"/>
              <a:t>-2, ..., </a:t>
            </a:r>
            <a:r>
              <a:rPr lang="id-ID" i="1" dirty="0" smtClean="0"/>
              <a:t>H</a:t>
            </a:r>
            <a:r>
              <a:rPr lang="id-ID" dirty="0" smtClean="0"/>
              <a:t>-</a:t>
            </a:r>
            <a:r>
              <a:rPr lang="id-ID" i="1" dirty="0" smtClean="0"/>
              <a:t>k</a:t>
            </a:r>
            <a:r>
              <a:rPr lang="id-ID" dirty="0" smtClean="0"/>
              <a:t>.</a:t>
            </a:r>
            <a:endParaRPr lang="id-ID" dirty="0"/>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37217" name="Object 1"/>
          <p:cNvGraphicFramePr>
            <a:graphicFrameLocks noChangeAspect="1"/>
          </p:cNvGraphicFramePr>
          <p:nvPr/>
        </p:nvGraphicFramePr>
        <p:xfrm>
          <a:off x="1676399" y="3124200"/>
          <a:ext cx="5686425" cy="685800"/>
        </p:xfrm>
        <a:graphic>
          <a:graphicData uri="http://schemas.openxmlformats.org/presentationml/2006/ole">
            <mc:AlternateContent xmlns:mc="http://schemas.openxmlformats.org/markup-compatibility/2006">
              <mc:Choice xmlns:v="urn:schemas-microsoft-com:vml" Requires="v">
                <p:oleObj spid="_x0000_s137220" name="Equation" r:id="rId3" imgW="1892300" imgH="228600" progId="Equation.3">
                  <p:embed/>
                </p:oleObj>
              </mc:Choice>
              <mc:Fallback>
                <p:oleObj name="Equation" r:id="rId3" imgW="1892300" imgH="228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3124200"/>
                        <a:ext cx="56864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2184</TotalTime>
  <Words>1783</Words>
  <Application>Microsoft Office PowerPoint</Application>
  <PresentationFormat>On-screen Show (4:3)</PresentationFormat>
  <Paragraphs>300</Paragraphs>
  <Slides>50</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54" baseType="lpstr">
      <vt:lpstr>Flow</vt:lpstr>
      <vt:lpstr>Office Theme</vt:lpstr>
      <vt:lpstr>Equation</vt:lpstr>
      <vt:lpstr>Visio</vt:lpstr>
      <vt:lpstr>Studi Kasus </vt:lpstr>
      <vt:lpstr>Intro</vt:lpstr>
      <vt:lpstr>Strategi menggunakan EAs</vt:lpstr>
      <vt:lpstr>Strategi menggunakan EAs</vt:lpstr>
      <vt:lpstr>Studi Kasus</vt:lpstr>
      <vt:lpstr>Peramalan Data Time Series</vt:lpstr>
      <vt:lpstr>Hasil penjualan komputer per hari (01 Jan 2006 - 14 Dec 2007)</vt:lpstr>
      <vt:lpstr>Peramalan untuk Data Time Series</vt:lpstr>
      <vt:lpstr>Peramalan untuk Data Time Series</vt:lpstr>
      <vt:lpstr>Representasi individu GA</vt:lpstr>
      <vt:lpstr>Bagaimana dengan GE?</vt:lpstr>
      <vt:lpstr>Bagaimana dengan GE?</vt:lpstr>
      <vt:lpstr>Fungsi Fitness</vt:lpstr>
      <vt:lpstr>Fungsi Fitness</vt:lpstr>
      <vt:lpstr>Traveling Salesman Problem</vt:lpstr>
      <vt:lpstr>TSP dengan GA</vt:lpstr>
      <vt:lpstr>TSP dengan ES, EP dan DE</vt:lpstr>
      <vt:lpstr>Kromosom</vt:lpstr>
      <vt:lpstr>PowerPoint Presentation</vt:lpstr>
      <vt:lpstr>PowerPoint Presentation</vt:lpstr>
      <vt:lpstr>Two sub partitions by Y axis</vt:lpstr>
      <vt:lpstr>13,509 cities in the US</vt:lpstr>
      <vt:lpstr>PowerPoint Presentation</vt:lpstr>
      <vt:lpstr>TSP dengan batasan</vt:lpstr>
      <vt:lpstr>Daftar 60 kota di tiga benua berbeda dengan posisi Latitude dan Longitude­nya</vt:lpstr>
      <vt:lpstr>Inisialisasi populasi</vt:lpstr>
      <vt:lpstr>Inisialisasi populasi</vt:lpstr>
      <vt:lpstr>Rekombinasi</vt:lpstr>
      <vt:lpstr>Rekombinasi</vt:lpstr>
      <vt:lpstr>Mutasi</vt:lpstr>
      <vt:lpstr>Mutasi</vt:lpstr>
      <vt:lpstr>Fungsi fitness</vt:lpstr>
      <vt:lpstr>Fungsi fitness</vt:lpstr>
      <vt:lpstr>Penjadwalan kuliah</vt:lpstr>
      <vt:lpstr>Penjadwalan kuliah</vt:lpstr>
      <vt:lpstr>Penjadwalan kuliah</vt:lpstr>
      <vt:lpstr>Penjadwalan kuliah</vt:lpstr>
      <vt:lpstr>Penjadwalan kuliah</vt:lpstr>
      <vt:lpstr>Representasi individu</vt:lpstr>
      <vt:lpstr>Representasi kromosom</vt:lpstr>
      <vt:lpstr>PowerPoint Presentation</vt:lpstr>
      <vt:lpstr>Rekombinasi 1 </vt:lpstr>
      <vt:lpstr>PowerPoint Presentation</vt:lpstr>
      <vt:lpstr>Mutasi 1 </vt:lpstr>
      <vt:lpstr>PowerPoint Presentation</vt:lpstr>
      <vt:lpstr>Fungsi fitness</vt:lpstr>
      <vt:lpstr>Fungsi fitness</vt:lpstr>
      <vt:lpstr>Fungsi fitness</vt:lpstr>
      <vt:lpstr>Kesimpulan</vt:lpstr>
      <vt:lpstr>Daftar Pustaka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Computation Komputasi Berbasis Evolusi dan Genetika</dc:title>
  <dc:creator>Toshiba</dc:creator>
  <cp:lastModifiedBy>lenovo</cp:lastModifiedBy>
  <cp:revision>322</cp:revision>
  <dcterms:created xsi:type="dcterms:W3CDTF">2006-08-16T00:00:00Z</dcterms:created>
  <dcterms:modified xsi:type="dcterms:W3CDTF">2017-05-21T06:43:08Z</dcterms:modified>
</cp:coreProperties>
</file>