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7" r:id="rId2"/>
  </p:sldMasterIdLst>
  <p:notesMasterIdLst>
    <p:notesMasterId r:id="rId15"/>
  </p:notesMasterIdLst>
  <p:sldIdLst>
    <p:sldId id="282" r:id="rId3"/>
    <p:sldId id="294" r:id="rId4"/>
    <p:sldId id="295" r:id="rId5"/>
    <p:sldId id="325" r:id="rId6"/>
    <p:sldId id="296" r:id="rId7"/>
    <p:sldId id="263" r:id="rId8"/>
    <p:sldId id="264" r:id="rId9"/>
    <p:sldId id="265" r:id="rId10"/>
    <p:sldId id="267" r:id="rId11"/>
    <p:sldId id="268" r:id="rId12"/>
    <p:sldId id="270" r:id="rId13"/>
    <p:sldId id="32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2E68437-67A0-46E1-9265-3A679F0DCF69}" type="datetimeFigureOut">
              <a:rPr lang="id-ID"/>
              <a:pPr>
                <a:defRPr/>
              </a:pPr>
              <a:t>21/05/2017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9616DAA-B72E-48EE-BE3E-03BE6D93FCF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348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B96C6-E28A-4D6C-9133-F6998D635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F39B4-399B-4B1B-85EE-89554940A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40D5-B214-463B-8161-AB3CE5D4F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A8703-43A5-454C-9DF0-97DEB4CD3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B5EC-59BD-4E97-85B2-A0026CD70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1E1D3-D3C6-47EF-A50A-C28D7A37F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67473-669C-46CB-A8A7-8E8AD9F97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B5297-328E-4D2D-8F28-DB6B748DC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8FB09-0147-4B7F-8D8B-B4106A7A7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240E0-3A40-40E6-9B1B-12290296C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84583-7E00-4F9A-AC58-23A8529CA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7044-DB55-4BC6-B110-A7FDAE727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FB0B-D4BF-4C03-9133-0B44D3455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79E1-CAA4-452D-8092-877C667F6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DAFE-615D-49B3-B954-D5FE09CEB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5132-4A59-4A47-A192-570D97CC6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F6C6C-127E-49D0-8FE4-CCCF81D85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36DF-0347-48B5-9298-42EF41E5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A53DA-C058-44E5-88AC-9A4879C24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E19D-8F13-49DD-B300-47F89D76E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6081-E165-4BE3-90EF-B2CED5DD5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65B2-5A1C-444B-9337-F863C1A2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0AFAA54-1E89-4763-80F9-AD2340096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BDAFE35-710E-4E84-A694-8BE7EF203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3" r:id="rId2"/>
    <p:sldLayoutId id="2147483852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53" r:id="rId9"/>
    <p:sldLayoutId id="2147483849" r:id="rId10"/>
    <p:sldLayoutId id="21474838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err="1" smtClean="0"/>
              <a:t>Pendahuluan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sz="6000" dirty="0"/>
          </a:p>
        </p:txBody>
      </p:sp>
      <p:sp>
        <p:nvSpPr>
          <p:cNvPr id="6147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4"/>
            <a:ext cx="7854950" cy="2867025"/>
          </a:xfrm>
        </p:spPr>
        <p:txBody>
          <a:bodyPr/>
          <a:lstStyle/>
          <a:p>
            <a:pPr marR="0"/>
            <a:r>
              <a:rPr lang="id-ID" sz="2400" dirty="0"/>
              <a:t>Dr. </a:t>
            </a:r>
            <a:r>
              <a:rPr lang="en-GB" sz="2400" dirty="0" err="1"/>
              <a:t>Suyanto</a:t>
            </a:r>
            <a:r>
              <a:rPr lang="en-GB" sz="2400" dirty="0"/>
              <a:t>, S</a:t>
            </a:r>
            <a:r>
              <a:rPr lang="id-ID" sz="2400" dirty="0"/>
              <a:t>.</a:t>
            </a:r>
            <a:r>
              <a:rPr lang="en-GB" sz="2400" dirty="0"/>
              <a:t>T</a:t>
            </a:r>
            <a:r>
              <a:rPr lang="id-ID" sz="2400" dirty="0"/>
              <a:t>.</a:t>
            </a:r>
            <a:r>
              <a:rPr lang="en-GB" sz="2400" dirty="0"/>
              <a:t>, M</a:t>
            </a:r>
            <a:r>
              <a:rPr lang="id-ID" sz="2400" dirty="0"/>
              <a:t>.</a:t>
            </a:r>
            <a:r>
              <a:rPr lang="en-GB" sz="2400" dirty="0"/>
              <a:t>Sc.</a:t>
            </a:r>
            <a:endParaRPr lang="id-ID" sz="2400" dirty="0"/>
          </a:p>
          <a:p>
            <a:pPr marR="0"/>
            <a:r>
              <a:rPr lang="id-ID" sz="2400" dirty="0"/>
              <a:t>HP/WA: 0812 845 12345</a:t>
            </a:r>
          </a:p>
          <a:p>
            <a:pPr marR="0"/>
            <a:endParaRPr lang="en-US" sz="2400" dirty="0"/>
          </a:p>
          <a:p>
            <a:pPr marR="0"/>
            <a:r>
              <a:rPr lang="id-ID" sz="2400" dirty="0"/>
              <a:t>Intelligence Computing Multimedia (ICM)</a:t>
            </a:r>
          </a:p>
          <a:p>
            <a:pPr marR="0"/>
            <a:r>
              <a:rPr lang="id-ID" sz="2400" dirty="0"/>
              <a:t>Informatics faculty  – Telkom University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 ANN Systems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Fuzzy Neural Systems</a:t>
            </a:r>
            <a:r>
              <a:rPr lang="en-US" smtClean="0"/>
              <a:t>: ANN yang dimodifikasi oleh Fuzzy System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Evolving Neural Networks</a:t>
            </a:r>
            <a:r>
              <a:rPr lang="en-US" smtClean="0"/>
              <a:t>: </a:t>
            </a:r>
            <a:r>
              <a:rPr lang="en-US" i="1" smtClean="0"/>
              <a:t>Weights</a:t>
            </a:r>
            <a:r>
              <a:rPr lang="en-US" smtClean="0"/>
              <a:t> dan/atau topologi (arsitektur) ANN yang di-</a:t>
            </a:r>
            <a:r>
              <a:rPr lang="en-US" i="1" smtClean="0"/>
              <a:t>tune </a:t>
            </a:r>
            <a:r>
              <a:rPr lang="en-US" smtClean="0"/>
              <a:t>menggunakan Evolutionary Algorithm (EA)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Hybrid EA Systems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 EA dikontrol menggunakan Fuzzy logic</a:t>
            </a:r>
          </a:p>
          <a:p>
            <a:pPr eaLnBrk="1" hangingPunct="1"/>
            <a:r>
              <a:rPr lang="en-US" smtClean="0"/>
              <a:t>Parameter EA dikontrol menggunakan EA juga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Referensi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254125" indent="-1254125">
              <a:buFont typeface="Wingdings 2" pitchFamily="18" charset="2"/>
              <a:buNone/>
              <a:tabLst>
                <a:tab pos="1254125" algn="l"/>
              </a:tabLst>
            </a:pPr>
            <a:r>
              <a:rPr lang="en-US" sz="2400" dirty="0" smtClean="0"/>
              <a:t>[SUY08]	</a:t>
            </a:r>
            <a:r>
              <a:rPr lang="en-US" sz="2400" dirty="0" err="1" smtClean="0"/>
              <a:t>Suyanto</a:t>
            </a:r>
            <a:r>
              <a:rPr lang="en-US" sz="2400" dirty="0" smtClean="0"/>
              <a:t>, 2008, “</a:t>
            </a:r>
            <a:r>
              <a:rPr lang="id-ID" sz="2400" dirty="0" smtClean="0"/>
              <a:t>Soft </a:t>
            </a:r>
            <a:r>
              <a:rPr lang="en-US" sz="2400" dirty="0" err="1" smtClean="0"/>
              <a:t>Comput</a:t>
            </a:r>
            <a:r>
              <a:rPr lang="id-ID" sz="2400" dirty="0" smtClean="0"/>
              <a:t>ing</a:t>
            </a:r>
            <a:r>
              <a:rPr lang="en-US" sz="2400" dirty="0" smtClean="0"/>
              <a:t>: </a:t>
            </a:r>
            <a:r>
              <a:rPr lang="id-ID" sz="2400" dirty="0" smtClean="0"/>
              <a:t>Membangun Mesin Ber-IQ Tinggi</a:t>
            </a:r>
            <a:r>
              <a:rPr lang="en-US" sz="2400" dirty="0" smtClean="0"/>
              <a:t>”, </a:t>
            </a:r>
            <a:r>
              <a:rPr lang="en-US" sz="2400" dirty="0" err="1" smtClean="0"/>
              <a:t>Informatika</a:t>
            </a:r>
            <a:r>
              <a:rPr lang="en-US" sz="2400" dirty="0" smtClean="0"/>
              <a:t>, Bandung Indonesia.</a:t>
            </a:r>
            <a:r>
              <a:rPr lang="id-ID" sz="2400" dirty="0" smtClean="0"/>
              <a:t> ISBN: 978-979-1153-49-2.</a:t>
            </a:r>
          </a:p>
          <a:p>
            <a:pPr marL="1254125" indent="-1254125">
              <a:buFont typeface="Wingdings 2" pitchFamily="18" charset="2"/>
              <a:buNone/>
              <a:tabLst>
                <a:tab pos="1254125" algn="l"/>
              </a:tabLst>
            </a:pPr>
            <a:r>
              <a:rPr lang="sv-SE" sz="2400" dirty="0" smtClean="0"/>
              <a:t>[TET01]	Tettamanzi A., Tomassini M., ”Soft Computing”. Springer-Verlag Berlin Heidelberg, 2001. Printed in Germany</a:t>
            </a:r>
            <a:r>
              <a:rPr lang="sv-SE" sz="2400" dirty="0" smtClean="0"/>
              <a:t>.</a:t>
            </a: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66449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Apa itu </a:t>
            </a:r>
            <a:r>
              <a:rPr lang="en-US" i="1" smtClean="0"/>
              <a:t>Soft Computing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>
                <a:latin typeface="Arial Narrow" pitchFamily="34" charset="0"/>
              </a:rPr>
              <a:t>SC</a:t>
            </a:r>
            <a:r>
              <a:rPr lang="en-US" sz="2400" dirty="0">
                <a:latin typeface="Arial Narrow" pitchFamily="34" charset="0"/>
              </a:rPr>
              <a:t> is an </a:t>
            </a:r>
            <a:r>
              <a:rPr lang="en-US" sz="2400" dirty="0">
                <a:solidFill>
                  <a:srgbClr val="7030A0"/>
                </a:solidFill>
                <a:latin typeface="Arial Narrow" pitchFamily="34" charset="0"/>
              </a:rPr>
              <a:t>evolving collection of methodologies</a:t>
            </a:r>
            <a:r>
              <a:rPr lang="en-US" sz="2400" dirty="0">
                <a:latin typeface="Arial Narrow" pitchFamily="34" charset="0"/>
              </a:rPr>
              <a:t>, which aims to exploit tolerance for </a:t>
            </a:r>
            <a:r>
              <a:rPr lang="en-US" sz="2400" dirty="0" err="1">
                <a:solidFill>
                  <a:srgbClr val="C00000"/>
                </a:solidFill>
                <a:latin typeface="Arial Narrow" pitchFamily="34" charset="0"/>
              </a:rPr>
              <a:t>imprecission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uncertainty</a:t>
            </a:r>
            <a:r>
              <a:rPr lang="en-US" sz="2400" dirty="0">
                <a:latin typeface="Arial Narrow" pitchFamily="34" charset="0"/>
              </a:rPr>
              <a:t>, and 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partial truth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to achieve </a:t>
            </a:r>
            <a:r>
              <a:rPr lang="en-US" sz="2400" dirty="0">
                <a:solidFill>
                  <a:srgbClr val="0070C0"/>
                </a:solidFill>
                <a:latin typeface="Arial Narrow" pitchFamily="34" charset="0"/>
              </a:rPr>
              <a:t>robustness</a:t>
            </a:r>
            <a:r>
              <a:rPr lang="en-US" sz="2400" dirty="0">
                <a:latin typeface="Arial Narrow" pitchFamily="34" charset="0"/>
              </a:rPr>
              <a:t>,</a:t>
            </a:r>
            <a:r>
              <a:rPr lang="en-US" sz="2400" dirty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Arial Narrow" pitchFamily="34" charset="0"/>
              </a:rPr>
              <a:t>tractability (TR) </a:t>
            </a:r>
            <a:r>
              <a:rPr lang="en-US" sz="2400" dirty="0">
                <a:latin typeface="Arial Narrow" pitchFamily="34" charset="0"/>
              </a:rPr>
              <a:t>and </a:t>
            </a:r>
            <a:r>
              <a:rPr lang="en-US" sz="2400" dirty="0">
                <a:solidFill>
                  <a:srgbClr val="0070C0"/>
                </a:solidFill>
                <a:latin typeface="Arial Narrow" pitchFamily="34" charset="0"/>
              </a:rPr>
              <a:t>low cost (LC)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dirty="0" smtClean="0">
                <a:latin typeface="Arial Narrow" pitchFamily="34" charset="0"/>
              </a:rPr>
              <a:t>[</a:t>
            </a:r>
            <a:r>
              <a:rPr lang="en-US" sz="2400" dirty="0" err="1" smtClean="0">
                <a:latin typeface="Arial Narrow" pitchFamily="34" charset="0"/>
              </a:rPr>
              <a:t>Zadeh</a:t>
            </a:r>
            <a:r>
              <a:rPr lang="en-US" sz="2400" dirty="0" smtClean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Lotfi</a:t>
            </a:r>
            <a:r>
              <a:rPr lang="en-US" sz="2400" dirty="0" smtClean="0">
                <a:latin typeface="Arial Narrow" pitchFamily="34" charset="0"/>
              </a:rPr>
              <a:t> A., 2006]</a:t>
            </a:r>
            <a:endParaRPr lang="en-US" sz="2400" dirty="0">
              <a:latin typeface="Arial Narrow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 smtClean="0">
                <a:latin typeface="Arial Narrow" pitchFamily="34" charset="0"/>
              </a:rPr>
              <a:t>Tujuan</a:t>
            </a:r>
            <a:r>
              <a:rPr lang="en-US" sz="2400" b="1" dirty="0" smtClean="0">
                <a:latin typeface="Arial Narrow" pitchFamily="34" charset="0"/>
              </a:rPr>
              <a:t> SC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terbentuknya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i="1" dirty="0">
                <a:solidFill>
                  <a:srgbClr val="00B050"/>
                </a:solidFill>
                <a:latin typeface="Arial Narrow" pitchFamily="34" charset="0"/>
              </a:rPr>
              <a:t>High Machine Intelligence Quotient</a:t>
            </a:r>
            <a:r>
              <a:rPr lang="en-US" sz="2400" dirty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(HMIQ), </a:t>
            </a:r>
            <a:r>
              <a:rPr lang="en-US" sz="2400" dirty="0" err="1" smtClean="0">
                <a:latin typeface="Arial Narrow" pitchFamily="34" charset="0"/>
              </a:rPr>
              <a:t>sistem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>
                <a:latin typeface="Arial Narrow" pitchFamily="34" charset="0"/>
              </a:rPr>
              <a:t>yang </a:t>
            </a:r>
            <a:r>
              <a:rPr lang="en-US" sz="2400" dirty="0" err="1">
                <a:latin typeface="Arial Narrow" pitchFamily="34" charset="0"/>
              </a:rPr>
              <a:t>mampu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mengolah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informasi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seperti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cara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berpikir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manusia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 smtClean="0">
                <a:latin typeface="Arial Narrow" pitchFamily="34" charset="0"/>
              </a:rPr>
              <a:t>mampu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menyelesaikan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permasalahan</a:t>
            </a:r>
            <a:r>
              <a:rPr lang="en-US" sz="2400" dirty="0">
                <a:latin typeface="Arial Narrow" pitchFamily="34" charset="0"/>
              </a:rPr>
              <a:t> non-linier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tidak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ada</a:t>
            </a:r>
            <a:r>
              <a:rPr lang="en-US" sz="2400" dirty="0">
                <a:latin typeface="Arial Narrow" pitchFamily="34" charset="0"/>
              </a:rPr>
              <a:t> model </a:t>
            </a:r>
            <a:r>
              <a:rPr lang="en-US" sz="2400" dirty="0" err="1">
                <a:latin typeface="Arial Narrow" pitchFamily="34" charset="0"/>
              </a:rPr>
              <a:t>matematisnya</a:t>
            </a:r>
            <a:r>
              <a:rPr lang="en-US" sz="2400" dirty="0">
                <a:latin typeface="Arial Narrow" pitchFamily="34" charset="0"/>
              </a:rPr>
              <a:t> (TR), </a:t>
            </a:r>
            <a:r>
              <a:rPr lang="en-US" sz="2400" dirty="0" err="1" smtClean="0">
                <a:latin typeface="Arial Narrow" pitchFamily="34" charset="0"/>
              </a:rPr>
              <a:t>serta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dapat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diimplementasikan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biaya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rendah</a:t>
            </a:r>
            <a:r>
              <a:rPr lang="en-US" sz="2400" dirty="0">
                <a:latin typeface="Arial Narrow" pitchFamily="34" charset="0"/>
              </a:rPr>
              <a:t> (LC).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 err="1">
                <a:latin typeface="Arial Narrow" pitchFamily="34" charset="0"/>
              </a:rPr>
              <a:t>Komponen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utama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SC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>
                <a:solidFill>
                  <a:srgbClr val="00B050"/>
                </a:solidFill>
                <a:latin typeface="Arial Narrow" pitchFamily="34" charset="0"/>
              </a:rPr>
              <a:t>Fuzzy Logic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>
                <a:solidFill>
                  <a:srgbClr val="00B050"/>
                </a:solidFill>
                <a:latin typeface="Arial Narrow" pitchFamily="34" charset="0"/>
              </a:rPr>
              <a:t>Neural Network</a:t>
            </a:r>
            <a:r>
              <a:rPr lang="en-US" sz="2400" dirty="0">
                <a:latin typeface="Arial Narrow" pitchFamily="34" charset="0"/>
              </a:rPr>
              <a:t>,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Probabilistic </a:t>
            </a:r>
            <a:r>
              <a:rPr lang="en-US" sz="2400" dirty="0" smtClean="0">
                <a:latin typeface="Arial Narrow" pitchFamily="34" charset="0"/>
              </a:rPr>
              <a:t>Reasoning. </a:t>
            </a:r>
            <a:r>
              <a:rPr lang="en-US" sz="2400" dirty="0" err="1" smtClean="0">
                <a:latin typeface="Arial Narrow" pitchFamily="34" charset="0"/>
              </a:rPr>
              <a:t>Kemudian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diikuti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oleh</a:t>
            </a:r>
            <a:r>
              <a:rPr lang="en-US" sz="2400" dirty="0">
                <a:latin typeface="Arial Narrow" pitchFamily="34" charset="0"/>
              </a:rPr>
              <a:t> Belief Network, </a:t>
            </a:r>
            <a:r>
              <a:rPr lang="en-US" sz="2400" dirty="0">
                <a:solidFill>
                  <a:srgbClr val="00B050"/>
                </a:solidFill>
                <a:latin typeface="Arial Narrow" pitchFamily="34" charset="0"/>
              </a:rPr>
              <a:t>Genetic Algorithms</a:t>
            </a:r>
            <a:r>
              <a:rPr lang="en-US" sz="2400" dirty="0">
                <a:latin typeface="Arial Narrow" pitchFamily="34" charset="0"/>
              </a:rPr>
              <a:t>, Chaos Theory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Learning Theory.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dirty="0">
                <a:latin typeface="Arial Narrow" pitchFamily="34" charset="0"/>
              </a:rPr>
              <a:t>Yang </a:t>
            </a:r>
            <a:r>
              <a:rPr lang="en-US" sz="2400" b="1" dirty="0" err="1">
                <a:latin typeface="Arial Narrow" pitchFamily="34" charset="0"/>
              </a:rPr>
              <a:t>terpenting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dalam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SC</a:t>
            </a:r>
            <a:r>
              <a:rPr lang="en-US" sz="2400" dirty="0" smtClean="0">
                <a:latin typeface="Arial Narrow" pitchFamily="34" charset="0"/>
              </a:rPr>
              <a:t>: </a:t>
            </a:r>
            <a:r>
              <a:rPr lang="en-US" sz="2400" dirty="0" err="1" smtClean="0">
                <a:latin typeface="Arial Narrow" pitchFamily="34" charset="0"/>
              </a:rPr>
              <a:t>satu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komponen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dengan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komponen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lainnya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saling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melengkapi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dan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berkontribusi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untuk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menyelesaikan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suatu</a:t>
            </a:r>
            <a:r>
              <a:rPr lang="en-US" sz="2400" dirty="0">
                <a:latin typeface="Arial Narrow" pitchFamily="34" charset="0"/>
              </a:rPr>
              <a:t> </a:t>
            </a:r>
            <a:r>
              <a:rPr lang="en-US" sz="2400" dirty="0" err="1">
                <a:latin typeface="Arial Narrow" pitchFamily="34" charset="0"/>
              </a:rPr>
              <a:t>permasalahan</a:t>
            </a:r>
            <a:r>
              <a:rPr lang="en-US" sz="2400" dirty="0" smtClean="0">
                <a:latin typeface="Arial Narrow" pitchFamily="34" charset="0"/>
              </a:rPr>
              <a:t>.</a:t>
            </a:r>
            <a:endParaRPr lang="en-US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1-1 S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"/>
            <a:ext cx="7772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838200" y="609600"/>
            <a:ext cx="27432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5715000" y="609600"/>
            <a:ext cx="27432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02 IT Telkom\001 Kuliah 2010\Kuliah Ganjil 2010-2011\SC\zade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5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Teknik Dasar SC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id-ID" sz="2800" dirty="0" smtClean="0"/>
              <a:t>Awalnya, </a:t>
            </a:r>
            <a:r>
              <a:rPr lang="id-ID" sz="2800" dirty="0"/>
              <a:t>teknik dasar SC hanya </a:t>
            </a:r>
            <a:r>
              <a:rPr lang="id-ID" sz="2800" dirty="0" smtClean="0"/>
              <a:t>empat:</a:t>
            </a:r>
            <a:endParaRPr lang="en-US" sz="2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FF0000"/>
                </a:solidFill>
              </a:rPr>
              <a:t>Fuzzy Logic</a:t>
            </a:r>
            <a:r>
              <a:rPr lang="id-ID" sz="2000" dirty="0" smtClean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FF0000"/>
                </a:solidFill>
              </a:rPr>
              <a:t>Evolutionary </a:t>
            </a:r>
            <a:r>
              <a:rPr lang="id-ID" sz="2000" i="1" dirty="0">
                <a:solidFill>
                  <a:srgbClr val="FF0000"/>
                </a:solidFill>
              </a:rPr>
              <a:t>Computation </a:t>
            </a:r>
            <a:r>
              <a:rPr lang="id-ID" sz="2000" dirty="0">
                <a:solidFill>
                  <a:srgbClr val="FF0000"/>
                </a:solidFill>
              </a:rPr>
              <a:t>(EC</a:t>
            </a:r>
            <a:r>
              <a:rPr lang="id-ID" sz="2000" dirty="0" smtClean="0">
                <a:solidFill>
                  <a:srgbClr val="FF0000"/>
                </a:solidFill>
              </a:rPr>
              <a:t>)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FF0000"/>
                </a:solidFill>
              </a:rPr>
              <a:t>Neuro Computing </a:t>
            </a:r>
            <a:r>
              <a:rPr lang="id-ID" sz="2000" dirty="0" smtClean="0">
                <a:solidFill>
                  <a:srgbClr val="FF0000"/>
                </a:solidFill>
              </a:rPr>
              <a:t>atau </a:t>
            </a:r>
            <a:r>
              <a:rPr lang="id-ID" sz="2000" i="1" dirty="0" smtClean="0">
                <a:solidFill>
                  <a:srgbClr val="FF0000"/>
                </a:solidFill>
              </a:rPr>
              <a:t>Artificial Neural Networks </a:t>
            </a:r>
            <a:r>
              <a:rPr lang="id-ID" sz="2000" dirty="0" smtClean="0">
                <a:solidFill>
                  <a:srgbClr val="FF0000"/>
                </a:solidFill>
              </a:rPr>
              <a:t>(ANN)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/>
              <a:t>Probabilistic Computing</a:t>
            </a: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</a:t>
            </a:r>
            <a:r>
              <a:rPr lang="id-ID" sz="2800" dirty="0" smtClean="0"/>
              <a:t>ara </a:t>
            </a:r>
            <a:r>
              <a:rPr lang="id-ID" sz="2800" dirty="0"/>
              <a:t>ahli menambahkan </a:t>
            </a:r>
            <a:r>
              <a:rPr lang="id-ID" sz="2800" dirty="0" smtClean="0"/>
              <a:t>teknik </a:t>
            </a:r>
            <a:r>
              <a:rPr lang="en-US" sz="2800" dirty="0" smtClean="0"/>
              <a:t>lain </a:t>
            </a:r>
            <a:r>
              <a:rPr lang="id-ID" sz="2800" dirty="0" smtClean="0"/>
              <a:t>yang </a:t>
            </a:r>
            <a:r>
              <a:rPr lang="id-ID" sz="2800" dirty="0"/>
              <a:t>bisa digolongkan ke dalam </a:t>
            </a:r>
            <a:r>
              <a:rPr lang="id-ID" sz="2800" dirty="0" smtClean="0"/>
              <a:t>SC</a:t>
            </a:r>
            <a:r>
              <a:rPr lang="en-US" sz="2800" dirty="0" smtClean="0"/>
              <a:t>, </a:t>
            </a:r>
            <a:r>
              <a:rPr lang="id-ID" sz="2800" dirty="0" smtClean="0"/>
              <a:t>diantaranya</a:t>
            </a:r>
            <a:r>
              <a:rPr lang="en-US" sz="2800" dirty="0" smtClean="0"/>
              <a:t>:</a:t>
            </a:r>
            <a:r>
              <a:rPr lang="id-ID" sz="2800" dirty="0" smtClean="0"/>
              <a:t> </a:t>
            </a:r>
            <a:endParaRPr lang="en-US" sz="2800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Support Vector Machine 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0070C0"/>
                </a:solidFill>
              </a:rPr>
              <a:t>Rough Sets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0070C0"/>
                </a:solidFill>
              </a:rPr>
              <a:t>Multivalued Logic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0070C0"/>
                </a:solidFill>
              </a:rPr>
              <a:t>Chaos Computing</a:t>
            </a:r>
            <a:endParaRPr lang="en-US" sz="2000" i="1" dirty="0" smtClean="0">
              <a:solidFill>
                <a:srgbClr val="0070C0"/>
              </a:solidFill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2000" i="1" dirty="0" smtClean="0">
                <a:solidFill>
                  <a:srgbClr val="0070C0"/>
                </a:solidFill>
              </a:rPr>
              <a:t>Immune </a:t>
            </a:r>
            <a:r>
              <a:rPr lang="id-ID" sz="2000" i="1" dirty="0">
                <a:solidFill>
                  <a:srgbClr val="0070C0"/>
                </a:solidFill>
              </a:rPr>
              <a:t>Network </a:t>
            </a:r>
            <a:r>
              <a:rPr lang="id-ID" sz="2000" i="1" dirty="0" smtClean="0">
                <a:solidFill>
                  <a:srgbClr val="0070C0"/>
                </a:solidFill>
              </a:rPr>
              <a:t>Theory</a:t>
            </a:r>
            <a:endParaRPr lang="id-ID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Seleksi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keluaran</a:t>
            </a:r>
            <a:endParaRPr lang="en-US" sz="2800" dirty="0" smtClean="0"/>
          </a:p>
          <a:p>
            <a:pPr eaLnBrk="1" hangingPunct="1"/>
            <a:r>
              <a:rPr lang="en-US" sz="2800" dirty="0" err="1" smtClean="0">
                <a:solidFill>
                  <a:srgbClr val="0070C0"/>
                </a:solidFill>
              </a:rPr>
              <a:t>Pada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pendekatan</a:t>
            </a:r>
            <a:r>
              <a:rPr lang="en-US" sz="2800" dirty="0" smtClean="0">
                <a:solidFill>
                  <a:srgbClr val="0070C0"/>
                </a:solidFill>
              </a:rPr>
              <a:t> ANN, </a:t>
            </a:r>
            <a:r>
              <a:rPr lang="en-US" sz="2800" dirty="0" err="1" smtClean="0">
                <a:solidFill>
                  <a:srgbClr val="0070C0"/>
                </a:solidFill>
              </a:rPr>
              <a:t>harus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tersedia</a:t>
            </a:r>
            <a:r>
              <a:rPr lang="en-US" sz="2800" dirty="0" smtClean="0">
                <a:solidFill>
                  <a:srgbClr val="0070C0"/>
                </a:solidFill>
              </a:rPr>
              <a:t> data yang </a:t>
            </a:r>
            <a:r>
              <a:rPr lang="en-US" sz="2800" dirty="0" err="1" smtClean="0">
                <a:solidFill>
                  <a:srgbClr val="0070C0"/>
                </a:solidFill>
              </a:rPr>
              <a:t>digunakan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melatih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sistem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  <a:p>
            <a:pPr eaLnBrk="1" hangingPunct="1"/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Fuzzy Logic,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SC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70C0"/>
                </a:solidFill>
              </a:rPr>
              <a:t>Pada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Algortima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Genetika</a:t>
            </a:r>
            <a:r>
              <a:rPr lang="en-US" sz="2800" dirty="0" smtClean="0">
                <a:solidFill>
                  <a:srgbClr val="0070C0"/>
                </a:solidFill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penentuan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fungsi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obyektif</a:t>
            </a:r>
            <a:r>
              <a:rPr lang="en-US" sz="2800" dirty="0" smtClean="0">
                <a:solidFill>
                  <a:srgbClr val="0070C0"/>
                </a:solidFill>
              </a:rPr>
              <a:t> yang </a:t>
            </a:r>
            <a:r>
              <a:rPr lang="en-US" sz="2800" dirty="0" err="1" smtClean="0">
                <a:solidFill>
                  <a:srgbClr val="0070C0"/>
                </a:solidFill>
              </a:rPr>
              <a:t>menguji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kualitas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individu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menjadi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titik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penting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dari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mekanisme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pencarian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solusi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arsitektur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coba-coba</a:t>
            </a:r>
            <a:r>
              <a:rPr lang="en-US" sz="2800" dirty="0" smtClean="0"/>
              <a:t>,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tersedianya</a:t>
            </a:r>
            <a:r>
              <a:rPr lang="en-US" sz="2800" dirty="0" smtClean="0"/>
              <a:t> </a:t>
            </a:r>
            <a:r>
              <a:rPr lang="en-US" sz="2800" dirty="0" err="1" smtClean="0"/>
              <a:t>formulasi</a:t>
            </a:r>
            <a:r>
              <a:rPr lang="en-US" sz="2800" dirty="0" smtClean="0"/>
              <a:t> </a:t>
            </a:r>
            <a:r>
              <a:rPr lang="en-US" sz="2800" dirty="0" err="1" smtClean="0"/>
              <a:t>walaupun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70C0"/>
                </a:solidFill>
              </a:rPr>
              <a:t>Suatu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metode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baik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aplikasi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tertentu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tapi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bisa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sangat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buruk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untuk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aplikasi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</a:rPr>
              <a:t>lainnya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Solusi</a:t>
            </a:r>
            <a:r>
              <a:rPr lang="en-US" dirty="0" smtClean="0"/>
              <a:t>: </a:t>
            </a:r>
            <a:r>
              <a:rPr lang="en-US" i="1" dirty="0" smtClean="0"/>
              <a:t>Hybrid Systems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Fuzzy Logic </a:t>
            </a:r>
            <a:r>
              <a:rPr lang="en-US" dirty="0" smtClean="0"/>
              <a:t>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ANN </a:t>
            </a:r>
            <a:r>
              <a:rPr lang="en-US" dirty="0" err="1" smtClean="0"/>
              <a:t>atau</a:t>
            </a:r>
            <a:r>
              <a:rPr lang="en-US" dirty="0" smtClean="0"/>
              <a:t> Evolutionary Algorithm (EA)</a:t>
            </a:r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ANN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Fuzzy Logic </a:t>
            </a:r>
            <a:r>
              <a:rPr lang="en-US" dirty="0" err="1" smtClean="0"/>
              <a:t>atau</a:t>
            </a:r>
            <a:r>
              <a:rPr lang="en-US" dirty="0" smtClean="0"/>
              <a:t> EA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EA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Fuzzy Logic </a:t>
            </a:r>
            <a:r>
              <a:rPr lang="en-US" dirty="0" err="1" smtClean="0"/>
              <a:t>atau</a:t>
            </a:r>
            <a:r>
              <a:rPr lang="en-US" dirty="0" smtClean="0"/>
              <a:t> ANN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Hybrid Fuzzy Systems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Evolving Fuzzy</a:t>
            </a:r>
            <a:r>
              <a:rPr lang="en-US" dirty="0" smtClean="0"/>
              <a:t>: Fuzzy Logic Control yang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i="1" dirty="0" smtClean="0"/>
              <a:t>tune </a:t>
            </a:r>
            <a:r>
              <a:rPr lang="en-US" dirty="0" err="1" smtClean="0"/>
              <a:t>menggunakan</a:t>
            </a:r>
            <a:r>
              <a:rPr lang="en-US" dirty="0" smtClean="0"/>
              <a:t> EA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Fuzzy Neural Systems</a:t>
            </a:r>
            <a:r>
              <a:rPr lang="en-US" dirty="0" smtClean="0"/>
              <a:t>: ANN yang </a:t>
            </a:r>
            <a:r>
              <a:rPr lang="en-US" dirty="0" err="1" smtClean="0"/>
              <a:t>dimodifikasi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Fuzzy System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Neural Fuzzy Systems</a:t>
            </a:r>
            <a:r>
              <a:rPr lang="en-US" dirty="0" smtClean="0"/>
              <a:t>: Fuzzy Logic Control yang </a:t>
            </a:r>
            <a:r>
              <a:rPr lang="en-US" dirty="0" err="1" smtClean="0"/>
              <a:t>di</a:t>
            </a:r>
            <a:r>
              <a:rPr lang="en-US" dirty="0" smtClean="0"/>
              <a:t>-</a:t>
            </a:r>
            <a:r>
              <a:rPr lang="en-US" i="1" dirty="0" smtClean="0"/>
              <a:t>tune </a:t>
            </a:r>
            <a:r>
              <a:rPr lang="en-US" dirty="0" err="1" smtClean="0"/>
              <a:t>menggunakan</a:t>
            </a:r>
            <a:r>
              <a:rPr lang="en-US" dirty="0" smtClean="0"/>
              <a:t> 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9809</TotalTime>
  <Words>428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Flow</vt:lpstr>
      <vt:lpstr>Pendahuluan </vt:lpstr>
      <vt:lpstr>Apa itu Soft Computing</vt:lpstr>
      <vt:lpstr>PowerPoint Presentation</vt:lpstr>
      <vt:lpstr>PowerPoint Presentation</vt:lpstr>
      <vt:lpstr>Teknik Dasar SC</vt:lpstr>
      <vt:lpstr>Masalah pada metode SC</vt:lpstr>
      <vt:lpstr>Masalah pada metode SC</vt:lpstr>
      <vt:lpstr>Solusi: Hybrid Systems</vt:lpstr>
      <vt:lpstr>Hybrid Fuzzy Systems</vt:lpstr>
      <vt:lpstr>Hybrid ANN Systems</vt:lpstr>
      <vt:lpstr>Hybrid EA Systems</vt:lpstr>
      <vt:lpstr>Referensi</vt:lpstr>
    </vt:vector>
  </TitlesOfParts>
  <Company>Lab 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Art. Intelligence</dc:title>
  <dc:creator>Suyanto</dc:creator>
  <cp:lastModifiedBy>lenovo</cp:lastModifiedBy>
  <cp:revision>161</cp:revision>
  <dcterms:created xsi:type="dcterms:W3CDTF">2006-02-06T06:29:35Z</dcterms:created>
  <dcterms:modified xsi:type="dcterms:W3CDTF">2017-05-21T06:04:42Z</dcterms:modified>
</cp:coreProperties>
</file>