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  <p:sldMasterId id="2147483735" r:id="rId3"/>
  </p:sldMasterIdLst>
  <p:notesMasterIdLst>
    <p:notesMasterId r:id="rId180"/>
  </p:notesMasterIdLst>
  <p:sldIdLst>
    <p:sldId id="553" r:id="rId4"/>
    <p:sldId id="554" r:id="rId5"/>
    <p:sldId id="702" r:id="rId6"/>
    <p:sldId id="555" r:id="rId7"/>
    <p:sldId id="512" r:id="rId8"/>
    <p:sldId id="514" r:id="rId9"/>
    <p:sldId id="515" r:id="rId10"/>
    <p:sldId id="516" r:id="rId11"/>
    <p:sldId id="517" r:id="rId12"/>
    <p:sldId id="518" r:id="rId13"/>
    <p:sldId id="522" r:id="rId14"/>
    <p:sldId id="521" r:id="rId15"/>
    <p:sldId id="525" r:id="rId16"/>
    <p:sldId id="526" r:id="rId17"/>
    <p:sldId id="527" r:id="rId18"/>
    <p:sldId id="528" r:id="rId19"/>
    <p:sldId id="530" r:id="rId20"/>
    <p:sldId id="531" r:id="rId21"/>
    <p:sldId id="532" r:id="rId22"/>
    <p:sldId id="536" r:id="rId23"/>
    <p:sldId id="537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45" r:id="rId32"/>
    <p:sldId id="546" r:id="rId33"/>
    <p:sldId id="559" r:id="rId34"/>
    <p:sldId id="547" r:id="rId35"/>
    <p:sldId id="548" r:id="rId36"/>
    <p:sldId id="549" r:id="rId37"/>
    <p:sldId id="550" r:id="rId38"/>
    <p:sldId id="551" r:id="rId39"/>
    <p:sldId id="552" r:id="rId40"/>
    <p:sldId id="561" r:id="rId41"/>
    <p:sldId id="562" r:id="rId42"/>
    <p:sldId id="563" r:id="rId43"/>
    <p:sldId id="564" r:id="rId44"/>
    <p:sldId id="565" r:id="rId45"/>
    <p:sldId id="566" r:id="rId46"/>
    <p:sldId id="567" r:id="rId47"/>
    <p:sldId id="568" r:id="rId48"/>
    <p:sldId id="569" r:id="rId49"/>
    <p:sldId id="570" r:id="rId50"/>
    <p:sldId id="571" r:id="rId51"/>
    <p:sldId id="572" r:id="rId52"/>
    <p:sldId id="573" r:id="rId53"/>
    <p:sldId id="574" r:id="rId54"/>
    <p:sldId id="575" r:id="rId55"/>
    <p:sldId id="576" r:id="rId56"/>
    <p:sldId id="577" r:id="rId57"/>
    <p:sldId id="578" r:id="rId58"/>
    <p:sldId id="579" r:id="rId59"/>
    <p:sldId id="580" r:id="rId60"/>
    <p:sldId id="581" r:id="rId61"/>
    <p:sldId id="582" r:id="rId62"/>
    <p:sldId id="583" r:id="rId63"/>
    <p:sldId id="584" r:id="rId64"/>
    <p:sldId id="585" r:id="rId65"/>
    <p:sldId id="586" r:id="rId66"/>
    <p:sldId id="587" r:id="rId67"/>
    <p:sldId id="588" r:id="rId68"/>
    <p:sldId id="589" r:id="rId69"/>
    <p:sldId id="590" r:id="rId70"/>
    <p:sldId id="591" r:id="rId71"/>
    <p:sldId id="592" r:id="rId72"/>
    <p:sldId id="593" r:id="rId73"/>
    <p:sldId id="594" r:id="rId74"/>
    <p:sldId id="595" r:id="rId75"/>
    <p:sldId id="596" r:id="rId76"/>
    <p:sldId id="597" r:id="rId77"/>
    <p:sldId id="598" r:id="rId78"/>
    <p:sldId id="600" r:id="rId79"/>
    <p:sldId id="601" r:id="rId80"/>
    <p:sldId id="602" r:id="rId81"/>
    <p:sldId id="603" r:id="rId82"/>
    <p:sldId id="604" r:id="rId83"/>
    <p:sldId id="606" r:id="rId84"/>
    <p:sldId id="607" r:id="rId85"/>
    <p:sldId id="608" r:id="rId86"/>
    <p:sldId id="694" r:id="rId87"/>
    <p:sldId id="703" r:id="rId88"/>
    <p:sldId id="695" r:id="rId89"/>
    <p:sldId id="696" r:id="rId90"/>
    <p:sldId id="697" r:id="rId91"/>
    <p:sldId id="701" r:id="rId92"/>
    <p:sldId id="698" r:id="rId93"/>
    <p:sldId id="699" r:id="rId94"/>
    <p:sldId id="704" r:id="rId95"/>
    <p:sldId id="705" r:id="rId96"/>
    <p:sldId id="706" r:id="rId97"/>
    <p:sldId id="707" r:id="rId98"/>
    <p:sldId id="708" r:id="rId99"/>
    <p:sldId id="709" r:id="rId100"/>
    <p:sldId id="710" r:id="rId101"/>
    <p:sldId id="711" r:id="rId102"/>
    <p:sldId id="712" r:id="rId103"/>
    <p:sldId id="713" r:id="rId104"/>
    <p:sldId id="714" r:id="rId105"/>
    <p:sldId id="715" r:id="rId106"/>
    <p:sldId id="716" r:id="rId107"/>
    <p:sldId id="717" r:id="rId108"/>
    <p:sldId id="718" r:id="rId109"/>
    <p:sldId id="719" r:id="rId110"/>
    <p:sldId id="720" r:id="rId111"/>
    <p:sldId id="721" r:id="rId112"/>
    <p:sldId id="722" r:id="rId113"/>
    <p:sldId id="723" r:id="rId114"/>
    <p:sldId id="724" r:id="rId115"/>
    <p:sldId id="725" r:id="rId116"/>
    <p:sldId id="726" r:id="rId117"/>
    <p:sldId id="727" r:id="rId118"/>
    <p:sldId id="728" r:id="rId119"/>
    <p:sldId id="786" r:id="rId120"/>
    <p:sldId id="787" r:id="rId121"/>
    <p:sldId id="729" r:id="rId122"/>
    <p:sldId id="730" r:id="rId123"/>
    <p:sldId id="731" r:id="rId124"/>
    <p:sldId id="732" r:id="rId125"/>
    <p:sldId id="733" r:id="rId126"/>
    <p:sldId id="734" r:id="rId127"/>
    <p:sldId id="735" r:id="rId128"/>
    <p:sldId id="736" r:id="rId129"/>
    <p:sldId id="737" r:id="rId130"/>
    <p:sldId id="738" r:id="rId131"/>
    <p:sldId id="739" r:id="rId132"/>
    <p:sldId id="740" r:id="rId133"/>
    <p:sldId id="741" r:id="rId134"/>
    <p:sldId id="742" r:id="rId135"/>
    <p:sldId id="743" r:id="rId136"/>
    <p:sldId id="744" r:id="rId137"/>
    <p:sldId id="745" r:id="rId138"/>
    <p:sldId id="746" r:id="rId139"/>
    <p:sldId id="747" r:id="rId140"/>
    <p:sldId id="748" r:id="rId141"/>
    <p:sldId id="749" r:id="rId142"/>
    <p:sldId id="750" r:id="rId143"/>
    <p:sldId id="751" r:id="rId144"/>
    <p:sldId id="752" r:id="rId145"/>
    <p:sldId id="753" r:id="rId146"/>
    <p:sldId id="754" r:id="rId147"/>
    <p:sldId id="755" r:id="rId148"/>
    <p:sldId id="756" r:id="rId149"/>
    <p:sldId id="757" r:id="rId150"/>
    <p:sldId id="758" r:id="rId151"/>
    <p:sldId id="759" r:id="rId152"/>
    <p:sldId id="760" r:id="rId153"/>
    <p:sldId id="761" r:id="rId154"/>
    <p:sldId id="762" r:id="rId155"/>
    <p:sldId id="763" r:id="rId156"/>
    <p:sldId id="764" r:id="rId157"/>
    <p:sldId id="765" r:id="rId158"/>
    <p:sldId id="766" r:id="rId159"/>
    <p:sldId id="767" r:id="rId160"/>
    <p:sldId id="768" r:id="rId161"/>
    <p:sldId id="769" r:id="rId162"/>
    <p:sldId id="770" r:id="rId163"/>
    <p:sldId id="771" r:id="rId164"/>
    <p:sldId id="772" r:id="rId165"/>
    <p:sldId id="773" r:id="rId166"/>
    <p:sldId id="774" r:id="rId167"/>
    <p:sldId id="775" r:id="rId168"/>
    <p:sldId id="776" r:id="rId169"/>
    <p:sldId id="777" r:id="rId170"/>
    <p:sldId id="778" r:id="rId171"/>
    <p:sldId id="779" r:id="rId172"/>
    <p:sldId id="780" r:id="rId173"/>
    <p:sldId id="781" r:id="rId174"/>
    <p:sldId id="782" r:id="rId175"/>
    <p:sldId id="783" r:id="rId176"/>
    <p:sldId id="784" r:id="rId177"/>
    <p:sldId id="785" r:id="rId178"/>
    <p:sldId id="788" r:id="rId17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5" autoAdjust="0"/>
  </p:normalViewPr>
  <p:slideViewPr>
    <p:cSldViewPr>
      <p:cViewPr>
        <p:scale>
          <a:sx n="70" d="100"/>
          <a:sy n="70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75" Type="http://schemas.openxmlformats.org/officeDocument/2006/relationships/slide" Target="slides/slide172.xml"/><Relationship Id="rId170" Type="http://schemas.openxmlformats.org/officeDocument/2006/relationships/slide" Target="slides/slide167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slide" Target="slides/slide162.xml"/><Relationship Id="rId181" Type="http://schemas.openxmlformats.org/officeDocument/2006/relationships/presProps" Target="pres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71" Type="http://schemas.openxmlformats.org/officeDocument/2006/relationships/slide" Target="slides/slide168.xml"/><Relationship Id="rId176" Type="http://schemas.openxmlformats.org/officeDocument/2006/relationships/slide" Target="slides/slide17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slide" Target="slides/slide163.xml"/><Relationship Id="rId18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72" Type="http://schemas.openxmlformats.org/officeDocument/2006/relationships/slide" Target="slides/slide169.xml"/><Relationship Id="rId180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18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slide" Target="slides/slide176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image" Target="../media/image13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png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png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87BEA-FD51-4AF5-9400-E0AC5900EF0D}" type="datetimeFigureOut">
              <a:rPr lang="id-ID" smtClean="0"/>
              <a:t>21/05/2017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EDAB4-3C5F-437A-A3B0-A8CAAC006E5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423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EDAB4-3C5F-437A-A3B0-A8CAAC006E5D}" type="slidenum">
              <a:rPr lang="id-ID" smtClean="0"/>
              <a:t>105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077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0551-4F7E-4700-AAFF-BA202E00A696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EC91-D63B-49C8-85AB-D1C3E6622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3E13-EE13-4CE1-B913-C01E2814343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21AB-F21C-4F22-8F3F-A4810B944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4B8E-4351-486D-AB53-88252DC88DF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5DF7-AF45-4177-BE3E-54780457F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365E-A636-4EF5-9BE4-1FDEB39B8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6862" y="304800"/>
            <a:ext cx="7785589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09F49-548C-4AC3-8D50-4D6C07DCDA0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F560-4F5E-49C9-9027-54F7025F1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3852-65E6-4E17-A42E-CA7D4FCE9B9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58C8-D6DB-4C59-8721-76AEF94A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D9FF-CB1A-40A9-9948-1E8C256070C0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4F91-12D8-4525-A9EB-07473558D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AC71-268E-48BC-8767-DF4C5BF29A5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C48C-94D9-42BC-81C7-218BAD591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3035-1103-4E31-B8AC-608BC784A04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B36F-ED0E-47CE-BF15-6E6B5E971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708A-FE02-4E26-AB19-85FDADF52274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BD03-E3A2-4D2E-B1D0-0298FFF81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D85E-1641-43C8-9D5A-54FDFC0401B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EA63-0655-4C03-BB57-1DC572B92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7A053-E2DD-4A12-9A89-39D43DD29AA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7E47-1B2C-488F-A82C-3C56A829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AE28-40DE-4CD7-9C59-8D69C3AE441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0F58-C94B-4B8B-9405-FB9AD19BD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F268-6D86-4427-B433-07CD756F02C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7C8C-737A-4F60-83C4-EDD2D8578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98F0-2E85-4CC0-80E1-ABEFD0C43FD0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C77A-6D34-4ED8-A295-C68EDB059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32F8-DFEF-4D52-B119-31491051AB76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3558-868A-4446-A0F4-D1334C6E2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6862" y="304800"/>
            <a:ext cx="7785589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3399-57BC-45B6-9D91-9F3418E002E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EC94-E057-4953-8344-6797982E2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D752-5AC8-4F7F-BE78-7415FB452B6D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5F2B-1FF6-4997-8FD5-D0E00AAC9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2795-3411-443B-ABDC-84F73A541B46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351B-64B9-4465-97E4-81933187A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B0A8-2976-4F97-98C4-23BBA86F5AC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706D-0C0E-4D94-BFA9-152BF3663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75A4-98A8-435C-BAC5-8F3B48FB919E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E3C7-918A-4AE7-9773-E7F837FB0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8B4B-ED16-472D-A35C-12C3882045D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93DC-68FD-4BCF-8B29-4B897C36B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02F8-C4EC-44E7-8AC6-A7333892F58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2A30-EA16-47BF-AA32-A71C36725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E86E-5042-4D5C-A2D0-F750F8BB31A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DB31-19B0-4BB8-96A7-F068791A9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6833-262E-481A-BCD3-B082C364B8BC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6A30-C5DD-479D-A2FD-33CF7EC44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A6AD-2CCC-4A46-B7B6-C855B2DB7B2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CB07-07C7-4457-8BE8-DC3E4C5A7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7267-DC76-4569-BC90-19FEA384F828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A418-5A0B-4EEB-A327-81C244BCC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2CE6-F5E7-48DC-A13D-55D55608C7B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F4C1-472B-44F3-8486-F90A06DBB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5CB6-8923-4F3A-BD77-C9F95A56143C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7148-3CC9-4B96-8947-0F97B45DF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1463-7C2E-4575-A251-9CE3F949B0E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623B-7B7D-4300-8C36-F6DF12AC8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26B0-FF45-4CE1-8917-FFADA3D9D76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CD44-919E-4E0E-812D-F97BE77AE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70D1-92DA-4EA7-82BA-A28544B7840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366B-C9C9-47EA-A3C7-4386AEA3E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77F6-313D-402E-991D-A7B9E0E6C2F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E1DD-62DB-49E1-B0DB-D5A34F990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83F0-9729-4838-9AF3-5316263326F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F7E2-3D9D-45A7-9C21-761778646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70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1817E0-4224-4897-9482-B0A1A4A7555E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B3D1B2-B674-4E86-B3A5-42D700455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271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19" r:id="rId2"/>
    <p:sldLayoutId id="2147483950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51" r:id="rId9"/>
    <p:sldLayoutId id="2147483925" r:id="rId10"/>
    <p:sldLayoutId id="2147483926" r:id="rId11"/>
    <p:sldLayoutId id="2147483952" r:id="rId12"/>
    <p:sldLayoutId id="214748395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044B1D-1754-4A25-84B0-E35B83D2AC3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A55E04-7480-45C2-8824-FF10D2A6C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0F99A0-1BE4-4332-BA18-FED08F7158E8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49B02C-BE31-4AB4-B3C7-70DE09AF6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89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90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9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92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93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94.emf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97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98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06.emf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0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110.emf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1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119.w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120.w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121.wmf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2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2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2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slideLayout" Target="../slideLayouts/slideLayout20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slideLayout" Target="../slideLayouts/slideLayout20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slideLayout" Target="../slideLayouts/slideLayout20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28.w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30.w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120.w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33.png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32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134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1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136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4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8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3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1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7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60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2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61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2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64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6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66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67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9.png"/><Relationship Id="rId4" Type="http://schemas.openxmlformats.org/officeDocument/2006/relationships/image" Target="../media/image73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6.pn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8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85.png"/><Relationship Id="rId5" Type="http://schemas.openxmlformats.org/officeDocument/2006/relationships/oleObject" Target="../embeddings/oleObject60.bin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000" dirty="0"/>
              <a:t>Fuzzy </a:t>
            </a:r>
            <a:r>
              <a:rPr lang="id-ID" sz="6000" dirty="0"/>
              <a:t>Systems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id-ID" sz="4000" dirty="0"/>
          </a:p>
        </p:txBody>
      </p:sp>
      <p:sp>
        <p:nvSpPr>
          <p:cNvPr id="81923" name="Subtitle 3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id-ID" sz="2400" dirty="0"/>
              <a:t>Dr. </a:t>
            </a:r>
            <a:r>
              <a:rPr lang="en-GB" sz="2400" dirty="0" err="1"/>
              <a:t>Suyanto</a:t>
            </a:r>
            <a:r>
              <a:rPr lang="en-GB" sz="2400" dirty="0"/>
              <a:t>, S</a:t>
            </a:r>
            <a:r>
              <a:rPr lang="id-ID" sz="2400" dirty="0"/>
              <a:t>.</a:t>
            </a:r>
            <a:r>
              <a:rPr lang="en-GB" sz="2400" dirty="0"/>
              <a:t>T</a:t>
            </a:r>
            <a:r>
              <a:rPr lang="id-ID" sz="2400" dirty="0"/>
              <a:t>.</a:t>
            </a:r>
            <a:r>
              <a:rPr lang="en-GB" sz="2400" dirty="0"/>
              <a:t>, M</a:t>
            </a:r>
            <a:r>
              <a:rPr lang="id-ID" sz="2400" dirty="0"/>
              <a:t>.</a:t>
            </a:r>
            <a:r>
              <a:rPr lang="en-GB" sz="2400" dirty="0"/>
              <a:t>Sc.</a:t>
            </a:r>
            <a:endParaRPr lang="id-ID" sz="2400" dirty="0"/>
          </a:p>
          <a:p>
            <a:pPr marR="0"/>
            <a:r>
              <a:rPr lang="id-ID" sz="2400" dirty="0"/>
              <a:t>HP/WA: 0812 845 12345</a:t>
            </a:r>
          </a:p>
          <a:p>
            <a:pPr marR="0"/>
            <a:endParaRPr lang="en-US" sz="2400" dirty="0"/>
          </a:p>
          <a:p>
            <a:pPr marR="0"/>
            <a:r>
              <a:rPr lang="id-ID" sz="2400" dirty="0"/>
              <a:t>Intelligence Computing Multimedia (ICM)</a:t>
            </a:r>
          </a:p>
          <a:p>
            <a:pPr marR="0"/>
            <a:r>
              <a:rPr lang="id-ID" sz="2400" dirty="0"/>
              <a:t>Informatics faculty  – Telkom University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L</a:t>
            </a:r>
            <a:r>
              <a:rPr lang="id-ID" i="1" dirty="0" smtClean="0"/>
              <a:t>aw of </a:t>
            </a:r>
            <a:r>
              <a:rPr lang="en-US" i="1" dirty="0" smtClean="0"/>
              <a:t>C</a:t>
            </a:r>
            <a:r>
              <a:rPr lang="id-ID" i="1" dirty="0" smtClean="0"/>
              <a:t>ontradiction</a:t>
            </a:r>
            <a:endParaRPr lang="id-ID" dirty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828800" y="2667000"/>
          <a:ext cx="53054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3" imgW="660240" imgH="228600" progId="Equation.3">
                  <p:embed/>
                </p:oleObj>
              </mc:Choice>
              <mc:Fallback>
                <p:oleObj name="Equation" r:id="rId3" imgW="6602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5305425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143" y="76200"/>
            <a:ext cx="455465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7144" y="3358117"/>
            <a:ext cx="4554655" cy="342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18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3: </a:t>
            </a:r>
            <a:r>
              <a:rPr lang="en-US" i="1" smtClean="0"/>
              <a:t>Traffic Light Controller</a:t>
            </a:r>
            <a:endParaRPr lang="id-ID" i="1" smtClean="0"/>
          </a:p>
        </p:txBody>
      </p:sp>
      <p:pic>
        <p:nvPicPr>
          <p:cNvPr id="684034" name="Picture 2" descr="C:\02 IT Telkom\001 Kuliah 2009\CS4773 SC\Traffic Light Controller\Fuzzy Traffic Light Controller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3434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036" name="Picture 4" descr="C:\02 IT Telkom\001 Kuliah 2009\CS4773 SC\Traffic Light Controller\Fuzzy Traffic Light Controller 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33600"/>
            <a:ext cx="42052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19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3: </a:t>
            </a:r>
            <a:r>
              <a:rPr lang="en-US" i="1" smtClean="0"/>
              <a:t>Traffic Light Controller</a:t>
            </a:r>
            <a:endParaRPr lang="id-ID" smtClean="0"/>
          </a:p>
        </p:txBody>
      </p:sp>
      <p:pic>
        <p:nvPicPr>
          <p:cNvPr id="139267" name="Picture 2" descr="C:\02 IT Telkom\001 Kuliah 2009\CS4773 SC\Traffic Light Controller\Fuzzy Traffic Light Controller 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6629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434013" y="6550025"/>
            <a:ext cx="3709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u="sng"/>
              <a:t>[</a:t>
            </a:r>
            <a:r>
              <a:rPr lang="id-ID" sz="1400"/>
              <a:t>Shahariz Abdul Aziz &amp; Jeyakody Parthiban</a:t>
            </a:r>
            <a:r>
              <a:rPr lang="en-US" sz="1400"/>
              <a:t>]</a:t>
            </a:r>
            <a:endParaRPr lang="id-ID" sz="1400"/>
          </a:p>
        </p:txBody>
      </p:sp>
    </p:spTree>
    <p:extLst>
      <p:ext uri="{BB962C8B-B14F-4D97-AF65-F5344CB8AC3E}">
        <p14:creationId xmlns:p14="http://schemas.microsoft.com/office/powerpoint/2010/main" val="15589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4: Akreditasi Prodi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Pendidikan dan Pengajaran</a:t>
            </a:r>
          </a:p>
          <a:p>
            <a:pPr lvl="1" eaLnBrk="1" hangingPunct="1"/>
            <a:r>
              <a:rPr lang="en-US" smtClean="0"/>
              <a:t>Pendidikan Dosen: S1, S2, S3?</a:t>
            </a:r>
          </a:p>
          <a:p>
            <a:pPr lvl="1" eaLnBrk="1" hangingPunct="1"/>
            <a:r>
              <a:rPr lang="en-US" smtClean="0"/>
              <a:t>Jabatan Akademik: AA, L, LK, GB?</a:t>
            </a:r>
          </a:p>
          <a:p>
            <a:pPr lvl="1" eaLnBrk="1" hangingPunct="1"/>
            <a:r>
              <a:rPr lang="en-US" smtClean="0"/>
              <a:t>Rasio Dosen : Mhs?</a:t>
            </a:r>
          </a:p>
          <a:p>
            <a:pPr eaLnBrk="1" hangingPunct="1"/>
            <a:r>
              <a:rPr lang="en-US" smtClean="0"/>
              <a:t>Penelitian</a:t>
            </a:r>
          </a:p>
          <a:p>
            <a:pPr lvl="1" eaLnBrk="1" hangingPunct="1"/>
            <a:r>
              <a:rPr lang="en-US" smtClean="0"/>
              <a:t>Dana proyek?</a:t>
            </a:r>
          </a:p>
          <a:p>
            <a:pPr lvl="1" eaLnBrk="1" hangingPunct="1"/>
            <a:r>
              <a:rPr lang="en-US" smtClean="0"/>
              <a:t>Paper Ilmiah?</a:t>
            </a:r>
          </a:p>
          <a:p>
            <a:pPr eaLnBrk="1" hangingPunct="1"/>
            <a:r>
              <a:rPr lang="en-US" smtClean="0"/>
              <a:t>Pengabdian Masyarakat</a:t>
            </a:r>
          </a:p>
          <a:p>
            <a:pPr lvl="1" eaLnBrk="1" hangingPunct="1"/>
            <a:r>
              <a:rPr lang="en-US" smtClean="0"/>
              <a:t>Jumlah kegiatan per tahun?</a:t>
            </a:r>
          </a:p>
          <a:p>
            <a:pPr lvl="1" eaLnBrk="1" hangingPunct="1"/>
            <a:r>
              <a:rPr lang="en-US" smtClean="0"/>
              <a:t>Manfaat bagi masyarakat?</a:t>
            </a: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5359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Kasus 5: </a:t>
            </a:r>
            <a:r>
              <a:rPr lang="id-ID" i="1" smtClean="0"/>
              <a:t>University Rankings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Bagaimana mengelompokkan universitas ke dalam </a:t>
            </a:r>
            <a:r>
              <a:rPr lang="en-US" sz="2400" b="1" i="1" smtClean="0"/>
              <a:t>cluster </a:t>
            </a:r>
            <a:r>
              <a:rPr lang="en-US" sz="2400" smtClean="0"/>
              <a:t>yang secara statistik mirip untuk semua kriteria yg ada?</a:t>
            </a:r>
          </a:p>
          <a:p>
            <a:r>
              <a:rPr lang="en-US" sz="2400" b="1" i="1" smtClean="0"/>
              <a:t>Clustering harus </a:t>
            </a:r>
            <a:r>
              <a:rPr lang="en-US" sz="2400" smtClean="0"/>
              <a:t>dilakukan tanpa asumsi apapun tentang tingkat kepentingan relatif dari semua kriteria.</a:t>
            </a:r>
          </a:p>
          <a:p>
            <a:pPr eaLnBrk="1" hangingPunct="1"/>
            <a:r>
              <a:rPr lang="en-US" smtClean="0"/>
              <a:t>Kriteria:</a:t>
            </a:r>
          </a:p>
          <a:p>
            <a:pPr lvl="1" eaLnBrk="1" hangingPunct="1"/>
            <a:r>
              <a:rPr lang="en-US" smtClean="0"/>
              <a:t>Jumlah profesor?</a:t>
            </a:r>
          </a:p>
          <a:p>
            <a:pPr lvl="1" eaLnBrk="1" hangingPunct="1"/>
            <a:r>
              <a:rPr lang="en-US" smtClean="0"/>
              <a:t>Jumlah mhs asing?</a:t>
            </a:r>
          </a:p>
          <a:p>
            <a:pPr lvl="1" eaLnBrk="1" hangingPunct="1"/>
            <a:r>
              <a:rPr lang="en-US" smtClean="0"/>
              <a:t>Rasio Dosen:Mhs?</a:t>
            </a:r>
          </a:p>
          <a:p>
            <a:pPr lvl="1" eaLnBrk="1" hangingPunct="1"/>
            <a:r>
              <a:rPr lang="en-US" smtClean="0"/>
              <a:t>Besarnya Dana proyek?</a:t>
            </a:r>
          </a:p>
          <a:p>
            <a:pPr lvl="1" eaLnBrk="1" hangingPunct="1"/>
            <a:r>
              <a:rPr lang="en-US" smtClean="0"/>
              <a:t>Jumlah Paper Ilmiah?</a:t>
            </a:r>
          </a:p>
        </p:txBody>
      </p:sp>
    </p:spTree>
    <p:extLst>
      <p:ext uri="{BB962C8B-B14F-4D97-AF65-F5344CB8AC3E}">
        <p14:creationId xmlns:p14="http://schemas.microsoft.com/office/powerpoint/2010/main" val="16683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5: </a:t>
            </a:r>
            <a:r>
              <a:rPr lang="id-ID" i="1" smtClean="0"/>
              <a:t>University Rankings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Shanghai </a:t>
            </a:r>
            <a:r>
              <a:rPr lang="en-US" dirty="0" err="1" smtClean="0"/>
              <a:t>Jao</a:t>
            </a:r>
            <a:r>
              <a:rPr lang="en-US" dirty="0" smtClean="0"/>
              <a:t> Tong University (SJTU) </a:t>
            </a:r>
          </a:p>
          <a:p>
            <a:pPr eaLnBrk="1" hangingPunct="1"/>
            <a:r>
              <a:rPr lang="en-US" dirty="0" smtClean="0"/>
              <a:t>The Time Higher League Table (THES)</a:t>
            </a:r>
          </a:p>
          <a:p>
            <a:pPr eaLnBrk="1" hangingPunct="1"/>
            <a:r>
              <a:rPr lang="en-US" dirty="0" err="1" smtClean="0"/>
              <a:t>Metode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C00000"/>
                </a:solidFill>
              </a:rPr>
              <a:t>Fuzzy Clustering</a:t>
            </a:r>
            <a:endParaRPr lang="en-US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dirty="0" smtClean="0"/>
              <a:t>Top 500 </a:t>
            </a:r>
            <a:r>
              <a:rPr lang="en-US" dirty="0" err="1" smtClean="0"/>
              <a:t>Univerisities</a:t>
            </a:r>
            <a:r>
              <a:rPr lang="en-US" dirty="0" smtClean="0"/>
              <a:t> in the world</a:t>
            </a:r>
          </a:p>
          <a:p>
            <a:pPr marL="850900" lvl="1" indent="-457200" eaLnBrk="1" hangingPunct="1">
              <a:buFont typeface="Wingdings 2" pitchFamily="18" charset="2"/>
              <a:buNone/>
            </a:pPr>
            <a:r>
              <a:rPr lang="en-US" dirty="0" smtClean="0"/>
              <a:t>1. Harvard</a:t>
            </a:r>
          </a:p>
          <a:p>
            <a:pPr marL="850900" lvl="1" indent="-457200" eaLnBrk="1" hangingPunct="1">
              <a:buFont typeface="Wingdings 2" pitchFamily="18" charset="2"/>
              <a:buNone/>
            </a:pPr>
            <a:r>
              <a:rPr lang="en-US" dirty="0" smtClean="0"/>
              <a:t>2. Stanford</a:t>
            </a:r>
          </a:p>
          <a:p>
            <a:pPr marL="850900" lvl="1" indent="-457200" eaLnBrk="1" hangingPunct="1">
              <a:buFont typeface="Wingdings 2" pitchFamily="18" charset="2"/>
              <a:buNone/>
            </a:pPr>
            <a:r>
              <a:rPr lang="en-US" dirty="0" smtClean="0"/>
              <a:t>3. Cambridge</a:t>
            </a:r>
          </a:p>
        </p:txBody>
      </p:sp>
    </p:spTree>
    <p:extLst>
      <p:ext uri="{BB962C8B-B14F-4D97-AF65-F5344CB8AC3E}">
        <p14:creationId xmlns:p14="http://schemas.microsoft.com/office/powerpoint/2010/main" val="18842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Data </a:t>
            </a:r>
            <a:r>
              <a:rPr lang="id-ID" dirty="0"/>
              <a:t>Pelanggan Telepon Seluler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36244"/>
              </p:ext>
            </p:extLst>
          </p:nvPr>
        </p:nvGraphicFramePr>
        <p:xfrm>
          <a:off x="609600" y="2057400"/>
          <a:ext cx="3418357" cy="4526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00998"/>
                <a:gridCol w="845759"/>
                <a:gridCol w="1371600"/>
              </a:tblGrid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 dirty="0">
                          <a:effectLst/>
                        </a:rPr>
                        <a:t>Panggilan</a:t>
                      </a:r>
                      <a:endParaRPr lang="id-ID" sz="2800" b="1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 dirty="0">
                          <a:effectLst/>
                        </a:rPr>
                        <a:t>Blok</a:t>
                      </a:r>
                      <a:endParaRPr lang="id-ID" sz="2800" b="1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 dirty="0">
                          <a:effectLst/>
                        </a:rPr>
                        <a:t>Bonus</a:t>
                      </a:r>
                      <a:endParaRPr lang="id-ID" sz="2800" b="1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30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50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Tidak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40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140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Tidak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220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Tidak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60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300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Tidak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100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80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Tidak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120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Tidak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130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220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Tidak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110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Tidak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160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Tidak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30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Tidak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73125"/>
              </p:ext>
            </p:extLst>
          </p:nvPr>
        </p:nvGraphicFramePr>
        <p:xfrm>
          <a:off x="5029200" y="2057400"/>
          <a:ext cx="3505200" cy="4526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4000"/>
                <a:gridCol w="838200"/>
                <a:gridCol w="1143000"/>
              </a:tblGrid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 dirty="0">
                          <a:effectLst/>
                        </a:rPr>
                        <a:t>Panggilan</a:t>
                      </a:r>
                      <a:endParaRPr lang="id-ID" sz="2800" b="1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 dirty="0">
                          <a:effectLst/>
                        </a:rPr>
                        <a:t>Blok</a:t>
                      </a:r>
                      <a:endParaRPr lang="id-ID" sz="2800" b="1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 dirty="0">
                          <a:effectLst/>
                        </a:rPr>
                        <a:t>Bonus</a:t>
                      </a:r>
                      <a:endParaRPr lang="id-ID" sz="2800" b="1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90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500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Ya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400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Ya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250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Ya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270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200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Ya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120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Ya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320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210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Ya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350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330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Ya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400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Ya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450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50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Ya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500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500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Ya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7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718691"/>
              </p:ext>
            </p:extLst>
          </p:nvPr>
        </p:nvGraphicFramePr>
        <p:xfrm>
          <a:off x="0" y="0"/>
          <a:ext cx="917761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Visio" r:id="rId3" imgW="6300934" imgH="4717670" progId="Visio.Drawing.11">
                  <p:embed/>
                </p:oleObj>
              </mc:Choice>
              <mc:Fallback>
                <p:oleObj name="Visio" r:id="rId3" imgW="6300934" imgH="47176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77618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103136" y="762000"/>
            <a:ext cx="311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/>
              <a:t>Pelanggan Telepon Seluler</a:t>
            </a:r>
          </a:p>
        </p:txBody>
      </p:sp>
    </p:spTree>
    <p:extLst>
      <p:ext uri="{BB962C8B-B14F-4D97-AF65-F5344CB8AC3E}">
        <p14:creationId xmlns:p14="http://schemas.microsoft.com/office/powerpoint/2010/main" val="7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15359"/>
              </p:ext>
            </p:extLst>
          </p:nvPr>
        </p:nvGraphicFramePr>
        <p:xfrm>
          <a:off x="0" y="0"/>
          <a:ext cx="9144000" cy="682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3" name="Visio" r:id="rId3" imgW="6300934" imgH="4717670" progId="Visio.Drawing.11">
                  <p:embed/>
                </p:oleObj>
              </mc:Choice>
              <mc:Fallback>
                <p:oleObj name="Visio" r:id="rId3" imgW="6300934" imgH="47176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27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103136" y="762000"/>
            <a:ext cx="311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/>
              <a:t>Pelanggan Telepon Seluler</a:t>
            </a:r>
          </a:p>
        </p:txBody>
      </p:sp>
    </p:spTree>
    <p:extLst>
      <p:ext uri="{BB962C8B-B14F-4D97-AF65-F5344CB8AC3E}">
        <p14:creationId xmlns:p14="http://schemas.microsoft.com/office/powerpoint/2010/main" val="30242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542654"/>
              </p:ext>
            </p:extLst>
          </p:nvPr>
        </p:nvGraphicFramePr>
        <p:xfrm>
          <a:off x="0" y="0"/>
          <a:ext cx="9144000" cy="682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Visio" r:id="rId3" imgW="6300934" imgH="4717670" progId="Visio.Drawing.11">
                  <p:embed/>
                </p:oleObj>
              </mc:Choice>
              <mc:Fallback>
                <p:oleObj name="Visio" r:id="rId3" imgW="6300934" imgH="47176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27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2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426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01245"/>
              </p:ext>
            </p:extLst>
          </p:nvPr>
        </p:nvGraphicFramePr>
        <p:xfrm>
          <a:off x="0" y="0"/>
          <a:ext cx="9144000" cy="682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Visio" r:id="rId3" imgW="6300934" imgH="4717670" progId="Visio.Drawing.11">
                  <p:embed/>
                </p:oleObj>
              </mc:Choice>
              <mc:Fallback>
                <p:oleObj name="Visio" r:id="rId3" imgW="6300934" imgH="47176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27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37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333223"/>
              </p:ext>
            </p:extLst>
          </p:nvPr>
        </p:nvGraphicFramePr>
        <p:xfrm>
          <a:off x="0" y="0"/>
          <a:ext cx="918446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Visio" r:id="rId3" imgW="6300934" imgH="4717670" progId="Visio.Drawing.11">
                  <p:embed/>
                </p:oleObj>
              </mc:Choice>
              <mc:Fallback>
                <p:oleObj name="Visio" r:id="rId3" imgW="6300934" imgH="47176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8446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5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317191"/>
              </p:ext>
            </p:extLst>
          </p:nvPr>
        </p:nvGraphicFramePr>
        <p:xfrm>
          <a:off x="0" y="0"/>
          <a:ext cx="918446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name="Visio" r:id="rId3" imgW="6300934" imgH="4717670" progId="Visio.Drawing.11">
                  <p:embed/>
                </p:oleObj>
              </mc:Choice>
              <mc:Fallback>
                <p:oleObj name="Visio" r:id="rId3" imgW="6300934" imgH="47176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8446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6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0"/>
            <a:ext cx="91303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7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10931"/>
              </p:ext>
            </p:extLst>
          </p:nvPr>
        </p:nvGraphicFramePr>
        <p:xfrm>
          <a:off x="0" y="0"/>
          <a:ext cx="92086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Visio" r:id="rId3" imgW="6190613" imgH="3803904" progId="Visio.Drawing.11">
                  <p:embed/>
                </p:oleObj>
              </mc:Choice>
              <mc:Fallback>
                <p:oleObj name="Visio" r:id="rId3" imgW="6190613" imgH="38039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08688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1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104831"/>
              </p:ext>
            </p:extLst>
          </p:nvPr>
        </p:nvGraphicFramePr>
        <p:xfrm>
          <a:off x="0" y="0"/>
          <a:ext cx="9144000" cy="682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Visio" r:id="rId3" imgW="6300934" imgH="4717670" progId="Visio.Drawing.11">
                  <p:embed/>
                </p:oleObj>
              </mc:Choice>
              <mc:Fallback>
                <p:oleObj name="Visio" r:id="rId3" imgW="6300934" imgH="47176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27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3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17947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1953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8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62365"/>
            <a:ext cx="2895600" cy="309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43" y="152400"/>
            <a:ext cx="2953657" cy="295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5897"/>
            <a:ext cx="2819400" cy="280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9649"/>
            <a:ext cx="2837543" cy="285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43" y="3517052"/>
            <a:ext cx="2953657" cy="28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0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Data </a:t>
            </a:r>
            <a:r>
              <a:rPr lang="id-ID" dirty="0"/>
              <a:t>Pelanggan Telepon Seluler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175206"/>
              </p:ext>
            </p:extLst>
          </p:nvPr>
        </p:nvGraphicFramePr>
        <p:xfrm>
          <a:off x="2057400" y="2057400"/>
          <a:ext cx="2046757" cy="4526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00998"/>
                <a:gridCol w="845759"/>
              </a:tblGrid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 dirty="0">
                          <a:effectLst/>
                        </a:rPr>
                        <a:t>Panggilan</a:t>
                      </a:r>
                      <a:endParaRPr lang="id-ID" sz="2800" b="1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 dirty="0">
                          <a:effectLst/>
                        </a:rPr>
                        <a:t>Blok</a:t>
                      </a:r>
                      <a:endParaRPr lang="id-ID" sz="2800" b="1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30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50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40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140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220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60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300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100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80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120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130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220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110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160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30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63563"/>
              </p:ext>
            </p:extLst>
          </p:nvPr>
        </p:nvGraphicFramePr>
        <p:xfrm>
          <a:off x="4876800" y="2057400"/>
          <a:ext cx="2362200" cy="4526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4000"/>
                <a:gridCol w="838200"/>
              </a:tblGrid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 dirty="0">
                          <a:effectLst/>
                        </a:rPr>
                        <a:t>Panggilan</a:t>
                      </a:r>
                      <a:endParaRPr lang="id-ID" sz="2800" b="1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 dirty="0">
                          <a:effectLst/>
                        </a:rPr>
                        <a:t>Blok</a:t>
                      </a:r>
                      <a:endParaRPr lang="id-ID" sz="2800" b="1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90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500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400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250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270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200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120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320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210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350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330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400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450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50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500</a:t>
                      </a:r>
                      <a:endParaRPr lang="id-ID" sz="2800" spc="-3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500</a:t>
                      </a:r>
                      <a:endParaRPr lang="id-ID" sz="28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95" marR="33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0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858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525865"/>
              </p:ext>
            </p:extLst>
          </p:nvPr>
        </p:nvGraphicFramePr>
        <p:xfrm>
          <a:off x="0" y="0"/>
          <a:ext cx="918446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Visio" r:id="rId3" imgW="6300934" imgH="4717670" progId="Visio.Drawing.11">
                  <p:embed/>
                </p:oleObj>
              </mc:Choice>
              <mc:Fallback>
                <p:oleObj name="Visio" r:id="rId3" imgW="6300934" imgH="47176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8446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103136" y="762000"/>
            <a:ext cx="311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/>
              <a:t>Pelanggan Telepon Seluler</a:t>
            </a:r>
          </a:p>
        </p:txBody>
      </p:sp>
    </p:spTree>
    <p:extLst>
      <p:ext uri="{BB962C8B-B14F-4D97-AF65-F5344CB8AC3E}">
        <p14:creationId xmlns:p14="http://schemas.microsoft.com/office/powerpoint/2010/main" val="24342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3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0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9050"/>
            <a:ext cx="9206826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5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876946"/>
            <a:ext cx="5316415" cy="468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367780"/>
              </p:ext>
            </p:extLst>
          </p:nvPr>
        </p:nvGraphicFramePr>
        <p:xfrm>
          <a:off x="2803621" y="1143000"/>
          <a:ext cx="3536757" cy="463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Visio" r:id="rId3" imgW="1477966" imgH="1929437" progId="Visio.Drawing.11">
                  <p:embed/>
                </p:oleObj>
              </mc:Choice>
              <mc:Fallback>
                <p:oleObj name="Visio" r:id="rId3" imgW="1477966" imgH="19294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621" y="1143000"/>
                        <a:ext cx="3536757" cy="4632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7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60" y="1447800"/>
            <a:ext cx="383804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4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Fuzzy Clustering</a:t>
            </a:r>
            <a:endParaRPr lang="id-ID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To extract rules from data</a:t>
            </a:r>
          </a:p>
          <a:p>
            <a:pPr eaLnBrk="1" hangingPunct="1"/>
            <a:r>
              <a:rPr lang="da-DK" smtClean="0"/>
              <a:t>Fuzzy c-means</a:t>
            </a:r>
          </a:p>
          <a:p>
            <a:pPr eaLnBrk="1" hangingPunct="1"/>
            <a:r>
              <a:rPr lang="da-DK" smtClean="0"/>
              <a:t>Aplikasi:</a:t>
            </a:r>
          </a:p>
          <a:p>
            <a:pPr lvl="1" eaLnBrk="1" hangingPunct="1"/>
            <a:r>
              <a:rPr lang="da-DK" smtClean="0"/>
              <a:t>Cracked Tile Detection</a:t>
            </a:r>
          </a:p>
          <a:p>
            <a:pPr lvl="1" eaLnBrk="1" hangingPunct="1"/>
            <a:r>
              <a:rPr lang="da-DK" smtClean="0"/>
              <a:t>Finding Cancer Cells</a:t>
            </a:r>
          </a:p>
          <a:p>
            <a:pPr lvl="1" eaLnBrk="1" hangingPunct="1"/>
            <a:r>
              <a:rPr lang="da-DK" smtClean="0"/>
              <a:t>Image Segmentation</a:t>
            </a:r>
          </a:p>
          <a:p>
            <a:pPr lvl="1" eaLnBrk="1" hangingPunct="1"/>
            <a:r>
              <a:rPr lang="da-DK" smtClean="0"/>
              <a:t>Document clustering</a:t>
            </a: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6568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Cluster</a:t>
            </a:r>
            <a:endParaRPr lang="id-ID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Sejumlah individu yang memiliki sifat hampir sama atau terjadi bersama-sama</a:t>
            </a:r>
          </a:p>
          <a:p>
            <a:r>
              <a:rPr lang="da-DK" smtClean="0"/>
              <a:t>Kelompok universitas kelas dunia</a:t>
            </a:r>
          </a:p>
          <a:p>
            <a:r>
              <a:rPr lang="da-DK" smtClean="0"/>
              <a:t>Kelompok mobil kategori tertentu</a:t>
            </a:r>
          </a:p>
          <a:p>
            <a:r>
              <a:rPr lang="da-DK" smtClean="0"/>
              <a:t>Kumpulan spam email</a:t>
            </a:r>
          </a:p>
          <a:p>
            <a:r>
              <a:rPr lang="da-DK" smtClean="0"/>
              <a:t>Kumpulan tipe penyakit kanker</a:t>
            </a: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2137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Cluster Analysis</a:t>
            </a:r>
            <a:endParaRPr lang="id-ID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 statistical classification technique </a:t>
            </a:r>
          </a:p>
          <a:p>
            <a:r>
              <a:rPr lang="da-DK" dirty="0" smtClean="0"/>
              <a:t>for discovering whether the individuals of a population fall into different groups </a:t>
            </a:r>
          </a:p>
          <a:p>
            <a:r>
              <a:rPr lang="da-DK" dirty="0" smtClean="0"/>
              <a:t>by making </a:t>
            </a:r>
            <a:r>
              <a:rPr lang="da-DK" b="1" dirty="0" smtClean="0">
                <a:solidFill>
                  <a:srgbClr val="FF0000"/>
                </a:solidFill>
              </a:rPr>
              <a:t>quantitative comparisons </a:t>
            </a:r>
            <a:r>
              <a:rPr lang="da-DK" dirty="0" smtClean="0"/>
              <a:t>of multiple characteristics.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60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i="1" smtClean="0"/>
              <a:t>Vehicle</a:t>
            </a:r>
            <a:endParaRPr lang="da-DK" i="1" smtClean="0"/>
          </a:p>
        </p:txBody>
      </p:sp>
      <p:graphicFrame>
        <p:nvGraphicFramePr>
          <p:cNvPr id="61442" name="Object 2">
            <a:hlinkClick r:id="" action="ppaction://ole?verb=0"/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892300"/>
          <a:ext cx="8386763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Document" r:id="rId3" imgW="8078660" imgH="4291259" progId="Word.Document.8">
                  <p:embed/>
                </p:oleObj>
              </mc:Choice>
              <mc:Fallback>
                <p:oleObj name="Document" r:id="rId3" imgW="8078660" imgH="429125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92300"/>
                        <a:ext cx="8386763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356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Fungsi Karakteristik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id-ID" smtClean="0"/>
              <a:t>Fungsi karakteristik dari himpunan A adalah suatu pemetaan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id-ID" smtClean="0"/>
              <a:t>sedemikian hingga, untuk semua </a:t>
            </a:r>
            <a:r>
              <a:rPr lang="id-ID" i="1" smtClean="0"/>
              <a:t>x</a:t>
            </a:r>
            <a:r>
              <a:rPr lang="id-ID" smtClean="0"/>
              <a:t>,</a:t>
            </a: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8481" name="Object 2"/>
          <p:cNvGraphicFramePr>
            <a:graphicFrameLocks noChangeAspect="1"/>
          </p:cNvGraphicFramePr>
          <p:nvPr/>
        </p:nvGraphicFramePr>
        <p:xfrm>
          <a:off x="2590800" y="2971800"/>
          <a:ext cx="32004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20040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1752600" y="5129213"/>
          <a:ext cx="5181600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5" imgW="1981200" imgH="457200" progId="Equation.3">
                  <p:embed/>
                </p:oleObj>
              </mc:Choice>
              <mc:Fallback>
                <p:oleObj name="Equation" r:id="rId5" imgW="19812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29213"/>
                        <a:ext cx="5181600" cy="119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3"/>
          <p:cNvGrpSpPr>
            <a:grpSpLocks/>
          </p:cNvGrpSpPr>
          <p:nvPr/>
        </p:nvGrpSpPr>
        <p:grpSpPr bwMode="auto">
          <a:xfrm>
            <a:off x="1903413" y="1225550"/>
            <a:ext cx="5729287" cy="4481513"/>
            <a:chOff x="935" y="1252"/>
            <a:chExt cx="3910" cy="2823"/>
          </a:xfrm>
        </p:grpSpPr>
        <p:sp>
          <p:nvSpPr>
            <p:cNvPr id="148489" name="Line 4"/>
            <p:cNvSpPr>
              <a:spLocks noChangeShapeType="1"/>
            </p:cNvSpPr>
            <p:nvPr/>
          </p:nvSpPr>
          <p:spPr bwMode="auto">
            <a:xfrm>
              <a:off x="1722" y="3654"/>
              <a:ext cx="29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0" name="Line 5"/>
            <p:cNvSpPr>
              <a:spLocks noChangeShapeType="1"/>
            </p:cNvSpPr>
            <p:nvPr/>
          </p:nvSpPr>
          <p:spPr bwMode="auto">
            <a:xfrm>
              <a:off x="1722" y="1363"/>
              <a:ext cx="29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1" name="Line 6"/>
            <p:cNvSpPr>
              <a:spLocks noChangeShapeType="1"/>
            </p:cNvSpPr>
            <p:nvPr/>
          </p:nvSpPr>
          <p:spPr bwMode="auto">
            <a:xfrm flipV="1">
              <a:off x="1718" y="1359"/>
              <a:ext cx="0" cy="2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2" name="Line 7"/>
            <p:cNvSpPr>
              <a:spLocks noChangeShapeType="1"/>
            </p:cNvSpPr>
            <p:nvPr/>
          </p:nvSpPr>
          <p:spPr bwMode="auto">
            <a:xfrm flipV="1">
              <a:off x="4627" y="1359"/>
              <a:ext cx="0" cy="2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3" name="Line 8"/>
            <p:cNvSpPr>
              <a:spLocks noChangeShapeType="1"/>
            </p:cNvSpPr>
            <p:nvPr/>
          </p:nvSpPr>
          <p:spPr bwMode="auto">
            <a:xfrm>
              <a:off x="1718" y="136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4" name="Line 9"/>
            <p:cNvSpPr>
              <a:spLocks noChangeShapeType="1"/>
            </p:cNvSpPr>
            <p:nvPr/>
          </p:nvSpPr>
          <p:spPr bwMode="auto">
            <a:xfrm>
              <a:off x="4627" y="365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5" name="Line 10"/>
            <p:cNvSpPr>
              <a:spLocks noChangeShapeType="1"/>
            </p:cNvSpPr>
            <p:nvPr/>
          </p:nvSpPr>
          <p:spPr bwMode="auto">
            <a:xfrm>
              <a:off x="1722" y="3654"/>
              <a:ext cx="29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6" name="Line 11"/>
            <p:cNvSpPr>
              <a:spLocks noChangeShapeType="1"/>
            </p:cNvSpPr>
            <p:nvPr/>
          </p:nvSpPr>
          <p:spPr bwMode="auto">
            <a:xfrm flipV="1">
              <a:off x="1718" y="1359"/>
              <a:ext cx="0" cy="2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7" name="Line 12"/>
            <p:cNvSpPr>
              <a:spLocks noChangeShapeType="1"/>
            </p:cNvSpPr>
            <p:nvPr/>
          </p:nvSpPr>
          <p:spPr bwMode="auto">
            <a:xfrm>
              <a:off x="1718" y="365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8" name="Line 13"/>
            <p:cNvSpPr>
              <a:spLocks noChangeShapeType="1"/>
            </p:cNvSpPr>
            <p:nvPr/>
          </p:nvSpPr>
          <p:spPr bwMode="auto">
            <a:xfrm flipV="1">
              <a:off x="1718" y="3623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9" name="Line 14"/>
            <p:cNvSpPr>
              <a:spLocks noChangeShapeType="1"/>
            </p:cNvSpPr>
            <p:nvPr/>
          </p:nvSpPr>
          <p:spPr bwMode="auto">
            <a:xfrm>
              <a:off x="1718" y="136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0" name="Rectangle 15"/>
            <p:cNvSpPr>
              <a:spLocks noChangeArrowheads="1"/>
            </p:cNvSpPr>
            <p:nvPr/>
          </p:nvSpPr>
          <p:spPr bwMode="auto">
            <a:xfrm>
              <a:off x="1549" y="3689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48501" name="Line 16"/>
            <p:cNvSpPr>
              <a:spLocks noChangeShapeType="1"/>
            </p:cNvSpPr>
            <p:nvPr/>
          </p:nvSpPr>
          <p:spPr bwMode="auto">
            <a:xfrm flipV="1">
              <a:off x="2443" y="3623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2" name="Line 17"/>
            <p:cNvSpPr>
              <a:spLocks noChangeShapeType="1"/>
            </p:cNvSpPr>
            <p:nvPr/>
          </p:nvSpPr>
          <p:spPr bwMode="auto">
            <a:xfrm>
              <a:off x="2443" y="136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3" name="Rectangle 18"/>
            <p:cNvSpPr>
              <a:spLocks noChangeArrowheads="1"/>
            </p:cNvSpPr>
            <p:nvPr/>
          </p:nvSpPr>
          <p:spPr bwMode="auto">
            <a:xfrm>
              <a:off x="2275" y="3689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48504" name="Line 19"/>
            <p:cNvSpPr>
              <a:spLocks noChangeShapeType="1"/>
            </p:cNvSpPr>
            <p:nvPr/>
          </p:nvSpPr>
          <p:spPr bwMode="auto">
            <a:xfrm flipV="1">
              <a:off x="3175" y="3623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5" name="Line 20"/>
            <p:cNvSpPr>
              <a:spLocks noChangeShapeType="1"/>
            </p:cNvSpPr>
            <p:nvPr/>
          </p:nvSpPr>
          <p:spPr bwMode="auto">
            <a:xfrm>
              <a:off x="3175" y="136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6" name="Rectangle 21"/>
            <p:cNvSpPr>
              <a:spLocks noChangeArrowheads="1"/>
            </p:cNvSpPr>
            <p:nvPr/>
          </p:nvSpPr>
          <p:spPr bwMode="auto">
            <a:xfrm>
              <a:off x="3007" y="3689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200</a:t>
              </a:r>
            </a:p>
          </p:txBody>
        </p:sp>
        <p:sp>
          <p:nvSpPr>
            <p:cNvPr id="148507" name="Line 22"/>
            <p:cNvSpPr>
              <a:spLocks noChangeShapeType="1"/>
            </p:cNvSpPr>
            <p:nvPr/>
          </p:nvSpPr>
          <p:spPr bwMode="auto">
            <a:xfrm flipV="1">
              <a:off x="3901" y="3623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8" name="Line 23"/>
            <p:cNvSpPr>
              <a:spLocks noChangeShapeType="1"/>
            </p:cNvSpPr>
            <p:nvPr/>
          </p:nvSpPr>
          <p:spPr bwMode="auto">
            <a:xfrm>
              <a:off x="3901" y="136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9" name="Rectangle 24"/>
            <p:cNvSpPr>
              <a:spLocks noChangeArrowheads="1"/>
            </p:cNvSpPr>
            <p:nvPr/>
          </p:nvSpPr>
          <p:spPr bwMode="auto">
            <a:xfrm>
              <a:off x="3733" y="3689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250</a:t>
              </a:r>
            </a:p>
          </p:txBody>
        </p:sp>
        <p:sp>
          <p:nvSpPr>
            <p:cNvPr id="148510" name="Line 25"/>
            <p:cNvSpPr>
              <a:spLocks noChangeShapeType="1"/>
            </p:cNvSpPr>
            <p:nvPr/>
          </p:nvSpPr>
          <p:spPr bwMode="auto">
            <a:xfrm flipV="1">
              <a:off x="4627" y="3623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1" name="Line 26"/>
            <p:cNvSpPr>
              <a:spLocks noChangeShapeType="1"/>
            </p:cNvSpPr>
            <p:nvPr/>
          </p:nvSpPr>
          <p:spPr bwMode="auto">
            <a:xfrm>
              <a:off x="4627" y="136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2" name="Rectangle 27"/>
            <p:cNvSpPr>
              <a:spLocks noChangeArrowheads="1"/>
            </p:cNvSpPr>
            <p:nvPr/>
          </p:nvSpPr>
          <p:spPr bwMode="auto">
            <a:xfrm>
              <a:off x="4458" y="3689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300</a:t>
              </a:r>
            </a:p>
          </p:txBody>
        </p:sp>
        <p:sp>
          <p:nvSpPr>
            <p:cNvPr id="148513" name="Line 28"/>
            <p:cNvSpPr>
              <a:spLocks noChangeShapeType="1"/>
            </p:cNvSpPr>
            <p:nvPr/>
          </p:nvSpPr>
          <p:spPr bwMode="auto">
            <a:xfrm>
              <a:off x="1722" y="3654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4" name="Line 29"/>
            <p:cNvSpPr>
              <a:spLocks noChangeShapeType="1"/>
            </p:cNvSpPr>
            <p:nvPr/>
          </p:nvSpPr>
          <p:spPr bwMode="auto">
            <a:xfrm flipH="1">
              <a:off x="4596" y="3654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5" name="Rectangle 30"/>
            <p:cNvSpPr>
              <a:spLocks noChangeArrowheads="1"/>
            </p:cNvSpPr>
            <p:nvPr/>
          </p:nvSpPr>
          <p:spPr bwMode="auto">
            <a:xfrm>
              <a:off x="1401" y="3575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500</a:t>
              </a:r>
            </a:p>
          </p:txBody>
        </p:sp>
        <p:sp>
          <p:nvSpPr>
            <p:cNvPr id="148516" name="Line 31"/>
            <p:cNvSpPr>
              <a:spLocks noChangeShapeType="1"/>
            </p:cNvSpPr>
            <p:nvPr/>
          </p:nvSpPr>
          <p:spPr bwMode="auto">
            <a:xfrm>
              <a:off x="1722" y="3271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7" name="Line 32"/>
            <p:cNvSpPr>
              <a:spLocks noChangeShapeType="1"/>
            </p:cNvSpPr>
            <p:nvPr/>
          </p:nvSpPr>
          <p:spPr bwMode="auto">
            <a:xfrm flipH="1">
              <a:off x="4596" y="3271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8" name="Rectangle 33"/>
            <p:cNvSpPr>
              <a:spLocks noChangeArrowheads="1"/>
            </p:cNvSpPr>
            <p:nvPr/>
          </p:nvSpPr>
          <p:spPr bwMode="auto">
            <a:xfrm>
              <a:off x="1328" y="3192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1000</a:t>
              </a:r>
            </a:p>
          </p:txBody>
        </p:sp>
        <p:sp>
          <p:nvSpPr>
            <p:cNvPr id="148519" name="Line 34"/>
            <p:cNvSpPr>
              <a:spLocks noChangeShapeType="1"/>
            </p:cNvSpPr>
            <p:nvPr/>
          </p:nvSpPr>
          <p:spPr bwMode="auto">
            <a:xfrm>
              <a:off x="1722" y="2888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0" name="Line 35"/>
            <p:cNvSpPr>
              <a:spLocks noChangeShapeType="1"/>
            </p:cNvSpPr>
            <p:nvPr/>
          </p:nvSpPr>
          <p:spPr bwMode="auto">
            <a:xfrm flipH="1">
              <a:off x="4596" y="2888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1" name="Rectangle 36"/>
            <p:cNvSpPr>
              <a:spLocks noChangeArrowheads="1"/>
            </p:cNvSpPr>
            <p:nvPr/>
          </p:nvSpPr>
          <p:spPr bwMode="auto">
            <a:xfrm>
              <a:off x="1328" y="2809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1500</a:t>
              </a:r>
            </a:p>
          </p:txBody>
        </p:sp>
        <p:sp>
          <p:nvSpPr>
            <p:cNvPr id="148522" name="Line 37"/>
            <p:cNvSpPr>
              <a:spLocks noChangeShapeType="1"/>
            </p:cNvSpPr>
            <p:nvPr/>
          </p:nvSpPr>
          <p:spPr bwMode="auto">
            <a:xfrm>
              <a:off x="1722" y="2512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3" name="Line 38"/>
            <p:cNvSpPr>
              <a:spLocks noChangeShapeType="1"/>
            </p:cNvSpPr>
            <p:nvPr/>
          </p:nvSpPr>
          <p:spPr bwMode="auto">
            <a:xfrm flipH="1">
              <a:off x="4596" y="2512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4" name="Rectangle 39"/>
            <p:cNvSpPr>
              <a:spLocks noChangeArrowheads="1"/>
            </p:cNvSpPr>
            <p:nvPr/>
          </p:nvSpPr>
          <p:spPr bwMode="auto">
            <a:xfrm>
              <a:off x="1328" y="2433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2000</a:t>
              </a:r>
            </a:p>
          </p:txBody>
        </p:sp>
        <p:sp>
          <p:nvSpPr>
            <p:cNvPr id="148525" name="Line 40"/>
            <p:cNvSpPr>
              <a:spLocks noChangeShapeType="1"/>
            </p:cNvSpPr>
            <p:nvPr/>
          </p:nvSpPr>
          <p:spPr bwMode="auto">
            <a:xfrm>
              <a:off x="1722" y="2129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6" name="Line 41"/>
            <p:cNvSpPr>
              <a:spLocks noChangeShapeType="1"/>
            </p:cNvSpPr>
            <p:nvPr/>
          </p:nvSpPr>
          <p:spPr bwMode="auto">
            <a:xfrm flipH="1">
              <a:off x="4596" y="2129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7" name="Rectangle 42"/>
            <p:cNvSpPr>
              <a:spLocks noChangeArrowheads="1"/>
            </p:cNvSpPr>
            <p:nvPr/>
          </p:nvSpPr>
          <p:spPr bwMode="auto">
            <a:xfrm>
              <a:off x="1328" y="2050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2500</a:t>
              </a:r>
            </a:p>
          </p:txBody>
        </p:sp>
        <p:sp>
          <p:nvSpPr>
            <p:cNvPr id="148528" name="Line 43"/>
            <p:cNvSpPr>
              <a:spLocks noChangeShapeType="1"/>
            </p:cNvSpPr>
            <p:nvPr/>
          </p:nvSpPr>
          <p:spPr bwMode="auto">
            <a:xfrm>
              <a:off x="1722" y="1746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9" name="Line 44"/>
            <p:cNvSpPr>
              <a:spLocks noChangeShapeType="1"/>
            </p:cNvSpPr>
            <p:nvPr/>
          </p:nvSpPr>
          <p:spPr bwMode="auto">
            <a:xfrm flipH="1">
              <a:off x="4596" y="1746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0" name="Rectangle 45"/>
            <p:cNvSpPr>
              <a:spLocks noChangeArrowheads="1"/>
            </p:cNvSpPr>
            <p:nvPr/>
          </p:nvSpPr>
          <p:spPr bwMode="auto">
            <a:xfrm>
              <a:off x="1328" y="1667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3000</a:t>
              </a:r>
            </a:p>
          </p:txBody>
        </p:sp>
        <p:sp>
          <p:nvSpPr>
            <p:cNvPr id="148531" name="Line 46"/>
            <p:cNvSpPr>
              <a:spLocks noChangeShapeType="1"/>
            </p:cNvSpPr>
            <p:nvPr/>
          </p:nvSpPr>
          <p:spPr bwMode="auto">
            <a:xfrm>
              <a:off x="1722" y="1363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2" name="Line 47"/>
            <p:cNvSpPr>
              <a:spLocks noChangeShapeType="1"/>
            </p:cNvSpPr>
            <p:nvPr/>
          </p:nvSpPr>
          <p:spPr bwMode="auto">
            <a:xfrm flipH="1">
              <a:off x="4596" y="1363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3" name="Rectangle 48"/>
            <p:cNvSpPr>
              <a:spLocks noChangeArrowheads="1"/>
            </p:cNvSpPr>
            <p:nvPr/>
          </p:nvSpPr>
          <p:spPr bwMode="auto">
            <a:xfrm>
              <a:off x="1328" y="1285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3500</a:t>
              </a:r>
            </a:p>
          </p:txBody>
        </p:sp>
        <p:sp>
          <p:nvSpPr>
            <p:cNvPr id="148534" name="Line 49"/>
            <p:cNvSpPr>
              <a:spLocks noChangeShapeType="1"/>
            </p:cNvSpPr>
            <p:nvPr/>
          </p:nvSpPr>
          <p:spPr bwMode="auto">
            <a:xfrm>
              <a:off x="1722" y="3654"/>
              <a:ext cx="29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5" name="Line 50"/>
            <p:cNvSpPr>
              <a:spLocks noChangeShapeType="1"/>
            </p:cNvSpPr>
            <p:nvPr/>
          </p:nvSpPr>
          <p:spPr bwMode="auto">
            <a:xfrm>
              <a:off x="1722" y="1363"/>
              <a:ext cx="29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6" name="Line 51"/>
            <p:cNvSpPr>
              <a:spLocks noChangeShapeType="1"/>
            </p:cNvSpPr>
            <p:nvPr/>
          </p:nvSpPr>
          <p:spPr bwMode="auto">
            <a:xfrm flipV="1">
              <a:off x="1718" y="1359"/>
              <a:ext cx="0" cy="2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7" name="Line 52"/>
            <p:cNvSpPr>
              <a:spLocks noChangeShapeType="1"/>
            </p:cNvSpPr>
            <p:nvPr/>
          </p:nvSpPr>
          <p:spPr bwMode="auto">
            <a:xfrm flipV="1">
              <a:off x="4627" y="1359"/>
              <a:ext cx="0" cy="2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8" name="Line 53"/>
            <p:cNvSpPr>
              <a:spLocks noChangeShapeType="1"/>
            </p:cNvSpPr>
            <p:nvPr/>
          </p:nvSpPr>
          <p:spPr bwMode="auto">
            <a:xfrm>
              <a:off x="1718" y="365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9" name="Line 54"/>
            <p:cNvSpPr>
              <a:spLocks noChangeShapeType="1"/>
            </p:cNvSpPr>
            <p:nvPr/>
          </p:nvSpPr>
          <p:spPr bwMode="auto">
            <a:xfrm>
              <a:off x="4627" y="136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0" name="Oval 55"/>
            <p:cNvSpPr>
              <a:spLocks noChangeArrowheads="1"/>
            </p:cNvSpPr>
            <p:nvPr/>
          </p:nvSpPr>
          <p:spPr bwMode="auto">
            <a:xfrm>
              <a:off x="3432" y="3010"/>
              <a:ext cx="55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1" name="Oval 56"/>
            <p:cNvSpPr>
              <a:spLocks noChangeArrowheads="1"/>
            </p:cNvSpPr>
            <p:nvPr/>
          </p:nvSpPr>
          <p:spPr bwMode="auto">
            <a:xfrm>
              <a:off x="3573" y="2936"/>
              <a:ext cx="55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2" name="Oval 57"/>
            <p:cNvSpPr>
              <a:spLocks noChangeArrowheads="1"/>
            </p:cNvSpPr>
            <p:nvPr/>
          </p:nvSpPr>
          <p:spPr bwMode="auto">
            <a:xfrm>
              <a:off x="4009" y="2855"/>
              <a:ext cx="56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3" name="Oval 58"/>
            <p:cNvSpPr>
              <a:spLocks noChangeArrowheads="1"/>
            </p:cNvSpPr>
            <p:nvPr/>
          </p:nvSpPr>
          <p:spPr bwMode="auto">
            <a:xfrm>
              <a:off x="2270" y="3393"/>
              <a:ext cx="55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4" name="Oval 59"/>
            <p:cNvSpPr>
              <a:spLocks noChangeArrowheads="1"/>
            </p:cNvSpPr>
            <p:nvPr/>
          </p:nvSpPr>
          <p:spPr bwMode="auto">
            <a:xfrm>
              <a:off x="2485" y="3278"/>
              <a:ext cx="55" cy="56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5" name="Oval 60"/>
            <p:cNvSpPr>
              <a:spLocks noChangeArrowheads="1"/>
            </p:cNvSpPr>
            <p:nvPr/>
          </p:nvSpPr>
          <p:spPr bwMode="auto">
            <a:xfrm>
              <a:off x="2122" y="3547"/>
              <a:ext cx="55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6" name="Oval 61"/>
            <p:cNvSpPr>
              <a:spLocks noChangeArrowheads="1"/>
            </p:cNvSpPr>
            <p:nvPr/>
          </p:nvSpPr>
          <p:spPr bwMode="auto">
            <a:xfrm>
              <a:off x="1685" y="1713"/>
              <a:ext cx="55" cy="56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7" name="Oval 62"/>
            <p:cNvSpPr>
              <a:spLocks noChangeArrowheads="1"/>
            </p:cNvSpPr>
            <p:nvPr/>
          </p:nvSpPr>
          <p:spPr bwMode="auto">
            <a:xfrm>
              <a:off x="1759" y="2096"/>
              <a:ext cx="55" cy="56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8" name="Oval 63"/>
            <p:cNvSpPr>
              <a:spLocks noChangeArrowheads="1"/>
            </p:cNvSpPr>
            <p:nvPr/>
          </p:nvSpPr>
          <p:spPr bwMode="auto">
            <a:xfrm>
              <a:off x="1833" y="1331"/>
              <a:ext cx="55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9" name="Rectangle 64"/>
            <p:cNvSpPr>
              <a:spLocks noChangeArrowheads="1"/>
            </p:cNvSpPr>
            <p:nvPr/>
          </p:nvSpPr>
          <p:spPr bwMode="auto">
            <a:xfrm>
              <a:off x="2597" y="3844"/>
              <a:ext cx="13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Top speed [km/h]</a:t>
              </a:r>
            </a:p>
          </p:txBody>
        </p:sp>
        <p:sp>
          <p:nvSpPr>
            <p:cNvPr id="148550" name="Rectangle 65"/>
            <p:cNvSpPr>
              <a:spLocks noChangeArrowheads="1"/>
            </p:cNvSpPr>
            <p:nvPr/>
          </p:nvSpPr>
          <p:spPr bwMode="auto">
            <a:xfrm rot="-5400000">
              <a:off x="640" y="2547"/>
              <a:ext cx="84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Weight [kg]</a:t>
              </a:r>
            </a:p>
          </p:txBody>
        </p:sp>
        <p:sp>
          <p:nvSpPr>
            <p:cNvPr id="148551" name="Oval 66"/>
            <p:cNvSpPr>
              <a:spLocks noChangeArrowheads="1"/>
            </p:cNvSpPr>
            <p:nvPr/>
          </p:nvSpPr>
          <p:spPr bwMode="auto">
            <a:xfrm>
              <a:off x="3292" y="2644"/>
              <a:ext cx="921" cy="62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52" name="Rectangle 67"/>
            <p:cNvSpPr>
              <a:spLocks noChangeArrowheads="1"/>
            </p:cNvSpPr>
            <p:nvPr/>
          </p:nvSpPr>
          <p:spPr bwMode="auto">
            <a:xfrm>
              <a:off x="3443" y="2378"/>
              <a:ext cx="92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70C0"/>
                  </a:solidFill>
                </a:rPr>
                <a:t>Sports cars</a:t>
              </a:r>
            </a:p>
          </p:txBody>
        </p:sp>
        <p:sp>
          <p:nvSpPr>
            <p:cNvPr id="148553" name="Oval 68"/>
            <p:cNvSpPr>
              <a:spLocks noChangeArrowheads="1"/>
            </p:cNvSpPr>
            <p:nvPr/>
          </p:nvSpPr>
          <p:spPr bwMode="auto">
            <a:xfrm>
              <a:off x="1876" y="3124"/>
              <a:ext cx="904" cy="71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54" name="Rectangle 69"/>
            <p:cNvSpPr>
              <a:spLocks noChangeArrowheads="1"/>
            </p:cNvSpPr>
            <p:nvPr/>
          </p:nvSpPr>
          <p:spPr bwMode="auto">
            <a:xfrm>
              <a:off x="1725" y="2889"/>
              <a:ext cx="155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B050"/>
                  </a:solidFill>
                </a:rPr>
                <a:t>Medium market cars</a:t>
              </a:r>
            </a:p>
          </p:txBody>
        </p:sp>
        <p:sp>
          <p:nvSpPr>
            <p:cNvPr id="148555" name="Oval 70"/>
            <p:cNvSpPr>
              <a:spLocks noChangeArrowheads="1"/>
            </p:cNvSpPr>
            <p:nvPr/>
          </p:nvSpPr>
          <p:spPr bwMode="auto">
            <a:xfrm>
              <a:off x="1588" y="1252"/>
              <a:ext cx="520" cy="10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56" name="Rectangle 71"/>
            <p:cNvSpPr>
              <a:spLocks noChangeArrowheads="1"/>
            </p:cNvSpPr>
            <p:nvPr/>
          </p:nvSpPr>
          <p:spPr bwMode="auto">
            <a:xfrm>
              <a:off x="2118" y="1658"/>
              <a:ext cx="60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Lorries</a:t>
              </a:r>
            </a:p>
          </p:txBody>
        </p:sp>
      </p:grpSp>
      <p:sp>
        <p:nvSpPr>
          <p:cNvPr id="150603" name="AutoShape 75"/>
          <p:cNvSpPr>
            <a:spLocks noChangeArrowheads="1"/>
          </p:cNvSpPr>
          <p:nvPr/>
        </p:nvSpPr>
        <p:spPr bwMode="auto">
          <a:xfrm>
            <a:off x="3402013" y="685800"/>
            <a:ext cx="2465387" cy="387350"/>
          </a:xfrm>
          <a:prstGeom prst="wedgeRectCallout">
            <a:avLst>
              <a:gd name="adj1" fmla="val -57000"/>
              <a:gd name="adj2" fmla="val 10951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Object or data point</a:t>
            </a:r>
            <a:endParaRPr lang="en-GB"/>
          </a:p>
        </p:txBody>
      </p:sp>
      <p:sp>
        <p:nvSpPr>
          <p:cNvPr id="150604" name="AutoShape 76"/>
          <p:cNvSpPr>
            <a:spLocks noChangeArrowheads="1"/>
          </p:cNvSpPr>
          <p:nvPr/>
        </p:nvSpPr>
        <p:spPr bwMode="auto">
          <a:xfrm>
            <a:off x="762000" y="4610100"/>
            <a:ext cx="990600" cy="342900"/>
          </a:xfrm>
          <a:prstGeom prst="wedgeRectCallout">
            <a:avLst>
              <a:gd name="adj1" fmla="val 83648"/>
              <a:gd name="adj2" fmla="val -15146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feature</a:t>
            </a:r>
            <a:endParaRPr lang="en-GB"/>
          </a:p>
        </p:txBody>
      </p:sp>
      <p:sp>
        <p:nvSpPr>
          <p:cNvPr id="150605" name="AutoShape 77"/>
          <p:cNvSpPr>
            <a:spLocks noChangeArrowheads="1"/>
          </p:cNvSpPr>
          <p:nvPr/>
        </p:nvSpPr>
        <p:spPr bwMode="auto">
          <a:xfrm>
            <a:off x="7354888" y="685800"/>
            <a:ext cx="1106487" cy="609600"/>
          </a:xfrm>
          <a:prstGeom prst="wedgeRectCallout">
            <a:avLst>
              <a:gd name="adj1" fmla="val -92458"/>
              <a:gd name="adj2" fmla="val 16111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feature space</a:t>
            </a:r>
            <a:endParaRPr lang="en-GB"/>
          </a:p>
        </p:txBody>
      </p:sp>
      <p:sp>
        <p:nvSpPr>
          <p:cNvPr id="150606" name="AutoShape 78"/>
          <p:cNvSpPr>
            <a:spLocks noChangeArrowheads="1"/>
          </p:cNvSpPr>
          <p:nvPr/>
        </p:nvSpPr>
        <p:spPr bwMode="auto">
          <a:xfrm>
            <a:off x="7467600" y="4191000"/>
            <a:ext cx="914400" cy="381000"/>
          </a:xfrm>
          <a:prstGeom prst="wedgeRectCallout">
            <a:avLst>
              <a:gd name="adj1" fmla="val -168657"/>
              <a:gd name="adj2" fmla="val -6428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cluster</a:t>
            </a:r>
            <a:endParaRPr lang="en-GB"/>
          </a:p>
        </p:txBody>
      </p:sp>
      <p:sp>
        <p:nvSpPr>
          <p:cNvPr id="150607" name="AutoShape 79"/>
          <p:cNvSpPr>
            <a:spLocks noChangeArrowheads="1"/>
          </p:cNvSpPr>
          <p:nvPr/>
        </p:nvSpPr>
        <p:spPr bwMode="auto">
          <a:xfrm>
            <a:off x="3011488" y="6019800"/>
            <a:ext cx="965200" cy="381000"/>
          </a:xfrm>
          <a:prstGeom prst="wedgeRectCallout">
            <a:avLst>
              <a:gd name="adj1" fmla="val 91394"/>
              <a:gd name="adj2" fmla="val -16354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feature</a:t>
            </a:r>
            <a:endParaRPr lang="en-GB"/>
          </a:p>
        </p:txBody>
      </p:sp>
      <p:sp>
        <p:nvSpPr>
          <p:cNvPr id="150608" name="AutoShape 80"/>
          <p:cNvSpPr>
            <a:spLocks noChangeArrowheads="1"/>
          </p:cNvSpPr>
          <p:nvPr/>
        </p:nvSpPr>
        <p:spPr bwMode="auto">
          <a:xfrm>
            <a:off x="7483475" y="2590800"/>
            <a:ext cx="898525" cy="307975"/>
          </a:xfrm>
          <a:prstGeom prst="wedgeRectCallout">
            <a:avLst>
              <a:gd name="adj1" fmla="val -112819"/>
              <a:gd name="adj2" fmla="val 13761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label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23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03" grpId="0" animBg="1"/>
      <p:bldP spid="150604" grpId="0" animBg="1"/>
      <p:bldP spid="150605" grpId="0" animBg="1"/>
      <p:bldP spid="150606" grpId="0" animBg="1"/>
      <p:bldP spid="150607" grpId="0" animBg="1"/>
      <p:bldP spid="150608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Kasus 6: </a:t>
            </a:r>
            <a:r>
              <a:rPr lang="en-US" i="1" smtClean="0"/>
              <a:t>Tile Clustering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Tiles are made from clay moulded into the right shape, brushed, glazed, and baked. </a:t>
            </a:r>
          </a:p>
          <a:p>
            <a:r>
              <a:rPr lang="en-GB" sz="2800" smtClean="0">
                <a:solidFill>
                  <a:srgbClr val="C00000"/>
                </a:solidFill>
              </a:rPr>
              <a:t>Unfortunately, the baking may produce invisible cracks. </a:t>
            </a:r>
          </a:p>
          <a:p>
            <a:r>
              <a:rPr lang="en-GB" sz="2800" smtClean="0"/>
              <a:t>Operators can detect the cracks by hitting the tiles with a hammer, and in an automated system the response is recorded with a microphone, filtered, Fourier transformed, and normalised.</a:t>
            </a:r>
          </a:p>
          <a:p>
            <a:r>
              <a:rPr lang="en-GB" sz="2800" smtClean="0">
                <a:solidFill>
                  <a:srgbClr val="C00000"/>
                </a:solidFill>
              </a:rPr>
              <a:t>A small set of data is given in the TABLE below.</a:t>
            </a:r>
            <a:endParaRPr lang="id-ID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Kasus</a:t>
            </a:r>
            <a:r>
              <a:rPr lang="en-US" dirty="0" smtClean="0"/>
              <a:t> 6: </a:t>
            </a:r>
            <a:r>
              <a:rPr lang="en-US" i="1" dirty="0" smtClean="0"/>
              <a:t>Tile Clustering</a:t>
            </a:r>
            <a:endParaRPr lang="id-ID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133600"/>
          <a:ext cx="6096000" cy="46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/>
                          <a:ea typeface="Calibri"/>
                          <a:cs typeface="Times New Roman"/>
                        </a:rPr>
                        <a:t>475Hz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557Hz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Ok?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0.958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1.043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1.907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0.780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0.002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0.579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0.105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1.748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0.014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1.839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0.007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1.021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0.004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0.214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0581" name="Rectangle 5"/>
          <p:cNvSpPr>
            <a:spLocks noChangeArrowheads="1"/>
          </p:cNvSpPr>
          <p:nvPr/>
        </p:nvSpPr>
        <p:spPr bwMode="auto">
          <a:xfrm>
            <a:off x="7818438" y="6488113"/>
            <a:ext cx="132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[MIT, 1997]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35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2286000"/>
            <a:ext cx="7737231" cy="2209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da-DK" sz="5400" dirty="0" smtClean="0"/>
              <a:t>Hard c-means (HCM)</a:t>
            </a:r>
            <a:br>
              <a:rPr lang="da-DK" sz="5400" dirty="0" smtClean="0"/>
            </a:br>
            <a:r>
              <a:rPr lang="da-DK" sz="4800" dirty="0" smtClean="0"/>
              <a:t>(biasa disebut </a:t>
            </a:r>
            <a:r>
              <a:rPr lang="da-DK" sz="4800" i="1" dirty="0" smtClean="0"/>
              <a:t>k-means</a:t>
            </a:r>
            <a:r>
              <a:rPr lang="da-DK" sz="4800" dirty="0" smtClean="0"/>
              <a:t>)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42299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676400" y="5407025"/>
            <a:ext cx="6248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Plot of tiles </a:t>
            </a:r>
            <a:r>
              <a:rPr lang="da-DK" sz="1600"/>
              <a:t>by</a:t>
            </a:r>
            <a:r>
              <a:rPr lang="en-GB" sz="1600"/>
              <a:t> frequencies  (logarithms). The </a:t>
            </a:r>
            <a:r>
              <a:rPr lang="da-DK" sz="1600"/>
              <a:t>whole tiles</a:t>
            </a:r>
            <a:r>
              <a:rPr lang="en-GB" sz="1600"/>
              <a:t> (o) seem well separated from the </a:t>
            </a:r>
            <a:r>
              <a:rPr lang="da-DK" sz="1600"/>
              <a:t>cracked</a:t>
            </a:r>
            <a:r>
              <a:rPr lang="en-GB" sz="1600"/>
              <a:t> </a:t>
            </a:r>
            <a:r>
              <a:rPr lang="da-DK" sz="1600"/>
              <a:t>tiles </a:t>
            </a:r>
            <a:r>
              <a:rPr lang="en-GB" sz="1600"/>
              <a:t>(*). The </a:t>
            </a:r>
            <a:r>
              <a:rPr lang="en-GB" sz="1600" b="1"/>
              <a:t>objective</a:t>
            </a:r>
            <a:r>
              <a:rPr lang="en-GB" sz="1600"/>
              <a:t> is to </a:t>
            </a:r>
            <a:r>
              <a:rPr lang="da-DK" sz="1600"/>
              <a:t>find the two clusters. </a:t>
            </a:r>
            <a:endParaRPr lang="en-GB" sz="1600"/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01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143000" y="5440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a-DK" sz="1600"/>
              <a:t>Place two cluster centres (x) at random.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Assign each data point (* and o) to the nearest cluster centre (x)</a:t>
            </a:r>
            <a:endParaRPr lang="en-GB" sz="160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138" y="698500"/>
            <a:ext cx="567213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8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990600" y="5440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a-DK" sz="1600"/>
              <a:t>Compute the new centre of each class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Move the crosses (x)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7472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990600" y="55626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2</a:t>
            </a:r>
            <a:endParaRPr lang="en-GB" sz="1600" b="1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2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990600" y="55626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3</a:t>
            </a:r>
            <a:endParaRPr lang="en-GB" sz="1600" b="1"/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07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990600" y="5440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4 </a:t>
            </a:r>
            <a:r>
              <a:rPr lang="da-DK" sz="1600"/>
              <a:t>(then stop, because no visible change)</a:t>
            </a:r>
          </a:p>
          <a:p>
            <a:pPr marL="457200" indent="-457200" algn="ctr"/>
            <a:r>
              <a:rPr lang="da-DK" sz="1600"/>
              <a:t>Each data point belongs to the cluster defined by the nearest centre</a:t>
            </a:r>
            <a:endParaRPr lang="en-GB" sz="1600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9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10593" name="Object 2"/>
          <p:cNvGraphicFramePr>
            <a:graphicFrameLocks noChangeAspect="1"/>
          </p:cNvGraphicFramePr>
          <p:nvPr/>
        </p:nvGraphicFramePr>
        <p:xfrm>
          <a:off x="304800" y="2057400"/>
          <a:ext cx="842486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Visio" r:id="rId3" imgW="3585311" imgH="1514543" progId="Visio.Drawing.11">
                  <p:embed/>
                </p:oleObj>
              </mc:Choice>
              <mc:Fallback>
                <p:oleObj name="Visio" r:id="rId3" imgW="3585311" imgH="151454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8424863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i="1" dirty="0" smtClean="0"/>
              <a:t>Classical Set</a:t>
            </a:r>
            <a:endParaRPr lang="id-ID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57912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 = himpunan klasik semua bilangan bulat positif lebih dari 4 dan dan kurang dari 10 atau {5, 6, …, 9}.</a:t>
            </a:r>
            <a:endParaRPr lang="id-ID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990600" y="57277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/>
            <a:r>
              <a:rPr lang="da-DK" sz="1600"/>
              <a:t>The membership matrix M: 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The last five data points (rows) belong to the first cluster (column)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The first five data points (rows) belong to the second cluster (column)</a:t>
            </a:r>
            <a:endParaRPr lang="en-GB" sz="160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2286000" y="188913"/>
            <a:ext cx="4572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M =</a:t>
            </a:r>
          </a:p>
          <a:p>
            <a:pPr>
              <a:spcBef>
                <a:spcPct val="50000"/>
              </a:spcBef>
            </a:pPr>
            <a:endParaRPr lang="en-GB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0.0000    1.0000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0.0000    1.0000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0.0000    1.0000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0.0000    1.0000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0.0000    1.0000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1.0000    0.0000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1.0000    0.0000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1.0000    0.0000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1.0000    0.0000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1.0000    0.0000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91000" y="914400"/>
            <a:ext cx="1143000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2805113" y="2971800"/>
            <a:ext cx="1143000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453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Membership matrix</a:t>
            </a:r>
            <a:r>
              <a:rPr lang="da-DK" smtClean="0"/>
              <a:t> </a:t>
            </a:r>
            <a:r>
              <a:rPr lang="da-DK" b="1" smtClean="0"/>
              <a:t>M</a:t>
            </a:r>
            <a:endParaRPr lang="en-GB" b="1" smtClean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914400" y="3543300"/>
          <a:ext cx="5795963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Equation" r:id="rId3" imgW="1981080" imgH="533160" progId="Equation.3">
                  <p:embed/>
                </p:oleObj>
              </mc:Choice>
              <mc:Fallback>
                <p:oleObj name="Equation" r:id="rId3" imgW="1981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43300"/>
                        <a:ext cx="5795963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1295400" y="2095500"/>
            <a:ext cx="1447800" cy="425450"/>
          </a:xfrm>
          <a:prstGeom prst="wedgeRectCallout">
            <a:avLst>
              <a:gd name="adj1" fmla="val 75343"/>
              <a:gd name="adj2" fmla="val 356759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data point </a:t>
            </a:r>
            <a:r>
              <a:rPr lang="da-DK" i="1">
                <a:solidFill>
                  <a:srgbClr val="C00000"/>
                </a:solidFill>
              </a:rPr>
              <a:t>k</a:t>
            </a:r>
            <a:endParaRPr lang="en-GB" i="1">
              <a:solidFill>
                <a:srgbClr val="C00000"/>
              </a:solidFill>
            </a:endParaRPr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3962400" y="2095500"/>
            <a:ext cx="1676400" cy="358775"/>
          </a:xfrm>
          <a:prstGeom prst="wedgeRectCallout">
            <a:avLst>
              <a:gd name="adj1" fmla="val -47778"/>
              <a:gd name="adj2" fmla="val 431995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cluster centre </a:t>
            </a:r>
            <a:r>
              <a:rPr lang="da-DK" i="1">
                <a:solidFill>
                  <a:srgbClr val="C00000"/>
                </a:solidFill>
              </a:rPr>
              <a:t>i</a:t>
            </a:r>
            <a:endParaRPr lang="en-GB" i="1">
              <a:solidFill>
                <a:srgbClr val="C00000"/>
              </a:solidFill>
            </a:endParaRPr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auto">
          <a:xfrm>
            <a:off x="5105400" y="5905500"/>
            <a:ext cx="1171575" cy="342900"/>
          </a:xfrm>
          <a:prstGeom prst="wedgeRectCallout">
            <a:avLst>
              <a:gd name="adj1" fmla="val -113116"/>
              <a:gd name="adj2" fmla="val -514352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distance</a:t>
            </a:r>
            <a:endParaRPr lang="en-GB" i="1">
              <a:solidFill>
                <a:srgbClr val="C00000"/>
              </a:solidFill>
            </a:endParaRPr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6705600" y="2095500"/>
            <a:ext cx="1676400" cy="358775"/>
          </a:xfrm>
          <a:prstGeom prst="wedgeRectCallout">
            <a:avLst>
              <a:gd name="adj1" fmla="val -84523"/>
              <a:gd name="adj2" fmla="val 440083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cluster centre </a:t>
            </a:r>
            <a:r>
              <a:rPr lang="da-DK" i="1">
                <a:solidFill>
                  <a:srgbClr val="C00000"/>
                </a:solidFill>
              </a:rPr>
              <a:t>j</a:t>
            </a:r>
            <a:endParaRPr lang="en-GB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 animBg="1"/>
      <p:bldP spid="140294" grpId="0" animBg="1"/>
      <p:bldP spid="140295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c-partition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2514600" y="2209800"/>
          <a:ext cx="3825875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Equation" r:id="rId3" imgW="1650960" imgH="1117440" progId="Equation.3">
                  <p:embed/>
                </p:oleObj>
              </mc:Choice>
              <mc:Fallback>
                <p:oleObj name="Equation" r:id="rId3" imgW="165096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09800"/>
                        <a:ext cx="3825875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76200" y="1447800"/>
            <a:ext cx="1905000" cy="990600"/>
          </a:xfrm>
          <a:prstGeom prst="wedgeRectCallout">
            <a:avLst>
              <a:gd name="adj1" fmla="val 72148"/>
              <a:gd name="adj2" fmla="val 82769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 sz="1600">
                <a:solidFill>
                  <a:srgbClr val="C00000"/>
                </a:solidFill>
              </a:rPr>
              <a:t>All clusters </a:t>
            </a:r>
            <a:r>
              <a:rPr lang="da-DK" sz="1600" i="1">
                <a:solidFill>
                  <a:srgbClr val="C00000"/>
                </a:solidFill>
              </a:rPr>
              <a:t>C </a:t>
            </a:r>
            <a:r>
              <a:rPr lang="da-DK" sz="1600">
                <a:solidFill>
                  <a:srgbClr val="C00000"/>
                </a:solidFill>
              </a:rPr>
              <a:t>together fills the whole universe </a:t>
            </a:r>
            <a:r>
              <a:rPr lang="da-DK" sz="1600" i="1">
                <a:solidFill>
                  <a:srgbClr val="C00000"/>
                </a:solidFill>
              </a:rPr>
              <a:t>U</a:t>
            </a:r>
            <a:endParaRPr lang="en-GB" sz="1600" i="1">
              <a:solidFill>
                <a:srgbClr val="C00000"/>
              </a:solidFill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5029200" y="1905000"/>
            <a:ext cx="1905000" cy="685800"/>
          </a:xfrm>
          <a:prstGeom prst="wedgeRectCallout">
            <a:avLst>
              <a:gd name="adj1" fmla="val -92310"/>
              <a:gd name="adj2" fmla="val 164245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Clusters do not overlap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76200" y="4572000"/>
            <a:ext cx="1828800" cy="1524000"/>
          </a:xfrm>
          <a:prstGeom prst="wedgeRectCallout">
            <a:avLst>
              <a:gd name="adj1" fmla="val 81727"/>
              <a:gd name="adj2" fmla="val -6192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A cluster </a:t>
            </a:r>
            <a:r>
              <a:rPr lang="da-DK" i="1">
                <a:solidFill>
                  <a:srgbClr val="C00000"/>
                </a:solidFill>
              </a:rPr>
              <a:t>C</a:t>
            </a:r>
            <a:r>
              <a:rPr lang="da-DK">
                <a:solidFill>
                  <a:srgbClr val="C00000"/>
                </a:solidFill>
              </a:rPr>
              <a:t> is never empty and it is smaller than the whole universe </a:t>
            </a:r>
            <a:r>
              <a:rPr lang="da-DK" i="1">
                <a:solidFill>
                  <a:srgbClr val="C00000"/>
                </a:solidFill>
              </a:rPr>
              <a:t>U</a:t>
            </a:r>
            <a:endParaRPr lang="en-GB" i="1">
              <a:solidFill>
                <a:srgbClr val="C00000"/>
              </a:solidFill>
            </a:endParaRPr>
          </a:p>
        </p:txBody>
      </p: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5562600" y="4724400"/>
            <a:ext cx="3276600" cy="1295400"/>
          </a:xfrm>
          <a:prstGeom prst="wedgeRectCallout">
            <a:avLst>
              <a:gd name="adj1" fmla="val -94560"/>
              <a:gd name="adj2" fmla="val -4149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There must be at least 2 clusters in a c-partition and at most as many as the number of data points </a:t>
            </a:r>
            <a:r>
              <a:rPr lang="da-DK" i="1">
                <a:solidFill>
                  <a:srgbClr val="C00000"/>
                </a:solidFill>
              </a:rPr>
              <a:t>K</a:t>
            </a:r>
            <a:endParaRPr lang="en-GB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/>
      <p:bldP spid="138246" grpId="0" animBg="1"/>
      <p:bldP spid="138247" grpId="0" animBg="1"/>
      <p:bldP spid="138248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Objective function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286000" y="3733800"/>
          <a:ext cx="4711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Equation" r:id="rId3" imgW="1892160" imgH="507960" progId="Equation.3">
                  <p:embed/>
                </p:oleObj>
              </mc:Choice>
              <mc:Fallback>
                <p:oleObj name="Equation" r:id="rId3" imgW="1892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3800"/>
                        <a:ext cx="47117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2438400" y="1879600"/>
            <a:ext cx="2617788" cy="711200"/>
          </a:xfrm>
          <a:prstGeom prst="wedgeRectCallout">
            <a:avLst>
              <a:gd name="adj1" fmla="val 51995"/>
              <a:gd name="adj2" fmla="val 242662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Minimise the total sum of all distances</a:t>
            </a:r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2286000"/>
            <a:ext cx="7737231" cy="1295400"/>
          </a:xfrm>
        </p:spPr>
        <p:txBody>
          <a:bodyPr/>
          <a:lstStyle/>
          <a:p>
            <a:pPr algn="ctr">
              <a:defRPr/>
            </a:pPr>
            <a:r>
              <a:rPr lang="da-DK" sz="6000" dirty="0" smtClean="0"/>
              <a:t>Fuzzy c-means (FCM)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11506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676400" y="5407025"/>
            <a:ext cx="624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/>
              <a:t>Each data point belongs to two clusters to different degrees</a:t>
            </a:r>
            <a:endParaRPr lang="en-GB" sz="1600"/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676400" y="5407025"/>
            <a:ext cx="6248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a-DK" sz="1600"/>
              <a:t>Place two cluster centres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a-DK" sz="1600"/>
              <a:t>Assign a fuzzy membership to each data point depending on distance</a:t>
            </a:r>
            <a:endParaRPr lang="en-GB" sz="1600"/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0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990600" y="5440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a-DK" sz="1600"/>
              <a:t>Compute the new centre of each class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Move the crosses (x)</a:t>
            </a:r>
            <a:endParaRPr lang="en-GB" sz="1600"/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0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990600" y="55626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2</a:t>
            </a:r>
            <a:endParaRPr lang="en-GB" sz="1600" b="1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6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026"/>
          <p:cNvSpPr txBox="1">
            <a:spLocks noChangeArrowheads="1"/>
          </p:cNvSpPr>
          <p:nvPr/>
        </p:nvSpPr>
        <p:spPr bwMode="auto">
          <a:xfrm>
            <a:off x="990600" y="55626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5</a:t>
            </a:r>
            <a:endParaRPr lang="en-GB" sz="1600" b="1"/>
          </a:p>
        </p:txBody>
      </p:sp>
      <p:pic>
        <p:nvPicPr>
          <p:cNvPr id="164867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4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66825" y="152400"/>
          <a:ext cx="658177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Visio" r:id="rId3" imgW="4139076" imgH="4027251" progId="Visio.Drawing.11">
                  <p:embed/>
                </p:oleObj>
              </mc:Choice>
              <mc:Fallback>
                <p:oleObj name="Visio" r:id="rId3" imgW="4139076" imgH="402725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52400"/>
                        <a:ext cx="6581775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990600" y="55626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10</a:t>
            </a:r>
            <a:endParaRPr lang="en-GB" sz="1600" b="1"/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9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990600" y="5440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13 </a:t>
            </a:r>
            <a:r>
              <a:rPr lang="da-DK" sz="1600"/>
              <a:t>(then stop, because no visible change)</a:t>
            </a:r>
          </a:p>
          <a:p>
            <a:pPr marL="457200" indent="-457200" algn="ctr"/>
            <a:r>
              <a:rPr lang="da-DK" sz="1600"/>
              <a:t>Each data point belongs to the two clusters to a degree</a:t>
            </a:r>
            <a:endParaRPr lang="en-GB" sz="1600"/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6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762000" y="5575300"/>
            <a:ext cx="7620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/>
            <a:r>
              <a:rPr lang="da-DK" sz="1600"/>
              <a:t>The membership matrix M: 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The last five data points (rows) belong mostly to the first cluster (column)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The first five data points (rows) belong mostly to the second cluster (column)</a:t>
            </a:r>
            <a:endParaRPr lang="en-GB" sz="1600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2286000" y="188913"/>
            <a:ext cx="4572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M =</a:t>
            </a:r>
          </a:p>
          <a:p>
            <a:pPr>
              <a:spcBef>
                <a:spcPct val="50000"/>
              </a:spcBef>
            </a:pPr>
            <a:endParaRPr lang="en-GB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0.0025    0.9975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0.0091    0.9909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0.0129    0.9871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0.0001    0.9999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0.0107    0.9893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0.9393    0.0607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0.9638    0.0362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0.9574    0.0426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0.9906    0.0094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0.9807    0.0193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91000" y="914400"/>
            <a:ext cx="1143000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2805113" y="2971800"/>
            <a:ext cx="1143000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77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Fuzzy m</a:t>
            </a:r>
            <a:r>
              <a:rPr lang="en-GB" smtClean="0"/>
              <a:t>embership matrix</a:t>
            </a:r>
            <a:r>
              <a:rPr lang="da-DK" smtClean="0"/>
              <a:t> </a:t>
            </a:r>
            <a:r>
              <a:rPr lang="da-DK" b="1" smtClean="0"/>
              <a:t>M</a:t>
            </a:r>
            <a:endParaRPr lang="en-GB" b="1" smtClean="0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366963" y="2116138"/>
          <a:ext cx="3692525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Equation" r:id="rId3" imgW="1257120" imgH="723600" progId="Equation.3">
                  <p:embed/>
                </p:oleObj>
              </mc:Choice>
              <mc:Fallback>
                <p:oleObj name="Equation" r:id="rId3" imgW="12571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2116138"/>
                        <a:ext cx="3692525" cy="230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7054"/>
              </p:ext>
            </p:extLst>
          </p:nvPr>
        </p:nvGraphicFramePr>
        <p:xfrm>
          <a:off x="2438400" y="4953000"/>
          <a:ext cx="2830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5" name="Equation" r:id="rId5" imgW="850680" imgH="253800" progId="Equation.3">
                  <p:embed/>
                </p:oleObj>
              </mc:Choice>
              <mc:Fallback>
                <p:oleObj name="Equation" r:id="rId5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53000"/>
                        <a:ext cx="28305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4" name="AutoShape 10"/>
          <p:cNvSpPr>
            <a:spLocks noChangeArrowheads="1"/>
          </p:cNvSpPr>
          <p:nvPr/>
        </p:nvSpPr>
        <p:spPr bwMode="auto">
          <a:xfrm>
            <a:off x="6400800" y="3581400"/>
            <a:ext cx="2209800" cy="990600"/>
          </a:xfrm>
          <a:prstGeom prst="wedgeRectCallout">
            <a:avLst>
              <a:gd name="adj1" fmla="val -121968"/>
              <a:gd name="adj2" fmla="val -63519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Distance from point </a:t>
            </a:r>
            <a:r>
              <a:rPr lang="da-DK" i="1">
                <a:solidFill>
                  <a:srgbClr val="C00000"/>
                </a:solidFill>
              </a:rPr>
              <a:t>k</a:t>
            </a:r>
            <a:r>
              <a:rPr lang="da-DK">
                <a:solidFill>
                  <a:srgbClr val="C00000"/>
                </a:solidFill>
              </a:rPr>
              <a:t> to current cluster centre </a:t>
            </a:r>
            <a:r>
              <a:rPr lang="da-DK" i="1">
                <a:solidFill>
                  <a:srgbClr val="C00000"/>
                </a:solidFill>
              </a:rPr>
              <a:t>i</a:t>
            </a:r>
            <a:endParaRPr lang="en-GB" i="1">
              <a:solidFill>
                <a:srgbClr val="C00000"/>
              </a:solidFill>
            </a:endParaRPr>
          </a:p>
        </p:txBody>
      </p:sp>
      <p:sp>
        <p:nvSpPr>
          <p:cNvPr id="175115" name="AutoShape 11"/>
          <p:cNvSpPr>
            <a:spLocks noChangeArrowheads="1"/>
          </p:cNvSpPr>
          <p:nvPr/>
        </p:nvSpPr>
        <p:spPr bwMode="auto">
          <a:xfrm>
            <a:off x="6400800" y="5181600"/>
            <a:ext cx="2209800" cy="914400"/>
          </a:xfrm>
          <a:prstGeom prst="wedgeRectCallout">
            <a:avLst>
              <a:gd name="adj1" fmla="val -119801"/>
              <a:gd name="adj2" fmla="val -17147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Distance from point </a:t>
            </a:r>
            <a:r>
              <a:rPr lang="da-DK" i="1">
                <a:solidFill>
                  <a:srgbClr val="C00000"/>
                </a:solidFill>
              </a:rPr>
              <a:t>k</a:t>
            </a:r>
            <a:r>
              <a:rPr lang="da-DK">
                <a:solidFill>
                  <a:srgbClr val="C00000"/>
                </a:solidFill>
              </a:rPr>
              <a:t> to other cluster centres </a:t>
            </a:r>
            <a:r>
              <a:rPr lang="da-DK" i="1">
                <a:solidFill>
                  <a:srgbClr val="C00000"/>
                </a:solidFill>
              </a:rPr>
              <a:t>j</a:t>
            </a:r>
            <a:endParaRPr lang="en-GB" i="1">
              <a:solidFill>
                <a:srgbClr val="C00000"/>
              </a:solidFill>
            </a:endParaRPr>
          </a:p>
        </p:txBody>
      </p:sp>
      <p:sp>
        <p:nvSpPr>
          <p:cNvPr id="175116" name="AutoShape 12"/>
          <p:cNvSpPr>
            <a:spLocks noChangeArrowheads="1"/>
          </p:cNvSpPr>
          <p:nvPr/>
        </p:nvSpPr>
        <p:spPr bwMode="auto">
          <a:xfrm>
            <a:off x="109538" y="1676400"/>
            <a:ext cx="1643062" cy="914400"/>
          </a:xfrm>
          <a:prstGeom prst="wedgeRectCallout">
            <a:avLst>
              <a:gd name="adj1" fmla="val 78264"/>
              <a:gd name="adj2" fmla="val 62310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Point </a:t>
            </a:r>
            <a:r>
              <a:rPr lang="da-DK" i="1">
                <a:solidFill>
                  <a:srgbClr val="C00000"/>
                </a:solidFill>
              </a:rPr>
              <a:t>k</a:t>
            </a:r>
            <a:r>
              <a:rPr lang="da-DK">
                <a:solidFill>
                  <a:srgbClr val="C00000"/>
                </a:solidFill>
              </a:rPr>
              <a:t>’s membership of  cluster </a:t>
            </a:r>
            <a:r>
              <a:rPr lang="da-DK" i="1">
                <a:solidFill>
                  <a:srgbClr val="C00000"/>
                </a:solidFill>
              </a:rPr>
              <a:t>i</a:t>
            </a:r>
            <a:endParaRPr lang="en-GB" i="1">
              <a:solidFill>
                <a:srgbClr val="C00000"/>
              </a:solidFill>
            </a:endParaRPr>
          </a:p>
        </p:txBody>
      </p:sp>
      <p:sp>
        <p:nvSpPr>
          <p:cNvPr id="175117" name="AutoShape 13"/>
          <p:cNvSpPr>
            <a:spLocks noChangeArrowheads="1"/>
          </p:cNvSpPr>
          <p:nvPr/>
        </p:nvSpPr>
        <p:spPr bwMode="auto">
          <a:xfrm>
            <a:off x="6553200" y="1676400"/>
            <a:ext cx="1524000" cy="685800"/>
          </a:xfrm>
          <a:prstGeom prst="wedgeRectCallout">
            <a:avLst>
              <a:gd name="adj1" fmla="val -117806"/>
              <a:gd name="adj2" fmla="val 117134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Fuzziness exponent</a:t>
            </a:r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 animBg="1"/>
      <p:bldP spid="175115" grpId="0" animBg="1"/>
      <p:bldP spid="175116" grpId="0" animBg="1"/>
      <p:bldP spid="175117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Fuzzy m</a:t>
            </a:r>
            <a:r>
              <a:rPr lang="en-GB" smtClean="0"/>
              <a:t>embership matrix</a:t>
            </a:r>
            <a:r>
              <a:rPr lang="da-DK" smtClean="0"/>
              <a:t> </a:t>
            </a:r>
            <a:r>
              <a:rPr lang="da-DK" b="1" smtClean="0"/>
              <a:t>M</a:t>
            </a:r>
            <a:endParaRPr lang="en-GB" b="1" smtClean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533400" y="1828800"/>
          <a:ext cx="5334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Equation" r:id="rId3" imgW="228600" imgH="228600" progId="Equation.3">
                  <p:embed/>
                </p:oleObj>
              </mc:Choice>
              <mc:Fallback>
                <p:oleObj name="Equation" r:id="rId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5334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066800" y="1752600"/>
          <a:ext cx="4937125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Equation" r:id="rId5" imgW="2730240" imgH="2311200" progId="Equation.3">
                  <p:embed/>
                </p:oleObj>
              </mc:Choice>
              <mc:Fallback>
                <p:oleObj name="Equation" r:id="rId5" imgW="2730240" imgH="23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4937125" cy="452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1" name="AutoShape 11"/>
          <p:cNvSpPr>
            <a:spLocks noChangeArrowheads="1"/>
          </p:cNvSpPr>
          <p:nvPr/>
        </p:nvSpPr>
        <p:spPr bwMode="auto">
          <a:xfrm>
            <a:off x="6705600" y="4800600"/>
            <a:ext cx="2209800" cy="990600"/>
          </a:xfrm>
          <a:prstGeom prst="wedgeRectCallout">
            <a:avLst>
              <a:gd name="adj1" fmla="val -100884"/>
              <a:gd name="adj2" fmla="val 14046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Gravitation to cluster </a:t>
            </a:r>
            <a:r>
              <a:rPr lang="da-DK" i="1">
                <a:solidFill>
                  <a:srgbClr val="C00000"/>
                </a:solidFill>
              </a:rPr>
              <a:t>i</a:t>
            </a:r>
            <a:r>
              <a:rPr lang="da-DK">
                <a:solidFill>
                  <a:srgbClr val="C00000"/>
                </a:solidFill>
              </a:rPr>
              <a:t> relative to total gravitation</a:t>
            </a:r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1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Fuzzy </a:t>
            </a:r>
            <a:r>
              <a:rPr lang="en-GB" smtClean="0"/>
              <a:t>c-partition</a:t>
            </a: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747963" y="2451100"/>
          <a:ext cx="4033837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Equation" r:id="rId3" imgW="1650960" imgH="1117440" progId="Equation.3">
                  <p:embed/>
                </p:oleObj>
              </mc:Choice>
              <mc:Fallback>
                <p:oleObj name="Equation" r:id="rId3" imgW="165096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2451100"/>
                        <a:ext cx="4033837" cy="295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2" name="AutoShape 4"/>
          <p:cNvSpPr>
            <a:spLocks noChangeArrowheads="1"/>
          </p:cNvSpPr>
          <p:nvPr/>
        </p:nvSpPr>
        <p:spPr bwMode="auto">
          <a:xfrm>
            <a:off x="228600" y="1524000"/>
            <a:ext cx="2016125" cy="2438400"/>
          </a:xfrm>
          <a:prstGeom prst="wedgeRectCallout">
            <a:avLst>
              <a:gd name="adj1" fmla="val 70449"/>
              <a:gd name="adj2" fmla="val -1852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All clusters </a:t>
            </a:r>
            <a:r>
              <a:rPr lang="da-DK" i="1">
                <a:solidFill>
                  <a:srgbClr val="C00000"/>
                </a:solidFill>
              </a:rPr>
              <a:t>C </a:t>
            </a:r>
            <a:r>
              <a:rPr lang="da-DK">
                <a:solidFill>
                  <a:srgbClr val="C00000"/>
                </a:solidFill>
              </a:rPr>
              <a:t>together fill the whole universe </a:t>
            </a:r>
            <a:r>
              <a:rPr lang="da-DK" i="1">
                <a:solidFill>
                  <a:srgbClr val="C00000"/>
                </a:solidFill>
              </a:rPr>
              <a:t>U.</a:t>
            </a:r>
          </a:p>
          <a:p>
            <a:pPr algn="ctr"/>
            <a:r>
              <a:rPr lang="da-DK" i="1">
                <a:solidFill>
                  <a:srgbClr val="C00000"/>
                </a:solidFill>
              </a:rPr>
              <a:t>Remark: The sum of memberships for a data point is 1, and the total for all points is K</a:t>
            </a:r>
            <a:endParaRPr lang="en-GB" i="1">
              <a:solidFill>
                <a:srgbClr val="C00000"/>
              </a:solidFill>
            </a:endParaRPr>
          </a:p>
        </p:txBody>
      </p:sp>
      <p:sp>
        <p:nvSpPr>
          <p:cNvPr id="176133" name="AutoShape 5"/>
          <p:cNvSpPr>
            <a:spLocks noChangeArrowheads="1"/>
          </p:cNvSpPr>
          <p:nvPr/>
        </p:nvSpPr>
        <p:spPr bwMode="auto">
          <a:xfrm>
            <a:off x="6629400" y="1524000"/>
            <a:ext cx="2225675" cy="685800"/>
          </a:xfrm>
          <a:prstGeom prst="wedgeRectCallout">
            <a:avLst>
              <a:gd name="adj1" fmla="val -136014"/>
              <a:gd name="adj2" fmla="val 254236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solidFill>
                  <a:srgbClr val="C00000"/>
                </a:solidFill>
              </a:rPr>
              <a:t>Not valid: </a:t>
            </a:r>
          </a:p>
          <a:p>
            <a:pPr algn="ctr"/>
            <a:r>
              <a:rPr lang="da-DK" i="1">
                <a:solidFill>
                  <a:srgbClr val="C00000"/>
                </a:solidFill>
              </a:rPr>
              <a:t>Clusters do overlap</a:t>
            </a:r>
            <a:endParaRPr lang="en-GB" i="1">
              <a:solidFill>
                <a:srgbClr val="C00000"/>
              </a:solidFill>
            </a:endParaRPr>
          </a:p>
        </p:txBody>
      </p:sp>
      <p:sp>
        <p:nvSpPr>
          <p:cNvPr id="176134" name="AutoShape 6"/>
          <p:cNvSpPr>
            <a:spLocks noChangeArrowheads="1"/>
          </p:cNvSpPr>
          <p:nvPr/>
        </p:nvSpPr>
        <p:spPr bwMode="auto">
          <a:xfrm>
            <a:off x="304800" y="5029200"/>
            <a:ext cx="1905000" cy="1524000"/>
          </a:xfrm>
          <a:prstGeom prst="wedgeRectCallout">
            <a:avLst>
              <a:gd name="adj1" fmla="val 77083"/>
              <a:gd name="adj2" fmla="val -69370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A cluster </a:t>
            </a:r>
            <a:r>
              <a:rPr lang="da-DK" i="1">
                <a:solidFill>
                  <a:srgbClr val="C00000"/>
                </a:solidFill>
              </a:rPr>
              <a:t>C</a:t>
            </a:r>
            <a:r>
              <a:rPr lang="da-DK">
                <a:solidFill>
                  <a:srgbClr val="C00000"/>
                </a:solidFill>
              </a:rPr>
              <a:t> is never empty and it is smaller than the whole universe </a:t>
            </a:r>
            <a:r>
              <a:rPr lang="da-DK" i="1">
                <a:solidFill>
                  <a:srgbClr val="C00000"/>
                </a:solidFill>
              </a:rPr>
              <a:t>U</a:t>
            </a:r>
            <a:endParaRPr lang="en-GB" i="1">
              <a:solidFill>
                <a:srgbClr val="C00000"/>
              </a:solidFill>
            </a:endParaRPr>
          </a:p>
        </p:txBody>
      </p:sp>
      <p:sp>
        <p:nvSpPr>
          <p:cNvPr id="176135" name="AutoShape 7"/>
          <p:cNvSpPr>
            <a:spLocks noChangeArrowheads="1"/>
          </p:cNvSpPr>
          <p:nvPr/>
        </p:nvSpPr>
        <p:spPr bwMode="auto">
          <a:xfrm>
            <a:off x="6629400" y="4953000"/>
            <a:ext cx="2266950" cy="1752600"/>
          </a:xfrm>
          <a:prstGeom prst="wedgeRectCallout">
            <a:avLst>
              <a:gd name="adj1" fmla="val -147731"/>
              <a:gd name="adj2" fmla="val -35009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There must be at least 2 clusters in a c-partition and at most as many as the number of data points </a:t>
            </a:r>
            <a:r>
              <a:rPr lang="da-DK" i="1">
                <a:solidFill>
                  <a:srgbClr val="C00000"/>
                </a:solidFill>
              </a:rPr>
              <a:t>K</a:t>
            </a:r>
            <a:endParaRPr lang="en-GB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  <p:bldP spid="176133" grpId="0" animBg="1"/>
      <p:bldP spid="176134" grpId="0" animBg="1"/>
      <p:bldP spid="176135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Kasus 7: Klasifikasi Sel Kanker</a:t>
            </a:r>
            <a:endParaRPr lang="en-GB" smtClean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342900" y="2133600"/>
          <a:ext cx="372268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4" name="Photo Editor Photo" r:id="rId3" imgW="2286198" imgH="1684166" progId="">
                  <p:embed/>
                </p:oleObj>
              </mc:Choice>
              <mc:Fallback>
                <p:oleObj name="Photo Editor Photo" r:id="rId3" imgW="2286198" imgH="16841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2133600"/>
                        <a:ext cx="372268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4495800" y="2125663"/>
          <a:ext cx="3733800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5" name="Photo Editor Photo" r:id="rId5" imgW="2286198" imgH="1684166" progId="">
                  <p:embed/>
                </p:oleObj>
              </mc:Choice>
              <mc:Fallback>
                <p:oleObj name="Photo Editor Photo" r:id="rId5" imgW="2286198" imgH="16841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25663"/>
                        <a:ext cx="3733800" cy="297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1447800" y="5486400"/>
            <a:ext cx="16335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Normal smear</a:t>
            </a:r>
            <a:endParaRPr lang="en-GB"/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4983163" y="5486400"/>
            <a:ext cx="2865437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Severely dysplastic smear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Possible Features</a:t>
            </a:r>
            <a:endParaRPr lang="en-GB" smtClean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Nucleus and cytoplasm area</a:t>
            </a:r>
          </a:p>
          <a:p>
            <a:pPr eaLnBrk="1" hangingPunct="1"/>
            <a:r>
              <a:rPr lang="da-DK" smtClean="0"/>
              <a:t>Nucleus and cyto brightness</a:t>
            </a:r>
          </a:p>
          <a:p>
            <a:pPr eaLnBrk="1" hangingPunct="1"/>
            <a:r>
              <a:rPr lang="da-DK" smtClean="0"/>
              <a:t>Nucleus shortest and longest diameter</a:t>
            </a:r>
          </a:p>
          <a:p>
            <a:pPr eaLnBrk="1" hangingPunct="1"/>
            <a:r>
              <a:rPr lang="da-DK" smtClean="0"/>
              <a:t>Cyto shortest and longest diameter</a:t>
            </a:r>
          </a:p>
          <a:p>
            <a:pPr eaLnBrk="1" hangingPunct="1"/>
            <a:r>
              <a:rPr lang="da-DK" smtClean="0"/>
              <a:t>Nucleus and cyto perimeter</a:t>
            </a:r>
          </a:p>
          <a:p>
            <a:pPr eaLnBrk="1" hangingPunct="1"/>
            <a:r>
              <a:rPr lang="da-DK" smtClean="0"/>
              <a:t>Nucleus and cyto no of maxima</a:t>
            </a:r>
          </a:p>
          <a:p>
            <a:pPr eaLnBrk="1" hangingPunct="1"/>
            <a:r>
              <a:rPr lang="da-DK" smtClean="0"/>
              <a:t>...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007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Classes are nonseparable</a:t>
            </a:r>
            <a:endParaRPr lang="en-GB" smtClean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752600" y="1600200"/>
          <a:ext cx="5410200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Photo Editor Photo" r:id="rId3" imgW="4442845" imgH="3795089" progId="">
                  <p:embed/>
                </p:oleObj>
              </mc:Choice>
              <mc:Fallback>
                <p:oleObj name="Photo Editor Photo" r:id="rId3" imgW="4442845" imgH="37950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5410200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6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Hard Classifier (HCM)</a:t>
            </a:r>
            <a:endParaRPr lang="en-GB" smtClean="0"/>
          </a:p>
        </p:txBody>
      </p:sp>
      <p:grpSp>
        <p:nvGrpSpPr>
          <p:cNvPr id="70660" name="Group 20"/>
          <p:cNvGrpSpPr>
            <a:grpSpLocks/>
          </p:cNvGrpSpPr>
          <p:nvPr/>
        </p:nvGrpSpPr>
        <p:grpSpPr bwMode="auto">
          <a:xfrm>
            <a:off x="484188" y="2171700"/>
            <a:ext cx="5599112" cy="4305300"/>
            <a:chOff x="330" y="1368"/>
            <a:chExt cx="3821" cy="2712"/>
          </a:xfrm>
        </p:grpSpPr>
        <p:graphicFrame>
          <p:nvGraphicFramePr>
            <p:cNvPr id="70658" name="Object 2"/>
            <p:cNvGraphicFramePr>
              <a:graphicFrameLocks noChangeAspect="1"/>
            </p:cNvGraphicFramePr>
            <p:nvPr/>
          </p:nvGraphicFramePr>
          <p:xfrm>
            <a:off x="330" y="1368"/>
            <a:ext cx="3821" cy="2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65" name="Photo Editor Photo" r:id="rId3" imgW="6066046" imgH="4305673" progId="">
                    <p:embed/>
                  </p:oleObj>
                </mc:Choice>
                <mc:Fallback>
                  <p:oleObj name="Photo Editor Photo" r:id="rId3" imgW="6066046" imgH="430567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" y="1368"/>
                          <a:ext cx="3821" cy="2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667" name="Group 11"/>
            <p:cNvGrpSpPr>
              <a:grpSpLocks/>
            </p:cNvGrpSpPr>
            <p:nvPr/>
          </p:nvGrpSpPr>
          <p:grpSpPr bwMode="auto">
            <a:xfrm>
              <a:off x="858" y="1992"/>
              <a:ext cx="3146" cy="131"/>
              <a:chOff x="1296" y="1950"/>
              <a:chExt cx="3146" cy="131"/>
            </a:xfrm>
          </p:grpSpPr>
          <p:sp>
            <p:nvSpPr>
              <p:cNvPr id="70668" name="Line 4"/>
              <p:cNvSpPr>
                <a:spLocks noChangeShapeType="1"/>
              </p:cNvSpPr>
              <p:nvPr/>
            </p:nvSpPr>
            <p:spPr bwMode="auto">
              <a:xfrm>
                <a:off x="1306" y="2022"/>
                <a:ext cx="3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69" name="Line 5"/>
              <p:cNvSpPr>
                <a:spLocks noChangeShapeType="1"/>
              </p:cNvSpPr>
              <p:nvPr/>
            </p:nvSpPr>
            <p:spPr bwMode="auto">
              <a:xfrm>
                <a:off x="1296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70" name="Line 6"/>
              <p:cNvSpPr>
                <a:spLocks noChangeShapeType="1"/>
              </p:cNvSpPr>
              <p:nvPr/>
            </p:nvSpPr>
            <p:spPr bwMode="auto">
              <a:xfrm>
                <a:off x="162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71" name="Line 7"/>
              <p:cNvSpPr>
                <a:spLocks noChangeShapeType="1"/>
              </p:cNvSpPr>
              <p:nvPr/>
            </p:nvSpPr>
            <p:spPr bwMode="auto">
              <a:xfrm>
                <a:off x="2328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72" name="Line 8"/>
              <p:cNvSpPr>
                <a:spLocks noChangeShapeType="1"/>
              </p:cNvSpPr>
              <p:nvPr/>
            </p:nvSpPr>
            <p:spPr bwMode="auto">
              <a:xfrm>
                <a:off x="3042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73" name="Line 9"/>
              <p:cNvSpPr>
                <a:spLocks noChangeShapeType="1"/>
              </p:cNvSpPr>
              <p:nvPr/>
            </p:nvSpPr>
            <p:spPr bwMode="auto">
              <a:xfrm>
                <a:off x="375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74" name="Line 10"/>
              <p:cNvSpPr>
                <a:spLocks noChangeShapeType="1"/>
              </p:cNvSpPr>
              <p:nvPr/>
            </p:nvSpPr>
            <p:spPr bwMode="auto">
              <a:xfrm>
                <a:off x="444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70661" name="Text Box 19"/>
          <p:cNvSpPr txBox="1">
            <a:spLocks noChangeArrowheads="1"/>
          </p:cNvSpPr>
          <p:nvPr/>
        </p:nvSpPr>
        <p:spPr bwMode="auto">
          <a:xfrm>
            <a:off x="6248400" y="5562600"/>
            <a:ext cx="2743200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A cell is either one </a:t>
            </a:r>
          </a:p>
          <a:p>
            <a:r>
              <a:rPr lang="da-DK"/>
              <a:t>or the other class </a:t>
            </a:r>
          </a:p>
          <a:p>
            <a:r>
              <a:rPr lang="da-DK"/>
              <a:t>defined by a colour.</a:t>
            </a:r>
            <a:endParaRPr lang="en-GB"/>
          </a:p>
        </p:txBody>
      </p:sp>
      <p:sp>
        <p:nvSpPr>
          <p:cNvPr id="70662" name="AutoShape 15"/>
          <p:cNvSpPr>
            <a:spLocks noChangeArrowheads="1"/>
          </p:cNvSpPr>
          <p:nvPr/>
        </p:nvSpPr>
        <p:spPr bwMode="auto">
          <a:xfrm>
            <a:off x="762000" y="1676400"/>
            <a:ext cx="685800" cy="382588"/>
          </a:xfrm>
          <a:prstGeom prst="wedgeRectCallout">
            <a:avLst>
              <a:gd name="adj1" fmla="val 53176"/>
              <a:gd name="adj2" fmla="val 319995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OK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0663" name="AutoShape 15"/>
          <p:cNvSpPr>
            <a:spLocks noChangeArrowheads="1"/>
          </p:cNvSpPr>
          <p:nvPr/>
        </p:nvSpPr>
        <p:spPr bwMode="auto">
          <a:xfrm>
            <a:off x="1828800" y="1676400"/>
            <a:ext cx="914400" cy="382588"/>
          </a:xfrm>
          <a:prstGeom prst="wedgeRectCallout">
            <a:avLst>
              <a:gd name="adj1" fmla="val -19843"/>
              <a:gd name="adj2" fmla="val 350343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light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0664" name="AutoShape 15"/>
          <p:cNvSpPr>
            <a:spLocks noChangeArrowheads="1"/>
          </p:cNvSpPr>
          <p:nvPr/>
        </p:nvSpPr>
        <p:spPr bwMode="auto">
          <a:xfrm>
            <a:off x="3200400" y="1674813"/>
            <a:ext cx="1219200" cy="382587"/>
          </a:xfrm>
          <a:prstGeom prst="wedgeRectCallout">
            <a:avLst>
              <a:gd name="adj1" fmla="val -48412"/>
              <a:gd name="adj2" fmla="val 32378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moderate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0665" name="AutoShape 16"/>
          <p:cNvSpPr>
            <a:spLocks noChangeArrowheads="1"/>
          </p:cNvSpPr>
          <p:nvPr/>
        </p:nvSpPr>
        <p:spPr bwMode="auto">
          <a:xfrm>
            <a:off x="4724400" y="1676400"/>
            <a:ext cx="762000" cy="381000"/>
          </a:xfrm>
          <a:prstGeom prst="wedgeRectCallout">
            <a:avLst>
              <a:gd name="adj1" fmla="val -92162"/>
              <a:gd name="adj2" fmla="val 335222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OK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0666" name="AutoShape 16"/>
          <p:cNvSpPr>
            <a:spLocks noChangeArrowheads="1"/>
          </p:cNvSpPr>
          <p:nvPr/>
        </p:nvSpPr>
        <p:spPr bwMode="auto">
          <a:xfrm>
            <a:off x="5791200" y="1676400"/>
            <a:ext cx="990600" cy="381000"/>
          </a:xfrm>
          <a:prstGeom prst="wedgeRectCallout">
            <a:avLst>
              <a:gd name="adj1" fmla="val -92162"/>
              <a:gd name="adj2" fmla="val 335222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severe</a:t>
            </a:r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Kasus 1</a:t>
            </a:r>
            <a:r>
              <a:rPr lang="id-ID" sz="4400" smtClean="0"/>
              <a:t>: Pemberian Beasiswa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30520"/>
              </p:ext>
            </p:extLst>
          </p:nvPr>
        </p:nvGraphicFramePr>
        <p:xfrm>
          <a:off x="457200" y="2209800"/>
          <a:ext cx="8153400" cy="2286000"/>
        </p:xfrm>
        <a:graphic>
          <a:graphicData uri="http://schemas.openxmlformats.org/drawingml/2006/table">
            <a:tbl>
              <a:tblPr/>
              <a:tblGrid>
                <a:gridCol w="2381081"/>
                <a:gridCol w="1587388"/>
                <a:gridCol w="4184931"/>
              </a:tblGrid>
              <a:tr h="8572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Mahasiswa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IPK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Gaji 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US" sz="3200" spc="-30" dirty="0" err="1" smtClean="0">
                          <a:latin typeface="Book Antiqua"/>
                          <a:ea typeface="Times New Roman"/>
                          <a:cs typeface="Times New Roman"/>
                        </a:rPr>
                        <a:t>tu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(Rp/bulan)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10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2,99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781561"/>
              </p:ext>
            </p:extLst>
          </p:nvPr>
        </p:nvGraphicFramePr>
        <p:xfrm>
          <a:off x="1981201" y="5029200"/>
          <a:ext cx="5486399" cy="1183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quation" r:id="rId3" imgW="1968480" imgH="431640" progId="Equation.3">
                  <p:embed/>
                </p:oleObj>
              </mc:Choice>
              <mc:Fallback>
                <p:oleObj name="Equation" r:id="rId3" imgW="196848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029200"/>
                        <a:ext cx="5486399" cy="1183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Fuzzy Classifier (FCM)</a:t>
            </a:r>
            <a:endParaRPr lang="en-GB" smtClean="0"/>
          </a:p>
        </p:txBody>
      </p:sp>
      <p:grpSp>
        <p:nvGrpSpPr>
          <p:cNvPr id="71684" name="Group 20"/>
          <p:cNvGrpSpPr>
            <a:grpSpLocks/>
          </p:cNvGrpSpPr>
          <p:nvPr/>
        </p:nvGrpSpPr>
        <p:grpSpPr bwMode="auto">
          <a:xfrm>
            <a:off x="496888" y="2171700"/>
            <a:ext cx="5599112" cy="4305300"/>
            <a:chOff x="330" y="1328"/>
            <a:chExt cx="3821" cy="2712"/>
          </a:xfrm>
        </p:grpSpPr>
        <p:graphicFrame>
          <p:nvGraphicFramePr>
            <p:cNvPr id="71682" name="Object 2"/>
            <p:cNvGraphicFramePr>
              <a:graphicFrameLocks noChangeAspect="1"/>
            </p:cNvGraphicFramePr>
            <p:nvPr/>
          </p:nvGraphicFramePr>
          <p:xfrm>
            <a:off x="330" y="1328"/>
            <a:ext cx="3821" cy="2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89" name="Photo Editor Photo" r:id="rId3" imgW="6066046" imgH="4305673" progId="">
                    <p:embed/>
                  </p:oleObj>
                </mc:Choice>
                <mc:Fallback>
                  <p:oleObj name="Photo Editor Photo" r:id="rId3" imgW="6066046" imgH="430567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" y="1328"/>
                          <a:ext cx="3821" cy="2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691" name="Group 4"/>
            <p:cNvGrpSpPr>
              <a:grpSpLocks/>
            </p:cNvGrpSpPr>
            <p:nvPr/>
          </p:nvGrpSpPr>
          <p:grpSpPr bwMode="auto">
            <a:xfrm>
              <a:off x="864" y="1992"/>
              <a:ext cx="3146" cy="131"/>
              <a:chOff x="1296" y="1950"/>
              <a:chExt cx="3146" cy="131"/>
            </a:xfrm>
          </p:grpSpPr>
          <p:sp>
            <p:nvSpPr>
              <p:cNvPr id="71692" name="Line 5"/>
              <p:cNvSpPr>
                <a:spLocks noChangeShapeType="1"/>
              </p:cNvSpPr>
              <p:nvPr/>
            </p:nvSpPr>
            <p:spPr bwMode="auto">
              <a:xfrm>
                <a:off x="1306" y="2022"/>
                <a:ext cx="3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3" name="Line 6"/>
              <p:cNvSpPr>
                <a:spLocks noChangeShapeType="1"/>
              </p:cNvSpPr>
              <p:nvPr/>
            </p:nvSpPr>
            <p:spPr bwMode="auto">
              <a:xfrm>
                <a:off x="1296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4" name="Line 7"/>
              <p:cNvSpPr>
                <a:spLocks noChangeShapeType="1"/>
              </p:cNvSpPr>
              <p:nvPr/>
            </p:nvSpPr>
            <p:spPr bwMode="auto">
              <a:xfrm>
                <a:off x="162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5" name="Line 8"/>
              <p:cNvSpPr>
                <a:spLocks noChangeShapeType="1"/>
              </p:cNvSpPr>
              <p:nvPr/>
            </p:nvSpPr>
            <p:spPr bwMode="auto">
              <a:xfrm>
                <a:off x="2328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6" name="Line 9"/>
              <p:cNvSpPr>
                <a:spLocks noChangeShapeType="1"/>
              </p:cNvSpPr>
              <p:nvPr/>
            </p:nvSpPr>
            <p:spPr bwMode="auto">
              <a:xfrm>
                <a:off x="3042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7" name="Line 10"/>
              <p:cNvSpPr>
                <a:spLocks noChangeShapeType="1"/>
              </p:cNvSpPr>
              <p:nvPr/>
            </p:nvSpPr>
            <p:spPr bwMode="auto">
              <a:xfrm>
                <a:off x="375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8" name="Line 11"/>
              <p:cNvSpPr>
                <a:spLocks noChangeShapeType="1"/>
              </p:cNvSpPr>
              <p:nvPr/>
            </p:nvSpPr>
            <p:spPr bwMode="auto">
              <a:xfrm>
                <a:off x="444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71685" name="Text Box 19"/>
          <p:cNvSpPr txBox="1">
            <a:spLocks noChangeArrowheads="1"/>
          </p:cNvSpPr>
          <p:nvPr/>
        </p:nvSpPr>
        <p:spPr bwMode="auto">
          <a:xfrm>
            <a:off x="6248400" y="5029200"/>
            <a:ext cx="2743200" cy="147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A cell can belong to  </a:t>
            </a:r>
          </a:p>
          <a:p>
            <a:r>
              <a:rPr lang="da-DK"/>
              <a:t>several classes to a</a:t>
            </a:r>
          </a:p>
          <a:p>
            <a:r>
              <a:rPr lang="da-DK"/>
              <a:t>Degree, i.e., one column</a:t>
            </a:r>
          </a:p>
          <a:p>
            <a:r>
              <a:rPr lang="da-DK"/>
              <a:t>may have several colours.</a:t>
            </a:r>
            <a:endParaRPr lang="en-GB"/>
          </a:p>
        </p:txBody>
      </p:sp>
      <p:sp>
        <p:nvSpPr>
          <p:cNvPr id="71686" name="AutoShape 15"/>
          <p:cNvSpPr>
            <a:spLocks noChangeArrowheads="1"/>
          </p:cNvSpPr>
          <p:nvPr/>
        </p:nvSpPr>
        <p:spPr bwMode="auto">
          <a:xfrm>
            <a:off x="762000" y="1676400"/>
            <a:ext cx="685800" cy="382588"/>
          </a:xfrm>
          <a:prstGeom prst="wedgeRectCallout">
            <a:avLst>
              <a:gd name="adj1" fmla="val 53176"/>
              <a:gd name="adj2" fmla="val 319995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OK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1687" name="AutoShape 15"/>
          <p:cNvSpPr>
            <a:spLocks noChangeArrowheads="1"/>
          </p:cNvSpPr>
          <p:nvPr/>
        </p:nvSpPr>
        <p:spPr bwMode="auto">
          <a:xfrm>
            <a:off x="1828800" y="1676400"/>
            <a:ext cx="914400" cy="382588"/>
          </a:xfrm>
          <a:prstGeom prst="wedgeRectCallout">
            <a:avLst>
              <a:gd name="adj1" fmla="val -19843"/>
              <a:gd name="adj2" fmla="val 350343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light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1688" name="AutoShape 15"/>
          <p:cNvSpPr>
            <a:spLocks noChangeArrowheads="1"/>
          </p:cNvSpPr>
          <p:nvPr/>
        </p:nvSpPr>
        <p:spPr bwMode="auto">
          <a:xfrm>
            <a:off x="3200400" y="1674813"/>
            <a:ext cx="1219200" cy="382587"/>
          </a:xfrm>
          <a:prstGeom prst="wedgeRectCallout">
            <a:avLst>
              <a:gd name="adj1" fmla="val -48412"/>
              <a:gd name="adj2" fmla="val 32378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moderate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1689" name="AutoShape 16"/>
          <p:cNvSpPr>
            <a:spLocks noChangeArrowheads="1"/>
          </p:cNvSpPr>
          <p:nvPr/>
        </p:nvSpPr>
        <p:spPr bwMode="auto">
          <a:xfrm>
            <a:off x="4724400" y="1676400"/>
            <a:ext cx="762000" cy="381000"/>
          </a:xfrm>
          <a:prstGeom prst="wedgeRectCallout">
            <a:avLst>
              <a:gd name="adj1" fmla="val -92162"/>
              <a:gd name="adj2" fmla="val 335222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OK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1690" name="AutoShape 16"/>
          <p:cNvSpPr>
            <a:spLocks noChangeArrowheads="1"/>
          </p:cNvSpPr>
          <p:nvPr/>
        </p:nvSpPr>
        <p:spPr bwMode="auto">
          <a:xfrm>
            <a:off x="5791200" y="1676400"/>
            <a:ext cx="990600" cy="381000"/>
          </a:xfrm>
          <a:prstGeom prst="wedgeRectCallout">
            <a:avLst>
              <a:gd name="adj1" fmla="val -92162"/>
              <a:gd name="adj2" fmla="val 335222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severe</a:t>
            </a:r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Kasus 8: </a:t>
            </a:r>
            <a:r>
              <a:rPr lang="en-US" i="1" smtClean="0"/>
              <a:t>Image Segmentation</a:t>
            </a:r>
            <a:endParaRPr lang="id-ID" i="1" smtClean="0"/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Sangat penting untuk </a:t>
            </a:r>
            <a:r>
              <a:rPr lang="en-US" i="1" smtClean="0"/>
              <a:t>image analysis</a:t>
            </a:r>
            <a:r>
              <a:rPr lang="en-US" smtClean="0"/>
              <a:t>, </a:t>
            </a:r>
            <a:r>
              <a:rPr lang="en-US" i="1" smtClean="0"/>
              <a:t>understanding</a:t>
            </a:r>
            <a:r>
              <a:rPr lang="en-US" smtClean="0"/>
              <a:t>, dan </a:t>
            </a:r>
            <a:r>
              <a:rPr lang="en-US" i="1" smtClean="0"/>
              <a:t>coding</a:t>
            </a:r>
          </a:p>
          <a:p>
            <a:r>
              <a:rPr lang="en-US" smtClean="0"/>
              <a:t>Bagaimana memisahkan satu objek yang diingingkan dari objek2 lainnya?</a:t>
            </a:r>
          </a:p>
          <a:p>
            <a:r>
              <a:rPr lang="en-US" smtClean="0"/>
              <a:t>Pada image terdapat banyak ambiguitas</a:t>
            </a:r>
          </a:p>
          <a:p>
            <a:endParaRPr lang="id-ID" smtClean="0"/>
          </a:p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8156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0292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62600" y="1066800"/>
            <a:ext cx="33528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Original cow image, 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 segmented reference image for (a). 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FCM with pixel locations 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FCM with pixel intensity 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FCM with both features 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Fuzzy Clustering Incorporating Spatial Information (FCSI). 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id-ID" dirty="0">
                <a:latin typeface="Arial" pitchFamily="34" charset="0"/>
                <a:cs typeface="Arial" pitchFamily="34" charset="0"/>
              </a:rPr>
              <a:t>M. Ameer Ali, Gour C Karmakar and Laurence S Dooley</a:t>
            </a:r>
            <a:r>
              <a:rPr lang="en-US" dirty="0">
                <a:latin typeface="Arial" pitchFamily="34" charset="0"/>
                <a:cs typeface="Arial" pitchFamily="34" charset="0"/>
              </a:rPr>
              <a:t>, “Image Segmentation Using Fuzzy Clustering Incorporating Spatial Information, </a:t>
            </a:r>
            <a:r>
              <a:rPr lang="id-ID" dirty="0">
                <a:latin typeface="Arial" pitchFamily="34" charset="0"/>
                <a:cs typeface="Arial" pitchFamily="34" charset="0"/>
              </a:rPr>
              <a:t>Monash University, Australia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Kasus 9: </a:t>
            </a:r>
            <a:r>
              <a:rPr lang="en-US" i="1" smtClean="0"/>
              <a:t>Documents Clustering</a:t>
            </a:r>
            <a:endParaRPr lang="id-ID" i="1" smtClean="0"/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tabLst>
                <a:tab pos="363538" algn="l"/>
              </a:tabLst>
            </a:pPr>
            <a:r>
              <a:rPr lang="en-US" sz="2400" dirty="0" smtClean="0"/>
              <a:t>Text represented as an unordered collection of words</a:t>
            </a:r>
            <a:endParaRPr lang="en-US" sz="2400" dirty="0" smtClean="0">
              <a:latin typeface="Calibri" pitchFamily="34" charset="0"/>
            </a:endParaRPr>
          </a:p>
          <a:p>
            <a:pPr marL="363538" indent="-363538">
              <a:tabLst>
                <a:tab pos="363538" algn="l"/>
              </a:tabLst>
            </a:pPr>
            <a:r>
              <a:rPr lang="en-US" sz="2400" dirty="0" smtClean="0">
                <a:latin typeface="Calibri" pitchFamily="34" charset="0"/>
              </a:rPr>
              <a:t>Using </a:t>
            </a:r>
            <a:r>
              <a:rPr lang="sl-SI" sz="2400" dirty="0" smtClean="0"/>
              <a:t>tf</a:t>
            </a:r>
            <a:r>
              <a:rPr lang="en-GB" sz="2400" dirty="0" smtClean="0"/>
              <a:t>-</a:t>
            </a:r>
            <a:r>
              <a:rPr lang="sl-SI" sz="2400" dirty="0" smtClean="0"/>
              <a:t>idf</a:t>
            </a:r>
            <a:r>
              <a:rPr lang="en-GB" sz="2400" dirty="0" smtClean="0"/>
              <a:t> (</a:t>
            </a:r>
            <a:r>
              <a:rPr lang="sl-SI" sz="2400" dirty="0" smtClean="0"/>
              <a:t>term frequency–inverse document frequency</a:t>
            </a:r>
            <a:r>
              <a:rPr lang="en-GB" sz="2400" dirty="0" smtClean="0"/>
              <a:t>)</a:t>
            </a:r>
          </a:p>
          <a:p>
            <a:pPr marL="363538" indent="-363538">
              <a:tabLst>
                <a:tab pos="363538" algn="l"/>
              </a:tabLst>
            </a:pPr>
            <a:r>
              <a:rPr lang="en-GB" sz="2400" dirty="0" smtClean="0"/>
              <a:t>Document = one vector in high dimensional space</a:t>
            </a:r>
          </a:p>
          <a:p>
            <a:pPr marL="363538" indent="-363538">
              <a:tabLst>
                <a:tab pos="363538" algn="l"/>
              </a:tabLst>
            </a:pPr>
            <a:r>
              <a:rPr lang="en-GB" sz="2400" dirty="0" smtClean="0"/>
              <a:t>Similarity = cosine similarity between vectors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29763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27"/>
          <p:cNvSpPr txBox="1"/>
          <p:nvPr/>
        </p:nvSpPr>
        <p:spPr>
          <a:xfrm>
            <a:off x="457200" y="838200"/>
            <a:ext cx="8215313" cy="1214438"/>
          </a:xfrm>
          <a:prstGeom prst="rect">
            <a:avLst/>
          </a:prstGeom>
          <a:noFill/>
        </p:spPr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Problem</a:t>
            </a:r>
          </a:p>
          <a:p>
            <a:pPr>
              <a:tabLst>
                <a:tab pos="447675" algn="l"/>
              </a:tabLst>
              <a:defRPr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Grouping conference papers with regard to their contents into predefined sessions schedule.</a:t>
            </a:r>
          </a:p>
          <a:p>
            <a:pPr>
              <a:tabLst>
                <a:tab pos="447675" algn="l"/>
              </a:tabLst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47675" algn="l"/>
              </a:tabLst>
              <a:defRPr/>
            </a:pPr>
            <a:endParaRPr lang="en-US" sz="2400" cap="small" dirty="0">
              <a:solidFill>
                <a:srgbClr val="FFC000"/>
              </a:solidFill>
              <a:latin typeface="Cambria" pitchFamily="18" charset="0"/>
              <a:cs typeface="Arial" pitchFamily="34" charset="0"/>
            </a:endParaRPr>
          </a:p>
          <a:p>
            <a:pPr>
              <a:tabLst>
                <a:tab pos="447675" algn="l"/>
              </a:tabLst>
              <a:defRPr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	</a:t>
            </a:r>
          </a:p>
          <a:p>
            <a:pPr marL="625475" indent="-625475"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	</a:t>
            </a: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cap="small" dirty="0">
              <a:solidFill>
                <a:srgbClr val="FFC000"/>
              </a:solidFill>
              <a:latin typeface="Cambria" pitchFamily="18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715000" y="2643188"/>
            <a:ext cx="1714500" cy="642937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Session A </a:t>
            </a:r>
          </a:p>
          <a:p>
            <a:pPr algn="ctr">
              <a:defRPr/>
            </a:pPr>
            <a:r>
              <a:rPr lang="en-GB" dirty="0"/>
              <a:t>(3 papers)</a:t>
            </a:r>
            <a:endParaRPr lang="sl-SI" dirty="0"/>
          </a:p>
        </p:txBody>
      </p:sp>
      <p:sp>
        <p:nvSpPr>
          <p:cNvPr id="6" name="Flowchart: Process 5"/>
          <p:cNvSpPr/>
          <p:nvPr/>
        </p:nvSpPr>
        <p:spPr>
          <a:xfrm>
            <a:off x="5715000" y="328612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Coffee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PoljeZBesedilom 27"/>
          <p:cNvSpPr txBox="1"/>
          <p:nvPr/>
        </p:nvSpPr>
        <p:spPr>
          <a:xfrm>
            <a:off x="461963" y="2571750"/>
            <a:ext cx="1323975" cy="500063"/>
          </a:xfrm>
          <a:prstGeom prst="rect">
            <a:avLst/>
          </a:prstGeom>
          <a:noFill/>
        </p:spPr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Example</a:t>
            </a:r>
          </a:p>
          <a:p>
            <a:pPr>
              <a:tabLst>
                <a:tab pos="447675" algn="l"/>
              </a:tabLst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47675" algn="l"/>
              </a:tabLst>
              <a:defRPr/>
            </a:pPr>
            <a:endParaRPr lang="en-US" sz="2400" cap="small" dirty="0">
              <a:solidFill>
                <a:srgbClr val="FFC000"/>
              </a:solidFill>
              <a:latin typeface="Cambria" pitchFamily="18" charset="0"/>
              <a:cs typeface="Arial" pitchFamily="34" charset="0"/>
            </a:endParaRPr>
          </a:p>
          <a:p>
            <a:pPr>
              <a:tabLst>
                <a:tab pos="447675" algn="l"/>
              </a:tabLst>
              <a:defRPr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	</a:t>
            </a:r>
          </a:p>
          <a:p>
            <a:pPr marL="625475" indent="-625475"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	</a:t>
            </a: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cap="small" dirty="0">
              <a:solidFill>
                <a:srgbClr val="FFC000"/>
              </a:solidFill>
              <a:latin typeface="Cambria" pitchFamily="18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715000" y="3500438"/>
            <a:ext cx="1714500" cy="642937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Session B</a:t>
            </a:r>
          </a:p>
          <a:p>
            <a:pPr algn="ctr">
              <a:defRPr/>
            </a:pPr>
            <a:r>
              <a:rPr lang="en-GB" dirty="0"/>
              <a:t>(4 papers)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5715000" y="414337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Lunch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715000" y="4357688"/>
            <a:ext cx="1714500" cy="642937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Session C</a:t>
            </a:r>
          </a:p>
          <a:p>
            <a:pPr algn="ctr">
              <a:defRPr/>
            </a:pPr>
            <a:r>
              <a:rPr lang="en-GB" dirty="0"/>
              <a:t>(4 papers)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715000" y="5214938"/>
            <a:ext cx="1714500" cy="642937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Session D</a:t>
            </a:r>
          </a:p>
          <a:p>
            <a:pPr algn="ctr">
              <a:defRPr/>
            </a:pPr>
            <a:r>
              <a:rPr lang="en-GB" dirty="0"/>
              <a:t>(3 papers)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715000" y="500062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Coffee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000250" y="3071813"/>
            <a:ext cx="836613" cy="369887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1"/>
                </a:solidFill>
              </a:rPr>
              <a:t>Papers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5643563" y="2286000"/>
            <a:ext cx="1895475" cy="369888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1"/>
                </a:solidFill>
              </a:rPr>
              <a:t>Sessions schedule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2286000" y="3500438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6" name="Flowchart: Document 15"/>
          <p:cNvSpPr/>
          <p:nvPr/>
        </p:nvSpPr>
        <p:spPr>
          <a:xfrm>
            <a:off x="2786063" y="3786188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7" name="Flowchart: Document 16"/>
          <p:cNvSpPr/>
          <p:nvPr/>
        </p:nvSpPr>
        <p:spPr>
          <a:xfrm>
            <a:off x="2214563" y="4071938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8" name="Flowchart: Document 17"/>
          <p:cNvSpPr/>
          <p:nvPr/>
        </p:nvSpPr>
        <p:spPr>
          <a:xfrm>
            <a:off x="1285875" y="4286250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9" name="Flowchart: Document 18"/>
          <p:cNvSpPr/>
          <p:nvPr/>
        </p:nvSpPr>
        <p:spPr>
          <a:xfrm>
            <a:off x="1571625" y="414337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0" name="Flowchart: Document 19"/>
          <p:cNvSpPr/>
          <p:nvPr/>
        </p:nvSpPr>
        <p:spPr>
          <a:xfrm>
            <a:off x="1143000" y="3786188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1" name="Flowchart: Document 20"/>
          <p:cNvSpPr/>
          <p:nvPr/>
        </p:nvSpPr>
        <p:spPr>
          <a:xfrm>
            <a:off x="1928813" y="4572000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2" name="Flowchart: Document 21"/>
          <p:cNvSpPr/>
          <p:nvPr/>
        </p:nvSpPr>
        <p:spPr>
          <a:xfrm>
            <a:off x="2571750" y="4786313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3" name="Flowchart: Document 22"/>
          <p:cNvSpPr/>
          <p:nvPr/>
        </p:nvSpPr>
        <p:spPr>
          <a:xfrm>
            <a:off x="1428750" y="471487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4" name="Flowchart: Document 23"/>
          <p:cNvSpPr/>
          <p:nvPr/>
        </p:nvSpPr>
        <p:spPr>
          <a:xfrm>
            <a:off x="2786063" y="414337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5" name="Flowchart: Document 24"/>
          <p:cNvSpPr/>
          <p:nvPr/>
        </p:nvSpPr>
        <p:spPr>
          <a:xfrm>
            <a:off x="1428750" y="3643313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6" name="Flowchart: Document 25"/>
          <p:cNvSpPr/>
          <p:nvPr/>
        </p:nvSpPr>
        <p:spPr>
          <a:xfrm>
            <a:off x="1714500" y="385762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7" name="Flowchart: Document 26"/>
          <p:cNvSpPr/>
          <p:nvPr/>
        </p:nvSpPr>
        <p:spPr>
          <a:xfrm>
            <a:off x="2857500" y="442912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8" name="Flowchart: Document 27"/>
          <p:cNvSpPr/>
          <p:nvPr/>
        </p:nvSpPr>
        <p:spPr>
          <a:xfrm>
            <a:off x="1928813" y="500062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9" name="Flowchart: Process 28"/>
          <p:cNvSpPr/>
          <p:nvPr/>
        </p:nvSpPr>
        <p:spPr>
          <a:xfrm>
            <a:off x="3500438" y="2928938"/>
            <a:ext cx="1830387" cy="646112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1"/>
                </a:solidFill>
              </a:rPr>
              <a:t>Constraint-based</a:t>
            </a:r>
          </a:p>
          <a:p>
            <a:pPr algn="ctr">
              <a:defRPr/>
            </a:pPr>
            <a:r>
              <a:rPr lang="en-GB" b="1" dirty="0">
                <a:solidFill>
                  <a:schemeClr val="accent1"/>
                </a:solidFill>
              </a:rPr>
              <a:t>clustering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715000" y="2643188"/>
            <a:ext cx="1714500" cy="642937"/>
            <a:chOff x="5715008" y="2643182"/>
            <a:chExt cx="1714512" cy="642942"/>
          </a:xfrm>
        </p:grpSpPr>
        <p:sp>
          <p:nvSpPr>
            <p:cNvPr id="31" name="Flowchart: Process 30"/>
            <p:cNvSpPr/>
            <p:nvPr/>
          </p:nvSpPr>
          <p:spPr>
            <a:xfrm>
              <a:off x="5715008" y="2643182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A – Title 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32" name="Flowchart: Document 31"/>
            <p:cNvSpPr/>
            <p:nvPr/>
          </p:nvSpPr>
          <p:spPr>
            <a:xfrm>
              <a:off x="5857884" y="3000372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3" name="Flowchart: Document 32"/>
            <p:cNvSpPr/>
            <p:nvPr/>
          </p:nvSpPr>
          <p:spPr>
            <a:xfrm>
              <a:off x="6357951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4" name="Flowchart: Document 33"/>
            <p:cNvSpPr/>
            <p:nvPr/>
          </p:nvSpPr>
          <p:spPr>
            <a:xfrm>
              <a:off x="6786579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715000" y="3500438"/>
            <a:ext cx="1714500" cy="642937"/>
            <a:chOff x="5715008" y="3500438"/>
            <a:chExt cx="1714512" cy="642942"/>
          </a:xfrm>
        </p:grpSpPr>
        <p:sp>
          <p:nvSpPr>
            <p:cNvPr id="36" name="Flowchart: Process 35"/>
            <p:cNvSpPr/>
            <p:nvPr/>
          </p:nvSpPr>
          <p:spPr>
            <a:xfrm>
              <a:off x="5715008" y="3500438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B – Title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37" name="Flowchart: Document 36"/>
            <p:cNvSpPr/>
            <p:nvPr/>
          </p:nvSpPr>
          <p:spPr>
            <a:xfrm>
              <a:off x="5786447" y="3857628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8" name="Flowchart: Document 37"/>
            <p:cNvSpPr/>
            <p:nvPr/>
          </p:nvSpPr>
          <p:spPr>
            <a:xfrm>
              <a:off x="6205549" y="3857628"/>
              <a:ext cx="342902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9" name="Flowchart: Document 38"/>
            <p:cNvSpPr/>
            <p:nvPr/>
          </p:nvSpPr>
          <p:spPr>
            <a:xfrm>
              <a:off x="6619889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0" name="Flowchart: Document 39"/>
            <p:cNvSpPr/>
            <p:nvPr/>
          </p:nvSpPr>
          <p:spPr>
            <a:xfrm>
              <a:off x="7016767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5715000" y="4357688"/>
            <a:ext cx="1714500" cy="642937"/>
            <a:chOff x="5715008" y="3500438"/>
            <a:chExt cx="1714512" cy="642942"/>
          </a:xfrm>
        </p:grpSpPr>
        <p:sp>
          <p:nvSpPr>
            <p:cNvPr id="42" name="Flowchart: Process 41"/>
            <p:cNvSpPr/>
            <p:nvPr/>
          </p:nvSpPr>
          <p:spPr>
            <a:xfrm>
              <a:off x="5715008" y="3500438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C – Title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43" name="Flowchart: Document 42"/>
            <p:cNvSpPr/>
            <p:nvPr/>
          </p:nvSpPr>
          <p:spPr>
            <a:xfrm>
              <a:off x="5786447" y="3857628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4" name="Flowchart: Document 43"/>
            <p:cNvSpPr/>
            <p:nvPr/>
          </p:nvSpPr>
          <p:spPr>
            <a:xfrm>
              <a:off x="6205549" y="3857628"/>
              <a:ext cx="342902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5" name="Flowchart: Document 44"/>
            <p:cNvSpPr/>
            <p:nvPr/>
          </p:nvSpPr>
          <p:spPr>
            <a:xfrm>
              <a:off x="6619889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6" name="Flowchart: Document 45"/>
            <p:cNvSpPr/>
            <p:nvPr/>
          </p:nvSpPr>
          <p:spPr>
            <a:xfrm>
              <a:off x="7016767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35" name="Group 46"/>
          <p:cNvGrpSpPr>
            <a:grpSpLocks/>
          </p:cNvGrpSpPr>
          <p:nvPr/>
        </p:nvGrpSpPr>
        <p:grpSpPr bwMode="auto">
          <a:xfrm>
            <a:off x="5715000" y="5214938"/>
            <a:ext cx="1714500" cy="642937"/>
            <a:chOff x="5715008" y="2643182"/>
            <a:chExt cx="1714512" cy="642942"/>
          </a:xfrm>
        </p:grpSpPr>
        <p:sp>
          <p:nvSpPr>
            <p:cNvPr id="48" name="Flowchart: Process 47"/>
            <p:cNvSpPr/>
            <p:nvPr/>
          </p:nvSpPr>
          <p:spPr>
            <a:xfrm>
              <a:off x="5715008" y="2643182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D – </a:t>
              </a:r>
              <a:r>
                <a:rPr lang="en-GB" sz="1700" dirty="0"/>
                <a:t>Title</a:t>
              </a:r>
              <a:r>
                <a:rPr lang="en-GB" dirty="0"/>
                <a:t> 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49" name="Flowchart: Document 48"/>
            <p:cNvSpPr/>
            <p:nvPr/>
          </p:nvSpPr>
          <p:spPr>
            <a:xfrm>
              <a:off x="5857884" y="3000372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50" name="Flowchart: Document 49"/>
            <p:cNvSpPr/>
            <p:nvPr/>
          </p:nvSpPr>
          <p:spPr>
            <a:xfrm>
              <a:off x="6357951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51" name="Flowchart: Document 50"/>
            <p:cNvSpPr/>
            <p:nvPr/>
          </p:nvSpPr>
          <p:spPr>
            <a:xfrm>
              <a:off x="6786579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724400" y="6477000"/>
            <a:ext cx="4419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Matjaž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Juršič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Vid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Podpe</a:t>
            </a:r>
            <a:r>
              <a:rPr lang="sl-SI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čan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Nada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Lavrač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8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5604E-6 L 0.41215 -0.14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75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73022E-7 L 0.35017 -0.232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9792E-6 L 0.49896 -0.3155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2758E-6 L 0.34167 0.01851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9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5141E-7 L 0.40469 -0.06478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32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6576E-6 L 0.53768 -0.09602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48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04118E-6 L 0.46007 -0.1689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8755E-6 L 0.57726 -0.0326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0967E-6 L 0.47465 0.1027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51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1971E-6 L 0.47534 -0.011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0" y="-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10967E-6 L 0.33437 0.1027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4151E-6 L 0.4908 0.17654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88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4151E-6 L 0.40521 0.18718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93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83063E-7 L 0.45122 0.24942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3" grpId="1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/>
      <p:bldP spid="29" grpId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Combining CBC &amp; Fuzzy Clustering</a:t>
            </a:r>
            <a:endParaRPr lang="id-ID" sz="440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400" b="1" cap="small" dirty="0" smtClean="0">
                <a:latin typeface="Cambria" pitchFamily="18" charset="0"/>
              </a:rPr>
              <a:t>Phase 1 Solution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constrained-based clustering  (CBC)</a:t>
            </a:r>
          </a:p>
          <a:p>
            <a:pPr>
              <a:tabLst>
                <a:tab pos="447675" algn="l"/>
              </a:tabLst>
              <a:defRPr/>
            </a:pPr>
            <a:endParaRPr lang="en-US" sz="2400" cap="small" dirty="0" smtClean="0">
              <a:latin typeface="Cambria" pitchFamily="18" charset="0"/>
            </a:endParaRPr>
          </a:p>
          <a:p>
            <a:pPr>
              <a:tabLst>
                <a:tab pos="447675" algn="l"/>
              </a:tabLst>
              <a:defRPr/>
            </a:pPr>
            <a:r>
              <a:rPr lang="en-US" sz="2400" b="1" cap="small" dirty="0" smtClean="0">
                <a:latin typeface="Cambria" pitchFamily="18" charset="0"/>
              </a:rPr>
              <a:t>Difficulties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CBC can get stuck in local minimum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often low quality </a:t>
            </a:r>
            <a:r>
              <a:rPr lang="en-US" sz="1800" dirty="0" smtClean="0"/>
              <a:t>result (created schedule)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user interaction needed to repair schedule</a:t>
            </a:r>
            <a:endParaRPr lang="en-US" sz="1800" dirty="0" smtClean="0"/>
          </a:p>
          <a:p>
            <a:pPr>
              <a:tabLst>
                <a:tab pos="447675" algn="l"/>
              </a:tabLst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tabLst>
                <a:tab pos="447675" algn="l"/>
              </a:tabLst>
              <a:defRPr/>
            </a:pPr>
            <a:r>
              <a:rPr lang="en-US" sz="2400" b="1" cap="small" dirty="0" smtClean="0">
                <a:latin typeface="Cambria" pitchFamily="18" charset="0"/>
              </a:rPr>
              <a:t>Phase 2 Needed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run fuzzy clustering (FC) with initial clusters from CBC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if output clusters of FC differ from CBC repeat everything</a:t>
            </a:r>
            <a:endParaRPr lang="en-US" sz="1800" dirty="0" smtClean="0"/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if the clusters of FC equal to CBC show new info to user</a:t>
            </a:r>
            <a:endParaRPr lang="id-ID" sz="1800" dirty="0"/>
          </a:p>
        </p:txBody>
      </p:sp>
      <p:sp>
        <p:nvSpPr>
          <p:cNvPr id="5" name="Rectangle 4"/>
          <p:cNvSpPr/>
          <p:nvPr/>
        </p:nvSpPr>
        <p:spPr>
          <a:xfrm>
            <a:off x="4724400" y="6477000"/>
            <a:ext cx="4419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Matjaž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Juršič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Vid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Podpe</a:t>
            </a:r>
            <a:r>
              <a:rPr lang="sl-SI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čan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Nada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Lavrač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7"/>
          <p:cNvSpPr txBox="1"/>
          <p:nvPr/>
        </p:nvSpPr>
        <p:spPr>
          <a:xfrm>
            <a:off x="458788" y="1285875"/>
            <a:ext cx="8215312" cy="1214438"/>
          </a:xfrm>
          <a:prstGeom prst="rect">
            <a:avLst/>
          </a:prstGeom>
          <a:noFill/>
        </p:spPr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Run Fuzzy Clustering on Phase 1 Results</a:t>
            </a:r>
          </a:p>
          <a:p>
            <a:pPr>
              <a:tabLst>
                <a:tab pos="447675" algn="l"/>
              </a:tabLst>
              <a:defRPr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	- insight into result quality</a:t>
            </a:r>
          </a:p>
          <a:p>
            <a:pPr>
              <a:tabLst>
                <a:tab pos="447675" algn="l"/>
              </a:tabLst>
              <a:defRPr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	- identify problematic papers</a:t>
            </a:r>
            <a:endParaRPr lang="en-US" sz="28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5715000" y="328612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Coffee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PoljeZBesedilom 27"/>
          <p:cNvSpPr txBox="1"/>
          <p:nvPr/>
        </p:nvSpPr>
        <p:spPr>
          <a:xfrm>
            <a:off x="461963" y="2571750"/>
            <a:ext cx="1323975" cy="500063"/>
          </a:xfrm>
          <a:prstGeom prst="rect">
            <a:avLst/>
          </a:prstGeom>
          <a:noFill/>
        </p:spPr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Example</a:t>
            </a:r>
            <a:endParaRPr lang="en-US" sz="280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715000" y="414337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Lunch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715000" y="500062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Coffee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643563" y="2286000"/>
            <a:ext cx="1895475" cy="369888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1"/>
                </a:solidFill>
              </a:rPr>
              <a:t>Sessions schedule</a:t>
            </a:r>
            <a:endParaRPr lang="sl-SI" dirty="0">
              <a:solidFill>
                <a:schemeClr val="accent1"/>
              </a:solidFill>
            </a:endParaRP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715000" y="2643188"/>
            <a:ext cx="1714500" cy="642937"/>
            <a:chOff x="5715008" y="2643182"/>
            <a:chExt cx="1714512" cy="642942"/>
          </a:xfrm>
        </p:grpSpPr>
        <p:sp>
          <p:nvSpPr>
            <p:cNvPr id="9" name="Flowchart: Process 8"/>
            <p:cNvSpPr/>
            <p:nvPr/>
          </p:nvSpPr>
          <p:spPr>
            <a:xfrm>
              <a:off x="5715008" y="2643182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A – Title 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10" name="Flowchart: Document 9"/>
            <p:cNvSpPr/>
            <p:nvPr/>
          </p:nvSpPr>
          <p:spPr>
            <a:xfrm>
              <a:off x="5857884" y="3000372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1" name="Flowchart: Document 10"/>
            <p:cNvSpPr/>
            <p:nvPr/>
          </p:nvSpPr>
          <p:spPr>
            <a:xfrm>
              <a:off x="6357951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2" name="Flowchart: Document 11"/>
            <p:cNvSpPr/>
            <p:nvPr/>
          </p:nvSpPr>
          <p:spPr>
            <a:xfrm>
              <a:off x="6786579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5715000" y="3500438"/>
            <a:ext cx="1714500" cy="642937"/>
            <a:chOff x="5715008" y="3500438"/>
            <a:chExt cx="1714512" cy="642942"/>
          </a:xfrm>
        </p:grpSpPr>
        <p:sp>
          <p:nvSpPr>
            <p:cNvPr id="14" name="Flowchart: Process 13"/>
            <p:cNvSpPr/>
            <p:nvPr/>
          </p:nvSpPr>
          <p:spPr>
            <a:xfrm>
              <a:off x="5715008" y="3500438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B – Title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15" name="Flowchart: Document 14"/>
            <p:cNvSpPr/>
            <p:nvPr/>
          </p:nvSpPr>
          <p:spPr>
            <a:xfrm>
              <a:off x="5786447" y="3857628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6" name="Flowchart: Document 15"/>
            <p:cNvSpPr/>
            <p:nvPr/>
          </p:nvSpPr>
          <p:spPr>
            <a:xfrm>
              <a:off x="6205549" y="3857628"/>
              <a:ext cx="342902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7" name="Flowchart: Document 16"/>
            <p:cNvSpPr/>
            <p:nvPr/>
          </p:nvSpPr>
          <p:spPr>
            <a:xfrm>
              <a:off x="6619889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8" name="Flowchart: Document 17"/>
            <p:cNvSpPr/>
            <p:nvPr/>
          </p:nvSpPr>
          <p:spPr>
            <a:xfrm>
              <a:off x="7016767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5715000" y="4357688"/>
            <a:ext cx="1714500" cy="642937"/>
            <a:chOff x="5715008" y="3500438"/>
            <a:chExt cx="1714512" cy="642942"/>
          </a:xfrm>
        </p:grpSpPr>
        <p:sp>
          <p:nvSpPr>
            <p:cNvPr id="20" name="Flowchart: Process 19"/>
            <p:cNvSpPr/>
            <p:nvPr/>
          </p:nvSpPr>
          <p:spPr>
            <a:xfrm>
              <a:off x="5715008" y="3500438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C – Title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21" name="Flowchart: Document 20"/>
            <p:cNvSpPr/>
            <p:nvPr/>
          </p:nvSpPr>
          <p:spPr>
            <a:xfrm>
              <a:off x="5786447" y="3857628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2" name="Flowchart: Document 21"/>
            <p:cNvSpPr/>
            <p:nvPr/>
          </p:nvSpPr>
          <p:spPr>
            <a:xfrm>
              <a:off x="6205549" y="3857628"/>
              <a:ext cx="342902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3" name="Flowchart: Document 22"/>
            <p:cNvSpPr/>
            <p:nvPr/>
          </p:nvSpPr>
          <p:spPr>
            <a:xfrm>
              <a:off x="6619889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4" name="Flowchart: Document 23"/>
            <p:cNvSpPr/>
            <p:nvPr/>
          </p:nvSpPr>
          <p:spPr>
            <a:xfrm>
              <a:off x="7016767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25" name="Group 77"/>
          <p:cNvGrpSpPr>
            <a:grpSpLocks/>
          </p:cNvGrpSpPr>
          <p:nvPr/>
        </p:nvGrpSpPr>
        <p:grpSpPr bwMode="auto">
          <a:xfrm>
            <a:off x="5715000" y="5214938"/>
            <a:ext cx="1714500" cy="642937"/>
            <a:chOff x="5715008" y="2643182"/>
            <a:chExt cx="1714512" cy="642942"/>
          </a:xfrm>
        </p:grpSpPr>
        <p:sp>
          <p:nvSpPr>
            <p:cNvPr id="26" name="Flowchart: Process 25"/>
            <p:cNvSpPr/>
            <p:nvPr/>
          </p:nvSpPr>
          <p:spPr>
            <a:xfrm>
              <a:off x="5715008" y="2643182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D – </a:t>
              </a:r>
              <a:r>
                <a:rPr lang="en-GB" sz="1700" dirty="0"/>
                <a:t>Title</a:t>
              </a:r>
              <a:r>
                <a:rPr lang="en-GB" dirty="0"/>
                <a:t> 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27" name="Flowchart: Document 26"/>
            <p:cNvSpPr/>
            <p:nvPr/>
          </p:nvSpPr>
          <p:spPr>
            <a:xfrm>
              <a:off x="5857884" y="3000372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8" name="Flowchart: Document 27"/>
            <p:cNvSpPr/>
            <p:nvPr/>
          </p:nvSpPr>
          <p:spPr>
            <a:xfrm>
              <a:off x="6357951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9" name="Flowchart: Document 28"/>
            <p:cNvSpPr/>
            <p:nvPr/>
          </p:nvSpPr>
          <p:spPr>
            <a:xfrm>
              <a:off x="6786579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rot="10800000" flipV="1">
            <a:off x="2500313" y="3286125"/>
            <a:ext cx="1785937" cy="6429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857625" y="4214813"/>
            <a:ext cx="185896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3286126" y="4572000"/>
            <a:ext cx="2214562" cy="714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5357813" y="4429125"/>
            <a:ext cx="1714500" cy="7143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5500688" y="3571875"/>
            <a:ext cx="1143000" cy="8572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Process 34"/>
          <p:cNvSpPr/>
          <p:nvPr/>
        </p:nvSpPr>
        <p:spPr>
          <a:xfrm rot="20377341">
            <a:off x="3117850" y="3235325"/>
            <a:ext cx="592138" cy="368300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25%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3857625" y="4164013"/>
            <a:ext cx="573088" cy="368300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13%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4714875" y="3929063"/>
            <a:ext cx="608013" cy="369887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42%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 rot="2177840">
            <a:off x="5695950" y="3568700"/>
            <a:ext cx="592138" cy="369888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10%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 rot="20140360">
            <a:off x="5551488" y="4602163"/>
            <a:ext cx="574675" cy="369887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37%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24400" y="6477000"/>
            <a:ext cx="4419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Matjaž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Juršič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Vid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Podpe</a:t>
            </a:r>
            <a:r>
              <a:rPr lang="sl-SI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čan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Nada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Lavrač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98797E-6 L -0.18733 0.025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33287E-7 L -0.46285 0.0793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40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214E-6 L 0.07257 -0.0562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28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22392E-6 L -0.17934 0.0078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 animBg="1"/>
      <p:bldP spid="5" grpId="1" animBg="1"/>
      <p:bldP spid="6" grpId="0" animBg="1"/>
      <p:bldP spid="6" grpId="1" animBg="1"/>
      <p:bldP spid="7" grpId="0"/>
      <p:bldP spid="7" grpId="1"/>
      <p:bldP spid="35" grpId="0"/>
      <p:bldP spid="36" grpId="0"/>
      <p:bldP spid="37" grpId="0"/>
      <p:bldP spid="38" grpId="0"/>
      <p:bldP spid="39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Masalah Tugas Akhir IF</a:t>
            </a:r>
            <a:endParaRPr lang="id-ID" sz="440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800" dirty="0" smtClean="0"/>
              <a:t>Clustering </a:t>
            </a:r>
            <a:r>
              <a:rPr lang="en-US" sz="2800" dirty="0" err="1" smtClean="0"/>
              <a:t>dokumen</a:t>
            </a:r>
            <a:r>
              <a:rPr lang="en-US" sz="2800" dirty="0" smtClean="0"/>
              <a:t> TA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KBK</a:t>
            </a:r>
          </a:p>
          <a:p>
            <a:pPr>
              <a:tabLst>
                <a:tab pos="447675" algn="l"/>
              </a:tabLst>
              <a:defRPr/>
            </a:pPr>
            <a:r>
              <a:rPr lang="en-US" sz="2800" dirty="0" smtClean="0"/>
              <a:t>Clustering </a:t>
            </a:r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Keahliannya</a:t>
            </a:r>
            <a:endParaRPr lang="en-US" sz="2800" dirty="0" smtClean="0"/>
          </a:p>
          <a:p>
            <a:pPr>
              <a:tabLst>
                <a:tab pos="447675" algn="l"/>
              </a:tabLst>
              <a:defRPr/>
            </a:pPr>
            <a:r>
              <a:rPr lang="en-US" sz="2800" dirty="0" err="1" smtClean="0"/>
              <a:t>Penentuan</a:t>
            </a:r>
            <a:r>
              <a:rPr lang="en-US" sz="2800" dirty="0" smtClean="0"/>
              <a:t> </a:t>
            </a:r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 smtClean="0"/>
              <a:t>Penguji</a:t>
            </a:r>
            <a:r>
              <a:rPr lang="en-US" sz="2800" dirty="0" smtClean="0"/>
              <a:t> </a:t>
            </a:r>
            <a:r>
              <a:rPr lang="en-US" sz="2800" dirty="0" err="1" smtClean="0"/>
              <a:t>Sidang</a:t>
            </a:r>
            <a:r>
              <a:rPr lang="en-US" sz="2800" dirty="0" smtClean="0"/>
              <a:t> TA</a:t>
            </a:r>
          </a:p>
          <a:p>
            <a:pPr>
              <a:tabLst>
                <a:tab pos="447675" algn="l"/>
              </a:tabLst>
              <a:defRPr/>
            </a:pPr>
            <a:endParaRPr lang="id-ID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83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16"/>
          <p:cNvGrpSpPr>
            <a:grpSpLocks/>
          </p:cNvGrpSpPr>
          <p:nvPr/>
        </p:nvGrpSpPr>
        <p:grpSpPr bwMode="auto">
          <a:xfrm>
            <a:off x="838200" y="685800"/>
            <a:ext cx="7162800" cy="5638800"/>
            <a:chOff x="1142182" y="2715414"/>
            <a:chExt cx="1901481" cy="1643868"/>
          </a:xfrm>
        </p:grpSpPr>
        <p:sp>
          <p:nvSpPr>
            <p:cNvPr id="2" name="Oval 1"/>
            <p:cNvSpPr/>
            <p:nvPr/>
          </p:nvSpPr>
          <p:spPr bwMode="auto">
            <a:xfrm rot="4057201">
              <a:off x="1955919" y="3162780"/>
              <a:ext cx="712713" cy="1462775"/>
            </a:xfrm>
            <a:prstGeom prst="ellipse">
              <a:avLst/>
            </a:prstGeom>
            <a:noFill/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sl-SI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 rot="19435635">
              <a:off x="1208768" y="2801958"/>
              <a:ext cx="1359525" cy="1028343"/>
            </a:xfrm>
            <a:prstGeom prst="ellipse">
              <a:avLst/>
            </a:prstGeom>
            <a:noFill/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sl-SI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77160" name="Straight Arrow Connector 3"/>
            <p:cNvCxnSpPr>
              <a:cxnSpLocks noChangeShapeType="1"/>
            </p:cNvCxnSpPr>
            <p:nvPr/>
          </p:nvCxnSpPr>
          <p:spPr bwMode="auto">
            <a:xfrm rot="5400000" flipH="1" flipV="1">
              <a:off x="321439" y="3536157"/>
              <a:ext cx="1643074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1143025" y="4357894"/>
              <a:ext cx="1786010" cy="13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 bwMode="auto">
            <a:xfrm>
              <a:off x="1642838" y="3143042"/>
              <a:ext cx="143285" cy="1430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214715" y="3714601"/>
              <a:ext cx="142864" cy="14300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928987" y="4000612"/>
              <a:ext cx="142864" cy="14254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>
              <a:off x="2000208" y="3000499"/>
              <a:ext cx="142864" cy="14254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>
              <a:off x="2500443" y="3714601"/>
              <a:ext cx="142864" cy="143005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2357579" y="4000612"/>
              <a:ext cx="142864" cy="14254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357110" y="3286047"/>
              <a:ext cx="142864" cy="14300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714481" y="2857494"/>
              <a:ext cx="142864" cy="1430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928987" y="3714601"/>
              <a:ext cx="142864" cy="14300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</p:grpSp>
      <p:sp>
        <p:nvSpPr>
          <p:cNvPr id="177155" name="Text Box 19"/>
          <p:cNvSpPr txBox="1">
            <a:spLocks noChangeArrowheads="1"/>
          </p:cNvSpPr>
          <p:nvPr/>
        </p:nvSpPr>
        <p:spPr bwMode="auto">
          <a:xfrm>
            <a:off x="6019800" y="228600"/>
            <a:ext cx="28956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Hard Classifier</a:t>
            </a:r>
            <a:endParaRPr lang="en-GB" b="1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4800" y="3200400"/>
            <a:ext cx="8610600" cy="1270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ts val="1200"/>
              </a:spcBef>
              <a:spcAft>
                <a:spcPts val="300"/>
              </a:spcAft>
            </a:pPr>
            <a:r>
              <a:rPr lang="en-GB" sz="3200" b="1" dirty="0" err="1">
                <a:solidFill>
                  <a:srgbClr val="FFFF00"/>
                </a:solidFill>
              </a:rPr>
              <a:t>Ketidakpastian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b="1" dirty="0" err="1">
                <a:solidFill>
                  <a:srgbClr val="FFFF00"/>
                </a:solidFill>
              </a:rPr>
              <a:t>didekati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b="1" dirty="0" err="1">
                <a:solidFill>
                  <a:srgbClr val="FFFF00"/>
                </a:solidFill>
              </a:rPr>
              <a:t>dengan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b="1" dirty="0" err="1">
                <a:solidFill>
                  <a:srgbClr val="FFFF00"/>
                </a:solidFill>
              </a:rPr>
              <a:t>Kepastian</a:t>
            </a:r>
            <a:endParaRPr lang="en-GB" sz="3200" b="1" dirty="0">
              <a:solidFill>
                <a:srgbClr val="FFFF00"/>
              </a:solidFill>
            </a:endParaRPr>
          </a:p>
          <a:p>
            <a:pPr marL="609600" indent="-609600">
              <a:spcBef>
                <a:spcPts val="1200"/>
              </a:spcBef>
              <a:spcAft>
                <a:spcPts val="300"/>
              </a:spcAft>
            </a:pPr>
            <a:r>
              <a:rPr lang="en-GB" sz="3200" b="1" dirty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GB" sz="3200" b="1" dirty="0" err="1">
                <a:solidFill>
                  <a:srgbClr val="FFFF00"/>
                </a:solidFill>
                <a:sym typeface="Wingdings" pitchFamily="2" charset="2"/>
              </a:rPr>
              <a:t>Ketidakpastian</a:t>
            </a:r>
            <a:endParaRPr lang="en-GB" sz="3200" b="1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4400" y="6477000"/>
            <a:ext cx="4419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Matjaž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Juršič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Vid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Podpe</a:t>
            </a:r>
            <a:r>
              <a:rPr lang="sl-SI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čan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Nada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Lavrač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16"/>
          <p:cNvGrpSpPr>
            <a:grpSpLocks/>
          </p:cNvGrpSpPr>
          <p:nvPr/>
        </p:nvGrpSpPr>
        <p:grpSpPr bwMode="auto">
          <a:xfrm>
            <a:off x="838200" y="685800"/>
            <a:ext cx="7162800" cy="5638800"/>
            <a:chOff x="1142182" y="2715414"/>
            <a:chExt cx="1901481" cy="1643868"/>
          </a:xfrm>
        </p:grpSpPr>
        <p:sp>
          <p:nvSpPr>
            <p:cNvPr id="2" name="Oval 1"/>
            <p:cNvSpPr/>
            <p:nvPr/>
          </p:nvSpPr>
          <p:spPr bwMode="auto">
            <a:xfrm rot="4057201">
              <a:off x="1955792" y="3162762"/>
              <a:ext cx="712862" cy="1462880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sl-SI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 rot="19435635">
              <a:off x="1208766" y="2802012"/>
              <a:ext cx="1359615" cy="1028250"/>
            </a:xfrm>
            <a:prstGeom prst="ellips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sl-SI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78188" name="Straight Arrow Connector 3"/>
            <p:cNvCxnSpPr>
              <a:cxnSpLocks noChangeShapeType="1"/>
            </p:cNvCxnSpPr>
            <p:nvPr/>
          </p:nvCxnSpPr>
          <p:spPr bwMode="auto">
            <a:xfrm rot="5400000" flipH="1" flipV="1">
              <a:off x="321439" y="3536157"/>
              <a:ext cx="1643074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1143025" y="4357894"/>
              <a:ext cx="1786010" cy="13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 bwMode="auto">
            <a:xfrm>
              <a:off x="1642838" y="3143042"/>
              <a:ext cx="143285" cy="1430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214715" y="3714601"/>
              <a:ext cx="142864" cy="14300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928987" y="4000612"/>
              <a:ext cx="142864" cy="14254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>
              <a:off x="2000208" y="3000499"/>
              <a:ext cx="142864" cy="14254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>
              <a:off x="2500443" y="3714601"/>
              <a:ext cx="142864" cy="143005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2357579" y="4000612"/>
              <a:ext cx="142864" cy="14254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357110" y="3286047"/>
              <a:ext cx="142864" cy="14300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714481" y="2857494"/>
              <a:ext cx="142864" cy="1430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928987" y="3714601"/>
              <a:ext cx="142864" cy="14300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</p:grpSp>
      <p:sp>
        <p:nvSpPr>
          <p:cNvPr id="178179" name="Text Box 19"/>
          <p:cNvSpPr txBox="1">
            <a:spLocks noChangeArrowheads="1"/>
          </p:cNvSpPr>
          <p:nvPr/>
        </p:nvSpPr>
        <p:spPr bwMode="auto">
          <a:xfrm>
            <a:off x="5867400" y="228600"/>
            <a:ext cx="30480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Fuzzy Classifier</a:t>
            </a:r>
            <a:endParaRPr lang="en-GB" b="1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4800" y="3200400"/>
            <a:ext cx="8610600" cy="1270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ts val="1200"/>
              </a:spcBef>
              <a:spcAft>
                <a:spcPts val="300"/>
              </a:spcAft>
            </a:pPr>
            <a:r>
              <a:rPr lang="en-GB" sz="3200" b="1" dirty="0" err="1">
                <a:solidFill>
                  <a:schemeClr val="bg1"/>
                </a:solidFill>
              </a:rPr>
              <a:t>Ketidakpastian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didekati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dengan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Kesamaran</a:t>
            </a:r>
            <a:endParaRPr lang="en-GB" sz="3200" b="1" dirty="0">
              <a:solidFill>
                <a:schemeClr val="bg1"/>
              </a:solidFill>
            </a:endParaRPr>
          </a:p>
          <a:p>
            <a:pPr marL="609600" indent="-609600">
              <a:spcBef>
                <a:spcPts val="1200"/>
              </a:spcBef>
              <a:spcAft>
                <a:spcPts val="300"/>
              </a:spcAft>
            </a:pPr>
            <a:r>
              <a:rPr lang="en-GB" sz="32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GB" sz="3200" b="1" dirty="0" smtClean="0">
                <a:solidFill>
                  <a:schemeClr val="bg1"/>
                </a:solidFill>
                <a:sym typeface="Wingdings" pitchFamily="2" charset="2"/>
              </a:rPr>
              <a:t>(</a:t>
            </a:r>
            <a:r>
              <a:rPr lang="en-GB" sz="3200" b="1" dirty="0" err="1" smtClean="0">
                <a:solidFill>
                  <a:schemeClr val="bg1"/>
                </a:solidFill>
                <a:sym typeface="Wingdings" pitchFamily="2" charset="2"/>
              </a:rPr>
              <a:t>mendekati</a:t>
            </a:r>
            <a:r>
              <a:rPr lang="en-GB" sz="3200" b="1" dirty="0" smtClean="0">
                <a:solidFill>
                  <a:schemeClr val="bg1"/>
                </a:solidFill>
                <a:sym typeface="Wingdings" pitchFamily="2" charset="2"/>
              </a:rPr>
              <a:t>) </a:t>
            </a:r>
            <a:r>
              <a:rPr lang="en-GB" sz="3200" b="1" dirty="0" err="1" smtClean="0">
                <a:solidFill>
                  <a:schemeClr val="bg1"/>
                </a:solidFill>
                <a:sym typeface="Wingdings" pitchFamily="2" charset="2"/>
              </a:rPr>
              <a:t>Kepastian</a:t>
            </a:r>
            <a:endParaRPr lang="en-GB" sz="3200" b="1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4400" y="6477000"/>
            <a:ext cx="4419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Matjaž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Juršič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Vid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Podpe</a:t>
            </a:r>
            <a:r>
              <a:rPr lang="sl-SI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čan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Nada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Lavrač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Fuzzy</a:t>
            </a:r>
            <a:r>
              <a:rPr lang="en-US" smtClean="0"/>
              <a:t> </a:t>
            </a:r>
            <a:r>
              <a:rPr lang="en-US" i="1" smtClean="0"/>
              <a:t>Sets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D</a:t>
            </a:r>
            <a:r>
              <a:rPr lang="id-ID" smtClean="0"/>
              <a:t>igunakan untuk penalaran yang lebih manusiawi. </a:t>
            </a:r>
            <a:endParaRPr lang="en-US" smtClean="0"/>
          </a:p>
          <a:p>
            <a:pPr eaLnBrk="1" hangingPunct="1"/>
            <a:r>
              <a:rPr lang="id-ID" smtClean="0"/>
              <a:t>Misalkan </a:t>
            </a:r>
            <a:r>
              <a:rPr lang="id-ID" i="1" smtClean="0"/>
              <a:t>U</a:t>
            </a:r>
            <a:r>
              <a:rPr lang="id-ID" smtClean="0"/>
              <a:t> adalah </a:t>
            </a:r>
            <a:r>
              <a:rPr lang="id-ID" i="1" smtClean="0"/>
              <a:t>universe of discourse</a:t>
            </a:r>
            <a:r>
              <a:rPr lang="id-ID" smtClean="0"/>
              <a:t> (semesta pembicaraan) dan </a:t>
            </a:r>
            <a:r>
              <a:rPr lang="id-ID" i="1" smtClean="0"/>
              <a:t>x</a:t>
            </a:r>
            <a:r>
              <a:rPr lang="id-ID" smtClean="0"/>
              <a:t> adalah anggota </a:t>
            </a:r>
            <a:r>
              <a:rPr lang="id-ID" i="1" smtClean="0"/>
              <a:t>U</a:t>
            </a:r>
            <a:r>
              <a:rPr lang="id-ID" smtClean="0"/>
              <a:t>. </a:t>
            </a:r>
            <a:endParaRPr lang="en-US" smtClean="0"/>
          </a:p>
          <a:p>
            <a:pPr eaLnBrk="1" hangingPunct="1"/>
            <a:r>
              <a:rPr lang="id-ID" smtClean="0"/>
              <a:t>Suatu </a:t>
            </a:r>
            <a:r>
              <a:rPr lang="id-ID" i="1" smtClean="0"/>
              <a:t>fuzzy set</a:t>
            </a:r>
            <a:r>
              <a:rPr lang="id-ID" smtClean="0"/>
              <a:t> </a:t>
            </a:r>
            <a:r>
              <a:rPr lang="id-ID" i="1" smtClean="0"/>
              <a:t>A</a:t>
            </a:r>
            <a:r>
              <a:rPr lang="id-ID" smtClean="0"/>
              <a:t> di dalam </a:t>
            </a:r>
            <a:r>
              <a:rPr lang="id-ID" i="1" smtClean="0"/>
              <a:t>U</a:t>
            </a:r>
            <a:r>
              <a:rPr lang="id-ID" smtClean="0"/>
              <a:t> didefinisikan sebagai suatu </a:t>
            </a:r>
            <a:r>
              <a:rPr lang="id-ID" i="1" smtClean="0"/>
              <a:t>membership function</a:t>
            </a:r>
            <a:r>
              <a:rPr lang="id-ID" smtClean="0"/>
              <a:t> atau fungsi keanggotaan, yang memetakan setiap objek di </a:t>
            </a:r>
            <a:r>
              <a:rPr lang="id-ID" i="1" smtClean="0"/>
              <a:t>U</a:t>
            </a:r>
            <a:r>
              <a:rPr lang="id-ID" smtClean="0"/>
              <a:t> menjadi suatu nilai real dalam interval [0, 1]. </a:t>
            </a:r>
            <a:endParaRPr lang="en-US" smtClean="0"/>
          </a:p>
          <a:p>
            <a:pPr eaLnBrk="1" hangingPunct="1"/>
            <a:r>
              <a:rPr lang="id-ID" smtClean="0"/>
              <a:t>Nilai-nilai </a:t>
            </a:r>
            <a:r>
              <a:rPr lang="en-US" smtClean="0"/>
              <a:t> </a:t>
            </a:r>
            <a:r>
              <a:rPr lang="id-ID" smtClean="0"/>
              <a:t>menyatakan derajat keanggotaan </a:t>
            </a:r>
            <a:r>
              <a:rPr lang="id-ID" i="1" smtClean="0"/>
              <a:t>x</a:t>
            </a:r>
            <a:r>
              <a:rPr lang="id-ID" smtClean="0"/>
              <a:t> di dalam </a:t>
            </a:r>
            <a:r>
              <a:rPr lang="id-ID" i="1" smtClean="0"/>
              <a:t>A</a:t>
            </a:r>
            <a:r>
              <a:rPr lang="id-ID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Kesulitan</a:t>
            </a:r>
            <a:r>
              <a:rPr lang="id-ID" smtClean="0"/>
              <a:t> </a:t>
            </a:r>
            <a:r>
              <a:rPr lang="id-ID" i="1" smtClean="0"/>
              <a:t>Fuzzy Systems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Mamdani atau Sugeno atau model lain?</a:t>
            </a:r>
          </a:p>
          <a:p>
            <a:pPr eaLnBrk="1" hangingPunct="1"/>
            <a:r>
              <a:rPr lang="en-US" smtClean="0"/>
              <a:t>Jumlah Nilai Linguistik untuk setiap variabel?</a:t>
            </a:r>
          </a:p>
          <a:p>
            <a:pPr eaLnBrk="1" hangingPunct="1"/>
            <a:r>
              <a:rPr lang="en-US" smtClean="0"/>
              <a:t>Fungsi Keanggotaan: Segitiga, trapesium, phi, …?</a:t>
            </a:r>
          </a:p>
          <a:p>
            <a:pPr eaLnBrk="1" hangingPunct="1"/>
            <a:r>
              <a:rPr lang="en-US" smtClean="0"/>
              <a:t>Batas-batas Nilai Linguistik?</a:t>
            </a:r>
          </a:p>
          <a:p>
            <a:pPr eaLnBrk="1" hangingPunct="1"/>
            <a:r>
              <a:rPr lang="en-US" i="1" smtClean="0"/>
              <a:t>Fuzzy rule </a:t>
            </a:r>
            <a:r>
              <a:rPr lang="en-US" smtClean="0"/>
              <a:t>yang tepat?</a:t>
            </a:r>
          </a:p>
          <a:p>
            <a:pPr eaLnBrk="1" hangingPunct="1"/>
            <a:endParaRPr lang="en-US" smtClean="0"/>
          </a:p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8574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Solusi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Semua komponen</a:t>
            </a:r>
            <a:r>
              <a:rPr lang="id-ID" smtClean="0"/>
              <a:t> </a:t>
            </a:r>
            <a:r>
              <a:rPr lang="id-ID" i="1" smtClean="0"/>
              <a:t>fuzzy </a:t>
            </a:r>
            <a:r>
              <a:rPr lang="en-US" smtClean="0"/>
              <a:t>bisa di</a:t>
            </a:r>
            <a:r>
              <a:rPr lang="id-ID" smtClean="0"/>
              <a:t>definisi</a:t>
            </a:r>
            <a:r>
              <a:rPr lang="en-US" smtClean="0"/>
              <a:t>k</a:t>
            </a:r>
            <a:r>
              <a:rPr lang="id-ID" smtClean="0"/>
              <a:t>an secara otomatis </a:t>
            </a:r>
            <a:r>
              <a:rPr lang="en-US" smtClean="0"/>
              <a:t>menggunakan EA</a:t>
            </a:r>
            <a:r>
              <a:rPr lang="id-ID" smtClean="0"/>
              <a:t>s</a:t>
            </a:r>
            <a:r>
              <a:rPr lang="en-US" smtClean="0"/>
              <a:t> atau ANN.</a:t>
            </a:r>
          </a:p>
          <a:p>
            <a:pPr eaLnBrk="1" hangingPunct="1"/>
            <a:r>
              <a:rPr lang="id-ID" i="1" smtClean="0"/>
              <a:t>Evolving Fuzzy Systems</a:t>
            </a:r>
            <a:endParaRPr lang="en-US" smtClean="0"/>
          </a:p>
          <a:p>
            <a:pPr eaLnBrk="1" hangingPunct="1"/>
            <a:r>
              <a:rPr lang="id-ID" i="1" smtClean="0"/>
              <a:t>Neuro-Fuzzy</a:t>
            </a:r>
            <a:endParaRPr lang="en-US" i="1" smtClean="0"/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Fuzzy Systems </a:t>
            </a:r>
            <a:r>
              <a:rPr lang="en-US" smtClean="0"/>
              <a:t>yang bisa </a:t>
            </a:r>
            <a:r>
              <a:rPr lang="en-US" i="1" smtClean="0">
                <a:solidFill>
                  <a:srgbClr val="FF0000"/>
                </a:solidFill>
              </a:rPr>
              <a:t>LEARNING</a:t>
            </a:r>
          </a:p>
          <a:p>
            <a:pPr eaLnBrk="1" hangingPunct="1"/>
            <a:r>
              <a:rPr lang="en-US" smtClean="0"/>
              <a:t>Perlu data latih yang </a:t>
            </a:r>
            <a:r>
              <a:rPr lang="en-US" smtClean="0">
                <a:solidFill>
                  <a:srgbClr val="FF0000"/>
                </a:solidFill>
              </a:rPr>
              <a:t>MEMADAI</a:t>
            </a:r>
            <a:endParaRPr lang="id-ID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Pemberian Beasiswa</a:t>
            </a:r>
          </a:p>
        </p:txBody>
      </p:sp>
      <p:graphicFrame>
        <p:nvGraphicFramePr>
          <p:cNvPr id="173422" name="Group 366"/>
          <p:cNvGraphicFramePr>
            <a:graphicFrameLocks noGrp="1"/>
          </p:cNvGraphicFramePr>
          <p:nvPr>
            <p:ph idx="1"/>
          </p:nvPr>
        </p:nvGraphicFramePr>
        <p:xfrm>
          <a:off x="457200" y="1793875"/>
          <a:ext cx="8001000" cy="4530728"/>
        </p:xfrm>
        <a:graphic>
          <a:graphicData uri="http://schemas.openxmlformats.org/drawingml/2006/table">
            <a:tbl>
              <a:tblPr/>
              <a:tblGrid>
                <a:gridCol w="1322083"/>
                <a:gridCol w="1205630"/>
                <a:gridCol w="3339687"/>
                <a:gridCol w="2133600"/>
              </a:tblGrid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IPK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Gaji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Ortu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juta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rupiah)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Nilai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Kelayakan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3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Sprinkler Control System</a:t>
            </a:r>
            <a:endParaRPr lang="en-US" smtClean="0"/>
          </a:p>
        </p:txBody>
      </p:sp>
      <p:graphicFrame>
        <p:nvGraphicFramePr>
          <p:cNvPr id="173422" name="Group 366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686801" cy="4530728"/>
        </p:xfrm>
        <a:graphic>
          <a:graphicData uri="http://schemas.openxmlformats.org/drawingml/2006/table">
            <a:tbl>
              <a:tblPr/>
              <a:tblGrid>
                <a:gridCol w="1293636"/>
                <a:gridCol w="857956"/>
                <a:gridCol w="1179689"/>
                <a:gridCol w="2536119"/>
                <a:gridCol w="2819401"/>
              </a:tblGrid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Tanggal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Waktu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Suhu (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Kelembaban Tanah (%)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Durasi Penyiraman (menit)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08:00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55,7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59,3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01-02-2006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02-02-2006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02-02-2006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43,4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02-02-2006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18,6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03-02-2006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06:30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22,1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47,3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13:30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76,4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i="1" smtClean="0"/>
              <a:t>Evolving Fuzzy Systems</a:t>
            </a:r>
            <a:endParaRPr lang="en-US" smtClean="0"/>
          </a:p>
        </p:txBody>
      </p:sp>
      <p:sp>
        <p:nvSpPr>
          <p:cNvPr id="133123" name="Rectangle 7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Representasi Individu?</a:t>
            </a:r>
          </a:p>
          <a:p>
            <a:pPr eaLnBrk="1" hangingPunct="1"/>
            <a:r>
              <a:rPr lang="en-US" smtClean="0"/>
              <a:t>Fungsi fitness-nya?</a:t>
            </a:r>
          </a:p>
          <a:p>
            <a:pPr eaLnBrk="1" hangingPunct="1"/>
            <a:r>
              <a:rPr lang="en-US" smtClean="0"/>
              <a:t>Algoritma EAs?</a:t>
            </a:r>
          </a:p>
          <a:p>
            <a:pPr eaLnBrk="1" hangingPunct="1"/>
            <a:r>
              <a:rPr lang="en-US" smtClean="0"/>
              <a:t>Operator-operator evolusi?</a:t>
            </a:r>
          </a:p>
        </p:txBody>
      </p:sp>
    </p:spTree>
    <p:extLst>
      <p:ext uri="{BB962C8B-B14F-4D97-AF65-F5344CB8AC3E}">
        <p14:creationId xmlns:p14="http://schemas.microsoft.com/office/powerpoint/2010/main" val="38432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Masa Depan </a:t>
            </a:r>
            <a:r>
              <a:rPr lang="id-ID" i="1" smtClean="0"/>
              <a:t>Fuzzy</a:t>
            </a:r>
            <a:endParaRPr lang="en-US" smtClean="0"/>
          </a:p>
        </p:txBody>
      </p:sp>
      <p:sp>
        <p:nvSpPr>
          <p:cNvPr id="134147" name="Rectangle 7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Computers that understand and respond to normal human language.</a:t>
            </a:r>
          </a:p>
          <a:p>
            <a:pPr eaLnBrk="1" hangingPunct="1"/>
            <a:r>
              <a:rPr lang="en-US" dirty="0" smtClean="0"/>
              <a:t>Machines that write interesting novels and screenplays in a selected style, such as Hemingway's.</a:t>
            </a:r>
          </a:p>
          <a:p>
            <a:pPr eaLnBrk="1" hangingPunct="1"/>
            <a:r>
              <a:rPr lang="en-US" dirty="0" smtClean="0"/>
              <a:t>Huge expert decision makers, theoretically able to extract the wisdom of every document ever </a:t>
            </a:r>
            <a:r>
              <a:rPr lang="en-US" dirty="0" err="1" smtClean="0"/>
              <a:t>witten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Molecule-sized soldiers of health that will roam the blood-stream, killing cancer cells and slowing the aging process.</a:t>
            </a:r>
          </a:p>
        </p:txBody>
      </p:sp>
      <p:sp>
        <p:nvSpPr>
          <p:cNvPr id="185348" name="Rectangle 3"/>
          <p:cNvSpPr>
            <a:spLocks noChangeArrowheads="1"/>
          </p:cNvSpPr>
          <p:nvPr/>
        </p:nvSpPr>
        <p:spPr bwMode="auto">
          <a:xfrm>
            <a:off x="3276600" y="6488113"/>
            <a:ext cx="586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[Professor Bart Kosko, UC Southern California]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70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Referensi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125" indent="-1254125">
              <a:buFont typeface="Wingdings 2" pitchFamily="18" charset="2"/>
              <a:buNone/>
              <a:tabLst>
                <a:tab pos="1254125" algn="l"/>
              </a:tabLst>
            </a:pPr>
            <a:r>
              <a:rPr lang="en-US" sz="2400" smtClean="0"/>
              <a:t>[SUY08]	Suyanto, 2008, “</a:t>
            </a:r>
            <a:r>
              <a:rPr lang="id-ID" sz="2400" smtClean="0"/>
              <a:t>Soft </a:t>
            </a:r>
            <a:r>
              <a:rPr lang="en-US" sz="2400" smtClean="0"/>
              <a:t>Comput</a:t>
            </a:r>
            <a:r>
              <a:rPr lang="id-ID" sz="2400" smtClean="0"/>
              <a:t>ing</a:t>
            </a:r>
            <a:r>
              <a:rPr lang="en-US" sz="2400" smtClean="0"/>
              <a:t>: </a:t>
            </a:r>
            <a:r>
              <a:rPr lang="id-ID" sz="2400" smtClean="0"/>
              <a:t>Membangun Mesin Ber-IQ Tinggi</a:t>
            </a:r>
            <a:r>
              <a:rPr lang="en-US" sz="2400" smtClean="0"/>
              <a:t>”, Informatika, Bandung Indonesia.</a:t>
            </a:r>
            <a:r>
              <a:rPr lang="id-ID" sz="2400" smtClean="0"/>
              <a:t> ISBN: 978-979-1153-49-2.</a:t>
            </a:r>
          </a:p>
          <a:p>
            <a:pPr marL="1254125" indent="-1254125">
              <a:buFont typeface="Wingdings 2" pitchFamily="18" charset="2"/>
              <a:buNone/>
              <a:tabLst>
                <a:tab pos="1254125" algn="l"/>
              </a:tabLst>
            </a:pPr>
            <a:r>
              <a:rPr lang="sv-SE" sz="2400" smtClean="0"/>
              <a:t>[TET01]	Tettamanzi A., Tomassini M., ”Soft Computing”. Springer-Verlag Berlin Heidelberg, 2001. Printed in Germany.</a:t>
            </a:r>
          </a:p>
          <a:p>
            <a:pPr marL="1254125" indent="-1254125">
              <a:buFont typeface="Wingdings 2" pitchFamily="18" charset="2"/>
              <a:buNone/>
              <a:tabLst>
                <a:tab pos="1254125" algn="l"/>
              </a:tabLst>
            </a:pPr>
            <a:r>
              <a:rPr lang="sv-SE" sz="2400" smtClean="0"/>
              <a:t>[MIT97]	Mitchell M. Tom. 1997. ”Machine Learning”. McGraw-Hill International Editions. Printed in Singapore.</a:t>
            </a:r>
          </a:p>
        </p:txBody>
      </p:sp>
    </p:spTree>
    <p:extLst>
      <p:ext uri="{BB962C8B-B14F-4D97-AF65-F5344CB8AC3E}">
        <p14:creationId xmlns:p14="http://schemas.microsoft.com/office/powerpoint/2010/main" val="6644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371600"/>
          <a:ext cx="8077200" cy="4267202"/>
        </p:xfrm>
        <a:graphic>
          <a:graphicData uri="http://schemas.openxmlformats.org/drawingml/2006/table">
            <a:tbl>
              <a:tblPr/>
              <a:tblGrid>
                <a:gridCol w="2651712"/>
                <a:gridCol w="1875953"/>
                <a:gridCol w="1830982"/>
                <a:gridCol w="1718553"/>
              </a:tblGrid>
              <a:tr h="88500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 dirty="0">
                          <a:latin typeface="Arial"/>
                          <a:ea typeface="Times New Roman"/>
                          <a:cs typeface="Times New Roman"/>
                        </a:rPr>
                        <a:t>Suhu (</a:t>
                      </a:r>
                      <a:r>
                        <a:rPr lang="id-ID" sz="2800" b="1" spc="-30" baseline="300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id-ID" sz="2800" b="1" spc="-30" dirty="0">
                          <a:latin typeface="Arial"/>
                          <a:ea typeface="Times New Roman"/>
                          <a:cs typeface="Times New Roman"/>
                        </a:rPr>
                        <a:t> C)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Dingin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Hangat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Panas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0,8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F</a:t>
            </a:r>
            <a:r>
              <a:rPr lang="id-ID" i="1" smtClean="0"/>
              <a:t>uzzy </a:t>
            </a:r>
            <a:r>
              <a:rPr lang="en-US" i="1" smtClean="0"/>
              <a:t>S</a:t>
            </a:r>
            <a:r>
              <a:rPr lang="id-ID" i="1" smtClean="0"/>
              <a:t>et</a:t>
            </a:r>
            <a:endParaRPr lang="id-ID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Dingin = {5, 15, 25, 35} dan derajat keanggotaannya dinyatakan oleh </a:t>
            </a:r>
            <a:r>
              <a:rPr lang="id-ID" i="1" smtClean="0"/>
              <a:t>µ</a:t>
            </a:r>
            <a:r>
              <a:rPr lang="id-ID" i="1" baseline="-25000" smtClean="0"/>
              <a:t>Dingin</a:t>
            </a:r>
            <a:r>
              <a:rPr lang="id-ID" smtClean="0"/>
              <a:t> = {1; 0,9; 0,5; 0,1}</a:t>
            </a:r>
          </a:p>
          <a:p>
            <a:pPr eaLnBrk="1" hangingPunct="1"/>
            <a:r>
              <a:rPr lang="id-ID" smtClean="0"/>
              <a:t>Hangat = {5, 15, 25, 35, 45} dan derajat keanggotaannya dinyatakan oleh</a:t>
            </a:r>
            <a:r>
              <a:rPr lang="id-ID" i="1" smtClean="0"/>
              <a:t> µ</a:t>
            </a:r>
            <a:r>
              <a:rPr lang="id-ID" i="1" baseline="-25000" smtClean="0"/>
              <a:t>Hangat</a:t>
            </a:r>
            <a:r>
              <a:rPr lang="id-ID" smtClean="0"/>
              <a:t> = {0,1; 0,8; 1; 0,6; 0,2}</a:t>
            </a:r>
          </a:p>
          <a:p>
            <a:pPr eaLnBrk="1" hangingPunct="1"/>
            <a:r>
              <a:rPr lang="id-ID" smtClean="0"/>
              <a:t>Panas = {25, 35, 45} dan derajat keanggotaannya dinyatakan oleh</a:t>
            </a:r>
            <a:r>
              <a:rPr lang="id-ID" i="1" smtClean="0"/>
              <a:t> µ</a:t>
            </a:r>
            <a:r>
              <a:rPr lang="id-ID" i="1" baseline="-25000" smtClean="0"/>
              <a:t>Panas</a:t>
            </a:r>
            <a:r>
              <a:rPr lang="id-ID" smtClean="0"/>
              <a:t> = {0,6; 0,9; 1}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 </a:t>
            </a:r>
            <a:r>
              <a:rPr lang="sv-SE" sz="2000" smtClean="0"/>
              <a:t>[RUS95]	</a:t>
            </a:r>
            <a:endParaRPr lang="en-US" sz="200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2209800"/>
          <a:ext cx="8415338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itmap Image" r:id="rId3" imgW="7685714" imgH="1952898" progId="PBrush">
                  <p:embed/>
                </p:oleObj>
              </mc:Choice>
              <mc:Fallback>
                <p:oleObj name="Bitmap Image" r:id="rId3" imgW="7685714" imgH="195289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415338" cy="244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i="1" dirty="0" smtClean="0"/>
              <a:t>G</a:t>
            </a:r>
            <a:r>
              <a:rPr lang="id-ID" sz="5400" i="1" dirty="0" smtClean="0"/>
              <a:t>raphical </a:t>
            </a:r>
            <a:r>
              <a:rPr lang="en-US" sz="5400" i="1" dirty="0" smtClean="0"/>
              <a:t>R</a:t>
            </a:r>
            <a:r>
              <a:rPr lang="id-ID" sz="5400" i="1" dirty="0" smtClean="0"/>
              <a:t>epresentation</a:t>
            </a:r>
            <a:endParaRPr lang="id-ID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066800" y="2406650"/>
          <a:ext cx="7010400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Visio" r:id="rId3" imgW="2327809" imgH="1322151" progId="Visio.Drawing.11">
                  <p:embed/>
                </p:oleObj>
              </mc:Choice>
              <mc:Fallback>
                <p:oleObj name="Visio" r:id="rId3" imgW="2327809" imgH="132215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06650"/>
                        <a:ext cx="7010400" cy="399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219200" y="304800"/>
          <a:ext cx="723900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Visio" r:id="rId3" imgW="2853521" imgH="2055509" progId="Visio.Drawing.11">
                  <p:embed/>
                </p:oleObj>
              </mc:Choice>
              <mc:Fallback>
                <p:oleObj name="Visio" r:id="rId3" imgW="2853521" imgH="205550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4800"/>
                        <a:ext cx="7239000" cy="481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4102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Bentuk Fungsi Keanggotaan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Fungsi </a:t>
            </a:r>
            <a:r>
              <a:rPr lang="id-ID" smtClean="0"/>
              <a:t>Linier</a:t>
            </a:r>
            <a:endParaRPr lang="en-US" smtClean="0"/>
          </a:p>
          <a:p>
            <a:pPr eaLnBrk="1" hangingPunct="1"/>
            <a:r>
              <a:rPr lang="en-US" smtClean="0"/>
              <a:t>Fungsi </a:t>
            </a:r>
            <a:r>
              <a:rPr lang="en-US" i="1" smtClean="0"/>
              <a:t>Sigmoid</a:t>
            </a:r>
          </a:p>
          <a:p>
            <a:pPr eaLnBrk="1" hangingPunct="1"/>
            <a:r>
              <a:rPr lang="en-US" smtClean="0"/>
              <a:t>Fungsi Segitiga</a:t>
            </a:r>
          </a:p>
          <a:p>
            <a:pPr eaLnBrk="1" hangingPunct="1"/>
            <a:r>
              <a:rPr lang="en-US" smtClean="0"/>
              <a:t>Fungsi Trapesium</a:t>
            </a:r>
          </a:p>
          <a:p>
            <a:pPr eaLnBrk="1" hangingPunct="1"/>
            <a:r>
              <a:rPr lang="en-US" smtClean="0"/>
              <a:t>Fungsi Berbentuk </a:t>
            </a:r>
            <a:r>
              <a:rPr lang="id-ID" i="1" smtClean="0"/>
              <a:t>Bell</a:t>
            </a:r>
            <a:r>
              <a:rPr lang="en-US" smtClean="0"/>
              <a:t>:</a:t>
            </a:r>
          </a:p>
          <a:p>
            <a:pPr lvl="1" eaLnBrk="1" hangingPunct="1"/>
            <a:r>
              <a:rPr lang="id-ID" i="1" smtClean="0"/>
              <a:t>Phi</a:t>
            </a:r>
            <a:endParaRPr lang="en-US" i="1" smtClean="0"/>
          </a:p>
          <a:p>
            <a:pPr lvl="1" eaLnBrk="1" hangingPunct="1"/>
            <a:r>
              <a:rPr lang="id-ID" i="1" smtClean="0"/>
              <a:t>Beta</a:t>
            </a:r>
            <a:r>
              <a:rPr lang="id-ID" smtClean="0"/>
              <a:t> </a:t>
            </a:r>
            <a:endParaRPr lang="en-US" smtClean="0"/>
          </a:p>
          <a:p>
            <a:pPr lvl="1" eaLnBrk="1" hangingPunct="1"/>
            <a:r>
              <a:rPr lang="id-ID" i="1" smtClean="0"/>
              <a:t>Gauss</a:t>
            </a:r>
            <a:r>
              <a:rPr lang="en-US" smtClean="0"/>
              <a:t> 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04800" y="0"/>
          <a:ext cx="8305800" cy="675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Visio" r:id="rId3" imgW="6258650" imgH="5086755" progId="Visio.Drawing.11">
                  <p:embed/>
                </p:oleObj>
              </mc:Choice>
              <mc:Fallback>
                <p:oleObj name="Visio" r:id="rId3" imgW="6258650" imgH="508675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8305800" cy="675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04800" y="0"/>
          <a:ext cx="7772400" cy="676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Visio" r:id="rId3" imgW="6048796" imgH="5266987" progId="Visio.Drawing.11">
                  <p:embed/>
                </p:oleObj>
              </mc:Choice>
              <mc:Fallback>
                <p:oleObj name="Visio" r:id="rId3" imgW="6048796" imgH="526698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7772400" cy="676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93675" y="1752600"/>
          <a:ext cx="87217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Visio" r:id="rId3" imgW="4024439" imgH="1791511" progId="Visio.Drawing.11">
                  <p:embed/>
                </p:oleObj>
              </mc:Choice>
              <mc:Fallback>
                <p:oleObj name="Visio" r:id="rId3" imgW="4024439" imgH="179151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752600"/>
                        <a:ext cx="8721725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42875" y="1143000"/>
          <a:ext cx="88487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Visio" r:id="rId3" imgW="4350818" imgH="1791511" progId="Visio.Drawing.11">
                  <p:embed/>
                </p:oleObj>
              </mc:Choice>
              <mc:Fallback>
                <p:oleObj name="Visio" r:id="rId3" imgW="4350818" imgH="179151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143000"/>
                        <a:ext cx="8848725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0660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78486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AutoShape 3"/>
          <p:cNvSpPr>
            <a:spLocks noChangeArrowheads="1"/>
          </p:cNvSpPr>
          <p:nvPr/>
        </p:nvSpPr>
        <p:spPr bwMode="auto">
          <a:xfrm>
            <a:off x="457200" y="609600"/>
            <a:ext cx="3908425" cy="513397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28956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 u="sng">
                <a:solidFill>
                  <a:srgbClr val="FF0000"/>
                </a:solidFill>
              </a:rPr>
              <a:t>Peringatan</a:t>
            </a:r>
            <a:r>
              <a:rPr lang="it-IT" sz="2000">
                <a:solidFill>
                  <a:srgbClr val="FF0000"/>
                </a:solidFill>
              </a:rPr>
              <a:t>:</a:t>
            </a:r>
          </a:p>
          <a:p>
            <a:pPr algn="just"/>
            <a:endParaRPr lang="it-IT" sz="2000">
              <a:solidFill>
                <a:srgbClr val="FF0000"/>
              </a:solidFill>
            </a:endParaRPr>
          </a:p>
          <a:p>
            <a:r>
              <a:rPr lang="it-IT" sz="2000">
                <a:solidFill>
                  <a:srgbClr val="000000"/>
                </a:solidFill>
              </a:rPr>
              <a:t>1 dari 50 botol ini berisi cairan kimia mematikan yang warna dan rasanya sama dengan air mineral. Anda akan mati seketika jika meminumnya.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88421" name="AutoShape 5"/>
          <p:cNvSpPr>
            <a:spLocks noChangeArrowheads="1"/>
          </p:cNvSpPr>
          <p:nvPr/>
        </p:nvSpPr>
        <p:spPr bwMode="auto">
          <a:xfrm>
            <a:off x="4854575" y="609600"/>
            <a:ext cx="3908425" cy="513397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4854575" y="1600200"/>
            <a:ext cx="29178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 u="sng">
                <a:solidFill>
                  <a:srgbClr val="FF0000"/>
                </a:solidFill>
              </a:rPr>
              <a:t>Peringatan:</a:t>
            </a:r>
          </a:p>
          <a:p>
            <a:endParaRPr lang="it-IT" sz="2000" b="1" u="sng">
              <a:solidFill>
                <a:srgbClr val="FF0000"/>
              </a:solidFill>
            </a:endParaRPr>
          </a:p>
          <a:p>
            <a:r>
              <a:rPr lang="it-IT" sz="2000">
                <a:solidFill>
                  <a:srgbClr val="000000"/>
                </a:solidFill>
              </a:rPr>
              <a:t>Satu plastik cairan kimia mematikan dicampurkan ke dalam 50 botol ini secara tidak merata. Anda tidak akan mati jika cuma minum satu botol, </a:t>
            </a:r>
            <a:r>
              <a:rPr lang="sv-SE" sz="2000">
                <a:solidFill>
                  <a:srgbClr val="000000"/>
                </a:solidFill>
              </a:rPr>
              <a:t>tetapi anda akan menderita pusing ringan/berat.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457200" y="579120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/>
              <a:t>1</a:t>
            </a:r>
            <a:endParaRPr lang="en-US" sz="3600" b="1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4876800" y="579120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/>
              <a:t>2</a:t>
            </a:r>
            <a:endParaRPr lang="en-US" sz="3600" b="1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7200" y="502920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0070C0"/>
                </a:solidFill>
              </a:rPr>
              <a:t>Probability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48225" y="501015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0070C0"/>
                </a:solidFill>
              </a:rPr>
              <a:t>Fuzziness</a:t>
            </a:r>
            <a:endParaRPr lang="en-US" sz="3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0" grpId="0"/>
      <p:bldP spid="188421" grpId="0" animBg="1"/>
      <p:bldP spid="188422" grpId="0"/>
      <p:bldP spid="188423" grpId="0"/>
      <p:bldP spid="188424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184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 sz="6000" b="1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143000" y="0"/>
          <a:ext cx="70199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Visio" r:id="rId3" imgW="4122892" imgH="4027251" progId="Visio.Drawing.11">
                  <p:embed/>
                </p:oleObj>
              </mc:Choice>
              <mc:Fallback>
                <p:oleObj name="Visio" r:id="rId3" imgW="4122892" imgH="402725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701992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1249363"/>
            <a:ext cx="8001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</a:rPr>
              <a:t>Fuzzy Set</a:t>
            </a:r>
            <a:endParaRPr lang="id-ID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266825" y="152400"/>
          <a:ext cx="658177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Visio" r:id="rId3" imgW="4139076" imgH="4027251" progId="Visio.Drawing.11">
                  <p:embed/>
                </p:oleObj>
              </mc:Choice>
              <mc:Fallback>
                <p:oleObj name="Visio" r:id="rId3" imgW="4139076" imgH="402725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52400"/>
                        <a:ext cx="6581775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249363"/>
            <a:ext cx="8001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</a:rPr>
              <a:t>Classical Set</a:t>
            </a:r>
            <a:endParaRPr lang="id-ID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Logical connectives &amp; Implication</a:t>
            </a:r>
            <a:endParaRPr lang="id-ID" sz="4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Dalam bahasa manusia, banyak percakapan yang menggunakan kalimat yang tidak pasti kebenarannya</a:t>
            </a:r>
            <a:endParaRPr lang="en-US" smtClean="0"/>
          </a:p>
          <a:p>
            <a:pPr lvl="1" eaLnBrk="1" hangingPunct="1"/>
            <a:r>
              <a:rPr lang="id-ID" smtClean="0"/>
              <a:t>’</a:t>
            </a:r>
            <a:r>
              <a:rPr lang="id-ID" b="1" smtClean="0"/>
              <a:t>Hampir semua </a:t>
            </a:r>
            <a:r>
              <a:rPr lang="id-ID" smtClean="0"/>
              <a:t>orang suka permen’</a:t>
            </a:r>
            <a:endParaRPr lang="en-US" smtClean="0"/>
          </a:p>
          <a:p>
            <a:pPr lvl="1" eaLnBrk="1" hangingPunct="1"/>
            <a:r>
              <a:rPr lang="id-ID" smtClean="0"/>
              <a:t>’</a:t>
            </a:r>
            <a:r>
              <a:rPr lang="id-ID" b="1" smtClean="0"/>
              <a:t>Sepertinya</a:t>
            </a:r>
            <a:r>
              <a:rPr lang="id-ID" smtClean="0"/>
              <a:t> dia anak yang pintar’</a:t>
            </a:r>
            <a:endParaRPr lang="en-US" smtClean="0"/>
          </a:p>
          <a:p>
            <a:pPr eaLnBrk="1" hangingPunct="1"/>
            <a:r>
              <a:rPr lang="id-ID" smtClean="0"/>
              <a:t>Misalkan </a:t>
            </a:r>
            <a:r>
              <a:rPr lang="id-ID" i="1" smtClean="0"/>
              <a:t>P</a:t>
            </a:r>
            <a:r>
              <a:rPr lang="id-ID" smtClean="0"/>
              <a:t> adalah suatu </a:t>
            </a:r>
            <a:r>
              <a:rPr lang="id-ID" i="1" smtClean="0"/>
              <a:t>fuzzy logic proposition</a:t>
            </a:r>
            <a:endParaRPr lang="en-US" i="1" smtClean="0"/>
          </a:p>
          <a:p>
            <a:pPr eaLnBrk="1" hangingPunct="1"/>
            <a:r>
              <a:rPr lang="en-US" smtClean="0"/>
              <a:t>N</a:t>
            </a:r>
            <a:r>
              <a:rPr lang="id-ID" smtClean="0"/>
              <a:t>ilai kebenaran </a:t>
            </a:r>
            <a:r>
              <a:rPr lang="id-ID" i="1" smtClean="0"/>
              <a:t>P </a:t>
            </a:r>
            <a:r>
              <a:rPr lang="id-ID" smtClean="0"/>
              <a:t>adalah [0, 1].</a:t>
            </a:r>
            <a:endParaRPr lang="en-US" smtClean="0"/>
          </a:p>
          <a:p>
            <a:pPr lvl="1" eaLnBrk="1" hangingPunct="1"/>
            <a:r>
              <a:rPr lang="id-ID" smtClean="0"/>
              <a:t>Nilai 0 menyatakan bahwa </a:t>
            </a:r>
            <a:r>
              <a:rPr lang="id-ID" i="1" smtClean="0"/>
              <a:t>P</a:t>
            </a:r>
            <a:r>
              <a:rPr lang="id-ID" smtClean="0"/>
              <a:t> adalah salah </a:t>
            </a:r>
            <a:endParaRPr lang="en-US" smtClean="0"/>
          </a:p>
          <a:p>
            <a:pPr lvl="1" eaLnBrk="1" hangingPunct="1"/>
            <a:r>
              <a:rPr lang="en-US" smtClean="0"/>
              <a:t>N</a:t>
            </a:r>
            <a:r>
              <a:rPr lang="id-ID" smtClean="0"/>
              <a:t>ilai 1 menyatakan bahwa P adalah benar</a:t>
            </a:r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Logical connectives &amp; Implication</a:t>
            </a:r>
            <a:endParaRPr lang="id-ID" sz="4400" dirty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533400" y="5181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i="1"/>
              <a:t>T</a:t>
            </a:r>
            <a:r>
              <a:rPr lang="id-ID" sz="2400"/>
              <a:t> adalah fungsi kebenaran yang memetakan </a:t>
            </a:r>
            <a:r>
              <a:rPr lang="id-ID" sz="2400" i="1"/>
              <a:t>P</a:t>
            </a:r>
            <a:r>
              <a:rPr lang="id-ID" sz="2400"/>
              <a:t> ke suatu nilai dalam interval [0, 1]. 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438400" y="2971800"/>
          <a:ext cx="4330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3" imgW="812520" imgH="203040" progId="Equation.3">
                  <p:embed/>
                </p:oleObj>
              </mc:Choice>
              <mc:Fallback>
                <p:oleObj name="Equation" r:id="rId3" imgW="8125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43307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Logical Connectives</a:t>
            </a:r>
            <a:endParaRPr lang="id-ID" smtClean="0"/>
          </a:p>
        </p:txBody>
      </p:sp>
      <p:sp>
        <p:nvSpPr>
          <p:cNvPr id="225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i="1" smtClean="0"/>
          </a:p>
          <a:p>
            <a:pPr eaLnBrk="1" hangingPunct="1"/>
            <a:r>
              <a:rPr lang="id-ID" sz="2400" i="1" smtClean="0"/>
              <a:t>Negation</a:t>
            </a:r>
            <a:endParaRPr lang="en-US" i="1" smtClean="0"/>
          </a:p>
          <a:p>
            <a:pPr eaLnBrk="1" hangingPunct="1"/>
            <a:endParaRPr lang="en-US" smtClean="0"/>
          </a:p>
          <a:p>
            <a:pPr eaLnBrk="1" hangingPunct="1"/>
            <a:endParaRPr lang="id-ID" smtClean="0"/>
          </a:p>
          <a:p>
            <a:pPr eaLnBrk="1" hangingPunct="1"/>
            <a:r>
              <a:rPr lang="en-US" i="1" smtClean="0"/>
              <a:t>Disjunction</a:t>
            </a:r>
          </a:p>
          <a:p>
            <a:pPr eaLnBrk="1" hangingPunct="1"/>
            <a:endParaRPr lang="en-US" i="1" smtClean="0"/>
          </a:p>
          <a:p>
            <a:pPr eaLnBrk="1" hangingPunct="1"/>
            <a:endParaRPr lang="id-ID" smtClean="0"/>
          </a:p>
          <a:p>
            <a:pPr eaLnBrk="1" hangingPunct="1"/>
            <a:r>
              <a:rPr lang="id-ID" i="1" smtClean="0"/>
              <a:t>Conjunction</a:t>
            </a:r>
            <a:endParaRPr lang="id-ID" smtClean="0"/>
          </a:p>
          <a:p>
            <a:pPr eaLnBrk="1" hangingPunct="1"/>
            <a:endParaRPr lang="id-ID" smtClean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19400" y="2362200"/>
          <a:ext cx="29718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Equation" r:id="rId3" imgW="1104900" imgH="203200" progId="Equation.3">
                  <p:embed/>
                </p:oleObj>
              </mc:Choice>
              <mc:Fallback>
                <p:oleObj name="Equation" r:id="rId3" imgW="11049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297180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819400" y="3810000"/>
          <a:ext cx="43830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Equation" r:id="rId5" imgW="1803400" imgH="215900" progId="Equation.3">
                  <p:embed/>
                </p:oleObj>
              </mc:Choice>
              <mc:Fallback>
                <p:oleObj name="Equation" r:id="rId5" imgW="18034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0"/>
                        <a:ext cx="43830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819400" y="5257800"/>
          <a:ext cx="4359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7" imgW="1790700" imgH="215900" progId="Equation.3">
                  <p:embed/>
                </p:oleObj>
              </mc:Choice>
              <mc:Fallback>
                <p:oleObj name="Equation" r:id="rId7" imgW="17907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57800"/>
                        <a:ext cx="43592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Approximate</a:t>
            </a:r>
            <a:r>
              <a:rPr lang="en-US" smtClean="0"/>
              <a:t> </a:t>
            </a:r>
            <a:r>
              <a:rPr lang="en-US" i="1" smtClean="0"/>
              <a:t>Reasoning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mtClean="0">
                <a:latin typeface="Arial Narrow" pitchFamily="34" charset="0"/>
              </a:rPr>
              <a:t>A  : ’Apakah dia anak yang </a:t>
            </a:r>
            <a:r>
              <a:rPr lang="pt-BR" b="1" smtClean="0">
                <a:latin typeface="Arial Narrow" pitchFamily="34" charset="0"/>
              </a:rPr>
              <a:t>pintar</a:t>
            </a:r>
            <a:r>
              <a:rPr lang="pt-BR" smtClean="0">
                <a:latin typeface="Arial Narrow" pitchFamily="34" charset="0"/>
              </a:rPr>
              <a:t>?’</a:t>
            </a:r>
            <a:endParaRPr lang="id-ID" smtClean="0">
              <a:latin typeface="Arial Narrow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mtClean="0">
                <a:solidFill>
                  <a:srgbClr val="C00000"/>
                </a:solidFill>
                <a:latin typeface="Arial Narrow" pitchFamily="34" charset="0"/>
              </a:rPr>
              <a:t>B  : ‘</a:t>
            </a:r>
            <a:r>
              <a:rPr lang="pt-BR" b="1" smtClean="0">
                <a:solidFill>
                  <a:srgbClr val="C00000"/>
                </a:solidFill>
                <a:latin typeface="Arial Narrow" pitchFamily="34" charset="0"/>
              </a:rPr>
              <a:t>Sepertinya</a:t>
            </a:r>
            <a:r>
              <a:rPr lang="pt-BR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pt-BR" b="1" smtClean="0">
                <a:solidFill>
                  <a:srgbClr val="C00000"/>
                </a:solidFill>
                <a:latin typeface="Arial Narrow" pitchFamily="34" charset="0"/>
              </a:rPr>
              <a:t>begitu.</a:t>
            </a:r>
            <a:r>
              <a:rPr lang="pt-BR" smtClean="0">
                <a:solidFill>
                  <a:srgbClr val="C00000"/>
                </a:solidFill>
                <a:latin typeface="Arial Narrow" pitchFamily="34" charset="0"/>
              </a:rPr>
              <a:t>’</a:t>
            </a:r>
            <a:endParaRPr lang="id-ID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mtClean="0">
                <a:latin typeface="Arial Narrow" pitchFamily="34" charset="0"/>
              </a:rPr>
              <a:t>A  : ‘Apakah Indeks Prestasi dan hasil tes psikologinya </a:t>
            </a:r>
            <a:r>
              <a:rPr lang="pt-BR" b="1" smtClean="0">
                <a:latin typeface="Arial Narrow" pitchFamily="34" charset="0"/>
              </a:rPr>
              <a:t>bagus</a:t>
            </a:r>
            <a:r>
              <a:rPr lang="pt-BR" smtClean="0">
                <a:latin typeface="Arial Narrow" pitchFamily="34" charset="0"/>
              </a:rPr>
              <a:t>?’</a:t>
            </a:r>
            <a:endParaRPr lang="id-ID" smtClean="0">
              <a:latin typeface="Arial Narrow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mtClean="0">
                <a:solidFill>
                  <a:srgbClr val="C00000"/>
                </a:solidFill>
                <a:latin typeface="Arial Narrow" pitchFamily="34" charset="0"/>
              </a:rPr>
              <a:t>B  : ‘Ya, keduanya </a:t>
            </a:r>
            <a:r>
              <a:rPr lang="pt-BR" b="1" smtClean="0">
                <a:solidFill>
                  <a:srgbClr val="C00000"/>
                </a:solidFill>
                <a:latin typeface="Arial Narrow" pitchFamily="34" charset="0"/>
              </a:rPr>
              <a:t>sangat bagus</a:t>
            </a:r>
            <a:r>
              <a:rPr lang="pt-BR" smtClean="0">
                <a:solidFill>
                  <a:srgbClr val="C00000"/>
                </a:solidFill>
                <a:latin typeface="Arial Narrow" pitchFamily="34" charset="0"/>
              </a:rPr>
              <a:t>.’</a:t>
            </a:r>
            <a:endParaRPr lang="id-ID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mtClean="0">
                <a:latin typeface="Arial Narrow" pitchFamily="34" charset="0"/>
              </a:rPr>
              <a:t>A  : ’Apakah dia layak mendapatkan beasiswa?’</a:t>
            </a:r>
            <a:endParaRPr lang="id-ID" smtClean="0">
              <a:latin typeface="Arial Narrow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mtClean="0">
                <a:solidFill>
                  <a:srgbClr val="C00000"/>
                </a:solidFill>
                <a:latin typeface="Arial Narrow" pitchFamily="34" charset="0"/>
              </a:rPr>
              <a:t>B  : ’Ya, </a:t>
            </a:r>
            <a:r>
              <a:rPr lang="pt-BR" b="1" smtClean="0">
                <a:solidFill>
                  <a:srgbClr val="C00000"/>
                </a:solidFill>
                <a:latin typeface="Arial Narrow" pitchFamily="34" charset="0"/>
              </a:rPr>
              <a:t>sepertinya</a:t>
            </a:r>
            <a:r>
              <a:rPr lang="pt-BR" smtClean="0">
                <a:solidFill>
                  <a:srgbClr val="C00000"/>
                </a:solidFill>
                <a:latin typeface="Arial Narrow" pitchFamily="34" charset="0"/>
              </a:rPr>
              <a:t> itu adalah keputusan yang </a:t>
            </a:r>
            <a:r>
              <a:rPr lang="pt-BR" b="1" smtClean="0">
                <a:solidFill>
                  <a:srgbClr val="C00000"/>
                </a:solidFill>
                <a:latin typeface="Arial Narrow" pitchFamily="34" charset="0"/>
              </a:rPr>
              <a:t>baik</a:t>
            </a:r>
            <a:r>
              <a:rPr lang="pt-BR" smtClean="0">
                <a:solidFill>
                  <a:srgbClr val="C00000"/>
                </a:solidFill>
                <a:latin typeface="Arial Narrow" pitchFamily="34" charset="0"/>
              </a:rPr>
              <a:t>.’</a:t>
            </a:r>
            <a:endParaRPr lang="id-ID" smtClean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Approximate</a:t>
            </a:r>
            <a:r>
              <a:rPr lang="en-US" dirty="0" smtClean="0"/>
              <a:t> </a:t>
            </a:r>
            <a:r>
              <a:rPr lang="en-US" i="1" dirty="0" smtClean="0"/>
              <a:t>Reasoning</a:t>
            </a:r>
            <a:endParaRPr lang="id-ID" dirty="0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57200" y="2590800"/>
          <a:ext cx="8432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3" imgW="2768600" imgH="673100" progId="Equation.3">
                  <p:embed/>
                </p:oleObj>
              </mc:Choice>
              <mc:Fallback>
                <p:oleObj name="Equation" r:id="rId3" imgW="2768600" imgH="673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84328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Reasoning</a:t>
            </a:r>
            <a:r>
              <a:rPr lang="id-ID" dirty="0" smtClean="0"/>
              <a:t> yang </a:t>
            </a:r>
            <a:r>
              <a:rPr lang="en-US" dirty="0" smtClean="0"/>
              <a:t>P</a:t>
            </a:r>
            <a:r>
              <a:rPr lang="id-ID" dirty="0" smtClean="0"/>
              <a:t>asti </a:t>
            </a:r>
            <a:endParaRPr lang="id-ID" dirty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81013" y="2614613"/>
          <a:ext cx="7062787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3" imgW="2145960" imgH="660240" progId="Equation.3">
                  <p:embed/>
                </p:oleObj>
              </mc:Choice>
              <mc:Fallback>
                <p:oleObj name="Equation" r:id="rId3" imgW="214596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614613"/>
                        <a:ext cx="7062787" cy="217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Fuzzy</a:t>
            </a:r>
            <a:r>
              <a:rPr lang="id-ID" i="1" dirty="0" smtClean="0"/>
              <a:t> Inference Systems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Variabel linguistik</a:t>
            </a:r>
            <a:r>
              <a:rPr lang="id-ID" i="1" dirty="0" smtClean="0"/>
              <a:t> </a:t>
            </a:r>
            <a:r>
              <a:rPr lang="id-ID" dirty="0" smtClean="0"/>
              <a:t>adalah</a:t>
            </a:r>
            <a:r>
              <a:rPr lang="id-ID" b="1" dirty="0" smtClean="0"/>
              <a:t> </a:t>
            </a:r>
            <a:r>
              <a:rPr lang="id-ID" dirty="0" smtClean="0"/>
              <a:t>suatu interval numerik dan mempunyai nilai-nilai linguistik, yang semantiknya didefinisikan oleh fungsi keanggotaannya. </a:t>
            </a:r>
            <a:endParaRPr lang="en-US" dirty="0" smtClean="0"/>
          </a:p>
          <a:p>
            <a:pPr eaLnBrk="1" hangingPunct="1"/>
            <a:r>
              <a:rPr lang="id-ID" dirty="0" smtClean="0"/>
              <a:t>Misalnya, </a:t>
            </a:r>
            <a:r>
              <a:rPr lang="id-ID" i="1" dirty="0" smtClean="0"/>
              <a:t>Suhu </a:t>
            </a:r>
            <a:r>
              <a:rPr lang="id-ID" dirty="0" smtClean="0"/>
              <a:t>adalah suatu variabel linguistik yang bisa didefinisikan pada interval [-10</a:t>
            </a:r>
            <a:r>
              <a:rPr lang="id-ID" baseline="30000" dirty="0" smtClean="0"/>
              <a:t>0</a:t>
            </a:r>
            <a:r>
              <a:rPr lang="id-ID" dirty="0" smtClean="0"/>
              <a:t>C, 40</a:t>
            </a:r>
            <a:r>
              <a:rPr lang="id-ID" baseline="30000" dirty="0" smtClean="0"/>
              <a:t>0</a:t>
            </a:r>
            <a:r>
              <a:rPr lang="id-ID" dirty="0" smtClean="0"/>
              <a:t>C]. </a:t>
            </a:r>
            <a:endParaRPr lang="en-US" dirty="0" smtClean="0"/>
          </a:p>
          <a:p>
            <a:pPr eaLnBrk="1" hangingPunct="1"/>
            <a:r>
              <a:rPr lang="id-ID" dirty="0" smtClean="0"/>
              <a:t>Variabel tersebut bisa memiliki nilai-nilai linguistik seperti ’Dingin’, ’Hangat’, ’Panas’ yang semantiknya didefinisikan oleh fungsi-fungsi keanggotaan tertentu.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819400" y="152400"/>
          <a:ext cx="4038600" cy="622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Visio" r:id="rId3" imgW="1888951" imgH="2904517" progId="Visio.Drawing.11">
                  <p:embed/>
                </p:oleObj>
              </mc:Choice>
              <mc:Fallback>
                <p:oleObj name="Visio" r:id="rId3" imgW="1888951" imgH="290451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"/>
                        <a:ext cx="4038600" cy="622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Fuzziness &amp; Probability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Banyak peneliti berbeda pendapat tentang </a:t>
            </a:r>
            <a:r>
              <a:rPr lang="sv-SE" dirty="0" smtClean="0">
                <a:solidFill>
                  <a:srgbClr val="FF0000"/>
                </a:solidFill>
              </a:rPr>
              <a:t>teori </a:t>
            </a:r>
            <a:r>
              <a:rPr lang="sv-SE" i="1" dirty="0" smtClean="0">
                <a:solidFill>
                  <a:srgbClr val="FF0000"/>
                </a:solidFill>
              </a:rPr>
              <a:t>fuzzy </a:t>
            </a:r>
            <a:r>
              <a:rPr lang="sv-SE" dirty="0" smtClean="0"/>
              <a:t>dan </a:t>
            </a:r>
            <a:r>
              <a:rPr lang="sv-SE" dirty="0" smtClean="0">
                <a:solidFill>
                  <a:srgbClr val="FF0000"/>
                </a:solidFill>
              </a:rPr>
              <a:t>teori probabilitas</a:t>
            </a:r>
            <a:endParaRPr lang="sv-SE" dirty="0" smtClean="0"/>
          </a:p>
          <a:p>
            <a:pPr eaLnBrk="1" hangingPunct="1"/>
            <a:r>
              <a:rPr lang="sv-SE" dirty="0" smtClean="0"/>
              <a:t>Sebenarnya, kedua teori tersebut memang sama-sama untuk menangani masalah ketidakpastian</a:t>
            </a:r>
          </a:p>
          <a:p>
            <a:pPr eaLnBrk="1" hangingPunct="1"/>
            <a:r>
              <a:rPr lang="sv-SE" dirty="0" smtClean="0"/>
              <a:t>Tetapi, perbedaannya adalah pada </a:t>
            </a:r>
            <a:r>
              <a:rPr lang="sv-SE" dirty="0" smtClean="0">
                <a:solidFill>
                  <a:srgbClr val="FF0000"/>
                </a:solidFill>
              </a:rPr>
              <a:t>jenis ketidakpastian </a:t>
            </a:r>
            <a:r>
              <a:rPr lang="sv-SE" dirty="0" smtClean="0"/>
              <a:t>yang ditangani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smtClean="0"/>
              <a:t>Model Inferensi</a:t>
            </a:r>
            <a:endParaRPr lang="id-ID" smtClean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Mamdani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Intuitive</a:t>
            </a:r>
            <a:endParaRPr lang="en-US" i="1" smtClean="0"/>
          </a:p>
          <a:p>
            <a:pPr eaLnBrk="1" hangingPunct="1"/>
            <a:r>
              <a:rPr lang="en-US" smtClean="0"/>
              <a:t>Sugeno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Control</a:t>
            </a:r>
            <a:endParaRPr lang="id-ID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Kasus 1</a:t>
            </a:r>
            <a:r>
              <a:rPr lang="id-ID" sz="4400" smtClean="0"/>
              <a:t>: Pemberian Beasiswa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667000"/>
          <a:ext cx="8153400" cy="2286000"/>
        </p:xfrm>
        <a:graphic>
          <a:graphicData uri="http://schemas.openxmlformats.org/drawingml/2006/table">
            <a:tbl>
              <a:tblPr/>
              <a:tblGrid>
                <a:gridCol w="2381081"/>
                <a:gridCol w="1587388"/>
                <a:gridCol w="4184931"/>
              </a:tblGrid>
              <a:tr h="8572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Mahasiswa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IPK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Gaji 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US" sz="3200" spc="-30" dirty="0" err="1" smtClean="0">
                          <a:latin typeface="Book Antiqua"/>
                          <a:ea typeface="Times New Roman"/>
                          <a:cs typeface="Times New Roman"/>
                        </a:rPr>
                        <a:t>tu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(Rp/bulan)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10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2,99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Mamdani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</a:t>
            </a:r>
            <a:r>
              <a:rPr lang="id-ID" dirty="0" smtClean="0"/>
              <a:t>ntuk membangun sistem yang penalarannya menyerupai perasaan manusia</a:t>
            </a:r>
            <a:endParaRPr lang="en-US" dirty="0" smtClean="0"/>
          </a:p>
          <a:p>
            <a:pPr eaLnBrk="1" hangingPunct="1"/>
            <a:r>
              <a:rPr lang="en-US" dirty="0" smtClean="0"/>
              <a:t>P</a:t>
            </a:r>
            <a:r>
              <a:rPr lang="id-ID" dirty="0" smtClean="0"/>
              <a:t>erhitungannya kompleks sehingga membutuhkan waktu relatif lama</a:t>
            </a:r>
            <a:endParaRPr lang="en-US" dirty="0" smtClean="0"/>
          </a:p>
          <a:p>
            <a:pPr eaLnBrk="1" hangingPunct="1"/>
            <a:r>
              <a:rPr lang="id-ID" dirty="0" smtClean="0"/>
              <a:t>Ketelitian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id-ID" dirty="0" smtClean="0"/>
              <a:t>tinggi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5400" dirty="0" smtClean="0"/>
              <a:t>F</a:t>
            </a:r>
            <a:r>
              <a:rPr lang="en-US" sz="5400" dirty="0" smtClean="0"/>
              <a:t>K</a:t>
            </a:r>
            <a:r>
              <a:rPr lang="id-ID" sz="5400" dirty="0" smtClean="0"/>
              <a:t> untuk IPK</a:t>
            </a:r>
            <a:endParaRPr lang="id-ID" dirty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04800" y="2362200"/>
          <a:ext cx="83359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Visio" r:id="rId3" imgW="3676481" imgH="1785296" progId="Visio.Drawing.11">
                  <p:embed/>
                </p:oleObj>
              </mc:Choice>
              <mc:Fallback>
                <p:oleObj name="Visio" r:id="rId3" imgW="3676481" imgH="178529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8335963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IPK </a:t>
            </a:r>
            <a:r>
              <a:rPr lang="en-US" sz="4800" dirty="0" err="1" smtClean="0"/>
              <a:t>mahasiswa</a:t>
            </a:r>
            <a:r>
              <a:rPr lang="en-US" sz="4800" dirty="0" smtClean="0"/>
              <a:t> A</a:t>
            </a:r>
            <a:endParaRPr lang="id-ID" sz="4800" dirty="0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79136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2305" name="Object 2"/>
          <p:cNvGraphicFramePr>
            <a:graphicFrameLocks noChangeAspect="1"/>
          </p:cNvGraphicFramePr>
          <p:nvPr/>
        </p:nvGraphicFramePr>
        <p:xfrm>
          <a:off x="5181600" y="2133600"/>
          <a:ext cx="37338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4" imgW="1358310" imgH="203112" progId="Equation.3">
                  <p:embed/>
                </p:oleObj>
              </mc:Choice>
              <mc:Fallback>
                <p:oleObj name="Equation" r:id="rId4" imgW="1358310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33600"/>
                        <a:ext cx="37338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306" name="Object 3"/>
          <p:cNvGraphicFramePr>
            <a:graphicFrameLocks noChangeAspect="1"/>
          </p:cNvGraphicFramePr>
          <p:nvPr/>
        </p:nvGraphicFramePr>
        <p:xfrm>
          <a:off x="5181600" y="1154113"/>
          <a:ext cx="3733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6" imgW="1409400" imgH="203040" progId="Equation.3">
                  <p:embed/>
                </p:oleObj>
              </mc:Choice>
              <mc:Fallback>
                <p:oleObj name="Equation" r:id="rId6" imgW="14094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54113"/>
                        <a:ext cx="37338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28600" y="2514600"/>
          <a:ext cx="85280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Visio" r:id="rId3" imgW="4809366" imgH="1763679" progId="Visio.Drawing.11">
                  <p:embed/>
                </p:oleObj>
              </mc:Choice>
              <mc:Fallback>
                <p:oleObj name="Visio" r:id="rId3" imgW="4809366" imgH="176367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14600"/>
                        <a:ext cx="852805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dirty="0" smtClean="0"/>
              <a:t>F</a:t>
            </a:r>
            <a:r>
              <a:rPr lang="en-US" dirty="0" smtClean="0"/>
              <a:t>K</a:t>
            </a:r>
            <a:r>
              <a:rPr lang="id-ID" dirty="0" smtClean="0"/>
              <a:t> Gaji </a:t>
            </a:r>
            <a:r>
              <a:rPr lang="en-US" dirty="0" smtClean="0"/>
              <a:t>O</a:t>
            </a:r>
            <a:r>
              <a:rPr lang="id-ID" dirty="0" smtClean="0"/>
              <a:t>r</a:t>
            </a:r>
            <a:r>
              <a:rPr lang="en-US" dirty="0" err="1" smtClean="0"/>
              <a:t>angtua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5400" dirty="0" smtClean="0"/>
              <a:t>Gaji </a:t>
            </a:r>
            <a:r>
              <a:rPr lang="en-US" sz="5400" dirty="0" smtClean="0"/>
              <a:t>O</a:t>
            </a:r>
            <a:r>
              <a:rPr lang="id-ID" sz="5400" dirty="0" smtClean="0"/>
              <a:t>r</a:t>
            </a:r>
            <a:r>
              <a:rPr lang="en-US" sz="5400" dirty="0" err="1" smtClean="0"/>
              <a:t>tu</a:t>
            </a:r>
            <a:r>
              <a:rPr lang="en-US" sz="5400" dirty="0" smtClean="0"/>
              <a:t> </a:t>
            </a:r>
            <a:r>
              <a:rPr lang="en-US" sz="5400" dirty="0" err="1" smtClean="0"/>
              <a:t>mhs</a:t>
            </a:r>
            <a:r>
              <a:rPr lang="en-US" sz="5400" dirty="0" smtClean="0"/>
              <a:t> A</a:t>
            </a:r>
            <a:endParaRPr lang="id-ID" dirty="0"/>
          </a:p>
        </p:txBody>
      </p:sp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3429000"/>
            <a:ext cx="83518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3329" name="Object 2"/>
          <p:cNvGraphicFramePr>
            <a:graphicFrameLocks noChangeAspect="1"/>
          </p:cNvGraphicFramePr>
          <p:nvPr/>
        </p:nvGraphicFramePr>
        <p:xfrm>
          <a:off x="3581400" y="2133600"/>
          <a:ext cx="472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Equation" r:id="rId4" imgW="2070100" imgH="203200" progId="Equation.3">
                  <p:embed/>
                </p:oleObj>
              </mc:Choice>
              <mc:Fallback>
                <p:oleObj name="Equation" r:id="rId4" imgW="20701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472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30" name="Object 3"/>
          <p:cNvGraphicFramePr>
            <a:graphicFrameLocks noChangeAspect="1"/>
          </p:cNvGraphicFramePr>
          <p:nvPr/>
        </p:nvGraphicFramePr>
        <p:xfrm>
          <a:off x="3581400" y="2824163"/>
          <a:ext cx="44196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6" imgW="1955800" imgH="203200" progId="Equation.3">
                  <p:embed/>
                </p:oleObj>
              </mc:Choice>
              <mc:Fallback>
                <p:oleObj name="Equation" r:id="rId6" imgW="19558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24163"/>
                        <a:ext cx="441960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Fuzzification</a:t>
            </a:r>
            <a:r>
              <a:rPr lang="en-US" smtClean="0"/>
              <a:t> untuk mhs A</a:t>
            </a:r>
            <a:endParaRPr lang="id-ID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52600" y="4419600"/>
            <a:ext cx="5562600" cy="1981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600" dirty="0">
                <a:latin typeface="+mn-lt"/>
                <a:cs typeface="+mn-cs"/>
              </a:rPr>
              <a:t>IPK = </a:t>
            </a:r>
            <a:r>
              <a:rPr lang="id-ID" sz="2600" b="1" dirty="0">
                <a:latin typeface="+mn-lt"/>
                <a:cs typeface="+mn-cs"/>
              </a:rPr>
              <a:t>Cukup</a:t>
            </a:r>
            <a:r>
              <a:rPr lang="id-ID" sz="2600" dirty="0">
                <a:latin typeface="+mn-lt"/>
                <a:cs typeface="+mn-cs"/>
              </a:rPr>
              <a:t> (0,5) </a:t>
            </a:r>
            <a:endParaRPr lang="en-US" sz="2600" dirty="0"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600" dirty="0">
                <a:latin typeface="+mn-lt"/>
                <a:cs typeface="+mn-cs"/>
              </a:rPr>
              <a:t>IPK = </a:t>
            </a:r>
            <a:r>
              <a:rPr lang="id-ID" sz="2600" b="1" dirty="0">
                <a:latin typeface="+mn-lt"/>
                <a:cs typeface="+mn-cs"/>
              </a:rPr>
              <a:t>Bagus</a:t>
            </a:r>
            <a:r>
              <a:rPr lang="id-ID" sz="2600" dirty="0">
                <a:latin typeface="+mn-lt"/>
                <a:cs typeface="+mn-cs"/>
              </a:rPr>
              <a:t> (0,5)</a:t>
            </a:r>
            <a:endParaRPr lang="en-US" sz="2600" dirty="0"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600" dirty="0">
                <a:latin typeface="+mn-lt"/>
                <a:cs typeface="+mn-cs"/>
              </a:rPr>
              <a:t>Gaji </a:t>
            </a:r>
            <a:r>
              <a:rPr lang="en-US" sz="2600" dirty="0">
                <a:latin typeface="+mn-lt"/>
                <a:cs typeface="+mn-cs"/>
              </a:rPr>
              <a:t>O</a:t>
            </a:r>
            <a:r>
              <a:rPr lang="id-ID" sz="2600" dirty="0">
                <a:latin typeface="+mn-lt"/>
                <a:cs typeface="+mn-cs"/>
              </a:rPr>
              <a:t>rangtua = </a:t>
            </a:r>
            <a:r>
              <a:rPr lang="id-ID" sz="2600" b="1" dirty="0">
                <a:latin typeface="+mn-lt"/>
                <a:cs typeface="+mn-cs"/>
              </a:rPr>
              <a:t>Besar</a:t>
            </a:r>
            <a:r>
              <a:rPr lang="id-ID" sz="2600" dirty="0">
                <a:latin typeface="+mn-lt"/>
                <a:cs typeface="+mn-cs"/>
              </a:rPr>
              <a:t> (0,4) </a:t>
            </a:r>
            <a:endParaRPr lang="en-US" sz="2600" dirty="0"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600" dirty="0">
                <a:latin typeface="+mn-lt"/>
                <a:cs typeface="+mn-cs"/>
              </a:rPr>
              <a:t>Gaji </a:t>
            </a:r>
            <a:r>
              <a:rPr lang="en-US" sz="2600" dirty="0">
                <a:latin typeface="+mn-lt"/>
                <a:cs typeface="+mn-cs"/>
              </a:rPr>
              <a:t>O</a:t>
            </a:r>
            <a:r>
              <a:rPr lang="id-ID" sz="2600" dirty="0">
                <a:latin typeface="+mn-lt"/>
                <a:cs typeface="+mn-cs"/>
              </a:rPr>
              <a:t>rangtua = </a:t>
            </a:r>
            <a:r>
              <a:rPr lang="id-ID" sz="2600" b="1" dirty="0">
                <a:latin typeface="+mn-lt"/>
                <a:cs typeface="+mn-cs"/>
              </a:rPr>
              <a:t>Sangat Besar</a:t>
            </a:r>
            <a:r>
              <a:rPr lang="id-ID" sz="2600" dirty="0">
                <a:latin typeface="+mn-lt"/>
                <a:cs typeface="+mn-cs"/>
              </a:rPr>
              <a:t> (0,6)</a:t>
            </a:r>
          </a:p>
        </p:txBody>
      </p:sp>
      <p:sp>
        <p:nvSpPr>
          <p:cNvPr id="5" name="Down Arrow 4"/>
          <p:cNvSpPr/>
          <p:nvPr/>
        </p:nvSpPr>
        <p:spPr>
          <a:xfrm>
            <a:off x="4038600" y="35052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752600" y="2286000"/>
            <a:ext cx="5562600" cy="892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2600" dirty="0"/>
              <a:t>IPK = </a:t>
            </a:r>
            <a:r>
              <a:rPr lang="en-US" sz="2600" dirty="0"/>
              <a:t>3,00</a:t>
            </a:r>
          </a:p>
          <a:p>
            <a:pPr>
              <a:defRPr/>
            </a:pPr>
            <a:r>
              <a:rPr lang="id-ID" sz="2600" dirty="0"/>
              <a:t>Gaji </a:t>
            </a:r>
            <a:r>
              <a:rPr lang="en-US" sz="2600" dirty="0"/>
              <a:t>O</a:t>
            </a:r>
            <a:r>
              <a:rPr lang="id-ID" sz="2600" dirty="0"/>
              <a:t>rangtua</a:t>
            </a:r>
            <a:r>
              <a:rPr lang="en-US" sz="2600" dirty="0"/>
              <a:t> = 10 </a:t>
            </a:r>
            <a:r>
              <a:rPr lang="en-US" sz="2600" dirty="0" err="1"/>
              <a:t>juta</a:t>
            </a:r>
            <a:r>
              <a:rPr lang="en-US" sz="2600" dirty="0"/>
              <a:t>/</a:t>
            </a:r>
            <a:r>
              <a:rPr lang="en-US" sz="2600" dirty="0" err="1"/>
              <a:t>bulan</a:t>
            </a:r>
            <a:endParaRPr lang="id-ID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Fungsi </a:t>
            </a:r>
            <a:r>
              <a:rPr lang="en-US" dirty="0" smtClean="0"/>
              <a:t>K</a:t>
            </a:r>
            <a:r>
              <a:rPr lang="id-ID" dirty="0" smtClean="0"/>
              <a:t>eanggotaan Nilai Kelayakan</a:t>
            </a:r>
            <a:endParaRPr lang="id-ID" dirty="0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81000" y="2590800"/>
          <a:ext cx="82867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Visio" r:id="rId3" imgW="4485685" imgH="1818532" progId="Visio.Drawing.11">
                  <p:embed/>
                </p:oleObj>
              </mc:Choice>
              <mc:Fallback>
                <p:oleObj name="Visio" r:id="rId3" imgW="4485685" imgH="181853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90800"/>
                        <a:ext cx="828675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4400" dirty="0" smtClean="0"/>
              <a:t>Aturan </a:t>
            </a:r>
            <a:r>
              <a:rPr lang="en-US" sz="4400" dirty="0" smtClean="0"/>
              <a:t>F</a:t>
            </a:r>
            <a:r>
              <a:rPr lang="id-ID" sz="4400" dirty="0" smtClean="0"/>
              <a:t>uzzy </a:t>
            </a:r>
            <a:r>
              <a:rPr lang="en-US" sz="4400" dirty="0" err="1" smtClean="0">
                <a:sym typeface="Wingdings" pitchFamily="2" charset="2"/>
              </a:rPr>
              <a:t>untuk</a:t>
            </a:r>
            <a:r>
              <a:rPr lang="id-ID" sz="4400" dirty="0" smtClean="0"/>
              <a:t> Nilai Kelayakan</a:t>
            </a:r>
            <a:endParaRPr lang="id-ID" sz="4400" dirty="0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6200" y="2459038"/>
          <a:ext cx="8991600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Visio" r:id="rId3" imgW="4313055" imgH="1270000" progId="Visio.Drawing.11">
                  <p:embed/>
                </p:oleObj>
              </mc:Choice>
              <mc:Fallback>
                <p:oleObj name="Visio" r:id="rId3" imgW="4313055" imgH="12700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459038"/>
                        <a:ext cx="8991600" cy="264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Fuzzy</a:t>
            </a:r>
            <a:r>
              <a:rPr lang="en-US" smtClean="0"/>
              <a:t> </a:t>
            </a:r>
            <a:r>
              <a:rPr lang="id-ID" i="1" smtClean="0"/>
              <a:t>Systems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2200" dirty="0" smtClean="0"/>
              <a:t>Ide dasar 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systems</a:t>
            </a:r>
            <a:r>
              <a:rPr lang="id-ID" sz="2200" dirty="0" smtClean="0"/>
              <a:t> adalah 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/>
              <a:t>logic </a:t>
            </a:r>
            <a:r>
              <a:rPr lang="id-ID" sz="2200" dirty="0"/>
              <a:t>dan </a:t>
            </a:r>
            <a:r>
              <a:rPr lang="id-ID" sz="2200" i="1" dirty="0"/>
              <a:t>fuzzy</a:t>
            </a:r>
            <a:r>
              <a:rPr lang="id-ID" sz="2200" dirty="0"/>
              <a:t> </a:t>
            </a:r>
            <a:r>
              <a:rPr lang="id-ID" sz="2200" i="1" dirty="0" smtClean="0"/>
              <a:t>sets</a:t>
            </a:r>
            <a:endParaRPr lang="en-US" sz="2200" dirty="0" smtClean="0"/>
          </a:p>
          <a:p>
            <a:pPr eaLnBrk="1" hangingPunct="1"/>
            <a:r>
              <a:rPr lang="en-US" sz="2200" i="1" dirty="0" smtClean="0"/>
              <a:t>F</a:t>
            </a:r>
            <a:r>
              <a:rPr lang="id-ID" sz="2200" i="1" dirty="0" smtClean="0"/>
              <a:t>uzzy</a:t>
            </a:r>
            <a:r>
              <a:rPr lang="id-ID" sz="2200" dirty="0" smtClean="0"/>
              <a:t> </a:t>
            </a:r>
            <a:r>
              <a:rPr lang="id-ID" sz="2200" i="1" dirty="0" smtClean="0"/>
              <a:t>logic</a:t>
            </a:r>
            <a:r>
              <a:rPr lang="id-ID" sz="2200" dirty="0" smtClean="0"/>
              <a:t> sudah lama dipikirkan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id-ID" sz="2200" dirty="0" smtClean="0"/>
              <a:t>para filsuf Yunani kuno</a:t>
            </a:r>
            <a:endParaRPr lang="en-US" sz="2200" dirty="0" smtClean="0"/>
          </a:p>
          <a:p>
            <a:pPr eaLnBrk="1" hangingPunct="1"/>
            <a:r>
              <a:rPr lang="id-ID" sz="2200" dirty="0" smtClean="0"/>
              <a:t>Plato</a:t>
            </a:r>
            <a:r>
              <a:rPr lang="en-US" sz="2200" dirty="0" smtClean="0"/>
              <a:t>:</a:t>
            </a:r>
            <a:r>
              <a:rPr lang="id-ID" sz="2200" dirty="0" smtClean="0"/>
              <a:t> filsuf pertama yang meletakkan fondasi 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logic</a:t>
            </a:r>
            <a:endParaRPr lang="en-US" sz="2200" dirty="0" smtClean="0"/>
          </a:p>
          <a:p>
            <a:pPr eaLnBrk="1" hangingPunct="1"/>
            <a:r>
              <a:rPr lang="id-ID" sz="2200" dirty="0" smtClean="0"/>
              <a:t>Plato</a:t>
            </a:r>
            <a:r>
              <a:rPr lang="en-US" sz="2200" dirty="0" smtClean="0"/>
              <a:t>:</a:t>
            </a:r>
            <a:r>
              <a:rPr lang="id-ID" sz="2200" dirty="0" smtClean="0"/>
              <a:t> </a:t>
            </a:r>
            <a:r>
              <a:rPr lang="en-US" sz="2200" dirty="0" smtClean="0"/>
              <a:t>“T</a:t>
            </a:r>
            <a:r>
              <a:rPr lang="id-ID" sz="2200" dirty="0" smtClean="0"/>
              <a:t>erdapat area ketiga selain Benar dan Salah</a:t>
            </a:r>
            <a:r>
              <a:rPr lang="en-US" sz="2200" dirty="0" smtClean="0"/>
              <a:t>”</a:t>
            </a:r>
            <a:endParaRPr lang="id-ID" sz="2200" dirty="0" smtClean="0"/>
          </a:p>
          <a:p>
            <a:pPr eaLnBrk="1" hangingPunct="1"/>
            <a:r>
              <a:rPr lang="id-ID" sz="2200" dirty="0" smtClean="0"/>
              <a:t>Rumi: “Jauh di balik benar dan salah, ada sebuah padang terbuka. Kutemui kau di sana.”</a:t>
            </a:r>
            <a:endParaRPr lang="en-US" sz="2200" dirty="0" smtClean="0"/>
          </a:p>
          <a:p>
            <a:pPr eaLnBrk="1" hangingPunct="1"/>
            <a:r>
              <a:rPr lang="en-US" sz="2200" i="1" dirty="0" smtClean="0"/>
              <a:t>F</a:t>
            </a:r>
            <a:r>
              <a:rPr lang="id-ID" sz="2200" i="1" dirty="0" smtClean="0"/>
              <a:t>uzzy</a:t>
            </a:r>
            <a:r>
              <a:rPr lang="id-ID" sz="2200" dirty="0" smtClean="0"/>
              <a:t> </a:t>
            </a:r>
            <a:r>
              <a:rPr lang="id-ID" sz="2200" i="1" dirty="0" smtClean="0"/>
              <a:t>logic</a:t>
            </a:r>
            <a:r>
              <a:rPr lang="id-ID" sz="2200" dirty="0" smtClean="0"/>
              <a:t> menghilang selama 2 milenium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M</a:t>
            </a:r>
            <a:r>
              <a:rPr lang="id-ID" sz="2200" dirty="0" smtClean="0"/>
              <a:t>uncul kembali pada era 1960-an</a:t>
            </a:r>
            <a:endParaRPr lang="en-US" sz="2200" dirty="0" smtClean="0"/>
          </a:p>
          <a:p>
            <a:pPr eaLnBrk="1" hangingPunct="1"/>
            <a:r>
              <a:rPr lang="id-ID" sz="2000" dirty="0" smtClean="0"/>
              <a:t>Konsep </a:t>
            </a:r>
            <a:r>
              <a:rPr lang="id-ID" sz="2000" i="1" dirty="0" smtClean="0"/>
              <a:t>fuzzy</a:t>
            </a:r>
            <a:r>
              <a:rPr lang="id-ID" sz="2000" dirty="0" smtClean="0"/>
              <a:t> </a:t>
            </a:r>
            <a:r>
              <a:rPr lang="id-ID" sz="2000" i="1" dirty="0" smtClean="0"/>
              <a:t>logic</a:t>
            </a:r>
            <a:r>
              <a:rPr lang="id-ID" sz="2000" dirty="0" smtClean="0"/>
              <a:t> yang sangat sistematis pertama kali diusulkan oleh Lotfi A. Zadeh, the University of California, Berkeley, Amerika Serikat</a:t>
            </a:r>
            <a:endParaRPr lang="id-ID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33400" y="533400"/>
          <a:ext cx="82296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3" imgW="4064000" imgH="2717800" progId="Equation.3">
                  <p:embed/>
                </p:oleObj>
              </mc:Choice>
              <mc:Fallback>
                <p:oleObj name="Equation" r:id="rId3" imgW="4064000" imgH="271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8229600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I</a:t>
            </a:r>
            <a:r>
              <a:rPr lang="id-ID" sz="2800" dirty="0" smtClean="0"/>
              <a:t>nferensi pada model Mamdani: </a:t>
            </a:r>
            <a:r>
              <a:rPr lang="id-ID" sz="2800" i="1" dirty="0" smtClean="0"/>
              <a:t>Clipping</a:t>
            </a:r>
            <a:r>
              <a:rPr lang="id-ID" sz="2800" dirty="0" smtClean="0"/>
              <a:t> dan </a:t>
            </a:r>
            <a:r>
              <a:rPr lang="id-ID" sz="2800" i="1" dirty="0" smtClean="0"/>
              <a:t>Scaling</a:t>
            </a:r>
            <a:endParaRPr lang="id-ID" sz="2800" dirty="0"/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04800" y="2514600"/>
          <a:ext cx="83153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Visio" r:id="rId3" imgW="3849651" imgH="1658026" progId="Visio.Drawing.11">
                  <p:embed/>
                </p:oleObj>
              </mc:Choice>
              <mc:Fallback>
                <p:oleObj name="Visio" r:id="rId3" imgW="3849651" imgH="165802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8315325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</a:t>
            </a:r>
            <a:r>
              <a:rPr lang="id-ID" dirty="0" smtClean="0"/>
              <a:t>turan </a:t>
            </a:r>
            <a:r>
              <a:rPr lang="id-ID" i="1" dirty="0" smtClean="0"/>
              <a:t>fuzzy</a:t>
            </a:r>
            <a:r>
              <a:rPr lang="id-ID" dirty="0" smtClean="0"/>
              <a:t> yang diaplikasikan</a:t>
            </a:r>
            <a:endParaRPr lang="id-ID" dirty="0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81000" y="2971800"/>
          <a:ext cx="84724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3" imgW="4064000" imgH="889000" progId="Equation.3">
                  <p:embed/>
                </p:oleObj>
              </mc:Choice>
              <mc:Fallback>
                <p:oleObj name="Equation" r:id="rId3" imgW="40640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8472488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Nilai </a:t>
            </a:r>
            <a:r>
              <a:rPr lang="en-US" i="1" smtClean="0"/>
              <a:t>fuzzy</a:t>
            </a:r>
            <a:r>
              <a:rPr lang="en-US" smtClean="0"/>
              <a:t> untuk mhs A</a:t>
            </a:r>
            <a:endParaRPr lang="id-ID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52600" y="4419600"/>
            <a:ext cx="5562600" cy="1981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600" dirty="0">
                <a:latin typeface="+mn-lt"/>
                <a:cs typeface="+mn-cs"/>
              </a:rPr>
              <a:t>IPK = </a:t>
            </a:r>
            <a:r>
              <a:rPr lang="id-ID" sz="2600" b="1" dirty="0">
                <a:latin typeface="+mn-lt"/>
                <a:cs typeface="+mn-cs"/>
              </a:rPr>
              <a:t>Cukup</a:t>
            </a:r>
            <a:r>
              <a:rPr lang="id-ID" sz="2600" dirty="0">
                <a:latin typeface="+mn-lt"/>
                <a:cs typeface="+mn-cs"/>
              </a:rPr>
              <a:t> (0,5) </a:t>
            </a:r>
            <a:endParaRPr lang="en-US" sz="2600" dirty="0"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600" dirty="0">
                <a:latin typeface="+mn-lt"/>
                <a:cs typeface="+mn-cs"/>
              </a:rPr>
              <a:t>IPK = </a:t>
            </a:r>
            <a:r>
              <a:rPr lang="id-ID" sz="2600" b="1" dirty="0">
                <a:latin typeface="+mn-lt"/>
                <a:cs typeface="+mn-cs"/>
              </a:rPr>
              <a:t>Bagus</a:t>
            </a:r>
            <a:r>
              <a:rPr lang="id-ID" sz="2600" dirty="0">
                <a:latin typeface="+mn-lt"/>
                <a:cs typeface="+mn-cs"/>
              </a:rPr>
              <a:t> (0,5)</a:t>
            </a:r>
            <a:endParaRPr lang="en-US" sz="2600" dirty="0"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600" dirty="0">
                <a:latin typeface="+mn-lt"/>
                <a:cs typeface="+mn-cs"/>
              </a:rPr>
              <a:t>Gaji </a:t>
            </a:r>
            <a:r>
              <a:rPr lang="en-US" sz="2600" dirty="0">
                <a:latin typeface="+mn-lt"/>
                <a:cs typeface="+mn-cs"/>
              </a:rPr>
              <a:t>O</a:t>
            </a:r>
            <a:r>
              <a:rPr lang="id-ID" sz="2600" dirty="0">
                <a:latin typeface="+mn-lt"/>
                <a:cs typeface="+mn-cs"/>
              </a:rPr>
              <a:t>rangtua = </a:t>
            </a:r>
            <a:r>
              <a:rPr lang="id-ID" sz="2600" b="1" dirty="0">
                <a:latin typeface="+mn-lt"/>
                <a:cs typeface="+mn-cs"/>
              </a:rPr>
              <a:t>Besar</a:t>
            </a:r>
            <a:r>
              <a:rPr lang="id-ID" sz="2600" dirty="0">
                <a:latin typeface="+mn-lt"/>
                <a:cs typeface="+mn-cs"/>
              </a:rPr>
              <a:t> (0,4) </a:t>
            </a:r>
            <a:endParaRPr lang="en-US" sz="2600" dirty="0"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600" dirty="0">
                <a:latin typeface="+mn-lt"/>
                <a:cs typeface="+mn-cs"/>
              </a:rPr>
              <a:t>Gaji </a:t>
            </a:r>
            <a:r>
              <a:rPr lang="en-US" sz="2600" dirty="0">
                <a:latin typeface="+mn-lt"/>
                <a:cs typeface="+mn-cs"/>
              </a:rPr>
              <a:t>O</a:t>
            </a:r>
            <a:r>
              <a:rPr lang="id-ID" sz="2600" dirty="0">
                <a:latin typeface="+mn-lt"/>
                <a:cs typeface="+mn-cs"/>
              </a:rPr>
              <a:t>rangtua = </a:t>
            </a:r>
            <a:r>
              <a:rPr lang="id-ID" sz="2600" b="1" dirty="0">
                <a:latin typeface="+mn-lt"/>
                <a:cs typeface="+mn-cs"/>
              </a:rPr>
              <a:t>Sangat Besar</a:t>
            </a:r>
            <a:r>
              <a:rPr lang="id-ID" sz="2600" dirty="0">
                <a:latin typeface="+mn-lt"/>
                <a:cs typeface="+mn-cs"/>
              </a:rPr>
              <a:t> (0,6)</a:t>
            </a:r>
          </a:p>
        </p:txBody>
      </p:sp>
      <p:sp>
        <p:nvSpPr>
          <p:cNvPr id="8" name="Down Arrow 7"/>
          <p:cNvSpPr/>
          <p:nvPr/>
        </p:nvSpPr>
        <p:spPr>
          <a:xfrm>
            <a:off x="4038600" y="35052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1752600" y="2286000"/>
            <a:ext cx="5562600" cy="892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2600" dirty="0"/>
              <a:t>IPK = </a:t>
            </a:r>
            <a:r>
              <a:rPr lang="en-US" sz="2600" dirty="0"/>
              <a:t>3,00</a:t>
            </a:r>
          </a:p>
          <a:p>
            <a:pPr>
              <a:defRPr/>
            </a:pPr>
            <a:r>
              <a:rPr lang="id-ID" sz="2600" dirty="0"/>
              <a:t>Gaji </a:t>
            </a:r>
            <a:r>
              <a:rPr lang="en-US" sz="2600" dirty="0"/>
              <a:t>O</a:t>
            </a:r>
            <a:r>
              <a:rPr lang="id-ID" sz="2600" dirty="0"/>
              <a:t>rangtua</a:t>
            </a:r>
            <a:r>
              <a:rPr lang="en-US" sz="2600" dirty="0"/>
              <a:t> = 10 </a:t>
            </a:r>
            <a:r>
              <a:rPr lang="en-US" sz="2600" dirty="0" err="1"/>
              <a:t>juta</a:t>
            </a:r>
            <a:r>
              <a:rPr lang="en-US" sz="2600" dirty="0"/>
              <a:t>/</a:t>
            </a:r>
            <a:r>
              <a:rPr lang="en-US" sz="2600" dirty="0" err="1"/>
              <a:t>bulan</a:t>
            </a:r>
            <a:endParaRPr lang="id-ID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Conjunction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) &amp; </a:t>
            </a:r>
            <a:r>
              <a:rPr lang="en-US" i="1" dirty="0" smtClean="0"/>
              <a:t>Disjunction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) </a:t>
            </a:r>
            <a:endParaRPr lang="id-ID" dirty="0"/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0645" name="Object 2"/>
          <p:cNvGraphicFramePr>
            <a:graphicFrameLocks noChangeAspect="1"/>
          </p:cNvGraphicFramePr>
          <p:nvPr/>
        </p:nvGraphicFramePr>
        <p:xfrm>
          <a:off x="501650" y="2286000"/>
          <a:ext cx="83264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Equation" r:id="rId3" imgW="4762440" imgH="888840" progId="Equation.3">
                  <p:embed/>
                </p:oleObj>
              </mc:Choice>
              <mc:Fallback>
                <p:oleObj name="Equation" r:id="rId3" imgW="4762440" imgH="8888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286000"/>
                        <a:ext cx="8326438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4038600" y="40386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95600" y="5105400"/>
            <a:ext cx="32766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NK = Rendah (0,5)</a:t>
            </a:r>
          </a:p>
          <a:p>
            <a:r>
              <a:rPr lang="id-ID" sz="2400"/>
              <a:t>NK = Tinggi (0,4)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4737" name="Object 2"/>
          <p:cNvGraphicFramePr>
            <a:graphicFrameLocks noChangeAspect="1"/>
          </p:cNvGraphicFramePr>
          <p:nvPr/>
        </p:nvGraphicFramePr>
        <p:xfrm>
          <a:off x="2057400" y="0"/>
          <a:ext cx="513873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Visio" r:id="rId3" imgW="4485685" imgH="4061298" progId="Visio.Drawing.11">
                  <p:embed/>
                </p:oleObj>
              </mc:Choice>
              <mc:Fallback>
                <p:oleObj name="Visio" r:id="rId3" imgW="4485685" imgH="406129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0"/>
                        <a:ext cx="5138738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1905000" y="4821238"/>
          <a:ext cx="51816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Visio" r:id="rId5" imgW="4485685" imgH="1764489" progId="Visio.Drawing.11">
                  <p:embed/>
                </p:oleObj>
              </mc:Choice>
              <mc:Fallback>
                <p:oleObj name="Visio" r:id="rId5" imgW="4485685" imgH="176448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21238"/>
                        <a:ext cx="5181600" cy="203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3810000" y="4419600"/>
            <a:ext cx="7620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5761" name="Object 2"/>
          <p:cNvGraphicFramePr>
            <a:graphicFrameLocks noChangeAspect="1"/>
          </p:cNvGraphicFramePr>
          <p:nvPr/>
        </p:nvGraphicFramePr>
        <p:xfrm>
          <a:off x="457200" y="457200"/>
          <a:ext cx="833596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Visio" r:id="rId3" imgW="4485685" imgH="1764489" progId="Visio.Drawing.11">
                  <p:embed/>
                </p:oleObj>
              </mc:Choice>
              <mc:Fallback>
                <p:oleObj name="Visio" r:id="rId3" imgW="4485685" imgH="176448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8335963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609600" y="4572000"/>
          <a:ext cx="66817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Equation" r:id="rId5" imgW="3797300" imgH="863600" progId="Equation.3">
                  <p:embed/>
                </p:oleObj>
              </mc:Choice>
              <mc:Fallback>
                <p:oleObj name="Equation" r:id="rId5" imgW="3797300" imgH="86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6681788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IPK mahasiswa B</a:t>
            </a:r>
            <a:endParaRPr lang="id-ID" smtClean="0"/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7978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5400" dirty="0" smtClean="0"/>
              <a:t>Gaji </a:t>
            </a:r>
            <a:r>
              <a:rPr lang="en-US" sz="5400" dirty="0" smtClean="0"/>
              <a:t>O</a:t>
            </a:r>
            <a:r>
              <a:rPr lang="id-ID" sz="5400" dirty="0" smtClean="0"/>
              <a:t>r</a:t>
            </a:r>
            <a:r>
              <a:rPr lang="en-US" sz="5400" dirty="0" err="1" smtClean="0"/>
              <a:t>angtua</a:t>
            </a:r>
            <a:r>
              <a:rPr lang="en-US" sz="5400" dirty="0" smtClean="0"/>
              <a:t> </a:t>
            </a:r>
            <a:r>
              <a:rPr lang="en-US" sz="5400" dirty="0" err="1" smtClean="0"/>
              <a:t>mhs</a:t>
            </a:r>
            <a:r>
              <a:rPr lang="en-US" sz="5400" dirty="0" smtClean="0"/>
              <a:t> B</a:t>
            </a:r>
            <a:endParaRPr lang="id-ID" dirty="0"/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8062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Conjunction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) &amp; </a:t>
            </a:r>
            <a:r>
              <a:rPr lang="en-US" i="1" dirty="0" smtClean="0"/>
              <a:t>Disjunction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) </a:t>
            </a:r>
            <a:endParaRPr lang="id-ID" dirty="0"/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4038600" y="43434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7811" name="Object 2"/>
          <p:cNvGraphicFramePr>
            <a:graphicFrameLocks noChangeAspect="1"/>
          </p:cNvGraphicFramePr>
          <p:nvPr/>
        </p:nvGraphicFramePr>
        <p:xfrm>
          <a:off x="868363" y="2446338"/>
          <a:ext cx="73612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Equation" r:id="rId3" imgW="4267200" imgH="889000" progId="Equation.3">
                  <p:embed/>
                </p:oleObj>
              </mc:Choice>
              <mc:Fallback>
                <p:oleObj name="Equation" r:id="rId3" imgW="42672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446338"/>
                        <a:ext cx="7361237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0" y="5341938"/>
            <a:ext cx="29718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/>
              <a:t>NK =</a:t>
            </a:r>
            <a:r>
              <a:rPr lang="en-US" sz="2400"/>
              <a:t> Rendah (0)</a:t>
            </a:r>
          </a:p>
          <a:p>
            <a:r>
              <a:rPr lang="id-ID" sz="2400"/>
              <a:t>NK = Tinggi (0,52)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Classical</a:t>
            </a:r>
            <a:r>
              <a:rPr lang="en-US" smtClean="0"/>
              <a:t> </a:t>
            </a:r>
            <a:r>
              <a:rPr lang="en-US" i="1" smtClean="0"/>
              <a:t>Sets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</a:t>
            </a:r>
            <a:r>
              <a:rPr lang="id-ID" sz="2400" dirty="0" smtClean="0"/>
              <a:t>eori himpunan klasik</a:t>
            </a:r>
            <a:r>
              <a:rPr lang="en-US" sz="2400" dirty="0" smtClean="0"/>
              <a:t>:</a:t>
            </a:r>
            <a:r>
              <a:rPr lang="id-ID" sz="2400" dirty="0" smtClean="0"/>
              <a:t> suatu himpunan secara intuitif adalah setiap kumpulan elemen-elemen</a:t>
            </a:r>
            <a:endParaRPr lang="en-US" sz="2400" dirty="0" smtClean="0"/>
          </a:p>
          <a:p>
            <a:pPr eaLnBrk="1" hangingPunct="1"/>
            <a:r>
              <a:rPr lang="id-ID" sz="2400" dirty="0" smtClean="0"/>
              <a:t>Himpunan klasik dikenal juga sebagai </a:t>
            </a:r>
            <a:r>
              <a:rPr lang="id-ID" sz="2400" b="1" i="1" dirty="0" smtClean="0"/>
              <a:t>crisp set</a:t>
            </a:r>
            <a:endParaRPr lang="en-US" sz="2400" b="1" dirty="0" smtClean="0"/>
          </a:p>
          <a:p>
            <a:pPr eaLnBrk="1" hangingPunct="1"/>
            <a:r>
              <a:rPr lang="en-US" sz="2400" i="1" dirty="0" smtClean="0"/>
              <a:t>C</a:t>
            </a:r>
            <a:r>
              <a:rPr lang="id-ID" sz="2400" i="1" dirty="0" smtClean="0"/>
              <a:t>risp</a:t>
            </a:r>
            <a:r>
              <a:rPr lang="id-ID" sz="2400" dirty="0" smtClean="0"/>
              <a:t> </a:t>
            </a:r>
            <a:r>
              <a:rPr lang="en-US" sz="2400" dirty="0" smtClean="0"/>
              <a:t>=</a:t>
            </a:r>
            <a:r>
              <a:rPr lang="id-ID" sz="2400" dirty="0" smtClean="0"/>
              <a:t> </a:t>
            </a:r>
            <a:r>
              <a:rPr lang="id-ID" sz="2400" i="1" dirty="0" smtClean="0"/>
              <a:t>clear and distinct </a:t>
            </a:r>
            <a:r>
              <a:rPr lang="id-ID" sz="2400" dirty="0" smtClean="0"/>
              <a:t>[OXF95]</a:t>
            </a:r>
            <a:endParaRPr lang="en-US" sz="2400" dirty="0" smtClean="0"/>
          </a:p>
          <a:p>
            <a:pPr eaLnBrk="1" hangingPunct="1"/>
            <a:r>
              <a:rPr lang="en-US" sz="2400" i="1" dirty="0" smtClean="0"/>
              <a:t>C</a:t>
            </a:r>
            <a:r>
              <a:rPr lang="id-ID" sz="2400" i="1" dirty="0" smtClean="0"/>
              <a:t>risp set</a:t>
            </a:r>
            <a:r>
              <a:rPr lang="id-ID" sz="2400" dirty="0" smtClean="0"/>
              <a:t> </a:t>
            </a:r>
            <a:r>
              <a:rPr lang="en-US" sz="2400" dirty="0" smtClean="0"/>
              <a:t>:</a:t>
            </a:r>
            <a:r>
              <a:rPr lang="id-ID" sz="2400" dirty="0" smtClean="0"/>
              <a:t> himpunan yang membedakan anggota dan non anggotanya dengan batasan yang jelas</a:t>
            </a:r>
            <a:endParaRPr lang="en-US" sz="2400" dirty="0" smtClean="0"/>
          </a:p>
        </p:txBody>
      </p: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762000" y="4800600"/>
          <a:ext cx="5029200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Equation" r:id="rId3" imgW="2514600" imgH="863600" progId="Equation.3">
                  <p:embed/>
                </p:oleObj>
              </mc:Choice>
              <mc:Fallback>
                <p:oleObj name="Equation" r:id="rId3" imgW="2514600" imgH="86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5029200" cy="173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31366"/>
              </p:ext>
            </p:extLst>
          </p:nvPr>
        </p:nvGraphicFramePr>
        <p:xfrm>
          <a:off x="609600" y="1066800"/>
          <a:ext cx="80422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Visio" r:id="rId5" imgW="6058817" imgH="2351012" progId="Visio.Drawing.11">
                  <p:embed/>
                </p:oleObj>
              </mc:Choice>
              <mc:Fallback>
                <p:oleObj name="Visio" r:id="rId5" imgW="6058817" imgH="235101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80422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Keputusan Model Mamdani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</a:t>
            </a:r>
            <a:r>
              <a:rPr lang="id-ID" smtClean="0"/>
              <a:t>ahasiswa B dengan IPK = 2,99 dan Gaji orangtuanya sebesar 1 juta rupiah per bulan </a:t>
            </a:r>
            <a:r>
              <a:rPr lang="en-US" smtClean="0"/>
              <a:t>memperoleh </a:t>
            </a:r>
            <a:r>
              <a:rPr lang="id-ID" smtClean="0"/>
              <a:t>Nilai Kelayakan sebesar </a:t>
            </a:r>
            <a:r>
              <a:rPr lang="id-ID" b="1" smtClean="0">
                <a:solidFill>
                  <a:srgbClr val="C00000"/>
                </a:solidFill>
              </a:rPr>
              <a:t>69,66</a:t>
            </a:r>
            <a:r>
              <a:rPr lang="id-ID" smtClean="0"/>
              <a:t>. </a:t>
            </a:r>
            <a:endParaRPr lang="en-US" smtClean="0"/>
          </a:p>
          <a:p>
            <a:pPr eaLnBrk="1" hangingPunct="1"/>
            <a:r>
              <a:rPr lang="en-US" smtClean="0"/>
              <a:t>L</a:t>
            </a:r>
            <a:r>
              <a:rPr lang="id-ID" smtClean="0"/>
              <a:t>ebih besar dibandingkan dengan Nilai Kelayakan mahasiswa A</a:t>
            </a:r>
            <a:r>
              <a:rPr lang="en-US" smtClean="0"/>
              <a:t> yang </a:t>
            </a:r>
            <a:r>
              <a:rPr lang="id-ID" smtClean="0"/>
              <a:t>sebesar </a:t>
            </a:r>
            <a:r>
              <a:rPr lang="en-US" b="1" smtClean="0">
                <a:solidFill>
                  <a:srgbClr val="C00000"/>
                </a:solidFill>
              </a:rPr>
              <a:t>52,39</a:t>
            </a:r>
            <a:r>
              <a:rPr lang="id-ID" smtClean="0"/>
              <a:t>.</a:t>
            </a:r>
            <a:endParaRPr lang="en-US" smtClean="0"/>
          </a:p>
          <a:p>
            <a:pPr eaLnBrk="1" hangingPunct="1"/>
            <a:r>
              <a:rPr lang="en-US" smtClean="0"/>
              <a:t>Jadi, mahasiswa B layak mendapatkan beasiswa.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7620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09600"/>
            <a:ext cx="386556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3733800" y="15240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 Mamdani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Sugeno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Model ini sering digunakan untuk membangun sistem kontrol yang membutuhkan respon cepat</a:t>
            </a:r>
            <a:endParaRPr lang="en-US" dirty="0" smtClean="0"/>
          </a:p>
          <a:p>
            <a:pPr eaLnBrk="1" hangingPunct="1"/>
            <a:r>
              <a:rPr lang="id-ID" dirty="0" smtClean="0"/>
              <a:t>Proses perhitungannya sangat sederhana sehingga membutuhkan waktu relatif cepat sehingga sangat sesuai untuk sistem kontrol</a:t>
            </a:r>
            <a:endParaRPr lang="en-US" dirty="0" smtClean="0"/>
          </a:p>
          <a:p>
            <a:pPr eaLnBrk="1" hangingPunct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400" smtClean="0"/>
              <a:t>Masalah: Pemberian Beasiswa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667000"/>
          <a:ext cx="8153400" cy="2286000"/>
        </p:xfrm>
        <a:graphic>
          <a:graphicData uri="http://schemas.openxmlformats.org/drawingml/2006/table">
            <a:tbl>
              <a:tblPr/>
              <a:tblGrid>
                <a:gridCol w="2381081"/>
                <a:gridCol w="1587388"/>
                <a:gridCol w="4184931"/>
              </a:tblGrid>
              <a:tr h="8572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Mahasiswa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IPK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Gaji 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US" sz="3200" spc="-30" dirty="0" err="1" smtClean="0">
                          <a:latin typeface="Book Antiqua"/>
                          <a:ea typeface="Times New Roman"/>
                          <a:cs typeface="Times New Roman"/>
                        </a:rPr>
                        <a:t>tu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(Rp/bulan)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10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2,99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819400" y="152400"/>
          <a:ext cx="4038600" cy="622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Visio" r:id="rId3" imgW="1888951" imgH="2904517" progId="Visio.Drawing.11">
                  <p:embed/>
                </p:oleObj>
              </mc:Choice>
              <mc:Fallback>
                <p:oleObj name="Visio" r:id="rId3" imgW="1888951" imgH="290451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"/>
                        <a:ext cx="4038600" cy="622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i="1" dirty="0" err="1" smtClean="0"/>
              <a:t>Fuzzification</a:t>
            </a:r>
            <a:r>
              <a:rPr lang="en-US" sz="5400" i="1" dirty="0" smtClean="0"/>
              <a:t> &amp; Rule Evaluation</a:t>
            </a:r>
            <a:endParaRPr lang="id-ID" dirty="0"/>
          </a:p>
        </p:txBody>
      </p:sp>
      <p:sp>
        <p:nvSpPr>
          <p:cNvPr id="1198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Misalkan proses </a:t>
            </a:r>
            <a:r>
              <a:rPr lang="en-US" sz="2800" i="1" smtClean="0"/>
              <a:t>fuzzification</a:t>
            </a:r>
            <a:r>
              <a:rPr lang="en-US" sz="2800" smtClean="0"/>
              <a:t>-nya</a:t>
            </a:r>
            <a:r>
              <a:rPr lang="en-US" sz="2800" i="1" smtClean="0"/>
              <a:t> </a:t>
            </a:r>
            <a:r>
              <a:rPr lang="en-US" sz="2800" smtClean="0"/>
              <a:t>sama persis dengan model Mamdani.</a:t>
            </a:r>
          </a:p>
          <a:p>
            <a:pPr eaLnBrk="1" hangingPunct="1"/>
            <a:r>
              <a:rPr lang="en-US" sz="2800" smtClean="0"/>
              <a:t>Misalkan </a:t>
            </a:r>
            <a:r>
              <a:rPr lang="en-US" sz="2800" i="1" smtClean="0"/>
              <a:t>Rule </a:t>
            </a:r>
            <a:r>
              <a:rPr lang="en-US" sz="2800" smtClean="0"/>
              <a:t>yang digunakan juga sama persis dengan model Mamdani.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Mahasiswa</a:t>
            </a:r>
            <a:r>
              <a:rPr lang="en-US" dirty="0" smtClean="0"/>
              <a:t> A</a:t>
            </a:r>
            <a:endParaRPr lang="id-ID" dirty="0"/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0645" name="Object 2"/>
          <p:cNvGraphicFramePr>
            <a:graphicFrameLocks noChangeAspect="1"/>
          </p:cNvGraphicFramePr>
          <p:nvPr/>
        </p:nvGraphicFramePr>
        <p:xfrm>
          <a:off x="457200" y="2286000"/>
          <a:ext cx="84153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3" imgW="4813300" imgH="889000" progId="Equation.3">
                  <p:embed/>
                </p:oleObj>
              </mc:Choice>
              <mc:Fallback>
                <p:oleObj name="Equation" r:id="rId3" imgW="48133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415338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4038600" y="40386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95600" y="5105400"/>
            <a:ext cx="32766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NK = Rendah (0,5)</a:t>
            </a:r>
          </a:p>
          <a:p>
            <a:r>
              <a:rPr lang="id-ID" sz="2400"/>
              <a:t>NK = Tinggi (0,4)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FK </a:t>
            </a:r>
            <a:r>
              <a:rPr lang="en-US" i="1" dirty="0" smtClean="0"/>
              <a:t>singleton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endParaRPr lang="id-ID" dirty="0"/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57200" y="2514600"/>
          <a:ext cx="81407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Visio" r:id="rId3" imgW="4485685" imgH="1764489" progId="Visio.Drawing.11">
                  <p:embed/>
                </p:oleObj>
              </mc:Choice>
              <mc:Fallback>
                <p:oleObj name="Visio" r:id="rId3" imgW="4485685" imgH="176448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81407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A</a:t>
            </a:r>
            <a:endParaRPr lang="id-ID" dirty="0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57200" y="2057400"/>
          <a:ext cx="5105400" cy="462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Visio" r:id="rId3" imgW="4485685" imgH="4061298" progId="Visio.Drawing.11">
                  <p:embed/>
                </p:oleObj>
              </mc:Choice>
              <mc:Fallback>
                <p:oleObj name="Visio" r:id="rId3" imgW="4485685" imgH="406129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5105400" cy="462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5943600" y="2209800"/>
            <a:ext cx="320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 NK = Rendah (0,5)</a:t>
            </a:r>
          </a:p>
          <a:p>
            <a:pPr>
              <a:buFont typeface="Arial" charset="0"/>
              <a:buChar char="•"/>
            </a:pPr>
            <a:r>
              <a:rPr lang="en-US" sz="2400"/>
              <a:t> NK = Tinggi (0,4)</a:t>
            </a:r>
            <a:endParaRPr lang="id-ID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Contoh</a:t>
            </a:r>
            <a:endParaRPr lang="id-ID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48006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</a:t>
            </a:r>
            <a:r>
              <a:rPr lang="id-ID" sz="2400"/>
              <a:t>nggota himpunan </a:t>
            </a:r>
            <a:r>
              <a:rPr lang="id-ID" sz="2400" i="1"/>
              <a:t>A</a:t>
            </a:r>
            <a:r>
              <a:rPr lang="id-ID" sz="2400"/>
              <a:t> adalah 7, 8, 9, </a:t>
            </a:r>
            <a:r>
              <a:rPr lang="en-US" sz="2400"/>
              <a:t>..</a:t>
            </a:r>
            <a:r>
              <a:rPr lang="id-ID" sz="2400"/>
              <a:t>. </a:t>
            </a:r>
            <a:endParaRPr lang="en-US" sz="2400"/>
          </a:p>
          <a:p>
            <a:r>
              <a:rPr lang="en-US" sz="2400"/>
              <a:t>B</a:t>
            </a:r>
            <a:r>
              <a:rPr lang="id-ID" sz="2400"/>
              <a:t>ukan anggota </a:t>
            </a:r>
            <a:r>
              <a:rPr lang="id-ID" sz="2400" i="1"/>
              <a:t>A</a:t>
            </a:r>
            <a:r>
              <a:rPr lang="id-ID" sz="2400"/>
              <a:t> adalah 6, 5, 4, </a:t>
            </a:r>
            <a:r>
              <a:rPr lang="en-US" sz="2400"/>
              <a:t>..</a:t>
            </a:r>
            <a:r>
              <a:rPr lang="id-ID" sz="2400"/>
              <a:t>.</a:t>
            </a:r>
          </a:p>
        </p:txBody>
      </p:sp>
      <p:graphicFrame>
        <p:nvGraphicFramePr>
          <p:cNvPr id="436226" name="Object 2"/>
          <p:cNvGraphicFramePr>
            <a:graphicFrameLocks noChangeAspect="1"/>
          </p:cNvGraphicFramePr>
          <p:nvPr/>
        </p:nvGraphicFramePr>
        <p:xfrm>
          <a:off x="941388" y="2895600"/>
          <a:ext cx="72882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1916868" imgH="203112" progId="Equation.3">
                  <p:embed/>
                </p:oleObj>
              </mc:Choice>
              <mc:Fallback>
                <p:oleObj name="Equation" r:id="rId3" imgW="1916868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895600"/>
                        <a:ext cx="72882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i="1" dirty="0" smtClean="0"/>
              <a:t>Composition</a:t>
            </a:r>
            <a:endParaRPr lang="id-ID" dirty="0"/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57200" y="2209800"/>
          <a:ext cx="81407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Visio" r:id="rId3" imgW="4485685" imgH="1764489" progId="Visio.Drawing.11">
                  <p:embed/>
                </p:oleObj>
              </mc:Choice>
              <mc:Fallback>
                <p:oleObj name="Visio" r:id="rId3" imgW="4485685" imgH="176448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1407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i="1" dirty="0" smtClean="0"/>
              <a:t>Defuzzyfication</a:t>
            </a:r>
            <a:r>
              <a:rPr lang="en-US" dirty="0" smtClean="0"/>
              <a:t>:</a:t>
            </a:r>
            <a:r>
              <a:rPr lang="id-ID" i="1" dirty="0" smtClean="0"/>
              <a:t> Weighted Average</a:t>
            </a:r>
            <a:endParaRPr lang="id-ID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371600" y="2971800"/>
          <a:ext cx="64404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Equation" r:id="rId3" imgW="1879600" imgH="419100" progId="Equation.3">
                  <p:embed/>
                </p:oleObj>
              </mc:Choice>
              <mc:Fallback>
                <p:oleObj name="Equation" r:id="rId3" imgW="18796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6440488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Mahasiswa</a:t>
            </a:r>
            <a:r>
              <a:rPr lang="en-US" dirty="0" smtClean="0"/>
              <a:t> B</a:t>
            </a:r>
            <a:endParaRPr lang="id-ID" dirty="0"/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4038600" y="43434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7811" name="Object 2"/>
          <p:cNvGraphicFramePr>
            <a:graphicFrameLocks noChangeAspect="1"/>
          </p:cNvGraphicFramePr>
          <p:nvPr/>
        </p:nvGraphicFramePr>
        <p:xfrm>
          <a:off x="868363" y="2446338"/>
          <a:ext cx="73612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3" imgW="4267200" imgH="889000" progId="Equation.3">
                  <p:embed/>
                </p:oleObj>
              </mc:Choice>
              <mc:Fallback>
                <p:oleObj name="Equation" r:id="rId3" imgW="42672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446338"/>
                        <a:ext cx="7361237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0" y="5341938"/>
            <a:ext cx="29718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/>
              <a:t>NK =</a:t>
            </a:r>
            <a:r>
              <a:rPr lang="en-US" sz="2400"/>
              <a:t> Rendah (0)</a:t>
            </a:r>
          </a:p>
          <a:p>
            <a:r>
              <a:rPr lang="id-ID" sz="2400"/>
              <a:t>NK = Tinggi (0,52)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Untuk</a:t>
            </a:r>
            <a:r>
              <a:rPr lang="en-US" smtClean="0"/>
              <a:t> M</a:t>
            </a:r>
            <a:r>
              <a:rPr lang="id-ID" smtClean="0"/>
              <a:t>ahasiswa B</a:t>
            </a: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457200" y="3352800"/>
          <a:ext cx="823753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Visio" r:id="rId3" imgW="4539632" imgH="1764489" progId="Visio.Drawing.11">
                  <p:embed/>
                </p:oleObj>
              </mc:Choice>
              <mc:Fallback>
                <p:oleObj name="Visio" r:id="rId3" imgW="4539632" imgH="176448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8237538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486400" y="2209800"/>
            <a:ext cx="320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 NK = Rendah (0)</a:t>
            </a:r>
          </a:p>
          <a:p>
            <a:pPr>
              <a:buFont typeface="Arial" charset="0"/>
              <a:buChar char="•"/>
            </a:pPr>
            <a:r>
              <a:rPr lang="en-US" sz="2400"/>
              <a:t> NK = Tinggi (0,52)</a:t>
            </a:r>
            <a:endParaRPr lang="id-ID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i="1" dirty="0" smtClean="0"/>
              <a:t>Defuzzyfication</a:t>
            </a:r>
            <a:r>
              <a:rPr lang="en-US" dirty="0" smtClean="0"/>
              <a:t>:</a:t>
            </a:r>
            <a:r>
              <a:rPr lang="id-ID" i="1" dirty="0" smtClean="0"/>
              <a:t> Weighted Average</a:t>
            </a:r>
            <a:endParaRPr lang="id-ID" dirty="0"/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447800" y="3048000"/>
          <a:ext cx="57531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name="Equation" r:id="rId3" imgW="1676400" imgH="419100" progId="Equation.3">
                  <p:embed/>
                </p:oleObj>
              </mc:Choice>
              <mc:Fallback>
                <p:oleObj name="Equation" r:id="rId3" imgW="16764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57531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Keputusan Model Sugeno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</a:t>
            </a:r>
            <a:r>
              <a:rPr lang="id-ID" smtClean="0"/>
              <a:t>ahasiswa </a:t>
            </a:r>
            <a:r>
              <a:rPr lang="en-US" smtClean="0"/>
              <a:t>B</a:t>
            </a:r>
            <a:r>
              <a:rPr lang="id-ID" smtClean="0"/>
              <a:t> dengan IPK = 2,99 dan Gaji orangtuanya sebesar </a:t>
            </a:r>
            <a:r>
              <a:rPr lang="en-US" smtClean="0"/>
              <a:t>Rp </a:t>
            </a:r>
            <a:r>
              <a:rPr lang="id-ID" smtClean="0"/>
              <a:t>1 juta per bulan </a:t>
            </a:r>
            <a:r>
              <a:rPr lang="en-US" smtClean="0"/>
              <a:t>memperoleh </a:t>
            </a:r>
            <a:r>
              <a:rPr lang="id-ID" smtClean="0"/>
              <a:t>Nilai Kelayakan sebesar </a:t>
            </a:r>
            <a:r>
              <a:rPr lang="en-US" b="1" smtClean="0">
                <a:solidFill>
                  <a:srgbClr val="C00000"/>
                </a:solidFill>
              </a:rPr>
              <a:t>80</a:t>
            </a:r>
            <a:r>
              <a:rPr lang="id-ID" smtClean="0"/>
              <a:t>. </a:t>
            </a:r>
            <a:endParaRPr lang="en-US" smtClean="0"/>
          </a:p>
          <a:p>
            <a:pPr eaLnBrk="1" hangingPunct="1"/>
            <a:r>
              <a:rPr lang="en-US" smtClean="0"/>
              <a:t>L</a:t>
            </a:r>
            <a:r>
              <a:rPr lang="id-ID" smtClean="0"/>
              <a:t>ebih besar dibandingkan dengan Nilai Kelayakan mahasiswa A</a:t>
            </a:r>
            <a:r>
              <a:rPr lang="en-US" smtClean="0"/>
              <a:t> yang </a:t>
            </a:r>
            <a:r>
              <a:rPr lang="id-ID" smtClean="0"/>
              <a:t>sebesar </a:t>
            </a:r>
            <a:r>
              <a:rPr lang="en-US" b="1" smtClean="0">
                <a:solidFill>
                  <a:srgbClr val="C00000"/>
                </a:solidFill>
              </a:rPr>
              <a:t>63,33</a:t>
            </a:r>
            <a:r>
              <a:rPr lang="id-ID" smtClean="0"/>
              <a:t>.</a:t>
            </a:r>
            <a:endParaRPr lang="en-US" smtClean="0"/>
          </a:p>
          <a:p>
            <a:pPr eaLnBrk="1" hangingPunct="1"/>
            <a:r>
              <a:rPr lang="en-US" smtClean="0"/>
              <a:t>Jadi, mahasiswa B layak mendapatkan beasiswa.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386556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638" y="609600"/>
            <a:ext cx="3865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6"/>
          <p:cNvSpPr>
            <a:spLocks noChangeArrowheads="1"/>
          </p:cNvSpPr>
          <p:nvPr/>
        </p:nvSpPr>
        <p:spPr bwMode="auto">
          <a:xfrm>
            <a:off x="1371600" y="22860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 Mamdani</a:t>
            </a:r>
            <a:endParaRPr lang="id-ID"/>
          </a:p>
        </p:txBody>
      </p:sp>
      <p:sp>
        <p:nvSpPr>
          <p:cNvPr id="121862" name="Rectangle 7"/>
          <p:cNvSpPr>
            <a:spLocks noChangeArrowheads="1"/>
          </p:cNvSpPr>
          <p:nvPr/>
        </p:nvSpPr>
        <p:spPr bwMode="auto">
          <a:xfrm>
            <a:off x="6019800" y="228600"/>
            <a:ext cx="167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 Sugeno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A &amp; B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2590800"/>
          <a:ext cx="8153400" cy="3428999"/>
        </p:xfrm>
        <a:graphic>
          <a:graphicData uri="http://schemas.openxmlformats.org/drawingml/2006/table">
            <a:tbl>
              <a:tblPr/>
              <a:tblGrid>
                <a:gridCol w="2860528"/>
                <a:gridCol w="2860528"/>
                <a:gridCol w="2432344"/>
              </a:tblGrid>
              <a:tr h="860534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Mahasiswa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Nilai Kelayakan mendapat beasiswa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99191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Model Mamdani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Model Sugeno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255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52,39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63,33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69,66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Selisih A dan B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17,72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 dirty="0">
                          <a:latin typeface="Arial"/>
                          <a:ea typeface="Times New Roman"/>
                          <a:cs typeface="Times New Roman"/>
                        </a:rPr>
                        <a:t>16,67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Sistem Berbasis </a:t>
            </a:r>
            <a:r>
              <a:rPr lang="en-US" sz="4400" i="1" smtClean="0"/>
              <a:t>Crisp Sets</a:t>
            </a:r>
            <a:r>
              <a:rPr lang="en-US" sz="4400" smtClean="0"/>
              <a:t> dan FOL</a:t>
            </a:r>
            <a:endParaRPr lang="id-ID" sz="4400" smtClean="0"/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57200" y="2743200"/>
          <a:ext cx="78660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Equation" r:id="rId3" imgW="3276600" imgH="1092200" progId="Equation.3">
                  <p:embed/>
                </p:oleObj>
              </mc:Choice>
              <mc:Fallback>
                <p:oleObj name="Equation" r:id="rId3" imgW="3276600" imgH="1092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7866063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err="1" smtClean="0"/>
              <a:t>Aturan</a:t>
            </a:r>
            <a:r>
              <a:rPr lang="en-US" sz="4400" dirty="0" smtClean="0"/>
              <a:t> </a:t>
            </a:r>
            <a:r>
              <a:rPr lang="nl-NL" sz="4400" dirty="0" smtClean="0"/>
              <a:t>FOL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/>
              <a:t>proses</a:t>
            </a:r>
            <a:r>
              <a:rPr lang="en-US" sz="4400" dirty="0" smtClean="0"/>
              <a:t> inference</a:t>
            </a:r>
            <a:endParaRPr lang="id-ID" sz="4000" dirty="0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52400" y="2514600"/>
          <a:ext cx="884713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Visio" r:id="rId3" imgW="5122258" imgH="1540213" progId="Visio.Drawing.11">
                  <p:embed/>
                </p:oleObj>
              </mc:Choice>
              <mc:Fallback>
                <p:oleObj name="Visio" r:id="rId3" imgW="5122258" imgH="154021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14600"/>
                        <a:ext cx="8847138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3600" i="1" dirty="0" smtClean="0"/>
              <a:t>Intersection</a:t>
            </a:r>
            <a:r>
              <a:rPr lang="en-US" sz="3600" dirty="0" smtClean="0"/>
              <a:t>, </a:t>
            </a:r>
            <a:r>
              <a:rPr lang="en-US" sz="3600" i="1" dirty="0" smtClean="0"/>
              <a:t>union</a:t>
            </a:r>
            <a:r>
              <a:rPr lang="en-US" sz="3600" dirty="0" smtClean="0"/>
              <a:t>, </a:t>
            </a:r>
            <a:r>
              <a:rPr lang="en-US" sz="3600" i="1" dirty="0" smtClean="0"/>
              <a:t>complement</a:t>
            </a:r>
            <a:r>
              <a:rPr lang="en-US" sz="3600" dirty="0" smtClean="0"/>
              <a:t>, </a:t>
            </a:r>
            <a:r>
              <a:rPr lang="en-US" sz="3600" i="1" dirty="0" smtClean="0"/>
              <a:t>difference</a:t>
            </a:r>
            <a:endParaRPr lang="id-ID" sz="3600" dirty="0"/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6477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Aturan </a:t>
            </a:r>
            <a:r>
              <a:rPr lang="nl-NL" sz="4400" smtClean="0"/>
              <a:t>FOL </a:t>
            </a:r>
            <a:r>
              <a:rPr lang="en-US" sz="4400" smtClean="0"/>
              <a:t>untuk proses inference</a:t>
            </a:r>
            <a:endParaRPr lang="id-ID" sz="4400" smtClean="0"/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57200" y="2438400"/>
          <a:ext cx="82073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Equation" r:id="rId3" imgW="3479800" imgH="1346200" progId="Equation.3">
                  <p:embed/>
                </p:oleObj>
              </mc:Choice>
              <mc:Fallback>
                <p:oleObj name="Equation" r:id="rId3" imgW="3479800" imgH="1346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8207375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</a:t>
            </a:r>
            <a:r>
              <a:rPr lang="id-ID" smtClean="0"/>
              <a:t>istem </a:t>
            </a:r>
            <a:r>
              <a:rPr lang="en-US" smtClean="0"/>
              <a:t>yang</a:t>
            </a:r>
            <a:r>
              <a:rPr lang="id-ID" smtClean="0"/>
              <a:t> </a:t>
            </a:r>
            <a:r>
              <a:rPr lang="en-US" smtClean="0"/>
              <a:t>L</a:t>
            </a:r>
            <a:r>
              <a:rPr lang="id-ID" smtClean="0"/>
              <a:t>inier</a:t>
            </a: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600200" y="2743200"/>
          <a:ext cx="6119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Equation" r:id="rId3" imgW="2451100" imgH="215900" progId="Equation.3">
                  <p:embed/>
                </p:oleObj>
              </mc:Choice>
              <mc:Fallback>
                <p:oleObj name="Equation" r:id="rId3" imgW="24511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43200"/>
                        <a:ext cx="61198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33400" y="4114800"/>
            <a:ext cx="8077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i="1"/>
              <a:t> </a:t>
            </a:r>
            <a:r>
              <a:rPr lang="id-ID" sz="2400" i="1"/>
              <a:t>W</a:t>
            </a:r>
            <a:r>
              <a:rPr lang="id-ID" sz="2400" baseline="-25000"/>
              <a:t>1</a:t>
            </a:r>
            <a:r>
              <a:rPr lang="id-ID" sz="2400"/>
              <a:t> adalah bobot untuk IPK, </a:t>
            </a:r>
            <a:r>
              <a:rPr lang="id-ID" sz="2400" i="1"/>
              <a:t>W</a:t>
            </a:r>
            <a:r>
              <a:rPr lang="id-ID" sz="2400" baseline="-25000"/>
              <a:t>2</a:t>
            </a:r>
            <a:r>
              <a:rPr lang="id-ID" sz="2400"/>
              <a:t> adalah bobot untuk Gaji</a:t>
            </a:r>
            <a:r>
              <a:rPr lang="en-US" sz="2400"/>
              <a:t>.</a:t>
            </a:r>
          </a:p>
          <a:p>
            <a:pPr>
              <a:buFont typeface="Arial" charset="0"/>
              <a:buChar char="•"/>
            </a:pPr>
            <a:r>
              <a:rPr lang="en-US" sz="2400"/>
              <a:t> A</a:t>
            </a:r>
            <a:r>
              <a:rPr lang="id-ID" sz="2400"/>
              <a:t>sumsi</a:t>
            </a:r>
            <a:r>
              <a:rPr lang="en-US" sz="2400"/>
              <a:t>:</a:t>
            </a:r>
            <a:r>
              <a:rPr lang="id-ID" sz="2400"/>
              <a:t> IPK maksimum adalah 4,00</a:t>
            </a: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 A</a:t>
            </a:r>
            <a:r>
              <a:rPr lang="id-ID" sz="2400"/>
              <a:t>sumsi</a:t>
            </a:r>
            <a:r>
              <a:rPr lang="en-US" sz="2400"/>
              <a:t>: </a:t>
            </a:r>
            <a:r>
              <a:rPr lang="id-ID" sz="2400"/>
              <a:t>Gaji Orang tua maksimum adalah Rp 20 j</a:t>
            </a:r>
            <a:r>
              <a:rPr lang="en-US" sz="2400"/>
              <a:t>t/</a:t>
            </a:r>
            <a:r>
              <a:rPr lang="id-ID" sz="2400"/>
              <a:t>bln. </a:t>
            </a: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 </a:t>
            </a:r>
            <a:r>
              <a:rPr lang="id-ID" sz="2400"/>
              <a:t>Karena skala untuk </a:t>
            </a:r>
            <a:r>
              <a:rPr lang="id-ID" sz="2400" i="1"/>
              <a:t>NK</a:t>
            </a:r>
            <a:r>
              <a:rPr lang="id-ID" sz="2400"/>
              <a:t> adalah [0, 100], maka </a:t>
            </a:r>
            <a:r>
              <a:rPr lang="id-ID" sz="2400" i="1"/>
              <a:t>W</a:t>
            </a:r>
            <a:r>
              <a:rPr lang="id-ID" sz="2400" baseline="-25000"/>
              <a:t>1</a:t>
            </a:r>
            <a:r>
              <a:rPr lang="id-ID" sz="2400"/>
              <a:t> + </a:t>
            </a:r>
            <a:r>
              <a:rPr lang="id-ID" sz="2400" i="1"/>
              <a:t>W</a:t>
            </a:r>
            <a:r>
              <a:rPr lang="id-ID" sz="2400" baseline="-25000"/>
              <a:t>2</a:t>
            </a:r>
            <a:r>
              <a:rPr lang="id-ID" sz="2400"/>
              <a:t> harus sama dengan 100</a:t>
            </a:r>
            <a:r>
              <a:rPr lang="en-US" sz="2400"/>
              <a:t>.</a:t>
            </a:r>
            <a:endParaRPr lang="id-ID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5400" i="1" dirty="0" smtClean="0"/>
              <a:t>W</a:t>
            </a:r>
            <a:r>
              <a:rPr lang="id-ID" sz="5400" baseline="-25000" dirty="0" smtClean="0"/>
              <a:t>1</a:t>
            </a:r>
            <a:r>
              <a:rPr lang="id-ID" sz="5400" dirty="0" smtClean="0"/>
              <a:t> = 50 dan </a:t>
            </a:r>
            <a:r>
              <a:rPr lang="id-ID" sz="5400" i="1" dirty="0" smtClean="0"/>
              <a:t>W</a:t>
            </a:r>
            <a:r>
              <a:rPr lang="id-ID" sz="5400" baseline="-25000" dirty="0" smtClean="0"/>
              <a:t>2</a:t>
            </a:r>
            <a:r>
              <a:rPr lang="id-ID" sz="5400" dirty="0" smtClean="0"/>
              <a:t> = 50</a:t>
            </a:r>
            <a:endParaRPr lang="id-ID" dirty="0"/>
          </a:p>
        </p:txBody>
      </p:sp>
      <p:pic>
        <p:nvPicPr>
          <p:cNvPr id="12493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9404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5400" i="1" dirty="0" smtClean="0"/>
              <a:t>W</a:t>
            </a:r>
            <a:r>
              <a:rPr lang="id-ID" sz="5400" baseline="-25000" dirty="0" smtClean="0"/>
              <a:t>1</a:t>
            </a:r>
            <a:r>
              <a:rPr lang="id-ID" sz="5400" dirty="0" smtClean="0"/>
              <a:t> = </a:t>
            </a:r>
            <a:r>
              <a:rPr lang="en-US" sz="5400" dirty="0" smtClean="0"/>
              <a:t>8</a:t>
            </a:r>
            <a:r>
              <a:rPr lang="id-ID" sz="5400" dirty="0" smtClean="0"/>
              <a:t>0 dan </a:t>
            </a:r>
            <a:r>
              <a:rPr lang="id-ID" sz="5400" i="1" dirty="0" smtClean="0"/>
              <a:t>W</a:t>
            </a:r>
            <a:r>
              <a:rPr lang="id-ID" sz="5400" baseline="-25000" dirty="0" smtClean="0"/>
              <a:t>2</a:t>
            </a:r>
            <a:r>
              <a:rPr lang="id-ID" sz="5400" dirty="0" smtClean="0"/>
              <a:t> = </a:t>
            </a:r>
            <a:r>
              <a:rPr lang="en-US" sz="5400" dirty="0" smtClean="0"/>
              <a:t>2</a:t>
            </a:r>
            <a:r>
              <a:rPr lang="id-ID" sz="5400" dirty="0" smtClean="0"/>
              <a:t>0</a:t>
            </a:r>
            <a:endParaRPr lang="id-ID" dirty="0"/>
          </a:p>
        </p:txBody>
      </p:sp>
      <p:pic>
        <p:nvPicPr>
          <p:cNvPr id="12595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339975"/>
            <a:ext cx="59404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/>
          <p:nvPr/>
        </p:nvGrpSpPr>
        <p:grpSpPr>
          <a:xfrm>
            <a:off x="3429000" y="2526268"/>
            <a:ext cx="1219200" cy="369332"/>
            <a:chOff x="4419600" y="3810000"/>
            <a:chExt cx="1219200" cy="369332"/>
          </a:xfrm>
        </p:grpSpPr>
        <p:sp>
          <p:nvSpPr>
            <p:cNvPr id="5" name="Oval 4"/>
            <p:cNvSpPr/>
            <p:nvPr/>
          </p:nvSpPr>
          <p:spPr>
            <a:xfrm>
              <a:off x="44196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38100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FF0000"/>
                  </a:solidFill>
                </a:rPr>
                <a:t>Mhs A</a:t>
              </a:r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1746740" y="2831068"/>
            <a:ext cx="1148860" cy="369332"/>
            <a:chOff x="1441940" y="2969400"/>
            <a:chExt cx="1148860" cy="369332"/>
          </a:xfrm>
        </p:grpSpPr>
        <p:sp>
          <p:nvSpPr>
            <p:cNvPr id="8" name="Oval 7"/>
            <p:cNvSpPr/>
            <p:nvPr/>
          </p:nvSpPr>
          <p:spPr>
            <a:xfrm>
              <a:off x="2362200" y="30480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1940" y="29694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00B050"/>
                  </a:solidFill>
                </a:rPr>
                <a:t>Mhs B</a:t>
              </a:r>
              <a:endParaRPr lang="id-ID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0"/>
          <p:cNvGrpSpPr/>
          <p:nvPr/>
        </p:nvGrpSpPr>
        <p:grpSpPr>
          <a:xfrm>
            <a:off x="4495800" y="3974068"/>
            <a:ext cx="1219200" cy="369332"/>
            <a:chOff x="4419600" y="3810000"/>
            <a:chExt cx="1219200" cy="369332"/>
          </a:xfrm>
        </p:grpSpPr>
        <p:sp>
          <p:nvSpPr>
            <p:cNvPr id="12" name="Oval 11"/>
            <p:cNvSpPr/>
            <p:nvPr/>
          </p:nvSpPr>
          <p:spPr>
            <a:xfrm>
              <a:off x="44196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38100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FF0000"/>
                  </a:solidFill>
                </a:rPr>
                <a:t>Mhs A</a:t>
              </a:r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1447800" y="2819400"/>
            <a:ext cx="1148860" cy="369332"/>
            <a:chOff x="1441940" y="2969400"/>
            <a:chExt cx="1148860" cy="369332"/>
          </a:xfrm>
        </p:grpSpPr>
        <p:sp>
          <p:nvSpPr>
            <p:cNvPr id="15" name="Oval 14"/>
            <p:cNvSpPr/>
            <p:nvPr/>
          </p:nvSpPr>
          <p:spPr>
            <a:xfrm>
              <a:off x="2362200" y="30480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1940" y="29694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00B050"/>
                  </a:solidFill>
                </a:rPr>
                <a:t>Mhs B</a:t>
              </a:r>
              <a:endParaRPr lang="id-ID" dirty="0">
                <a:solidFill>
                  <a:srgbClr val="00B05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3587" y="3810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d-ID" dirty="0" smtClean="0"/>
              <a:t>Model Sugeno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3766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3130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Mamdani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Segitiga</a:t>
            </a:r>
            <a:r>
              <a:rPr lang="en-US" sz="2000" b="1" dirty="0" smtClean="0">
                <a:solidFill>
                  <a:srgbClr val="C00000"/>
                </a:solidFill>
              </a:rPr>
              <a:t>, 3 NL</a:t>
            </a:r>
            <a:endParaRPr lang="id-ID" sz="2000" b="1" dirty="0">
              <a:solidFill>
                <a:srgbClr val="C00000"/>
              </a:solidFill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3810000" y="2743200"/>
            <a:ext cx="1219200" cy="369332"/>
            <a:chOff x="4419600" y="3810000"/>
            <a:chExt cx="1219200" cy="369332"/>
          </a:xfrm>
        </p:grpSpPr>
        <p:sp>
          <p:nvSpPr>
            <p:cNvPr id="6" name="Oval 5"/>
            <p:cNvSpPr/>
            <p:nvPr/>
          </p:nvSpPr>
          <p:spPr>
            <a:xfrm>
              <a:off x="44196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0600" y="38100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FF0000"/>
                  </a:solidFill>
                </a:rPr>
                <a:t>Mhs A</a:t>
              </a:r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3956540" y="1752600"/>
            <a:ext cx="1148860" cy="369332"/>
            <a:chOff x="1441940" y="2969400"/>
            <a:chExt cx="1148860" cy="369332"/>
          </a:xfrm>
        </p:grpSpPr>
        <p:sp>
          <p:nvSpPr>
            <p:cNvPr id="9" name="Oval 8"/>
            <p:cNvSpPr/>
            <p:nvPr/>
          </p:nvSpPr>
          <p:spPr>
            <a:xfrm>
              <a:off x="2362200" y="30480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1940" y="29694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00B050"/>
                  </a:solidFill>
                </a:rPr>
                <a:t>Mhs B</a:t>
              </a:r>
              <a:endParaRPr lang="id-ID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5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440"/>
            <a:ext cx="9143999" cy="687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Mamdani</a:t>
            </a:r>
            <a:r>
              <a:rPr lang="en-US" b="1" dirty="0" smtClean="0">
                <a:solidFill>
                  <a:srgbClr val="C00000"/>
                </a:solidFill>
              </a:rPr>
              <a:t>, Gauss, 3 NL</a:t>
            </a:r>
            <a:endParaRPr lang="id-ID" b="1" dirty="0">
              <a:solidFill>
                <a:srgbClr val="C00000"/>
              </a:solidFill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4038600" y="2667000"/>
            <a:ext cx="1219200" cy="369332"/>
            <a:chOff x="4419600" y="3810000"/>
            <a:chExt cx="1219200" cy="369332"/>
          </a:xfrm>
        </p:grpSpPr>
        <p:sp>
          <p:nvSpPr>
            <p:cNvPr id="5" name="Oval 4"/>
            <p:cNvSpPr/>
            <p:nvPr/>
          </p:nvSpPr>
          <p:spPr>
            <a:xfrm>
              <a:off x="44196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38100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FF0000"/>
                  </a:solidFill>
                </a:rPr>
                <a:t>Mhs A</a:t>
              </a:r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3956540" y="1676400"/>
            <a:ext cx="1148860" cy="369332"/>
            <a:chOff x="1441940" y="2969400"/>
            <a:chExt cx="1148860" cy="369332"/>
          </a:xfrm>
        </p:grpSpPr>
        <p:sp>
          <p:nvSpPr>
            <p:cNvPr id="8" name="Oval 7"/>
            <p:cNvSpPr/>
            <p:nvPr/>
          </p:nvSpPr>
          <p:spPr>
            <a:xfrm>
              <a:off x="2362200" y="30480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1940" y="29694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00B050"/>
                  </a:solidFill>
                </a:rPr>
                <a:t>Mhs B</a:t>
              </a:r>
              <a:endParaRPr lang="id-ID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5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Mamdani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Segitiga</a:t>
            </a:r>
            <a:r>
              <a:rPr lang="en-US" b="1" dirty="0" smtClean="0">
                <a:solidFill>
                  <a:srgbClr val="C00000"/>
                </a:solidFill>
              </a:rPr>
              <a:t>, 7 NL</a:t>
            </a:r>
            <a:endParaRPr lang="id-ID" b="1" dirty="0">
              <a:solidFill>
                <a:srgbClr val="C00000"/>
              </a:solidFill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3962400" y="2743200"/>
            <a:ext cx="1219200" cy="369332"/>
            <a:chOff x="4419600" y="3810000"/>
            <a:chExt cx="1219200" cy="369332"/>
          </a:xfrm>
        </p:grpSpPr>
        <p:sp>
          <p:nvSpPr>
            <p:cNvPr id="5" name="Oval 4"/>
            <p:cNvSpPr/>
            <p:nvPr/>
          </p:nvSpPr>
          <p:spPr>
            <a:xfrm>
              <a:off x="44196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38100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FF0000"/>
                  </a:solidFill>
                </a:rPr>
                <a:t>Mhs A</a:t>
              </a:r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4337540" y="1002268"/>
            <a:ext cx="1148860" cy="369332"/>
            <a:chOff x="1441940" y="2969400"/>
            <a:chExt cx="1148860" cy="369332"/>
          </a:xfrm>
        </p:grpSpPr>
        <p:sp>
          <p:nvSpPr>
            <p:cNvPr id="8" name="Oval 7"/>
            <p:cNvSpPr/>
            <p:nvPr/>
          </p:nvSpPr>
          <p:spPr>
            <a:xfrm>
              <a:off x="2362200" y="30480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1940" y="29694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00B050"/>
                  </a:solidFill>
                </a:rPr>
                <a:t>Mhs B</a:t>
              </a:r>
              <a:endParaRPr lang="id-ID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0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8" y="609600"/>
            <a:ext cx="3865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24000" y="228600"/>
            <a:ext cx="167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 Sugeno</a:t>
            </a:r>
            <a:endParaRPr lang="id-ID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386556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67400" y="22860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 Mamdani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73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i="1" smtClean="0"/>
              <a:t>Excluded Middle Laws</a:t>
            </a:r>
            <a:endParaRPr lang="id-ID" smtClean="0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057400" y="2895600"/>
          <a:ext cx="49117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" imgW="698400" imgH="203040" progId="Equation.3">
                  <p:embed/>
                </p:oleObj>
              </mc:Choice>
              <mc:Fallback>
                <p:oleObj name="Equation" r:id="rId3" imgW="6984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4911725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6631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352800"/>
            <a:ext cx="436265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46631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1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346" name="Picture 2" descr="C:\001 Kuliah 2011\CSCS3243 Kecerdasan Mesain dan Artifisial\103213659_b87f97e8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4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Kasus</a:t>
            </a:r>
            <a:r>
              <a:rPr lang="en-US" dirty="0" smtClean="0"/>
              <a:t> 2: </a:t>
            </a:r>
            <a:r>
              <a:rPr lang="en-US" i="1" dirty="0" smtClean="0"/>
              <a:t>Sprinkle</a:t>
            </a:r>
            <a:r>
              <a:rPr lang="id-ID" i="1" dirty="0" smtClean="0"/>
              <a:t>r</a:t>
            </a:r>
            <a:r>
              <a:rPr lang="en-US" i="1" dirty="0" smtClean="0"/>
              <a:t> CS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z="2800" smtClean="0"/>
              <a:t>Sistem kontrol untuk penyiraman air. </a:t>
            </a:r>
          </a:p>
          <a:p>
            <a:pPr eaLnBrk="1" hangingPunct="1"/>
            <a:r>
              <a:rPr lang="sv-SE" sz="2800" i="1" smtClean="0"/>
              <a:t>Input</a:t>
            </a:r>
            <a:r>
              <a:rPr lang="sv-SE" sz="2800" smtClean="0"/>
              <a:t>: </a:t>
            </a:r>
            <a:r>
              <a:rPr lang="sv-SE" smtClean="0">
                <a:solidFill>
                  <a:srgbClr val="FF0000"/>
                </a:solidFill>
              </a:rPr>
              <a:t>Suhu Udara</a:t>
            </a:r>
            <a:r>
              <a:rPr lang="sv-SE" smtClean="0"/>
              <a:t> </a:t>
            </a:r>
            <a:r>
              <a:rPr lang="sv-SE" smtClean="0">
                <a:solidFill>
                  <a:srgbClr val="FF0000"/>
                </a:solidFill>
              </a:rPr>
              <a:t>(</a:t>
            </a:r>
            <a:r>
              <a:rPr lang="sv-SE" baseline="30000" smtClean="0">
                <a:solidFill>
                  <a:srgbClr val="FF0000"/>
                </a:solidFill>
              </a:rPr>
              <a:t>0</a:t>
            </a:r>
            <a:r>
              <a:rPr lang="sv-SE" smtClean="0">
                <a:solidFill>
                  <a:srgbClr val="FF0000"/>
                </a:solidFill>
              </a:rPr>
              <a:t>C)</a:t>
            </a:r>
            <a:r>
              <a:rPr lang="sv-SE" smtClean="0"/>
              <a:t> &amp; </a:t>
            </a:r>
            <a:r>
              <a:rPr lang="sv-SE" smtClean="0">
                <a:solidFill>
                  <a:srgbClr val="0070C0"/>
                </a:solidFill>
              </a:rPr>
              <a:t>Kelembaban Tanah (%)</a:t>
            </a:r>
            <a:endParaRPr lang="sv-SE" smtClean="0"/>
          </a:p>
          <a:p>
            <a:pPr eaLnBrk="1" hangingPunct="1"/>
            <a:r>
              <a:rPr lang="sv-SE" sz="2800" i="1" smtClean="0"/>
              <a:t>Output</a:t>
            </a:r>
            <a:r>
              <a:rPr lang="sv-SE" sz="2800" smtClean="0"/>
              <a:t>: </a:t>
            </a:r>
            <a:r>
              <a:rPr lang="sv-SE" sz="2800" smtClean="0">
                <a:solidFill>
                  <a:srgbClr val="7030A0"/>
                </a:solidFill>
              </a:rPr>
              <a:t>Durasi Penyiraman (menit)</a:t>
            </a:r>
            <a:endParaRPr lang="sv-SE" sz="2800" smtClean="0"/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Nilai </a:t>
            </a:r>
            <a:r>
              <a:rPr lang="sv-SE" i="1" smtClean="0"/>
              <a:t>crisp </a:t>
            </a:r>
            <a:r>
              <a:rPr lang="sv-SE" smtClean="0"/>
              <a:t>yang diterima oleh sensor suhu adalah </a:t>
            </a:r>
            <a:r>
              <a:rPr lang="sv-SE" smtClean="0">
                <a:solidFill>
                  <a:srgbClr val="FF0000"/>
                </a:solidFill>
              </a:rPr>
              <a:t>37</a:t>
            </a:r>
            <a:r>
              <a:rPr lang="sv-SE" baseline="30000" smtClean="0">
                <a:solidFill>
                  <a:srgbClr val="FF0000"/>
                </a:solidFill>
              </a:rPr>
              <a:t>0</a:t>
            </a:r>
            <a:r>
              <a:rPr lang="sv-SE" smtClean="0">
                <a:solidFill>
                  <a:srgbClr val="FF0000"/>
                </a:solidFill>
              </a:rPr>
              <a:t>C</a:t>
            </a:r>
            <a:r>
              <a:rPr lang="sv-SE" smtClean="0"/>
              <a:t> dan sensor kelembaban adalah </a:t>
            </a:r>
            <a:r>
              <a:rPr lang="sv-SE" smtClean="0">
                <a:solidFill>
                  <a:srgbClr val="FF0000"/>
                </a:solidFill>
              </a:rPr>
              <a:t>12%</a:t>
            </a:r>
            <a:r>
              <a:rPr lang="sv-SE" smtClean="0"/>
              <a:t>.</a:t>
            </a:r>
          </a:p>
          <a:p>
            <a:pPr eaLnBrk="1" hangingPunct="1"/>
            <a:r>
              <a:rPr lang="sv-SE" smtClean="0"/>
              <a:t>Berapa lama durasi penyiraman yang dilakukan?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18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11" name="Picture 3" descr="C:\02 IT Telkom\001 Kuliah 2009\CS4773 SC\figs\sprinkle system 1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5029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012" name="Picture 4" descr="C:\02 IT Telkom\001 Kuliah 2009\CS4773 SC\figs\sprinkle system 1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7200"/>
            <a:ext cx="2971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016" name="Picture 8" descr="C:\02 IT Telkom\001 Kuliah 2009\CS4773 SC\figs\sprinkle system 9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505200"/>
            <a:ext cx="533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017" name="Picture 9" descr="C:\02 IT Telkom\001 Kuliah 2009\CS4773 SC\figs\sprinkle system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5052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3019" name="Object 11"/>
          <p:cNvGraphicFramePr>
            <a:graphicFrameLocks noChangeAspect="1"/>
          </p:cNvGraphicFramePr>
          <p:nvPr/>
        </p:nvGraphicFramePr>
        <p:xfrm>
          <a:off x="6019800" y="5715000"/>
          <a:ext cx="1181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Package" showAsIcon="1" r:id="rId7" imgW="1180440" imgH="685800" progId="Package">
                  <p:embed/>
                </p:oleObj>
              </mc:Choice>
              <mc:Fallback>
                <p:oleObj name="Package" showAsIcon="1" r:id="rId7" imgW="118044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15000"/>
                        <a:ext cx="1181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0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Kasus</a:t>
            </a:r>
            <a:r>
              <a:rPr lang="en-US" dirty="0" smtClean="0"/>
              <a:t> 2: </a:t>
            </a:r>
            <a:r>
              <a:rPr lang="en-US" i="1" dirty="0" smtClean="0"/>
              <a:t>Sprinkle</a:t>
            </a:r>
            <a:r>
              <a:rPr lang="id-ID" i="1" dirty="0" smtClean="0"/>
              <a:t>r</a:t>
            </a:r>
            <a:r>
              <a:rPr lang="en-US" i="1" dirty="0" smtClean="0"/>
              <a:t> CS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Mamdani atau Sugeno?</a:t>
            </a:r>
          </a:p>
          <a:p>
            <a:pPr eaLnBrk="1" hangingPunct="1"/>
            <a:r>
              <a:rPr lang="en-US" smtClean="0"/>
              <a:t>Jumlah Nilai Linguistik untuk setiap variabel?</a:t>
            </a:r>
          </a:p>
          <a:p>
            <a:pPr eaLnBrk="1" hangingPunct="1"/>
            <a:r>
              <a:rPr lang="en-US" smtClean="0"/>
              <a:t>Fungsi Keanggotaan: Segitiga, trapesium, phi, …?</a:t>
            </a:r>
          </a:p>
          <a:p>
            <a:pPr eaLnBrk="1" hangingPunct="1"/>
            <a:r>
              <a:rPr lang="en-US" smtClean="0"/>
              <a:t>Batas-batas Nilai Linguistik?</a:t>
            </a:r>
          </a:p>
          <a:p>
            <a:pPr eaLnBrk="1" hangingPunct="1"/>
            <a:r>
              <a:rPr lang="en-US" i="1" smtClean="0"/>
              <a:t>Fuzzy rule </a:t>
            </a:r>
            <a:r>
              <a:rPr lang="en-US" smtClean="0"/>
              <a:t>yang tepat?</a:t>
            </a:r>
          </a:p>
          <a:p>
            <a:pPr eaLnBrk="1" hangingPunct="1"/>
            <a:endParaRPr lang="en-US" smtClean="0"/>
          </a:p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87149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Proses </a:t>
            </a:r>
            <a:r>
              <a:rPr lang="en-US" i="1" smtClean="0"/>
              <a:t>fuzzification</a:t>
            </a:r>
            <a:endParaRPr lang="en-US" smtClean="0"/>
          </a:p>
        </p:txBody>
      </p:sp>
      <p:pic>
        <p:nvPicPr>
          <p:cNvPr id="14131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057400"/>
            <a:ext cx="4876800" cy="2154238"/>
          </a:xfrm>
        </p:spPr>
      </p:pic>
      <p:pic>
        <p:nvPicPr>
          <p:cNvPr id="141325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4572000"/>
            <a:ext cx="4876800" cy="1970088"/>
          </a:xfrm>
        </p:spPr>
      </p:pic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5638800" y="20574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v-SE" sz="1500"/>
              <a:t> Warm = -(37-39)/(39-36) = 2/3.</a:t>
            </a:r>
          </a:p>
          <a:p>
            <a:pPr>
              <a:buFontTx/>
              <a:buChar char="•"/>
            </a:pPr>
            <a:r>
              <a:rPr lang="sv-SE" sz="1500"/>
              <a:t> Hot = (37-36)/(39-36) = 1/3.</a:t>
            </a:r>
            <a:endParaRPr lang="en-US" sz="1500"/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5638800" y="44958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v-SE" sz="1500"/>
              <a:t> Dry = -(12-20)/(20-10) = 4/5</a:t>
            </a:r>
            <a:r>
              <a:rPr lang="en-US" sz="1500"/>
              <a:t> </a:t>
            </a:r>
            <a:endParaRPr lang="sv-SE" sz="1500"/>
          </a:p>
          <a:p>
            <a:pPr>
              <a:buFontTx/>
              <a:buChar char="•"/>
            </a:pPr>
            <a:r>
              <a:rPr lang="sv-SE" sz="1500"/>
              <a:t> Moist = (12-10)/(20-10) = 1/5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4220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6" grpId="0"/>
      <p:bldP spid="14132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sv-SE" smtClean="0"/>
              <a:t>Proses inferensi</a:t>
            </a:r>
            <a:endParaRPr lang="en-US" sz="3600" smtClean="0">
              <a:solidFill>
                <a:srgbClr val="FFFF66"/>
              </a:solidFill>
            </a:endParaRPr>
          </a:p>
        </p:txBody>
      </p:sp>
      <p:pic>
        <p:nvPicPr>
          <p:cNvPr id="133123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0"/>
            <a:ext cx="8358188" cy="3810000"/>
          </a:xfrm>
        </p:spPr>
      </p:pic>
    </p:spTree>
    <p:extLst>
      <p:ext uri="{BB962C8B-B14F-4D97-AF65-F5344CB8AC3E}">
        <p14:creationId xmlns:p14="http://schemas.microsoft.com/office/powerpoint/2010/main" val="25103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400" smtClean="0"/>
              <a:t>Proses </a:t>
            </a:r>
            <a:r>
              <a:rPr lang="it-IT" sz="4400" i="1" smtClean="0"/>
              <a:t>inference</a:t>
            </a:r>
            <a:endParaRPr lang="en-US" sz="4000" smtClean="0">
              <a:solidFill>
                <a:srgbClr val="FFFF66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Dari empat data </a:t>
            </a:r>
            <a:r>
              <a:rPr lang="it-IT" sz="2800" i="1" smtClean="0"/>
              <a:t>fuzzy input</a:t>
            </a:r>
            <a:r>
              <a:rPr lang="it-IT" sz="2800" smtClean="0"/>
              <a:t> di atas, Warm (2/3), Hot (1/3), Dry (4/5) dan Moist (1/5), maka kita mendapatkan 4 aturan (dari 15 aturan) yang dapat diaplikasikan: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IF </a:t>
            </a:r>
            <a:r>
              <a:rPr lang="en-US" smtClean="0"/>
              <a:t>Suhu is Warm (2/3) </a:t>
            </a:r>
            <a:r>
              <a:rPr lang="en-US" b="1" smtClean="0"/>
              <a:t>AND</a:t>
            </a:r>
            <a:r>
              <a:rPr lang="en-US" smtClean="0"/>
              <a:t> Kelembaban is Dry (</a:t>
            </a:r>
            <a:r>
              <a:rPr lang="en-US" b="1" smtClean="0"/>
              <a:t>4/5</a:t>
            </a:r>
            <a:r>
              <a:rPr lang="en-US" smtClean="0"/>
              <a:t>) </a:t>
            </a:r>
            <a:r>
              <a:rPr lang="en-US" b="1" smtClean="0"/>
              <a:t>THEN </a:t>
            </a:r>
            <a:r>
              <a:rPr lang="en-US" smtClean="0"/>
              <a:t>Durasi is </a:t>
            </a:r>
            <a:r>
              <a:rPr lang="en-US" smtClean="0">
                <a:solidFill>
                  <a:srgbClr val="0070C0"/>
                </a:solidFill>
              </a:rPr>
              <a:t>Long</a:t>
            </a:r>
            <a:r>
              <a:rPr lang="en-US" smtClean="0"/>
              <a:t> (</a:t>
            </a:r>
            <a:r>
              <a:rPr lang="en-US" b="1" smtClean="0"/>
              <a:t>2/3</a:t>
            </a:r>
            <a:r>
              <a:rPr lang="en-US" smtClean="0"/>
              <a:t>)</a:t>
            </a: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IF </a:t>
            </a:r>
            <a:r>
              <a:rPr lang="en-US" smtClean="0"/>
              <a:t>Suhu is Warm (2/3) </a:t>
            </a:r>
            <a:r>
              <a:rPr lang="en-US" b="1" smtClean="0"/>
              <a:t>AND</a:t>
            </a:r>
            <a:r>
              <a:rPr lang="en-US" smtClean="0"/>
              <a:t> Kelembaban is Moist (</a:t>
            </a:r>
            <a:r>
              <a:rPr lang="en-US" b="1" smtClean="0"/>
              <a:t>1/5</a:t>
            </a:r>
            <a:r>
              <a:rPr lang="en-US" smtClean="0"/>
              <a:t>) </a:t>
            </a:r>
            <a:r>
              <a:rPr lang="en-US" b="1" smtClean="0"/>
              <a:t>THEN </a:t>
            </a:r>
            <a:r>
              <a:rPr lang="en-US" smtClean="0"/>
              <a:t>Durasi is </a:t>
            </a:r>
            <a:r>
              <a:rPr lang="en-US" smtClean="0">
                <a:solidFill>
                  <a:srgbClr val="FF0000"/>
                </a:solidFill>
              </a:rPr>
              <a:t>Medium</a:t>
            </a:r>
            <a:r>
              <a:rPr lang="en-US" smtClean="0"/>
              <a:t> (</a:t>
            </a:r>
            <a:r>
              <a:rPr lang="en-US" b="1" smtClean="0"/>
              <a:t>1/5</a:t>
            </a:r>
            <a:r>
              <a:rPr lang="en-US" smtClean="0"/>
              <a:t>) </a:t>
            </a: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IF </a:t>
            </a:r>
            <a:r>
              <a:rPr lang="en-US" smtClean="0"/>
              <a:t>Suhu is Hot (</a:t>
            </a:r>
            <a:r>
              <a:rPr lang="en-US" b="1" smtClean="0"/>
              <a:t>1/3</a:t>
            </a:r>
            <a:r>
              <a:rPr lang="en-US" smtClean="0"/>
              <a:t>) </a:t>
            </a:r>
            <a:r>
              <a:rPr lang="en-US" b="1" smtClean="0"/>
              <a:t>AND</a:t>
            </a:r>
            <a:r>
              <a:rPr lang="en-US" smtClean="0"/>
              <a:t> Kelembaban is Dry (4/5) </a:t>
            </a:r>
            <a:r>
              <a:rPr lang="en-US" b="1" smtClean="0"/>
              <a:t>THEN </a:t>
            </a:r>
            <a:r>
              <a:rPr lang="en-US" smtClean="0"/>
              <a:t>Durasi is </a:t>
            </a:r>
            <a:r>
              <a:rPr lang="en-US" smtClean="0">
                <a:solidFill>
                  <a:srgbClr val="0070C0"/>
                </a:solidFill>
              </a:rPr>
              <a:t>Long</a:t>
            </a:r>
            <a:r>
              <a:rPr lang="en-US" smtClean="0"/>
              <a:t> (</a:t>
            </a:r>
            <a:r>
              <a:rPr lang="en-US" b="1" smtClean="0"/>
              <a:t>1/3</a:t>
            </a:r>
            <a:r>
              <a:rPr lang="en-US" smtClean="0"/>
              <a:t>)</a:t>
            </a: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IF </a:t>
            </a:r>
            <a:r>
              <a:rPr lang="en-US" smtClean="0"/>
              <a:t>Suhu is Hot (1/3) </a:t>
            </a:r>
            <a:r>
              <a:rPr lang="en-US" b="1" smtClean="0"/>
              <a:t>AND</a:t>
            </a:r>
            <a:r>
              <a:rPr lang="en-US" smtClean="0"/>
              <a:t> Kelembaban is Moist (</a:t>
            </a:r>
            <a:r>
              <a:rPr lang="en-US" b="1" smtClean="0"/>
              <a:t>1/5</a:t>
            </a:r>
            <a:r>
              <a:rPr lang="en-US" smtClean="0"/>
              <a:t>) </a:t>
            </a:r>
            <a:r>
              <a:rPr lang="en-US" b="1" smtClean="0"/>
              <a:t>THEN </a:t>
            </a:r>
            <a:r>
              <a:rPr lang="en-US" smtClean="0"/>
              <a:t>Durasi is </a:t>
            </a:r>
            <a:r>
              <a:rPr lang="en-US" smtClean="0">
                <a:solidFill>
                  <a:srgbClr val="FF0000"/>
                </a:solidFill>
              </a:rPr>
              <a:t>Medium</a:t>
            </a:r>
            <a:r>
              <a:rPr lang="en-US" smtClean="0"/>
              <a:t> (</a:t>
            </a:r>
            <a:r>
              <a:rPr lang="en-US" b="1" smtClean="0"/>
              <a:t>1/5</a:t>
            </a:r>
            <a:r>
              <a:rPr 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16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 smtClean="0"/>
              <a:t>Inference</a:t>
            </a:r>
            <a:r>
              <a:rPr lang="en-US" sz="4000" smtClean="0"/>
              <a:t>: </a:t>
            </a:r>
            <a:r>
              <a:rPr lang="en-US" sz="4000" smtClean="0">
                <a:solidFill>
                  <a:srgbClr val="FF0000"/>
                </a:solidFill>
              </a:rPr>
              <a:t>Model Sugeno</a:t>
            </a:r>
          </a:p>
        </p:txBody>
      </p:sp>
      <p:graphicFrame>
        <p:nvGraphicFramePr>
          <p:cNvPr id="593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52600" y="1909763"/>
          <a:ext cx="5486400" cy="487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1" name="Bitmap Image" r:id="rId3" imgW="4342857" imgH="3858164" progId="PBrush">
                  <p:embed/>
                </p:oleObj>
              </mc:Choice>
              <mc:Fallback>
                <p:oleObj name="Bitmap Image" r:id="rId3" imgW="4342857" imgH="385816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09763"/>
                        <a:ext cx="5486400" cy="487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6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i="1" smtClean="0"/>
              <a:t>Defuzzyfication</a:t>
            </a:r>
            <a:r>
              <a:rPr lang="it-IT" sz="4000" smtClean="0"/>
              <a:t>: </a:t>
            </a:r>
            <a:r>
              <a:rPr lang="en-US" sz="4000" i="1" smtClean="0">
                <a:solidFill>
                  <a:srgbClr val="FF0000"/>
                </a:solidFill>
              </a:rPr>
              <a:t>Weighted Average</a:t>
            </a:r>
          </a:p>
        </p:txBody>
      </p:sp>
      <p:graphicFrame>
        <p:nvGraphicFramePr>
          <p:cNvPr id="6041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2133600"/>
          <a:ext cx="7239000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Bitmap Image" r:id="rId3" imgW="6439799" imgH="2828571" progId="PBrush">
                  <p:embed/>
                </p:oleObj>
              </mc:Choice>
              <mc:Fallback>
                <p:oleObj name="Bitmap Image" r:id="rId3" imgW="6439799" imgH="28285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7239000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" y="5584825"/>
          <a:ext cx="36576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Bitmap Image" r:id="rId5" imgW="3048426" imgH="743054" progId="PBrush">
                  <p:embed/>
                </p:oleObj>
              </mc:Choice>
              <mc:Fallback>
                <p:oleObj name="Bitmap Image" r:id="rId5" imgW="3048426" imgH="74305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84825"/>
                        <a:ext cx="36576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5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11245</TotalTime>
  <Words>3493</Words>
  <Application>Microsoft Office PowerPoint</Application>
  <PresentationFormat>On-screen Show (4:3)</PresentationFormat>
  <Paragraphs>862</Paragraphs>
  <Slides>176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176</vt:i4>
      </vt:variant>
    </vt:vector>
  </HeadingPairs>
  <TitlesOfParts>
    <vt:vector size="185" baseType="lpstr">
      <vt:lpstr>Flow</vt:lpstr>
      <vt:lpstr>Office Theme</vt:lpstr>
      <vt:lpstr>1_Office Theme</vt:lpstr>
      <vt:lpstr>Bitmap Image</vt:lpstr>
      <vt:lpstr>Equation</vt:lpstr>
      <vt:lpstr>Visio</vt:lpstr>
      <vt:lpstr>Package</vt:lpstr>
      <vt:lpstr>Document</vt:lpstr>
      <vt:lpstr>Photo Editor Photo</vt:lpstr>
      <vt:lpstr>Fuzzy Systems </vt:lpstr>
      <vt:lpstr>Logic [RUS95] </vt:lpstr>
      <vt:lpstr>PowerPoint Presentation</vt:lpstr>
      <vt:lpstr>Fuzziness &amp; Probability</vt:lpstr>
      <vt:lpstr>Fuzzy Systems</vt:lpstr>
      <vt:lpstr>Classical Sets</vt:lpstr>
      <vt:lpstr>Contoh</vt:lpstr>
      <vt:lpstr>Intersection, union, complement, difference</vt:lpstr>
      <vt:lpstr>Excluded Middle Laws</vt:lpstr>
      <vt:lpstr>Law of Contradiction</vt:lpstr>
      <vt:lpstr>PowerPoint Presentation</vt:lpstr>
      <vt:lpstr>PowerPoint Presentation</vt:lpstr>
      <vt:lpstr>Fungsi Karakteristik</vt:lpstr>
      <vt:lpstr>Fungsi Karakteristik Classical Set</vt:lpstr>
      <vt:lpstr>PowerPoint Presentation</vt:lpstr>
      <vt:lpstr>Kasus 1: Pemberian Beasiswa</vt:lpstr>
      <vt:lpstr>Fuzzy Sets</vt:lpstr>
      <vt:lpstr>PowerPoint Presentation</vt:lpstr>
      <vt:lpstr>Fuzzy Set</vt:lpstr>
      <vt:lpstr>Graphical Representation</vt:lpstr>
      <vt:lpstr>PowerPoint Presentation</vt:lpstr>
      <vt:lpstr>Bentuk Fungsi Keanggotaan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Logical connectives &amp; Implication</vt:lpstr>
      <vt:lpstr>Logical connectives &amp; Implication</vt:lpstr>
      <vt:lpstr>Logical Connectives</vt:lpstr>
      <vt:lpstr>Approximate Reasoning</vt:lpstr>
      <vt:lpstr>Approximate Reasoning</vt:lpstr>
      <vt:lpstr>Reasoning yang Pasti </vt:lpstr>
      <vt:lpstr>Fuzzy Inference Systems</vt:lpstr>
      <vt:lpstr>PowerPoint Presentation</vt:lpstr>
      <vt:lpstr>Model Inferensi</vt:lpstr>
      <vt:lpstr>Kasus 1: Pemberian Beasiswa</vt:lpstr>
      <vt:lpstr>Model Mamdani</vt:lpstr>
      <vt:lpstr>FK untuk IPK</vt:lpstr>
      <vt:lpstr>IPK mahasiswa A</vt:lpstr>
      <vt:lpstr>FK Gaji Orangtua</vt:lpstr>
      <vt:lpstr>Gaji Ortu mhs A</vt:lpstr>
      <vt:lpstr>Fuzzification untuk mhs A</vt:lpstr>
      <vt:lpstr>Fungsi Keanggotaan Nilai Kelayakan</vt:lpstr>
      <vt:lpstr>Aturan Fuzzy untuk Nilai Kelayakan</vt:lpstr>
      <vt:lpstr>PowerPoint Presentation</vt:lpstr>
      <vt:lpstr>Inferensi pada model Mamdani: Clipping dan Scaling</vt:lpstr>
      <vt:lpstr>Aturan fuzzy yang diaplikasikan</vt:lpstr>
      <vt:lpstr>Nilai fuzzy untuk mhs A</vt:lpstr>
      <vt:lpstr>Conjunction () &amp; Disjunction () </vt:lpstr>
      <vt:lpstr>PowerPoint Presentation</vt:lpstr>
      <vt:lpstr>PowerPoint Presentation</vt:lpstr>
      <vt:lpstr>IPK mahasiswa B</vt:lpstr>
      <vt:lpstr>Gaji Orangtua mhs B</vt:lpstr>
      <vt:lpstr>Conjunction () &amp; Disjunction () </vt:lpstr>
      <vt:lpstr>PowerPoint Presentation</vt:lpstr>
      <vt:lpstr>Keputusan Model Mamdani</vt:lpstr>
      <vt:lpstr>PowerPoint Presentation</vt:lpstr>
      <vt:lpstr>Model Sugeno</vt:lpstr>
      <vt:lpstr>Masalah: Pemberian Beasiswa</vt:lpstr>
      <vt:lpstr>PowerPoint Presentation</vt:lpstr>
      <vt:lpstr>Fuzzification &amp; Rule Evaluation</vt:lpstr>
      <vt:lpstr>Mahasiswa A</vt:lpstr>
      <vt:lpstr>FK singleton untuk Nilai Kelayakan</vt:lpstr>
      <vt:lpstr>Untuk mahasiswa A</vt:lpstr>
      <vt:lpstr>Proses Composition</vt:lpstr>
      <vt:lpstr>Defuzzyfication: Weighted Average</vt:lpstr>
      <vt:lpstr>Mahasiswa B</vt:lpstr>
      <vt:lpstr>Untuk Mahasiswa B</vt:lpstr>
      <vt:lpstr>Defuzzyfication: Weighted Average</vt:lpstr>
      <vt:lpstr>Keputusan Model Sugeno</vt:lpstr>
      <vt:lpstr>PowerPoint Presentation</vt:lpstr>
      <vt:lpstr>Nilai Kelayakan mahasiswa A &amp; B</vt:lpstr>
      <vt:lpstr>Sistem Berbasis Crisp Sets dan FOL</vt:lpstr>
      <vt:lpstr>Aturan FOL untuk proses inference</vt:lpstr>
      <vt:lpstr>Aturan FOL untuk proses inference</vt:lpstr>
      <vt:lpstr>Sistem yang Linier</vt:lpstr>
      <vt:lpstr>W1 = 50 dan W2 = 50</vt:lpstr>
      <vt:lpstr>W1 = 80 dan W2 =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Kasus 2: Sprinkler CS</vt:lpstr>
      <vt:lpstr>PowerPoint Presentation</vt:lpstr>
      <vt:lpstr>Kasus 2: Sprinkler CS</vt:lpstr>
      <vt:lpstr>Proses fuzzification</vt:lpstr>
      <vt:lpstr>Proses inferensi</vt:lpstr>
      <vt:lpstr>Proses inference</vt:lpstr>
      <vt:lpstr>Inference: Model Sugeno</vt:lpstr>
      <vt:lpstr>Defuzzyfication: Weighted Average</vt:lpstr>
      <vt:lpstr>PowerPoint Presentation</vt:lpstr>
      <vt:lpstr>Kasus 3: Traffic Light Controller</vt:lpstr>
      <vt:lpstr>Kasus 3: Traffic Light Controller</vt:lpstr>
      <vt:lpstr>Kasus 4: Akreditasi Prodi</vt:lpstr>
      <vt:lpstr>Kasus 5: University Rankings</vt:lpstr>
      <vt:lpstr>Kasus 5: University Rankings</vt:lpstr>
      <vt:lpstr>Data Pelanggan Telepon Seluler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Pelanggan Telepon Seluler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Fuzzy Clustering</vt:lpstr>
      <vt:lpstr>Cluster</vt:lpstr>
      <vt:lpstr>Cluster Analysis</vt:lpstr>
      <vt:lpstr>Vehicle</vt:lpstr>
      <vt:lpstr>PowerPoint Presentation</vt:lpstr>
      <vt:lpstr>Kasus 6: Tile Clustering</vt:lpstr>
      <vt:lpstr>Kasus 6: Tile Clustering</vt:lpstr>
      <vt:lpstr>Hard c-means (HCM) (biasa disebut k-means)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Membership matrix M</vt:lpstr>
      <vt:lpstr>c-partition</vt:lpstr>
      <vt:lpstr>Objective function</vt:lpstr>
      <vt:lpstr>Fuzzy c-means (FCM)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Fuzzy membership matrix M</vt:lpstr>
      <vt:lpstr>Fuzzy membership matrix M</vt:lpstr>
      <vt:lpstr>Fuzzy c-partition</vt:lpstr>
      <vt:lpstr>Kasus 7: Klasifikasi Sel Kanker</vt:lpstr>
      <vt:lpstr>Possible Features</vt:lpstr>
      <vt:lpstr>Classes are nonseparable</vt:lpstr>
      <vt:lpstr>Hard Classifier (HCM)</vt:lpstr>
      <vt:lpstr>Fuzzy Classifier (FCM)</vt:lpstr>
      <vt:lpstr>Kasus 8: Image Segmentation</vt:lpstr>
      <vt:lpstr>PowerPoint Presentation</vt:lpstr>
      <vt:lpstr>Kasus 9: Documents Clustering</vt:lpstr>
      <vt:lpstr>PowerPoint Presentation</vt:lpstr>
      <vt:lpstr>Combining CBC &amp; Fuzzy Clustering</vt:lpstr>
      <vt:lpstr>PowerPoint Presentation</vt:lpstr>
      <vt:lpstr>Masalah Tugas Akhir IF</vt:lpstr>
      <vt:lpstr>PowerPoint Presentation</vt:lpstr>
      <vt:lpstr>PowerPoint Presentation</vt:lpstr>
      <vt:lpstr>Kesulitan Fuzzy Systems</vt:lpstr>
      <vt:lpstr>Solusi</vt:lpstr>
      <vt:lpstr>Pemberian Beasiswa</vt:lpstr>
      <vt:lpstr>Sprinkler Control System</vt:lpstr>
      <vt:lpstr>Evolving Fuzzy Systems</vt:lpstr>
      <vt:lpstr>Masa Depan Fuzzy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lenovo</cp:lastModifiedBy>
  <cp:revision>488</cp:revision>
  <dcterms:created xsi:type="dcterms:W3CDTF">2006-08-16T00:00:00Z</dcterms:created>
  <dcterms:modified xsi:type="dcterms:W3CDTF">2017-05-21T05:59:27Z</dcterms:modified>
</cp:coreProperties>
</file>