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944" r:id="rId2"/>
  </p:sldMasterIdLst>
  <p:notesMasterIdLst>
    <p:notesMasterId r:id="rId193"/>
  </p:notesMasterIdLst>
  <p:sldIdLst>
    <p:sldId id="553" r:id="rId3"/>
    <p:sldId id="880" r:id="rId4"/>
    <p:sldId id="749" r:id="rId5"/>
    <p:sldId id="915" r:id="rId6"/>
    <p:sldId id="752" r:id="rId7"/>
    <p:sldId id="702" r:id="rId8"/>
    <p:sldId id="750" r:id="rId9"/>
    <p:sldId id="751" r:id="rId10"/>
    <p:sldId id="772" r:id="rId11"/>
    <p:sldId id="770" r:id="rId12"/>
    <p:sldId id="771" r:id="rId13"/>
    <p:sldId id="755" r:id="rId14"/>
    <p:sldId id="753" r:id="rId15"/>
    <p:sldId id="756" r:id="rId16"/>
    <p:sldId id="757" r:id="rId17"/>
    <p:sldId id="758" r:id="rId18"/>
    <p:sldId id="761" r:id="rId19"/>
    <p:sldId id="773" r:id="rId20"/>
    <p:sldId id="762" r:id="rId21"/>
    <p:sldId id="764" r:id="rId22"/>
    <p:sldId id="765" r:id="rId23"/>
    <p:sldId id="774" r:id="rId24"/>
    <p:sldId id="766" r:id="rId25"/>
    <p:sldId id="703" r:id="rId26"/>
    <p:sldId id="704" r:id="rId27"/>
    <p:sldId id="705" r:id="rId28"/>
    <p:sldId id="706" r:id="rId29"/>
    <p:sldId id="707" r:id="rId30"/>
    <p:sldId id="708" r:id="rId31"/>
    <p:sldId id="709" r:id="rId32"/>
    <p:sldId id="710" r:id="rId33"/>
    <p:sldId id="711" r:id="rId34"/>
    <p:sldId id="712" r:id="rId35"/>
    <p:sldId id="713" r:id="rId36"/>
    <p:sldId id="714" r:id="rId37"/>
    <p:sldId id="715" r:id="rId38"/>
    <p:sldId id="716" r:id="rId39"/>
    <p:sldId id="717" r:id="rId40"/>
    <p:sldId id="718" r:id="rId41"/>
    <p:sldId id="719" r:id="rId42"/>
    <p:sldId id="720" r:id="rId43"/>
    <p:sldId id="721" r:id="rId44"/>
    <p:sldId id="722" r:id="rId45"/>
    <p:sldId id="723" r:id="rId46"/>
    <p:sldId id="724" r:id="rId47"/>
    <p:sldId id="725" r:id="rId48"/>
    <p:sldId id="726" r:id="rId49"/>
    <p:sldId id="727" r:id="rId50"/>
    <p:sldId id="769" r:id="rId51"/>
    <p:sldId id="728" r:id="rId52"/>
    <p:sldId id="729" r:id="rId53"/>
    <p:sldId id="730" r:id="rId54"/>
    <p:sldId id="731" r:id="rId55"/>
    <p:sldId id="732" r:id="rId56"/>
    <p:sldId id="788" r:id="rId57"/>
    <p:sldId id="733" r:id="rId58"/>
    <p:sldId id="734" r:id="rId59"/>
    <p:sldId id="775" r:id="rId60"/>
    <p:sldId id="735" r:id="rId61"/>
    <p:sldId id="736" r:id="rId62"/>
    <p:sldId id="737" r:id="rId63"/>
    <p:sldId id="738" r:id="rId64"/>
    <p:sldId id="739" r:id="rId65"/>
    <p:sldId id="740" r:id="rId66"/>
    <p:sldId id="741" r:id="rId67"/>
    <p:sldId id="742" r:id="rId68"/>
    <p:sldId id="743" r:id="rId69"/>
    <p:sldId id="744" r:id="rId70"/>
    <p:sldId id="745" r:id="rId71"/>
    <p:sldId id="777" r:id="rId72"/>
    <p:sldId id="778" r:id="rId73"/>
    <p:sldId id="746" r:id="rId74"/>
    <p:sldId id="747" r:id="rId75"/>
    <p:sldId id="776" r:id="rId76"/>
    <p:sldId id="748" r:id="rId77"/>
    <p:sldId id="913" r:id="rId78"/>
    <p:sldId id="881" r:id="rId79"/>
    <p:sldId id="882" r:id="rId80"/>
    <p:sldId id="883" r:id="rId81"/>
    <p:sldId id="884" r:id="rId82"/>
    <p:sldId id="885" r:id="rId83"/>
    <p:sldId id="886" r:id="rId84"/>
    <p:sldId id="887" r:id="rId85"/>
    <p:sldId id="888" r:id="rId86"/>
    <p:sldId id="889" r:id="rId87"/>
    <p:sldId id="890" r:id="rId88"/>
    <p:sldId id="891" r:id="rId89"/>
    <p:sldId id="892" r:id="rId90"/>
    <p:sldId id="893" r:id="rId91"/>
    <p:sldId id="894" r:id="rId92"/>
    <p:sldId id="895" r:id="rId93"/>
    <p:sldId id="896" r:id="rId94"/>
    <p:sldId id="897" r:id="rId95"/>
    <p:sldId id="898" r:id="rId96"/>
    <p:sldId id="899" r:id="rId97"/>
    <p:sldId id="900" r:id="rId98"/>
    <p:sldId id="901" r:id="rId99"/>
    <p:sldId id="902" r:id="rId100"/>
    <p:sldId id="903" r:id="rId101"/>
    <p:sldId id="904" r:id="rId102"/>
    <p:sldId id="905" r:id="rId103"/>
    <p:sldId id="789" r:id="rId104"/>
    <p:sldId id="910" r:id="rId105"/>
    <p:sldId id="906" r:id="rId106"/>
    <p:sldId id="916" r:id="rId107"/>
    <p:sldId id="917" r:id="rId108"/>
    <p:sldId id="918" r:id="rId109"/>
    <p:sldId id="919" r:id="rId110"/>
    <p:sldId id="920" r:id="rId111"/>
    <p:sldId id="921" r:id="rId112"/>
    <p:sldId id="922" r:id="rId113"/>
    <p:sldId id="923" r:id="rId114"/>
    <p:sldId id="924" r:id="rId115"/>
    <p:sldId id="925" r:id="rId116"/>
    <p:sldId id="926" r:id="rId117"/>
    <p:sldId id="927" r:id="rId118"/>
    <p:sldId id="928" r:id="rId119"/>
    <p:sldId id="792" r:id="rId120"/>
    <p:sldId id="793" r:id="rId121"/>
    <p:sldId id="794" r:id="rId122"/>
    <p:sldId id="795" r:id="rId123"/>
    <p:sldId id="796" r:id="rId124"/>
    <p:sldId id="797" r:id="rId125"/>
    <p:sldId id="798" r:id="rId126"/>
    <p:sldId id="799" r:id="rId127"/>
    <p:sldId id="800" r:id="rId128"/>
    <p:sldId id="801" r:id="rId129"/>
    <p:sldId id="802" r:id="rId130"/>
    <p:sldId id="803" r:id="rId131"/>
    <p:sldId id="804" r:id="rId132"/>
    <p:sldId id="805" r:id="rId133"/>
    <p:sldId id="806" r:id="rId134"/>
    <p:sldId id="807" r:id="rId135"/>
    <p:sldId id="808" r:id="rId136"/>
    <p:sldId id="809" r:id="rId137"/>
    <p:sldId id="810" r:id="rId138"/>
    <p:sldId id="929" r:id="rId139"/>
    <p:sldId id="930" r:id="rId140"/>
    <p:sldId id="812" r:id="rId141"/>
    <p:sldId id="813" r:id="rId142"/>
    <p:sldId id="814" r:id="rId143"/>
    <p:sldId id="815" r:id="rId144"/>
    <p:sldId id="817" r:id="rId145"/>
    <p:sldId id="818" r:id="rId146"/>
    <p:sldId id="819" r:id="rId147"/>
    <p:sldId id="820" r:id="rId148"/>
    <p:sldId id="821" r:id="rId149"/>
    <p:sldId id="822" r:id="rId150"/>
    <p:sldId id="823" r:id="rId151"/>
    <p:sldId id="824" r:id="rId152"/>
    <p:sldId id="912" r:id="rId153"/>
    <p:sldId id="825" r:id="rId154"/>
    <p:sldId id="827" r:id="rId155"/>
    <p:sldId id="829" r:id="rId156"/>
    <p:sldId id="830" r:id="rId157"/>
    <p:sldId id="831" r:id="rId158"/>
    <p:sldId id="833" r:id="rId159"/>
    <p:sldId id="834" r:id="rId160"/>
    <p:sldId id="835" r:id="rId161"/>
    <p:sldId id="836" r:id="rId162"/>
    <p:sldId id="837" r:id="rId163"/>
    <p:sldId id="838" r:id="rId164"/>
    <p:sldId id="839" r:id="rId165"/>
    <p:sldId id="840" r:id="rId166"/>
    <p:sldId id="841" r:id="rId167"/>
    <p:sldId id="911" r:id="rId168"/>
    <p:sldId id="842" r:id="rId169"/>
    <p:sldId id="843" r:id="rId170"/>
    <p:sldId id="844" r:id="rId171"/>
    <p:sldId id="860" r:id="rId172"/>
    <p:sldId id="861" r:id="rId173"/>
    <p:sldId id="873" r:id="rId174"/>
    <p:sldId id="874" r:id="rId175"/>
    <p:sldId id="876" r:id="rId176"/>
    <p:sldId id="847" r:id="rId177"/>
    <p:sldId id="866" r:id="rId178"/>
    <p:sldId id="850" r:id="rId179"/>
    <p:sldId id="854" r:id="rId180"/>
    <p:sldId id="868" r:id="rId181"/>
    <p:sldId id="869" r:id="rId182"/>
    <p:sldId id="855" r:id="rId183"/>
    <p:sldId id="856" r:id="rId184"/>
    <p:sldId id="857" r:id="rId185"/>
    <p:sldId id="858" r:id="rId186"/>
    <p:sldId id="871" r:id="rId187"/>
    <p:sldId id="872" r:id="rId188"/>
    <p:sldId id="859" r:id="rId189"/>
    <p:sldId id="867" r:id="rId190"/>
    <p:sldId id="870" r:id="rId191"/>
    <p:sldId id="931" r:id="rId192"/>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777777"/>
    <a:srgbClr val="FF0000"/>
    <a:srgbClr val="CCFFCC"/>
    <a:srgbClr val="FF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7" autoAdjust="0"/>
    <p:restoredTop sz="94718" autoAdjust="0"/>
  </p:normalViewPr>
  <p:slideViewPr>
    <p:cSldViewPr>
      <p:cViewPr>
        <p:scale>
          <a:sx n="60" d="100"/>
          <a:sy n="60" d="100"/>
        </p:scale>
        <p:origin x="-1608" y="-210"/>
      </p:cViewPr>
      <p:guideLst>
        <p:guide orient="horz" pos="2160"/>
        <p:guide pos="2880"/>
      </p:guideLst>
    </p:cSldViewPr>
  </p:slideViewPr>
  <p:outlineViewPr>
    <p:cViewPr>
      <p:scale>
        <a:sx n="33" d="100"/>
        <a:sy n="33" d="100"/>
      </p:scale>
      <p:origin x="0" y="1128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91" Type="http://schemas.openxmlformats.org/officeDocument/2006/relationships/slide" Target="slides/slide189.xml"/><Relationship Id="rId196"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tableStyles" Target="tableStyle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93" Type="http://schemas.openxmlformats.org/officeDocument/2006/relationships/notesMaster" Target="notesMasters/notesMaster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viewProps" Target="viewProps.xml"/><Relationship Id="rId190" Type="http://schemas.openxmlformats.org/officeDocument/2006/relationships/slide" Target="slides/slide188.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02%20IT%20Telkom\001%20Kuliah%202009\CS4763%20EC\Data%20Pelanggan%20PSTN%20PT%20Telkom.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02%20IT%20Telkom\001%20Kuliah%202009\CS4763%20EC\Data%20Pelanggan%20PSTN%20PT%20Telkom.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Sheet2!$A$1:$A$84</c:f>
              <c:numCache>
                <c:formatCode>#,##0</c:formatCode>
                <c:ptCount val="84"/>
                <c:pt idx="0">
                  <c:v>7815357</c:v>
                </c:pt>
                <c:pt idx="1">
                  <c:v>7877240</c:v>
                </c:pt>
                <c:pt idx="2">
                  <c:v>7937021</c:v>
                </c:pt>
                <c:pt idx="3">
                  <c:v>7994699</c:v>
                </c:pt>
                <c:pt idx="4">
                  <c:v>8049776</c:v>
                </c:pt>
                <c:pt idx="5">
                  <c:v>8102251</c:v>
                </c:pt>
                <c:pt idx="6">
                  <c:v>8152124</c:v>
                </c:pt>
                <c:pt idx="7">
                  <c:v>8119395</c:v>
                </c:pt>
                <c:pt idx="8">
                  <c:v>8243562</c:v>
                </c:pt>
                <c:pt idx="9">
                  <c:v>8234629</c:v>
                </c:pt>
                <c:pt idx="10">
                  <c:v>8252595</c:v>
                </c:pt>
                <c:pt idx="11">
                  <c:v>8357460</c:v>
                </c:pt>
                <c:pt idx="12">
                  <c:v>8357500</c:v>
                </c:pt>
                <c:pt idx="13">
                  <c:v>8371465</c:v>
                </c:pt>
                <c:pt idx="14">
                  <c:v>8380443</c:v>
                </c:pt>
                <c:pt idx="15">
                  <c:v>8385430</c:v>
                </c:pt>
                <c:pt idx="16">
                  <c:v>8384433</c:v>
                </c:pt>
                <c:pt idx="17">
                  <c:v>8369470</c:v>
                </c:pt>
                <c:pt idx="18">
                  <c:v>8355505</c:v>
                </c:pt>
                <c:pt idx="19">
                  <c:v>8349520</c:v>
                </c:pt>
                <c:pt idx="20">
                  <c:v>8335555</c:v>
                </c:pt>
                <c:pt idx="21">
                  <c:v>8330568</c:v>
                </c:pt>
                <c:pt idx="22">
                  <c:v>8330565</c:v>
                </c:pt>
                <c:pt idx="23">
                  <c:v>8324583</c:v>
                </c:pt>
                <c:pt idx="24">
                  <c:v>8316603</c:v>
                </c:pt>
                <c:pt idx="25">
                  <c:v>8299646</c:v>
                </c:pt>
                <c:pt idx="26">
                  <c:v>8256753</c:v>
                </c:pt>
                <c:pt idx="27">
                  <c:v>8246778</c:v>
                </c:pt>
                <c:pt idx="28">
                  <c:v>8266728</c:v>
                </c:pt>
                <c:pt idx="29">
                  <c:v>8296653</c:v>
                </c:pt>
                <c:pt idx="30">
                  <c:v>8310956</c:v>
                </c:pt>
                <c:pt idx="31">
                  <c:v>8332979</c:v>
                </c:pt>
                <c:pt idx="32">
                  <c:v>8354487</c:v>
                </c:pt>
                <c:pt idx="33">
                  <c:v>8375480</c:v>
                </c:pt>
                <c:pt idx="34">
                  <c:v>8395948</c:v>
                </c:pt>
                <c:pt idx="35">
                  <c:v>8415890</c:v>
                </c:pt>
                <c:pt idx="36">
                  <c:v>8425890</c:v>
                </c:pt>
                <c:pt idx="37">
                  <c:v>8435890</c:v>
                </c:pt>
                <c:pt idx="38">
                  <c:v>8444890</c:v>
                </c:pt>
                <c:pt idx="39">
                  <c:v>8453890</c:v>
                </c:pt>
                <c:pt idx="40">
                  <c:v>8461890</c:v>
                </c:pt>
                <c:pt idx="41">
                  <c:v>8469890</c:v>
                </c:pt>
                <c:pt idx="42">
                  <c:v>8476890</c:v>
                </c:pt>
                <c:pt idx="43">
                  <c:v>8483890</c:v>
                </c:pt>
                <c:pt idx="44">
                  <c:v>8490390</c:v>
                </c:pt>
                <c:pt idx="45">
                  <c:v>8496890</c:v>
                </c:pt>
                <c:pt idx="46">
                  <c:v>8502890</c:v>
                </c:pt>
                <c:pt idx="47">
                  <c:v>8508890</c:v>
                </c:pt>
                <c:pt idx="48">
                  <c:v>8526890</c:v>
                </c:pt>
                <c:pt idx="49">
                  <c:v>8544890</c:v>
                </c:pt>
                <c:pt idx="50">
                  <c:v>8562890</c:v>
                </c:pt>
                <c:pt idx="51">
                  <c:v>8580890</c:v>
                </c:pt>
                <c:pt idx="52">
                  <c:v>8595890</c:v>
                </c:pt>
                <c:pt idx="53">
                  <c:v>8610890</c:v>
                </c:pt>
                <c:pt idx="54">
                  <c:v>8625890</c:v>
                </c:pt>
                <c:pt idx="55">
                  <c:v>8606591</c:v>
                </c:pt>
                <c:pt idx="56">
                  <c:v>8664675</c:v>
                </c:pt>
                <c:pt idx="57">
                  <c:v>8655742</c:v>
                </c:pt>
                <c:pt idx="58">
                  <c:v>8658242</c:v>
                </c:pt>
                <c:pt idx="59">
                  <c:v>8663242</c:v>
                </c:pt>
                <c:pt idx="60">
                  <c:v>8679248</c:v>
                </c:pt>
                <c:pt idx="61">
                  <c:v>8675258</c:v>
                </c:pt>
                <c:pt idx="62">
                  <c:v>8684235</c:v>
                </c:pt>
                <c:pt idx="63">
                  <c:v>8681243</c:v>
                </c:pt>
                <c:pt idx="64">
                  <c:v>8675255</c:v>
                </c:pt>
                <c:pt idx="65">
                  <c:v>8684255</c:v>
                </c:pt>
                <c:pt idx="66">
                  <c:v>8684235</c:v>
                </c:pt>
                <c:pt idx="67">
                  <c:v>8693213</c:v>
                </c:pt>
                <c:pt idx="68">
                  <c:v>8698200</c:v>
                </c:pt>
                <c:pt idx="69">
                  <c:v>8697203</c:v>
                </c:pt>
                <c:pt idx="70">
                  <c:v>8682240</c:v>
                </c:pt>
                <c:pt idx="71">
                  <c:v>8668275</c:v>
                </c:pt>
                <c:pt idx="72">
                  <c:v>8662290</c:v>
                </c:pt>
                <c:pt idx="73">
                  <c:v>8648325</c:v>
                </c:pt>
                <c:pt idx="74">
                  <c:v>8643338</c:v>
                </c:pt>
                <c:pt idx="75">
                  <c:v>8643335</c:v>
                </c:pt>
                <c:pt idx="76">
                  <c:v>8637353</c:v>
                </c:pt>
                <c:pt idx="77">
                  <c:v>8636355</c:v>
                </c:pt>
                <c:pt idx="78">
                  <c:v>8628375</c:v>
                </c:pt>
                <c:pt idx="79">
                  <c:v>8611418</c:v>
                </c:pt>
                <c:pt idx="80">
                  <c:v>8568525</c:v>
                </c:pt>
                <c:pt idx="81">
                  <c:v>8558550</c:v>
                </c:pt>
                <c:pt idx="82">
                  <c:v>8578500</c:v>
                </c:pt>
                <c:pt idx="83">
                  <c:v>8608425</c:v>
                </c:pt>
              </c:numCache>
            </c:numRef>
          </c:val>
          <c:smooth val="0"/>
        </c:ser>
        <c:dLbls>
          <c:showLegendKey val="0"/>
          <c:showVal val="0"/>
          <c:showCatName val="0"/>
          <c:showSerName val="0"/>
          <c:showPercent val="0"/>
          <c:showBubbleSize val="0"/>
        </c:dLbls>
        <c:marker val="1"/>
        <c:smooth val="0"/>
        <c:axId val="240335872"/>
        <c:axId val="240370816"/>
      </c:lineChart>
      <c:catAx>
        <c:axId val="240335872"/>
        <c:scaling>
          <c:orientation val="minMax"/>
        </c:scaling>
        <c:delete val="0"/>
        <c:axPos val="b"/>
        <c:title>
          <c:tx>
            <c:rich>
              <a:bodyPr/>
              <a:lstStyle/>
              <a:p>
                <a:pPr>
                  <a:defRPr/>
                </a:pPr>
                <a:r>
                  <a:rPr lang="en-US"/>
                  <a:t>Data per bulan: Jan 2002 - Des 2008</a:t>
                </a:r>
                <a:endParaRPr lang="id-ID"/>
              </a:p>
            </c:rich>
          </c:tx>
          <c:overlay val="0"/>
        </c:title>
        <c:majorTickMark val="out"/>
        <c:minorTickMark val="none"/>
        <c:tickLblPos val="nextTo"/>
        <c:crossAx val="240370816"/>
        <c:crosses val="autoZero"/>
        <c:auto val="1"/>
        <c:lblAlgn val="ctr"/>
        <c:lblOffset val="100"/>
        <c:noMultiLvlLbl val="0"/>
      </c:catAx>
      <c:valAx>
        <c:axId val="240370816"/>
        <c:scaling>
          <c:orientation val="minMax"/>
        </c:scaling>
        <c:delete val="0"/>
        <c:axPos val="l"/>
        <c:majorGridlines/>
        <c:title>
          <c:tx>
            <c:rich>
              <a:bodyPr rot="-5400000" vert="horz"/>
              <a:lstStyle/>
              <a:p>
                <a:pPr>
                  <a:defRPr/>
                </a:pPr>
                <a:r>
                  <a:rPr lang="en-US"/>
                  <a:t>Jumlah pelanggan PSTN PT Telkom</a:t>
                </a:r>
                <a:endParaRPr lang="id-ID"/>
              </a:p>
            </c:rich>
          </c:tx>
          <c:overlay val="0"/>
        </c:title>
        <c:numFmt formatCode="#,##0" sourceLinked="1"/>
        <c:majorTickMark val="out"/>
        <c:minorTickMark val="none"/>
        <c:tickLblPos val="nextTo"/>
        <c:crossAx val="240335872"/>
        <c:crosses val="autoZero"/>
        <c:crossBetween val="between"/>
      </c:valAx>
    </c:plotArea>
    <c:plotVisOnly val="1"/>
    <c:dispBlanksAs val="gap"/>
    <c:showDLblsOverMax val="0"/>
  </c:chart>
  <c:txPr>
    <a:bodyPr/>
    <a:lstStyle/>
    <a:p>
      <a:pPr>
        <a:defRPr sz="1100"/>
      </a:pPr>
      <a:endParaRPr lang="id-ID"/>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Sheet3!$A$1:$A$72</c:f>
              <c:numCache>
                <c:formatCode>#,##0</c:formatCode>
                <c:ptCount val="72"/>
                <c:pt idx="0">
                  <c:v>7815357</c:v>
                </c:pt>
                <c:pt idx="1">
                  <c:v>7877240</c:v>
                </c:pt>
                <c:pt idx="2">
                  <c:v>7937021</c:v>
                </c:pt>
                <c:pt idx="3">
                  <c:v>7994699</c:v>
                </c:pt>
                <c:pt idx="4">
                  <c:v>8049776</c:v>
                </c:pt>
                <c:pt idx="5">
                  <c:v>8102251</c:v>
                </c:pt>
                <c:pt idx="6">
                  <c:v>8152124</c:v>
                </c:pt>
                <c:pt idx="7">
                  <c:v>8119395</c:v>
                </c:pt>
                <c:pt idx="8">
                  <c:v>8243562</c:v>
                </c:pt>
                <c:pt idx="9">
                  <c:v>8234629</c:v>
                </c:pt>
                <c:pt idx="10">
                  <c:v>8252595</c:v>
                </c:pt>
                <c:pt idx="11">
                  <c:v>8357460</c:v>
                </c:pt>
                <c:pt idx="12">
                  <c:v>8357500</c:v>
                </c:pt>
                <c:pt idx="13">
                  <c:v>8371465</c:v>
                </c:pt>
                <c:pt idx="14">
                  <c:v>8380443</c:v>
                </c:pt>
                <c:pt idx="15">
                  <c:v>8385430</c:v>
                </c:pt>
                <c:pt idx="16">
                  <c:v>8384433</c:v>
                </c:pt>
                <c:pt idx="17">
                  <c:v>8369470</c:v>
                </c:pt>
                <c:pt idx="18">
                  <c:v>8355505</c:v>
                </c:pt>
                <c:pt idx="19">
                  <c:v>8349520</c:v>
                </c:pt>
                <c:pt idx="20">
                  <c:v>8335555</c:v>
                </c:pt>
                <c:pt idx="21">
                  <c:v>8330568</c:v>
                </c:pt>
                <c:pt idx="22">
                  <c:v>8330565</c:v>
                </c:pt>
                <c:pt idx="23">
                  <c:v>8324583</c:v>
                </c:pt>
                <c:pt idx="24">
                  <c:v>8316603</c:v>
                </c:pt>
                <c:pt idx="25">
                  <c:v>8299646</c:v>
                </c:pt>
                <c:pt idx="26">
                  <c:v>8256753</c:v>
                </c:pt>
                <c:pt idx="27">
                  <c:v>8246778</c:v>
                </c:pt>
                <c:pt idx="28">
                  <c:v>8266728</c:v>
                </c:pt>
                <c:pt idx="29">
                  <c:v>8296653</c:v>
                </c:pt>
                <c:pt idx="30">
                  <c:v>8310956</c:v>
                </c:pt>
                <c:pt idx="31">
                  <c:v>8332979</c:v>
                </c:pt>
                <c:pt idx="32">
                  <c:v>8354487</c:v>
                </c:pt>
                <c:pt idx="33">
                  <c:v>8375480</c:v>
                </c:pt>
                <c:pt idx="34">
                  <c:v>8395948</c:v>
                </c:pt>
                <c:pt idx="35">
                  <c:v>8415890</c:v>
                </c:pt>
                <c:pt idx="36">
                  <c:v>8425890</c:v>
                </c:pt>
                <c:pt idx="37">
                  <c:v>8435890</c:v>
                </c:pt>
                <c:pt idx="38">
                  <c:v>8444890</c:v>
                </c:pt>
                <c:pt idx="39">
                  <c:v>8453890</c:v>
                </c:pt>
                <c:pt idx="40">
                  <c:v>8461890</c:v>
                </c:pt>
                <c:pt idx="41">
                  <c:v>8469890</c:v>
                </c:pt>
                <c:pt idx="42">
                  <c:v>8476890</c:v>
                </c:pt>
                <c:pt idx="43">
                  <c:v>8483890</c:v>
                </c:pt>
                <c:pt idx="44">
                  <c:v>8490390</c:v>
                </c:pt>
                <c:pt idx="45">
                  <c:v>8496890</c:v>
                </c:pt>
                <c:pt idx="46">
                  <c:v>8502890</c:v>
                </c:pt>
                <c:pt idx="47">
                  <c:v>8508890</c:v>
                </c:pt>
                <c:pt idx="48">
                  <c:v>8526890</c:v>
                </c:pt>
                <c:pt idx="49">
                  <c:v>8544890</c:v>
                </c:pt>
                <c:pt idx="50">
                  <c:v>8562890</c:v>
                </c:pt>
                <c:pt idx="51">
                  <c:v>8580890</c:v>
                </c:pt>
                <c:pt idx="52">
                  <c:v>8595890</c:v>
                </c:pt>
                <c:pt idx="53">
                  <c:v>8610890</c:v>
                </c:pt>
                <c:pt idx="54">
                  <c:v>8625890</c:v>
                </c:pt>
                <c:pt idx="55">
                  <c:v>8606591</c:v>
                </c:pt>
                <c:pt idx="56">
                  <c:v>8664675</c:v>
                </c:pt>
                <c:pt idx="57">
                  <c:v>8655742</c:v>
                </c:pt>
                <c:pt idx="58">
                  <c:v>8658242</c:v>
                </c:pt>
                <c:pt idx="59">
                  <c:v>8663242</c:v>
                </c:pt>
                <c:pt idx="60">
                  <c:v>8679248</c:v>
                </c:pt>
                <c:pt idx="61">
                  <c:v>8675258</c:v>
                </c:pt>
                <c:pt idx="62">
                  <c:v>8684235</c:v>
                </c:pt>
                <c:pt idx="63">
                  <c:v>8681243</c:v>
                </c:pt>
                <c:pt idx="64">
                  <c:v>8675255</c:v>
                </c:pt>
                <c:pt idx="65">
                  <c:v>8684255</c:v>
                </c:pt>
                <c:pt idx="66">
                  <c:v>8684235</c:v>
                </c:pt>
                <c:pt idx="67">
                  <c:v>8693213</c:v>
                </c:pt>
                <c:pt idx="68">
                  <c:v>8698200</c:v>
                </c:pt>
                <c:pt idx="69">
                  <c:v>8697203</c:v>
                </c:pt>
                <c:pt idx="70">
                  <c:v>8682240</c:v>
                </c:pt>
                <c:pt idx="71">
                  <c:v>8668275</c:v>
                </c:pt>
              </c:numCache>
            </c:numRef>
          </c:val>
          <c:smooth val="0"/>
        </c:ser>
        <c:dLbls>
          <c:showLegendKey val="0"/>
          <c:showVal val="0"/>
          <c:showCatName val="0"/>
          <c:showSerName val="0"/>
          <c:showPercent val="0"/>
          <c:showBubbleSize val="0"/>
        </c:dLbls>
        <c:marker val="1"/>
        <c:smooth val="0"/>
        <c:axId val="240420736"/>
        <c:axId val="240422912"/>
      </c:lineChart>
      <c:catAx>
        <c:axId val="240420736"/>
        <c:scaling>
          <c:orientation val="minMax"/>
        </c:scaling>
        <c:delete val="0"/>
        <c:axPos val="b"/>
        <c:title>
          <c:tx>
            <c:rich>
              <a:bodyPr/>
              <a:lstStyle/>
              <a:p>
                <a:pPr>
                  <a:defRPr/>
                </a:pPr>
                <a:r>
                  <a:rPr lang="en-US"/>
                  <a:t>Data per bulan: Jan 2002 - Des 2007</a:t>
                </a:r>
                <a:endParaRPr lang="id-ID"/>
              </a:p>
            </c:rich>
          </c:tx>
          <c:overlay val="0"/>
        </c:title>
        <c:majorTickMark val="out"/>
        <c:minorTickMark val="none"/>
        <c:tickLblPos val="nextTo"/>
        <c:crossAx val="240422912"/>
        <c:crosses val="autoZero"/>
        <c:auto val="1"/>
        <c:lblAlgn val="ctr"/>
        <c:lblOffset val="100"/>
        <c:noMultiLvlLbl val="0"/>
      </c:catAx>
      <c:valAx>
        <c:axId val="240422912"/>
        <c:scaling>
          <c:orientation val="minMax"/>
        </c:scaling>
        <c:delete val="0"/>
        <c:axPos val="l"/>
        <c:majorGridlines/>
        <c:title>
          <c:tx>
            <c:rich>
              <a:bodyPr rot="-5400000" vert="horz"/>
              <a:lstStyle/>
              <a:p>
                <a:pPr>
                  <a:defRPr/>
                </a:pPr>
                <a:r>
                  <a:rPr lang="en-US"/>
                  <a:t>Jumlah pelanggan PSTN PT Telkom</a:t>
                </a:r>
                <a:endParaRPr lang="id-ID"/>
              </a:p>
            </c:rich>
          </c:tx>
          <c:overlay val="0"/>
        </c:title>
        <c:numFmt formatCode="#,##0" sourceLinked="1"/>
        <c:majorTickMark val="out"/>
        <c:minorTickMark val="none"/>
        <c:tickLblPos val="nextTo"/>
        <c:crossAx val="240420736"/>
        <c:crosses val="autoZero"/>
        <c:crossBetween val="between"/>
      </c:valAx>
    </c:plotArea>
    <c:plotVisOnly val="1"/>
    <c:dispBlanksAs val="gap"/>
    <c:showDLblsOverMax val="0"/>
  </c:chart>
  <c:txPr>
    <a:bodyPr/>
    <a:lstStyle/>
    <a:p>
      <a:pPr>
        <a:defRPr sz="1100"/>
      </a:pPr>
      <a:endParaRPr lang="id-ID"/>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d-ID"/>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Sheet1!$A$1:$A$12</c:f>
              <c:numCache>
                <c:formatCode>#,##0</c:formatCode>
                <c:ptCount val="12"/>
                <c:pt idx="0">
                  <c:v>8662290</c:v>
                </c:pt>
                <c:pt idx="1">
                  <c:v>8648325</c:v>
                </c:pt>
                <c:pt idx="2">
                  <c:v>8643338</c:v>
                </c:pt>
                <c:pt idx="3">
                  <c:v>8643335</c:v>
                </c:pt>
                <c:pt idx="4">
                  <c:v>8637353</c:v>
                </c:pt>
                <c:pt idx="5">
                  <c:v>8636355</c:v>
                </c:pt>
                <c:pt idx="6">
                  <c:v>8628375</c:v>
                </c:pt>
                <c:pt idx="7">
                  <c:v>8611418</c:v>
                </c:pt>
                <c:pt idx="8">
                  <c:v>8568525</c:v>
                </c:pt>
                <c:pt idx="9">
                  <c:v>8558550</c:v>
                </c:pt>
                <c:pt idx="10">
                  <c:v>8578500</c:v>
                </c:pt>
                <c:pt idx="11">
                  <c:v>8608425</c:v>
                </c:pt>
              </c:numCache>
            </c:numRef>
          </c:val>
          <c:smooth val="0"/>
        </c:ser>
        <c:dLbls>
          <c:showLegendKey val="0"/>
          <c:showVal val="0"/>
          <c:showCatName val="0"/>
          <c:showSerName val="0"/>
          <c:showPercent val="0"/>
          <c:showBubbleSize val="0"/>
        </c:dLbls>
        <c:marker val="1"/>
        <c:smooth val="0"/>
        <c:axId val="240456448"/>
        <c:axId val="240458368"/>
      </c:lineChart>
      <c:catAx>
        <c:axId val="240456448"/>
        <c:scaling>
          <c:orientation val="minMax"/>
        </c:scaling>
        <c:delete val="0"/>
        <c:axPos val="b"/>
        <c:title>
          <c:tx>
            <c:rich>
              <a:bodyPr/>
              <a:lstStyle/>
              <a:p>
                <a:pPr>
                  <a:defRPr/>
                </a:pPr>
                <a:r>
                  <a:rPr lang="en-US"/>
                  <a:t>Data per</a:t>
                </a:r>
                <a:r>
                  <a:rPr lang="en-US" baseline="0"/>
                  <a:t> bulan: Jan - Des 2008</a:t>
                </a:r>
                <a:endParaRPr lang="id-ID"/>
              </a:p>
            </c:rich>
          </c:tx>
          <c:overlay val="0"/>
        </c:title>
        <c:majorTickMark val="out"/>
        <c:minorTickMark val="none"/>
        <c:tickLblPos val="nextTo"/>
        <c:crossAx val="240458368"/>
        <c:crosses val="autoZero"/>
        <c:auto val="1"/>
        <c:lblAlgn val="ctr"/>
        <c:lblOffset val="100"/>
        <c:noMultiLvlLbl val="0"/>
      </c:catAx>
      <c:valAx>
        <c:axId val="240458368"/>
        <c:scaling>
          <c:orientation val="minMax"/>
        </c:scaling>
        <c:delete val="0"/>
        <c:axPos val="l"/>
        <c:majorGridlines/>
        <c:title>
          <c:tx>
            <c:rich>
              <a:bodyPr rot="-5400000" vert="horz"/>
              <a:lstStyle/>
              <a:p>
                <a:pPr>
                  <a:defRPr/>
                </a:pPr>
                <a:r>
                  <a:rPr lang="en-US"/>
                  <a:t>Jumlah pelanggan PSTN PT Telkom</a:t>
                </a:r>
                <a:endParaRPr lang="id-ID"/>
              </a:p>
            </c:rich>
          </c:tx>
          <c:overlay val="0"/>
        </c:title>
        <c:numFmt formatCode="#,##0" sourceLinked="1"/>
        <c:majorTickMark val="out"/>
        <c:minorTickMark val="none"/>
        <c:tickLblPos val="nextTo"/>
        <c:txPr>
          <a:bodyPr/>
          <a:lstStyle/>
          <a:p>
            <a:pPr>
              <a:defRPr sz="1100"/>
            </a:pPr>
            <a:endParaRPr lang="id-ID"/>
          </a:p>
        </c:txPr>
        <c:crossAx val="24045644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32548-EF53-4B32-BBA7-542B52D3C10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id-ID"/>
        </a:p>
      </dgm:t>
    </dgm:pt>
    <dgm:pt modelId="{D48AD03A-E563-4EA0-90BA-C891F13E2B6C}">
      <dgm:prSet/>
      <dgm:spPr/>
      <dgm:t>
        <a:bodyPr/>
        <a:lstStyle/>
        <a:p>
          <a:pPr rtl="0"/>
          <a:r>
            <a:rPr lang="en-US" dirty="0" err="1" smtClean="0"/>
            <a:t>Bagaimana</a:t>
          </a:r>
          <a:r>
            <a:rPr lang="en-US" dirty="0" smtClean="0"/>
            <a:t> </a:t>
          </a:r>
          <a:r>
            <a:rPr lang="en-US" dirty="0" err="1" smtClean="0"/>
            <a:t>menemukan</a:t>
          </a:r>
          <a:r>
            <a:rPr lang="en-US" dirty="0" smtClean="0"/>
            <a:t> weights yang </a:t>
          </a:r>
          <a:r>
            <a:rPr lang="en-US" dirty="0" err="1" smtClean="0"/>
            <a:t>tepat</a:t>
          </a:r>
          <a:r>
            <a:rPr lang="en-US" dirty="0" smtClean="0"/>
            <a:t>?</a:t>
          </a:r>
          <a:endParaRPr lang="id-ID" dirty="0"/>
        </a:p>
      </dgm:t>
    </dgm:pt>
    <dgm:pt modelId="{EDF8496A-A8E8-4B40-AF54-D8EFB79967F7}" type="parTrans" cxnId="{60FEEA35-C05B-4D13-A78D-E8DBFA868D7B}">
      <dgm:prSet/>
      <dgm:spPr/>
      <dgm:t>
        <a:bodyPr/>
        <a:lstStyle/>
        <a:p>
          <a:endParaRPr lang="id-ID"/>
        </a:p>
      </dgm:t>
    </dgm:pt>
    <dgm:pt modelId="{90ACD34C-3793-417F-BA83-029973DA68D5}" type="sibTrans" cxnId="{60FEEA35-C05B-4D13-A78D-E8DBFA868D7B}">
      <dgm:prSet/>
      <dgm:spPr/>
      <dgm:t>
        <a:bodyPr/>
        <a:lstStyle/>
        <a:p>
          <a:endParaRPr lang="id-ID"/>
        </a:p>
      </dgm:t>
    </dgm:pt>
    <dgm:pt modelId="{A1C4100A-42BC-43F1-B29A-3FF7B96E88EC}">
      <dgm:prSet/>
      <dgm:spPr/>
      <dgm:t>
        <a:bodyPr/>
        <a:lstStyle/>
        <a:p>
          <a:pPr rtl="0"/>
          <a:r>
            <a:rPr lang="en-US" dirty="0" err="1" smtClean="0"/>
            <a:t>Meminimumkan</a:t>
          </a:r>
          <a:r>
            <a:rPr lang="en-US" dirty="0" smtClean="0"/>
            <a:t> error</a:t>
          </a:r>
          <a:endParaRPr lang="id-ID" dirty="0"/>
        </a:p>
      </dgm:t>
    </dgm:pt>
    <dgm:pt modelId="{18A1C3B1-9822-43DC-AD83-CCDFCE24E965}" type="parTrans" cxnId="{2E017CCB-50FB-4693-8453-F36C3D9B56B9}">
      <dgm:prSet/>
      <dgm:spPr/>
      <dgm:t>
        <a:bodyPr/>
        <a:lstStyle/>
        <a:p>
          <a:endParaRPr lang="id-ID"/>
        </a:p>
      </dgm:t>
    </dgm:pt>
    <dgm:pt modelId="{C720193B-7174-4F6F-91B0-D81ACA9EDC27}" type="sibTrans" cxnId="{2E017CCB-50FB-4693-8453-F36C3D9B56B9}">
      <dgm:prSet/>
      <dgm:spPr/>
      <dgm:t>
        <a:bodyPr/>
        <a:lstStyle/>
        <a:p>
          <a:endParaRPr lang="id-ID"/>
        </a:p>
      </dgm:t>
    </dgm:pt>
    <dgm:pt modelId="{30EFC390-35A0-49F4-80C4-DE24D77E4444}" type="pres">
      <dgm:prSet presAssocID="{52932548-EF53-4B32-BBA7-542B52D3C100}" presName="linear" presStyleCnt="0">
        <dgm:presLayoutVars>
          <dgm:animLvl val="lvl"/>
          <dgm:resizeHandles val="exact"/>
        </dgm:presLayoutVars>
      </dgm:prSet>
      <dgm:spPr/>
      <dgm:t>
        <a:bodyPr/>
        <a:lstStyle/>
        <a:p>
          <a:endParaRPr lang="id-ID"/>
        </a:p>
      </dgm:t>
    </dgm:pt>
    <dgm:pt modelId="{F3EAC320-24A8-4EF9-A9B9-F2708F65C520}" type="pres">
      <dgm:prSet presAssocID="{D48AD03A-E563-4EA0-90BA-C891F13E2B6C}" presName="parentText" presStyleLbl="node1" presStyleIdx="0" presStyleCnt="2" custLinFactY="-30145" custLinFactNeighborX="1220" custLinFactNeighborY="-100000">
        <dgm:presLayoutVars>
          <dgm:chMax val="0"/>
          <dgm:bulletEnabled val="1"/>
        </dgm:presLayoutVars>
      </dgm:prSet>
      <dgm:spPr/>
      <dgm:t>
        <a:bodyPr/>
        <a:lstStyle/>
        <a:p>
          <a:endParaRPr lang="id-ID"/>
        </a:p>
      </dgm:t>
    </dgm:pt>
    <dgm:pt modelId="{1CFBC4E3-43A7-4EB4-BFB7-7A060D8F5B50}" type="pres">
      <dgm:prSet presAssocID="{90ACD34C-3793-417F-BA83-029973DA68D5}" presName="spacer" presStyleCnt="0"/>
      <dgm:spPr/>
    </dgm:pt>
    <dgm:pt modelId="{BC6C35D6-930E-47F6-9FCD-5BC84EDBCE79}" type="pres">
      <dgm:prSet presAssocID="{A1C4100A-42BC-43F1-B29A-3FF7B96E88EC}" presName="parentText" presStyleLbl="node1" presStyleIdx="1" presStyleCnt="2">
        <dgm:presLayoutVars>
          <dgm:chMax val="0"/>
          <dgm:bulletEnabled val="1"/>
        </dgm:presLayoutVars>
      </dgm:prSet>
      <dgm:spPr/>
      <dgm:t>
        <a:bodyPr/>
        <a:lstStyle/>
        <a:p>
          <a:endParaRPr lang="id-ID"/>
        </a:p>
      </dgm:t>
    </dgm:pt>
  </dgm:ptLst>
  <dgm:cxnLst>
    <dgm:cxn modelId="{59CA7282-6F9A-4309-9EDC-88C1001EFA50}" type="presOf" srcId="{52932548-EF53-4B32-BBA7-542B52D3C100}" destId="{30EFC390-35A0-49F4-80C4-DE24D77E4444}" srcOrd="0" destOrd="0" presId="urn:microsoft.com/office/officeart/2005/8/layout/vList2"/>
    <dgm:cxn modelId="{F504F32D-1371-4594-B486-8C53FB0A091A}" type="presOf" srcId="{D48AD03A-E563-4EA0-90BA-C891F13E2B6C}" destId="{F3EAC320-24A8-4EF9-A9B9-F2708F65C520}" srcOrd="0" destOrd="0" presId="urn:microsoft.com/office/officeart/2005/8/layout/vList2"/>
    <dgm:cxn modelId="{60FEEA35-C05B-4D13-A78D-E8DBFA868D7B}" srcId="{52932548-EF53-4B32-BBA7-542B52D3C100}" destId="{D48AD03A-E563-4EA0-90BA-C891F13E2B6C}" srcOrd="0" destOrd="0" parTransId="{EDF8496A-A8E8-4B40-AF54-D8EFB79967F7}" sibTransId="{90ACD34C-3793-417F-BA83-029973DA68D5}"/>
    <dgm:cxn modelId="{2E017CCB-50FB-4693-8453-F36C3D9B56B9}" srcId="{52932548-EF53-4B32-BBA7-542B52D3C100}" destId="{A1C4100A-42BC-43F1-B29A-3FF7B96E88EC}" srcOrd="1" destOrd="0" parTransId="{18A1C3B1-9822-43DC-AD83-CCDFCE24E965}" sibTransId="{C720193B-7174-4F6F-91B0-D81ACA9EDC27}"/>
    <dgm:cxn modelId="{874F073E-7413-4A7B-8BC6-A52AB9C61E05}" type="presOf" srcId="{A1C4100A-42BC-43F1-B29A-3FF7B96E88EC}" destId="{BC6C35D6-930E-47F6-9FCD-5BC84EDBCE79}" srcOrd="0" destOrd="0" presId="urn:microsoft.com/office/officeart/2005/8/layout/vList2"/>
    <dgm:cxn modelId="{8DC77D82-B0F3-4F54-9800-24B54DFE7CF1}" type="presParOf" srcId="{30EFC390-35A0-49F4-80C4-DE24D77E4444}" destId="{F3EAC320-24A8-4EF9-A9B9-F2708F65C520}" srcOrd="0" destOrd="0" presId="urn:microsoft.com/office/officeart/2005/8/layout/vList2"/>
    <dgm:cxn modelId="{46BC8D56-3EFA-46EF-813A-E5FE95CE3BA4}" type="presParOf" srcId="{30EFC390-35A0-49F4-80C4-DE24D77E4444}" destId="{1CFBC4E3-43A7-4EB4-BFB7-7A060D8F5B50}" srcOrd="1" destOrd="0" presId="urn:microsoft.com/office/officeart/2005/8/layout/vList2"/>
    <dgm:cxn modelId="{9BDEF79D-5090-47E5-804B-5F64FE7AD94F}" type="presParOf" srcId="{30EFC390-35A0-49F4-80C4-DE24D77E4444}" destId="{BC6C35D6-930E-47F6-9FCD-5BC84EDBCE7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AC320-24A8-4EF9-A9B9-F2708F65C520}">
      <dsp:nvSpPr>
        <dsp:cNvPr id="0" name=""/>
        <dsp:cNvSpPr/>
      </dsp:nvSpPr>
      <dsp:spPr>
        <a:xfrm>
          <a:off x="0" y="0"/>
          <a:ext cx="6248400" cy="1432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err="1" smtClean="0"/>
            <a:t>Bagaimana</a:t>
          </a:r>
          <a:r>
            <a:rPr lang="en-US" sz="3600" kern="1200" dirty="0" smtClean="0"/>
            <a:t> </a:t>
          </a:r>
          <a:r>
            <a:rPr lang="en-US" sz="3600" kern="1200" dirty="0" err="1" smtClean="0"/>
            <a:t>menemukan</a:t>
          </a:r>
          <a:r>
            <a:rPr lang="en-US" sz="3600" kern="1200" dirty="0" smtClean="0"/>
            <a:t> weights yang </a:t>
          </a:r>
          <a:r>
            <a:rPr lang="en-US" sz="3600" kern="1200" dirty="0" err="1" smtClean="0"/>
            <a:t>tepat</a:t>
          </a:r>
          <a:r>
            <a:rPr lang="en-US" sz="3600" kern="1200" dirty="0" smtClean="0"/>
            <a:t>?</a:t>
          </a:r>
          <a:endParaRPr lang="id-ID" sz="3600" kern="1200" dirty="0"/>
        </a:p>
      </dsp:txBody>
      <dsp:txXfrm>
        <a:off x="69908" y="69908"/>
        <a:ext cx="6108584" cy="1292264"/>
      </dsp:txXfrm>
    </dsp:sp>
    <dsp:sp modelId="{BC6C35D6-930E-47F6-9FCD-5BC84EDBCE79}">
      <dsp:nvSpPr>
        <dsp:cNvPr id="0" name=""/>
        <dsp:cNvSpPr/>
      </dsp:nvSpPr>
      <dsp:spPr>
        <a:xfrm>
          <a:off x="0" y="1537740"/>
          <a:ext cx="6248400" cy="1432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err="1" smtClean="0"/>
            <a:t>Meminimumkan</a:t>
          </a:r>
          <a:r>
            <a:rPr lang="en-US" sz="3600" kern="1200" dirty="0" smtClean="0"/>
            <a:t> error</a:t>
          </a:r>
          <a:endParaRPr lang="id-ID" sz="3600" kern="1200" dirty="0"/>
        </a:p>
      </dsp:txBody>
      <dsp:txXfrm>
        <a:off x="69908" y="1607648"/>
        <a:ext cx="6108584" cy="12922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9.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98.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105.wmf"/><Relationship Id="rId1" Type="http://schemas.openxmlformats.org/officeDocument/2006/relationships/image" Target="../media/image107.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98.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07.wmf"/><Relationship Id="rId2" Type="http://schemas.openxmlformats.org/officeDocument/2006/relationships/image" Target="../media/image109.wmf"/><Relationship Id="rId1" Type="http://schemas.openxmlformats.org/officeDocument/2006/relationships/image" Target="../media/image108.wmf"/><Relationship Id="rId5" Type="http://schemas.openxmlformats.org/officeDocument/2006/relationships/image" Target="../media/image111.wmf"/><Relationship Id="rId4" Type="http://schemas.openxmlformats.org/officeDocument/2006/relationships/image" Target="../media/image110.w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4" Type="http://schemas.openxmlformats.org/officeDocument/2006/relationships/image" Target="../media/image111.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4" Type="http://schemas.openxmlformats.org/officeDocument/2006/relationships/image" Target="../media/image111.w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id-ID"/>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atin typeface="Arial" charset="0"/>
                <a:cs typeface="Arial" charset="0"/>
              </a:defRPr>
            </a:lvl1pPr>
          </a:lstStyle>
          <a:p>
            <a:pPr>
              <a:defRPr/>
            </a:pPr>
            <a:fld id="{9F2AA1BD-359D-4818-883E-5B419FD08E09}" type="datetimeFigureOut">
              <a:rPr lang="id-ID"/>
              <a:pPr>
                <a:defRPr/>
              </a:pPr>
              <a:t>21/05/2017</a:t>
            </a:fld>
            <a:endParaRPr lang="id-ID"/>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id-ID" noProof="0" smtClean="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smtClean="0"/>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id-ID"/>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E6A74E02-35F2-4A65-987F-7B6C57C046ED}" type="slidenum">
              <a:rPr lang="id-ID"/>
              <a:pPr>
                <a:defRPr/>
              </a:pPr>
              <a:t>‹#›</a:t>
            </a:fld>
            <a:endParaRPr lang="id-ID"/>
          </a:p>
        </p:txBody>
      </p:sp>
    </p:spTree>
    <p:extLst>
      <p:ext uri="{BB962C8B-B14F-4D97-AF65-F5344CB8AC3E}">
        <p14:creationId xmlns:p14="http://schemas.microsoft.com/office/powerpoint/2010/main" val="22405351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p:spPr>
      </p:sp>
      <p:sp>
        <p:nvSpPr>
          <p:cNvPr id="164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smtClean="0"/>
          </a:p>
        </p:txBody>
      </p:sp>
      <p:sp>
        <p:nvSpPr>
          <p:cNvPr id="164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A5D390-1457-4098-82A6-63BDE2B2B600}" type="slidenum">
              <a:rPr lang="id-ID" smtClean="0">
                <a:latin typeface="Arial" pitchFamily="34" charset="0"/>
                <a:cs typeface="Arial" pitchFamily="34" charset="0"/>
              </a:rPr>
              <a:pPr/>
              <a:t>6</a:t>
            </a:fld>
            <a:endParaRPr lang="id-ID"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2589D223-4535-4C48-BD6A-A22548153573}" type="slidenum">
              <a:rPr lang="id-ID" smtClean="0"/>
              <a:pPr/>
              <a:t>101</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165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7D22BC-84BF-4AD3-89F5-AB1BC7D98130}" type="slidenum">
              <a:rPr lang="id-ID" smtClean="0">
                <a:latin typeface="Arial" pitchFamily="34" charset="0"/>
                <a:cs typeface="Arial" pitchFamily="34" charset="0"/>
              </a:rPr>
              <a:pPr/>
              <a:t>119</a:t>
            </a:fld>
            <a:endParaRPr lang="id-ID"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E6A74E02-35F2-4A65-987F-7B6C57C046ED}" type="slidenum">
              <a:rPr lang="id-ID" smtClean="0"/>
              <a:pPr>
                <a:defRPr/>
              </a:pPr>
              <a:t>127</a:t>
            </a:fld>
            <a:endParaRPr lang="id-ID"/>
          </a:p>
        </p:txBody>
      </p:sp>
    </p:spTree>
    <p:extLst>
      <p:ext uri="{BB962C8B-B14F-4D97-AF65-F5344CB8AC3E}">
        <p14:creationId xmlns:p14="http://schemas.microsoft.com/office/powerpoint/2010/main" val="233908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pPr>
              <a:defRPr/>
            </a:pPr>
            <a:fld id="{E6A74E02-35F2-4A65-987F-7B6C57C046ED}" type="slidenum">
              <a:rPr lang="id-ID" smtClean="0"/>
              <a:pPr>
                <a:defRPr/>
              </a:pPr>
              <a:t>132</a:t>
            </a:fld>
            <a:endParaRPr lang="id-ID"/>
          </a:p>
        </p:txBody>
      </p:sp>
    </p:spTree>
    <p:extLst>
      <p:ext uri="{BB962C8B-B14F-4D97-AF65-F5344CB8AC3E}">
        <p14:creationId xmlns:p14="http://schemas.microsoft.com/office/powerpoint/2010/main" val="3474005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C0DC5D8-61F0-4862-B86E-25829D08B30B}" type="slidenum">
              <a:rPr lang="en-US" smtClean="0">
                <a:latin typeface="Arial" pitchFamily="34" charset="0"/>
                <a:cs typeface="Arial" pitchFamily="34" charset="0"/>
              </a:rPr>
              <a:pPr/>
              <a:t>150</a:t>
            </a:fld>
            <a:endParaRPr lang="en-US" smtClean="0">
              <a:latin typeface="Arial" pitchFamily="34" charset="0"/>
              <a:cs typeface="Arial" pitchFamily="34" charset="0"/>
            </a:endParaRPr>
          </a:p>
        </p:txBody>
      </p:sp>
      <p:sp>
        <p:nvSpPr>
          <p:cNvPr id="166915" name="Rectangle 2"/>
          <p:cNvSpPr>
            <a:spLocks noGrp="1" noRot="1" noChangeAspect="1" noChangeArrowheads="1" noTextEdit="1"/>
          </p:cNvSpPr>
          <p:nvPr>
            <p:ph type="sldImg"/>
          </p:nvPr>
        </p:nvSpPr>
        <p:spPr bwMode="auto">
          <a:xfrm>
            <a:off x="993775" y="768350"/>
            <a:ext cx="5113338" cy="3836988"/>
          </a:xfrm>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pPr>
              <a:defRPr/>
            </a:pPr>
            <a:fld id="{E6A74E02-35F2-4A65-987F-7B6C57C046ED}" type="slidenum">
              <a:rPr lang="id-ID" smtClean="0"/>
              <a:pPr>
                <a:defRPr/>
              </a:pPr>
              <a:t>178</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3415833-1BFA-486C-9E4E-B46F59097F08}" type="datetimeFigureOut">
              <a:rPr lang="en-US"/>
              <a:pPr>
                <a:defRPr/>
              </a:pPr>
              <a:t>5/21/2017</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10E884A8-64EF-4BEB-BB91-61F320AE381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B523F34-2F45-43A8-B27F-0A66A60386D0}" type="datetimeFigureOut">
              <a:rPr lang="en-US"/>
              <a:pPr>
                <a:defRPr/>
              </a:pPr>
              <a:t>5/21/2017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5646523-CD9B-419A-B72C-04A78B11CC3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6997179-A1DB-4487-A816-187708C1A8B8}" type="datetimeFigureOut">
              <a:rPr lang="en-US"/>
              <a:pPr>
                <a:defRPr/>
              </a:pPr>
              <a:t>5/21/2017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62F7EFF-64D6-4685-BD70-19F70E49E79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6862" y="304800"/>
            <a:ext cx="7785589"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lvl1pPr>
              <a:defRPr/>
            </a:lvl1pPr>
          </a:lstStyle>
          <a:p>
            <a:pPr>
              <a:defRPr/>
            </a:pPr>
            <a:fld id="{DD1C06C1-6E0E-48F2-8AC3-D6A6616A18D4}" type="datetimeFigureOut">
              <a:rPr lang="en-US"/>
              <a:pPr>
                <a:defRPr/>
              </a:pPr>
              <a:t>5/21/2017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82F59D-C3D5-4184-BDFA-B1B487DD211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F9E1F4CA-1624-4D94-9F74-6FA7E94077B6}" type="datetimeFigureOut">
              <a:rPr lang="en-US"/>
              <a:pPr>
                <a:defRPr/>
              </a:pPr>
              <a:t>5/21/2017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9FF77B-A9F3-4587-A4E3-8FCC1921230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6A28F7-C22A-485D-AEC3-7BA12A98A97A}" type="datetimeFigureOut">
              <a:rPr lang="en-US"/>
              <a:pPr>
                <a:defRPr/>
              </a:pPr>
              <a:t>5/21/2017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45DA64-8B50-48A0-9B64-DED0472F882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3"/>
          <p:cNvSpPr>
            <a:spLocks noGrp="1"/>
          </p:cNvSpPr>
          <p:nvPr>
            <p:ph type="dt" sz="half" idx="10"/>
          </p:nvPr>
        </p:nvSpPr>
        <p:spPr/>
        <p:txBody>
          <a:bodyPr/>
          <a:lstStyle>
            <a:lvl1pPr>
              <a:defRPr/>
            </a:lvl1pPr>
          </a:lstStyle>
          <a:p>
            <a:pPr>
              <a:defRPr/>
            </a:pPr>
            <a:fld id="{D8BDFF18-0CF6-49FD-94E4-31DF385FBF78}" type="datetimeFigureOut">
              <a:rPr lang="en-US"/>
              <a:pPr>
                <a:defRPr/>
              </a:pPr>
              <a:t>5/21/2017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5200E5-40E6-4474-AEC2-ACDBB382A08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3"/>
          <p:cNvSpPr>
            <a:spLocks noGrp="1"/>
          </p:cNvSpPr>
          <p:nvPr>
            <p:ph type="dt" sz="half" idx="10"/>
          </p:nvPr>
        </p:nvSpPr>
        <p:spPr/>
        <p:txBody>
          <a:bodyPr/>
          <a:lstStyle>
            <a:lvl1pPr>
              <a:defRPr/>
            </a:lvl1pPr>
          </a:lstStyle>
          <a:p>
            <a:pPr>
              <a:defRPr/>
            </a:pPr>
            <a:fld id="{1C664F7E-B4F0-4615-8C04-8F8316349A84}" type="datetimeFigureOut">
              <a:rPr lang="en-US"/>
              <a:pPr>
                <a:defRPr/>
              </a:pPr>
              <a:t>5/21/2017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0076A5C-731B-4BB6-891E-73468F19013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3"/>
          <p:cNvSpPr>
            <a:spLocks noGrp="1"/>
          </p:cNvSpPr>
          <p:nvPr>
            <p:ph type="dt" sz="half" idx="10"/>
          </p:nvPr>
        </p:nvSpPr>
        <p:spPr/>
        <p:txBody>
          <a:bodyPr/>
          <a:lstStyle>
            <a:lvl1pPr>
              <a:defRPr/>
            </a:lvl1pPr>
          </a:lstStyle>
          <a:p>
            <a:pPr>
              <a:defRPr/>
            </a:pPr>
            <a:fld id="{F08B2C4A-9A7A-48E6-9472-633A520B9DEB}" type="datetimeFigureOut">
              <a:rPr lang="en-US"/>
              <a:pPr>
                <a:defRPr/>
              </a:pPr>
              <a:t>5/21/2017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9C0D4C9-53FC-4571-9B97-D54F428E9D7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3B645D-0439-46CA-BB5A-4B96644B68DE}" type="datetimeFigureOut">
              <a:rPr lang="en-US"/>
              <a:pPr>
                <a:defRPr/>
              </a:pPr>
              <a:t>5/21/2017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A4EC3A3-3D44-4217-8C2E-88F7AAA8821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E38B036-D85F-440A-8CE6-931DE7A51053}" type="datetimeFigureOut">
              <a:rPr lang="en-US"/>
              <a:pPr>
                <a:defRPr/>
              </a:pPr>
              <a:t>5/21/2017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5D075EB-E64C-47AE-833A-D50B98759A4F}"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999735-76CB-425E-9D24-965614D3E969}" type="datetimeFigureOut">
              <a:rPr lang="en-US"/>
              <a:pPr>
                <a:defRPr/>
              </a:pPr>
              <a:t>5/21/2017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D6FC94-74CD-423D-93FA-3C8529F9AAA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7F89B50-ED92-4DF8-BD66-E713F8B7597F}" type="datetimeFigureOut">
              <a:rPr lang="en-US"/>
              <a:pPr>
                <a:defRPr/>
              </a:pPr>
              <a:t>5/21/2017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7FBEDE-58FC-4C26-BEA1-ADB85FE82CB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3A8C5077-5FB0-497E-80B9-8723BFE0C2F1}" type="datetimeFigureOut">
              <a:rPr lang="en-US"/>
              <a:pPr>
                <a:defRPr/>
              </a:pPr>
              <a:t>5/21/2017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6420F5-49E3-4EAD-B2E1-80BEC84D7CC3}"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pPr>
              <a:defRPr/>
            </a:pPr>
            <a:fld id="{4499F2CF-3A6A-4139-8AAE-EA6E814CFA64}" type="datetimeFigureOut">
              <a:rPr lang="en-US"/>
              <a:pPr>
                <a:defRPr/>
              </a:pPr>
              <a:t>5/21/2017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A93321-2C67-4675-A58A-866801992CC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E94B04-4B0B-439D-BDF6-FB0D359EF358}" type="datetimeFigureOut">
              <a:rPr lang="en-US"/>
              <a:pPr>
                <a:defRPr/>
              </a:pPr>
              <a:t>5/21/2017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DEA756-D2EB-49CA-9D6A-E13A4F7E9C2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C4DA02C-9864-49E2-830D-DF3B1807AFB0}" type="datetimeFigureOut">
              <a:rPr lang="en-US"/>
              <a:pPr>
                <a:defRPr/>
              </a:pPr>
              <a:t>5/21/2017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0A59F60-1230-4B6D-B348-8E50FC1037A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CC4AC403-E41A-40C5-982D-6EF166539F7A}" type="datetimeFigureOut">
              <a:rPr lang="en-US"/>
              <a:pPr>
                <a:defRPr/>
              </a:pPr>
              <a:t>5/21/2017</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CBBC3C93-9868-4D0D-8C34-0B29EE2BAF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39A18E0-4FB1-4311-913D-47EA29CA583B}" type="datetimeFigureOut">
              <a:rPr lang="en-US"/>
              <a:pPr>
                <a:defRPr/>
              </a:pPr>
              <a:t>5/21/2017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91397B2-71B8-475C-B0AE-F51283D42BC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E141801-998A-43D1-AEDD-55716D2D32D8}" type="datetimeFigureOut">
              <a:rPr lang="en-US"/>
              <a:pPr>
                <a:defRPr/>
              </a:pPr>
              <a:t>5/21/2017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8BEAE35-4B0D-489B-AB86-E3490108B0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544E729-45EB-4ED2-A49C-04B6B8F5324B}" type="datetimeFigureOut">
              <a:rPr lang="en-US"/>
              <a:pPr>
                <a:defRPr/>
              </a:pPr>
              <a:t>5/21/2017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3F7C054-1276-4379-A53C-64224C9B28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2874A85D-04A5-4DBD-B501-123E2DD7C3BE}" type="datetimeFigureOut">
              <a:rPr lang="en-US"/>
              <a:pPr>
                <a:defRPr/>
              </a:pPr>
              <a:t>5/21/2017</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9166BD6-A69C-43B4-BF75-8A3308EAEF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4198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198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D43892DD-4D4B-415A-AD2E-64D34AD4A3E1}" type="datetimeFigureOut">
              <a:rPr lang="en-US"/>
              <a:pPr>
                <a:defRPr/>
              </a:pPr>
              <a:t>5/21/2017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7C582638-3F7A-46FA-A199-6266AD849BDE}" type="slidenum">
              <a:rPr lang="en-US"/>
              <a:pPr>
                <a:defRPr/>
              </a:pPr>
              <a:t>‹#›</a:t>
            </a:fld>
            <a:endParaRPr lang="en-US"/>
          </a:p>
        </p:txBody>
      </p:sp>
      <p:grpSp>
        <p:nvGrpSpPr>
          <p:cNvPr id="4199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330" r:id="rId1"/>
    <p:sldLayoutId id="2147484311" r:id="rId2"/>
    <p:sldLayoutId id="2147484331" r:id="rId3"/>
    <p:sldLayoutId id="2147484312" r:id="rId4"/>
    <p:sldLayoutId id="2147484313" r:id="rId5"/>
    <p:sldLayoutId id="2147484314" r:id="rId6"/>
    <p:sldLayoutId id="2147484315" r:id="rId7"/>
    <p:sldLayoutId id="2147484316" r:id="rId8"/>
    <p:sldLayoutId id="2147484332" r:id="rId9"/>
    <p:sldLayoutId id="2147484317" r:id="rId10"/>
    <p:sldLayoutId id="2147484318" r:id="rId11"/>
    <p:sldLayoutId id="2147484333"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0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id-ID" smtClean="0"/>
          </a:p>
        </p:txBody>
      </p:sp>
      <p:sp>
        <p:nvSpPr>
          <p:cNvPr id="430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92C7D0E-983C-4F76-9F4F-7B301140C461}" type="datetimeFigureOut">
              <a:rPr lang="en-US"/>
              <a:pPr>
                <a:defRPr/>
              </a:pPr>
              <a:t>5/21/2017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A4B8B104-C16D-4192-9FB3-DA526B3922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9.xml"/><Relationship Id="rId1" Type="http://schemas.openxmlformats.org/officeDocument/2006/relationships/vmlDrawing" Target="../drawings/vmlDrawing30.vml"/><Relationship Id="rId6" Type="http://schemas.openxmlformats.org/officeDocument/2006/relationships/image" Target="../media/image62.emf"/><Relationship Id="rId5" Type="http://schemas.openxmlformats.org/officeDocument/2006/relationships/oleObject" Target="../embeddings/oleObject52.bin"/><Relationship Id="rId4" Type="http://schemas.openxmlformats.org/officeDocument/2006/relationships/image" Target="../media/image61.e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9.xml"/><Relationship Id="rId1" Type="http://schemas.openxmlformats.org/officeDocument/2006/relationships/vmlDrawing" Target="../drawings/vmlDrawing31.vml"/><Relationship Id="rId6" Type="http://schemas.openxmlformats.org/officeDocument/2006/relationships/image" Target="../media/image64.emf"/><Relationship Id="rId5" Type="http://schemas.openxmlformats.org/officeDocument/2006/relationships/oleObject" Target="../embeddings/oleObject54.bin"/><Relationship Id="rId4" Type="http://schemas.openxmlformats.org/officeDocument/2006/relationships/image" Target="../media/image63.emf"/></Relationships>
</file>

<file path=ppt/slides/_rels/slide10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6.xml"/><Relationship Id="rId1" Type="http://schemas.openxmlformats.org/officeDocument/2006/relationships/vmlDrawing" Target="../drawings/vmlDrawing32.vml"/><Relationship Id="rId4" Type="http://schemas.openxmlformats.org/officeDocument/2006/relationships/image" Target="../media/image67.emf"/></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9.xml"/><Relationship Id="rId1" Type="http://schemas.openxmlformats.org/officeDocument/2006/relationships/vmlDrawing" Target="../drawings/vmlDrawing33.vml"/><Relationship Id="rId4" Type="http://schemas.openxmlformats.org/officeDocument/2006/relationships/image" Target="../media/image44.wmf"/></Relationships>
</file>

<file path=ppt/slides/_rels/slide112.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43.wmf"/><Relationship Id="rId11" Type="http://schemas.openxmlformats.org/officeDocument/2006/relationships/oleObject" Target="../embeddings/oleObject61.bin"/><Relationship Id="rId5" Type="http://schemas.openxmlformats.org/officeDocument/2006/relationships/oleObject" Target="../embeddings/oleObject58.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60.bin"/><Relationship Id="rId14" Type="http://schemas.openxmlformats.org/officeDocument/2006/relationships/image" Target="../media/image47.wmf"/></Relationships>
</file>

<file path=ppt/slides/_rels/slide11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image" Target="../media/image70.e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 Id="rId4" Type="http://schemas.openxmlformats.org/officeDocument/2006/relationships/image" Target="../media/image73.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image" Target="../media/image90.jpeg"/><Relationship Id="rId1" Type="http://schemas.openxmlformats.org/officeDocument/2006/relationships/slideLayout" Target="../slideLayouts/slideLayout18.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9.xml"/></Relationships>
</file>

<file path=ppt/slides/_rels/slide126.xml.rels><?xml version="1.0" encoding="UTF-8" standalone="yes"?>
<Relationships xmlns="http://schemas.openxmlformats.org/package/2006/relationships"><Relationship Id="rId8" Type="http://schemas.openxmlformats.org/officeDocument/2006/relationships/image" Target="../media/image100.w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19.xml"/><Relationship Id="rId1" Type="http://schemas.openxmlformats.org/officeDocument/2006/relationships/vmlDrawing" Target="../drawings/vmlDrawing36.vml"/><Relationship Id="rId6" Type="http://schemas.openxmlformats.org/officeDocument/2006/relationships/image" Target="../media/image99.wmf"/><Relationship Id="rId5" Type="http://schemas.openxmlformats.org/officeDocument/2006/relationships/oleObject" Target="../embeddings/oleObject65.bin"/><Relationship Id="rId4" Type="http://schemas.openxmlformats.org/officeDocument/2006/relationships/image" Target="../media/image98.wmf"/></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2.wmf"/><Relationship Id="rId2" Type="http://schemas.openxmlformats.org/officeDocument/2006/relationships/slideLayout" Target="../slideLayouts/slideLayout19.xml"/><Relationship Id="rId1" Type="http://schemas.openxmlformats.org/officeDocument/2006/relationships/vmlDrawing" Target="../drawings/vmlDrawing37.vml"/><Relationship Id="rId6" Type="http://schemas.openxmlformats.org/officeDocument/2006/relationships/oleObject" Target="../embeddings/oleObject68.bin"/><Relationship Id="rId5" Type="http://schemas.openxmlformats.org/officeDocument/2006/relationships/image" Target="../media/image101.wmf"/><Relationship Id="rId4" Type="http://schemas.openxmlformats.org/officeDocument/2006/relationships/oleObject" Target="../embeddings/oleObject67.bin"/></Relationships>
</file>

<file path=ppt/slides/_rels/slide128.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19.xml"/><Relationship Id="rId1" Type="http://schemas.openxmlformats.org/officeDocument/2006/relationships/vmlDrawing" Target="../drawings/vmlDrawing38.vml"/><Relationship Id="rId6" Type="http://schemas.openxmlformats.org/officeDocument/2006/relationships/image" Target="../media/image103.wmf"/><Relationship Id="rId5" Type="http://schemas.openxmlformats.org/officeDocument/2006/relationships/oleObject" Target="../embeddings/oleObject70.bin"/><Relationship Id="rId4" Type="http://schemas.openxmlformats.org/officeDocument/2006/relationships/image" Target="../media/image98.wmf"/></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9.xml"/><Relationship Id="rId1" Type="http://schemas.openxmlformats.org/officeDocument/2006/relationships/vmlDrawing" Target="../drawings/vmlDrawing39.vml"/><Relationship Id="rId6" Type="http://schemas.openxmlformats.org/officeDocument/2006/relationships/image" Target="../media/image106.wmf"/><Relationship Id="rId5" Type="http://schemas.openxmlformats.org/officeDocument/2006/relationships/oleObject" Target="../embeddings/oleObject73.bin"/><Relationship Id="rId4" Type="http://schemas.openxmlformats.org/officeDocument/2006/relationships/image" Target="../media/image10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emf"/></Relationships>
</file>

<file path=ppt/slides/_rels/slide130.x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oleObject" Target="../embeddings/oleObject74.bin"/><Relationship Id="rId7" Type="http://schemas.openxmlformats.org/officeDocument/2006/relationships/oleObject" Target="../embeddings/oleObject76.bin"/><Relationship Id="rId2" Type="http://schemas.openxmlformats.org/officeDocument/2006/relationships/slideLayout" Target="../slideLayouts/slideLayout19.xml"/><Relationship Id="rId1" Type="http://schemas.openxmlformats.org/officeDocument/2006/relationships/vmlDrawing" Target="../drawings/vmlDrawing40.vml"/><Relationship Id="rId6" Type="http://schemas.openxmlformats.org/officeDocument/2006/relationships/image" Target="../media/image105.wmf"/><Relationship Id="rId5" Type="http://schemas.openxmlformats.org/officeDocument/2006/relationships/oleObject" Target="../embeddings/oleObject75.bin"/><Relationship Id="rId4" Type="http://schemas.openxmlformats.org/officeDocument/2006/relationships/image" Target="../media/image107.wmf"/></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9.xml"/><Relationship Id="rId1" Type="http://schemas.openxmlformats.org/officeDocument/2006/relationships/vmlDrawing" Target="../drawings/vmlDrawing41.vml"/><Relationship Id="rId6" Type="http://schemas.openxmlformats.org/officeDocument/2006/relationships/image" Target="../media/image107.wmf"/><Relationship Id="rId5" Type="http://schemas.openxmlformats.org/officeDocument/2006/relationships/oleObject" Target="../embeddings/oleObject78.bin"/><Relationship Id="rId4" Type="http://schemas.openxmlformats.org/officeDocument/2006/relationships/image" Target="../media/image98.wmf"/></Relationships>
</file>

<file path=ppt/slides/_rels/slide132.xml.rels><?xml version="1.0" encoding="UTF-8" standalone="yes"?>
<Relationships xmlns="http://schemas.openxmlformats.org/package/2006/relationships"><Relationship Id="rId8" Type="http://schemas.openxmlformats.org/officeDocument/2006/relationships/oleObject" Target="../embeddings/oleObject81.bin"/><Relationship Id="rId13" Type="http://schemas.openxmlformats.org/officeDocument/2006/relationships/image" Target="../media/image111.wmf"/><Relationship Id="rId3" Type="http://schemas.openxmlformats.org/officeDocument/2006/relationships/notesSlide" Target="../notesSlides/notesSlide5.xml"/><Relationship Id="rId7" Type="http://schemas.openxmlformats.org/officeDocument/2006/relationships/image" Target="../media/image109.wmf"/><Relationship Id="rId12" Type="http://schemas.openxmlformats.org/officeDocument/2006/relationships/oleObject" Target="../embeddings/oleObject83.bin"/><Relationship Id="rId2" Type="http://schemas.openxmlformats.org/officeDocument/2006/relationships/slideLayout" Target="../slideLayouts/slideLayout19.xml"/><Relationship Id="rId1" Type="http://schemas.openxmlformats.org/officeDocument/2006/relationships/vmlDrawing" Target="../drawings/vmlDrawing42.vml"/><Relationship Id="rId6" Type="http://schemas.openxmlformats.org/officeDocument/2006/relationships/oleObject" Target="../embeddings/oleObject80.bin"/><Relationship Id="rId11" Type="http://schemas.openxmlformats.org/officeDocument/2006/relationships/image" Target="../media/image110.wmf"/><Relationship Id="rId5" Type="http://schemas.openxmlformats.org/officeDocument/2006/relationships/image" Target="../media/image108.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107.wmf"/></Relationships>
</file>

<file path=ppt/slides/_rels/slide133.xml.rels><?xml version="1.0" encoding="UTF-8" standalone="yes"?>
<Relationships xmlns="http://schemas.openxmlformats.org/package/2006/relationships"><Relationship Id="rId8" Type="http://schemas.openxmlformats.org/officeDocument/2006/relationships/image" Target="../media/image114.wmf"/><Relationship Id="rId3" Type="http://schemas.openxmlformats.org/officeDocument/2006/relationships/oleObject" Target="../embeddings/oleObject84.bin"/><Relationship Id="rId7" Type="http://schemas.openxmlformats.org/officeDocument/2006/relationships/oleObject" Target="../embeddings/oleObject86.bin"/><Relationship Id="rId2" Type="http://schemas.openxmlformats.org/officeDocument/2006/relationships/slideLayout" Target="../slideLayouts/slideLayout19.xml"/><Relationship Id="rId1" Type="http://schemas.openxmlformats.org/officeDocument/2006/relationships/vmlDrawing" Target="../drawings/vmlDrawing43.vml"/><Relationship Id="rId6" Type="http://schemas.openxmlformats.org/officeDocument/2006/relationships/image" Target="../media/image113.wmf"/><Relationship Id="rId5" Type="http://schemas.openxmlformats.org/officeDocument/2006/relationships/oleObject" Target="../embeddings/oleObject85.bin"/><Relationship Id="rId10" Type="http://schemas.openxmlformats.org/officeDocument/2006/relationships/image" Target="../media/image111.wmf"/><Relationship Id="rId4" Type="http://schemas.openxmlformats.org/officeDocument/2006/relationships/image" Target="../media/image112.wmf"/><Relationship Id="rId9" Type="http://schemas.openxmlformats.org/officeDocument/2006/relationships/oleObject" Target="../embeddings/oleObject87.bin"/></Relationships>
</file>

<file path=ppt/slides/_rels/slide134.xml.rels><?xml version="1.0" encoding="UTF-8" standalone="yes"?>
<Relationships xmlns="http://schemas.openxmlformats.org/package/2006/relationships"><Relationship Id="rId8" Type="http://schemas.openxmlformats.org/officeDocument/2006/relationships/image" Target="../media/image117.wmf"/><Relationship Id="rId3" Type="http://schemas.openxmlformats.org/officeDocument/2006/relationships/oleObject" Target="../embeddings/oleObject88.bin"/><Relationship Id="rId7" Type="http://schemas.openxmlformats.org/officeDocument/2006/relationships/oleObject" Target="../embeddings/oleObject90.bin"/><Relationship Id="rId2" Type="http://schemas.openxmlformats.org/officeDocument/2006/relationships/slideLayout" Target="../slideLayouts/slideLayout19.xml"/><Relationship Id="rId1" Type="http://schemas.openxmlformats.org/officeDocument/2006/relationships/vmlDrawing" Target="../drawings/vmlDrawing44.vml"/><Relationship Id="rId6" Type="http://schemas.openxmlformats.org/officeDocument/2006/relationships/image" Target="../media/image116.wmf"/><Relationship Id="rId5" Type="http://schemas.openxmlformats.org/officeDocument/2006/relationships/oleObject" Target="../embeddings/oleObject89.bin"/><Relationship Id="rId10" Type="http://schemas.openxmlformats.org/officeDocument/2006/relationships/image" Target="../media/image111.wmf"/><Relationship Id="rId4" Type="http://schemas.openxmlformats.org/officeDocument/2006/relationships/image" Target="../media/image115.wmf"/><Relationship Id="rId9" Type="http://schemas.openxmlformats.org/officeDocument/2006/relationships/oleObject" Target="../embeddings/oleObject91.bin"/></Relationships>
</file>

<file path=ppt/slides/_rels/slide1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9.xml"/><Relationship Id="rId4" Type="http://schemas.openxmlformats.org/officeDocument/2006/relationships/image" Target="../media/image1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19.xml"/></Relationships>
</file>

<file path=ppt/slides/_rels/slide141.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9.xml"/></Relationships>
</file>

<file path=ppt/slides/_rels/slide142.xml.rels><?xml version="1.0" encoding="UTF-8" standalone="yes"?>
<Relationships xmlns="http://schemas.openxmlformats.org/package/2006/relationships"><Relationship Id="rId8" Type="http://schemas.openxmlformats.org/officeDocument/2006/relationships/image" Target="../media/image127.wmf"/><Relationship Id="rId3" Type="http://schemas.openxmlformats.org/officeDocument/2006/relationships/oleObject" Target="../embeddings/oleObject92.bin"/><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26.wmf"/><Relationship Id="rId5" Type="http://schemas.openxmlformats.org/officeDocument/2006/relationships/oleObject" Target="../embeddings/oleObject93.bin"/><Relationship Id="rId4" Type="http://schemas.openxmlformats.org/officeDocument/2006/relationships/image" Target="../media/image125.wmf"/></Relationships>
</file>

<file path=ppt/slides/_rels/slide143.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6.xml"/><Relationship Id="rId1" Type="http://schemas.openxmlformats.org/officeDocument/2006/relationships/vmlDrawing" Target="../drawings/vmlDrawing46.vml"/><Relationship Id="rId4" Type="http://schemas.openxmlformats.org/officeDocument/2006/relationships/image" Target="../media/image129.emf"/></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image" Target="../media/image130.emf"/></Relationships>
</file>

<file path=ppt/slides/_rels/slide14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9.emf"/></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1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6.xml"/><Relationship Id="rId1" Type="http://schemas.openxmlformats.org/officeDocument/2006/relationships/vmlDrawing" Target="../drawings/vmlDrawing48.vml"/><Relationship Id="rId4" Type="http://schemas.openxmlformats.org/officeDocument/2006/relationships/image" Target="../media/image70.emf"/></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19.xml"/></Relationships>
</file>

<file path=ppt/slides/_rels/slide184.xml.rels><?xml version="1.0" encoding="UTF-8" standalone="yes"?>
<Relationships xmlns="http://schemas.openxmlformats.org/package/2006/relationships"><Relationship Id="rId2" Type="http://schemas.openxmlformats.org/officeDocument/2006/relationships/image" Target="../media/image140.jpeg"/><Relationship Id="rId1" Type="http://schemas.openxmlformats.org/officeDocument/2006/relationships/slideLayout" Target="../slideLayouts/slideLayout1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1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7.png"/><Relationship Id="rId4" Type="http://schemas.openxmlformats.org/officeDocument/2006/relationships/image" Target="../media/image24.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25.emf"/></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5.vml"/><Relationship Id="rId4" Type="http://schemas.openxmlformats.org/officeDocument/2006/relationships/image" Target="../media/image28.e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2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30.emf"/></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3.wmf"/><Relationship Id="rId2" Type="http://schemas.openxmlformats.org/officeDocument/2006/relationships/slideLayout" Target="../slideLayouts/slideLayout6.xml"/><Relationship Id="rId1" Type="http://schemas.openxmlformats.org/officeDocument/2006/relationships/vmlDrawing" Target="../drawings/vmlDrawing18.vml"/><Relationship Id="rId6" Type="http://schemas.openxmlformats.org/officeDocument/2006/relationships/oleObject" Target="../embeddings/oleObject21.bin"/><Relationship Id="rId5" Type="http://schemas.openxmlformats.org/officeDocument/2006/relationships/image" Target="../media/image32.wmf"/><Relationship Id="rId4" Type="http://schemas.openxmlformats.org/officeDocument/2006/relationships/oleObject" Target="../embeddings/oleObject20.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image" Target="../media/image37.e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9.wmf"/><Relationship Id="rId5" Type="http://schemas.openxmlformats.org/officeDocument/2006/relationships/oleObject" Target="../embeddings/oleObject24.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26.bin"/></Relationships>
</file>

<file path=ppt/slides/_rels/slide52.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32.bin"/><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43.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30.bin"/><Relationship Id="rId14" Type="http://schemas.openxmlformats.org/officeDocument/2006/relationships/image" Target="../media/image47.wmf"/></Relationships>
</file>

<file path=ppt/slides/_rels/slide53.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9.wmf"/><Relationship Id="rId5" Type="http://schemas.openxmlformats.org/officeDocument/2006/relationships/oleObject" Target="../embeddings/oleObject34.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36.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59.wmf"/></Relationships>
</file>

<file path=ppt/slides/_rels/slide6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9.xml"/><Relationship Id="rId1" Type="http://schemas.openxmlformats.org/officeDocument/2006/relationships/vmlDrawing" Target="../drawings/vmlDrawing24.vml"/><Relationship Id="rId6" Type="http://schemas.openxmlformats.org/officeDocument/2006/relationships/image" Target="../media/image62.emf"/><Relationship Id="rId5" Type="http://schemas.openxmlformats.org/officeDocument/2006/relationships/oleObject" Target="../embeddings/oleObject39.bin"/><Relationship Id="rId4" Type="http://schemas.openxmlformats.org/officeDocument/2006/relationships/image" Target="../media/image61.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9.xml"/><Relationship Id="rId1" Type="http://schemas.openxmlformats.org/officeDocument/2006/relationships/vmlDrawing" Target="../drawings/vmlDrawing25.vml"/><Relationship Id="rId6" Type="http://schemas.openxmlformats.org/officeDocument/2006/relationships/image" Target="../media/image64.emf"/><Relationship Id="rId5" Type="http://schemas.openxmlformats.org/officeDocument/2006/relationships/oleObject" Target="../embeddings/oleObject41.bin"/><Relationship Id="rId4" Type="http://schemas.openxmlformats.org/officeDocument/2006/relationships/image" Target="../media/image63.emf"/></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image" Target="../media/image67.emf"/></Relationships>
</file>

<file path=ppt/slides/_rels/slide6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9.xml"/><Relationship Id="rId1" Type="http://schemas.openxmlformats.org/officeDocument/2006/relationships/vmlDrawing" Target="../drawings/vmlDrawing27.vml"/><Relationship Id="rId4" Type="http://schemas.openxmlformats.org/officeDocument/2006/relationships/image" Target="../media/image44.wmf"/></Relationships>
</file>

<file path=ppt/slides/_rels/slide71.xml.rels><?xml version="1.0" encoding="UTF-8" standalone="yes"?>
<Relationships xmlns="http://schemas.openxmlformats.org/package/2006/relationships"><Relationship Id="rId8" Type="http://schemas.openxmlformats.org/officeDocument/2006/relationships/image" Target="../media/image44.wmf"/><Relationship Id="rId13" Type="http://schemas.openxmlformats.org/officeDocument/2006/relationships/oleObject" Target="../embeddings/oleObject49.bin"/><Relationship Id="rId3" Type="http://schemas.openxmlformats.org/officeDocument/2006/relationships/oleObject" Target="../embeddings/oleObject44.bin"/><Relationship Id="rId7" Type="http://schemas.openxmlformats.org/officeDocument/2006/relationships/oleObject" Target="../embeddings/oleObject46.bin"/><Relationship Id="rId12"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43.wmf"/><Relationship Id="rId11" Type="http://schemas.openxmlformats.org/officeDocument/2006/relationships/oleObject" Target="../embeddings/oleObject48.bin"/><Relationship Id="rId5" Type="http://schemas.openxmlformats.org/officeDocument/2006/relationships/oleObject" Target="../embeddings/oleObject45.bin"/><Relationship Id="rId10" Type="http://schemas.openxmlformats.org/officeDocument/2006/relationships/image" Target="../media/image45.wmf"/><Relationship Id="rId4" Type="http://schemas.openxmlformats.org/officeDocument/2006/relationships/image" Target="../media/image42.wmf"/><Relationship Id="rId9" Type="http://schemas.openxmlformats.org/officeDocument/2006/relationships/oleObject" Target="../embeddings/oleObject47.bin"/><Relationship Id="rId14" Type="http://schemas.openxmlformats.org/officeDocument/2006/relationships/image" Target="../media/image47.wmf"/></Relationships>
</file>

<file path=ppt/slides/_rels/slide7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29.vml"/><Relationship Id="rId4" Type="http://schemas.openxmlformats.org/officeDocument/2006/relationships/image" Target="../media/image70.em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6.xml"/><Relationship Id="rId4" Type="http://schemas.openxmlformats.org/officeDocument/2006/relationships/image" Target="../media/image73.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6.xml"/><Relationship Id="rId5" Type="http://schemas.openxmlformats.org/officeDocument/2006/relationships/image" Target="../media/image83.jpeg"/><Relationship Id="rId4" Type="http://schemas.openxmlformats.org/officeDocument/2006/relationships/image" Target="../media/image82.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4.gif"/><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Autofit/>
          </a:bodyPr>
          <a:lstStyle/>
          <a:p>
            <a:pPr eaLnBrk="1" hangingPunct="1">
              <a:defRPr/>
            </a:pPr>
            <a:r>
              <a:rPr lang="id-ID" sz="5400" dirty="0" smtClean="0"/>
              <a:t>Artificial </a:t>
            </a:r>
            <a:r>
              <a:rPr lang="en-US" sz="5400" dirty="0" smtClean="0"/>
              <a:t>Neural Network</a:t>
            </a:r>
            <a:r>
              <a:rPr lang="id-ID" sz="5400" dirty="0" smtClean="0"/>
              <a:t/>
            </a:r>
            <a:br>
              <a:rPr lang="id-ID" sz="5400" dirty="0" smtClean="0"/>
            </a:br>
            <a:endParaRPr lang="id-ID" sz="3600" dirty="0"/>
          </a:p>
        </p:txBody>
      </p:sp>
      <p:sp>
        <p:nvSpPr>
          <p:cNvPr id="48131" name="Subtitle 3"/>
          <p:cNvSpPr>
            <a:spLocks noGrp="1"/>
          </p:cNvSpPr>
          <p:nvPr>
            <p:ph type="subTitle" idx="1"/>
          </p:nvPr>
        </p:nvSpPr>
        <p:spPr>
          <a:xfrm>
            <a:off x="533400" y="3228975"/>
            <a:ext cx="7854950" cy="1752600"/>
          </a:xfrm>
        </p:spPr>
        <p:txBody>
          <a:bodyPr/>
          <a:lstStyle/>
          <a:p>
            <a:pPr marR="0"/>
            <a:r>
              <a:rPr lang="id-ID" sz="2400" dirty="0"/>
              <a:t>Dr. </a:t>
            </a:r>
            <a:r>
              <a:rPr lang="en-GB" sz="2400" dirty="0" err="1"/>
              <a:t>Suyanto</a:t>
            </a:r>
            <a:r>
              <a:rPr lang="en-GB" sz="2400" dirty="0"/>
              <a:t>, S</a:t>
            </a:r>
            <a:r>
              <a:rPr lang="id-ID" sz="2400" dirty="0"/>
              <a:t>.</a:t>
            </a:r>
            <a:r>
              <a:rPr lang="en-GB" sz="2400" dirty="0"/>
              <a:t>T</a:t>
            </a:r>
            <a:r>
              <a:rPr lang="id-ID" sz="2400" dirty="0"/>
              <a:t>.</a:t>
            </a:r>
            <a:r>
              <a:rPr lang="en-GB" sz="2400" dirty="0"/>
              <a:t>, M</a:t>
            </a:r>
            <a:r>
              <a:rPr lang="id-ID" sz="2400" dirty="0"/>
              <a:t>.</a:t>
            </a:r>
            <a:r>
              <a:rPr lang="en-GB" sz="2400" dirty="0"/>
              <a:t>Sc.</a:t>
            </a:r>
            <a:endParaRPr lang="id-ID" sz="2400" dirty="0"/>
          </a:p>
          <a:p>
            <a:pPr marR="0"/>
            <a:r>
              <a:rPr lang="id-ID" sz="2400" dirty="0"/>
              <a:t>HP/WA: 0812 845 12345</a:t>
            </a:r>
          </a:p>
          <a:p>
            <a:pPr marR="0"/>
            <a:endParaRPr lang="en-US" sz="2400" dirty="0"/>
          </a:p>
          <a:p>
            <a:pPr marR="0"/>
            <a:r>
              <a:rPr lang="id-ID" sz="2400" dirty="0"/>
              <a:t>Intelligence Computing Multimedia (ICM)</a:t>
            </a:r>
          </a:p>
          <a:p>
            <a:pPr marR="0"/>
            <a:r>
              <a:rPr lang="id-ID" sz="2400" dirty="0"/>
              <a:t>Informatics faculty  – Telkom University</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Perceptron</a:t>
            </a:r>
            <a:endParaRPr lang="id-ID" i="1" smtClean="0"/>
          </a:p>
        </p:txBody>
      </p:sp>
      <p:sp>
        <p:nvSpPr>
          <p:cNvPr id="10" name="Content Placeholder 9"/>
          <p:cNvSpPr>
            <a:spLocks noGrp="1"/>
          </p:cNvSpPr>
          <p:nvPr>
            <p:ph idx="1"/>
          </p:nvPr>
        </p:nvSpPr>
        <p:spPr/>
        <p:txBody>
          <a:bodyPr/>
          <a:lstStyle/>
          <a:p>
            <a:r>
              <a:rPr lang="en-US" smtClean="0"/>
              <a:t>Jika manusia punya 10 milyar neuron, apa yang bisa dilakukan? </a:t>
            </a:r>
          </a:p>
          <a:p>
            <a:r>
              <a:rPr lang="en-US" smtClean="0"/>
              <a:t>Sangat banyak hal bisa dilakukan</a:t>
            </a:r>
          </a:p>
          <a:p>
            <a:r>
              <a:rPr lang="en-US" smtClean="0"/>
              <a:t>Apalagi jika Multiple Intelligence </a:t>
            </a:r>
          </a:p>
          <a:p>
            <a:endParaRPr lang="en-US" sz="1400" smtClean="0"/>
          </a:p>
          <a:p>
            <a:r>
              <a:rPr lang="en-US" smtClean="0"/>
              <a:t>Perceptron = MODEL SEDERHANA dari neuron</a:t>
            </a:r>
          </a:p>
          <a:p>
            <a:r>
              <a:rPr lang="en-US" smtClean="0"/>
              <a:t>Apa yang bisa dilakukan oleh satu perceptron?</a:t>
            </a:r>
          </a:p>
          <a:p>
            <a:r>
              <a:rPr lang="en-US" b="1" smtClean="0">
                <a:solidFill>
                  <a:srgbClr val="00B050"/>
                </a:solidFill>
              </a:rPr>
              <a:t>Klasifikasi</a:t>
            </a:r>
          </a:p>
          <a:p>
            <a:r>
              <a:rPr lang="en-US" b="1" smtClean="0">
                <a:solidFill>
                  <a:srgbClr val="FFC000"/>
                </a:solidFill>
              </a:rPr>
              <a:t>Prediksi</a:t>
            </a:r>
          </a:p>
          <a:p>
            <a:r>
              <a:rPr lang="en-US" b="1" smtClean="0">
                <a:solidFill>
                  <a:srgbClr val="FF0000"/>
                </a:solidFill>
              </a:rPr>
              <a:t>Optimasi, …</a:t>
            </a:r>
          </a:p>
        </p:txBody>
      </p:sp>
      <p:sp>
        <p:nvSpPr>
          <p:cNvPr id="5734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5734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11" name="Smiley Face 10"/>
          <p:cNvSpPr/>
          <p:nvPr/>
        </p:nvSpPr>
        <p:spPr>
          <a:xfrm>
            <a:off x="5867400" y="3200400"/>
            <a:ext cx="685800" cy="609600"/>
          </a:xfrm>
          <a:prstGeom prst="smileyFac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Oval 6"/>
          <p:cNvSpPr/>
          <p:nvPr/>
        </p:nvSpPr>
        <p:spPr>
          <a:xfrm>
            <a:off x="381000" y="4905375"/>
            <a:ext cx="2590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linds(horizont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linds(horizont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linds(horizont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linds(horizont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linds(horizontal)">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blinds(horizontal)">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blinds(horizontal)">
                                      <p:cBhvr>
                                        <p:cTn id="42" dur="5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blinds(horizontal)">
                                      <p:cBhvr>
                                        <p:cTn id="47" dur="500"/>
                                        <p:tgtEl>
                                          <p:spTgt spid="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330" name="Picture 2" descr="E:\001 Kuliah 2009\KMA\Image Compression using Backprop_files\bpQuantizer.gif"/>
          <p:cNvPicPr>
            <a:picLocks noChangeAspect="1" noChangeArrowheads="1"/>
          </p:cNvPicPr>
          <p:nvPr/>
        </p:nvPicPr>
        <p:blipFill>
          <a:blip r:embed="rId2"/>
          <a:srcRect/>
          <a:stretch>
            <a:fillRect/>
          </a:stretch>
        </p:blipFill>
        <p:spPr bwMode="auto">
          <a:xfrm>
            <a:off x="197347" y="914400"/>
            <a:ext cx="8718053" cy="4648200"/>
          </a:xfrm>
          <a:prstGeom prst="rect">
            <a:avLst/>
          </a:prstGeom>
          <a:noFill/>
        </p:spPr>
      </p:pic>
      <p:sp>
        <p:nvSpPr>
          <p:cNvPr id="4" name="Rectangle 3"/>
          <p:cNvSpPr/>
          <p:nvPr/>
        </p:nvSpPr>
        <p:spPr>
          <a:xfrm>
            <a:off x="6441594" y="6488668"/>
            <a:ext cx="2702406" cy="369332"/>
          </a:xfrm>
          <a:prstGeom prst="rect">
            <a:avLst/>
          </a:prstGeom>
        </p:spPr>
        <p:txBody>
          <a:bodyPr wrap="none">
            <a:spAutoFit/>
          </a:bodyPr>
          <a:lstStyle/>
          <a:p>
            <a:r>
              <a:rPr lang="en-US" dirty="0" smtClean="0"/>
              <a:t>[</a:t>
            </a:r>
            <a:r>
              <a:rPr lang="id-ID" dirty="0" smtClean="0"/>
              <a:t>Paul Watta</a:t>
            </a:r>
            <a:r>
              <a:rPr lang="en-US" dirty="0" smtClean="0"/>
              <a:t>, et. al. 1996]</a:t>
            </a:r>
            <a:endParaRPr lang="id-ID"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9331" name="Picture 3" descr="E:\001 Kuliah 2009\KMA\Image Compression using Backprop_files\bpPixel.gif"/>
          <p:cNvPicPr>
            <a:picLocks noChangeAspect="1" noChangeArrowheads="1"/>
          </p:cNvPicPr>
          <p:nvPr/>
        </p:nvPicPr>
        <p:blipFill>
          <a:blip r:embed="rId3"/>
          <a:srcRect/>
          <a:stretch>
            <a:fillRect/>
          </a:stretch>
        </p:blipFill>
        <p:spPr bwMode="auto">
          <a:xfrm>
            <a:off x="218470" y="1600200"/>
            <a:ext cx="8773130" cy="3505200"/>
          </a:xfrm>
          <a:prstGeom prst="rect">
            <a:avLst/>
          </a:prstGeom>
          <a:noFill/>
        </p:spPr>
      </p:pic>
      <p:sp>
        <p:nvSpPr>
          <p:cNvPr id="4" name="Rectangle 3"/>
          <p:cNvSpPr/>
          <p:nvPr/>
        </p:nvSpPr>
        <p:spPr>
          <a:xfrm>
            <a:off x="6441594" y="6488668"/>
            <a:ext cx="2702406" cy="369332"/>
          </a:xfrm>
          <a:prstGeom prst="rect">
            <a:avLst/>
          </a:prstGeom>
        </p:spPr>
        <p:txBody>
          <a:bodyPr wrap="none">
            <a:spAutoFit/>
          </a:bodyPr>
          <a:lstStyle/>
          <a:p>
            <a:r>
              <a:rPr lang="en-US" dirty="0" smtClean="0"/>
              <a:t>[</a:t>
            </a:r>
            <a:r>
              <a:rPr lang="id-ID" dirty="0" smtClean="0"/>
              <a:t>Paul Watta</a:t>
            </a:r>
            <a:r>
              <a:rPr lang="en-US" dirty="0" smtClean="0"/>
              <a:t>, et. al. 1996]</a:t>
            </a:r>
            <a:endParaRPr lang="id-ID"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smtClean="0"/>
              <a:t>MLP</a:t>
            </a:r>
            <a:endParaRPr lang="id-ID" smtClean="0"/>
          </a:p>
        </p:txBody>
      </p:sp>
      <p:sp>
        <p:nvSpPr>
          <p:cNvPr id="3" name="Content Placeholder 2"/>
          <p:cNvSpPr>
            <a:spLocks noGrp="1"/>
          </p:cNvSpPr>
          <p:nvPr>
            <p:ph idx="1"/>
          </p:nvPr>
        </p:nvSpPr>
        <p:spPr/>
        <p:txBody>
          <a:bodyPr/>
          <a:lstStyle/>
          <a:p>
            <a:r>
              <a:rPr lang="en-US" smtClean="0"/>
              <a:t>Fungsi Aktivasi: umumnya (0, 1) atau (-1, 1)</a:t>
            </a:r>
          </a:p>
          <a:p>
            <a:pPr lvl="1"/>
            <a:r>
              <a:rPr lang="en-US" smtClean="0"/>
              <a:t>Preprocessing</a:t>
            </a:r>
          </a:p>
          <a:p>
            <a:pPr lvl="1"/>
            <a:r>
              <a:rPr lang="en-US" smtClean="0"/>
              <a:t>Normalisasi Data Input</a:t>
            </a:r>
          </a:p>
          <a:p>
            <a:pPr lvl="1"/>
            <a:r>
              <a:rPr lang="en-US" smtClean="0"/>
              <a:t>Denormalisasi Data Output</a:t>
            </a:r>
          </a:p>
          <a:p>
            <a:r>
              <a:rPr lang="en-US" smtClean="0"/>
              <a:t>Output dari suatu neuron bisa biner (0 atau 1) maupun real dalam interval (0, 1) atau (-1, 1)</a:t>
            </a:r>
          </a:p>
          <a:p>
            <a:pPr lvl="1"/>
            <a:r>
              <a:rPr lang="en-US" smtClean="0"/>
              <a:t>Klasifikasi </a:t>
            </a:r>
            <a:r>
              <a:rPr lang="en-US" smtClean="0">
                <a:sym typeface="Wingdings" pitchFamily="2" charset="2"/>
              </a:rPr>
              <a:t> setiap kelas dikodekan dalam biner</a:t>
            </a:r>
            <a:endParaRPr lang="en-US" smtClean="0"/>
          </a:p>
          <a:p>
            <a:pPr lvl="1"/>
            <a:r>
              <a:rPr lang="en-US" smtClean="0"/>
              <a:t>Prediksi </a:t>
            </a:r>
            <a:r>
              <a:rPr lang="en-US" smtClean="0">
                <a:sym typeface="Wingdings" pitchFamily="2" charset="2"/>
              </a:rPr>
              <a:t> output didenormalisasi</a:t>
            </a:r>
          </a:p>
          <a:p>
            <a:pPr lvl="1"/>
            <a:r>
              <a:rPr lang="en-US" smtClean="0"/>
              <a:t>Optimasi </a:t>
            </a:r>
            <a:r>
              <a:rPr lang="en-US" smtClean="0">
                <a:sym typeface="Wingdings" pitchFamily="2" charset="2"/>
              </a:rPr>
              <a:t> preprocessing yang agak rumit</a:t>
            </a:r>
            <a:endParaRPr lang="id-ID"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2362199"/>
          <a:ext cx="8153400" cy="3790950"/>
        </p:xfrm>
        <a:graphic>
          <a:graphicData uri="http://schemas.openxmlformats.org/drawingml/2006/table">
            <a:tbl>
              <a:tblPr firstRow="1" bandRow="1">
                <a:tableStyleId>{5C22544A-7EE6-4342-B048-85BDC9FD1C3A}</a:tableStyleId>
              </a:tblPr>
              <a:tblGrid>
                <a:gridCol w="4076700"/>
                <a:gridCol w="4076700"/>
              </a:tblGrid>
              <a:tr h="552450">
                <a:tc>
                  <a:txBody>
                    <a:bodyPr/>
                    <a:lstStyle/>
                    <a:p>
                      <a:pPr algn="ctr"/>
                      <a:r>
                        <a:rPr lang="id-ID" sz="4400" dirty="0" smtClean="0"/>
                        <a:t>Supervised </a:t>
                      </a:r>
                      <a:endParaRPr lang="id-ID" dirty="0"/>
                    </a:p>
                  </a:txBody>
                  <a:tcPr/>
                </a:tc>
                <a:tc>
                  <a:txBody>
                    <a:bodyPr/>
                    <a:lstStyle/>
                    <a:p>
                      <a:pPr algn="ctr"/>
                      <a:r>
                        <a:rPr kumimoji="0" lang="id-ID" sz="4400" b="1" kern="1200" dirty="0" smtClean="0">
                          <a:solidFill>
                            <a:schemeClr val="lt1"/>
                          </a:solidFill>
                          <a:latin typeface="+mn-lt"/>
                          <a:ea typeface="+mn-ea"/>
                          <a:cs typeface="+mn-cs"/>
                        </a:rPr>
                        <a:t>Unsupervised</a:t>
                      </a:r>
                      <a:r>
                        <a:rPr lang="id-ID" sz="1800" dirty="0" smtClean="0"/>
                        <a:t> </a:t>
                      </a:r>
                      <a:endParaRPr lang="id-ID" dirty="0"/>
                    </a:p>
                  </a:txBody>
                  <a:tcPr/>
                </a:tc>
              </a:tr>
              <a:tr h="1009650">
                <a:tc>
                  <a:txBody>
                    <a:bodyPr/>
                    <a:lstStyle/>
                    <a:p>
                      <a:r>
                        <a:rPr lang="id-ID" sz="2400" dirty="0" smtClean="0"/>
                        <a:t>Klasifikasi</a:t>
                      </a:r>
                      <a:endParaRPr lang="id-ID" sz="2400" dirty="0"/>
                    </a:p>
                  </a:txBody>
                  <a:tcPr/>
                </a:tc>
                <a:tc>
                  <a:txBody>
                    <a:bodyPr/>
                    <a:lstStyle/>
                    <a:p>
                      <a:r>
                        <a:rPr lang="id-ID" sz="2400" dirty="0" smtClean="0"/>
                        <a:t>Clustering</a:t>
                      </a:r>
                      <a:endParaRPr lang="id-ID" sz="2400" dirty="0"/>
                    </a:p>
                  </a:txBody>
                  <a:tcPr/>
                </a:tc>
              </a:tr>
              <a:tr h="1009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dirty="0" smtClean="0"/>
                        <a:t>Kelas harus diketahui</a:t>
                      </a:r>
                      <a:endParaRPr lang="en-US" sz="2400" dirty="0" smtClean="0"/>
                    </a:p>
                    <a:p>
                      <a:endParaRPr lang="id-ID"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2400" dirty="0" smtClean="0"/>
                        <a:t>Kelas tidak harus diketahui</a:t>
                      </a:r>
                      <a:endParaRPr lang="en-US" sz="2400" dirty="0" smtClean="0"/>
                    </a:p>
                  </a:txBody>
                  <a:tcPr/>
                </a:tc>
              </a:tr>
              <a:tr h="1009650">
                <a:tc>
                  <a:txBody>
                    <a:bodyPr/>
                    <a:lstStyle/>
                    <a:p>
                      <a:r>
                        <a:rPr lang="en-US" sz="2400" dirty="0" err="1" smtClean="0"/>
                        <a:t>Waktu</a:t>
                      </a:r>
                      <a:r>
                        <a:rPr lang="en-US" sz="2400" dirty="0" smtClean="0"/>
                        <a:t> training </a:t>
                      </a:r>
                      <a:r>
                        <a:rPr lang="id-ID" sz="2400" dirty="0" smtClean="0"/>
                        <a:t>lambat</a:t>
                      </a:r>
                      <a:endParaRPr lang="id-ID" sz="2400" dirty="0"/>
                    </a:p>
                  </a:txBody>
                  <a:tcPr/>
                </a:tc>
                <a:tc>
                  <a:txBody>
                    <a:bodyPr/>
                    <a:lstStyle/>
                    <a:p>
                      <a:r>
                        <a:rPr lang="en-US" sz="2400" dirty="0" err="1" smtClean="0"/>
                        <a:t>Waktu</a:t>
                      </a:r>
                      <a:r>
                        <a:rPr lang="en-US" sz="2400" dirty="0" smtClean="0"/>
                        <a:t> training </a:t>
                      </a:r>
                      <a:r>
                        <a:rPr lang="id-ID" sz="2400" dirty="0" smtClean="0"/>
                        <a:t>cepat</a:t>
                      </a:r>
                      <a:endParaRPr lang="id-ID" sz="2400" dirty="0"/>
                    </a:p>
                  </a:txBody>
                  <a:tcPr/>
                </a:tc>
              </a:tr>
            </a:tbl>
          </a:graphicData>
        </a:graphic>
      </p:graphicFrame>
      <p:sp>
        <p:nvSpPr>
          <p:cNvPr id="7" name="Title 6"/>
          <p:cNvSpPr>
            <a:spLocks noGrp="1"/>
          </p:cNvSpPr>
          <p:nvPr>
            <p:ph type="title"/>
          </p:nvPr>
        </p:nvSpPr>
        <p:spPr/>
        <p:txBody>
          <a:bodyPr/>
          <a:lstStyle/>
          <a:p>
            <a:r>
              <a:rPr lang="id-ID" dirty="0" smtClean="0"/>
              <a:t>Supervised vs Unsupervised</a:t>
            </a:r>
            <a:endParaRPr lang="id-ID"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id-ID" dirty="0" smtClean="0"/>
              <a:t>ANN</a:t>
            </a:r>
          </a:p>
        </p:txBody>
      </p:sp>
      <p:sp>
        <p:nvSpPr>
          <p:cNvPr id="3" name="Content Placeholder 2"/>
          <p:cNvSpPr>
            <a:spLocks noGrp="1"/>
          </p:cNvSpPr>
          <p:nvPr>
            <p:ph idx="1"/>
          </p:nvPr>
        </p:nvSpPr>
        <p:spPr/>
        <p:txBody>
          <a:bodyPr/>
          <a:lstStyle/>
          <a:p>
            <a:r>
              <a:rPr lang="id-ID" dirty="0" smtClean="0"/>
              <a:t>Klasifikasi atau Clustering</a:t>
            </a:r>
          </a:p>
          <a:p>
            <a:r>
              <a:rPr lang="en-US" dirty="0" err="1" smtClean="0"/>
              <a:t>Mudah</a:t>
            </a:r>
            <a:r>
              <a:rPr lang="en-US" dirty="0" smtClean="0"/>
              <a:t> </a:t>
            </a:r>
            <a:r>
              <a:rPr lang="en-US" dirty="0" err="1" smtClean="0"/>
              <a:t>implementasi</a:t>
            </a:r>
            <a:endParaRPr lang="en-US" dirty="0" smtClean="0"/>
          </a:p>
          <a:p>
            <a:r>
              <a:rPr lang="en-US" dirty="0" err="1" smtClean="0"/>
              <a:t>Akurasi</a:t>
            </a:r>
            <a:r>
              <a:rPr lang="en-US" dirty="0" smtClean="0"/>
              <a:t> </a:t>
            </a:r>
            <a:r>
              <a:rPr lang="en-US" dirty="0" err="1" smtClean="0"/>
              <a:t>tinggi</a:t>
            </a:r>
            <a:r>
              <a:rPr lang="en-US" dirty="0" smtClean="0"/>
              <a:t> </a:t>
            </a:r>
          </a:p>
          <a:p>
            <a:r>
              <a:rPr lang="en-US" dirty="0" err="1" smtClean="0"/>
              <a:t>Tahan</a:t>
            </a:r>
            <a:r>
              <a:rPr lang="en-US" dirty="0" smtClean="0"/>
              <a:t> </a:t>
            </a:r>
            <a:r>
              <a:rPr lang="en-US" i="1" dirty="0" smtClean="0"/>
              <a:t>noise</a:t>
            </a:r>
          </a:p>
          <a:p>
            <a:r>
              <a:rPr lang="en-US" dirty="0" err="1" smtClean="0"/>
              <a:t>Implementasi</a:t>
            </a:r>
            <a:r>
              <a:rPr lang="en-US" dirty="0" smtClean="0"/>
              <a:t> </a:t>
            </a:r>
            <a:r>
              <a:rPr lang="en-US" dirty="0" err="1" smtClean="0"/>
              <a:t>hardaware</a:t>
            </a:r>
            <a:r>
              <a:rPr lang="en-US" dirty="0" smtClean="0"/>
              <a:t> (CHIP)</a:t>
            </a:r>
          </a:p>
          <a:p>
            <a:r>
              <a:rPr lang="id-ID" dirty="0" smtClean="0">
                <a:solidFill>
                  <a:srgbClr val="FF0000"/>
                </a:solidFill>
              </a:rPr>
              <a:t>Harus tersedia data latih dengan kelas yang jelas</a:t>
            </a:r>
          </a:p>
          <a:p>
            <a:r>
              <a:rPr lang="en-US" dirty="0" err="1" smtClean="0">
                <a:solidFill>
                  <a:srgbClr val="FF0000"/>
                </a:solidFill>
              </a:rPr>
              <a:t>Waktu</a:t>
            </a:r>
            <a:r>
              <a:rPr lang="en-US" dirty="0" smtClean="0">
                <a:solidFill>
                  <a:srgbClr val="FF0000"/>
                </a:solidFill>
              </a:rPr>
              <a:t> training lama</a:t>
            </a:r>
          </a:p>
          <a:p>
            <a:r>
              <a:rPr lang="en-US" dirty="0" smtClean="0">
                <a:solidFill>
                  <a:srgbClr val="FF0000"/>
                </a:solidFill>
              </a:rPr>
              <a:t>Training </a:t>
            </a:r>
            <a:r>
              <a:rPr lang="en-US" dirty="0" err="1" smtClean="0">
                <a:solidFill>
                  <a:srgbClr val="FF0000"/>
                </a:solidFill>
              </a:rPr>
              <a:t>ulang</a:t>
            </a:r>
            <a:endParaRPr lang="en-US" dirty="0" smtClean="0">
              <a:solidFill>
                <a:srgbClr val="FF0000"/>
              </a:solidFill>
            </a:endParaRPr>
          </a:p>
          <a:p>
            <a:r>
              <a:rPr lang="en-US" dirty="0" err="1" smtClean="0">
                <a:solidFill>
                  <a:srgbClr val="FF0000"/>
                </a:solidFill>
              </a:rPr>
              <a:t>Penalarannya</a:t>
            </a:r>
            <a:r>
              <a:rPr lang="en-US" dirty="0" smtClean="0">
                <a:solidFill>
                  <a:srgbClr val="FF0000"/>
                </a:solidFill>
              </a:rPr>
              <a:t> </a:t>
            </a:r>
            <a:r>
              <a:rPr lang="en-US" dirty="0" err="1" smtClean="0">
                <a:solidFill>
                  <a:srgbClr val="FF0000"/>
                </a:solidFill>
              </a:rPr>
              <a:t>tidak</a:t>
            </a:r>
            <a:r>
              <a:rPr lang="en-US" dirty="0" smtClean="0">
                <a:solidFill>
                  <a:srgbClr val="FF0000"/>
                </a:solidFill>
              </a:rPr>
              <a:t> </a:t>
            </a:r>
            <a:r>
              <a:rPr lang="en-US" dirty="0" err="1" smtClean="0">
                <a:solidFill>
                  <a:srgbClr val="FF0000"/>
                </a:solidFill>
              </a:rPr>
              <a:t>bisa</a:t>
            </a:r>
            <a:r>
              <a:rPr lang="en-US" dirty="0" smtClean="0">
                <a:solidFill>
                  <a:srgbClr val="FF0000"/>
                </a:solidFill>
              </a:rPr>
              <a:t> </a:t>
            </a:r>
            <a:r>
              <a:rPr lang="en-US" dirty="0" err="1" smtClean="0">
                <a:solidFill>
                  <a:srgbClr val="FF0000"/>
                </a:solidFill>
              </a:rPr>
              <a:t>dijelaskan</a:t>
            </a:r>
            <a:r>
              <a:rPr lang="en-US" dirty="0" smtClean="0">
                <a:solidFill>
                  <a:srgbClr val="FF0000"/>
                </a:solidFill>
              </a:rPr>
              <a:t> (</a:t>
            </a:r>
            <a:r>
              <a:rPr lang="en-US" i="1" dirty="0" smtClean="0">
                <a:solidFill>
                  <a:srgbClr val="FF0000"/>
                </a:solidFill>
              </a:rPr>
              <a:t>Weights</a:t>
            </a:r>
            <a:r>
              <a:rPr lang="en-US" dirty="0" smtClean="0">
                <a:solidFill>
                  <a:srgbClr val="FF0000"/>
                </a:solidFill>
              </a:rPr>
              <a:t>)</a:t>
            </a:r>
            <a:endParaRPr lang="id-ID"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id-ID" sz="4800" smtClean="0"/>
              <a:t>Jumlah neuron pada output layer</a:t>
            </a:r>
          </a:p>
        </p:txBody>
      </p:sp>
      <p:sp>
        <p:nvSpPr>
          <p:cNvPr id="3" name="Content Placeholder 2"/>
          <p:cNvSpPr>
            <a:spLocks noGrp="1"/>
          </p:cNvSpPr>
          <p:nvPr>
            <p:ph idx="1"/>
          </p:nvPr>
        </p:nvSpPr>
        <p:spPr/>
        <p:txBody>
          <a:bodyPr/>
          <a:lstStyle/>
          <a:p>
            <a:pPr eaLnBrk="1" hangingPunct="1"/>
            <a:r>
              <a:rPr lang="en-US" b="1" smtClean="0"/>
              <a:t>D</a:t>
            </a:r>
            <a:r>
              <a:rPr lang="id-ID" b="1" smtClean="0"/>
              <a:t>eterministik</a:t>
            </a:r>
            <a:r>
              <a:rPr lang="en-US" smtClean="0"/>
              <a:t>:</a:t>
            </a:r>
            <a:r>
              <a:rPr lang="id-ID" smtClean="0"/>
              <a:t> mudah dihitung berdasarkan permasalahan yang dihadapi.</a:t>
            </a:r>
            <a:endParaRPr lang="en-US" smtClean="0"/>
          </a:p>
          <a:p>
            <a:pPr eaLnBrk="1" hangingPunct="1"/>
            <a:r>
              <a:rPr lang="en-US" smtClean="0"/>
              <a:t>Untuk p</a:t>
            </a:r>
            <a:r>
              <a:rPr lang="id-ID" smtClean="0"/>
              <a:t>engenalan karakter dengan </a:t>
            </a:r>
            <a:r>
              <a:rPr lang="id-ID" b="1" smtClean="0"/>
              <a:t>64 kelas</a:t>
            </a:r>
            <a:r>
              <a:rPr lang="en-US" smtClean="0"/>
              <a:t>:             </a:t>
            </a:r>
            <a:r>
              <a:rPr lang="id-ID" smtClean="0"/>
              <a:t> (‘a’, ‘b’, ..., ‘z’, ‘A’, ‘B’, ..., ‘Z’, ‘0’, ‘1’, ... ‘9’, ‘-‘, ‘+’)</a:t>
            </a:r>
            <a:r>
              <a:rPr lang="en-US" smtClean="0"/>
              <a:t>, perlu berapa output neuron?</a:t>
            </a:r>
          </a:p>
        </p:txBody>
      </p:sp>
    </p:spTree>
    <p:extLst>
      <p:ext uri="{BB962C8B-B14F-4D97-AF65-F5344CB8AC3E}">
        <p14:creationId xmlns:p14="http://schemas.microsoft.com/office/powerpoint/2010/main" val="261343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4578" name="Object 1"/>
          <p:cNvGraphicFramePr>
            <a:graphicFrameLocks noChangeAspect="1"/>
          </p:cNvGraphicFramePr>
          <p:nvPr/>
        </p:nvGraphicFramePr>
        <p:xfrm>
          <a:off x="152400" y="533400"/>
          <a:ext cx="8716963" cy="2590800"/>
        </p:xfrm>
        <a:graphic>
          <a:graphicData uri="http://schemas.openxmlformats.org/presentationml/2006/ole">
            <mc:AlternateContent xmlns:mc="http://schemas.openxmlformats.org/markup-compatibility/2006">
              <mc:Choice xmlns:v="urn:schemas-microsoft-com:vml" Requires="v">
                <p:oleObj spid="_x0000_s303134" name="Visio" r:id="rId3" imgW="7329790" imgH="2171616" progId="Visio.Drawing.11">
                  <p:embed/>
                </p:oleObj>
              </mc:Choice>
              <mc:Fallback>
                <p:oleObj name="Visio" r:id="rId3" imgW="7329790" imgH="217161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33400"/>
                        <a:ext cx="8716963"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90467" name="Object 3"/>
          <p:cNvGraphicFramePr>
            <a:graphicFrameLocks noChangeAspect="1"/>
          </p:cNvGraphicFramePr>
          <p:nvPr/>
        </p:nvGraphicFramePr>
        <p:xfrm>
          <a:off x="152400" y="4038600"/>
          <a:ext cx="8716963" cy="2590800"/>
        </p:xfrm>
        <a:graphic>
          <a:graphicData uri="http://schemas.openxmlformats.org/presentationml/2006/ole">
            <mc:AlternateContent xmlns:mc="http://schemas.openxmlformats.org/markup-compatibility/2006">
              <mc:Choice xmlns:v="urn:schemas-microsoft-com:vml" Requires="v">
                <p:oleObj spid="_x0000_s303135" name="Visio" r:id="rId5" imgW="7329790" imgH="2171616" progId="Visio.Drawing.11">
                  <p:embed/>
                </p:oleObj>
              </mc:Choice>
              <mc:Fallback>
                <p:oleObj name="Visio" r:id="rId5" imgW="7329790" imgH="217161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038600"/>
                        <a:ext cx="8716963"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6323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0467"/>
                                        </p:tgtEl>
                                        <p:attrNameLst>
                                          <p:attrName>style.visibility</p:attrName>
                                        </p:attrNameLst>
                                      </p:cBhvr>
                                      <p:to>
                                        <p:strVal val="visible"/>
                                      </p:to>
                                    </p:set>
                                    <p:animEffect transition="in" filter="blinds(horizontal)">
                                      <p:cBhvr>
                                        <p:cTn id="7" dur="500"/>
                                        <p:tgtEl>
                                          <p:spTgt spid="190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560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560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5602" name="Object 4"/>
          <p:cNvGraphicFramePr>
            <a:graphicFrameLocks noChangeAspect="1"/>
          </p:cNvGraphicFramePr>
          <p:nvPr/>
        </p:nvGraphicFramePr>
        <p:xfrm>
          <a:off x="152400" y="533400"/>
          <a:ext cx="8716963" cy="2590800"/>
        </p:xfrm>
        <a:graphic>
          <a:graphicData uri="http://schemas.openxmlformats.org/presentationml/2006/ole">
            <mc:AlternateContent xmlns:mc="http://schemas.openxmlformats.org/markup-compatibility/2006">
              <mc:Choice xmlns:v="urn:schemas-microsoft-com:vml" Requires="v">
                <p:oleObj spid="_x0000_s304158" name="Visio" r:id="rId3" imgW="7329790" imgH="2171616" progId="Visio.Drawing.11">
                  <p:embed/>
                </p:oleObj>
              </mc:Choice>
              <mc:Fallback>
                <p:oleObj name="Visio" r:id="rId3" imgW="7329790" imgH="2171616"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33400"/>
                        <a:ext cx="8716963"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95590" name="Object 6"/>
          <p:cNvGraphicFramePr>
            <a:graphicFrameLocks noChangeAspect="1"/>
          </p:cNvGraphicFramePr>
          <p:nvPr/>
        </p:nvGraphicFramePr>
        <p:xfrm>
          <a:off x="152400" y="4038600"/>
          <a:ext cx="8716963" cy="2590800"/>
        </p:xfrm>
        <a:graphic>
          <a:graphicData uri="http://schemas.openxmlformats.org/presentationml/2006/ole">
            <mc:AlternateContent xmlns:mc="http://schemas.openxmlformats.org/markup-compatibility/2006">
              <mc:Choice xmlns:v="urn:schemas-microsoft-com:vml" Requires="v">
                <p:oleObj spid="_x0000_s304159" name="Visio" r:id="rId5" imgW="7329790" imgH="2171616" progId="Visio.Drawing.11">
                  <p:embed/>
                </p:oleObj>
              </mc:Choice>
              <mc:Fallback>
                <p:oleObj name="Visio" r:id="rId5" imgW="7329790" imgH="2171616"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038600"/>
                        <a:ext cx="8716963"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7893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5590"/>
                                        </p:tgtEl>
                                        <p:attrNameLst>
                                          <p:attrName>style.visibility</p:attrName>
                                        </p:attrNameLst>
                                      </p:cBhvr>
                                      <p:to>
                                        <p:strVal val="visible"/>
                                      </p:to>
                                    </p:set>
                                    <p:animEffect transition="in" filter="blinds(horizontal)">
                                      <p:cBhvr>
                                        <p:cTn id="7" dur="500"/>
                                        <p:tgtEl>
                                          <p:spTgt spid="195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371600" y="457200"/>
            <a:ext cx="6019800" cy="2085975"/>
          </a:xfrm>
          <a:prstGeom prst="rect">
            <a:avLst/>
          </a:prstGeom>
          <a:noFill/>
          <a:ln w="9525">
            <a:noFill/>
            <a:miter lim="800000"/>
            <a:headEnd/>
            <a:tailEnd/>
          </a:ln>
        </p:spPr>
      </p:pic>
      <p:pic>
        <p:nvPicPr>
          <p:cNvPr id="189443" name="Picture 3"/>
          <p:cNvPicPr>
            <a:picLocks noChangeAspect="1" noChangeArrowheads="1"/>
          </p:cNvPicPr>
          <p:nvPr/>
        </p:nvPicPr>
        <p:blipFill>
          <a:blip r:embed="rId3"/>
          <a:srcRect/>
          <a:stretch>
            <a:fillRect/>
          </a:stretch>
        </p:blipFill>
        <p:spPr bwMode="auto">
          <a:xfrm>
            <a:off x="1371600" y="3505200"/>
            <a:ext cx="6000750" cy="2371725"/>
          </a:xfrm>
          <a:prstGeom prst="rect">
            <a:avLst/>
          </a:prstGeom>
          <a:noFill/>
          <a:ln w="9525">
            <a:noFill/>
            <a:miter lim="800000"/>
            <a:headEnd/>
            <a:tailEnd/>
          </a:ln>
        </p:spPr>
      </p:pic>
    </p:spTree>
    <p:extLst>
      <p:ext uri="{BB962C8B-B14F-4D97-AF65-F5344CB8AC3E}">
        <p14:creationId xmlns:p14="http://schemas.microsoft.com/office/powerpoint/2010/main" val="43592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9443"/>
                                        </p:tgtEl>
                                        <p:attrNameLst>
                                          <p:attrName>style.visibility</p:attrName>
                                        </p:attrNameLst>
                                      </p:cBhvr>
                                      <p:to>
                                        <p:strVal val="visible"/>
                                      </p:to>
                                    </p:set>
                                    <p:animEffect transition="in" filter="blinds(horizontal)">
                                      <p:cBhvr>
                                        <p:cTn id="12" dur="500"/>
                                        <p:tgtEl>
                                          <p:spTgt spid="189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id-ID" i="1" dirty="0" smtClean="0"/>
              <a:t>Security</a:t>
            </a:r>
            <a:r>
              <a:rPr lang="en-US" i="1" dirty="0" smtClean="0"/>
              <a:t> </a:t>
            </a:r>
            <a:r>
              <a:rPr lang="id-ID" i="1" dirty="0" smtClean="0"/>
              <a:t>S</a:t>
            </a:r>
            <a:r>
              <a:rPr lang="en-US" i="1" dirty="0" smtClean="0"/>
              <a:t>y</a:t>
            </a:r>
            <a:r>
              <a:rPr lang="id-ID" i="1" dirty="0" smtClean="0"/>
              <a:t>stem</a:t>
            </a:r>
            <a:r>
              <a:rPr lang="en-US" i="1" dirty="0" smtClean="0"/>
              <a:t>s</a:t>
            </a:r>
            <a:endParaRPr lang="id-ID" i="1" dirty="0"/>
          </a:p>
        </p:txBody>
      </p:sp>
      <p:sp>
        <p:nvSpPr>
          <p:cNvPr id="266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6626" name="Object 1"/>
          <p:cNvGraphicFramePr>
            <a:graphicFrameLocks noChangeAspect="1"/>
          </p:cNvGraphicFramePr>
          <p:nvPr/>
        </p:nvGraphicFramePr>
        <p:xfrm>
          <a:off x="1676400" y="2286000"/>
          <a:ext cx="5791200" cy="4138613"/>
        </p:xfrm>
        <a:graphic>
          <a:graphicData uri="http://schemas.openxmlformats.org/presentationml/2006/ole">
            <mc:AlternateContent xmlns:mc="http://schemas.openxmlformats.org/markup-compatibility/2006">
              <mc:Choice xmlns:v="urn:schemas-microsoft-com:vml" Requires="v">
                <p:oleObj spid="_x0000_s305168" name="Visio" r:id="rId3" imgW="3038290" imgH="2171700" progId="Visio.Drawing.11">
                  <p:embed/>
                </p:oleObj>
              </mc:Choice>
              <mc:Fallback>
                <p:oleObj name="Visio" r:id="rId3" imgW="3038290" imgH="21717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86000"/>
                        <a:ext cx="5791200" cy="4138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435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p:cNvPicPr>
            <a:picLocks noChangeAspect="1" noChangeArrowheads="1"/>
          </p:cNvPicPr>
          <p:nvPr/>
        </p:nvPicPr>
        <p:blipFill>
          <a:blip r:embed="rId2"/>
          <a:srcRect/>
          <a:stretch>
            <a:fillRect/>
          </a:stretch>
        </p:blipFill>
        <p:spPr bwMode="auto">
          <a:xfrm>
            <a:off x="1752600" y="2209800"/>
            <a:ext cx="5672138" cy="4254500"/>
          </a:xfrm>
          <a:prstGeom prst="rect">
            <a:avLst/>
          </a:prstGeom>
          <a:noFill/>
          <a:ln w="9525">
            <a:noFill/>
            <a:miter lim="800000"/>
            <a:headEnd/>
            <a:tailEnd/>
          </a:ln>
        </p:spPr>
      </p:pic>
      <p:sp>
        <p:nvSpPr>
          <p:cNvPr id="4" name="Title 3"/>
          <p:cNvSpPr>
            <a:spLocks noGrp="1"/>
          </p:cNvSpPr>
          <p:nvPr>
            <p:ph type="title"/>
          </p:nvPr>
        </p:nvSpPr>
        <p:spPr/>
        <p:txBody>
          <a:bodyPr/>
          <a:lstStyle/>
          <a:p>
            <a:pPr>
              <a:defRPr/>
            </a:pPr>
            <a:r>
              <a:rPr lang="en-US" dirty="0" smtClean="0"/>
              <a:t>Fuzzy C-Means (FCM)</a:t>
            </a:r>
            <a:endParaRPr lang="id-ID" dirty="0"/>
          </a:p>
        </p:txBody>
      </p:sp>
      <p:grpSp>
        <p:nvGrpSpPr>
          <p:cNvPr id="2" name="Group 6"/>
          <p:cNvGrpSpPr>
            <a:grpSpLocks/>
          </p:cNvGrpSpPr>
          <p:nvPr/>
        </p:nvGrpSpPr>
        <p:grpSpPr bwMode="auto">
          <a:xfrm>
            <a:off x="2971800" y="4191000"/>
            <a:ext cx="1825625" cy="674688"/>
            <a:chOff x="7239001" y="2971800"/>
            <a:chExt cx="1825771" cy="673826"/>
          </a:xfrm>
        </p:grpSpPr>
        <p:sp>
          <p:nvSpPr>
            <p:cNvPr id="5" name="Smiley Face 4"/>
            <p:cNvSpPr/>
            <p:nvPr/>
          </p:nvSpPr>
          <p:spPr>
            <a:xfrm>
              <a:off x="7848650" y="2971800"/>
              <a:ext cx="304824" cy="30441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latin typeface="Arial" pitchFamily="34" charset="0"/>
                <a:cs typeface="Arial" pitchFamily="34" charset="0"/>
              </a:endParaRPr>
            </a:p>
          </p:txBody>
        </p:sp>
        <p:sp>
          <p:nvSpPr>
            <p:cNvPr id="58378" name="Rectangle 5"/>
            <p:cNvSpPr>
              <a:spLocks noChangeArrowheads="1"/>
            </p:cNvSpPr>
            <p:nvPr/>
          </p:nvSpPr>
          <p:spPr bwMode="auto">
            <a:xfrm>
              <a:off x="7239001" y="3276598"/>
              <a:ext cx="1825771" cy="369028"/>
            </a:xfrm>
            <a:prstGeom prst="rect">
              <a:avLst/>
            </a:prstGeom>
            <a:noFill/>
            <a:ln w="9525">
              <a:noFill/>
              <a:miter lim="800000"/>
              <a:headEnd/>
              <a:tailEnd/>
            </a:ln>
          </p:spPr>
          <p:txBody>
            <a:bodyPr wrap="none">
              <a:spAutoFit/>
            </a:bodyPr>
            <a:lstStyle/>
            <a:p>
              <a:r>
                <a:rPr lang="en-US">
                  <a:solidFill>
                    <a:srgbClr val="FF0000"/>
                  </a:solidFill>
                </a:rPr>
                <a:t>Kelasku mana?</a:t>
              </a:r>
              <a:endParaRPr lang="id-ID">
                <a:solidFill>
                  <a:srgbClr val="FF0000"/>
                </a:solidFill>
              </a:endParaRPr>
            </a:p>
          </p:txBody>
        </p:sp>
      </p:grpSp>
      <p:sp>
        <p:nvSpPr>
          <p:cNvPr id="7" name="Oval 6"/>
          <p:cNvSpPr/>
          <p:nvPr/>
        </p:nvSpPr>
        <p:spPr>
          <a:xfrm>
            <a:off x="2500313" y="2057400"/>
            <a:ext cx="2209800" cy="27432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Oval 7"/>
          <p:cNvSpPr/>
          <p:nvPr/>
        </p:nvSpPr>
        <p:spPr>
          <a:xfrm>
            <a:off x="4800600" y="3886200"/>
            <a:ext cx="2209800" cy="2743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10" name="Straight Connector 9"/>
          <p:cNvCxnSpPr>
            <a:endCxn id="5" idx="0"/>
          </p:cNvCxnSpPr>
          <p:nvPr/>
        </p:nvCxnSpPr>
        <p:spPr>
          <a:xfrm rot="16200000" flipH="1">
            <a:off x="3314700" y="3771900"/>
            <a:ext cx="762000" cy="762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5" idx="5"/>
          </p:cNvCxnSpPr>
          <p:nvPr/>
        </p:nvCxnSpPr>
        <p:spPr>
          <a:xfrm rot="16200000" flipH="1">
            <a:off x="4413250" y="3879850"/>
            <a:ext cx="882650" cy="20256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p:cNvPicPr>
            <a:picLocks noChangeAspect="1" noChangeArrowheads="1"/>
          </p:cNvPicPr>
          <p:nvPr/>
        </p:nvPicPr>
        <p:blipFill>
          <a:blip r:embed="rId2"/>
          <a:srcRect/>
          <a:stretch>
            <a:fillRect/>
          </a:stretch>
        </p:blipFill>
        <p:spPr bwMode="auto">
          <a:xfrm>
            <a:off x="457200" y="2590800"/>
            <a:ext cx="8166100" cy="3429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pPr eaLnBrk="1" hangingPunct="1">
              <a:defRPr/>
            </a:pPr>
            <a:r>
              <a:rPr lang="en-US" sz="5400" i="1" dirty="0" smtClean="0"/>
              <a:t>L</a:t>
            </a:r>
            <a:r>
              <a:rPr lang="id-ID" sz="5400" i="1" dirty="0" smtClean="0"/>
              <a:t>earning </a:t>
            </a:r>
            <a:r>
              <a:rPr lang="en-US" sz="5400" i="1" dirty="0" smtClean="0"/>
              <a:t>R</a:t>
            </a:r>
            <a:r>
              <a:rPr lang="id-ID" sz="5400" i="1" dirty="0" smtClean="0"/>
              <a:t>ate</a:t>
            </a:r>
            <a:r>
              <a:rPr lang="en-US" sz="5400" dirty="0" smtClean="0"/>
              <a:t>:</a:t>
            </a:r>
            <a:r>
              <a:rPr lang="id-ID" sz="5400" dirty="0" smtClean="0"/>
              <a:t> </a:t>
            </a:r>
            <a:r>
              <a:rPr lang="en-US" sz="5400" b="1" dirty="0" smtClean="0"/>
              <a:t>B</a:t>
            </a:r>
            <a:r>
              <a:rPr lang="id-ID" sz="5400" b="1" dirty="0" smtClean="0"/>
              <a:t>esar</a:t>
            </a:r>
            <a:endParaRPr lang="id-ID" sz="5400" dirty="0"/>
          </a:p>
        </p:txBody>
      </p:sp>
    </p:spTree>
    <p:extLst>
      <p:ext uri="{BB962C8B-B14F-4D97-AF65-F5344CB8AC3E}">
        <p14:creationId xmlns:p14="http://schemas.microsoft.com/office/powerpoint/2010/main" val="26360305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Group 33"/>
          <p:cNvGrpSpPr>
            <a:grpSpLocks/>
          </p:cNvGrpSpPr>
          <p:nvPr/>
        </p:nvGrpSpPr>
        <p:grpSpPr bwMode="auto">
          <a:xfrm>
            <a:off x="838200" y="150813"/>
            <a:ext cx="7620000" cy="6402387"/>
            <a:chOff x="914400" y="0"/>
            <a:chExt cx="7620000" cy="6401594"/>
          </a:xfrm>
        </p:grpSpPr>
        <p:sp>
          <p:nvSpPr>
            <p:cNvPr id="3" name="Oval 2"/>
            <p:cNvSpPr/>
            <p:nvPr/>
          </p:nvSpPr>
          <p:spPr>
            <a:xfrm>
              <a:off x="5029200" y="2057145"/>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 name="Oval 3"/>
            <p:cNvSpPr/>
            <p:nvPr/>
          </p:nvSpPr>
          <p:spPr>
            <a:xfrm>
              <a:off x="5715000" y="1904764"/>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Oval 4"/>
            <p:cNvSpPr/>
            <p:nvPr/>
          </p:nvSpPr>
          <p:spPr>
            <a:xfrm>
              <a:off x="6172200" y="358095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Oval 5"/>
            <p:cNvSpPr/>
            <p:nvPr/>
          </p:nvSpPr>
          <p:spPr>
            <a:xfrm>
              <a:off x="6096000" y="2514289"/>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Oval 6"/>
            <p:cNvSpPr/>
            <p:nvPr/>
          </p:nvSpPr>
          <p:spPr>
            <a:xfrm>
              <a:off x="5257800" y="350476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Oval 7"/>
            <p:cNvSpPr/>
            <p:nvPr/>
          </p:nvSpPr>
          <p:spPr>
            <a:xfrm>
              <a:off x="4419600" y="2285717"/>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 name="Oval 8"/>
            <p:cNvSpPr/>
            <p:nvPr/>
          </p:nvSpPr>
          <p:spPr>
            <a:xfrm>
              <a:off x="5257800" y="1523811"/>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0" name="Oval 9"/>
            <p:cNvSpPr/>
            <p:nvPr/>
          </p:nvSpPr>
          <p:spPr>
            <a:xfrm>
              <a:off x="5715000" y="3047622"/>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Oval 10"/>
            <p:cNvSpPr/>
            <p:nvPr/>
          </p:nvSpPr>
          <p:spPr>
            <a:xfrm>
              <a:off x="5029200" y="2895241"/>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2" name="Oval 11"/>
            <p:cNvSpPr/>
            <p:nvPr/>
          </p:nvSpPr>
          <p:spPr>
            <a:xfrm>
              <a:off x="5410200" y="2590479"/>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p>
          </p:txBody>
        </p:sp>
        <p:sp>
          <p:nvSpPr>
            <p:cNvPr id="13" name="Isosceles Triangle 12"/>
            <p:cNvSpPr/>
            <p:nvPr/>
          </p:nvSpPr>
          <p:spPr>
            <a:xfrm>
              <a:off x="2286000" y="4038100"/>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Isosceles Triangle 13"/>
            <p:cNvSpPr/>
            <p:nvPr/>
          </p:nvSpPr>
          <p:spPr>
            <a:xfrm>
              <a:off x="2743200" y="3961909"/>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Isosceles Triangle 14"/>
            <p:cNvSpPr/>
            <p:nvPr/>
          </p:nvSpPr>
          <p:spPr>
            <a:xfrm>
              <a:off x="3429000" y="4190481"/>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Isosceles Triangle 15"/>
            <p:cNvSpPr/>
            <p:nvPr/>
          </p:nvSpPr>
          <p:spPr>
            <a:xfrm>
              <a:off x="3124200" y="2971432"/>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Isosceles Triangle 16"/>
            <p:cNvSpPr/>
            <p:nvPr/>
          </p:nvSpPr>
          <p:spPr>
            <a:xfrm>
              <a:off x="1752600" y="3580956"/>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Isosceles Triangle 17"/>
            <p:cNvSpPr/>
            <p:nvPr/>
          </p:nvSpPr>
          <p:spPr>
            <a:xfrm>
              <a:off x="3200400" y="3580956"/>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Isosceles Triangle 18"/>
            <p:cNvSpPr/>
            <p:nvPr/>
          </p:nvSpPr>
          <p:spPr>
            <a:xfrm>
              <a:off x="2438400" y="3276194"/>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0" name="Isosceles Triangle 19"/>
            <p:cNvSpPr/>
            <p:nvPr/>
          </p:nvSpPr>
          <p:spPr>
            <a:xfrm>
              <a:off x="1676400" y="4190481"/>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1" name="Isosceles Triangle 20"/>
            <p:cNvSpPr/>
            <p:nvPr/>
          </p:nvSpPr>
          <p:spPr>
            <a:xfrm>
              <a:off x="2743200" y="4571434"/>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25" name="Straight Connector 24"/>
            <p:cNvCxnSpPr/>
            <p:nvPr/>
          </p:nvCxnSpPr>
          <p:spPr>
            <a:xfrm>
              <a:off x="914400" y="3504766"/>
              <a:ext cx="7010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332267" y="3542861"/>
              <a:ext cx="5715879" cy="1587"/>
            </a:xfrm>
            <a:prstGeom prst="line">
              <a:avLst/>
            </a:prstGeom>
          </p:spPr>
          <p:style>
            <a:lnRef idx="1">
              <a:schemeClr val="accent1"/>
            </a:lnRef>
            <a:fillRef idx="0">
              <a:schemeClr val="accent1"/>
            </a:fillRef>
            <a:effectRef idx="0">
              <a:schemeClr val="accent1"/>
            </a:effectRef>
            <a:fontRef idx="minor">
              <a:schemeClr val="tx1"/>
            </a:fontRef>
          </p:style>
        </p:cxnSp>
        <p:sp>
          <p:nvSpPr>
            <p:cNvPr id="27679" name="TextBox 28"/>
            <p:cNvSpPr txBox="1">
              <a:spLocks noChangeArrowheads="1"/>
            </p:cNvSpPr>
            <p:nvPr/>
          </p:nvSpPr>
          <p:spPr bwMode="auto">
            <a:xfrm>
              <a:off x="8001000" y="3276600"/>
              <a:ext cx="533400" cy="523220"/>
            </a:xfrm>
            <a:prstGeom prst="rect">
              <a:avLst/>
            </a:prstGeom>
            <a:noFill/>
            <a:ln w="9525">
              <a:noFill/>
              <a:miter lim="800000"/>
              <a:headEnd/>
              <a:tailEnd/>
            </a:ln>
          </p:spPr>
          <p:txBody>
            <a:bodyPr>
              <a:spAutoFit/>
            </a:bodyPr>
            <a:lstStyle/>
            <a:p>
              <a:pPr algn="ctr"/>
              <a:r>
                <a:rPr lang="en-US" sz="2800" i="1"/>
                <a:t>x</a:t>
              </a:r>
              <a:r>
                <a:rPr lang="en-US" sz="2800" baseline="-25000"/>
                <a:t>1</a:t>
              </a:r>
              <a:endParaRPr lang="id-ID" sz="2800" baseline="-25000"/>
            </a:p>
          </p:txBody>
        </p:sp>
        <p:sp>
          <p:nvSpPr>
            <p:cNvPr id="27680" name="TextBox 29"/>
            <p:cNvSpPr txBox="1">
              <a:spLocks noChangeArrowheads="1"/>
            </p:cNvSpPr>
            <p:nvPr/>
          </p:nvSpPr>
          <p:spPr bwMode="auto">
            <a:xfrm>
              <a:off x="3886200" y="0"/>
              <a:ext cx="533400" cy="523220"/>
            </a:xfrm>
            <a:prstGeom prst="rect">
              <a:avLst/>
            </a:prstGeom>
            <a:noFill/>
            <a:ln w="9525">
              <a:noFill/>
              <a:miter lim="800000"/>
              <a:headEnd/>
              <a:tailEnd/>
            </a:ln>
          </p:spPr>
          <p:txBody>
            <a:bodyPr>
              <a:spAutoFit/>
            </a:bodyPr>
            <a:lstStyle/>
            <a:p>
              <a:pPr algn="ctr"/>
              <a:r>
                <a:rPr lang="en-US" sz="2800" i="1"/>
                <a:t>x</a:t>
              </a:r>
              <a:r>
                <a:rPr lang="en-US" sz="2800" baseline="-25000"/>
                <a:t>2</a:t>
              </a:r>
              <a:endParaRPr lang="id-ID" sz="2800" baseline="-25000"/>
            </a:p>
          </p:txBody>
        </p:sp>
      </p:grpSp>
      <p:cxnSp>
        <p:nvCxnSpPr>
          <p:cNvPr id="40" name="Straight Connector 39"/>
          <p:cNvCxnSpPr/>
          <p:nvPr/>
        </p:nvCxnSpPr>
        <p:spPr>
          <a:xfrm>
            <a:off x="2819400" y="838200"/>
            <a:ext cx="4648200" cy="36576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66800" y="1905000"/>
            <a:ext cx="3886200" cy="37338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43200" y="762000"/>
            <a:ext cx="4343400" cy="38100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90600" y="2057400"/>
            <a:ext cx="4343400" cy="35814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971800" y="685800"/>
            <a:ext cx="4343400" cy="35814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38200" y="1905000"/>
            <a:ext cx="4343400" cy="35814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graphicFrame>
        <p:nvGraphicFramePr>
          <p:cNvPr id="104450" name="Object 4"/>
          <p:cNvGraphicFramePr>
            <a:graphicFrameLocks noChangeAspect="1"/>
          </p:cNvGraphicFramePr>
          <p:nvPr/>
        </p:nvGraphicFramePr>
        <p:xfrm>
          <a:off x="228600" y="5673725"/>
          <a:ext cx="8458200" cy="1031875"/>
        </p:xfrm>
        <a:graphic>
          <a:graphicData uri="http://schemas.openxmlformats.org/presentationml/2006/ole">
            <mc:AlternateContent xmlns:mc="http://schemas.openxmlformats.org/markup-compatibility/2006">
              <mc:Choice xmlns:v="urn:schemas-microsoft-com:vml" Requires="v">
                <p:oleObj spid="_x0000_s306192" name="Equation" r:id="rId3" imgW="1637589" imgH="203112" progId="Equation.3">
                  <p:embed/>
                </p:oleObj>
              </mc:Choice>
              <mc:Fallback>
                <p:oleObj name="Equation" r:id="rId3" imgW="1637589"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673725"/>
                        <a:ext cx="8458200" cy="103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6112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43"/>
                                        </p:tgtEl>
                                      </p:cBhvr>
                                    </p:animEffect>
                                    <p:set>
                                      <p:cBhvr>
                                        <p:cTn id="22" dur="1" fill="hold">
                                          <p:stCondLst>
                                            <p:cond delay="499"/>
                                          </p:stCondLst>
                                        </p:cTn>
                                        <p:tgtEl>
                                          <p:spTgt spid="4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34"/>
                                        </p:tgtEl>
                                      </p:cBhvr>
                                    </p:animEffect>
                                    <p:set>
                                      <p:cBhvr>
                                        <p:cTn id="32" dur="1" fill="hold">
                                          <p:stCondLst>
                                            <p:cond delay="499"/>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linds(horizontal)">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linds(horizont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linds(horizontal)">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45"/>
                                        </p:tgtEl>
                                      </p:cBhvr>
                                    </p:animEffect>
                                    <p:set>
                                      <p:cBhvr>
                                        <p:cTn id="62" dur="1" fill="hold">
                                          <p:stCondLst>
                                            <p:cond delay="499"/>
                                          </p:stCondLst>
                                        </p:cTn>
                                        <p:tgtEl>
                                          <p:spTgt spid="4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04450"/>
                                        </p:tgtEl>
                                        <p:attrNameLst>
                                          <p:attrName>style.visibility</p:attrName>
                                        </p:attrNameLst>
                                      </p:cBhvr>
                                      <p:to>
                                        <p:strVal val="visible"/>
                                      </p:to>
                                    </p:set>
                                    <p:animEffect transition="in" filter="blinds(horizontal)">
                                      <p:cBhvr>
                                        <p:cTn id="67" dur="5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id-ID" dirty="0" smtClean="0"/>
              <a:t>Algoritma </a:t>
            </a:r>
            <a:r>
              <a:rPr lang="en-US" dirty="0" err="1" smtClean="0"/>
              <a:t>Belajar</a:t>
            </a:r>
            <a:r>
              <a:rPr lang="id-ID" dirty="0" smtClean="0"/>
              <a:t> </a:t>
            </a:r>
            <a:r>
              <a:rPr lang="id-ID" b="1" dirty="0" smtClean="0"/>
              <a:t>Propagasi Balik</a:t>
            </a:r>
            <a:endParaRPr lang="id-ID" b="1" dirty="0"/>
          </a:p>
        </p:txBody>
      </p:sp>
      <p:sp>
        <p:nvSpPr>
          <p:cNvPr id="28681" name="Content Placeholder 2"/>
          <p:cNvSpPr>
            <a:spLocks noGrp="1"/>
          </p:cNvSpPr>
          <p:nvPr>
            <p:ph idx="1"/>
          </p:nvPr>
        </p:nvSpPr>
        <p:spPr/>
        <p:txBody>
          <a:bodyPr/>
          <a:lstStyle/>
          <a:p>
            <a:pPr eaLnBrk="1" hangingPunct="1"/>
            <a:r>
              <a:rPr lang="id-ID" b="1" smtClean="0"/>
              <a:t>Pelatihan Jaringan</a:t>
            </a:r>
            <a:endParaRPr lang="en-US" b="1" smtClean="0"/>
          </a:p>
          <a:p>
            <a:pPr lvl="1" eaLnBrk="1" hangingPunct="1"/>
            <a:r>
              <a:rPr lang="en-US" smtClean="0"/>
              <a:t>Perhitungan Mundur</a:t>
            </a:r>
            <a:endParaRPr lang="id-ID" smtClean="0"/>
          </a:p>
        </p:txBody>
      </p:sp>
      <p:sp>
        <p:nvSpPr>
          <p:cNvPr id="2868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868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868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868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868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8674" name="Object 2"/>
          <p:cNvGraphicFramePr>
            <a:graphicFrameLocks noChangeAspect="1"/>
          </p:cNvGraphicFramePr>
          <p:nvPr/>
        </p:nvGraphicFramePr>
        <p:xfrm>
          <a:off x="1219200" y="2971800"/>
          <a:ext cx="2514600" cy="487363"/>
        </p:xfrm>
        <a:graphic>
          <a:graphicData uri="http://schemas.openxmlformats.org/presentationml/2006/ole">
            <mc:AlternateContent xmlns:mc="http://schemas.openxmlformats.org/markup-compatibility/2006">
              <mc:Choice xmlns:v="urn:schemas-microsoft-com:vml" Requires="v">
                <p:oleObj spid="_x0000_s307286" name="Equation" r:id="rId3" imgW="1181100" imgH="228600" progId="Equation.3">
                  <p:embed/>
                </p:oleObj>
              </mc:Choice>
              <mc:Fallback>
                <p:oleObj name="Equation" r:id="rId3" imgW="11811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971800"/>
                        <a:ext cx="2514600"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8675" name="Object 3"/>
          <p:cNvGraphicFramePr>
            <a:graphicFrameLocks noChangeAspect="1"/>
          </p:cNvGraphicFramePr>
          <p:nvPr/>
        </p:nvGraphicFramePr>
        <p:xfrm>
          <a:off x="5581650" y="2971800"/>
          <a:ext cx="3333750" cy="457200"/>
        </p:xfrm>
        <a:graphic>
          <a:graphicData uri="http://schemas.openxmlformats.org/presentationml/2006/ole">
            <mc:AlternateContent xmlns:mc="http://schemas.openxmlformats.org/markup-compatibility/2006">
              <mc:Choice xmlns:v="urn:schemas-microsoft-com:vml" Requires="v">
                <p:oleObj spid="_x0000_s307287" name="Equation" r:id="rId5" imgW="1663700" imgH="228600" progId="Equation.3">
                  <p:embed/>
                </p:oleObj>
              </mc:Choice>
              <mc:Fallback>
                <p:oleObj name="Equation" r:id="rId5" imgW="16637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1650" y="2971800"/>
                        <a:ext cx="33337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8676" name="Object 4"/>
          <p:cNvGraphicFramePr>
            <a:graphicFrameLocks noChangeAspect="1"/>
          </p:cNvGraphicFramePr>
          <p:nvPr/>
        </p:nvGraphicFramePr>
        <p:xfrm>
          <a:off x="1143000" y="3810000"/>
          <a:ext cx="3744913" cy="457200"/>
        </p:xfrm>
        <a:graphic>
          <a:graphicData uri="http://schemas.openxmlformats.org/presentationml/2006/ole">
            <mc:AlternateContent xmlns:mc="http://schemas.openxmlformats.org/markup-compatibility/2006">
              <mc:Choice xmlns:v="urn:schemas-microsoft-com:vml" Requires="v">
                <p:oleObj spid="_x0000_s307288" name="Equation" r:id="rId7" imgW="1637589" imgH="203112" progId="Equation.3">
                  <p:embed/>
                </p:oleObj>
              </mc:Choice>
              <mc:Fallback>
                <p:oleObj name="Equation" r:id="rId7" imgW="1637589" imgH="20311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810000"/>
                        <a:ext cx="37449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8677" name="Object 5"/>
          <p:cNvGraphicFramePr>
            <a:graphicFrameLocks noChangeAspect="1"/>
          </p:cNvGraphicFramePr>
          <p:nvPr/>
        </p:nvGraphicFramePr>
        <p:xfrm>
          <a:off x="5562600" y="3810000"/>
          <a:ext cx="3276600" cy="501650"/>
        </p:xfrm>
        <a:graphic>
          <a:graphicData uri="http://schemas.openxmlformats.org/presentationml/2006/ole">
            <mc:AlternateContent xmlns:mc="http://schemas.openxmlformats.org/markup-compatibility/2006">
              <mc:Choice xmlns:v="urn:schemas-microsoft-com:vml" Requires="v">
                <p:oleObj spid="_x0000_s307289" name="Equation" r:id="rId9" imgW="1307532" imgH="203112" progId="Equation.3">
                  <p:embed/>
                </p:oleObj>
              </mc:Choice>
              <mc:Fallback>
                <p:oleObj name="Equation" r:id="rId9" imgW="1307532"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810000"/>
                        <a:ext cx="327660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8678" name="Object 6"/>
          <p:cNvGraphicFramePr>
            <a:graphicFrameLocks noChangeAspect="1"/>
          </p:cNvGraphicFramePr>
          <p:nvPr/>
        </p:nvGraphicFramePr>
        <p:xfrm>
          <a:off x="1143000" y="4724400"/>
          <a:ext cx="3940175" cy="457200"/>
        </p:xfrm>
        <a:graphic>
          <a:graphicData uri="http://schemas.openxmlformats.org/presentationml/2006/ole">
            <mc:AlternateContent xmlns:mc="http://schemas.openxmlformats.org/markup-compatibility/2006">
              <mc:Choice xmlns:v="urn:schemas-microsoft-com:vml" Requires="v">
                <p:oleObj spid="_x0000_s307290" name="Equation" r:id="rId11" imgW="1726451" imgH="203112" progId="Equation.3">
                  <p:embed/>
                </p:oleObj>
              </mc:Choice>
              <mc:Fallback>
                <p:oleObj name="Equation" r:id="rId11" imgW="1726451" imgH="20311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4724400"/>
                        <a:ext cx="3940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8679" name="Object 8"/>
          <p:cNvGraphicFramePr>
            <a:graphicFrameLocks noChangeAspect="1"/>
          </p:cNvGraphicFramePr>
          <p:nvPr/>
        </p:nvGraphicFramePr>
        <p:xfrm>
          <a:off x="5486400" y="4724400"/>
          <a:ext cx="3429000" cy="490538"/>
        </p:xfrm>
        <a:graphic>
          <a:graphicData uri="http://schemas.openxmlformats.org/presentationml/2006/ole">
            <mc:AlternateContent xmlns:mc="http://schemas.openxmlformats.org/markup-compatibility/2006">
              <mc:Choice xmlns:v="urn:schemas-microsoft-com:vml" Requires="v">
                <p:oleObj spid="_x0000_s307291" name="Equation" r:id="rId13" imgW="1396394" imgH="203112" progId="Equation.3">
                  <p:embed/>
                </p:oleObj>
              </mc:Choice>
              <mc:Fallback>
                <p:oleObj name="Equation" r:id="rId13" imgW="1396394" imgH="203112"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4724400"/>
                        <a:ext cx="3429000"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Oval 20"/>
          <p:cNvSpPr/>
          <p:nvPr/>
        </p:nvSpPr>
        <p:spPr>
          <a:xfrm>
            <a:off x="3124200" y="3505200"/>
            <a:ext cx="685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4" name="Oval 23"/>
          <p:cNvSpPr/>
          <p:nvPr/>
        </p:nvSpPr>
        <p:spPr>
          <a:xfrm>
            <a:off x="3200400" y="4495800"/>
            <a:ext cx="685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extLst>
      <p:ext uri="{BB962C8B-B14F-4D97-AF65-F5344CB8AC3E}">
        <p14:creationId xmlns:p14="http://schemas.microsoft.com/office/powerpoint/2010/main" val="319305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eaLnBrk="1" hangingPunct="1">
              <a:defRPr/>
            </a:pPr>
            <a:r>
              <a:rPr lang="en-US" sz="5400" i="1" dirty="0" smtClean="0"/>
              <a:t>L</a:t>
            </a:r>
            <a:r>
              <a:rPr lang="id-ID" sz="5400" i="1" dirty="0" smtClean="0"/>
              <a:t>earning </a:t>
            </a:r>
            <a:r>
              <a:rPr lang="en-US" sz="5400" i="1" dirty="0" smtClean="0"/>
              <a:t>R</a:t>
            </a:r>
            <a:r>
              <a:rPr lang="id-ID" sz="5400" i="1" dirty="0" smtClean="0"/>
              <a:t>ate</a:t>
            </a:r>
            <a:r>
              <a:rPr lang="en-US" sz="5400" dirty="0" smtClean="0"/>
              <a:t>:</a:t>
            </a:r>
            <a:r>
              <a:rPr lang="id-ID" sz="5400" dirty="0" smtClean="0"/>
              <a:t> </a:t>
            </a:r>
            <a:r>
              <a:rPr lang="en-US" sz="5400" b="1" dirty="0" smtClean="0"/>
              <a:t>Kecil</a:t>
            </a:r>
            <a:endParaRPr lang="id-ID" sz="5400" dirty="0"/>
          </a:p>
        </p:txBody>
      </p:sp>
      <p:pic>
        <p:nvPicPr>
          <p:cNvPr id="92163" name="Picture 2"/>
          <p:cNvPicPr>
            <a:picLocks noChangeAspect="1" noChangeArrowheads="1"/>
          </p:cNvPicPr>
          <p:nvPr/>
        </p:nvPicPr>
        <p:blipFill>
          <a:blip r:embed="rId2"/>
          <a:srcRect/>
          <a:stretch>
            <a:fillRect/>
          </a:stretch>
        </p:blipFill>
        <p:spPr bwMode="auto">
          <a:xfrm>
            <a:off x="457200" y="2590800"/>
            <a:ext cx="8183563" cy="3429000"/>
          </a:xfrm>
          <a:prstGeom prst="rect">
            <a:avLst/>
          </a:prstGeom>
          <a:noFill/>
          <a:ln w="9525">
            <a:noFill/>
            <a:miter lim="800000"/>
            <a:headEnd/>
            <a:tailEnd/>
          </a:ln>
        </p:spPr>
      </p:pic>
    </p:spTree>
    <p:extLst>
      <p:ext uri="{BB962C8B-B14F-4D97-AF65-F5344CB8AC3E}">
        <p14:creationId xmlns:p14="http://schemas.microsoft.com/office/powerpoint/2010/main" val="64559575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Kapan</a:t>
            </a:r>
            <a:r>
              <a:rPr lang="en-US" dirty="0" smtClean="0"/>
              <a:t> </a:t>
            </a:r>
            <a:r>
              <a:rPr lang="en-US" dirty="0" err="1" smtClean="0"/>
              <a:t>Menghentikan</a:t>
            </a:r>
            <a:r>
              <a:rPr lang="en-US" dirty="0" smtClean="0"/>
              <a:t> </a:t>
            </a:r>
            <a:r>
              <a:rPr lang="en-US" i="1" dirty="0" smtClean="0"/>
              <a:t>Learning</a:t>
            </a:r>
            <a:r>
              <a:rPr lang="en-US" dirty="0" smtClean="0"/>
              <a:t>?</a:t>
            </a:r>
            <a:endParaRPr lang="id-ID" dirty="0"/>
          </a:p>
        </p:txBody>
      </p:sp>
      <p:sp>
        <p:nvSpPr>
          <p:cNvPr id="297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9698" name="Object 2"/>
          <p:cNvGraphicFramePr>
            <a:graphicFrameLocks noChangeAspect="1"/>
          </p:cNvGraphicFramePr>
          <p:nvPr/>
        </p:nvGraphicFramePr>
        <p:xfrm>
          <a:off x="457200" y="2362200"/>
          <a:ext cx="8001000" cy="4340225"/>
        </p:xfrm>
        <a:graphic>
          <a:graphicData uri="http://schemas.openxmlformats.org/presentationml/2006/ole">
            <mc:AlternateContent xmlns:mc="http://schemas.openxmlformats.org/markup-compatibility/2006">
              <mc:Choice xmlns:v="urn:schemas-microsoft-com:vml" Requires="v">
                <p:oleObj spid="_x0000_s308240" name="Visio" r:id="rId3" imgW="4726849" imgH="2566798" progId="Visio.Drawing.11">
                  <p:embed/>
                </p:oleObj>
              </mc:Choice>
              <mc:Fallback>
                <p:oleObj name="Visio" r:id="rId3" imgW="4726849" imgH="256679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62200"/>
                        <a:ext cx="8001000"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3825875" y="4724400"/>
            <a:ext cx="1295400" cy="1055688"/>
            <a:chOff x="5044440" y="2678668"/>
            <a:chExt cx="1295400" cy="1055132"/>
          </a:xfrm>
        </p:grpSpPr>
        <p:sp>
          <p:nvSpPr>
            <p:cNvPr id="8" name="Oval 7"/>
            <p:cNvSpPr/>
            <p:nvPr/>
          </p:nvSpPr>
          <p:spPr>
            <a:xfrm>
              <a:off x="5485765" y="3200681"/>
              <a:ext cx="381000" cy="53311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9704" name="TextBox 8"/>
            <p:cNvSpPr txBox="1">
              <a:spLocks noChangeArrowheads="1"/>
            </p:cNvSpPr>
            <p:nvPr/>
          </p:nvSpPr>
          <p:spPr bwMode="auto">
            <a:xfrm>
              <a:off x="5044440" y="2678668"/>
              <a:ext cx="1295400" cy="369332"/>
            </a:xfrm>
            <a:prstGeom prst="rect">
              <a:avLst/>
            </a:prstGeom>
            <a:noFill/>
            <a:ln w="9525">
              <a:noFill/>
              <a:miter lim="800000"/>
              <a:headEnd/>
              <a:tailEnd/>
            </a:ln>
          </p:spPr>
          <p:txBody>
            <a:bodyPr>
              <a:spAutoFit/>
            </a:bodyPr>
            <a:lstStyle/>
            <a:p>
              <a:pPr algn="ctr"/>
              <a:r>
                <a:rPr lang="en-US" b="1">
                  <a:solidFill>
                    <a:srgbClr val="0070C0"/>
                  </a:solidFill>
                </a:rPr>
                <a:t>Berhenti !</a:t>
              </a:r>
              <a:endParaRPr lang="id-ID" b="1">
                <a:solidFill>
                  <a:srgbClr val="0070C0"/>
                </a:solidFill>
              </a:endParaRPr>
            </a:p>
          </p:txBody>
        </p:sp>
      </p:grpSp>
      <p:sp>
        <p:nvSpPr>
          <p:cNvPr id="10" name="TextBox 9"/>
          <p:cNvSpPr txBox="1">
            <a:spLocks noChangeArrowheads="1"/>
          </p:cNvSpPr>
          <p:nvPr/>
        </p:nvSpPr>
        <p:spPr bwMode="auto">
          <a:xfrm>
            <a:off x="2895600" y="3581400"/>
            <a:ext cx="3124200" cy="708025"/>
          </a:xfrm>
          <a:prstGeom prst="rect">
            <a:avLst/>
          </a:prstGeom>
          <a:noFill/>
          <a:ln w="9525">
            <a:noFill/>
            <a:miter lim="800000"/>
            <a:headEnd/>
            <a:tailEnd/>
          </a:ln>
        </p:spPr>
        <p:txBody>
          <a:bodyPr>
            <a:spAutoFit/>
          </a:bodyPr>
          <a:lstStyle/>
          <a:p>
            <a:pPr algn="ctr"/>
            <a:r>
              <a:rPr lang="en-US" sz="2000" b="1">
                <a:solidFill>
                  <a:srgbClr val="0070C0"/>
                </a:solidFill>
              </a:rPr>
              <a:t>Total MSE proporsional paling rendah</a:t>
            </a:r>
            <a:endParaRPr lang="id-ID" sz="2000" b="1">
              <a:solidFill>
                <a:srgbClr val="0070C0"/>
              </a:solidFill>
            </a:endParaRPr>
          </a:p>
        </p:txBody>
      </p:sp>
    </p:spTree>
    <p:extLst>
      <p:ext uri="{BB962C8B-B14F-4D97-AF65-F5344CB8AC3E}">
        <p14:creationId xmlns:p14="http://schemas.microsoft.com/office/powerpoint/2010/main" val="348910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33"/>
          <p:cNvGrpSpPr>
            <a:grpSpLocks/>
          </p:cNvGrpSpPr>
          <p:nvPr/>
        </p:nvGrpSpPr>
        <p:grpSpPr bwMode="auto">
          <a:xfrm>
            <a:off x="838200" y="150813"/>
            <a:ext cx="7620000" cy="6402387"/>
            <a:chOff x="914400" y="0"/>
            <a:chExt cx="7620000" cy="6401594"/>
          </a:xfrm>
        </p:grpSpPr>
        <p:sp>
          <p:nvSpPr>
            <p:cNvPr id="3" name="Oval 2"/>
            <p:cNvSpPr/>
            <p:nvPr/>
          </p:nvSpPr>
          <p:spPr>
            <a:xfrm>
              <a:off x="5029200" y="2057145"/>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 name="Oval 3"/>
            <p:cNvSpPr/>
            <p:nvPr/>
          </p:nvSpPr>
          <p:spPr>
            <a:xfrm>
              <a:off x="5715000" y="1904764"/>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Oval 4"/>
            <p:cNvSpPr/>
            <p:nvPr/>
          </p:nvSpPr>
          <p:spPr>
            <a:xfrm>
              <a:off x="6172200" y="358095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Oval 5"/>
            <p:cNvSpPr/>
            <p:nvPr/>
          </p:nvSpPr>
          <p:spPr>
            <a:xfrm>
              <a:off x="6096000" y="2514289"/>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Oval 6"/>
            <p:cNvSpPr/>
            <p:nvPr/>
          </p:nvSpPr>
          <p:spPr>
            <a:xfrm>
              <a:off x="5257800" y="350476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Oval 7"/>
            <p:cNvSpPr/>
            <p:nvPr/>
          </p:nvSpPr>
          <p:spPr>
            <a:xfrm>
              <a:off x="4419600" y="2285717"/>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 name="Oval 8"/>
            <p:cNvSpPr/>
            <p:nvPr/>
          </p:nvSpPr>
          <p:spPr>
            <a:xfrm>
              <a:off x="5257800" y="1523811"/>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0" name="Oval 9"/>
            <p:cNvSpPr/>
            <p:nvPr/>
          </p:nvSpPr>
          <p:spPr>
            <a:xfrm>
              <a:off x="5715000" y="3047622"/>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Oval 10"/>
            <p:cNvSpPr/>
            <p:nvPr/>
          </p:nvSpPr>
          <p:spPr>
            <a:xfrm>
              <a:off x="5029200" y="2895241"/>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2" name="Oval 11"/>
            <p:cNvSpPr/>
            <p:nvPr/>
          </p:nvSpPr>
          <p:spPr>
            <a:xfrm>
              <a:off x="5410200" y="2590479"/>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p>
          </p:txBody>
        </p:sp>
        <p:sp>
          <p:nvSpPr>
            <p:cNvPr id="13" name="Isosceles Triangle 12"/>
            <p:cNvSpPr/>
            <p:nvPr/>
          </p:nvSpPr>
          <p:spPr>
            <a:xfrm>
              <a:off x="2286000" y="4038100"/>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Isosceles Triangle 13"/>
            <p:cNvSpPr/>
            <p:nvPr/>
          </p:nvSpPr>
          <p:spPr>
            <a:xfrm>
              <a:off x="2743200" y="3961909"/>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Isosceles Triangle 14"/>
            <p:cNvSpPr/>
            <p:nvPr/>
          </p:nvSpPr>
          <p:spPr>
            <a:xfrm>
              <a:off x="3429000" y="4190481"/>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Isosceles Triangle 15"/>
            <p:cNvSpPr/>
            <p:nvPr/>
          </p:nvSpPr>
          <p:spPr>
            <a:xfrm>
              <a:off x="3124200" y="2971432"/>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Isosceles Triangle 16"/>
            <p:cNvSpPr/>
            <p:nvPr/>
          </p:nvSpPr>
          <p:spPr>
            <a:xfrm>
              <a:off x="1752600" y="3580956"/>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Isosceles Triangle 17"/>
            <p:cNvSpPr/>
            <p:nvPr/>
          </p:nvSpPr>
          <p:spPr>
            <a:xfrm>
              <a:off x="3200400" y="3580956"/>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Isosceles Triangle 18"/>
            <p:cNvSpPr/>
            <p:nvPr/>
          </p:nvSpPr>
          <p:spPr>
            <a:xfrm>
              <a:off x="2438400" y="3276194"/>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0" name="Isosceles Triangle 19"/>
            <p:cNvSpPr/>
            <p:nvPr/>
          </p:nvSpPr>
          <p:spPr>
            <a:xfrm>
              <a:off x="1676400" y="4190481"/>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1" name="Isosceles Triangle 20"/>
            <p:cNvSpPr/>
            <p:nvPr/>
          </p:nvSpPr>
          <p:spPr>
            <a:xfrm>
              <a:off x="2743200" y="4571434"/>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25" name="Straight Connector 24"/>
            <p:cNvCxnSpPr/>
            <p:nvPr/>
          </p:nvCxnSpPr>
          <p:spPr>
            <a:xfrm>
              <a:off x="914400" y="3504766"/>
              <a:ext cx="7010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332267" y="3542861"/>
              <a:ext cx="5715879" cy="1587"/>
            </a:xfrm>
            <a:prstGeom prst="line">
              <a:avLst/>
            </a:prstGeom>
          </p:spPr>
          <p:style>
            <a:lnRef idx="1">
              <a:schemeClr val="accent1"/>
            </a:lnRef>
            <a:fillRef idx="0">
              <a:schemeClr val="accent1"/>
            </a:fillRef>
            <a:effectRef idx="0">
              <a:schemeClr val="accent1"/>
            </a:effectRef>
            <a:fontRef idx="minor">
              <a:schemeClr val="tx1"/>
            </a:fontRef>
          </p:style>
        </p:cxnSp>
        <p:sp>
          <p:nvSpPr>
            <p:cNvPr id="93215" name="TextBox 28"/>
            <p:cNvSpPr txBox="1">
              <a:spLocks noChangeArrowheads="1"/>
            </p:cNvSpPr>
            <p:nvPr/>
          </p:nvSpPr>
          <p:spPr bwMode="auto">
            <a:xfrm>
              <a:off x="8001000" y="3276600"/>
              <a:ext cx="533400" cy="523220"/>
            </a:xfrm>
            <a:prstGeom prst="rect">
              <a:avLst/>
            </a:prstGeom>
            <a:noFill/>
            <a:ln w="9525">
              <a:noFill/>
              <a:miter lim="800000"/>
              <a:headEnd/>
              <a:tailEnd/>
            </a:ln>
          </p:spPr>
          <p:txBody>
            <a:bodyPr>
              <a:spAutoFit/>
            </a:bodyPr>
            <a:lstStyle/>
            <a:p>
              <a:pPr algn="ctr"/>
              <a:r>
                <a:rPr lang="en-US" sz="2800" i="1"/>
                <a:t>x</a:t>
              </a:r>
              <a:r>
                <a:rPr lang="en-US" sz="2800" baseline="-25000"/>
                <a:t>1</a:t>
              </a:r>
              <a:endParaRPr lang="id-ID" sz="2800" baseline="-25000"/>
            </a:p>
          </p:txBody>
        </p:sp>
        <p:sp>
          <p:nvSpPr>
            <p:cNvPr id="93216" name="TextBox 29"/>
            <p:cNvSpPr txBox="1">
              <a:spLocks noChangeArrowheads="1"/>
            </p:cNvSpPr>
            <p:nvPr/>
          </p:nvSpPr>
          <p:spPr bwMode="auto">
            <a:xfrm>
              <a:off x="3886200" y="0"/>
              <a:ext cx="533400" cy="523220"/>
            </a:xfrm>
            <a:prstGeom prst="rect">
              <a:avLst/>
            </a:prstGeom>
            <a:noFill/>
            <a:ln w="9525">
              <a:noFill/>
              <a:miter lim="800000"/>
              <a:headEnd/>
              <a:tailEnd/>
            </a:ln>
          </p:spPr>
          <p:txBody>
            <a:bodyPr>
              <a:spAutoFit/>
            </a:bodyPr>
            <a:lstStyle/>
            <a:p>
              <a:pPr algn="ctr"/>
              <a:r>
                <a:rPr lang="en-US" sz="2800" i="1"/>
                <a:t>x</a:t>
              </a:r>
              <a:r>
                <a:rPr lang="en-US" sz="2800" baseline="-25000"/>
                <a:t>2</a:t>
              </a:r>
              <a:endParaRPr lang="id-ID" sz="2800" baseline="-25000"/>
            </a:p>
          </p:txBody>
        </p:sp>
      </p:grpSp>
      <p:cxnSp>
        <p:nvCxnSpPr>
          <p:cNvPr id="35" name="Straight Connector 34"/>
          <p:cNvCxnSpPr/>
          <p:nvPr/>
        </p:nvCxnSpPr>
        <p:spPr>
          <a:xfrm rot="16200000" flipH="1">
            <a:off x="1866900" y="1409700"/>
            <a:ext cx="4343400" cy="3657600"/>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rrowheads="1"/>
          </p:cNvSpPr>
          <p:nvPr/>
        </p:nvSpPr>
        <p:spPr bwMode="auto">
          <a:xfrm>
            <a:off x="4343400" y="5648325"/>
            <a:ext cx="3581400" cy="523875"/>
          </a:xfrm>
          <a:prstGeom prst="rect">
            <a:avLst/>
          </a:prstGeom>
          <a:noFill/>
          <a:ln w="9525">
            <a:noFill/>
            <a:miter lim="800000"/>
            <a:headEnd/>
            <a:tailEnd/>
          </a:ln>
        </p:spPr>
        <p:txBody>
          <a:bodyPr>
            <a:spAutoFit/>
          </a:bodyPr>
          <a:lstStyle/>
          <a:p>
            <a:pPr algn="ctr"/>
            <a:r>
              <a:rPr lang="en-US" sz="2800" i="1">
                <a:solidFill>
                  <a:srgbClr val="33CC33"/>
                </a:solidFill>
              </a:rPr>
              <a:t>w</a:t>
            </a:r>
            <a:r>
              <a:rPr lang="en-US" sz="2800" baseline="-25000">
                <a:solidFill>
                  <a:srgbClr val="33CC33"/>
                </a:solidFill>
              </a:rPr>
              <a:t>1</a:t>
            </a:r>
            <a:r>
              <a:rPr lang="en-US" sz="2800" i="1">
                <a:solidFill>
                  <a:srgbClr val="33CC33"/>
                </a:solidFill>
              </a:rPr>
              <a:t>x</a:t>
            </a:r>
            <a:r>
              <a:rPr lang="en-US" sz="2800" baseline="-25000">
                <a:solidFill>
                  <a:srgbClr val="33CC33"/>
                </a:solidFill>
              </a:rPr>
              <a:t>1</a:t>
            </a:r>
            <a:r>
              <a:rPr lang="en-US" sz="2800" i="1">
                <a:solidFill>
                  <a:srgbClr val="33CC33"/>
                </a:solidFill>
              </a:rPr>
              <a:t> + w</a:t>
            </a:r>
            <a:r>
              <a:rPr lang="en-US" sz="2800" baseline="-25000">
                <a:solidFill>
                  <a:srgbClr val="33CC33"/>
                </a:solidFill>
              </a:rPr>
              <a:t>2</a:t>
            </a:r>
            <a:r>
              <a:rPr lang="en-US" sz="2800" i="1">
                <a:solidFill>
                  <a:srgbClr val="33CC33"/>
                </a:solidFill>
              </a:rPr>
              <a:t>x</a:t>
            </a:r>
            <a:r>
              <a:rPr lang="en-US" sz="2800" baseline="-25000">
                <a:solidFill>
                  <a:srgbClr val="33CC33"/>
                </a:solidFill>
              </a:rPr>
              <a:t>2 </a:t>
            </a:r>
            <a:r>
              <a:rPr lang="en-US" sz="2800" i="1">
                <a:solidFill>
                  <a:srgbClr val="33CC33"/>
                </a:solidFill>
              </a:rPr>
              <a:t>- </a:t>
            </a:r>
            <a:r>
              <a:rPr lang="el-GR" sz="2800" i="1">
                <a:solidFill>
                  <a:srgbClr val="33CC33"/>
                </a:solidFill>
              </a:rPr>
              <a:t>θ</a:t>
            </a:r>
            <a:r>
              <a:rPr lang="en-US" sz="2800" i="1">
                <a:solidFill>
                  <a:srgbClr val="33CC33"/>
                </a:solidFill>
              </a:rPr>
              <a:t>= </a:t>
            </a:r>
            <a:r>
              <a:rPr lang="en-US" sz="2800">
                <a:solidFill>
                  <a:srgbClr val="33CC33"/>
                </a:solidFill>
              </a:rPr>
              <a:t>0</a:t>
            </a:r>
            <a:endParaRPr lang="id-ID" sz="2800" baseline="-25000">
              <a:solidFill>
                <a:srgbClr val="33CC33"/>
              </a:solidFill>
            </a:endParaRPr>
          </a:p>
        </p:txBody>
      </p:sp>
      <p:sp>
        <p:nvSpPr>
          <p:cNvPr id="37" name="Rectangle 36"/>
          <p:cNvSpPr>
            <a:spLocks noChangeArrowheads="1"/>
          </p:cNvSpPr>
          <p:nvPr/>
        </p:nvSpPr>
        <p:spPr bwMode="auto">
          <a:xfrm>
            <a:off x="4648200" y="6172200"/>
            <a:ext cx="3165475" cy="523875"/>
          </a:xfrm>
          <a:prstGeom prst="rect">
            <a:avLst/>
          </a:prstGeom>
          <a:noFill/>
          <a:ln w="9525">
            <a:noFill/>
            <a:miter lim="800000"/>
            <a:headEnd/>
            <a:tailEnd/>
          </a:ln>
        </p:spPr>
        <p:txBody>
          <a:bodyPr wrap="none">
            <a:spAutoFit/>
          </a:bodyPr>
          <a:lstStyle/>
          <a:p>
            <a:pPr algn="ctr"/>
            <a:r>
              <a:rPr lang="en-US" sz="2800" i="1"/>
              <a:t>Decision boundary</a:t>
            </a:r>
          </a:p>
        </p:txBody>
      </p:sp>
      <p:cxnSp>
        <p:nvCxnSpPr>
          <p:cNvPr id="40" name="Straight Connector 39"/>
          <p:cNvCxnSpPr/>
          <p:nvPr/>
        </p:nvCxnSpPr>
        <p:spPr>
          <a:xfrm>
            <a:off x="2819400" y="838200"/>
            <a:ext cx="4648200" cy="36576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66800" y="1524000"/>
            <a:ext cx="3886200" cy="37338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1485900" y="1638300"/>
            <a:ext cx="4343400" cy="3657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2171700" y="1104900"/>
            <a:ext cx="4267200" cy="37338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28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43"/>
                                        </p:tgtEl>
                                      </p:cBhvr>
                                    </p:animEffect>
                                    <p:set>
                                      <p:cBhvr>
                                        <p:cTn id="22" dur="1" fill="hold">
                                          <p:stCondLst>
                                            <p:cond delay="499"/>
                                          </p:stCondLst>
                                        </p:cTn>
                                        <p:tgtEl>
                                          <p:spTgt spid="4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linds(horizont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linds(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i="1" dirty="0" err="1" smtClean="0"/>
              <a:t>Overfit</a:t>
            </a:r>
            <a:r>
              <a:rPr lang="en-US" i="1" dirty="0" smtClean="0"/>
              <a:t>,</a:t>
            </a:r>
            <a:r>
              <a:rPr lang="en-US" dirty="0" smtClean="0"/>
              <a:t> </a:t>
            </a:r>
            <a:r>
              <a:rPr lang="en-US" i="1" dirty="0" smtClean="0"/>
              <a:t>Oversize</a:t>
            </a:r>
            <a:r>
              <a:rPr lang="en-US" dirty="0" smtClean="0"/>
              <a:t>, </a:t>
            </a:r>
            <a:r>
              <a:rPr lang="en-US" i="1" dirty="0" smtClean="0"/>
              <a:t>Flexible</a:t>
            </a:r>
            <a:endParaRPr lang="id-ID" i="1" dirty="0"/>
          </a:p>
        </p:txBody>
      </p:sp>
      <p:pic>
        <p:nvPicPr>
          <p:cNvPr id="392194" name="Picture 2" descr="D:\00 Suyanto\001 Kuliah 2009\CSCS3243 Kecerdasan Mesain dan Artifisial\Over fit shoes.jpg"/>
          <p:cNvPicPr>
            <a:picLocks noChangeAspect="1" noChangeArrowheads="1"/>
          </p:cNvPicPr>
          <p:nvPr/>
        </p:nvPicPr>
        <p:blipFill>
          <a:blip r:embed="rId2"/>
          <a:srcRect/>
          <a:stretch>
            <a:fillRect/>
          </a:stretch>
        </p:blipFill>
        <p:spPr bwMode="auto">
          <a:xfrm>
            <a:off x="533400" y="2133600"/>
            <a:ext cx="1776413" cy="4267200"/>
          </a:xfrm>
          <a:prstGeom prst="rect">
            <a:avLst/>
          </a:prstGeom>
          <a:noFill/>
          <a:ln w="9525">
            <a:noFill/>
            <a:miter lim="800000"/>
            <a:headEnd/>
            <a:tailEnd/>
          </a:ln>
        </p:spPr>
      </p:pic>
      <p:pic>
        <p:nvPicPr>
          <p:cNvPr id="392195" name="Picture 3" descr="D:\00 Suyanto\001 Kuliah 2009\CSCS3243 Kecerdasan Mesain dan Artifisial\Oversize Shoes.jpg"/>
          <p:cNvPicPr>
            <a:picLocks noChangeAspect="1" noChangeArrowheads="1"/>
          </p:cNvPicPr>
          <p:nvPr/>
        </p:nvPicPr>
        <p:blipFill>
          <a:blip r:embed="rId3"/>
          <a:srcRect/>
          <a:stretch>
            <a:fillRect/>
          </a:stretch>
        </p:blipFill>
        <p:spPr bwMode="auto">
          <a:xfrm>
            <a:off x="2590800" y="2133600"/>
            <a:ext cx="1955800" cy="4284663"/>
          </a:xfrm>
          <a:prstGeom prst="rect">
            <a:avLst/>
          </a:prstGeom>
          <a:noFill/>
          <a:ln w="9525">
            <a:noFill/>
            <a:miter lim="800000"/>
            <a:headEnd/>
            <a:tailEnd/>
          </a:ln>
        </p:spPr>
      </p:pic>
      <p:pic>
        <p:nvPicPr>
          <p:cNvPr id="392196" name="Picture 4" descr="D:\00 Suyanto\001 Kuliah 2009\CSCS3243 Kecerdasan Mesain dan Artifisial\Flexible Shoes.jpg"/>
          <p:cNvPicPr>
            <a:picLocks noChangeAspect="1" noChangeArrowheads="1"/>
          </p:cNvPicPr>
          <p:nvPr/>
        </p:nvPicPr>
        <p:blipFill>
          <a:blip r:embed="rId4"/>
          <a:srcRect/>
          <a:stretch>
            <a:fillRect/>
          </a:stretch>
        </p:blipFill>
        <p:spPr bwMode="auto">
          <a:xfrm>
            <a:off x="4800600" y="2133600"/>
            <a:ext cx="4073525" cy="2419350"/>
          </a:xfrm>
          <a:prstGeom prst="rect">
            <a:avLst/>
          </a:prstGeom>
          <a:noFill/>
          <a:ln w="9525">
            <a:noFill/>
            <a:miter lim="800000"/>
            <a:headEnd/>
            <a:tailEnd/>
          </a:ln>
        </p:spPr>
      </p:pic>
      <p:sp>
        <p:nvSpPr>
          <p:cNvPr id="6" name="Oval 5"/>
          <p:cNvSpPr/>
          <p:nvPr/>
        </p:nvSpPr>
        <p:spPr>
          <a:xfrm>
            <a:off x="609600" y="5638800"/>
            <a:ext cx="1600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Oval 6"/>
          <p:cNvSpPr/>
          <p:nvPr/>
        </p:nvSpPr>
        <p:spPr>
          <a:xfrm>
            <a:off x="2590800" y="5105400"/>
            <a:ext cx="16002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Oval 7"/>
          <p:cNvSpPr/>
          <p:nvPr/>
        </p:nvSpPr>
        <p:spPr>
          <a:xfrm>
            <a:off x="5943600" y="2590800"/>
            <a:ext cx="1600200" cy="1295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solidFill>
                <a:srgbClr val="0070C0"/>
              </a:solidFill>
            </a:endParaRPr>
          </a:p>
        </p:txBody>
      </p:sp>
    </p:spTree>
    <p:extLst>
      <p:ext uri="{BB962C8B-B14F-4D97-AF65-F5344CB8AC3E}">
        <p14:creationId xmlns:p14="http://schemas.microsoft.com/office/powerpoint/2010/main" val="87613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2194"/>
                                        </p:tgtEl>
                                        <p:attrNameLst>
                                          <p:attrName>style.visibility</p:attrName>
                                        </p:attrNameLst>
                                      </p:cBhvr>
                                      <p:to>
                                        <p:strVal val="visible"/>
                                      </p:to>
                                    </p:set>
                                    <p:animEffect transition="in" filter="blinds(horizontal)">
                                      <p:cBhvr>
                                        <p:cTn id="7" dur="500"/>
                                        <p:tgtEl>
                                          <p:spTgt spid="3921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2195"/>
                                        </p:tgtEl>
                                        <p:attrNameLst>
                                          <p:attrName>style.visibility</p:attrName>
                                        </p:attrNameLst>
                                      </p:cBhvr>
                                      <p:to>
                                        <p:strVal val="visible"/>
                                      </p:to>
                                    </p:set>
                                    <p:animEffect transition="in" filter="blinds(horizontal)">
                                      <p:cBhvr>
                                        <p:cTn id="17" dur="500"/>
                                        <p:tgtEl>
                                          <p:spTgt spid="39219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92196"/>
                                        </p:tgtEl>
                                        <p:attrNameLst>
                                          <p:attrName>style.visibility</p:attrName>
                                        </p:attrNameLst>
                                      </p:cBhvr>
                                      <p:to>
                                        <p:strVal val="visible"/>
                                      </p:to>
                                    </p:set>
                                    <p:animEffect transition="in" filter="blinds(horizontal)">
                                      <p:cBhvr>
                                        <p:cTn id="27" dur="500"/>
                                        <p:tgtEl>
                                          <p:spTgt spid="39219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id-ID" dirty="0" smtClean="0"/>
              <a:t>Strategi penggunaan ANN</a:t>
            </a:r>
            <a:endParaRPr lang="id-ID" dirty="0"/>
          </a:p>
        </p:txBody>
      </p:sp>
      <p:sp>
        <p:nvSpPr>
          <p:cNvPr id="9" name="Content Placeholder 8"/>
          <p:cNvSpPr>
            <a:spLocks noGrp="1"/>
          </p:cNvSpPr>
          <p:nvPr>
            <p:ph idx="1"/>
          </p:nvPr>
        </p:nvSpPr>
        <p:spPr>
          <a:xfrm>
            <a:off x="457200" y="1935163"/>
            <a:ext cx="8229600" cy="4770437"/>
          </a:xfrm>
        </p:spPr>
        <p:txBody>
          <a:bodyPr/>
          <a:lstStyle/>
          <a:p>
            <a:r>
              <a:rPr lang="id-ID" sz="2000" b="1" dirty="0" smtClean="0"/>
              <a:t>Cara memandang masalah</a:t>
            </a:r>
            <a:r>
              <a:rPr lang="id-ID" sz="2000" dirty="0" smtClean="0"/>
              <a:t>: </a:t>
            </a:r>
          </a:p>
          <a:p>
            <a:pPr lvl="1"/>
            <a:r>
              <a:rPr lang="id-ID" sz="1800" dirty="0" smtClean="0"/>
              <a:t>Klasifikasi</a:t>
            </a:r>
          </a:p>
          <a:p>
            <a:pPr lvl="1"/>
            <a:r>
              <a:rPr lang="id-ID" sz="1800" dirty="0" smtClean="0"/>
              <a:t>Sekuriti</a:t>
            </a:r>
          </a:p>
          <a:p>
            <a:pPr lvl="1"/>
            <a:r>
              <a:rPr lang="id-ID" sz="1800" dirty="0" smtClean="0"/>
              <a:t>Prediksi</a:t>
            </a:r>
          </a:p>
          <a:p>
            <a:pPr lvl="1"/>
            <a:r>
              <a:rPr lang="id-ID" sz="1800" dirty="0" smtClean="0"/>
              <a:t>Optimasi</a:t>
            </a:r>
          </a:p>
          <a:p>
            <a:r>
              <a:rPr lang="id-ID" sz="2000" b="1" dirty="0" smtClean="0"/>
              <a:t>Teknik learning</a:t>
            </a:r>
            <a:r>
              <a:rPr lang="id-ID" sz="2000" dirty="0" smtClean="0"/>
              <a:t>: Supervised/Unsupervised</a:t>
            </a:r>
          </a:p>
          <a:p>
            <a:r>
              <a:rPr lang="id-ID" sz="2000" b="1" dirty="0" smtClean="0"/>
              <a:t>Desain Arsitektur</a:t>
            </a:r>
          </a:p>
          <a:p>
            <a:pPr lvl="1"/>
            <a:r>
              <a:rPr lang="id-ID" sz="1800" dirty="0" smtClean="0"/>
              <a:t>Jumlah layer</a:t>
            </a:r>
          </a:p>
          <a:p>
            <a:pPr lvl="1"/>
            <a:r>
              <a:rPr lang="id-ID" sz="1800" dirty="0" smtClean="0"/>
              <a:t>Jumlah neuron</a:t>
            </a:r>
          </a:p>
          <a:p>
            <a:pPr lvl="1"/>
            <a:r>
              <a:rPr lang="id-ID" sz="1800" dirty="0" smtClean="0"/>
              <a:t>Pemetaan output</a:t>
            </a:r>
          </a:p>
          <a:p>
            <a:r>
              <a:rPr lang="id-ID" sz="2000" b="1" dirty="0" smtClean="0"/>
              <a:t>Strategi </a:t>
            </a:r>
            <a:r>
              <a:rPr lang="id-ID" sz="2000" b="1" i="1" dirty="0" smtClean="0"/>
              <a:t>learning</a:t>
            </a:r>
          </a:p>
          <a:p>
            <a:pPr lvl="1"/>
            <a:r>
              <a:rPr lang="id-ID" sz="1800" dirty="0" smtClean="0"/>
              <a:t>Penyiapan data: filterisasi data, pembagian data (training, validasi, test)</a:t>
            </a:r>
          </a:p>
          <a:p>
            <a:pPr lvl="1"/>
            <a:r>
              <a:rPr lang="id-ID" sz="1800" dirty="0" smtClean="0"/>
              <a:t>Parameter: inisialisasi (acak </a:t>
            </a:r>
            <a:r>
              <a:rPr lang="id-ID" sz="1800" smtClean="0"/>
              <a:t>atau memakai </a:t>
            </a:r>
            <a:r>
              <a:rPr lang="id-ID" sz="1800" dirty="0" smtClean="0"/>
              <a:t>algoritma), laju belajar, dsb.</a:t>
            </a:r>
          </a:p>
          <a:p>
            <a:pPr lvl="1"/>
            <a:r>
              <a:rPr lang="id-ID" sz="1800" dirty="0" smtClean="0"/>
              <a:t>Penghentian learning</a:t>
            </a:r>
          </a:p>
          <a:p>
            <a:pPr lvl="1"/>
            <a:endParaRPr lang="id-ID" sz="1800" dirty="0"/>
          </a:p>
        </p:txBody>
      </p:sp>
      <p:sp>
        <p:nvSpPr>
          <p:cNvPr id="297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Tree>
    <p:extLst>
      <p:ext uri="{BB962C8B-B14F-4D97-AF65-F5344CB8AC3E}">
        <p14:creationId xmlns:p14="http://schemas.microsoft.com/office/powerpoint/2010/main" val="318597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down)">
                                      <p:cBhvr>
                                        <p:cTn id="10" dur="500"/>
                                        <p:tgtEl>
                                          <p:spTgt spid="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down)">
                                      <p:cBhvr>
                                        <p:cTn id="13" dur="500"/>
                                        <p:tgtEl>
                                          <p:spTgt spid="9">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wipe(down)">
                                      <p:cBhvr>
                                        <p:cTn id="16" dur="500"/>
                                        <p:tgtEl>
                                          <p:spTgt spid="9">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wipe(down)">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wipe(down)">
                                      <p:cBhvr>
                                        <p:cTn id="24" dur="500"/>
                                        <p:tgtEl>
                                          <p:spTgt spid="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wipe(down)">
                                      <p:cBhvr>
                                        <p:cTn id="29" dur="500"/>
                                        <p:tgtEl>
                                          <p:spTgt spid="9">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wipe(down)">
                                      <p:cBhvr>
                                        <p:cTn id="32" dur="500"/>
                                        <p:tgtEl>
                                          <p:spTgt spid="9">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wipe(down)">
                                      <p:cBhvr>
                                        <p:cTn id="35" dur="500"/>
                                        <p:tgtEl>
                                          <p:spTgt spid="9">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xEl>
                                              <p:pRg st="9" end="9"/>
                                            </p:txEl>
                                          </p:spTgt>
                                        </p:tgtEl>
                                        <p:attrNameLst>
                                          <p:attrName>style.visibility</p:attrName>
                                        </p:attrNameLst>
                                      </p:cBhvr>
                                      <p:to>
                                        <p:strVal val="visible"/>
                                      </p:to>
                                    </p:set>
                                    <p:animEffect transition="in" filter="wipe(down)">
                                      <p:cBhvr>
                                        <p:cTn id="38" dur="500"/>
                                        <p:tgtEl>
                                          <p:spTgt spid="9">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animEffect transition="in" filter="wipe(down)">
                                      <p:cBhvr>
                                        <p:cTn id="43" dur="500"/>
                                        <p:tgtEl>
                                          <p:spTgt spid="9">
                                            <p:txEl>
                                              <p:pRg st="10" end="1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xEl>
                                              <p:pRg st="11" end="11"/>
                                            </p:txEl>
                                          </p:spTgt>
                                        </p:tgtEl>
                                        <p:attrNameLst>
                                          <p:attrName>style.visibility</p:attrName>
                                        </p:attrNameLst>
                                      </p:cBhvr>
                                      <p:to>
                                        <p:strVal val="visible"/>
                                      </p:to>
                                    </p:set>
                                    <p:animEffect transition="in" filter="wipe(down)">
                                      <p:cBhvr>
                                        <p:cTn id="46" dur="500"/>
                                        <p:tgtEl>
                                          <p:spTgt spid="9">
                                            <p:txEl>
                                              <p:pRg st="11" end="11"/>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
                                            <p:txEl>
                                              <p:pRg st="12" end="12"/>
                                            </p:txEl>
                                          </p:spTgt>
                                        </p:tgtEl>
                                        <p:attrNameLst>
                                          <p:attrName>style.visibility</p:attrName>
                                        </p:attrNameLst>
                                      </p:cBhvr>
                                      <p:to>
                                        <p:strVal val="visible"/>
                                      </p:to>
                                    </p:set>
                                    <p:animEffect transition="in" filter="wipe(down)">
                                      <p:cBhvr>
                                        <p:cTn id="49" dur="500"/>
                                        <p:tgtEl>
                                          <p:spTgt spid="9">
                                            <p:txEl>
                                              <p:pRg st="12" end="12"/>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xEl>
                                              <p:pRg st="13" end="13"/>
                                            </p:txEl>
                                          </p:spTgt>
                                        </p:tgtEl>
                                        <p:attrNameLst>
                                          <p:attrName>style.visibility</p:attrName>
                                        </p:attrNameLst>
                                      </p:cBhvr>
                                      <p:to>
                                        <p:strVal val="visible"/>
                                      </p:to>
                                    </p:set>
                                    <p:animEffect transition="in" filter="wipe(down)">
                                      <p:cBhvr>
                                        <p:cTn id="52"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C:\03 Privates\Foto\Siap Cetak\DSC01826.JPG"/>
          <p:cNvPicPr>
            <a:picLocks noChangeAspect="1" noChangeArrowheads="1"/>
          </p:cNvPicPr>
          <p:nvPr/>
        </p:nvPicPr>
        <p:blipFill>
          <a:blip r:embed="rId2">
            <a:lum bright="10000"/>
          </a:blip>
          <a:srcRect/>
          <a:stretch>
            <a:fillRect/>
          </a:stretch>
        </p:blipFill>
        <p:spPr bwMode="auto">
          <a:xfrm>
            <a:off x="-53975" y="0"/>
            <a:ext cx="9197975" cy="6897688"/>
          </a:xfrm>
          <a:prstGeom prst="rect">
            <a:avLst/>
          </a:prstGeom>
          <a:noFill/>
          <a:ln w="9525">
            <a:noFill/>
            <a:miter lim="800000"/>
            <a:headEnd/>
            <a:tailEnd/>
          </a:ln>
        </p:spPr>
      </p:pic>
      <p:sp>
        <p:nvSpPr>
          <p:cNvPr id="7" name="TextBox 6"/>
          <p:cNvSpPr txBox="1">
            <a:spLocks noChangeArrowheads="1"/>
          </p:cNvSpPr>
          <p:nvPr/>
        </p:nvSpPr>
        <p:spPr bwMode="auto">
          <a:xfrm>
            <a:off x="0" y="228600"/>
            <a:ext cx="8991600" cy="523875"/>
          </a:xfrm>
          <a:prstGeom prst="rect">
            <a:avLst/>
          </a:prstGeom>
          <a:noFill/>
          <a:ln w="9525">
            <a:noFill/>
            <a:miter lim="800000"/>
            <a:headEnd/>
            <a:tailEnd/>
          </a:ln>
        </p:spPr>
        <p:txBody>
          <a:bodyPr>
            <a:spAutoFit/>
          </a:bodyPr>
          <a:lstStyle/>
          <a:p>
            <a:pPr algn="r"/>
            <a:r>
              <a:rPr lang="en-US" sz="2800">
                <a:solidFill>
                  <a:schemeClr val="bg1"/>
                </a:solidFill>
              </a:rPr>
              <a:t>Menemukan persamaan dari objek berbeda?</a:t>
            </a:r>
            <a:endParaRPr lang="id-ID" sz="2800">
              <a:solidFill>
                <a:schemeClr val="bg1"/>
              </a:solidFill>
            </a:endParaRPr>
          </a:p>
        </p:txBody>
      </p:sp>
      <p:sp>
        <p:nvSpPr>
          <p:cNvPr id="9" name="TextBox 8"/>
          <p:cNvSpPr txBox="1">
            <a:spLocks noChangeArrowheads="1"/>
          </p:cNvSpPr>
          <p:nvPr/>
        </p:nvSpPr>
        <p:spPr bwMode="auto">
          <a:xfrm>
            <a:off x="3352800" y="5267325"/>
            <a:ext cx="5562600" cy="523875"/>
          </a:xfrm>
          <a:prstGeom prst="rect">
            <a:avLst/>
          </a:prstGeom>
          <a:noFill/>
          <a:ln w="9525">
            <a:noFill/>
            <a:miter lim="800000"/>
            <a:headEnd/>
            <a:tailEnd/>
          </a:ln>
        </p:spPr>
        <p:txBody>
          <a:bodyPr>
            <a:spAutoFit/>
          </a:bodyPr>
          <a:lstStyle/>
          <a:p>
            <a:pPr algn="r"/>
            <a:r>
              <a:rPr lang="en-US" sz="2800" dirty="0" err="1">
                <a:solidFill>
                  <a:srgbClr val="FF0000"/>
                </a:solidFill>
              </a:rPr>
              <a:t>Tidak</a:t>
            </a:r>
            <a:r>
              <a:rPr lang="en-US" sz="2800" dirty="0">
                <a:solidFill>
                  <a:srgbClr val="FF0000"/>
                </a:solidFill>
              </a:rPr>
              <a:t> </a:t>
            </a:r>
            <a:r>
              <a:rPr lang="en-US" sz="2800" dirty="0" err="1">
                <a:solidFill>
                  <a:srgbClr val="FF0000"/>
                </a:solidFill>
              </a:rPr>
              <a:t>pernah</a:t>
            </a:r>
            <a:r>
              <a:rPr lang="en-US" sz="2800" dirty="0">
                <a:solidFill>
                  <a:srgbClr val="FF0000"/>
                </a:solidFill>
              </a:rPr>
              <a:t> </a:t>
            </a:r>
            <a:r>
              <a:rPr lang="en-US" sz="2800" dirty="0" err="1">
                <a:solidFill>
                  <a:srgbClr val="FF0000"/>
                </a:solidFill>
              </a:rPr>
              <a:t>diajari</a:t>
            </a:r>
            <a:r>
              <a:rPr lang="en-US" sz="2800" dirty="0">
                <a:solidFill>
                  <a:srgbClr val="FF0000"/>
                </a:solidFill>
              </a:rPr>
              <a:t> !!!</a:t>
            </a:r>
            <a:endParaRPr lang="id-ID" sz="2800" dirty="0">
              <a:solidFill>
                <a:srgbClr val="FF0000"/>
              </a:solidFill>
            </a:endParaRPr>
          </a:p>
        </p:txBody>
      </p:sp>
      <p:sp>
        <p:nvSpPr>
          <p:cNvPr id="10" name="TextBox 9"/>
          <p:cNvSpPr txBox="1">
            <a:spLocks noChangeArrowheads="1"/>
          </p:cNvSpPr>
          <p:nvPr/>
        </p:nvSpPr>
        <p:spPr bwMode="auto">
          <a:xfrm>
            <a:off x="685800" y="838200"/>
            <a:ext cx="8305800" cy="523875"/>
          </a:xfrm>
          <a:prstGeom prst="rect">
            <a:avLst/>
          </a:prstGeom>
          <a:noFill/>
          <a:ln w="9525">
            <a:noFill/>
            <a:miter lim="800000"/>
            <a:headEnd/>
            <a:tailEnd/>
          </a:ln>
        </p:spPr>
        <p:txBody>
          <a:bodyPr>
            <a:spAutoFit/>
          </a:bodyPr>
          <a:lstStyle/>
          <a:p>
            <a:pPr algn="r"/>
            <a:r>
              <a:rPr lang="en-US" sz="2800">
                <a:solidFill>
                  <a:srgbClr val="FFFF00"/>
                </a:solidFill>
              </a:rPr>
              <a:t>Menemukan perbedaan dari objek mirip?</a:t>
            </a:r>
            <a:endParaRPr lang="id-ID" sz="2800">
              <a:solidFill>
                <a:srgbClr val="FFFF00"/>
              </a:solidFill>
            </a:endParaRPr>
          </a:p>
        </p:txBody>
      </p:sp>
      <p:sp>
        <p:nvSpPr>
          <p:cNvPr id="11" name="TextBox 10"/>
          <p:cNvSpPr txBox="1">
            <a:spLocks noChangeArrowheads="1"/>
          </p:cNvSpPr>
          <p:nvPr/>
        </p:nvSpPr>
        <p:spPr bwMode="auto">
          <a:xfrm>
            <a:off x="3352800" y="5953125"/>
            <a:ext cx="5562600" cy="523875"/>
          </a:xfrm>
          <a:prstGeom prst="rect">
            <a:avLst/>
          </a:prstGeom>
          <a:noFill/>
          <a:ln w="9525">
            <a:noFill/>
            <a:miter lim="800000"/>
            <a:headEnd/>
            <a:tailEnd/>
          </a:ln>
        </p:spPr>
        <p:txBody>
          <a:bodyPr>
            <a:spAutoFit/>
          </a:bodyPr>
          <a:lstStyle/>
          <a:p>
            <a:pPr algn="r"/>
            <a:r>
              <a:rPr lang="en-US" sz="2800" b="1" dirty="0">
                <a:solidFill>
                  <a:srgbClr val="FF0000"/>
                </a:solidFill>
              </a:rPr>
              <a:t>UNSUPERVISED</a:t>
            </a:r>
            <a:r>
              <a:rPr lang="en-US" sz="2800" dirty="0">
                <a:solidFill>
                  <a:srgbClr val="FF0000"/>
                </a:solidFill>
              </a:rPr>
              <a:t> Learning</a:t>
            </a:r>
            <a:endParaRPr lang="id-ID" sz="2800" dirty="0">
              <a:solidFill>
                <a:srgbClr val="FF0000"/>
              </a:solidFill>
            </a:endParaRPr>
          </a:p>
        </p:txBody>
      </p:sp>
      <p:sp>
        <p:nvSpPr>
          <p:cNvPr id="8" name="TextBox 7"/>
          <p:cNvSpPr txBox="1">
            <a:spLocks noChangeArrowheads="1"/>
          </p:cNvSpPr>
          <p:nvPr/>
        </p:nvSpPr>
        <p:spPr bwMode="auto">
          <a:xfrm>
            <a:off x="685800" y="1447800"/>
            <a:ext cx="8305800" cy="523875"/>
          </a:xfrm>
          <a:prstGeom prst="rect">
            <a:avLst/>
          </a:prstGeom>
          <a:noFill/>
          <a:ln w="9525">
            <a:noFill/>
            <a:miter lim="800000"/>
            <a:headEnd/>
            <a:tailEnd/>
          </a:ln>
        </p:spPr>
        <p:txBody>
          <a:bodyPr>
            <a:spAutoFit/>
          </a:bodyPr>
          <a:lstStyle/>
          <a:p>
            <a:pPr algn="r"/>
            <a:r>
              <a:rPr lang="en-US" sz="2800">
                <a:solidFill>
                  <a:srgbClr val="FFFF00"/>
                </a:solidFill>
              </a:rPr>
              <a:t>Menemukan fitur / ciri penting?</a:t>
            </a:r>
            <a:endParaRPr lang="id-ID" sz="28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8"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553200" y="0"/>
            <a:ext cx="2590800" cy="5770563"/>
          </a:xfrm>
          <a:prstGeom prst="rect">
            <a:avLst/>
          </a:prstGeom>
          <a:noFill/>
          <a:ln w="9525">
            <a:noFill/>
            <a:miter lim="800000"/>
            <a:headEnd/>
            <a:tailEnd/>
          </a:ln>
        </p:spPr>
        <p:txBody>
          <a:bodyPr>
            <a:spAutoFit/>
          </a:bodyPr>
          <a:lstStyle/>
          <a:p>
            <a:pPr>
              <a:lnSpc>
                <a:spcPct val="150000"/>
              </a:lnSpc>
            </a:pPr>
            <a:r>
              <a:rPr lang="en-US" sz="3200" b="1"/>
              <a:t>Perbedaan?</a:t>
            </a:r>
          </a:p>
          <a:p>
            <a:pPr>
              <a:lnSpc>
                <a:spcPct val="150000"/>
              </a:lnSpc>
              <a:buFont typeface="Arial" pitchFamily="34" charset="0"/>
              <a:buChar char="•"/>
            </a:pPr>
            <a:endParaRPr lang="en-US"/>
          </a:p>
          <a:p>
            <a:pPr>
              <a:lnSpc>
                <a:spcPct val="150000"/>
              </a:lnSpc>
              <a:buFont typeface="Arial" pitchFamily="34" charset="0"/>
              <a:buChar char="•"/>
            </a:pPr>
            <a:r>
              <a:rPr lang="en-US" sz="2800"/>
              <a:t> Wajah</a:t>
            </a:r>
          </a:p>
          <a:p>
            <a:pPr>
              <a:lnSpc>
                <a:spcPct val="150000"/>
              </a:lnSpc>
              <a:buFont typeface="Arial" pitchFamily="34" charset="0"/>
              <a:buChar char="•"/>
            </a:pPr>
            <a:r>
              <a:rPr lang="en-US" sz="2800"/>
              <a:t> Suara</a:t>
            </a:r>
          </a:p>
          <a:p>
            <a:pPr>
              <a:lnSpc>
                <a:spcPct val="150000"/>
              </a:lnSpc>
              <a:buFont typeface="Arial" pitchFamily="34" charset="0"/>
              <a:buChar char="•"/>
            </a:pPr>
            <a:r>
              <a:rPr lang="en-US" sz="2800"/>
              <a:t> Bau</a:t>
            </a:r>
          </a:p>
          <a:p>
            <a:pPr>
              <a:lnSpc>
                <a:spcPct val="150000"/>
              </a:lnSpc>
              <a:buFont typeface="Arial" pitchFamily="34" charset="0"/>
              <a:buChar char="•"/>
            </a:pPr>
            <a:r>
              <a:rPr lang="en-US" sz="2800"/>
              <a:t> Gesture</a:t>
            </a:r>
          </a:p>
          <a:p>
            <a:pPr>
              <a:lnSpc>
                <a:spcPct val="150000"/>
              </a:lnSpc>
              <a:buFont typeface="Arial" pitchFamily="34" charset="0"/>
              <a:buChar char="•"/>
            </a:pPr>
            <a:r>
              <a:rPr lang="en-US" sz="2800"/>
              <a:t> Sidik Jari?</a:t>
            </a:r>
          </a:p>
          <a:p>
            <a:pPr>
              <a:lnSpc>
                <a:spcPct val="150000"/>
              </a:lnSpc>
              <a:buFont typeface="Arial" pitchFamily="34" charset="0"/>
              <a:buChar char="•"/>
            </a:pPr>
            <a:r>
              <a:rPr lang="en-US" sz="2800"/>
              <a:t> Iris Mata?</a:t>
            </a:r>
          </a:p>
          <a:p>
            <a:pPr>
              <a:lnSpc>
                <a:spcPct val="150000"/>
              </a:lnSpc>
              <a:buFont typeface="Arial" pitchFamily="34" charset="0"/>
              <a:buChar char="•"/>
            </a:pPr>
            <a:r>
              <a:rPr lang="en-US" sz="2800"/>
              <a:t> DNA?</a:t>
            </a:r>
            <a:endParaRPr lang="id-ID" sz="2800"/>
          </a:p>
        </p:txBody>
      </p:sp>
      <p:pic>
        <p:nvPicPr>
          <p:cNvPr id="106499" name="Picture 4" descr="C:\03 Privates\Foto\01 Foto Ica Ima 1 tahun\Ica &amp; Ima 07 bulan\IMG_0247.jpg"/>
          <p:cNvPicPr>
            <a:picLocks noChangeAspect="1" noChangeArrowheads="1"/>
          </p:cNvPicPr>
          <p:nvPr/>
        </p:nvPicPr>
        <p:blipFill>
          <a:blip r:embed="rId3">
            <a:lum bright="-40000" contrast="10000"/>
          </a:blip>
          <a:srcRect/>
          <a:stretch>
            <a:fillRect/>
          </a:stretch>
        </p:blipFill>
        <p:spPr bwMode="auto">
          <a:xfrm>
            <a:off x="0" y="0"/>
            <a:ext cx="65532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down)">
                                      <p:cBhvr>
                                        <p:cTn id="37" dur="5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down)">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p:txBody>
          <a:bodyPr/>
          <a:lstStyle/>
          <a:p>
            <a:pPr algn="l" eaLnBrk="1" hangingPunct="1"/>
            <a:r>
              <a:rPr lang="en-US" smtClean="0"/>
              <a:t>AND</a:t>
            </a:r>
            <a:endParaRPr lang="id-ID" smtClean="0"/>
          </a:p>
        </p:txBody>
      </p:sp>
      <p:cxnSp>
        <p:nvCxnSpPr>
          <p:cNvPr id="25" name="Straight Connector 24"/>
          <p:cNvCxnSpPr/>
          <p:nvPr/>
        </p:nvCxnSpPr>
        <p:spPr>
          <a:xfrm rot="10800000">
            <a:off x="609600" y="2438400"/>
            <a:ext cx="3581400" cy="296703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 name="Group 48"/>
          <p:cNvGrpSpPr>
            <a:grpSpLocks/>
          </p:cNvGrpSpPr>
          <p:nvPr/>
        </p:nvGrpSpPr>
        <p:grpSpPr bwMode="auto">
          <a:xfrm>
            <a:off x="533400" y="1687513"/>
            <a:ext cx="4267200" cy="3794125"/>
            <a:chOff x="533400" y="1688068"/>
            <a:chExt cx="4267200" cy="3793867"/>
          </a:xfrm>
        </p:grpSpPr>
        <p:cxnSp>
          <p:nvCxnSpPr>
            <p:cNvPr id="7" name="Straight Connector 6"/>
            <p:cNvCxnSpPr/>
            <p:nvPr/>
          </p:nvCxnSpPr>
          <p:spPr>
            <a:xfrm rot="5400000">
              <a:off x="-307871" y="3661196"/>
              <a:ext cx="305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914400" y="4881901"/>
              <a:ext cx="32766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66800" y="4731098"/>
              <a:ext cx="304800" cy="3047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Oval 14"/>
            <p:cNvSpPr/>
            <p:nvPr/>
          </p:nvSpPr>
          <p:spPr>
            <a:xfrm>
              <a:off x="1066800" y="3435786"/>
              <a:ext cx="304800" cy="3047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Oval 15"/>
            <p:cNvSpPr/>
            <p:nvPr/>
          </p:nvSpPr>
          <p:spPr>
            <a:xfrm>
              <a:off x="2590800" y="3435786"/>
              <a:ext cx="304800" cy="30477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Oval 16"/>
            <p:cNvSpPr/>
            <p:nvPr/>
          </p:nvSpPr>
          <p:spPr>
            <a:xfrm>
              <a:off x="2590800" y="4731098"/>
              <a:ext cx="304800" cy="3047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9434" name="TextBox 27"/>
            <p:cNvSpPr txBox="1">
              <a:spLocks noChangeArrowheads="1"/>
            </p:cNvSpPr>
            <p:nvPr/>
          </p:nvSpPr>
          <p:spPr bwMode="auto">
            <a:xfrm>
              <a:off x="609600" y="5036403"/>
              <a:ext cx="609600" cy="369332"/>
            </a:xfrm>
            <a:prstGeom prst="rect">
              <a:avLst/>
            </a:prstGeom>
            <a:noFill/>
            <a:ln w="9525">
              <a:noFill/>
              <a:miter lim="800000"/>
              <a:headEnd/>
              <a:tailEnd/>
            </a:ln>
          </p:spPr>
          <p:txBody>
            <a:bodyPr>
              <a:spAutoFit/>
            </a:bodyPr>
            <a:lstStyle/>
            <a:p>
              <a:pPr algn="ctr"/>
              <a:r>
                <a:rPr lang="en-US"/>
                <a:t>0</a:t>
              </a:r>
              <a:endParaRPr lang="id-ID"/>
            </a:p>
          </p:txBody>
        </p:sp>
        <p:sp>
          <p:nvSpPr>
            <p:cNvPr id="59435" name="TextBox 28"/>
            <p:cNvSpPr txBox="1">
              <a:spLocks noChangeArrowheads="1"/>
            </p:cNvSpPr>
            <p:nvPr/>
          </p:nvSpPr>
          <p:spPr bwMode="auto">
            <a:xfrm>
              <a:off x="2452914" y="5112603"/>
              <a:ext cx="609600" cy="369332"/>
            </a:xfrm>
            <a:prstGeom prst="rect">
              <a:avLst/>
            </a:prstGeom>
            <a:noFill/>
            <a:ln w="9525">
              <a:noFill/>
              <a:miter lim="800000"/>
              <a:headEnd/>
              <a:tailEnd/>
            </a:ln>
          </p:spPr>
          <p:txBody>
            <a:bodyPr>
              <a:spAutoFit/>
            </a:bodyPr>
            <a:lstStyle/>
            <a:p>
              <a:pPr algn="ctr"/>
              <a:r>
                <a:rPr lang="en-US"/>
                <a:t>1</a:t>
              </a:r>
              <a:endParaRPr lang="id-ID"/>
            </a:p>
          </p:txBody>
        </p:sp>
        <p:sp>
          <p:nvSpPr>
            <p:cNvPr id="59436" name="TextBox 29"/>
            <p:cNvSpPr txBox="1">
              <a:spLocks noChangeArrowheads="1"/>
            </p:cNvSpPr>
            <p:nvPr/>
          </p:nvSpPr>
          <p:spPr bwMode="auto">
            <a:xfrm>
              <a:off x="533400" y="3447871"/>
              <a:ext cx="609600" cy="369332"/>
            </a:xfrm>
            <a:prstGeom prst="rect">
              <a:avLst/>
            </a:prstGeom>
            <a:noFill/>
            <a:ln w="9525">
              <a:noFill/>
              <a:miter lim="800000"/>
              <a:headEnd/>
              <a:tailEnd/>
            </a:ln>
          </p:spPr>
          <p:txBody>
            <a:bodyPr>
              <a:spAutoFit/>
            </a:bodyPr>
            <a:lstStyle/>
            <a:p>
              <a:pPr algn="ctr"/>
              <a:r>
                <a:rPr lang="en-US"/>
                <a:t>1</a:t>
              </a:r>
              <a:endParaRPr lang="id-ID"/>
            </a:p>
          </p:txBody>
        </p:sp>
        <p:sp>
          <p:nvSpPr>
            <p:cNvPr id="59437" name="TextBox 17"/>
            <p:cNvSpPr txBox="1">
              <a:spLocks noChangeArrowheads="1"/>
            </p:cNvSpPr>
            <p:nvPr/>
          </p:nvSpPr>
          <p:spPr bwMode="auto">
            <a:xfrm>
              <a:off x="4191000" y="4678680"/>
              <a:ext cx="609600" cy="369332"/>
            </a:xfrm>
            <a:prstGeom prst="rect">
              <a:avLst/>
            </a:prstGeom>
            <a:noFill/>
            <a:ln w="9525">
              <a:noFill/>
              <a:miter lim="800000"/>
              <a:headEnd/>
              <a:tailEnd/>
            </a:ln>
          </p:spPr>
          <p:txBody>
            <a:bodyPr>
              <a:spAutoFit/>
            </a:bodyPr>
            <a:lstStyle/>
            <a:p>
              <a:pPr algn="ctr"/>
              <a:r>
                <a:rPr lang="en-US"/>
                <a:t>x1</a:t>
              </a:r>
              <a:endParaRPr lang="id-ID"/>
            </a:p>
          </p:txBody>
        </p:sp>
        <p:sp>
          <p:nvSpPr>
            <p:cNvPr id="59438" name="TextBox 18"/>
            <p:cNvSpPr txBox="1">
              <a:spLocks noChangeArrowheads="1"/>
            </p:cNvSpPr>
            <p:nvPr/>
          </p:nvSpPr>
          <p:spPr bwMode="auto">
            <a:xfrm>
              <a:off x="914401" y="1688068"/>
              <a:ext cx="609600" cy="369332"/>
            </a:xfrm>
            <a:prstGeom prst="rect">
              <a:avLst/>
            </a:prstGeom>
            <a:noFill/>
            <a:ln w="9525">
              <a:noFill/>
              <a:miter lim="800000"/>
              <a:headEnd/>
              <a:tailEnd/>
            </a:ln>
          </p:spPr>
          <p:txBody>
            <a:bodyPr>
              <a:spAutoFit/>
            </a:bodyPr>
            <a:lstStyle/>
            <a:p>
              <a:pPr algn="ctr"/>
              <a:r>
                <a:rPr lang="en-US"/>
                <a:t>x2</a:t>
              </a:r>
              <a:endParaRPr lang="id-ID"/>
            </a:p>
          </p:txBody>
        </p:sp>
      </p:grpSp>
      <p:graphicFrame>
        <p:nvGraphicFramePr>
          <p:cNvPr id="42" name="Table 41"/>
          <p:cNvGraphicFramePr>
            <a:graphicFrameLocks noGrp="1"/>
          </p:cNvGraphicFramePr>
          <p:nvPr/>
        </p:nvGraphicFramePr>
        <p:xfrm>
          <a:off x="5334000" y="1295400"/>
          <a:ext cx="2438400" cy="1854200"/>
        </p:xfrm>
        <a:graphic>
          <a:graphicData uri="http://schemas.openxmlformats.org/drawingml/2006/table">
            <a:tbl>
              <a:tblPr firstRow="1" bandRow="1">
                <a:tableStyleId>{5C22544A-7EE6-4342-B048-85BDC9FD1C3A}</a:tableStyleId>
              </a:tblPr>
              <a:tblGrid>
                <a:gridCol w="812800"/>
                <a:gridCol w="812800"/>
                <a:gridCol w="812800"/>
              </a:tblGrid>
              <a:tr h="370840">
                <a:tc>
                  <a:txBody>
                    <a:bodyPr/>
                    <a:lstStyle/>
                    <a:p>
                      <a:pPr algn="ctr"/>
                      <a:r>
                        <a:rPr lang="en-US" b="1" dirty="0" smtClean="0">
                          <a:latin typeface="Arial" pitchFamily="34" charset="0"/>
                          <a:cs typeface="Arial" pitchFamily="34" charset="0"/>
                        </a:rPr>
                        <a:t>x1</a:t>
                      </a:r>
                      <a:endParaRPr lang="id-ID"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x2</a:t>
                      </a:r>
                      <a:endParaRPr lang="id-ID"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y</a:t>
                      </a:r>
                      <a:endParaRPr lang="id-ID" b="1"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r>
            </a:tbl>
          </a:graphicData>
        </a:graphic>
      </p:graphicFrame>
      <p:sp>
        <p:nvSpPr>
          <p:cNvPr id="43" name="TextBox 42"/>
          <p:cNvSpPr txBox="1">
            <a:spLocks noChangeArrowheads="1"/>
          </p:cNvSpPr>
          <p:nvPr/>
        </p:nvSpPr>
        <p:spPr bwMode="auto">
          <a:xfrm>
            <a:off x="2819400" y="5638800"/>
            <a:ext cx="3276600" cy="461963"/>
          </a:xfrm>
          <a:prstGeom prst="rect">
            <a:avLst/>
          </a:prstGeom>
          <a:noFill/>
          <a:ln w="9525">
            <a:noFill/>
            <a:miter lim="800000"/>
            <a:headEnd/>
            <a:tailEnd/>
          </a:ln>
        </p:spPr>
        <p:txBody>
          <a:bodyPr>
            <a:spAutoFit/>
          </a:bodyPr>
          <a:lstStyle/>
          <a:p>
            <a:pPr algn="ctr"/>
            <a:r>
              <a:rPr lang="en-US" sz="2400" dirty="0">
                <a:solidFill>
                  <a:srgbClr val="0070C0"/>
                </a:solidFill>
              </a:rPr>
              <a:t>x1 + x2 – 1,5 = 0</a:t>
            </a:r>
            <a:endParaRPr lang="id-ID" sz="2400" dirty="0">
              <a:solidFill>
                <a:srgbClr val="0070C0"/>
              </a:solidFill>
            </a:endParaRPr>
          </a:p>
        </p:txBody>
      </p:sp>
      <p:grpSp>
        <p:nvGrpSpPr>
          <p:cNvPr id="3" name="Group 6"/>
          <p:cNvGrpSpPr>
            <a:grpSpLocks/>
          </p:cNvGrpSpPr>
          <p:nvPr/>
        </p:nvGrpSpPr>
        <p:grpSpPr bwMode="auto">
          <a:xfrm>
            <a:off x="1984375" y="3429000"/>
            <a:ext cx="1825625" cy="674687"/>
            <a:chOff x="7239001" y="2971800"/>
            <a:chExt cx="1825771" cy="673826"/>
          </a:xfrm>
        </p:grpSpPr>
        <p:sp>
          <p:nvSpPr>
            <p:cNvPr id="19" name="Smiley Face 18"/>
            <p:cNvSpPr/>
            <p:nvPr/>
          </p:nvSpPr>
          <p:spPr>
            <a:xfrm>
              <a:off x="7848650" y="2971800"/>
              <a:ext cx="304824" cy="304411"/>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latin typeface="Arial" pitchFamily="34" charset="0"/>
                <a:cs typeface="Arial" pitchFamily="34" charset="0"/>
              </a:endParaRPr>
            </a:p>
          </p:txBody>
        </p:sp>
        <p:sp>
          <p:nvSpPr>
            <p:cNvPr id="59427" name="Rectangle 5"/>
            <p:cNvSpPr>
              <a:spLocks noChangeArrowheads="1"/>
            </p:cNvSpPr>
            <p:nvPr/>
          </p:nvSpPr>
          <p:spPr bwMode="auto">
            <a:xfrm>
              <a:off x="7239001" y="3276598"/>
              <a:ext cx="1825771" cy="369028"/>
            </a:xfrm>
            <a:prstGeom prst="rect">
              <a:avLst/>
            </a:prstGeom>
            <a:noFill/>
            <a:ln w="9525">
              <a:noFill/>
              <a:miter lim="800000"/>
              <a:headEnd/>
              <a:tailEnd/>
            </a:ln>
          </p:spPr>
          <p:txBody>
            <a:bodyPr wrap="none">
              <a:spAutoFit/>
            </a:bodyPr>
            <a:lstStyle/>
            <a:p>
              <a:r>
                <a:rPr lang="en-US">
                  <a:solidFill>
                    <a:srgbClr val="FF0000"/>
                  </a:solidFill>
                </a:rPr>
                <a:t>Kelasku mana?</a:t>
              </a:r>
              <a:endParaRPr lang="id-ID">
                <a:solidFill>
                  <a:srgbClr val="FF0000"/>
                </a:solidFill>
              </a:endParaRPr>
            </a:p>
          </p:txBody>
        </p:sp>
      </p:grpSp>
      <p:sp>
        <p:nvSpPr>
          <p:cNvPr id="21" name="TextBox 20"/>
          <p:cNvSpPr txBox="1">
            <a:spLocks noChangeArrowheads="1"/>
          </p:cNvSpPr>
          <p:nvPr/>
        </p:nvSpPr>
        <p:spPr bwMode="auto">
          <a:xfrm>
            <a:off x="2743200" y="6172200"/>
            <a:ext cx="3429000" cy="461963"/>
          </a:xfrm>
          <a:prstGeom prst="rect">
            <a:avLst/>
          </a:prstGeom>
          <a:noFill/>
          <a:ln w="9525">
            <a:noFill/>
            <a:miter lim="800000"/>
            <a:headEnd/>
            <a:tailEnd/>
          </a:ln>
        </p:spPr>
        <p:txBody>
          <a:bodyPr>
            <a:spAutoFit/>
          </a:bodyPr>
          <a:lstStyle/>
          <a:p>
            <a:pPr algn="ctr"/>
            <a:r>
              <a:rPr lang="en-US" sz="2400" dirty="0">
                <a:solidFill>
                  <a:srgbClr val="002060"/>
                </a:solidFill>
              </a:rPr>
              <a:t>w1.x1 + w2.x2 – 1,5 = 0</a:t>
            </a:r>
            <a:endParaRPr lang="id-ID"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1"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a:spLocks noChangeArrowheads="1"/>
          </p:cNvSpPr>
          <p:nvPr/>
        </p:nvSpPr>
        <p:spPr bwMode="auto">
          <a:xfrm>
            <a:off x="6477000" y="762000"/>
            <a:ext cx="2413000" cy="5724644"/>
          </a:xfrm>
          <a:prstGeom prst="rect">
            <a:avLst/>
          </a:prstGeom>
          <a:noFill/>
          <a:ln w="9525">
            <a:noFill/>
            <a:miter lim="800000"/>
            <a:headEnd/>
            <a:tailEnd/>
          </a:ln>
        </p:spPr>
        <p:txBody>
          <a:bodyPr>
            <a:spAutoFit/>
          </a:bodyPr>
          <a:lstStyle/>
          <a:p>
            <a:pPr>
              <a:lnSpc>
                <a:spcPct val="150000"/>
              </a:lnSpc>
            </a:pPr>
            <a:r>
              <a:rPr lang="en-US" sz="2000" b="1" dirty="0"/>
              <a:t>Face Recognition</a:t>
            </a:r>
          </a:p>
          <a:p>
            <a:pPr>
              <a:lnSpc>
                <a:spcPct val="150000"/>
              </a:lnSpc>
              <a:buFont typeface="Arial" pitchFamily="34" charset="0"/>
              <a:buChar char="•"/>
            </a:pPr>
            <a:endParaRPr lang="en-US" dirty="0"/>
          </a:p>
          <a:p>
            <a:pPr>
              <a:lnSpc>
                <a:spcPct val="150000"/>
              </a:lnSpc>
              <a:buFont typeface="Arial" pitchFamily="34" charset="0"/>
              <a:buChar char="•"/>
            </a:pPr>
            <a:r>
              <a:rPr lang="en-US" sz="2000" dirty="0"/>
              <a:t> 50 </a:t>
            </a:r>
            <a:r>
              <a:rPr lang="en-US" sz="2000" dirty="0" err="1"/>
              <a:t>orang</a:t>
            </a:r>
            <a:endParaRPr lang="en-US" sz="2000" dirty="0"/>
          </a:p>
          <a:p>
            <a:pPr>
              <a:lnSpc>
                <a:spcPct val="150000"/>
              </a:lnSpc>
              <a:buFont typeface="Arial" pitchFamily="34" charset="0"/>
              <a:buChar char="•"/>
            </a:pPr>
            <a:r>
              <a:rPr lang="en-US" sz="2000" dirty="0"/>
              <a:t> @ 10 variation</a:t>
            </a:r>
          </a:p>
          <a:p>
            <a:pPr>
              <a:lnSpc>
                <a:spcPct val="150000"/>
              </a:lnSpc>
              <a:buFont typeface="Arial" pitchFamily="34" charset="0"/>
              <a:buChar char="•"/>
            </a:pPr>
            <a:r>
              <a:rPr lang="en-US" sz="2000" dirty="0"/>
              <a:t> </a:t>
            </a:r>
            <a:r>
              <a:rPr lang="en-US" sz="2000" dirty="0" smtClean="0"/>
              <a:t>100x100 pixels</a:t>
            </a:r>
          </a:p>
          <a:p>
            <a:pPr>
              <a:lnSpc>
                <a:spcPct val="150000"/>
              </a:lnSpc>
              <a:buFont typeface="Arial" pitchFamily="34" charset="0"/>
              <a:buChar char="•"/>
            </a:pPr>
            <a:r>
              <a:rPr lang="en-US" sz="2000" dirty="0" smtClean="0"/>
              <a:t> </a:t>
            </a:r>
            <a:r>
              <a:rPr lang="en-US" sz="2000" dirty="0" err="1" smtClean="0"/>
              <a:t>Matris</a:t>
            </a:r>
            <a:r>
              <a:rPr lang="en-US" sz="2000" dirty="0" smtClean="0"/>
              <a:t> 500x10000</a:t>
            </a:r>
          </a:p>
          <a:p>
            <a:pPr>
              <a:lnSpc>
                <a:spcPct val="150000"/>
              </a:lnSpc>
              <a:buFont typeface="Arial" pitchFamily="34" charset="0"/>
              <a:buChar char="•"/>
            </a:pPr>
            <a:endParaRPr lang="en-US" sz="2000" dirty="0"/>
          </a:p>
          <a:p>
            <a:pPr>
              <a:lnSpc>
                <a:spcPct val="150000"/>
              </a:lnSpc>
              <a:buFont typeface="Arial" pitchFamily="34" charset="0"/>
              <a:buChar char="•"/>
            </a:pPr>
            <a:r>
              <a:rPr lang="en-US" sz="2000" dirty="0"/>
              <a:t> </a:t>
            </a:r>
            <a:r>
              <a:rPr lang="en-US" sz="2000" dirty="0" err="1"/>
              <a:t>Efisien</a:t>
            </a:r>
            <a:r>
              <a:rPr lang="en-US" sz="2000" dirty="0"/>
              <a:t>?</a:t>
            </a:r>
          </a:p>
          <a:p>
            <a:pPr>
              <a:lnSpc>
                <a:spcPct val="150000"/>
              </a:lnSpc>
              <a:buFont typeface="Arial" pitchFamily="34" charset="0"/>
              <a:buChar char="•"/>
            </a:pPr>
            <a:r>
              <a:rPr lang="en-US" sz="2000" dirty="0"/>
              <a:t> </a:t>
            </a:r>
            <a:r>
              <a:rPr lang="en-US" sz="2000" dirty="0" smtClean="0"/>
              <a:t>Bi</a:t>
            </a:r>
            <a:r>
              <a:rPr lang="id-ID" sz="2000" dirty="0" smtClean="0"/>
              <a:t>s</a:t>
            </a:r>
            <a:r>
              <a:rPr lang="en-US" sz="2000" dirty="0" smtClean="0"/>
              <a:t>a </a:t>
            </a:r>
            <a:r>
              <a:rPr lang="en-US" sz="2000" dirty="0" err="1" smtClean="0"/>
              <a:t>direduksi</a:t>
            </a:r>
            <a:r>
              <a:rPr lang="en-US" sz="2000" dirty="0" smtClean="0"/>
              <a:t>?</a:t>
            </a:r>
            <a:endParaRPr lang="en-US" sz="2000" dirty="0"/>
          </a:p>
          <a:p>
            <a:pPr>
              <a:lnSpc>
                <a:spcPct val="150000"/>
              </a:lnSpc>
            </a:pPr>
            <a:r>
              <a:rPr lang="en-US" sz="6600" b="1" dirty="0">
                <a:solidFill>
                  <a:srgbClr val="FF0000"/>
                </a:solidFill>
              </a:rPr>
              <a:t>PCA</a:t>
            </a:r>
            <a:endParaRPr lang="id-ID" sz="6600" b="1" dirty="0">
              <a:solidFill>
                <a:srgbClr val="FF0000"/>
              </a:solidFill>
            </a:endParaRPr>
          </a:p>
        </p:txBody>
      </p:sp>
      <p:grpSp>
        <p:nvGrpSpPr>
          <p:cNvPr id="107523" name="Group 29"/>
          <p:cNvGrpSpPr>
            <a:grpSpLocks/>
          </p:cNvGrpSpPr>
          <p:nvPr/>
        </p:nvGrpSpPr>
        <p:grpSpPr bwMode="auto">
          <a:xfrm>
            <a:off x="142875" y="658813"/>
            <a:ext cx="6181725" cy="5513387"/>
            <a:chOff x="1146" y="8948"/>
            <a:chExt cx="9735" cy="8684"/>
          </a:xfrm>
        </p:grpSpPr>
        <p:sp>
          <p:nvSpPr>
            <p:cNvPr id="107524" name="Text Box 30"/>
            <p:cNvSpPr txBox="1">
              <a:spLocks noChangeArrowheads="1"/>
            </p:cNvSpPr>
            <p:nvPr/>
          </p:nvSpPr>
          <p:spPr bwMode="auto">
            <a:xfrm>
              <a:off x="8361" y="9308"/>
              <a:ext cx="2160" cy="2520"/>
            </a:xfrm>
            <a:prstGeom prst="rect">
              <a:avLst/>
            </a:prstGeom>
            <a:solidFill>
              <a:srgbClr val="FFFFFF"/>
            </a:solidFill>
            <a:ln w="9525">
              <a:solidFill>
                <a:srgbClr val="000000"/>
              </a:solidFill>
              <a:miter lim="800000"/>
              <a:headEnd/>
              <a:tailEnd/>
            </a:ln>
          </p:spPr>
          <p:txBody>
            <a:bodyPr/>
            <a:lstStyle/>
            <a:p>
              <a:endParaRPr lang="id-ID"/>
            </a:p>
          </p:txBody>
        </p:sp>
        <p:grpSp>
          <p:nvGrpSpPr>
            <p:cNvPr id="107525" name="Group 31"/>
            <p:cNvGrpSpPr>
              <a:grpSpLocks/>
            </p:cNvGrpSpPr>
            <p:nvPr/>
          </p:nvGrpSpPr>
          <p:grpSpPr bwMode="auto">
            <a:xfrm>
              <a:off x="1881" y="9308"/>
              <a:ext cx="2217" cy="3060"/>
              <a:chOff x="1464" y="3604"/>
              <a:chExt cx="2217" cy="3060"/>
            </a:xfrm>
          </p:grpSpPr>
          <p:sp>
            <p:nvSpPr>
              <p:cNvPr id="107547" name="Text Box 32"/>
              <p:cNvSpPr txBox="1">
                <a:spLocks noChangeArrowheads="1"/>
              </p:cNvSpPr>
              <p:nvPr/>
            </p:nvSpPr>
            <p:spPr bwMode="auto">
              <a:xfrm>
                <a:off x="1464" y="3604"/>
                <a:ext cx="2160" cy="2520"/>
              </a:xfrm>
              <a:prstGeom prst="rect">
                <a:avLst/>
              </a:prstGeom>
              <a:solidFill>
                <a:srgbClr val="FFFFFF"/>
              </a:solidFill>
              <a:ln w="9525">
                <a:solidFill>
                  <a:srgbClr val="000000"/>
                </a:solidFill>
                <a:miter lim="800000"/>
                <a:headEnd/>
                <a:tailEnd/>
              </a:ln>
            </p:spPr>
            <p:txBody>
              <a:bodyPr/>
              <a:lstStyle/>
              <a:p>
                <a:endParaRPr lang="id-ID"/>
              </a:p>
            </p:txBody>
          </p:sp>
          <p:pic>
            <p:nvPicPr>
              <p:cNvPr id="107548" name="Picture 33" descr="Ica manyun"/>
              <p:cNvPicPr>
                <a:picLocks noChangeAspect="1" noChangeArrowheads="1"/>
              </p:cNvPicPr>
              <p:nvPr/>
            </p:nvPicPr>
            <p:blipFill>
              <a:blip r:embed="rId2"/>
              <a:srcRect/>
              <a:stretch>
                <a:fillRect/>
              </a:stretch>
            </p:blipFill>
            <p:spPr bwMode="auto">
              <a:xfrm>
                <a:off x="1464" y="3604"/>
                <a:ext cx="2217" cy="2520"/>
              </a:xfrm>
              <a:prstGeom prst="rect">
                <a:avLst/>
              </a:prstGeom>
              <a:noFill/>
              <a:ln w="9525">
                <a:solidFill>
                  <a:srgbClr val="000000"/>
                </a:solidFill>
                <a:miter lim="800000"/>
                <a:headEnd/>
                <a:tailEnd/>
              </a:ln>
            </p:spPr>
          </p:pic>
          <p:sp>
            <p:nvSpPr>
              <p:cNvPr id="107549" name="Text Box 34"/>
              <p:cNvSpPr txBox="1">
                <a:spLocks noChangeArrowheads="1"/>
              </p:cNvSpPr>
              <p:nvPr/>
            </p:nvSpPr>
            <p:spPr bwMode="auto">
              <a:xfrm>
                <a:off x="1521" y="6124"/>
                <a:ext cx="2160" cy="540"/>
              </a:xfrm>
              <a:prstGeom prst="rect">
                <a:avLst/>
              </a:prstGeom>
              <a:noFill/>
              <a:ln w="9525">
                <a:noFill/>
                <a:miter lim="800000"/>
                <a:headEnd/>
                <a:tailEnd/>
              </a:ln>
            </p:spPr>
            <p:txBody>
              <a:bodyPr/>
              <a:lstStyle/>
              <a:p>
                <a:pPr algn="ctr">
                  <a:spcAft>
                    <a:spcPts val="1000"/>
                  </a:spcAft>
                </a:pPr>
                <a:r>
                  <a:rPr lang="en-US" sz="1000" b="1"/>
                  <a:t>Orang</a:t>
                </a:r>
                <a:r>
                  <a:rPr lang="id-ID" sz="1000" b="1"/>
                  <a:t> 1-1</a:t>
                </a:r>
                <a:endParaRPr lang="id-ID"/>
              </a:p>
            </p:txBody>
          </p:sp>
        </p:grpSp>
        <p:grpSp>
          <p:nvGrpSpPr>
            <p:cNvPr id="107526" name="Group 35"/>
            <p:cNvGrpSpPr>
              <a:grpSpLocks/>
            </p:cNvGrpSpPr>
            <p:nvPr/>
          </p:nvGrpSpPr>
          <p:grpSpPr bwMode="auto">
            <a:xfrm>
              <a:off x="1881" y="14572"/>
              <a:ext cx="2160" cy="3060"/>
              <a:chOff x="1521" y="6844"/>
              <a:chExt cx="2160" cy="3060"/>
            </a:xfrm>
          </p:grpSpPr>
          <p:pic>
            <p:nvPicPr>
              <p:cNvPr id="107544" name="Picture 36" descr="Ima senyum"/>
              <p:cNvPicPr>
                <a:picLocks noChangeAspect="1" noChangeArrowheads="1"/>
              </p:cNvPicPr>
              <p:nvPr/>
            </p:nvPicPr>
            <p:blipFill>
              <a:blip r:embed="rId3"/>
              <a:srcRect/>
              <a:stretch>
                <a:fillRect/>
              </a:stretch>
            </p:blipFill>
            <p:spPr bwMode="auto">
              <a:xfrm>
                <a:off x="1521" y="6844"/>
                <a:ext cx="2095" cy="2520"/>
              </a:xfrm>
              <a:prstGeom prst="rect">
                <a:avLst/>
              </a:prstGeom>
              <a:noFill/>
              <a:ln w="9525">
                <a:noFill/>
                <a:miter lim="800000"/>
                <a:headEnd/>
                <a:tailEnd/>
              </a:ln>
            </p:spPr>
          </p:pic>
          <p:sp>
            <p:nvSpPr>
              <p:cNvPr id="107545" name="Text Box 37"/>
              <p:cNvSpPr txBox="1">
                <a:spLocks noChangeArrowheads="1"/>
              </p:cNvSpPr>
              <p:nvPr/>
            </p:nvSpPr>
            <p:spPr bwMode="auto">
              <a:xfrm>
                <a:off x="1521" y="6844"/>
                <a:ext cx="2160" cy="2520"/>
              </a:xfrm>
              <a:prstGeom prst="rect">
                <a:avLst/>
              </a:prstGeom>
              <a:noFill/>
              <a:ln w="9525">
                <a:solidFill>
                  <a:srgbClr val="000000"/>
                </a:solidFill>
                <a:miter lim="800000"/>
                <a:headEnd/>
                <a:tailEnd/>
              </a:ln>
            </p:spPr>
            <p:txBody>
              <a:bodyPr/>
              <a:lstStyle/>
              <a:p>
                <a:endParaRPr lang="id-ID"/>
              </a:p>
            </p:txBody>
          </p:sp>
          <p:sp>
            <p:nvSpPr>
              <p:cNvPr id="107546" name="Text Box 38"/>
              <p:cNvSpPr txBox="1">
                <a:spLocks noChangeArrowheads="1"/>
              </p:cNvSpPr>
              <p:nvPr/>
            </p:nvSpPr>
            <p:spPr bwMode="auto">
              <a:xfrm>
                <a:off x="1701" y="9364"/>
                <a:ext cx="1620" cy="540"/>
              </a:xfrm>
              <a:prstGeom prst="rect">
                <a:avLst/>
              </a:prstGeom>
              <a:noFill/>
              <a:ln w="9525">
                <a:noFill/>
                <a:miter lim="800000"/>
                <a:headEnd/>
                <a:tailEnd/>
              </a:ln>
            </p:spPr>
            <p:txBody>
              <a:bodyPr/>
              <a:lstStyle/>
              <a:p>
                <a:r>
                  <a:rPr lang="en-US" sz="1000" b="1"/>
                  <a:t>Orang 50-1</a:t>
                </a:r>
                <a:endParaRPr lang="id-ID"/>
              </a:p>
            </p:txBody>
          </p:sp>
        </p:grpSp>
        <p:sp>
          <p:nvSpPr>
            <p:cNvPr id="107527" name="Text Box 39"/>
            <p:cNvSpPr txBox="1">
              <a:spLocks noChangeArrowheads="1"/>
            </p:cNvSpPr>
            <p:nvPr/>
          </p:nvSpPr>
          <p:spPr bwMode="auto">
            <a:xfrm>
              <a:off x="8361" y="11828"/>
              <a:ext cx="2160" cy="540"/>
            </a:xfrm>
            <a:prstGeom prst="rect">
              <a:avLst/>
            </a:prstGeom>
            <a:noFill/>
            <a:ln w="9525">
              <a:noFill/>
              <a:miter lim="800000"/>
              <a:headEnd/>
              <a:tailEnd/>
            </a:ln>
          </p:spPr>
          <p:txBody>
            <a:bodyPr/>
            <a:lstStyle/>
            <a:p>
              <a:pPr algn="ctr">
                <a:spcAft>
                  <a:spcPts val="1000"/>
                </a:spcAft>
              </a:pPr>
              <a:r>
                <a:rPr lang="en-US" sz="1000" b="1"/>
                <a:t>Orang </a:t>
              </a:r>
              <a:r>
                <a:rPr lang="id-ID" sz="1000" b="1"/>
                <a:t>1-10</a:t>
              </a:r>
              <a:endParaRPr lang="id-ID"/>
            </a:p>
          </p:txBody>
        </p:sp>
        <p:sp>
          <p:nvSpPr>
            <p:cNvPr id="107528" name="Text Box 40"/>
            <p:cNvSpPr txBox="1">
              <a:spLocks noChangeArrowheads="1"/>
            </p:cNvSpPr>
            <p:nvPr/>
          </p:nvSpPr>
          <p:spPr bwMode="auto">
            <a:xfrm>
              <a:off x="8361" y="17092"/>
              <a:ext cx="2160" cy="540"/>
            </a:xfrm>
            <a:prstGeom prst="rect">
              <a:avLst/>
            </a:prstGeom>
            <a:noFill/>
            <a:ln w="9525">
              <a:noFill/>
              <a:miter lim="800000"/>
              <a:headEnd/>
              <a:tailEnd/>
            </a:ln>
          </p:spPr>
          <p:txBody>
            <a:bodyPr/>
            <a:lstStyle/>
            <a:p>
              <a:pPr algn="ctr">
                <a:spcAft>
                  <a:spcPts val="1000"/>
                </a:spcAft>
              </a:pPr>
              <a:r>
                <a:rPr lang="en-US" sz="1000" b="1"/>
                <a:t>Orang </a:t>
              </a:r>
              <a:r>
                <a:rPr lang="id-ID" sz="1000" b="1"/>
                <a:t>50-10</a:t>
              </a:r>
              <a:endParaRPr lang="id-ID"/>
            </a:p>
          </p:txBody>
        </p:sp>
        <p:sp>
          <p:nvSpPr>
            <p:cNvPr id="107529" name="Text Box 41"/>
            <p:cNvSpPr txBox="1">
              <a:spLocks noChangeArrowheads="1"/>
            </p:cNvSpPr>
            <p:nvPr/>
          </p:nvSpPr>
          <p:spPr bwMode="auto">
            <a:xfrm>
              <a:off x="8361" y="14572"/>
              <a:ext cx="2160" cy="2520"/>
            </a:xfrm>
            <a:prstGeom prst="rect">
              <a:avLst/>
            </a:prstGeom>
            <a:solidFill>
              <a:srgbClr val="FFFFFF"/>
            </a:solidFill>
            <a:ln w="9525">
              <a:solidFill>
                <a:srgbClr val="000000"/>
              </a:solidFill>
              <a:miter lim="800000"/>
              <a:headEnd/>
              <a:tailEnd/>
            </a:ln>
          </p:spPr>
          <p:txBody>
            <a:bodyPr/>
            <a:lstStyle/>
            <a:p>
              <a:endParaRPr lang="id-ID"/>
            </a:p>
          </p:txBody>
        </p:sp>
        <p:sp>
          <p:nvSpPr>
            <p:cNvPr id="107530" name="Text Box 42"/>
            <p:cNvSpPr txBox="1">
              <a:spLocks noChangeArrowheads="1"/>
            </p:cNvSpPr>
            <p:nvPr/>
          </p:nvSpPr>
          <p:spPr bwMode="auto">
            <a:xfrm>
              <a:off x="8361" y="9308"/>
              <a:ext cx="2160" cy="2520"/>
            </a:xfrm>
            <a:prstGeom prst="rect">
              <a:avLst/>
            </a:prstGeom>
            <a:solidFill>
              <a:srgbClr val="FFFFFF"/>
            </a:solidFill>
            <a:ln w="9525">
              <a:solidFill>
                <a:srgbClr val="000000"/>
              </a:solidFill>
              <a:miter lim="800000"/>
              <a:headEnd/>
              <a:tailEnd/>
            </a:ln>
          </p:spPr>
          <p:txBody>
            <a:bodyPr/>
            <a:lstStyle/>
            <a:p>
              <a:endParaRPr lang="id-ID"/>
            </a:p>
          </p:txBody>
        </p:sp>
        <p:sp>
          <p:nvSpPr>
            <p:cNvPr id="107531" name="Text Box 43"/>
            <p:cNvSpPr txBox="1">
              <a:spLocks noChangeArrowheads="1"/>
            </p:cNvSpPr>
            <p:nvPr/>
          </p:nvSpPr>
          <p:spPr bwMode="auto">
            <a:xfrm>
              <a:off x="4401" y="14572"/>
              <a:ext cx="2160" cy="2520"/>
            </a:xfrm>
            <a:prstGeom prst="rect">
              <a:avLst/>
            </a:prstGeom>
            <a:solidFill>
              <a:srgbClr val="FFFFFF"/>
            </a:solidFill>
            <a:ln w="9525">
              <a:solidFill>
                <a:srgbClr val="000000"/>
              </a:solidFill>
              <a:miter lim="800000"/>
              <a:headEnd/>
              <a:tailEnd/>
            </a:ln>
          </p:spPr>
          <p:txBody>
            <a:bodyPr/>
            <a:lstStyle/>
            <a:p>
              <a:endParaRPr lang="id-ID"/>
            </a:p>
          </p:txBody>
        </p:sp>
        <p:sp>
          <p:nvSpPr>
            <p:cNvPr id="107532" name="Text Box 44"/>
            <p:cNvSpPr txBox="1">
              <a:spLocks noChangeArrowheads="1"/>
            </p:cNvSpPr>
            <p:nvPr/>
          </p:nvSpPr>
          <p:spPr bwMode="auto">
            <a:xfrm>
              <a:off x="4401" y="11828"/>
              <a:ext cx="2160" cy="540"/>
            </a:xfrm>
            <a:prstGeom prst="rect">
              <a:avLst/>
            </a:prstGeom>
            <a:noFill/>
            <a:ln w="9525">
              <a:noFill/>
              <a:miter lim="800000"/>
              <a:headEnd/>
              <a:tailEnd/>
            </a:ln>
          </p:spPr>
          <p:txBody>
            <a:bodyPr/>
            <a:lstStyle/>
            <a:p>
              <a:pPr algn="ctr">
                <a:spcAft>
                  <a:spcPts val="1000"/>
                </a:spcAft>
              </a:pPr>
              <a:r>
                <a:rPr lang="en-US" sz="1000" b="1"/>
                <a:t>Orang </a:t>
              </a:r>
              <a:r>
                <a:rPr lang="id-ID" sz="1000" b="1"/>
                <a:t>1-2</a:t>
              </a:r>
              <a:endParaRPr lang="id-ID"/>
            </a:p>
          </p:txBody>
        </p:sp>
        <p:sp>
          <p:nvSpPr>
            <p:cNvPr id="107533" name="Text Box 45"/>
            <p:cNvSpPr txBox="1">
              <a:spLocks noChangeArrowheads="1"/>
            </p:cNvSpPr>
            <p:nvPr/>
          </p:nvSpPr>
          <p:spPr bwMode="auto">
            <a:xfrm>
              <a:off x="4401" y="17092"/>
              <a:ext cx="2160" cy="540"/>
            </a:xfrm>
            <a:prstGeom prst="rect">
              <a:avLst/>
            </a:prstGeom>
            <a:noFill/>
            <a:ln w="9525">
              <a:noFill/>
              <a:miter lim="800000"/>
              <a:headEnd/>
              <a:tailEnd/>
            </a:ln>
          </p:spPr>
          <p:txBody>
            <a:bodyPr/>
            <a:lstStyle/>
            <a:p>
              <a:pPr algn="ctr">
                <a:spcAft>
                  <a:spcPts val="1000"/>
                </a:spcAft>
              </a:pPr>
              <a:r>
                <a:rPr lang="en-US" sz="1000" b="1"/>
                <a:t>Orang </a:t>
              </a:r>
              <a:r>
                <a:rPr lang="id-ID" sz="1000" b="1"/>
                <a:t>50-2</a:t>
              </a:r>
              <a:endParaRPr lang="id-ID"/>
            </a:p>
          </p:txBody>
        </p:sp>
        <p:pic>
          <p:nvPicPr>
            <p:cNvPr id="107534" name="Picture 46" descr="Ica senyum 2"/>
            <p:cNvPicPr>
              <a:picLocks noChangeAspect="1" noChangeArrowheads="1"/>
            </p:cNvPicPr>
            <p:nvPr/>
          </p:nvPicPr>
          <p:blipFill>
            <a:blip r:embed="rId4"/>
            <a:srcRect/>
            <a:stretch>
              <a:fillRect/>
            </a:stretch>
          </p:blipFill>
          <p:spPr bwMode="auto">
            <a:xfrm>
              <a:off x="4401" y="9308"/>
              <a:ext cx="2160" cy="2520"/>
            </a:xfrm>
            <a:prstGeom prst="rect">
              <a:avLst/>
            </a:prstGeom>
            <a:noFill/>
            <a:ln w="9525">
              <a:solidFill>
                <a:srgbClr val="000000"/>
              </a:solidFill>
              <a:miter lim="800000"/>
              <a:headEnd/>
              <a:tailEnd/>
            </a:ln>
          </p:spPr>
        </p:pic>
        <p:pic>
          <p:nvPicPr>
            <p:cNvPr id="107535" name="Picture 47" descr="Ica manyun 3"/>
            <p:cNvPicPr>
              <a:picLocks noChangeAspect="1" noChangeArrowheads="1"/>
            </p:cNvPicPr>
            <p:nvPr/>
          </p:nvPicPr>
          <p:blipFill>
            <a:blip r:embed="rId5"/>
            <a:srcRect/>
            <a:stretch>
              <a:fillRect/>
            </a:stretch>
          </p:blipFill>
          <p:spPr bwMode="auto">
            <a:xfrm>
              <a:off x="8391" y="9323"/>
              <a:ext cx="2055" cy="2499"/>
            </a:xfrm>
            <a:prstGeom prst="rect">
              <a:avLst/>
            </a:prstGeom>
            <a:noFill/>
            <a:ln w="9525">
              <a:noFill/>
              <a:miter lim="800000"/>
              <a:headEnd/>
              <a:tailEnd/>
            </a:ln>
          </p:spPr>
        </p:pic>
        <p:pic>
          <p:nvPicPr>
            <p:cNvPr id="107536" name="Picture 48" descr="Ima senyum 2"/>
            <p:cNvPicPr>
              <a:picLocks noChangeAspect="1" noChangeArrowheads="1"/>
            </p:cNvPicPr>
            <p:nvPr/>
          </p:nvPicPr>
          <p:blipFill>
            <a:blip r:embed="rId6"/>
            <a:srcRect/>
            <a:stretch>
              <a:fillRect/>
            </a:stretch>
          </p:blipFill>
          <p:spPr bwMode="auto">
            <a:xfrm>
              <a:off x="4431" y="14587"/>
              <a:ext cx="2117" cy="2505"/>
            </a:xfrm>
            <a:prstGeom prst="rect">
              <a:avLst/>
            </a:prstGeom>
            <a:noFill/>
            <a:ln w="9525">
              <a:noFill/>
              <a:miter lim="800000"/>
              <a:headEnd/>
              <a:tailEnd/>
            </a:ln>
          </p:spPr>
        </p:pic>
        <p:pic>
          <p:nvPicPr>
            <p:cNvPr id="107537" name="Picture 49" descr="Ima senyum 3"/>
            <p:cNvPicPr>
              <a:picLocks noChangeAspect="1" noChangeArrowheads="1"/>
            </p:cNvPicPr>
            <p:nvPr/>
          </p:nvPicPr>
          <p:blipFill>
            <a:blip r:embed="rId7"/>
            <a:srcRect/>
            <a:stretch>
              <a:fillRect/>
            </a:stretch>
          </p:blipFill>
          <p:spPr bwMode="auto">
            <a:xfrm>
              <a:off x="8376" y="14587"/>
              <a:ext cx="2145" cy="2505"/>
            </a:xfrm>
            <a:prstGeom prst="rect">
              <a:avLst/>
            </a:prstGeom>
            <a:noFill/>
            <a:ln w="9525">
              <a:noFill/>
              <a:miter lim="800000"/>
              <a:headEnd/>
              <a:tailEnd/>
            </a:ln>
          </p:spPr>
        </p:pic>
        <p:sp>
          <p:nvSpPr>
            <p:cNvPr id="107538" name="Text Box 50"/>
            <p:cNvSpPr txBox="1">
              <a:spLocks noChangeArrowheads="1"/>
            </p:cNvSpPr>
            <p:nvPr/>
          </p:nvSpPr>
          <p:spPr bwMode="auto">
            <a:xfrm>
              <a:off x="6606" y="10028"/>
              <a:ext cx="1710" cy="900"/>
            </a:xfrm>
            <a:prstGeom prst="rect">
              <a:avLst/>
            </a:prstGeom>
            <a:noFill/>
            <a:ln w="9525">
              <a:noFill/>
              <a:miter lim="800000"/>
              <a:headEnd/>
              <a:tailEnd/>
            </a:ln>
          </p:spPr>
          <p:txBody>
            <a:bodyPr tIns="0" bIns="0"/>
            <a:lstStyle/>
            <a:p>
              <a:pPr algn="ctr">
                <a:spcAft>
                  <a:spcPts val="1000"/>
                </a:spcAft>
              </a:pPr>
              <a:r>
                <a:rPr lang="id-ID" sz="2500" b="1"/>
                <a:t>…</a:t>
              </a:r>
              <a:endParaRPr lang="id-ID"/>
            </a:p>
          </p:txBody>
        </p:sp>
        <p:sp>
          <p:nvSpPr>
            <p:cNvPr id="107539" name="Text Box 51"/>
            <p:cNvSpPr txBox="1">
              <a:spLocks noChangeArrowheads="1"/>
            </p:cNvSpPr>
            <p:nvPr/>
          </p:nvSpPr>
          <p:spPr bwMode="auto">
            <a:xfrm>
              <a:off x="1911" y="12548"/>
              <a:ext cx="1980" cy="1496"/>
            </a:xfrm>
            <a:prstGeom prst="rect">
              <a:avLst/>
            </a:prstGeom>
            <a:noFill/>
            <a:ln w="9525">
              <a:noFill/>
              <a:miter lim="800000"/>
              <a:headEnd/>
              <a:tailEnd/>
            </a:ln>
          </p:spPr>
          <p:txBody>
            <a:bodyPr tIns="0" bIns="0"/>
            <a:lstStyle/>
            <a:p>
              <a:pPr algn="ctr">
                <a:spcAft>
                  <a:spcPts val="1000"/>
                </a:spcAft>
              </a:pPr>
              <a:r>
                <a:rPr lang="id-ID" sz="2000" b="1"/>
                <a:t>.</a:t>
              </a:r>
            </a:p>
            <a:p>
              <a:pPr algn="ctr">
                <a:spcAft>
                  <a:spcPts val="1000"/>
                </a:spcAft>
              </a:pPr>
              <a:r>
                <a:rPr lang="id-ID" sz="2000" b="1"/>
                <a:t>.</a:t>
              </a:r>
            </a:p>
            <a:p>
              <a:pPr algn="ctr">
                <a:spcAft>
                  <a:spcPts val="1000"/>
                </a:spcAft>
              </a:pPr>
              <a:r>
                <a:rPr lang="id-ID" sz="2000" b="1"/>
                <a:t>.</a:t>
              </a:r>
              <a:endParaRPr lang="id-ID"/>
            </a:p>
          </p:txBody>
        </p:sp>
        <p:sp>
          <p:nvSpPr>
            <p:cNvPr id="107540" name="Text Box 52"/>
            <p:cNvSpPr txBox="1">
              <a:spLocks noChangeArrowheads="1"/>
            </p:cNvSpPr>
            <p:nvPr/>
          </p:nvSpPr>
          <p:spPr bwMode="auto">
            <a:xfrm>
              <a:off x="8901" y="12548"/>
              <a:ext cx="1980" cy="1496"/>
            </a:xfrm>
            <a:prstGeom prst="rect">
              <a:avLst/>
            </a:prstGeom>
            <a:noFill/>
            <a:ln w="9525">
              <a:noFill/>
              <a:miter lim="800000"/>
              <a:headEnd/>
              <a:tailEnd/>
            </a:ln>
          </p:spPr>
          <p:txBody>
            <a:bodyPr tIns="0" bIns="0"/>
            <a:lstStyle/>
            <a:p>
              <a:pPr algn="ctr">
                <a:spcAft>
                  <a:spcPts val="1000"/>
                </a:spcAft>
              </a:pPr>
              <a:r>
                <a:rPr lang="id-ID" sz="2000" b="1"/>
                <a:t>.</a:t>
              </a:r>
            </a:p>
            <a:p>
              <a:pPr algn="ctr">
                <a:spcAft>
                  <a:spcPts val="1000"/>
                </a:spcAft>
              </a:pPr>
              <a:r>
                <a:rPr lang="id-ID" sz="2000" b="1"/>
                <a:t>.</a:t>
              </a:r>
            </a:p>
            <a:p>
              <a:pPr algn="ctr">
                <a:spcAft>
                  <a:spcPts val="1000"/>
                </a:spcAft>
              </a:pPr>
              <a:r>
                <a:rPr lang="id-ID" sz="2000" b="1"/>
                <a:t>.</a:t>
              </a:r>
              <a:endParaRPr lang="id-ID"/>
            </a:p>
          </p:txBody>
        </p:sp>
        <p:sp>
          <p:nvSpPr>
            <p:cNvPr id="107541" name="Text Box 53"/>
            <p:cNvSpPr txBox="1">
              <a:spLocks noChangeArrowheads="1"/>
            </p:cNvSpPr>
            <p:nvPr/>
          </p:nvSpPr>
          <p:spPr bwMode="auto">
            <a:xfrm>
              <a:off x="1881" y="8948"/>
              <a:ext cx="2160" cy="330"/>
            </a:xfrm>
            <a:prstGeom prst="rect">
              <a:avLst/>
            </a:prstGeom>
            <a:noFill/>
            <a:ln w="9525">
              <a:noFill/>
              <a:miter lim="800000"/>
              <a:headEnd/>
              <a:tailEnd/>
            </a:ln>
          </p:spPr>
          <p:txBody>
            <a:bodyPr/>
            <a:lstStyle/>
            <a:p>
              <a:pPr algn="ctr">
                <a:spcAft>
                  <a:spcPts val="1000"/>
                </a:spcAft>
              </a:pPr>
              <a:r>
                <a:rPr lang="id-ID" sz="1000"/>
                <a:t>100</a:t>
              </a:r>
              <a:endParaRPr lang="id-ID"/>
            </a:p>
          </p:txBody>
        </p:sp>
        <p:sp>
          <p:nvSpPr>
            <p:cNvPr id="107542" name="Text Box 54"/>
            <p:cNvSpPr txBox="1">
              <a:spLocks noChangeArrowheads="1"/>
            </p:cNvSpPr>
            <p:nvPr/>
          </p:nvSpPr>
          <p:spPr bwMode="auto">
            <a:xfrm>
              <a:off x="1146" y="10328"/>
              <a:ext cx="720" cy="360"/>
            </a:xfrm>
            <a:prstGeom prst="rect">
              <a:avLst/>
            </a:prstGeom>
            <a:noFill/>
            <a:ln w="9525">
              <a:noFill/>
              <a:miter lim="800000"/>
              <a:headEnd/>
              <a:tailEnd/>
            </a:ln>
          </p:spPr>
          <p:txBody>
            <a:bodyPr/>
            <a:lstStyle/>
            <a:p>
              <a:pPr algn="r">
                <a:spcAft>
                  <a:spcPts val="1000"/>
                </a:spcAft>
              </a:pPr>
              <a:r>
                <a:rPr lang="id-ID" sz="1000"/>
                <a:t>100 </a:t>
              </a:r>
              <a:endParaRPr lang="id-ID"/>
            </a:p>
          </p:txBody>
        </p:sp>
        <p:sp>
          <p:nvSpPr>
            <p:cNvPr id="107543" name="Text Box 55"/>
            <p:cNvSpPr txBox="1">
              <a:spLocks noChangeArrowheads="1"/>
            </p:cNvSpPr>
            <p:nvPr/>
          </p:nvSpPr>
          <p:spPr bwMode="auto">
            <a:xfrm>
              <a:off x="6576" y="15379"/>
              <a:ext cx="1710" cy="900"/>
            </a:xfrm>
            <a:prstGeom prst="rect">
              <a:avLst/>
            </a:prstGeom>
            <a:noFill/>
            <a:ln w="9525">
              <a:noFill/>
              <a:miter lim="800000"/>
              <a:headEnd/>
              <a:tailEnd/>
            </a:ln>
          </p:spPr>
          <p:txBody>
            <a:bodyPr tIns="0" bIns="0"/>
            <a:lstStyle/>
            <a:p>
              <a:pPr algn="ctr">
                <a:spcAft>
                  <a:spcPts val="1000"/>
                </a:spcAft>
              </a:pPr>
              <a:r>
                <a:rPr lang="id-ID" sz="2500" b="1"/>
                <a:t>…</a:t>
              </a:r>
              <a:endParaRPr lang="id-ID"/>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wipe(down)">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
                                            <p:txEl>
                                              <p:pRg st="2" end="2"/>
                                            </p:txEl>
                                          </p:spTgt>
                                        </p:tgtEl>
                                        <p:attrNameLst>
                                          <p:attrName>style.visibility</p:attrName>
                                        </p:attrNameLst>
                                      </p:cBhvr>
                                      <p:to>
                                        <p:strVal val="visible"/>
                                      </p:to>
                                    </p:set>
                                    <p:animEffect transition="in" filter="wipe(down)">
                                      <p:cBhvr>
                                        <p:cTn id="12" dur="500"/>
                                        <p:tgtEl>
                                          <p:spTgt spid="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
                                            <p:txEl>
                                              <p:pRg st="3" end="3"/>
                                            </p:txEl>
                                          </p:spTgt>
                                        </p:tgtEl>
                                        <p:attrNameLst>
                                          <p:attrName>style.visibility</p:attrName>
                                        </p:attrNameLst>
                                      </p:cBhvr>
                                      <p:to>
                                        <p:strVal val="visible"/>
                                      </p:to>
                                    </p:set>
                                    <p:animEffect transition="in" filter="wipe(down)">
                                      <p:cBhvr>
                                        <p:cTn id="17" dur="500"/>
                                        <p:tgtEl>
                                          <p:spTgt spid="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
                                            <p:txEl>
                                              <p:pRg st="4" end="4"/>
                                            </p:txEl>
                                          </p:spTgt>
                                        </p:tgtEl>
                                        <p:attrNameLst>
                                          <p:attrName>style.visibility</p:attrName>
                                        </p:attrNameLst>
                                      </p:cBhvr>
                                      <p:to>
                                        <p:strVal val="visible"/>
                                      </p:to>
                                    </p:set>
                                    <p:animEffect transition="in" filter="wipe(down)">
                                      <p:cBhvr>
                                        <p:cTn id="22" dur="500"/>
                                        <p:tgtEl>
                                          <p:spTgt spid="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
                                            <p:txEl>
                                              <p:pRg st="5" end="5"/>
                                            </p:txEl>
                                          </p:spTgt>
                                        </p:tgtEl>
                                        <p:attrNameLst>
                                          <p:attrName>style.visibility</p:attrName>
                                        </p:attrNameLst>
                                      </p:cBhvr>
                                      <p:to>
                                        <p:strVal val="visible"/>
                                      </p:to>
                                    </p:set>
                                    <p:animEffect transition="in" filter="wipe(down)">
                                      <p:cBhvr>
                                        <p:cTn id="27" dur="500"/>
                                        <p:tgtEl>
                                          <p:spTgt spid="3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xEl>
                                              <p:pRg st="7" end="7"/>
                                            </p:txEl>
                                          </p:spTgt>
                                        </p:tgtEl>
                                        <p:attrNameLst>
                                          <p:attrName>style.visibility</p:attrName>
                                        </p:attrNameLst>
                                      </p:cBhvr>
                                      <p:to>
                                        <p:strVal val="visible"/>
                                      </p:to>
                                    </p:set>
                                    <p:animEffect transition="in" filter="wipe(down)">
                                      <p:cBhvr>
                                        <p:cTn id="32" dur="500"/>
                                        <p:tgtEl>
                                          <p:spTgt spid="3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0">
                                            <p:txEl>
                                              <p:pRg st="8" end="8"/>
                                            </p:txEl>
                                          </p:spTgt>
                                        </p:tgtEl>
                                        <p:attrNameLst>
                                          <p:attrName>style.visibility</p:attrName>
                                        </p:attrNameLst>
                                      </p:cBhvr>
                                      <p:to>
                                        <p:strVal val="visible"/>
                                      </p:to>
                                    </p:set>
                                    <p:animEffect transition="in" filter="wipe(down)">
                                      <p:cBhvr>
                                        <p:cTn id="37" dur="500"/>
                                        <p:tgtEl>
                                          <p:spTgt spid="30">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
                                            <p:txEl>
                                              <p:pRg st="9" end="9"/>
                                            </p:txEl>
                                          </p:spTgt>
                                        </p:tgtEl>
                                        <p:attrNameLst>
                                          <p:attrName>style.visibility</p:attrName>
                                        </p:attrNameLst>
                                      </p:cBhvr>
                                      <p:to>
                                        <p:strVal val="visible"/>
                                      </p:to>
                                    </p:set>
                                    <p:animEffect transition="in" filter="wipe(down)">
                                      <p:cBhvr>
                                        <p:cTn id="42" dur="500"/>
                                        <p:tgtEl>
                                          <p:spTgt spid="3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r>
              <a:rPr lang="en-US" smtClean="0"/>
              <a:t>PCA</a:t>
            </a:r>
            <a:endParaRPr lang="id-ID" smtClean="0"/>
          </a:p>
        </p:txBody>
      </p:sp>
      <p:sp>
        <p:nvSpPr>
          <p:cNvPr id="3" name="Content Placeholder 2"/>
          <p:cNvSpPr>
            <a:spLocks noGrp="1"/>
          </p:cNvSpPr>
          <p:nvPr>
            <p:ph idx="1"/>
          </p:nvPr>
        </p:nvSpPr>
        <p:spPr/>
        <p:txBody>
          <a:bodyPr/>
          <a:lstStyle/>
          <a:p>
            <a:r>
              <a:rPr lang="en-US" smtClean="0"/>
              <a:t>Principle Component Analysis </a:t>
            </a:r>
          </a:p>
          <a:p>
            <a:r>
              <a:rPr lang="en-US" smtClean="0"/>
              <a:t>Reduksi </a:t>
            </a:r>
            <a:r>
              <a:rPr lang="id-ID" smtClean="0"/>
              <a:t>dimensi data</a:t>
            </a:r>
            <a:endParaRPr lang="en-US" smtClean="0"/>
          </a:p>
          <a:p>
            <a:r>
              <a:rPr lang="en-US" smtClean="0"/>
              <a:t>A</a:t>
            </a:r>
            <a:r>
              <a:rPr lang="id-ID" smtClean="0"/>
              <a:t>nalisa data</a:t>
            </a:r>
            <a:endParaRPr lang="en-US" smtClean="0"/>
          </a:p>
          <a:p>
            <a:r>
              <a:rPr lang="en-US" smtClean="0"/>
              <a:t>E</a:t>
            </a:r>
            <a:r>
              <a:rPr lang="id-ID" smtClean="0"/>
              <a:t>kstraksi ciri</a:t>
            </a:r>
            <a:endParaRPr lang="en-US" smtClean="0"/>
          </a:p>
          <a:p>
            <a:r>
              <a:rPr lang="en-US" smtClean="0"/>
              <a:t>V</a:t>
            </a:r>
            <a:r>
              <a:rPr lang="id-ID" smtClean="0"/>
              <a:t>isualisasi</a:t>
            </a:r>
          </a:p>
          <a:p>
            <a:r>
              <a:rPr lang="id-ID" smtClean="0"/>
              <a:t>Mengurangi noise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990600"/>
          <a:ext cx="8382000" cy="4860040"/>
        </p:xfrm>
        <a:graphic>
          <a:graphicData uri="http://schemas.openxmlformats.org/drawingml/2006/table">
            <a:tbl>
              <a:tblPr firstRow="1" bandRow="1">
                <a:tableStyleId>{5C22544A-7EE6-4342-B048-85BDC9FD1C3A}</a:tableStyleId>
              </a:tblPr>
              <a:tblGrid>
                <a:gridCol w="1676400"/>
                <a:gridCol w="1676400"/>
                <a:gridCol w="1676400"/>
                <a:gridCol w="1676400"/>
                <a:gridCol w="1676400"/>
              </a:tblGrid>
              <a:tr h="838200">
                <a:tc>
                  <a:txBody>
                    <a:bodyPr/>
                    <a:lstStyle/>
                    <a:p>
                      <a:pPr algn="ctr"/>
                      <a:r>
                        <a:rPr lang="en-US" sz="3200" b="1" dirty="0" err="1" smtClean="0"/>
                        <a:t>Objek</a:t>
                      </a:r>
                      <a:endParaRPr lang="id-ID" sz="3200" b="1" dirty="0"/>
                    </a:p>
                  </a:txBody>
                  <a:tcPr/>
                </a:tc>
                <a:tc>
                  <a:txBody>
                    <a:bodyPr/>
                    <a:lstStyle/>
                    <a:p>
                      <a:pPr algn="ctr"/>
                      <a:r>
                        <a:rPr lang="en-US" sz="3200" b="1" dirty="0" err="1" smtClean="0"/>
                        <a:t>Panjang</a:t>
                      </a:r>
                      <a:endParaRPr lang="id-ID" sz="3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err="1" smtClean="0"/>
                        <a:t>Lebar</a:t>
                      </a:r>
                      <a:endParaRPr lang="en-US" sz="3200" b="1" dirty="0" smtClean="0"/>
                    </a:p>
                  </a:txBody>
                  <a:tcPr/>
                </a:tc>
                <a:tc>
                  <a:txBody>
                    <a:bodyPr/>
                    <a:lstStyle/>
                    <a:p>
                      <a:pPr algn="ctr"/>
                      <a:r>
                        <a:rPr lang="en-US" sz="3200" b="1" dirty="0" err="1" smtClean="0"/>
                        <a:t>Tinggi</a:t>
                      </a:r>
                      <a:endParaRPr lang="id-ID" sz="3200" b="1" dirty="0"/>
                    </a:p>
                  </a:txBody>
                  <a:tcPr/>
                </a:tc>
                <a:tc>
                  <a:txBody>
                    <a:bodyPr/>
                    <a:lstStyle/>
                    <a:p>
                      <a:pPr algn="ctr"/>
                      <a:r>
                        <a:rPr lang="en-US" sz="3200" b="1" dirty="0" err="1" smtClean="0"/>
                        <a:t>Kelas</a:t>
                      </a:r>
                      <a:endParaRPr lang="id-ID" sz="3200" b="1" dirty="0"/>
                    </a:p>
                  </a:txBody>
                  <a:tcPr/>
                </a:tc>
              </a:tr>
              <a:tr h="804368">
                <a:tc>
                  <a:txBody>
                    <a:bodyPr/>
                    <a:lstStyle/>
                    <a:p>
                      <a:r>
                        <a:rPr lang="en-US" sz="3200" dirty="0" err="1" smtClean="0"/>
                        <a:t>Objek</a:t>
                      </a:r>
                      <a:r>
                        <a:rPr lang="en-US" sz="3200" dirty="0" smtClean="0"/>
                        <a:t> 1</a:t>
                      </a:r>
                      <a:endParaRPr lang="id-ID" sz="3200" dirty="0"/>
                    </a:p>
                  </a:txBody>
                  <a:tcPr/>
                </a:tc>
                <a:tc>
                  <a:txBody>
                    <a:bodyPr/>
                    <a:lstStyle/>
                    <a:p>
                      <a:pPr algn="ctr"/>
                      <a:r>
                        <a:rPr lang="en-US" sz="3200" kern="1200" dirty="0" smtClean="0">
                          <a:solidFill>
                            <a:schemeClr val="dk1"/>
                          </a:solidFill>
                          <a:latin typeface="+mn-lt"/>
                          <a:ea typeface="+mn-ea"/>
                          <a:cs typeface="+mn-cs"/>
                        </a:rPr>
                        <a:t>2,1</a:t>
                      </a:r>
                      <a:endParaRPr lang="id-ID" sz="3200" dirty="0"/>
                    </a:p>
                  </a:txBody>
                  <a:tcPr/>
                </a:tc>
                <a:tc>
                  <a:txBody>
                    <a:bodyPr/>
                    <a:lstStyle/>
                    <a:p>
                      <a:pPr algn="ctr"/>
                      <a:r>
                        <a:rPr lang="en-US" sz="3200" dirty="0" smtClean="0"/>
                        <a:t>1,5</a:t>
                      </a:r>
                      <a:endParaRPr lang="id-ID" sz="3200" dirty="0"/>
                    </a:p>
                  </a:txBody>
                  <a:tcPr/>
                </a:tc>
                <a:tc>
                  <a:txBody>
                    <a:bodyPr/>
                    <a:lstStyle/>
                    <a:p>
                      <a:pPr algn="ctr"/>
                      <a:r>
                        <a:rPr lang="en-US" sz="3200" dirty="0" smtClean="0"/>
                        <a:t>0,8</a:t>
                      </a:r>
                      <a:endParaRPr lang="id-ID" sz="3200" dirty="0"/>
                    </a:p>
                  </a:txBody>
                  <a:tcPr/>
                </a:tc>
                <a:tc>
                  <a:txBody>
                    <a:bodyPr/>
                    <a:lstStyle/>
                    <a:p>
                      <a:pPr algn="ctr"/>
                      <a:r>
                        <a:rPr lang="en-US" sz="3200" dirty="0" err="1" smtClean="0"/>
                        <a:t>Meja</a:t>
                      </a:r>
                      <a:endParaRPr lang="id-ID" sz="3200" dirty="0"/>
                    </a:p>
                  </a:txBody>
                  <a:tcPr/>
                </a:tc>
              </a:tr>
              <a:tr h="804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smtClean="0"/>
                        <a:t>Objek</a:t>
                      </a:r>
                      <a:r>
                        <a:rPr lang="en-US" sz="3200" dirty="0" smtClean="0"/>
                        <a:t> 2</a:t>
                      </a:r>
                      <a:endParaRPr lang="id-ID" sz="3200" dirty="0" smtClean="0"/>
                    </a:p>
                  </a:txBody>
                  <a:tcPr/>
                </a:tc>
                <a:tc>
                  <a:txBody>
                    <a:bodyPr/>
                    <a:lstStyle/>
                    <a:p>
                      <a:pPr algn="ctr"/>
                      <a:r>
                        <a:rPr lang="en-US" sz="3200" dirty="0" smtClean="0"/>
                        <a:t>2,3</a:t>
                      </a:r>
                      <a:endParaRPr lang="id-ID" sz="3200" dirty="0"/>
                    </a:p>
                  </a:txBody>
                  <a:tcPr/>
                </a:tc>
                <a:tc>
                  <a:txBody>
                    <a:bodyPr/>
                    <a:lstStyle/>
                    <a:p>
                      <a:pPr algn="ctr"/>
                      <a:r>
                        <a:rPr lang="en-US" sz="3200" dirty="0" smtClean="0"/>
                        <a:t>1,7</a:t>
                      </a:r>
                      <a:endParaRPr lang="id-ID" sz="3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0,8</a:t>
                      </a:r>
                      <a:endParaRPr lang="id-ID" sz="3200" dirty="0"/>
                    </a:p>
                  </a:txBody>
                  <a:tcPr/>
                </a:tc>
                <a:tc>
                  <a:txBody>
                    <a:bodyPr/>
                    <a:lstStyle/>
                    <a:p>
                      <a:pPr algn="ctr"/>
                      <a:r>
                        <a:rPr lang="en-US" sz="3200" dirty="0" err="1" smtClean="0"/>
                        <a:t>Meja</a:t>
                      </a:r>
                      <a:endParaRPr lang="id-ID" sz="3200" dirty="0"/>
                    </a:p>
                  </a:txBody>
                  <a:tcPr/>
                </a:tc>
              </a:tr>
              <a:tr h="804368">
                <a:tc>
                  <a:txBody>
                    <a:bodyPr/>
                    <a:lstStyle/>
                    <a:p>
                      <a:r>
                        <a:rPr lang="en-US" sz="3200" dirty="0" err="1" smtClean="0"/>
                        <a:t>Objek</a:t>
                      </a:r>
                      <a:r>
                        <a:rPr lang="en-US" sz="3200" dirty="0" smtClean="0"/>
                        <a:t> 3</a:t>
                      </a:r>
                      <a:endParaRPr lang="id-ID" sz="3200" dirty="0" smtClean="0"/>
                    </a:p>
                  </a:txBody>
                  <a:tcPr/>
                </a:tc>
                <a:tc>
                  <a:txBody>
                    <a:bodyPr/>
                    <a:lstStyle/>
                    <a:p>
                      <a:pPr algn="ctr"/>
                      <a:r>
                        <a:rPr lang="en-US" sz="3200" dirty="0" smtClean="0"/>
                        <a:t>2,1</a:t>
                      </a:r>
                      <a:endParaRPr lang="id-ID" sz="3200" dirty="0"/>
                    </a:p>
                  </a:txBody>
                  <a:tcPr/>
                </a:tc>
                <a:tc>
                  <a:txBody>
                    <a:bodyPr/>
                    <a:lstStyle/>
                    <a:p>
                      <a:pPr algn="ctr"/>
                      <a:r>
                        <a:rPr lang="en-US" sz="3200" dirty="0" smtClean="0"/>
                        <a:t>1,3</a:t>
                      </a:r>
                      <a:endParaRPr lang="id-ID" sz="3200" dirty="0"/>
                    </a:p>
                  </a:txBody>
                  <a:tcPr/>
                </a:tc>
                <a:tc>
                  <a:txBody>
                    <a:bodyPr/>
                    <a:lstStyle/>
                    <a:p>
                      <a:pPr algn="ctr"/>
                      <a:r>
                        <a:rPr lang="en-US" sz="3200" dirty="0" smtClean="0"/>
                        <a:t>0,8</a:t>
                      </a:r>
                      <a:endParaRPr lang="id-ID" sz="3200" dirty="0"/>
                    </a:p>
                  </a:txBody>
                  <a:tcPr/>
                </a:tc>
                <a:tc>
                  <a:txBody>
                    <a:bodyPr/>
                    <a:lstStyle/>
                    <a:p>
                      <a:pPr algn="ctr"/>
                      <a:r>
                        <a:rPr lang="en-US" sz="3200" dirty="0" err="1" smtClean="0"/>
                        <a:t>Kursi</a:t>
                      </a:r>
                      <a:endParaRPr lang="id-ID" sz="3200" dirty="0"/>
                    </a:p>
                  </a:txBody>
                  <a:tcPr/>
                </a:tc>
              </a:tr>
              <a:tr h="804368">
                <a:tc>
                  <a:txBody>
                    <a:bodyPr/>
                    <a:lstStyle/>
                    <a:p>
                      <a:r>
                        <a:rPr lang="en-US" sz="3200" dirty="0" err="1" smtClean="0"/>
                        <a:t>Objek</a:t>
                      </a:r>
                      <a:r>
                        <a:rPr lang="en-US" sz="3200" dirty="0" smtClean="0"/>
                        <a:t> 4</a:t>
                      </a:r>
                      <a:endParaRPr lang="id-ID" sz="3200" dirty="0" smtClean="0"/>
                    </a:p>
                  </a:txBody>
                  <a:tcPr/>
                </a:tc>
                <a:tc>
                  <a:txBody>
                    <a:bodyPr/>
                    <a:lstStyle/>
                    <a:p>
                      <a:pPr algn="ctr"/>
                      <a:r>
                        <a:rPr lang="en-US" sz="3200" dirty="0" smtClean="0"/>
                        <a:t>1,6</a:t>
                      </a:r>
                      <a:endParaRPr lang="id-ID" sz="3200" dirty="0"/>
                    </a:p>
                  </a:txBody>
                  <a:tcPr/>
                </a:tc>
                <a:tc>
                  <a:txBody>
                    <a:bodyPr/>
                    <a:lstStyle/>
                    <a:p>
                      <a:pPr algn="ctr"/>
                      <a:r>
                        <a:rPr lang="en-US" sz="3200" dirty="0" smtClean="0"/>
                        <a:t>1,5</a:t>
                      </a:r>
                      <a:endParaRPr lang="id-ID" sz="3200" dirty="0"/>
                    </a:p>
                  </a:txBody>
                  <a:tcPr/>
                </a:tc>
                <a:tc>
                  <a:txBody>
                    <a:bodyPr/>
                    <a:lstStyle/>
                    <a:p>
                      <a:pPr algn="ctr"/>
                      <a:r>
                        <a:rPr lang="en-US" sz="3200" dirty="0" smtClean="0"/>
                        <a:t>0,8</a:t>
                      </a:r>
                      <a:endParaRPr lang="id-ID" sz="3200" dirty="0"/>
                    </a:p>
                  </a:txBody>
                  <a:tcPr/>
                </a:tc>
                <a:tc>
                  <a:txBody>
                    <a:bodyPr/>
                    <a:lstStyle/>
                    <a:p>
                      <a:pPr algn="ctr"/>
                      <a:r>
                        <a:rPr lang="en-US" sz="3200" dirty="0" err="1" smtClean="0"/>
                        <a:t>Kursi</a:t>
                      </a:r>
                      <a:endParaRPr lang="id-ID" sz="3200" dirty="0"/>
                    </a:p>
                  </a:txBody>
                  <a:tcPr/>
                </a:tc>
              </a:tr>
              <a:tr h="804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smtClean="0"/>
                        <a:t>Objek</a:t>
                      </a:r>
                      <a:r>
                        <a:rPr lang="en-US" sz="3200" dirty="0" smtClean="0"/>
                        <a:t> 5</a:t>
                      </a:r>
                      <a:endParaRPr lang="id-ID" sz="3200" dirty="0" smtClean="0"/>
                    </a:p>
                  </a:txBody>
                  <a:tcPr/>
                </a:tc>
                <a:tc>
                  <a:txBody>
                    <a:bodyPr/>
                    <a:lstStyle/>
                    <a:p>
                      <a:pPr algn="ctr"/>
                      <a:r>
                        <a:rPr lang="en-US" sz="3200" dirty="0" smtClean="0"/>
                        <a:t>2,5</a:t>
                      </a:r>
                      <a:endParaRPr lang="id-ID" sz="3200" dirty="0"/>
                    </a:p>
                  </a:txBody>
                  <a:tcPr/>
                </a:tc>
                <a:tc>
                  <a:txBody>
                    <a:bodyPr/>
                    <a:lstStyle/>
                    <a:p>
                      <a:pPr algn="ctr"/>
                      <a:r>
                        <a:rPr lang="en-US" sz="3200" dirty="0" smtClean="0"/>
                        <a:t>1,9</a:t>
                      </a:r>
                      <a:endParaRPr lang="id-ID" sz="3200" dirty="0"/>
                    </a:p>
                  </a:txBody>
                  <a:tcPr/>
                </a:tc>
                <a:tc>
                  <a:txBody>
                    <a:bodyPr/>
                    <a:lstStyle/>
                    <a:p>
                      <a:pPr algn="ctr"/>
                      <a:r>
                        <a:rPr lang="en-US" sz="3200" dirty="0" smtClean="0"/>
                        <a:t>0,8</a:t>
                      </a:r>
                      <a:endParaRPr lang="id-ID" sz="3200" dirty="0"/>
                    </a:p>
                  </a:txBody>
                  <a:tcPr/>
                </a:tc>
                <a:tc>
                  <a:txBody>
                    <a:bodyPr/>
                    <a:lstStyle/>
                    <a:p>
                      <a:pPr algn="ctr"/>
                      <a:r>
                        <a:rPr lang="en-US" sz="3200" dirty="0" err="1" smtClean="0"/>
                        <a:t>Meja</a:t>
                      </a:r>
                      <a:endParaRPr lang="id-ID" sz="3200" dirty="0"/>
                    </a:p>
                  </a:txBody>
                  <a:tcPr/>
                </a:tc>
              </a:tr>
            </a:tbl>
          </a:graphicData>
        </a:graphic>
      </p:graphicFrame>
      <p:sp>
        <p:nvSpPr>
          <p:cNvPr id="4" name="Rectangle 3"/>
          <p:cNvSpPr>
            <a:spLocks noChangeArrowheads="1"/>
          </p:cNvSpPr>
          <p:nvPr/>
        </p:nvSpPr>
        <p:spPr bwMode="auto">
          <a:xfrm>
            <a:off x="5410200" y="228600"/>
            <a:ext cx="1847850" cy="400050"/>
          </a:xfrm>
          <a:prstGeom prst="rect">
            <a:avLst/>
          </a:prstGeom>
          <a:noFill/>
          <a:ln w="9525">
            <a:noFill/>
            <a:miter lim="800000"/>
            <a:headEnd/>
            <a:tailEnd/>
          </a:ln>
        </p:spPr>
        <p:txBody>
          <a:bodyPr wrap="none">
            <a:spAutoFit/>
          </a:bodyPr>
          <a:lstStyle/>
          <a:p>
            <a:r>
              <a:rPr lang="en-US" sz="2000" b="1">
                <a:solidFill>
                  <a:srgbClr val="FF0000"/>
                </a:solidFill>
              </a:rPr>
              <a:t>Tidak penting</a:t>
            </a:r>
            <a:endParaRPr lang="id-ID" sz="2000" b="1">
              <a:solidFill>
                <a:srgbClr val="FF0000"/>
              </a:solidFill>
            </a:endParaRPr>
          </a:p>
        </p:txBody>
      </p:sp>
      <p:cxnSp>
        <p:nvCxnSpPr>
          <p:cNvPr id="6" name="Straight Arrow Connector 5"/>
          <p:cNvCxnSpPr/>
          <p:nvPr/>
        </p:nvCxnSpPr>
        <p:spPr>
          <a:xfrm rot="5400000" flipH="1" flipV="1">
            <a:off x="6020594" y="837406"/>
            <a:ext cx="4572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410200" y="914400"/>
            <a:ext cx="16764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Rectangle 6"/>
          <p:cNvSpPr>
            <a:spLocks noChangeArrowheads="1"/>
          </p:cNvSpPr>
          <p:nvPr/>
        </p:nvSpPr>
        <p:spPr bwMode="auto">
          <a:xfrm>
            <a:off x="304800" y="6029325"/>
            <a:ext cx="5638800" cy="523875"/>
          </a:xfrm>
          <a:prstGeom prst="rect">
            <a:avLst/>
          </a:prstGeom>
          <a:noFill/>
          <a:ln w="9525">
            <a:noFill/>
            <a:miter lim="800000"/>
            <a:headEnd/>
            <a:tailEnd/>
          </a:ln>
        </p:spPr>
        <p:txBody>
          <a:bodyPr wrap="square">
            <a:spAutoFit/>
          </a:bodyPr>
          <a:lstStyle/>
          <a:p>
            <a:r>
              <a:rPr lang="en-US" sz="2800" dirty="0" err="1">
                <a:solidFill>
                  <a:srgbClr val="C00000"/>
                </a:solidFill>
              </a:rPr>
              <a:t>Bisa</a:t>
            </a:r>
            <a:r>
              <a:rPr lang="en-US" sz="2800" dirty="0">
                <a:solidFill>
                  <a:srgbClr val="C00000"/>
                </a:solidFill>
              </a:rPr>
              <a:t> </a:t>
            </a:r>
            <a:r>
              <a:rPr lang="en-US" sz="2800" dirty="0" err="1">
                <a:solidFill>
                  <a:srgbClr val="C00000"/>
                </a:solidFill>
              </a:rPr>
              <a:t>direduksi</a:t>
            </a:r>
            <a:r>
              <a:rPr lang="en-US" sz="2800" dirty="0">
                <a:solidFill>
                  <a:srgbClr val="C00000"/>
                </a:solidFill>
              </a:rPr>
              <a:t> </a:t>
            </a:r>
            <a:r>
              <a:rPr lang="en-US" sz="2800" dirty="0" err="1">
                <a:solidFill>
                  <a:srgbClr val="C00000"/>
                </a:solidFill>
              </a:rPr>
              <a:t>menjadi</a:t>
            </a:r>
            <a:r>
              <a:rPr lang="en-US" sz="2800" dirty="0">
                <a:solidFill>
                  <a:srgbClr val="C00000"/>
                </a:solidFill>
              </a:rPr>
              <a:t> 2 </a:t>
            </a:r>
            <a:r>
              <a:rPr lang="en-US" sz="2800" dirty="0" err="1" smtClean="0">
                <a:solidFill>
                  <a:srgbClr val="C00000"/>
                </a:solidFill>
              </a:rPr>
              <a:t>dimensi</a:t>
            </a:r>
            <a:r>
              <a:rPr lang="id-ID" sz="2800" dirty="0" smtClean="0">
                <a:solidFill>
                  <a:srgbClr val="C00000"/>
                </a:solidFill>
              </a:rPr>
              <a:t>?</a:t>
            </a:r>
            <a:endParaRPr lang="en-US" sz="2800" dirty="0">
              <a:solidFill>
                <a:srgbClr val="C00000"/>
              </a:solidFill>
            </a:endParaRPr>
          </a:p>
        </p:txBody>
      </p:sp>
      <p:sp>
        <p:nvSpPr>
          <p:cNvPr id="9" name="Rectangle 8"/>
          <p:cNvSpPr>
            <a:spLocks noChangeArrowheads="1"/>
          </p:cNvSpPr>
          <p:nvPr/>
        </p:nvSpPr>
        <p:spPr bwMode="auto">
          <a:xfrm>
            <a:off x="6019800" y="6029325"/>
            <a:ext cx="1447800" cy="523875"/>
          </a:xfrm>
          <a:prstGeom prst="rect">
            <a:avLst/>
          </a:prstGeom>
          <a:noFill/>
          <a:ln w="9525">
            <a:noFill/>
            <a:miter lim="800000"/>
            <a:headEnd/>
            <a:tailEnd/>
          </a:ln>
        </p:spPr>
        <p:txBody>
          <a:bodyPr wrap="square">
            <a:spAutoFit/>
          </a:bodyPr>
          <a:lstStyle/>
          <a:p>
            <a:r>
              <a:rPr lang="en-US" sz="2800" dirty="0" err="1" smtClean="0">
                <a:solidFill>
                  <a:srgbClr val="C00000"/>
                </a:solidFill>
              </a:rPr>
              <a:t>Bisa</a:t>
            </a:r>
            <a:r>
              <a:rPr lang="id-ID" sz="2800" dirty="0" smtClean="0">
                <a:solidFill>
                  <a:srgbClr val="C00000"/>
                </a:solidFill>
              </a:rPr>
              <a:t>.</a:t>
            </a:r>
            <a:endParaRPr lang="en-US" sz="28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7" grpId="0"/>
      <p:bldP spid="9"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990600"/>
          <a:ext cx="6705600" cy="4860040"/>
        </p:xfrm>
        <a:graphic>
          <a:graphicData uri="http://schemas.openxmlformats.org/drawingml/2006/table">
            <a:tbl>
              <a:tblPr firstRow="1" bandRow="1">
                <a:tableStyleId>{5C22544A-7EE6-4342-B048-85BDC9FD1C3A}</a:tableStyleId>
              </a:tblPr>
              <a:tblGrid>
                <a:gridCol w="1676400"/>
                <a:gridCol w="1676400"/>
                <a:gridCol w="1676400"/>
                <a:gridCol w="1676400"/>
              </a:tblGrid>
              <a:tr h="838200">
                <a:tc>
                  <a:txBody>
                    <a:bodyPr/>
                    <a:lstStyle/>
                    <a:p>
                      <a:pPr algn="ctr"/>
                      <a:r>
                        <a:rPr lang="en-US" sz="3200" b="1" dirty="0" err="1" smtClean="0"/>
                        <a:t>Objek</a:t>
                      </a:r>
                      <a:endParaRPr lang="id-ID" sz="3200" b="1" dirty="0"/>
                    </a:p>
                  </a:txBody>
                  <a:tcPr/>
                </a:tc>
                <a:tc>
                  <a:txBody>
                    <a:bodyPr/>
                    <a:lstStyle/>
                    <a:p>
                      <a:pPr algn="ctr"/>
                      <a:r>
                        <a:rPr lang="en-US" sz="3200" b="1" dirty="0" err="1" smtClean="0"/>
                        <a:t>Panjang</a:t>
                      </a:r>
                      <a:endParaRPr lang="id-ID" sz="3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err="1" smtClean="0"/>
                        <a:t>Lebar</a:t>
                      </a:r>
                      <a:endParaRPr lang="en-US" sz="3200" b="1" dirty="0" smtClean="0"/>
                    </a:p>
                  </a:txBody>
                  <a:tcPr/>
                </a:tc>
                <a:tc>
                  <a:txBody>
                    <a:bodyPr/>
                    <a:lstStyle/>
                    <a:p>
                      <a:pPr algn="ctr"/>
                      <a:r>
                        <a:rPr lang="en-US" sz="3200" b="1" dirty="0" err="1" smtClean="0"/>
                        <a:t>Kelas</a:t>
                      </a:r>
                      <a:endParaRPr lang="id-ID" sz="3200" b="1" dirty="0"/>
                    </a:p>
                  </a:txBody>
                  <a:tcPr/>
                </a:tc>
              </a:tr>
              <a:tr h="804368">
                <a:tc>
                  <a:txBody>
                    <a:bodyPr/>
                    <a:lstStyle/>
                    <a:p>
                      <a:r>
                        <a:rPr lang="en-US" sz="3200" dirty="0" err="1" smtClean="0"/>
                        <a:t>Objek</a:t>
                      </a:r>
                      <a:r>
                        <a:rPr lang="en-US" sz="3200" dirty="0" smtClean="0"/>
                        <a:t> 1</a:t>
                      </a:r>
                      <a:endParaRPr lang="id-ID" sz="3200" dirty="0"/>
                    </a:p>
                  </a:txBody>
                  <a:tcPr/>
                </a:tc>
                <a:tc>
                  <a:txBody>
                    <a:bodyPr/>
                    <a:lstStyle/>
                    <a:p>
                      <a:pPr algn="ctr"/>
                      <a:r>
                        <a:rPr lang="en-US" sz="3200" kern="1200" dirty="0" smtClean="0">
                          <a:solidFill>
                            <a:schemeClr val="dk1"/>
                          </a:solidFill>
                          <a:latin typeface="+mn-lt"/>
                          <a:ea typeface="+mn-ea"/>
                          <a:cs typeface="+mn-cs"/>
                        </a:rPr>
                        <a:t>2,1</a:t>
                      </a:r>
                      <a:endParaRPr lang="id-ID" sz="3200" dirty="0"/>
                    </a:p>
                  </a:txBody>
                  <a:tcPr/>
                </a:tc>
                <a:tc>
                  <a:txBody>
                    <a:bodyPr/>
                    <a:lstStyle/>
                    <a:p>
                      <a:pPr algn="ctr"/>
                      <a:r>
                        <a:rPr lang="en-US" sz="3200" dirty="0" smtClean="0"/>
                        <a:t>1,5</a:t>
                      </a:r>
                      <a:endParaRPr lang="id-ID" sz="3200" dirty="0"/>
                    </a:p>
                  </a:txBody>
                  <a:tcPr/>
                </a:tc>
                <a:tc>
                  <a:txBody>
                    <a:bodyPr/>
                    <a:lstStyle/>
                    <a:p>
                      <a:pPr algn="ctr"/>
                      <a:r>
                        <a:rPr lang="en-US" sz="3200" dirty="0" err="1" smtClean="0"/>
                        <a:t>Meja</a:t>
                      </a:r>
                      <a:endParaRPr lang="id-ID" sz="3200" dirty="0"/>
                    </a:p>
                  </a:txBody>
                  <a:tcPr/>
                </a:tc>
              </a:tr>
              <a:tr h="804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smtClean="0"/>
                        <a:t>Objek</a:t>
                      </a:r>
                      <a:r>
                        <a:rPr lang="en-US" sz="3200" dirty="0" smtClean="0"/>
                        <a:t> 2</a:t>
                      </a:r>
                      <a:endParaRPr lang="id-ID" sz="3200" dirty="0" smtClean="0"/>
                    </a:p>
                  </a:txBody>
                  <a:tcPr/>
                </a:tc>
                <a:tc>
                  <a:txBody>
                    <a:bodyPr/>
                    <a:lstStyle/>
                    <a:p>
                      <a:pPr algn="ctr"/>
                      <a:r>
                        <a:rPr lang="en-US" sz="3200" dirty="0" smtClean="0"/>
                        <a:t>2,3</a:t>
                      </a:r>
                      <a:endParaRPr lang="id-ID" sz="3200" dirty="0"/>
                    </a:p>
                  </a:txBody>
                  <a:tcPr/>
                </a:tc>
                <a:tc>
                  <a:txBody>
                    <a:bodyPr/>
                    <a:lstStyle/>
                    <a:p>
                      <a:pPr algn="ctr"/>
                      <a:r>
                        <a:rPr lang="en-US" sz="3200" dirty="0" smtClean="0"/>
                        <a:t>1,7</a:t>
                      </a:r>
                      <a:endParaRPr lang="id-ID" sz="3200" dirty="0"/>
                    </a:p>
                  </a:txBody>
                  <a:tcPr/>
                </a:tc>
                <a:tc>
                  <a:txBody>
                    <a:bodyPr/>
                    <a:lstStyle/>
                    <a:p>
                      <a:pPr algn="ctr"/>
                      <a:r>
                        <a:rPr lang="en-US" sz="3200" dirty="0" err="1" smtClean="0"/>
                        <a:t>Meja</a:t>
                      </a:r>
                      <a:endParaRPr lang="id-ID" sz="3200" dirty="0"/>
                    </a:p>
                  </a:txBody>
                  <a:tcPr/>
                </a:tc>
              </a:tr>
              <a:tr h="804368">
                <a:tc>
                  <a:txBody>
                    <a:bodyPr/>
                    <a:lstStyle/>
                    <a:p>
                      <a:r>
                        <a:rPr lang="en-US" sz="3200" dirty="0" err="1" smtClean="0"/>
                        <a:t>Objek</a:t>
                      </a:r>
                      <a:r>
                        <a:rPr lang="en-US" sz="3200" dirty="0" smtClean="0"/>
                        <a:t> 3</a:t>
                      </a:r>
                      <a:endParaRPr lang="id-ID" sz="3200" dirty="0" smtClean="0"/>
                    </a:p>
                  </a:txBody>
                  <a:tcPr/>
                </a:tc>
                <a:tc>
                  <a:txBody>
                    <a:bodyPr/>
                    <a:lstStyle/>
                    <a:p>
                      <a:pPr algn="ctr"/>
                      <a:r>
                        <a:rPr lang="en-US" sz="3200" dirty="0" smtClean="0"/>
                        <a:t>2,1</a:t>
                      </a:r>
                      <a:endParaRPr lang="id-ID" sz="3200" dirty="0"/>
                    </a:p>
                  </a:txBody>
                  <a:tcPr/>
                </a:tc>
                <a:tc>
                  <a:txBody>
                    <a:bodyPr/>
                    <a:lstStyle/>
                    <a:p>
                      <a:pPr algn="ctr"/>
                      <a:r>
                        <a:rPr lang="en-US" sz="3200" dirty="0" smtClean="0"/>
                        <a:t>1,3</a:t>
                      </a:r>
                      <a:endParaRPr lang="id-ID" sz="3200" dirty="0"/>
                    </a:p>
                  </a:txBody>
                  <a:tcPr/>
                </a:tc>
                <a:tc>
                  <a:txBody>
                    <a:bodyPr/>
                    <a:lstStyle/>
                    <a:p>
                      <a:pPr algn="ctr"/>
                      <a:r>
                        <a:rPr lang="en-US" sz="3200" dirty="0" err="1" smtClean="0"/>
                        <a:t>Kursi</a:t>
                      </a:r>
                      <a:endParaRPr lang="id-ID" sz="3200" dirty="0"/>
                    </a:p>
                  </a:txBody>
                  <a:tcPr/>
                </a:tc>
              </a:tr>
              <a:tr h="804368">
                <a:tc>
                  <a:txBody>
                    <a:bodyPr/>
                    <a:lstStyle/>
                    <a:p>
                      <a:r>
                        <a:rPr lang="en-US" sz="3200" dirty="0" err="1" smtClean="0"/>
                        <a:t>Objek</a:t>
                      </a:r>
                      <a:r>
                        <a:rPr lang="en-US" sz="3200" dirty="0" smtClean="0"/>
                        <a:t> 4</a:t>
                      </a:r>
                      <a:endParaRPr lang="id-ID" sz="3200" dirty="0" smtClean="0"/>
                    </a:p>
                  </a:txBody>
                  <a:tcPr/>
                </a:tc>
                <a:tc>
                  <a:txBody>
                    <a:bodyPr/>
                    <a:lstStyle/>
                    <a:p>
                      <a:pPr algn="ctr"/>
                      <a:r>
                        <a:rPr lang="en-US" sz="3200" dirty="0" smtClean="0"/>
                        <a:t>1,6</a:t>
                      </a:r>
                      <a:endParaRPr lang="id-ID" sz="3200" dirty="0"/>
                    </a:p>
                  </a:txBody>
                  <a:tcPr/>
                </a:tc>
                <a:tc>
                  <a:txBody>
                    <a:bodyPr/>
                    <a:lstStyle/>
                    <a:p>
                      <a:pPr algn="ctr"/>
                      <a:r>
                        <a:rPr lang="en-US" sz="3200" dirty="0" smtClean="0"/>
                        <a:t>1,5</a:t>
                      </a:r>
                      <a:endParaRPr lang="id-ID" sz="3200" dirty="0"/>
                    </a:p>
                  </a:txBody>
                  <a:tcPr/>
                </a:tc>
                <a:tc>
                  <a:txBody>
                    <a:bodyPr/>
                    <a:lstStyle/>
                    <a:p>
                      <a:pPr algn="ctr"/>
                      <a:r>
                        <a:rPr lang="en-US" sz="3200" dirty="0" err="1" smtClean="0"/>
                        <a:t>Kursi</a:t>
                      </a:r>
                      <a:endParaRPr lang="id-ID" sz="3200" dirty="0"/>
                    </a:p>
                  </a:txBody>
                  <a:tcPr/>
                </a:tc>
              </a:tr>
              <a:tr h="804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smtClean="0"/>
                        <a:t>Objek</a:t>
                      </a:r>
                      <a:r>
                        <a:rPr lang="en-US" sz="3200" dirty="0" smtClean="0"/>
                        <a:t> 5</a:t>
                      </a:r>
                      <a:endParaRPr lang="id-ID" sz="3200" dirty="0" smtClean="0"/>
                    </a:p>
                  </a:txBody>
                  <a:tcPr/>
                </a:tc>
                <a:tc>
                  <a:txBody>
                    <a:bodyPr/>
                    <a:lstStyle/>
                    <a:p>
                      <a:pPr algn="ctr"/>
                      <a:r>
                        <a:rPr lang="en-US" sz="3200" dirty="0" smtClean="0"/>
                        <a:t>2,5</a:t>
                      </a:r>
                      <a:endParaRPr lang="id-ID" sz="3200" dirty="0"/>
                    </a:p>
                  </a:txBody>
                  <a:tcPr/>
                </a:tc>
                <a:tc>
                  <a:txBody>
                    <a:bodyPr/>
                    <a:lstStyle/>
                    <a:p>
                      <a:pPr algn="ctr"/>
                      <a:r>
                        <a:rPr lang="en-US" sz="3200" dirty="0" smtClean="0"/>
                        <a:t>1,9</a:t>
                      </a:r>
                      <a:endParaRPr lang="id-ID" sz="3200" dirty="0"/>
                    </a:p>
                  </a:txBody>
                  <a:tcPr/>
                </a:tc>
                <a:tc>
                  <a:txBody>
                    <a:bodyPr/>
                    <a:lstStyle/>
                    <a:p>
                      <a:pPr algn="ctr"/>
                      <a:r>
                        <a:rPr lang="en-US" sz="3200" dirty="0" err="1" smtClean="0"/>
                        <a:t>Meja</a:t>
                      </a:r>
                      <a:endParaRPr lang="id-ID" sz="3200" dirty="0"/>
                    </a:p>
                  </a:txBody>
                  <a:tcPr/>
                </a:tc>
              </a:tr>
            </a:tbl>
          </a:graphicData>
        </a:graphic>
      </p:graphicFrame>
      <p:sp>
        <p:nvSpPr>
          <p:cNvPr id="3" name="Rectangle 2"/>
          <p:cNvSpPr>
            <a:spLocks noChangeArrowheads="1"/>
          </p:cNvSpPr>
          <p:nvPr/>
        </p:nvSpPr>
        <p:spPr bwMode="auto">
          <a:xfrm>
            <a:off x="228600" y="6029325"/>
            <a:ext cx="4800600" cy="461963"/>
          </a:xfrm>
          <a:prstGeom prst="rect">
            <a:avLst/>
          </a:prstGeom>
          <a:noFill/>
          <a:ln w="9525">
            <a:noFill/>
            <a:miter lim="800000"/>
            <a:headEnd/>
            <a:tailEnd/>
          </a:ln>
        </p:spPr>
        <p:txBody>
          <a:bodyPr>
            <a:spAutoFit/>
          </a:bodyPr>
          <a:lstStyle/>
          <a:p>
            <a:r>
              <a:rPr lang="en-US" sz="2400" dirty="0" err="1">
                <a:solidFill>
                  <a:srgbClr val="C00000"/>
                </a:solidFill>
              </a:rPr>
              <a:t>Bisa</a:t>
            </a:r>
            <a:r>
              <a:rPr lang="en-US" sz="2400" dirty="0">
                <a:solidFill>
                  <a:srgbClr val="C00000"/>
                </a:solidFill>
              </a:rPr>
              <a:t> </a:t>
            </a:r>
            <a:r>
              <a:rPr lang="en-US" sz="2400" dirty="0" err="1">
                <a:solidFill>
                  <a:srgbClr val="C00000"/>
                </a:solidFill>
              </a:rPr>
              <a:t>direduksi</a:t>
            </a:r>
            <a:r>
              <a:rPr lang="en-US" sz="2400" dirty="0">
                <a:solidFill>
                  <a:srgbClr val="C00000"/>
                </a:solidFill>
              </a:rPr>
              <a:t> </a:t>
            </a:r>
            <a:r>
              <a:rPr lang="en-US" sz="2400" dirty="0" err="1">
                <a:solidFill>
                  <a:srgbClr val="C00000"/>
                </a:solidFill>
              </a:rPr>
              <a:t>menjadi</a:t>
            </a:r>
            <a:r>
              <a:rPr lang="en-US" sz="2400" dirty="0">
                <a:solidFill>
                  <a:srgbClr val="C00000"/>
                </a:solidFill>
              </a:rPr>
              <a:t> 1 </a:t>
            </a:r>
            <a:r>
              <a:rPr lang="en-US" sz="2400" dirty="0" err="1">
                <a:solidFill>
                  <a:srgbClr val="C00000"/>
                </a:solidFill>
              </a:rPr>
              <a:t>dimensi</a:t>
            </a:r>
            <a:r>
              <a:rPr lang="en-US" sz="2400" dirty="0">
                <a:solidFill>
                  <a:srgbClr val="C00000"/>
                </a:solidFill>
              </a:rPr>
              <a:t>?</a:t>
            </a:r>
          </a:p>
        </p:txBody>
      </p:sp>
      <p:sp>
        <p:nvSpPr>
          <p:cNvPr id="4" name="Oval 3"/>
          <p:cNvSpPr/>
          <p:nvPr/>
        </p:nvSpPr>
        <p:spPr>
          <a:xfrm>
            <a:off x="4114800" y="1676400"/>
            <a:ext cx="9144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Oval 4"/>
          <p:cNvSpPr/>
          <p:nvPr/>
        </p:nvSpPr>
        <p:spPr>
          <a:xfrm>
            <a:off x="4114800" y="4114800"/>
            <a:ext cx="9144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Oval 5"/>
          <p:cNvSpPr/>
          <p:nvPr/>
        </p:nvSpPr>
        <p:spPr>
          <a:xfrm>
            <a:off x="2438400" y="1676400"/>
            <a:ext cx="914400" cy="838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Oval 6"/>
          <p:cNvSpPr/>
          <p:nvPr/>
        </p:nvSpPr>
        <p:spPr>
          <a:xfrm>
            <a:off x="2438400" y="3352800"/>
            <a:ext cx="914400" cy="838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Oval 7"/>
          <p:cNvSpPr/>
          <p:nvPr/>
        </p:nvSpPr>
        <p:spPr>
          <a:xfrm>
            <a:off x="7315200" y="2057400"/>
            <a:ext cx="2286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 name="Isosceles Triangle 8"/>
          <p:cNvSpPr/>
          <p:nvPr/>
        </p:nvSpPr>
        <p:spPr>
          <a:xfrm>
            <a:off x="7272338" y="3657600"/>
            <a:ext cx="304800" cy="3048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0" name="Isosceles Triangle 9"/>
          <p:cNvSpPr/>
          <p:nvPr/>
        </p:nvSpPr>
        <p:spPr>
          <a:xfrm>
            <a:off x="7272338" y="4419600"/>
            <a:ext cx="304800" cy="3048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Oval 10"/>
          <p:cNvSpPr/>
          <p:nvPr/>
        </p:nvSpPr>
        <p:spPr>
          <a:xfrm>
            <a:off x="7315200" y="2895600"/>
            <a:ext cx="2286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3" name="Oval 12"/>
          <p:cNvSpPr/>
          <p:nvPr/>
        </p:nvSpPr>
        <p:spPr>
          <a:xfrm>
            <a:off x="7315200" y="5257800"/>
            <a:ext cx="2286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Rectangle 13"/>
          <p:cNvSpPr>
            <a:spLocks noChangeArrowheads="1"/>
          </p:cNvSpPr>
          <p:nvPr/>
        </p:nvSpPr>
        <p:spPr bwMode="auto">
          <a:xfrm>
            <a:off x="4953000" y="6019800"/>
            <a:ext cx="4114800" cy="461665"/>
          </a:xfrm>
          <a:prstGeom prst="rect">
            <a:avLst/>
          </a:prstGeom>
          <a:noFill/>
          <a:ln w="9525">
            <a:noFill/>
            <a:miter lim="800000"/>
            <a:headEnd/>
            <a:tailEnd/>
          </a:ln>
        </p:spPr>
        <p:txBody>
          <a:bodyPr>
            <a:spAutoFit/>
          </a:bodyPr>
          <a:lstStyle/>
          <a:p>
            <a:r>
              <a:rPr lang="en-US" sz="2400" dirty="0" err="1" smtClean="0">
                <a:solidFill>
                  <a:srgbClr val="7030A0"/>
                </a:solidFill>
              </a:rPr>
              <a:t>Tidak</a:t>
            </a:r>
            <a:r>
              <a:rPr lang="id-ID" sz="2400" dirty="0" smtClean="0">
                <a:solidFill>
                  <a:srgbClr val="7030A0"/>
                </a:solidFill>
              </a:rPr>
              <a:t> bisa</a:t>
            </a:r>
            <a:r>
              <a:rPr lang="en-US" sz="2400" dirty="0" smtClean="0">
                <a:solidFill>
                  <a:srgbClr val="7030A0"/>
                </a:solidFill>
              </a:rPr>
              <a:t>. </a:t>
            </a:r>
            <a:r>
              <a:rPr lang="en-US" sz="2400" dirty="0" err="1">
                <a:solidFill>
                  <a:srgbClr val="7030A0"/>
                </a:solidFill>
              </a:rPr>
              <a:t>Ada</a:t>
            </a:r>
            <a:r>
              <a:rPr lang="en-US" sz="2400" dirty="0">
                <a:solidFill>
                  <a:srgbClr val="7030A0"/>
                </a:solidFill>
              </a:rPr>
              <a:t> data </a:t>
            </a:r>
            <a:r>
              <a:rPr lang="en-US" sz="2400" dirty="0" smtClean="0">
                <a:solidFill>
                  <a:srgbClr val="7030A0"/>
                </a:solidFill>
              </a:rPr>
              <a:t>overlap</a:t>
            </a:r>
            <a:r>
              <a:rPr lang="en-US" sz="2400" dirty="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linds(horizontal)">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linds(horizontal)">
                                      <p:cBhvr>
                                        <p:cTn id="48" dur="500"/>
                                        <p:tgtEl>
                                          <p:spTgt spid="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blinds(horizontal)">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P spid="13" grpId="0" animBg="1"/>
      <p:bldP spid="14"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648200" y="3962400"/>
            <a:ext cx="2286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3" name="Oval 12"/>
          <p:cNvSpPr/>
          <p:nvPr/>
        </p:nvSpPr>
        <p:spPr>
          <a:xfrm>
            <a:off x="3705225" y="4129088"/>
            <a:ext cx="2286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Oval 13"/>
          <p:cNvSpPr/>
          <p:nvPr/>
        </p:nvSpPr>
        <p:spPr>
          <a:xfrm>
            <a:off x="5486400" y="3581400"/>
            <a:ext cx="2286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Isosceles Triangle 14"/>
          <p:cNvSpPr/>
          <p:nvPr/>
        </p:nvSpPr>
        <p:spPr>
          <a:xfrm>
            <a:off x="3657600" y="4495800"/>
            <a:ext cx="304800" cy="3048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Isosceles Triangle 15"/>
          <p:cNvSpPr/>
          <p:nvPr/>
        </p:nvSpPr>
        <p:spPr>
          <a:xfrm>
            <a:off x="2743200" y="4129088"/>
            <a:ext cx="304800" cy="3048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nvGrpSpPr>
          <p:cNvPr id="2" name="Group 17"/>
          <p:cNvGrpSpPr>
            <a:grpSpLocks/>
          </p:cNvGrpSpPr>
          <p:nvPr/>
        </p:nvGrpSpPr>
        <p:grpSpPr bwMode="auto">
          <a:xfrm>
            <a:off x="1447800" y="2481263"/>
            <a:ext cx="6858000" cy="3124200"/>
            <a:chOff x="990600" y="2743200"/>
            <a:chExt cx="6858000" cy="3124200"/>
          </a:xfrm>
        </p:grpSpPr>
        <p:cxnSp>
          <p:nvCxnSpPr>
            <p:cNvPr id="17" name="Straight Connector 16"/>
            <p:cNvCxnSpPr/>
            <p:nvPr/>
          </p:nvCxnSpPr>
          <p:spPr>
            <a:xfrm rot="10800000" flipV="1">
              <a:off x="990600" y="2971800"/>
              <a:ext cx="6324600" cy="2895600"/>
            </a:xfrm>
            <a:prstGeom prst="line">
              <a:avLst/>
            </a:prstGeom>
            <a:ln w="3810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1642" name="Rectangle 30"/>
            <p:cNvSpPr>
              <a:spLocks noChangeArrowheads="1"/>
            </p:cNvSpPr>
            <p:nvPr/>
          </p:nvSpPr>
          <p:spPr bwMode="auto">
            <a:xfrm>
              <a:off x="7467600" y="2743200"/>
              <a:ext cx="381000" cy="369888"/>
            </a:xfrm>
            <a:prstGeom prst="rect">
              <a:avLst/>
            </a:prstGeom>
            <a:noFill/>
            <a:ln w="9525">
              <a:noFill/>
              <a:miter lim="800000"/>
              <a:headEnd/>
              <a:tailEnd/>
            </a:ln>
          </p:spPr>
          <p:txBody>
            <a:bodyPr>
              <a:spAutoFit/>
            </a:bodyPr>
            <a:lstStyle/>
            <a:p>
              <a:pPr algn="ctr"/>
              <a:r>
                <a:rPr lang="en-US">
                  <a:solidFill>
                    <a:srgbClr val="00B050"/>
                  </a:solidFill>
                </a:rPr>
                <a:t>X</a:t>
              </a:r>
              <a:endParaRPr lang="id-ID">
                <a:solidFill>
                  <a:srgbClr val="00B050"/>
                </a:solidFill>
              </a:endParaRPr>
            </a:p>
          </p:txBody>
        </p:sp>
      </p:grpSp>
      <p:grpSp>
        <p:nvGrpSpPr>
          <p:cNvPr id="4" name="Group 18"/>
          <p:cNvGrpSpPr>
            <a:grpSpLocks/>
          </p:cNvGrpSpPr>
          <p:nvPr/>
        </p:nvGrpSpPr>
        <p:grpSpPr bwMode="auto">
          <a:xfrm>
            <a:off x="76200" y="685800"/>
            <a:ext cx="2009775" cy="5322888"/>
            <a:chOff x="-533400" y="773113"/>
            <a:chExt cx="2009774" cy="5322886"/>
          </a:xfrm>
        </p:grpSpPr>
        <p:cxnSp>
          <p:nvCxnSpPr>
            <p:cNvPr id="25" name="Straight Connector 24"/>
            <p:cNvCxnSpPr/>
            <p:nvPr/>
          </p:nvCxnSpPr>
          <p:spPr>
            <a:xfrm rot="16200000" flipH="1">
              <a:off x="-1847056" y="2772568"/>
              <a:ext cx="4789486" cy="1857374"/>
            </a:xfrm>
            <a:prstGeom prst="line">
              <a:avLst/>
            </a:prstGeom>
            <a:ln w="3810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1640" name="Rectangle 31"/>
            <p:cNvSpPr>
              <a:spLocks noChangeArrowheads="1"/>
            </p:cNvSpPr>
            <p:nvPr/>
          </p:nvSpPr>
          <p:spPr bwMode="auto">
            <a:xfrm>
              <a:off x="-533400" y="773113"/>
              <a:ext cx="381000" cy="369887"/>
            </a:xfrm>
            <a:prstGeom prst="rect">
              <a:avLst/>
            </a:prstGeom>
            <a:noFill/>
            <a:ln w="9525">
              <a:noFill/>
              <a:miter lim="800000"/>
              <a:headEnd/>
              <a:tailEnd/>
            </a:ln>
          </p:spPr>
          <p:txBody>
            <a:bodyPr>
              <a:spAutoFit/>
            </a:bodyPr>
            <a:lstStyle/>
            <a:p>
              <a:pPr algn="ctr"/>
              <a:r>
                <a:rPr lang="en-US">
                  <a:solidFill>
                    <a:srgbClr val="00B050"/>
                  </a:solidFill>
                </a:rPr>
                <a:t>Y</a:t>
              </a:r>
              <a:endParaRPr lang="id-ID">
                <a:solidFill>
                  <a:srgbClr val="00B050"/>
                </a:solidFill>
              </a:endParaRPr>
            </a:p>
          </p:txBody>
        </p:sp>
      </p:grpSp>
      <p:sp>
        <p:nvSpPr>
          <p:cNvPr id="20" name="Rectangle 19"/>
          <p:cNvSpPr>
            <a:spLocks noChangeArrowheads="1"/>
          </p:cNvSpPr>
          <p:nvPr/>
        </p:nvSpPr>
        <p:spPr bwMode="auto">
          <a:xfrm>
            <a:off x="1917700" y="1447800"/>
            <a:ext cx="5624513" cy="523875"/>
          </a:xfrm>
          <a:prstGeom prst="rect">
            <a:avLst/>
          </a:prstGeom>
          <a:noFill/>
          <a:ln w="9525">
            <a:noFill/>
            <a:miter lim="800000"/>
            <a:headEnd/>
            <a:tailEnd/>
          </a:ln>
        </p:spPr>
        <p:txBody>
          <a:bodyPr wrap="none">
            <a:spAutoFit/>
          </a:bodyPr>
          <a:lstStyle/>
          <a:p>
            <a:r>
              <a:rPr lang="en-US" sz="2800">
                <a:solidFill>
                  <a:srgbClr val="C00000"/>
                </a:solidFill>
              </a:rPr>
              <a:t>Bisa direduksi menjadi 1 dimensi?</a:t>
            </a:r>
          </a:p>
        </p:txBody>
      </p:sp>
      <p:sp>
        <p:nvSpPr>
          <p:cNvPr id="22" name="Rectangle 21"/>
          <p:cNvSpPr>
            <a:spLocks noChangeArrowheads="1"/>
          </p:cNvSpPr>
          <p:nvPr/>
        </p:nvSpPr>
        <p:spPr bwMode="auto">
          <a:xfrm rot="-1338689">
            <a:off x="1990725" y="847725"/>
            <a:ext cx="2262188" cy="523875"/>
          </a:xfrm>
          <a:prstGeom prst="rect">
            <a:avLst/>
          </a:prstGeom>
          <a:noFill/>
          <a:ln w="9525">
            <a:noFill/>
            <a:miter lim="800000"/>
            <a:headEnd/>
            <a:tailEnd/>
          </a:ln>
        </p:spPr>
        <p:txBody>
          <a:bodyPr wrap="none">
            <a:spAutoFit/>
          </a:bodyPr>
          <a:lstStyle/>
          <a:p>
            <a:r>
              <a:rPr lang="en-US" sz="2800">
                <a:solidFill>
                  <a:srgbClr val="00B050"/>
                </a:solidFill>
              </a:rPr>
              <a:t>Domain PCA</a:t>
            </a:r>
          </a:p>
        </p:txBody>
      </p:sp>
      <p:sp>
        <p:nvSpPr>
          <p:cNvPr id="23" name="Rectangle 22"/>
          <p:cNvSpPr>
            <a:spLocks noChangeArrowheads="1"/>
          </p:cNvSpPr>
          <p:nvPr/>
        </p:nvSpPr>
        <p:spPr bwMode="auto">
          <a:xfrm rot="-1361509">
            <a:off x="1268413" y="1370013"/>
            <a:ext cx="4441825" cy="522287"/>
          </a:xfrm>
          <a:prstGeom prst="rect">
            <a:avLst/>
          </a:prstGeom>
          <a:noFill/>
          <a:ln w="9525">
            <a:noFill/>
            <a:miter lim="800000"/>
            <a:headEnd/>
            <a:tailEnd/>
          </a:ln>
        </p:spPr>
        <p:txBody>
          <a:bodyPr>
            <a:spAutoFit/>
          </a:bodyPr>
          <a:lstStyle/>
          <a:p>
            <a:r>
              <a:rPr lang="en-US" sz="2800">
                <a:solidFill>
                  <a:srgbClr val="00B050"/>
                </a:solidFill>
              </a:rPr>
              <a:t>Sumbu Y kurang penting?</a:t>
            </a:r>
          </a:p>
        </p:txBody>
      </p:sp>
      <p:cxnSp>
        <p:nvCxnSpPr>
          <p:cNvPr id="24" name="Straight Connector 23"/>
          <p:cNvCxnSpPr/>
          <p:nvPr/>
        </p:nvCxnSpPr>
        <p:spPr>
          <a:xfrm rot="16200000" flipV="1">
            <a:off x="2628900" y="3924300"/>
            <a:ext cx="2286000" cy="9906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2675732" y="4412456"/>
            <a:ext cx="2284412" cy="1587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1524000" y="4303713"/>
            <a:ext cx="4572000" cy="158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5" name="Group 49"/>
          <p:cNvGrpSpPr>
            <a:grpSpLocks/>
          </p:cNvGrpSpPr>
          <p:nvPr/>
        </p:nvGrpSpPr>
        <p:grpSpPr bwMode="auto">
          <a:xfrm>
            <a:off x="1066800" y="5467350"/>
            <a:ext cx="7527925" cy="712788"/>
            <a:chOff x="1066800" y="5467350"/>
            <a:chExt cx="7527925" cy="713076"/>
          </a:xfrm>
        </p:grpSpPr>
        <p:cxnSp>
          <p:nvCxnSpPr>
            <p:cNvPr id="9" name="Straight Arrow Connector 8"/>
            <p:cNvCxnSpPr/>
            <p:nvPr/>
          </p:nvCxnSpPr>
          <p:spPr bwMode="auto">
            <a:xfrm flipV="1">
              <a:off x="1066800" y="5638869"/>
              <a:ext cx="6248400" cy="762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1637" name="Rectangle 9"/>
            <p:cNvSpPr>
              <a:spLocks noChangeArrowheads="1"/>
            </p:cNvSpPr>
            <p:nvPr/>
          </p:nvSpPr>
          <p:spPr bwMode="auto">
            <a:xfrm>
              <a:off x="7467600" y="5467350"/>
              <a:ext cx="1127125" cy="400050"/>
            </a:xfrm>
            <a:prstGeom prst="rect">
              <a:avLst/>
            </a:prstGeom>
            <a:noFill/>
            <a:ln w="9525">
              <a:noFill/>
              <a:miter lim="800000"/>
              <a:headEnd/>
              <a:tailEnd/>
            </a:ln>
          </p:spPr>
          <p:txBody>
            <a:bodyPr wrap="none">
              <a:spAutoFit/>
            </a:bodyPr>
            <a:lstStyle/>
            <a:p>
              <a:r>
                <a:rPr lang="en-US" sz="2000">
                  <a:solidFill>
                    <a:srgbClr val="0070C0"/>
                  </a:solidFill>
                </a:rPr>
                <a:t>Panjang</a:t>
              </a:r>
              <a:endParaRPr lang="id-ID" sz="2000">
                <a:solidFill>
                  <a:srgbClr val="0070C0"/>
                </a:solidFill>
              </a:endParaRPr>
            </a:p>
          </p:txBody>
        </p:sp>
        <p:sp>
          <p:nvSpPr>
            <p:cNvPr id="111638" name="Rectangle 9"/>
            <p:cNvSpPr>
              <a:spLocks noChangeArrowheads="1"/>
            </p:cNvSpPr>
            <p:nvPr/>
          </p:nvSpPr>
          <p:spPr bwMode="auto">
            <a:xfrm>
              <a:off x="3534228" y="5780316"/>
              <a:ext cx="540533" cy="400110"/>
            </a:xfrm>
            <a:prstGeom prst="rect">
              <a:avLst/>
            </a:prstGeom>
            <a:noFill/>
            <a:ln w="9525">
              <a:noFill/>
              <a:miter lim="800000"/>
              <a:headEnd/>
              <a:tailEnd/>
            </a:ln>
          </p:spPr>
          <p:txBody>
            <a:bodyPr wrap="none">
              <a:spAutoFit/>
            </a:bodyPr>
            <a:lstStyle/>
            <a:p>
              <a:r>
                <a:rPr lang="en-US" sz="2000">
                  <a:solidFill>
                    <a:srgbClr val="0070C0"/>
                  </a:solidFill>
                </a:rPr>
                <a:t>2,1</a:t>
              </a:r>
              <a:endParaRPr lang="id-ID" sz="2000">
                <a:solidFill>
                  <a:srgbClr val="0070C0"/>
                </a:solidFill>
              </a:endParaRPr>
            </a:p>
          </p:txBody>
        </p:sp>
      </p:grpSp>
      <p:grpSp>
        <p:nvGrpSpPr>
          <p:cNvPr id="6" name="Group 50"/>
          <p:cNvGrpSpPr>
            <a:grpSpLocks/>
          </p:cNvGrpSpPr>
          <p:nvPr/>
        </p:nvGrpSpPr>
        <p:grpSpPr bwMode="auto">
          <a:xfrm>
            <a:off x="744538" y="381000"/>
            <a:ext cx="1084262" cy="5638800"/>
            <a:chOff x="743856" y="381000"/>
            <a:chExt cx="1084944" cy="5638800"/>
          </a:xfrm>
        </p:grpSpPr>
        <p:cxnSp>
          <p:nvCxnSpPr>
            <p:cNvPr id="3" name="Straight Connector 2"/>
            <p:cNvCxnSpPr/>
            <p:nvPr/>
          </p:nvCxnSpPr>
          <p:spPr bwMode="auto">
            <a:xfrm rot="5400000">
              <a:off x="-1180593" y="3466306"/>
              <a:ext cx="5105400" cy="1589"/>
            </a:xfrm>
            <a:prstGeom prst="line">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1634" name="Rectangle 10"/>
            <p:cNvSpPr>
              <a:spLocks noChangeArrowheads="1"/>
            </p:cNvSpPr>
            <p:nvPr/>
          </p:nvSpPr>
          <p:spPr bwMode="auto">
            <a:xfrm>
              <a:off x="989013" y="381000"/>
              <a:ext cx="839787" cy="400050"/>
            </a:xfrm>
            <a:prstGeom prst="rect">
              <a:avLst/>
            </a:prstGeom>
            <a:noFill/>
            <a:ln w="9525">
              <a:noFill/>
              <a:miter lim="800000"/>
              <a:headEnd/>
              <a:tailEnd/>
            </a:ln>
          </p:spPr>
          <p:txBody>
            <a:bodyPr wrap="none">
              <a:spAutoFit/>
            </a:bodyPr>
            <a:lstStyle/>
            <a:p>
              <a:r>
                <a:rPr lang="en-US" sz="2000">
                  <a:solidFill>
                    <a:srgbClr val="0070C0"/>
                  </a:solidFill>
                </a:rPr>
                <a:t>Lebar</a:t>
              </a:r>
              <a:endParaRPr lang="id-ID" sz="2000">
                <a:solidFill>
                  <a:srgbClr val="0070C0"/>
                </a:solidFill>
              </a:endParaRPr>
            </a:p>
          </p:txBody>
        </p:sp>
        <p:sp>
          <p:nvSpPr>
            <p:cNvPr id="111635" name="Rectangle 9"/>
            <p:cNvSpPr>
              <a:spLocks noChangeArrowheads="1"/>
            </p:cNvSpPr>
            <p:nvPr/>
          </p:nvSpPr>
          <p:spPr bwMode="auto">
            <a:xfrm>
              <a:off x="743856" y="4114800"/>
              <a:ext cx="540533" cy="400110"/>
            </a:xfrm>
            <a:prstGeom prst="rect">
              <a:avLst/>
            </a:prstGeom>
            <a:noFill/>
            <a:ln w="9525">
              <a:noFill/>
              <a:miter lim="800000"/>
              <a:headEnd/>
              <a:tailEnd/>
            </a:ln>
          </p:spPr>
          <p:txBody>
            <a:bodyPr wrap="none">
              <a:spAutoFit/>
            </a:bodyPr>
            <a:lstStyle/>
            <a:p>
              <a:r>
                <a:rPr lang="en-US" sz="2000">
                  <a:solidFill>
                    <a:srgbClr val="0070C0"/>
                  </a:solidFill>
                </a:rPr>
                <a:t>1,5</a:t>
              </a:r>
              <a:endParaRPr lang="id-ID" sz="2000">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linds(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linds(horizontal)">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linds(horizontal)">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linds(horizontal)">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nodeType="clickEffect">
                                  <p:stCondLst>
                                    <p:cond delay="0"/>
                                  </p:stCondLst>
                                  <p:childTnLst>
                                    <p:animEffect transition="out" filter="blinds(horizontal)">
                                      <p:cBhvr>
                                        <p:cTn id="82" dur="500"/>
                                        <p:tgtEl>
                                          <p:spTgt spid="4"/>
                                        </p:tgtEl>
                                      </p:cBhvr>
                                    </p:animEffect>
                                    <p:set>
                                      <p:cBhvr>
                                        <p:cTn id="83" dur="1" fill="hold">
                                          <p:stCondLst>
                                            <p:cond delay="499"/>
                                          </p:stCondLst>
                                        </p:cTn>
                                        <p:tgtEl>
                                          <p:spTgt spid="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linds(horizontal)">
                                      <p:cBhvr>
                                        <p:cTn id="8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3"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11"/>
          <p:cNvPicPr>
            <a:picLocks noChangeAspect="1" noChangeArrowheads="1"/>
          </p:cNvPicPr>
          <p:nvPr/>
        </p:nvPicPr>
        <p:blipFill>
          <a:blip r:embed="rId2"/>
          <a:srcRect/>
          <a:stretch>
            <a:fillRect/>
          </a:stretch>
        </p:blipFill>
        <p:spPr bwMode="auto">
          <a:xfrm>
            <a:off x="5410200" y="609600"/>
            <a:ext cx="3346450" cy="5257800"/>
          </a:xfrm>
          <a:prstGeom prst="rect">
            <a:avLst/>
          </a:prstGeom>
          <a:noFill/>
          <a:ln w="9525">
            <a:noFill/>
            <a:miter lim="800000"/>
            <a:headEnd/>
            <a:tailEnd/>
          </a:ln>
        </p:spPr>
      </p:pic>
      <p:pic>
        <p:nvPicPr>
          <p:cNvPr id="112643" name="Picture 10"/>
          <p:cNvPicPr>
            <a:picLocks noChangeAspect="1" noChangeArrowheads="1"/>
          </p:cNvPicPr>
          <p:nvPr/>
        </p:nvPicPr>
        <p:blipFill>
          <a:blip r:embed="rId3"/>
          <a:srcRect/>
          <a:stretch>
            <a:fillRect/>
          </a:stretch>
        </p:blipFill>
        <p:spPr bwMode="auto">
          <a:xfrm>
            <a:off x="914400" y="609600"/>
            <a:ext cx="3346450" cy="5257800"/>
          </a:xfrm>
          <a:prstGeom prst="rect">
            <a:avLst/>
          </a:prstGeom>
          <a:noFill/>
          <a:ln w="9525">
            <a:noFill/>
            <a:miter lim="800000"/>
            <a:headEnd/>
            <a:tailEnd/>
          </a:ln>
        </p:spPr>
      </p:pic>
      <p:sp>
        <p:nvSpPr>
          <p:cNvPr id="112644" name="Rectangle 3"/>
          <p:cNvSpPr>
            <a:spLocks noChangeArrowheads="1"/>
          </p:cNvSpPr>
          <p:nvPr/>
        </p:nvSpPr>
        <p:spPr bwMode="auto">
          <a:xfrm>
            <a:off x="2381250" y="228600"/>
            <a:ext cx="569913" cy="369888"/>
          </a:xfrm>
          <a:prstGeom prst="rect">
            <a:avLst/>
          </a:prstGeom>
          <a:noFill/>
          <a:ln w="9525">
            <a:noFill/>
            <a:miter lim="800000"/>
            <a:headEnd/>
            <a:tailEnd/>
          </a:ln>
        </p:spPr>
        <p:txBody>
          <a:bodyPr wrap="none">
            <a:spAutoFit/>
          </a:bodyPr>
          <a:lstStyle/>
          <a:p>
            <a:r>
              <a:rPr lang="en-US"/>
              <a:t>200</a:t>
            </a:r>
            <a:endParaRPr lang="id-ID"/>
          </a:p>
        </p:txBody>
      </p:sp>
      <p:sp>
        <p:nvSpPr>
          <p:cNvPr id="112645" name="Rectangle 4"/>
          <p:cNvSpPr>
            <a:spLocks noChangeArrowheads="1"/>
          </p:cNvSpPr>
          <p:nvPr/>
        </p:nvSpPr>
        <p:spPr bwMode="auto">
          <a:xfrm>
            <a:off x="323850" y="2819400"/>
            <a:ext cx="569913" cy="369888"/>
          </a:xfrm>
          <a:prstGeom prst="rect">
            <a:avLst/>
          </a:prstGeom>
          <a:noFill/>
          <a:ln w="9525">
            <a:noFill/>
            <a:miter lim="800000"/>
            <a:headEnd/>
            <a:tailEnd/>
          </a:ln>
        </p:spPr>
        <p:txBody>
          <a:bodyPr wrap="none">
            <a:spAutoFit/>
          </a:bodyPr>
          <a:lstStyle/>
          <a:p>
            <a:r>
              <a:rPr lang="en-US"/>
              <a:t>300</a:t>
            </a:r>
            <a:endParaRPr lang="id-ID"/>
          </a:p>
        </p:txBody>
      </p:sp>
      <p:sp>
        <p:nvSpPr>
          <p:cNvPr id="112646" name="Rectangle 5"/>
          <p:cNvSpPr>
            <a:spLocks noChangeArrowheads="1"/>
          </p:cNvSpPr>
          <p:nvPr/>
        </p:nvSpPr>
        <p:spPr bwMode="auto">
          <a:xfrm>
            <a:off x="6764338" y="304800"/>
            <a:ext cx="569912" cy="369888"/>
          </a:xfrm>
          <a:prstGeom prst="rect">
            <a:avLst/>
          </a:prstGeom>
          <a:noFill/>
          <a:ln w="9525">
            <a:noFill/>
            <a:miter lim="800000"/>
            <a:headEnd/>
            <a:tailEnd/>
          </a:ln>
        </p:spPr>
        <p:txBody>
          <a:bodyPr wrap="none">
            <a:spAutoFit/>
          </a:bodyPr>
          <a:lstStyle/>
          <a:p>
            <a:r>
              <a:rPr lang="en-US"/>
              <a:t>200</a:t>
            </a:r>
            <a:endParaRPr lang="id-ID"/>
          </a:p>
        </p:txBody>
      </p:sp>
      <p:sp>
        <p:nvSpPr>
          <p:cNvPr id="112647" name="Rectangle 6"/>
          <p:cNvSpPr>
            <a:spLocks noChangeArrowheads="1"/>
          </p:cNvSpPr>
          <p:nvPr/>
        </p:nvSpPr>
        <p:spPr bwMode="auto">
          <a:xfrm>
            <a:off x="4819650" y="2743200"/>
            <a:ext cx="569913" cy="369888"/>
          </a:xfrm>
          <a:prstGeom prst="rect">
            <a:avLst/>
          </a:prstGeom>
          <a:noFill/>
          <a:ln w="9525">
            <a:noFill/>
            <a:miter lim="800000"/>
            <a:headEnd/>
            <a:tailEnd/>
          </a:ln>
        </p:spPr>
        <p:txBody>
          <a:bodyPr wrap="none">
            <a:spAutoFit/>
          </a:bodyPr>
          <a:lstStyle/>
          <a:p>
            <a:r>
              <a:rPr lang="en-US"/>
              <a:t>300</a:t>
            </a:r>
            <a:endParaRPr lang="id-ID"/>
          </a:p>
        </p:txBody>
      </p:sp>
      <p:sp>
        <p:nvSpPr>
          <p:cNvPr id="8" name="Rectangle 7"/>
          <p:cNvSpPr>
            <a:spLocks noChangeArrowheads="1"/>
          </p:cNvSpPr>
          <p:nvPr/>
        </p:nvSpPr>
        <p:spPr bwMode="auto">
          <a:xfrm>
            <a:off x="1981200" y="4038600"/>
            <a:ext cx="5562600" cy="523875"/>
          </a:xfrm>
          <a:prstGeom prst="rect">
            <a:avLst/>
          </a:prstGeom>
          <a:noFill/>
          <a:ln w="9525">
            <a:noFill/>
            <a:miter lim="800000"/>
            <a:headEnd/>
            <a:tailEnd/>
          </a:ln>
        </p:spPr>
        <p:txBody>
          <a:bodyPr>
            <a:spAutoFit/>
          </a:bodyPr>
          <a:lstStyle/>
          <a:p>
            <a:r>
              <a:rPr lang="en-US" sz="2800">
                <a:solidFill>
                  <a:srgbClr val="FF0000"/>
                </a:solidFill>
              </a:rPr>
              <a:t>Lebih banyak pixel yang sama !!!</a:t>
            </a:r>
            <a:endParaRPr lang="id-ID" sz="2800">
              <a:solidFill>
                <a:srgbClr val="FF0000"/>
              </a:solidFill>
            </a:endParaRPr>
          </a:p>
        </p:txBody>
      </p:sp>
      <p:sp>
        <p:nvSpPr>
          <p:cNvPr id="9" name="Rectangle 8"/>
          <p:cNvSpPr>
            <a:spLocks noChangeArrowheads="1"/>
          </p:cNvSpPr>
          <p:nvPr/>
        </p:nvSpPr>
        <p:spPr bwMode="auto">
          <a:xfrm>
            <a:off x="1981200" y="4648200"/>
            <a:ext cx="6172200" cy="523875"/>
          </a:xfrm>
          <a:prstGeom prst="rect">
            <a:avLst/>
          </a:prstGeom>
          <a:noFill/>
          <a:ln w="9525">
            <a:noFill/>
            <a:miter lim="800000"/>
            <a:headEnd/>
            <a:tailEnd/>
          </a:ln>
        </p:spPr>
        <p:txBody>
          <a:bodyPr>
            <a:spAutoFit/>
          </a:bodyPr>
          <a:lstStyle/>
          <a:p>
            <a:r>
              <a:rPr lang="en-US" sz="2800">
                <a:solidFill>
                  <a:srgbClr val="FF0000"/>
                </a:solidFill>
              </a:rPr>
              <a:t>Bagaimana membedakan A dan Y ?</a:t>
            </a:r>
            <a:endParaRPr lang="id-ID" sz="2800">
              <a:solidFill>
                <a:srgbClr val="FF0000"/>
              </a:solidFill>
            </a:endParaRPr>
          </a:p>
        </p:txBody>
      </p:sp>
      <p:sp>
        <p:nvSpPr>
          <p:cNvPr id="10" name="Rectangle 9"/>
          <p:cNvSpPr>
            <a:spLocks noChangeArrowheads="1"/>
          </p:cNvSpPr>
          <p:nvPr/>
        </p:nvSpPr>
        <p:spPr bwMode="auto">
          <a:xfrm>
            <a:off x="1981200" y="5257800"/>
            <a:ext cx="6172200" cy="523875"/>
          </a:xfrm>
          <a:prstGeom prst="rect">
            <a:avLst/>
          </a:prstGeom>
          <a:noFill/>
          <a:ln w="9525">
            <a:noFill/>
            <a:miter lim="800000"/>
            <a:headEnd/>
            <a:tailEnd/>
          </a:ln>
        </p:spPr>
        <p:txBody>
          <a:bodyPr>
            <a:spAutoFit/>
          </a:bodyPr>
          <a:lstStyle/>
          <a:p>
            <a:r>
              <a:rPr lang="en-US" sz="2800">
                <a:solidFill>
                  <a:srgbClr val="0070C0"/>
                </a:solidFill>
              </a:rPr>
              <a:t>Reduksi dimensi data pakai PCA</a:t>
            </a:r>
            <a:endParaRPr lang="id-ID" sz="2800">
              <a:solidFill>
                <a:srgbClr val="0070C0"/>
              </a:solidFill>
            </a:endParaRPr>
          </a:p>
        </p:txBody>
      </p:sp>
      <p:sp>
        <p:nvSpPr>
          <p:cNvPr id="11" name="Rectangle 10"/>
          <p:cNvSpPr>
            <a:spLocks noChangeArrowheads="1"/>
          </p:cNvSpPr>
          <p:nvPr/>
        </p:nvSpPr>
        <p:spPr bwMode="auto">
          <a:xfrm>
            <a:off x="1981200" y="5800725"/>
            <a:ext cx="6172200" cy="523875"/>
          </a:xfrm>
          <a:prstGeom prst="rect">
            <a:avLst/>
          </a:prstGeom>
          <a:noFill/>
          <a:ln w="9525">
            <a:noFill/>
            <a:miter lim="800000"/>
            <a:headEnd/>
            <a:tailEnd/>
          </a:ln>
        </p:spPr>
        <p:txBody>
          <a:bodyPr>
            <a:spAutoFit/>
          </a:bodyPr>
          <a:lstStyle/>
          <a:p>
            <a:r>
              <a:rPr lang="en-US" sz="2800">
                <a:solidFill>
                  <a:srgbClr val="0070C0"/>
                </a:solidFill>
              </a:rPr>
              <a:t>60000 dimensi </a:t>
            </a:r>
            <a:r>
              <a:rPr lang="en-US" sz="2800">
                <a:solidFill>
                  <a:srgbClr val="0070C0"/>
                </a:solidFill>
                <a:sym typeface="Wingdings" pitchFamily="2" charset="2"/>
              </a:rPr>
              <a:t> 40 dimensi</a:t>
            </a:r>
            <a:endParaRPr lang="id-ID" sz="28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4"/>
          <p:cNvGraphicFramePr>
            <a:graphicFrameLocks noChangeAspect="1"/>
          </p:cNvGraphicFramePr>
          <p:nvPr/>
        </p:nvGraphicFramePr>
        <p:xfrm>
          <a:off x="531813" y="290513"/>
          <a:ext cx="4040187" cy="1766887"/>
        </p:xfrm>
        <a:graphic>
          <a:graphicData uri="http://schemas.openxmlformats.org/presentationml/2006/ole">
            <mc:AlternateContent xmlns:mc="http://schemas.openxmlformats.org/markup-compatibility/2006">
              <mc:Choice xmlns:v="urn:schemas-microsoft-com:vml" Requires="v">
                <p:oleObj spid="_x0000_s30801" name="Equation" r:id="rId3" imgW="1625400" imgH="711000" progId="Equation.3">
                  <p:embed/>
                </p:oleObj>
              </mc:Choice>
              <mc:Fallback>
                <p:oleObj name="Equation" r:id="rId3" imgW="1625400" imgH="711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3" y="290513"/>
                        <a:ext cx="4040187" cy="176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3"/>
          <p:cNvGraphicFramePr>
            <a:graphicFrameLocks noChangeAspect="1"/>
          </p:cNvGraphicFramePr>
          <p:nvPr>
            <p:extLst>
              <p:ext uri="{D42A27DB-BD31-4B8C-83A1-F6EECF244321}">
                <p14:modId xmlns:p14="http://schemas.microsoft.com/office/powerpoint/2010/main" val="1467181346"/>
              </p:ext>
            </p:extLst>
          </p:nvPr>
        </p:nvGraphicFramePr>
        <p:xfrm>
          <a:off x="533400" y="2514600"/>
          <a:ext cx="4524375" cy="1066800"/>
        </p:xfrm>
        <a:graphic>
          <a:graphicData uri="http://schemas.openxmlformats.org/presentationml/2006/ole">
            <mc:AlternateContent xmlns:mc="http://schemas.openxmlformats.org/markup-compatibility/2006">
              <mc:Choice xmlns:v="urn:schemas-microsoft-com:vml" Requires="v">
                <p:oleObj spid="_x0000_s30802" name="Equation" r:id="rId5" imgW="1777680" imgH="419040" progId="Equation.3">
                  <p:embed/>
                </p:oleObj>
              </mc:Choice>
              <mc:Fallback>
                <p:oleObj name="Equation" r:id="rId5" imgW="1777680" imgH="419040" progId="Equation.3">
                  <p:embed/>
                  <p:pic>
                    <p:nvPicPr>
                      <p:cNvPr id="0" name="Object 3"/>
                      <p:cNvPicPr>
                        <a:picLocks noChangeAspect="1" noChangeArrowheads="1"/>
                      </p:cNvPicPr>
                      <p:nvPr/>
                    </p:nvPicPr>
                    <p:blipFill>
                      <a:blip r:embed="rId6"/>
                      <a:srcRect/>
                      <a:stretch>
                        <a:fillRect/>
                      </a:stretch>
                    </p:blipFill>
                    <p:spPr bwMode="auto">
                      <a:xfrm>
                        <a:off x="533400" y="2514600"/>
                        <a:ext cx="4524375"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4"/>
          <p:cNvGraphicFramePr>
            <a:graphicFrameLocks noChangeAspect="1"/>
          </p:cNvGraphicFramePr>
          <p:nvPr/>
        </p:nvGraphicFramePr>
        <p:xfrm>
          <a:off x="533400" y="4800600"/>
          <a:ext cx="4638675" cy="1828800"/>
        </p:xfrm>
        <a:graphic>
          <a:graphicData uri="http://schemas.openxmlformats.org/presentationml/2006/ole">
            <mc:AlternateContent xmlns:mc="http://schemas.openxmlformats.org/markup-compatibility/2006">
              <mc:Choice xmlns:v="urn:schemas-microsoft-com:vml" Requires="v">
                <p:oleObj spid="_x0000_s30803" name="Equation" r:id="rId7" imgW="1803240" imgH="711000" progId="Equation.3">
                  <p:embed/>
                </p:oleObj>
              </mc:Choice>
              <mc:Fallback>
                <p:oleObj name="Equation" r:id="rId7" imgW="1803240" imgH="711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800600"/>
                        <a:ext cx="4638675" cy="1828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926" name="Rectangle 22"/>
          <p:cNvSpPr>
            <a:spLocks noChangeArrowheads="1"/>
          </p:cNvSpPr>
          <p:nvPr/>
        </p:nvSpPr>
        <p:spPr bwMode="auto">
          <a:xfrm>
            <a:off x="5334000" y="3790950"/>
            <a:ext cx="3124200" cy="400050"/>
          </a:xfrm>
          <a:prstGeom prst="rect">
            <a:avLst/>
          </a:prstGeom>
          <a:noFill/>
          <a:ln w="9525">
            <a:noFill/>
            <a:miter lim="800000"/>
            <a:headEnd/>
            <a:tailEnd/>
          </a:ln>
        </p:spPr>
        <p:txBody>
          <a:bodyPr anchor="ctr">
            <a:spAutoFit/>
          </a:bodyPr>
          <a:lstStyle/>
          <a:p>
            <a:pPr eaLnBrk="0" hangingPunct="0"/>
            <a:r>
              <a:rPr lang="sv-SE" sz="2000">
                <a:solidFill>
                  <a:srgbClr val="00B050"/>
                </a:solidFill>
                <a:cs typeface="Times New Roman" pitchFamily="18" charset="0"/>
              </a:rPr>
              <a:t>Jumlah data (observasi)</a:t>
            </a:r>
            <a:endParaRPr lang="sv-SE" sz="3200">
              <a:solidFill>
                <a:srgbClr val="00B050"/>
              </a:solidFill>
            </a:endParaRPr>
          </a:p>
        </p:txBody>
      </p:sp>
      <p:sp>
        <p:nvSpPr>
          <p:cNvPr id="23" name="Rectangle 22"/>
          <p:cNvSpPr>
            <a:spLocks noChangeArrowheads="1"/>
          </p:cNvSpPr>
          <p:nvPr/>
        </p:nvSpPr>
        <p:spPr bwMode="auto">
          <a:xfrm>
            <a:off x="5410200" y="1600200"/>
            <a:ext cx="3733800" cy="400050"/>
          </a:xfrm>
          <a:prstGeom prst="rect">
            <a:avLst/>
          </a:prstGeom>
          <a:noFill/>
          <a:ln w="9525">
            <a:noFill/>
            <a:miter lim="800000"/>
            <a:headEnd/>
            <a:tailEnd/>
          </a:ln>
        </p:spPr>
        <p:txBody>
          <a:bodyPr anchor="ctr">
            <a:spAutoFit/>
          </a:bodyPr>
          <a:lstStyle/>
          <a:p>
            <a:pPr eaLnBrk="0" hangingPunct="0"/>
            <a:r>
              <a:rPr lang="sv-SE" sz="2000">
                <a:solidFill>
                  <a:srgbClr val="FF0000"/>
                </a:solidFill>
                <a:cs typeface="Times New Roman" pitchFamily="18" charset="0"/>
              </a:rPr>
              <a:t>Rata-rata pada setiap dimensi</a:t>
            </a:r>
            <a:endParaRPr lang="sv-SE" sz="3200">
              <a:solidFill>
                <a:srgbClr val="FF0000"/>
              </a:solidFill>
            </a:endParaRPr>
          </a:p>
        </p:txBody>
      </p:sp>
      <p:sp>
        <p:nvSpPr>
          <p:cNvPr id="24" name="Rectangle 22"/>
          <p:cNvSpPr>
            <a:spLocks noChangeArrowheads="1"/>
          </p:cNvSpPr>
          <p:nvPr/>
        </p:nvSpPr>
        <p:spPr bwMode="auto">
          <a:xfrm>
            <a:off x="5334000" y="2895600"/>
            <a:ext cx="3124200" cy="400050"/>
          </a:xfrm>
          <a:prstGeom prst="rect">
            <a:avLst/>
          </a:prstGeom>
          <a:noFill/>
          <a:ln w="9525">
            <a:noFill/>
            <a:miter lim="800000"/>
            <a:headEnd/>
            <a:tailEnd/>
          </a:ln>
        </p:spPr>
        <p:txBody>
          <a:bodyPr anchor="ctr">
            <a:spAutoFit/>
          </a:bodyPr>
          <a:lstStyle/>
          <a:p>
            <a:pPr eaLnBrk="0" hangingPunct="0"/>
            <a:r>
              <a:rPr lang="sv-SE" sz="2000">
                <a:solidFill>
                  <a:srgbClr val="0070C0"/>
                </a:solidFill>
                <a:cs typeface="Times New Roman" pitchFamily="18" charset="0"/>
              </a:rPr>
              <a:t>Transpose</a:t>
            </a:r>
            <a:endParaRPr lang="sv-SE" sz="3200">
              <a:solidFill>
                <a:srgbClr val="0070C0"/>
              </a:solidFill>
            </a:endParaRPr>
          </a:p>
        </p:txBody>
      </p:sp>
      <p:cxnSp>
        <p:nvCxnSpPr>
          <p:cNvPr id="26" name="Straight Arrow Connector 25"/>
          <p:cNvCxnSpPr/>
          <p:nvPr/>
        </p:nvCxnSpPr>
        <p:spPr>
          <a:xfrm flipV="1">
            <a:off x="4495800" y="1905000"/>
            <a:ext cx="8382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123926" idx="1"/>
          </p:cNvCxnSpPr>
          <p:nvPr/>
        </p:nvCxnSpPr>
        <p:spPr>
          <a:xfrm>
            <a:off x="3429000" y="3581400"/>
            <a:ext cx="1905000" cy="4095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953000" y="2743200"/>
            <a:ext cx="381000" cy="2286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257800" y="5715000"/>
            <a:ext cx="838200" cy="158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22"/>
          <p:cNvSpPr>
            <a:spLocks noChangeArrowheads="1"/>
          </p:cNvSpPr>
          <p:nvPr/>
        </p:nvSpPr>
        <p:spPr bwMode="auto">
          <a:xfrm>
            <a:off x="6172200" y="5516563"/>
            <a:ext cx="2209800" cy="400050"/>
          </a:xfrm>
          <a:prstGeom prst="rect">
            <a:avLst/>
          </a:prstGeom>
          <a:noFill/>
          <a:ln w="9525">
            <a:noFill/>
            <a:miter lim="800000"/>
            <a:headEnd/>
            <a:tailEnd/>
          </a:ln>
        </p:spPr>
        <p:txBody>
          <a:bodyPr anchor="ctr">
            <a:spAutoFit/>
          </a:bodyPr>
          <a:lstStyle/>
          <a:p>
            <a:pPr eaLnBrk="0" hangingPunct="0"/>
            <a:r>
              <a:rPr lang="sv-SE" sz="2000">
                <a:solidFill>
                  <a:srgbClr val="7030A0"/>
                </a:solidFill>
                <a:cs typeface="Times New Roman" pitchFamily="18" charset="0"/>
              </a:rPr>
              <a:t>Vektor Covarian</a:t>
            </a:r>
            <a:endParaRPr lang="sv-SE" sz="32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par>
                                <p:cTn id="8" presetID="3"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par>
                                <p:cTn id="16" presetID="3" presetClass="entr" presetSubtype="1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linds(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3926"/>
                                        </p:tgtEl>
                                        <p:attrNameLst>
                                          <p:attrName>style.visibility</p:attrName>
                                        </p:attrNameLst>
                                      </p:cBhvr>
                                      <p:to>
                                        <p:strVal val="visible"/>
                                      </p:to>
                                    </p:set>
                                    <p:animEffect transition="in" filter="blinds(horizontal)">
                                      <p:cBhvr>
                                        <p:cTn id="23" dur="500"/>
                                        <p:tgtEl>
                                          <p:spTgt spid="123926"/>
                                        </p:tgtEl>
                                      </p:cBhvr>
                                    </p:animEffect>
                                  </p:childTnLst>
                                </p:cTn>
                              </p:par>
                              <p:par>
                                <p:cTn id="24" presetID="3" presetClass="entr" presetSubtype="1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linds(horizont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linds(horizontal)">
                                      <p:cBhvr>
                                        <p:cTn id="31" dur="500"/>
                                        <p:tgtEl>
                                          <p:spTgt spid="3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linds(horizontal)">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6" grpId="0"/>
      <p:bldP spid="23" grpId="0"/>
      <p:bldP spid="24" grpId="0"/>
      <p:bldP spid="40"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4"/>
          <p:cNvGraphicFramePr>
            <a:graphicFrameLocks noChangeAspect="1"/>
          </p:cNvGraphicFramePr>
          <p:nvPr>
            <p:extLst>
              <p:ext uri="{D42A27DB-BD31-4B8C-83A1-F6EECF244321}">
                <p14:modId xmlns:p14="http://schemas.microsoft.com/office/powerpoint/2010/main" val="494431734"/>
              </p:ext>
            </p:extLst>
          </p:nvPr>
        </p:nvGraphicFramePr>
        <p:xfrm>
          <a:off x="666750" y="1981200"/>
          <a:ext cx="4989513" cy="685800"/>
        </p:xfrm>
        <a:graphic>
          <a:graphicData uri="http://schemas.openxmlformats.org/presentationml/2006/ole">
            <mc:AlternateContent xmlns:mc="http://schemas.openxmlformats.org/markup-compatibility/2006">
              <mc:Choice xmlns:v="urn:schemas-microsoft-com:vml" Requires="v">
                <p:oleObj spid="_x0000_s31786" name="Equation" r:id="rId4" imgW="1663560" imgH="228600" progId="Equation.3">
                  <p:embed/>
                </p:oleObj>
              </mc:Choice>
              <mc:Fallback>
                <p:oleObj name="Equation" r:id="rId4" imgW="1663560" imgH="228600" progId="Equation.3">
                  <p:embed/>
                  <p:pic>
                    <p:nvPicPr>
                      <p:cNvPr id="0" name="Object 4"/>
                      <p:cNvPicPr>
                        <a:picLocks noChangeAspect="1" noChangeArrowheads="1"/>
                      </p:cNvPicPr>
                      <p:nvPr/>
                    </p:nvPicPr>
                    <p:blipFill>
                      <a:blip r:embed="rId5"/>
                      <a:srcRect/>
                      <a:stretch>
                        <a:fillRect/>
                      </a:stretch>
                    </p:blipFill>
                    <p:spPr bwMode="auto">
                      <a:xfrm>
                        <a:off x="666750" y="1981200"/>
                        <a:ext cx="498951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03" name="Rectangle 3"/>
          <p:cNvSpPr>
            <a:spLocks noChangeArrowheads="1"/>
          </p:cNvSpPr>
          <p:nvPr/>
        </p:nvSpPr>
        <p:spPr bwMode="auto">
          <a:xfrm>
            <a:off x="152400" y="304800"/>
            <a:ext cx="8220075" cy="1200150"/>
          </a:xfrm>
          <a:prstGeom prst="rect">
            <a:avLst/>
          </a:prstGeom>
          <a:noFill/>
          <a:ln w="9525">
            <a:noFill/>
            <a:miter lim="800000"/>
            <a:headEnd/>
            <a:tailEnd/>
          </a:ln>
        </p:spPr>
        <p:txBody>
          <a:bodyPr wrap="none" anchor="ctr">
            <a:spAutoFit/>
          </a:bodyPr>
          <a:lstStyle/>
          <a:p>
            <a:pPr algn="just" eaLnBrk="0" hangingPunct="0">
              <a:buFont typeface="Arial" pitchFamily="34" charset="0"/>
              <a:buChar char="•"/>
            </a:pPr>
            <a:r>
              <a:rPr lang="sv-SE" sz="2000" dirty="0">
                <a:cs typeface="Times New Roman" pitchFamily="18" charset="0"/>
              </a:rPr>
              <a:t> Dari matriks covarian tersebut, dapat dihitung suatu basis orthogonal </a:t>
            </a:r>
          </a:p>
          <a:p>
            <a:pPr algn="just" eaLnBrk="0" hangingPunct="0"/>
            <a:r>
              <a:rPr lang="sv-SE" sz="2000" dirty="0">
                <a:cs typeface="Times New Roman" pitchFamily="18" charset="0"/>
              </a:rPr>
              <a:t>  dengan mencari </a:t>
            </a:r>
            <a:r>
              <a:rPr lang="sv-SE" sz="2000" i="1" dirty="0">
                <a:cs typeface="Times New Roman" pitchFamily="18" charset="0"/>
              </a:rPr>
              <a:t>EIGEN VALUE </a:t>
            </a:r>
            <a:r>
              <a:rPr lang="sv-SE" sz="2000" dirty="0">
                <a:cs typeface="Times New Roman" pitchFamily="18" charset="0"/>
              </a:rPr>
              <a:t>dan </a:t>
            </a:r>
            <a:r>
              <a:rPr lang="sv-SE" sz="2000" i="1" dirty="0">
                <a:cs typeface="Times New Roman" pitchFamily="18" charset="0"/>
              </a:rPr>
              <a:t>EIGEN VECTOR</a:t>
            </a:r>
            <a:r>
              <a:rPr lang="sv-SE" sz="2000" dirty="0">
                <a:cs typeface="Times New Roman" pitchFamily="18" charset="0"/>
              </a:rPr>
              <a:t>-nya.</a:t>
            </a:r>
            <a:endParaRPr lang="en-US" sz="2000" dirty="0">
              <a:cs typeface="Times New Roman" pitchFamily="18" charset="0"/>
            </a:endParaRPr>
          </a:p>
          <a:p>
            <a:pPr algn="just" eaLnBrk="0" hangingPunct="0">
              <a:buFont typeface="Arial" pitchFamily="34" charset="0"/>
              <a:buChar char="•"/>
            </a:pPr>
            <a:r>
              <a:rPr lang="sv-SE" sz="2000" i="1" dirty="0">
                <a:cs typeface="Times New Roman" pitchFamily="18" charset="0"/>
              </a:rPr>
              <a:t> </a:t>
            </a:r>
            <a:r>
              <a:rPr lang="sv-SE" sz="2000" i="1" dirty="0">
                <a:solidFill>
                  <a:srgbClr val="0070C0"/>
                </a:solidFill>
                <a:cs typeface="Times New Roman" pitchFamily="18" charset="0"/>
              </a:rPr>
              <a:t>Eigenvectors</a:t>
            </a:r>
            <a:r>
              <a:rPr lang="sv-SE" sz="2000" b="1" dirty="0">
                <a:cs typeface="Times New Roman" pitchFamily="18" charset="0"/>
              </a:rPr>
              <a:t> </a:t>
            </a:r>
            <a:r>
              <a:rPr lang="sv-SE" sz="2000" b="1" i="1" dirty="0">
                <a:cs typeface="Times New Roman" pitchFamily="18" charset="0"/>
              </a:rPr>
              <a:t>v</a:t>
            </a:r>
            <a:r>
              <a:rPr lang="sv-SE" sz="2000" b="1" i="1" baseline="-30000" dirty="0">
                <a:cs typeface="Times New Roman" pitchFamily="18" charset="0"/>
              </a:rPr>
              <a:t>i</a:t>
            </a:r>
            <a:r>
              <a:rPr lang="sv-SE" sz="2000" b="1" dirty="0">
                <a:cs typeface="Times New Roman" pitchFamily="18" charset="0"/>
              </a:rPr>
              <a:t> </a:t>
            </a:r>
            <a:r>
              <a:rPr lang="sv-SE" sz="2000" dirty="0">
                <a:cs typeface="Times New Roman" pitchFamily="18" charset="0"/>
              </a:rPr>
              <a:t>dan </a:t>
            </a:r>
            <a:r>
              <a:rPr lang="sv-SE" sz="2000" i="1" dirty="0">
                <a:solidFill>
                  <a:srgbClr val="0070C0"/>
                </a:solidFill>
                <a:cs typeface="Times New Roman" pitchFamily="18" charset="0"/>
              </a:rPr>
              <a:t>eigenvalues</a:t>
            </a:r>
            <a:r>
              <a:rPr lang="sv-SE" sz="2000" dirty="0">
                <a:cs typeface="Times New Roman" pitchFamily="18" charset="0"/>
              </a:rPr>
              <a:t> </a:t>
            </a:r>
            <a:r>
              <a:rPr lang="sv-SE" sz="2000" b="1" i="1" dirty="0">
                <a:cs typeface="Times New Roman" pitchFamily="18" charset="0"/>
              </a:rPr>
              <a:t>L</a:t>
            </a:r>
            <a:r>
              <a:rPr lang="sv-SE" sz="2000" b="1" i="1" baseline="-30000" dirty="0">
                <a:cs typeface="Times New Roman" pitchFamily="18" charset="0"/>
              </a:rPr>
              <a:t>i</a:t>
            </a:r>
            <a:r>
              <a:rPr lang="sv-SE" sz="2000" b="1" dirty="0">
                <a:cs typeface="Times New Roman" pitchFamily="18" charset="0"/>
              </a:rPr>
              <a:t> </a:t>
            </a:r>
            <a:r>
              <a:rPr lang="sv-SE" sz="2000" dirty="0">
                <a:cs typeface="Times New Roman" pitchFamily="18" charset="0"/>
              </a:rPr>
              <a:t>adalah solusi dari persamaan:</a:t>
            </a:r>
            <a:r>
              <a:rPr lang="id-ID" dirty="0"/>
              <a:t> </a:t>
            </a:r>
            <a:endParaRPr lang="id-ID" sz="3200" dirty="0"/>
          </a:p>
        </p:txBody>
      </p:sp>
      <p:sp>
        <p:nvSpPr>
          <p:cNvPr id="4" name="Rectangle 3"/>
          <p:cNvSpPr>
            <a:spLocks noChangeArrowheads="1"/>
          </p:cNvSpPr>
          <p:nvPr/>
        </p:nvSpPr>
        <p:spPr bwMode="auto">
          <a:xfrm>
            <a:off x="7010400" y="2057400"/>
            <a:ext cx="1247775" cy="461963"/>
          </a:xfrm>
          <a:prstGeom prst="rect">
            <a:avLst/>
          </a:prstGeom>
          <a:noFill/>
          <a:ln w="9525">
            <a:noFill/>
            <a:miter lim="800000"/>
            <a:headEnd/>
            <a:tailEnd/>
          </a:ln>
        </p:spPr>
        <p:txBody>
          <a:bodyPr wrap="none">
            <a:spAutoFit/>
          </a:bodyPr>
          <a:lstStyle/>
          <a:p>
            <a:r>
              <a:rPr lang="sv-SE" sz="2400">
                <a:solidFill>
                  <a:srgbClr val="0070C0"/>
                </a:solidFill>
                <a:cs typeface="Times New Roman" pitchFamily="18" charset="0"/>
              </a:rPr>
              <a:t>dimensi</a:t>
            </a:r>
            <a:endParaRPr lang="id-ID" sz="2400">
              <a:solidFill>
                <a:srgbClr val="0070C0"/>
              </a:solidFill>
            </a:endParaRPr>
          </a:p>
        </p:txBody>
      </p:sp>
      <p:cxnSp>
        <p:nvCxnSpPr>
          <p:cNvPr id="5" name="Straight Arrow Connector 4"/>
          <p:cNvCxnSpPr/>
          <p:nvPr/>
        </p:nvCxnSpPr>
        <p:spPr>
          <a:xfrm>
            <a:off x="5715000" y="2286000"/>
            <a:ext cx="1219200" cy="15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3"/>
          <p:cNvSpPr>
            <a:spLocks noChangeArrowheads="1"/>
          </p:cNvSpPr>
          <p:nvPr/>
        </p:nvSpPr>
        <p:spPr bwMode="auto">
          <a:xfrm>
            <a:off x="152400" y="3409950"/>
            <a:ext cx="9086850" cy="400050"/>
          </a:xfrm>
          <a:prstGeom prst="rect">
            <a:avLst/>
          </a:prstGeom>
          <a:noFill/>
          <a:ln w="9525">
            <a:noFill/>
            <a:miter lim="800000"/>
            <a:headEnd/>
            <a:tailEnd/>
          </a:ln>
        </p:spPr>
        <p:txBody>
          <a:bodyPr wrap="none" anchor="ctr">
            <a:spAutoFit/>
          </a:bodyPr>
          <a:lstStyle/>
          <a:p>
            <a:pPr eaLnBrk="0" hangingPunct="0"/>
            <a:r>
              <a:rPr lang="sv-SE" sz="2000" dirty="0">
                <a:cs typeface="Times New Roman" pitchFamily="18" charset="0"/>
              </a:rPr>
              <a:t>Jika L</a:t>
            </a:r>
            <a:r>
              <a:rPr lang="sv-SE" sz="2000" i="1" baseline="-30000" dirty="0">
                <a:cs typeface="Times New Roman" pitchFamily="18" charset="0"/>
              </a:rPr>
              <a:t>i </a:t>
            </a:r>
            <a:r>
              <a:rPr lang="sv-SE" sz="2000" dirty="0">
                <a:cs typeface="Times New Roman" pitchFamily="18" charset="0"/>
              </a:rPr>
              <a:t>sudah ditemukan, maka </a:t>
            </a:r>
            <a:r>
              <a:rPr lang="sv-SE" sz="2000" i="1" dirty="0">
                <a:cs typeface="Times New Roman" pitchFamily="18" charset="0"/>
              </a:rPr>
              <a:t>eigen vector  </a:t>
            </a:r>
            <a:r>
              <a:rPr lang="sv-SE" sz="2000" dirty="0">
                <a:cs typeface="Times New Roman" pitchFamily="18" charset="0"/>
              </a:rPr>
              <a:t>dapat ditemukan dari persamaan:</a:t>
            </a:r>
            <a:endParaRPr lang="sv-SE" sz="3200" dirty="0"/>
          </a:p>
        </p:txBody>
      </p:sp>
      <p:graphicFrame>
        <p:nvGraphicFramePr>
          <p:cNvPr id="2" name="Object 3"/>
          <p:cNvGraphicFramePr>
            <a:graphicFrameLocks noChangeAspect="1"/>
          </p:cNvGraphicFramePr>
          <p:nvPr>
            <p:extLst>
              <p:ext uri="{D42A27DB-BD31-4B8C-83A1-F6EECF244321}">
                <p14:modId xmlns:p14="http://schemas.microsoft.com/office/powerpoint/2010/main" val="275569936"/>
              </p:ext>
            </p:extLst>
          </p:nvPr>
        </p:nvGraphicFramePr>
        <p:xfrm>
          <a:off x="665163" y="4114800"/>
          <a:ext cx="2252662" cy="882650"/>
        </p:xfrm>
        <a:graphic>
          <a:graphicData uri="http://schemas.openxmlformats.org/presentationml/2006/ole">
            <mc:AlternateContent xmlns:mc="http://schemas.openxmlformats.org/markup-compatibility/2006">
              <mc:Choice xmlns:v="urn:schemas-microsoft-com:vml" Requires="v">
                <p:oleObj spid="_x0000_s31787" name="Equation" r:id="rId6" imgW="647640" imgH="253800" progId="Equation.3">
                  <p:embed/>
                </p:oleObj>
              </mc:Choice>
              <mc:Fallback>
                <p:oleObj name="Equation" r:id="rId6" imgW="647640" imgH="253800" progId="Equation.3">
                  <p:embed/>
                  <p:pic>
                    <p:nvPicPr>
                      <p:cNvPr id="0" name="Object 3"/>
                      <p:cNvPicPr>
                        <a:picLocks noChangeAspect="1" noChangeArrowheads="1"/>
                      </p:cNvPicPr>
                      <p:nvPr/>
                    </p:nvPicPr>
                    <p:blipFill>
                      <a:blip r:embed="rId7"/>
                      <a:srcRect/>
                      <a:stretch>
                        <a:fillRect/>
                      </a:stretch>
                    </p:blipFill>
                    <p:spPr bwMode="auto">
                      <a:xfrm>
                        <a:off x="665163" y="4114800"/>
                        <a:ext cx="2252662"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a:spLocks noChangeArrowheads="1"/>
          </p:cNvSpPr>
          <p:nvPr/>
        </p:nvSpPr>
        <p:spPr bwMode="auto">
          <a:xfrm>
            <a:off x="3581400" y="4325938"/>
            <a:ext cx="5486400" cy="368300"/>
          </a:xfrm>
          <a:prstGeom prst="rect">
            <a:avLst/>
          </a:prstGeom>
          <a:noFill/>
          <a:ln w="9525">
            <a:noFill/>
            <a:miter lim="800000"/>
            <a:headEnd/>
            <a:tailEnd/>
          </a:ln>
        </p:spPr>
        <p:txBody>
          <a:bodyPr>
            <a:spAutoFit/>
          </a:bodyPr>
          <a:lstStyle/>
          <a:p>
            <a:r>
              <a:rPr lang="en-US" b="1" dirty="0">
                <a:solidFill>
                  <a:srgbClr val="FF0000"/>
                </a:solidFill>
              </a:rPr>
              <a:t>M</a:t>
            </a:r>
            <a:r>
              <a:rPr lang="id-ID" b="1" dirty="0">
                <a:solidFill>
                  <a:srgbClr val="FF0000"/>
                </a:solidFill>
              </a:rPr>
              <a:t>atriks identitas</a:t>
            </a:r>
            <a:r>
              <a:rPr lang="id-ID" dirty="0">
                <a:solidFill>
                  <a:srgbClr val="FF0000"/>
                </a:solidFill>
              </a:rPr>
              <a:t> yang </a:t>
            </a:r>
            <a:r>
              <a:rPr lang="en-US" dirty="0" err="1">
                <a:solidFill>
                  <a:srgbClr val="FF0000"/>
                </a:solidFill>
              </a:rPr>
              <a:t>ber</a:t>
            </a:r>
            <a:r>
              <a:rPr lang="id-ID" dirty="0">
                <a:solidFill>
                  <a:srgbClr val="FF0000"/>
                </a:solidFill>
              </a:rPr>
              <a:t>ukuran sama d</a:t>
            </a:r>
            <a:r>
              <a:rPr lang="en-US" dirty="0" err="1">
                <a:solidFill>
                  <a:srgbClr val="FF0000"/>
                </a:solidFill>
              </a:rPr>
              <a:t>engan</a:t>
            </a:r>
            <a:r>
              <a:rPr lang="id-ID" dirty="0">
                <a:solidFill>
                  <a:srgbClr val="FF0000"/>
                </a:solidFill>
              </a:rPr>
              <a:t> </a:t>
            </a:r>
            <a:r>
              <a:rPr lang="id-ID" b="1" dirty="0">
                <a:solidFill>
                  <a:srgbClr val="FF0000"/>
                </a:solidFill>
              </a:rPr>
              <a:t>C</a:t>
            </a:r>
            <a:r>
              <a:rPr lang="id-ID" baseline="-25000" dirty="0">
                <a:solidFill>
                  <a:srgbClr val="FF0000"/>
                </a:solidFill>
              </a:rPr>
              <a:t>B</a:t>
            </a:r>
            <a:endParaRPr lang="id-ID" dirty="0">
              <a:solidFill>
                <a:srgbClr val="FF0000"/>
              </a:solidFill>
            </a:endParaRPr>
          </a:p>
        </p:txBody>
      </p:sp>
      <p:cxnSp>
        <p:nvCxnSpPr>
          <p:cNvPr id="12" name="Straight Arrow Connector 11"/>
          <p:cNvCxnSpPr/>
          <p:nvPr/>
        </p:nvCxnSpPr>
        <p:spPr>
          <a:xfrm>
            <a:off x="2590800" y="4495800"/>
            <a:ext cx="9906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a:spLocks noChangeArrowheads="1"/>
          </p:cNvSpPr>
          <p:nvPr/>
        </p:nvSpPr>
        <p:spPr bwMode="auto">
          <a:xfrm>
            <a:off x="3505200" y="5257800"/>
            <a:ext cx="4095750" cy="369888"/>
          </a:xfrm>
          <a:prstGeom prst="rect">
            <a:avLst/>
          </a:prstGeom>
          <a:noFill/>
          <a:ln w="9525">
            <a:noFill/>
            <a:miter lim="800000"/>
            <a:headEnd/>
            <a:tailEnd/>
          </a:ln>
        </p:spPr>
        <p:txBody>
          <a:bodyPr wrap="none">
            <a:spAutoFit/>
          </a:bodyPr>
          <a:lstStyle/>
          <a:p>
            <a:r>
              <a:rPr lang="en-US" b="1" i="1">
                <a:solidFill>
                  <a:srgbClr val="00B050"/>
                </a:solidFill>
              </a:rPr>
              <a:t>D</a:t>
            </a:r>
            <a:r>
              <a:rPr lang="id-ID" b="1" i="1">
                <a:solidFill>
                  <a:srgbClr val="00B050"/>
                </a:solidFill>
              </a:rPr>
              <a:t>eterminant</a:t>
            </a:r>
            <a:r>
              <a:rPr lang="id-ID">
                <a:solidFill>
                  <a:srgbClr val="00B050"/>
                </a:solidFill>
              </a:rPr>
              <a:t> dari matriks di dalamnya</a:t>
            </a:r>
          </a:p>
        </p:txBody>
      </p:sp>
      <p:cxnSp>
        <p:nvCxnSpPr>
          <p:cNvPr id="15" name="Straight Arrow Connector 14"/>
          <p:cNvCxnSpPr/>
          <p:nvPr/>
        </p:nvCxnSpPr>
        <p:spPr>
          <a:xfrm>
            <a:off x="2819400" y="4953000"/>
            <a:ext cx="68580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62000" y="4953000"/>
            <a:ext cx="2743200"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03">
                                            <p:txEl>
                                              <p:pRg st="2" end="2"/>
                                            </p:txEl>
                                          </p:spTgt>
                                        </p:tgtEl>
                                        <p:attrNameLst>
                                          <p:attrName>style.visibility</p:attrName>
                                        </p:attrNameLst>
                                      </p:cBhvr>
                                      <p:to>
                                        <p:strVal val="visible"/>
                                      </p:to>
                                    </p:set>
                                    <p:animEffect transition="in" filter="blinds(horizontal)">
                                      <p:cBhvr>
                                        <p:cTn id="7" dur="500"/>
                                        <p:tgtEl>
                                          <p:spTgt spid="1536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450"/>
                                        </p:tgtEl>
                                        <p:attrNameLst>
                                          <p:attrName>style.visibility</p:attrName>
                                        </p:attrNameLst>
                                      </p:cBhvr>
                                      <p:to>
                                        <p:strVal val="visible"/>
                                      </p:to>
                                    </p:set>
                                    <p:animEffect transition="in" filter="blinds(horizontal)">
                                      <p:cBhvr>
                                        <p:cTn id="12" dur="500"/>
                                        <p:tgtEl>
                                          <p:spTgt spid="1044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par>
                                <p:cTn id="48" presetID="3" presetClass="entr" presetSubtype="1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9" grpId="0"/>
      <p:bldP spid="11" grpId="0"/>
      <p:bldP spid="14"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4"/>
          <p:cNvGraphicFramePr>
            <a:graphicFrameLocks noChangeAspect="1"/>
          </p:cNvGraphicFramePr>
          <p:nvPr/>
        </p:nvGraphicFramePr>
        <p:xfrm>
          <a:off x="2743200" y="381000"/>
          <a:ext cx="3733800" cy="1633538"/>
        </p:xfrm>
        <a:graphic>
          <a:graphicData uri="http://schemas.openxmlformats.org/presentationml/2006/ole">
            <mc:AlternateContent xmlns:mc="http://schemas.openxmlformats.org/markup-compatibility/2006">
              <mc:Choice xmlns:v="urn:schemas-microsoft-com:vml" Requires="v">
                <p:oleObj spid="_x0000_s32824" name="Equation" r:id="rId3" imgW="1625400" imgH="711000" progId="Equation.3">
                  <p:embed/>
                </p:oleObj>
              </mc:Choice>
              <mc:Fallback>
                <p:oleObj name="Equation" r:id="rId3" imgW="1625400" imgH="711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81000"/>
                        <a:ext cx="3733800" cy="163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3"/>
          <p:cNvGraphicFramePr>
            <a:graphicFrameLocks noChangeAspect="1"/>
          </p:cNvGraphicFramePr>
          <p:nvPr/>
        </p:nvGraphicFramePr>
        <p:xfrm>
          <a:off x="152400" y="4191000"/>
          <a:ext cx="4343400" cy="1549400"/>
        </p:xfrm>
        <a:graphic>
          <a:graphicData uri="http://schemas.openxmlformats.org/presentationml/2006/ole">
            <mc:AlternateContent xmlns:mc="http://schemas.openxmlformats.org/markup-compatibility/2006">
              <mc:Choice xmlns:v="urn:schemas-microsoft-com:vml" Requires="v">
                <p:oleObj spid="_x0000_s32825" name="Equation" r:id="rId5" imgW="1993680" imgH="711000" progId="Equation.3">
                  <p:embed/>
                </p:oleObj>
              </mc:Choice>
              <mc:Fallback>
                <p:oleObj name="Equation" r:id="rId5" imgW="1993680" imgH="711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191000"/>
                        <a:ext cx="4343400" cy="154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Down Arrow 3"/>
          <p:cNvSpPr/>
          <p:nvPr/>
        </p:nvSpPr>
        <p:spPr>
          <a:xfrm>
            <a:off x="4419600" y="2438400"/>
            <a:ext cx="685800" cy="106680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aphicFrame>
        <p:nvGraphicFramePr>
          <p:cNvPr id="3" name="Object 4"/>
          <p:cNvGraphicFramePr>
            <a:graphicFrameLocks noChangeAspect="1"/>
          </p:cNvGraphicFramePr>
          <p:nvPr/>
        </p:nvGraphicFramePr>
        <p:xfrm>
          <a:off x="4827588" y="4191000"/>
          <a:ext cx="4192587" cy="1524000"/>
        </p:xfrm>
        <a:graphic>
          <a:graphicData uri="http://schemas.openxmlformats.org/presentationml/2006/ole">
            <mc:AlternateContent xmlns:mc="http://schemas.openxmlformats.org/markup-compatibility/2006">
              <mc:Choice xmlns:v="urn:schemas-microsoft-com:vml" Requires="v">
                <p:oleObj spid="_x0000_s32826" name="Equation" r:id="rId7" imgW="1955520" imgH="711000" progId="Equation.3">
                  <p:embed/>
                </p:oleObj>
              </mc:Choice>
              <mc:Fallback>
                <p:oleObj name="Equation" r:id="rId7" imgW="1955520" imgH="711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7588" y="4191000"/>
                        <a:ext cx="4192587"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a:spLocks noChangeArrowheads="1"/>
          </p:cNvSpPr>
          <p:nvPr/>
        </p:nvSpPr>
        <p:spPr bwMode="auto">
          <a:xfrm>
            <a:off x="5357813" y="2586038"/>
            <a:ext cx="2159000" cy="461962"/>
          </a:xfrm>
          <a:prstGeom prst="rect">
            <a:avLst/>
          </a:prstGeom>
          <a:noFill/>
          <a:ln w="9525">
            <a:noFill/>
            <a:miter lim="800000"/>
            <a:headEnd/>
            <a:tailEnd/>
          </a:ln>
        </p:spPr>
        <p:txBody>
          <a:bodyPr wrap="none">
            <a:spAutoFit/>
          </a:bodyPr>
          <a:lstStyle/>
          <a:p>
            <a:r>
              <a:rPr lang="id-ID" sz="2400">
                <a:solidFill>
                  <a:srgbClr val="C00000"/>
                </a:solidFill>
              </a:rPr>
              <a:t>[</a:t>
            </a:r>
            <a:r>
              <a:rPr lang="en-US" sz="2400">
                <a:solidFill>
                  <a:srgbClr val="C00000"/>
                </a:solidFill>
              </a:rPr>
              <a:t>v</a:t>
            </a:r>
            <a:r>
              <a:rPr lang="id-ID" sz="2400">
                <a:solidFill>
                  <a:srgbClr val="C00000"/>
                </a:solidFill>
              </a:rPr>
              <a:t> </a:t>
            </a:r>
            <a:r>
              <a:rPr lang="en-US" sz="2400">
                <a:solidFill>
                  <a:srgbClr val="C00000"/>
                </a:solidFill>
              </a:rPr>
              <a:t>L</a:t>
            </a:r>
            <a:r>
              <a:rPr lang="id-ID" sz="2400">
                <a:solidFill>
                  <a:srgbClr val="C00000"/>
                </a:solidFill>
              </a:rPr>
              <a:t>] = eig(C</a:t>
            </a:r>
            <a:r>
              <a:rPr lang="id-ID" sz="2400" baseline="-25000">
                <a:solidFill>
                  <a:srgbClr val="C00000"/>
                </a:solidFill>
              </a:rPr>
              <a:t>B</a:t>
            </a:r>
            <a:r>
              <a:rPr lang="id-ID" sz="2400">
                <a:solidFill>
                  <a:srgbClr val="C00000"/>
                </a:solidFill>
              </a:rPr>
              <a:t>)</a:t>
            </a:r>
          </a:p>
        </p:txBody>
      </p:sp>
      <p:sp>
        <p:nvSpPr>
          <p:cNvPr id="7" name="Rectangle 6"/>
          <p:cNvSpPr>
            <a:spLocks noChangeArrowheads="1"/>
          </p:cNvSpPr>
          <p:nvPr/>
        </p:nvSpPr>
        <p:spPr bwMode="auto">
          <a:xfrm>
            <a:off x="990600" y="3733800"/>
            <a:ext cx="452438" cy="461963"/>
          </a:xfrm>
          <a:prstGeom prst="rect">
            <a:avLst/>
          </a:prstGeom>
          <a:noFill/>
          <a:ln w="9525">
            <a:noFill/>
            <a:miter lim="800000"/>
            <a:headEnd/>
            <a:tailEnd/>
          </a:ln>
        </p:spPr>
        <p:txBody>
          <a:bodyPr wrap="none">
            <a:spAutoFit/>
          </a:bodyPr>
          <a:lstStyle/>
          <a:p>
            <a:r>
              <a:rPr lang="en-US" sz="2400" i="1">
                <a:solidFill>
                  <a:srgbClr val="00B050"/>
                </a:solidFill>
              </a:rPr>
              <a:t>v</a:t>
            </a:r>
            <a:r>
              <a:rPr lang="en-US" sz="2400" baseline="-25000">
                <a:solidFill>
                  <a:srgbClr val="00B050"/>
                </a:solidFill>
              </a:rPr>
              <a:t>3</a:t>
            </a:r>
            <a:endParaRPr lang="id-ID" sz="2400" baseline="-25000">
              <a:solidFill>
                <a:srgbClr val="00B050"/>
              </a:solidFill>
            </a:endParaRPr>
          </a:p>
        </p:txBody>
      </p:sp>
      <p:sp>
        <p:nvSpPr>
          <p:cNvPr id="8" name="Rectangle 7"/>
          <p:cNvSpPr>
            <a:spLocks noChangeArrowheads="1"/>
          </p:cNvSpPr>
          <p:nvPr/>
        </p:nvSpPr>
        <p:spPr bwMode="auto">
          <a:xfrm>
            <a:off x="2362200" y="3733800"/>
            <a:ext cx="452438" cy="461963"/>
          </a:xfrm>
          <a:prstGeom prst="rect">
            <a:avLst/>
          </a:prstGeom>
          <a:noFill/>
          <a:ln w="9525">
            <a:noFill/>
            <a:miter lim="800000"/>
            <a:headEnd/>
            <a:tailEnd/>
          </a:ln>
        </p:spPr>
        <p:txBody>
          <a:bodyPr wrap="none">
            <a:spAutoFit/>
          </a:bodyPr>
          <a:lstStyle/>
          <a:p>
            <a:r>
              <a:rPr lang="en-US" sz="2400" i="1">
                <a:solidFill>
                  <a:srgbClr val="00B050"/>
                </a:solidFill>
              </a:rPr>
              <a:t>v</a:t>
            </a:r>
            <a:r>
              <a:rPr lang="en-US" sz="2400" baseline="-25000">
                <a:solidFill>
                  <a:srgbClr val="00B050"/>
                </a:solidFill>
              </a:rPr>
              <a:t>2</a:t>
            </a:r>
            <a:endParaRPr lang="id-ID" sz="2400" baseline="-25000">
              <a:solidFill>
                <a:srgbClr val="00B050"/>
              </a:solidFill>
            </a:endParaRPr>
          </a:p>
        </p:txBody>
      </p:sp>
      <p:sp>
        <p:nvSpPr>
          <p:cNvPr id="9" name="Rectangle 8"/>
          <p:cNvSpPr>
            <a:spLocks noChangeArrowheads="1"/>
          </p:cNvSpPr>
          <p:nvPr/>
        </p:nvSpPr>
        <p:spPr bwMode="auto">
          <a:xfrm>
            <a:off x="3581400" y="3729038"/>
            <a:ext cx="452438" cy="461962"/>
          </a:xfrm>
          <a:prstGeom prst="rect">
            <a:avLst/>
          </a:prstGeom>
          <a:noFill/>
          <a:ln w="9525">
            <a:noFill/>
            <a:miter lim="800000"/>
            <a:headEnd/>
            <a:tailEnd/>
          </a:ln>
        </p:spPr>
        <p:txBody>
          <a:bodyPr wrap="none">
            <a:spAutoFit/>
          </a:bodyPr>
          <a:lstStyle/>
          <a:p>
            <a:r>
              <a:rPr lang="en-US" sz="2400" i="1">
                <a:solidFill>
                  <a:srgbClr val="00B050"/>
                </a:solidFill>
              </a:rPr>
              <a:t>v</a:t>
            </a:r>
            <a:r>
              <a:rPr lang="en-US" sz="2400" baseline="-25000">
                <a:solidFill>
                  <a:srgbClr val="00B050"/>
                </a:solidFill>
              </a:rPr>
              <a:t>1</a:t>
            </a:r>
            <a:endParaRPr lang="id-ID" sz="2400" baseline="-25000">
              <a:solidFill>
                <a:srgbClr val="00B050"/>
              </a:solidFill>
            </a:endParaRPr>
          </a:p>
        </p:txBody>
      </p:sp>
      <p:sp>
        <p:nvSpPr>
          <p:cNvPr id="10" name="Rectangle 9"/>
          <p:cNvSpPr>
            <a:spLocks noChangeArrowheads="1"/>
          </p:cNvSpPr>
          <p:nvPr/>
        </p:nvSpPr>
        <p:spPr bwMode="auto">
          <a:xfrm>
            <a:off x="5719763" y="3729038"/>
            <a:ext cx="469900" cy="461962"/>
          </a:xfrm>
          <a:prstGeom prst="rect">
            <a:avLst/>
          </a:prstGeom>
          <a:noFill/>
          <a:ln w="9525">
            <a:noFill/>
            <a:miter lim="800000"/>
            <a:headEnd/>
            <a:tailEnd/>
          </a:ln>
        </p:spPr>
        <p:txBody>
          <a:bodyPr wrap="none">
            <a:spAutoFit/>
          </a:bodyPr>
          <a:lstStyle/>
          <a:p>
            <a:r>
              <a:rPr lang="en-US" sz="2400" i="1">
                <a:solidFill>
                  <a:srgbClr val="0070C0"/>
                </a:solidFill>
              </a:rPr>
              <a:t>L</a:t>
            </a:r>
            <a:r>
              <a:rPr lang="en-US" sz="2400" baseline="-25000">
                <a:solidFill>
                  <a:srgbClr val="0070C0"/>
                </a:solidFill>
              </a:rPr>
              <a:t>3</a:t>
            </a:r>
            <a:endParaRPr lang="id-ID" sz="2400" baseline="-25000">
              <a:solidFill>
                <a:srgbClr val="0070C0"/>
              </a:solidFill>
            </a:endParaRPr>
          </a:p>
        </p:txBody>
      </p:sp>
      <p:sp>
        <p:nvSpPr>
          <p:cNvPr id="11" name="Rectangle 10"/>
          <p:cNvSpPr>
            <a:spLocks noChangeArrowheads="1"/>
          </p:cNvSpPr>
          <p:nvPr/>
        </p:nvSpPr>
        <p:spPr bwMode="auto">
          <a:xfrm>
            <a:off x="7010400" y="3729038"/>
            <a:ext cx="469900" cy="461962"/>
          </a:xfrm>
          <a:prstGeom prst="rect">
            <a:avLst/>
          </a:prstGeom>
          <a:noFill/>
          <a:ln w="9525">
            <a:noFill/>
            <a:miter lim="800000"/>
            <a:headEnd/>
            <a:tailEnd/>
          </a:ln>
        </p:spPr>
        <p:txBody>
          <a:bodyPr wrap="none">
            <a:spAutoFit/>
          </a:bodyPr>
          <a:lstStyle/>
          <a:p>
            <a:r>
              <a:rPr lang="en-US" sz="2400" i="1">
                <a:solidFill>
                  <a:srgbClr val="0070C0"/>
                </a:solidFill>
              </a:rPr>
              <a:t>L</a:t>
            </a:r>
            <a:r>
              <a:rPr lang="en-US" sz="2400" baseline="-25000">
                <a:solidFill>
                  <a:srgbClr val="0070C0"/>
                </a:solidFill>
              </a:rPr>
              <a:t>2</a:t>
            </a:r>
            <a:endParaRPr lang="id-ID" sz="2400" baseline="-25000">
              <a:solidFill>
                <a:srgbClr val="0070C0"/>
              </a:solidFill>
            </a:endParaRPr>
          </a:p>
        </p:txBody>
      </p:sp>
      <p:sp>
        <p:nvSpPr>
          <p:cNvPr id="12" name="Rectangle 11"/>
          <p:cNvSpPr>
            <a:spLocks noChangeArrowheads="1"/>
          </p:cNvSpPr>
          <p:nvPr/>
        </p:nvSpPr>
        <p:spPr bwMode="auto">
          <a:xfrm>
            <a:off x="8229600" y="3724275"/>
            <a:ext cx="469900" cy="461963"/>
          </a:xfrm>
          <a:prstGeom prst="rect">
            <a:avLst/>
          </a:prstGeom>
          <a:noFill/>
          <a:ln w="9525">
            <a:noFill/>
            <a:miter lim="800000"/>
            <a:headEnd/>
            <a:tailEnd/>
          </a:ln>
        </p:spPr>
        <p:txBody>
          <a:bodyPr wrap="none">
            <a:spAutoFit/>
          </a:bodyPr>
          <a:lstStyle/>
          <a:p>
            <a:r>
              <a:rPr lang="en-US" sz="2400" i="1">
                <a:solidFill>
                  <a:srgbClr val="0070C0"/>
                </a:solidFill>
              </a:rPr>
              <a:t>L</a:t>
            </a:r>
            <a:r>
              <a:rPr lang="en-US" sz="2400" baseline="-25000">
                <a:solidFill>
                  <a:srgbClr val="0070C0"/>
                </a:solidFill>
              </a:rPr>
              <a:t>1</a:t>
            </a:r>
            <a:endParaRPr lang="id-ID" sz="2400" baseline="-250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blinds(horizontal)">
                                      <p:cBhvr>
                                        <p:cTn id="7" dur="500"/>
                                        <p:tgtEl>
                                          <p:spTgt spid="1044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p:bldP spid="10" grpId="0"/>
      <p:bldP spid="11" grpId="0"/>
      <p:bldP spid="1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381000"/>
            <a:ext cx="8305800" cy="369888"/>
          </a:xfrm>
          <a:prstGeom prst="rect">
            <a:avLst/>
          </a:prstGeom>
          <a:noFill/>
          <a:ln w="9525">
            <a:noFill/>
            <a:miter lim="800000"/>
            <a:headEnd/>
            <a:tailEnd/>
          </a:ln>
        </p:spPr>
        <p:txBody>
          <a:bodyPr>
            <a:spAutoFit/>
          </a:bodyPr>
          <a:lstStyle/>
          <a:p>
            <a:r>
              <a:rPr lang="id-ID" dirty="0"/>
              <a:t>Jika </a:t>
            </a:r>
            <a:r>
              <a:rPr lang="en-US" i="1" dirty="0"/>
              <a:t>v</a:t>
            </a:r>
            <a:r>
              <a:rPr lang="id-ID" baseline="-25000" dirty="0"/>
              <a:t>row</a:t>
            </a:r>
            <a:r>
              <a:rPr lang="id-ID" dirty="0"/>
              <a:t> didapat dari </a:t>
            </a:r>
            <a:r>
              <a:rPr lang="en-US" i="1" dirty="0"/>
              <a:t>v</a:t>
            </a:r>
            <a:r>
              <a:rPr lang="id-ID" i="1" baseline="30000" dirty="0"/>
              <a:t>T</a:t>
            </a:r>
            <a:r>
              <a:rPr lang="id-ID" dirty="0"/>
              <a:t> yang diurutkan </a:t>
            </a:r>
            <a:r>
              <a:rPr lang="en-US" dirty="0" err="1"/>
              <a:t>berdasarkan</a:t>
            </a:r>
            <a:r>
              <a:rPr lang="id-ID" dirty="0"/>
              <a:t> </a:t>
            </a:r>
            <a:r>
              <a:rPr lang="id-ID" i="1" dirty="0"/>
              <a:t>eigenvalues</a:t>
            </a:r>
            <a:r>
              <a:rPr lang="id-ID" dirty="0"/>
              <a:t> terbesar</a:t>
            </a:r>
          </a:p>
        </p:txBody>
      </p:sp>
      <p:graphicFrame>
        <p:nvGraphicFramePr>
          <p:cNvPr id="104450" name="Object 4"/>
          <p:cNvGraphicFramePr>
            <a:graphicFrameLocks noChangeAspect="1"/>
          </p:cNvGraphicFramePr>
          <p:nvPr/>
        </p:nvGraphicFramePr>
        <p:xfrm>
          <a:off x="1903413" y="1143000"/>
          <a:ext cx="4421187" cy="1447800"/>
        </p:xfrm>
        <a:graphic>
          <a:graphicData uri="http://schemas.openxmlformats.org/presentationml/2006/ole">
            <mc:AlternateContent xmlns:mc="http://schemas.openxmlformats.org/markup-compatibility/2006">
              <mc:Choice xmlns:v="urn:schemas-microsoft-com:vml" Requires="v">
                <p:oleObj spid="_x0000_s33840" name="Equation" r:id="rId3" imgW="2171520" imgH="711000" progId="Equation.3">
                  <p:embed/>
                </p:oleObj>
              </mc:Choice>
              <mc:Fallback>
                <p:oleObj name="Equation" r:id="rId3" imgW="2171520" imgH="711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3413" y="1143000"/>
                        <a:ext cx="4421187"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a:spLocks noChangeArrowheads="1"/>
          </p:cNvSpPr>
          <p:nvPr/>
        </p:nvSpPr>
        <p:spPr bwMode="auto">
          <a:xfrm>
            <a:off x="304800" y="3429000"/>
            <a:ext cx="8229600" cy="369888"/>
          </a:xfrm>
          <a:prstGeom prst="rect">
            <a:avLst/>
          </a:prstGeom>
          <a:noFill/>
          <a:ln w="9525">
            <a:noFill/>
            <a:miter lim="800000"/>
            <a:headEnd/>
            <a:tailEnd/>
          </a:ln>
        </p:spPr>
        <p:txBody>
          <a:bodyPr>
            <a:spAutoFit/>
          </a:bodyPr>
          <a:lstStyle/>
          <a:p>
            <a:r>
              <a:rPr lang="id-ID" dirty="0"/>
              <a:t>maka matriks B dapat ditransformasikan ke dalam representasi PCA:</a:t>
            </a:r>
          </a:p>
        </p:txBody>
      </p:sp>
      <p:graphicFrame>
        <p:nvGraphicFramePr>
          <p:cNvPr id="3" name="Object 3"/>
          <p:cNvGraphicFramePr>
            <a:graphicFrameLocks noChangeAspect="1"/>
          </p:cNvGraphicFramePr>
          <p:nvPr>
            <p:extLst>
              <p:ext uri="{D42A27DB-BD31-4B8C-83A1-F6EECF244321}">
                <p14:modId xmlns:p14="http://schemas.microsoft.com/office/powerpoint/2010/main" val="2159386715"/>
              </p:ext>
            </p:extLst>
          </p:nvPr>
        </p:nvGraphicFramePr>
        <p:xfrm>
          <a:off x="1828800" y="4106863"/>
          <a:ext cx="2057400" cy="617537"/>
        </p:xfrm>
        <a:graphic>
          <a:graphicData uri="http://schemas.openxmlformats.org/presentationml/2006/ole">
            <mc:AlternateContent xmlns:mc="http://schemas.openxmlformats.org/markup-compatibility/2006">
              <mc:Choice xmlns:v="urn:schemas-microsoft-com:vml" Requires="v">
                <p:oleObj spid="_x0000_s33841" name="Equation" r:id="rId5" imgW="761760" imgH="228600" progId="Equation.3">
                  <p:embed/>
                </p:oleObj>
              </mc:Choice>
              <mc:Fallback>
                <p:oleObj name="Equation" r:id="rId5" imgW="761760" imgH="228600" progId="Equation.3">
                  <p:embed/>
                  <p:pic>
                    <p:nvPicPr>
                      <p:cNvPr id="0" name="Object 3"/>
                      <p:cNvPicPr>
                        <a:picLocks noChangeAspect="1" noChangeArrowheads="1"/>
                      </p:cNvPicPr>
                      <p:nvPr/>
                    </p:nvPicPr>
                    <p:blipFill>
                      <a:blip r:embed="rId6"/>
                      <a:srcRect/>
                      <a:stretch>
                        <a:fillRect/>
                      </a:stretch>
                    </p:blipFill>
                    <p:spPr bwMode="auto">
                      <a:xfrm>
                        <a:off x="1828800" y="4106863"/>
                        <a:ext cx="2057400" cy="617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450"/>
                                        </p:tgtEl>
                                        <p:attrNameLst>
                                          <p:attrName>style.visibility</p:attrName>
                                        </p:attrNameLst>
                                      </p:cBhvr>
                                      <p:to>
                                        <p:strVal val="visible"/>
                                      </p:to>
                                    </p:set>
                                    <p:animEffect transition="in" filter="blinds(horizontal)">
                                      <p:cBhvr>
                                        <p:cTn id="12" dur="500"/>
                                        <p:tgtEl>
                                          <p:spTgt spid="1044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3"/>
          <p:cNvSpPr>
            <a:spLocks noGrp="1"/>
          </p:cNvSpPr>
          <p:nvPr>
            <p:ph type="title"/>
          </p:nvPr>
        </p:nvSpPr>
        <p:spPr/>
        <p:txBody>
          <a:bodyPr/>
          <a:lstStyle/>
          <a:p>
            <a:pPr algn="l" eaLnBrk="1" hangingPunct="1"/>
            <a:r>
              <a:rPr lang="en-US" smtClean="0"/>
              <a:t>AND</a:t>
            </a:r>
            <a:endParaRPr lang="id-ID" smtClean="0"/>
          </a:p>
        </p:txBody>
      </p:sp>
      <p:graphicFrame>
        <p:nvGraphicFramePr>
          <p:cNvPr id="5" name="Table 4"/>
          <p:cNvGraphicFramePr>
            <a:graphicFrameLocks noGrp="1"/>
          </p:cNvGraphicFramePr>
          <p:nvPr/>
        </p:nvGraphicFramePr>
        <p:xfrm>
          <a:off x="533400" y="1447800"/>
          <a:ext cx="2438400" cy="1854200"/>
        </p:xfrm>
        <a:graphic>
          <a:graphicData uri="http://schemas.openxmlformats.org/drawingml/2006/table">
            <a:tbl>
              <a:tblPr firstRow="1" bandRow="1">
                <a:tableStyleId>{5C22544A-7EE6-4342-B048-85BDC9FD1C3A}</a:tableStyleId>
              </a:tblPr>
              <a:tblGrid>
                <a:gridCol w="812800"/>
                <a:gridCol w="812800"/>
                <a:gridCol w="812800"/>
              </a:tblGrid>
              <a:tr h="370840">
                <a:tc>
                  <a:txBody>
                    <a:bodyPr/>
                    <a:lstStyle/>
                    <a:p>
                      <a:pPr algn="ctr"/>
                      <a:r>
                        <a:rPr lang="en-US" b="1" dirty="0" smtClean="0">
                          <a:latin typeface="Arial" pitchFamily="34" charset="0"/>
                          <a:cs typeface="Arial" pitchFamily="34" charset="0"/>
                        </a:rPr>
                        <a:t>x1</a:t>
                      </a:r>
                      <a:endParaRPr lang="id-ID"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x2</a:t>
                      </a:r>
                      <a:endParaRPr lang="id-ID"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y</a:t>
                      </a:r>
                      <a:endParaRPr lang="id-ID" b="1"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r>
            </a:tbl>
          </a:graphicData>
        </a:graphic>
      </p:graphicFrame>
      <p:graphicFrame>
        <p:nvGraphicFramePr>
          <p:cNvPr id="1026" name="Object 1"/>
          <p:cNvGraphicFramePr>
            <a:graphicFrameLocks noChangeAspect="1"/>
          </p:cNvGraphicFramePr>
          <p:nvPr/>
        </p:nvGraphicFramePr>
        <p:xfrm>
          <a:off x="3048000" y="1143000"/>
          <a:ext cx="4648200" cy="2354263"/>
        </p:xfrm>
        <a:graphic>
          <a:graphicData uri="http://schemas.openxmlformats.org/presentationml/2006/ole">
            <mc:AlternateContent xmlns:mc="http://schemas.openxmlformats.org/markup-compatibility/2006">
              <mc:Choice xmlns:v="urn:schemas-microsoft-com:vml" Requires="v">
                <p:oleObj spid="_x0000_s1062" name="Visio" r:id="rId3" imgW="3987899" imgH="2020453" progId="Visio.Drawing.11">
                  <p:embed/>
                </p:oleObj>
              </mc:Choice>
              <mc:Fallback>
                <p:oleObj name="Visio" r:id="rId3" imgW="3987899" imgH="202045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143000"/>
                        <a:ext cx="4648200" cy="2354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5" name="TextBox 34"/>
          <p:cNvSpPr txBox="1">
            <a:spLocks noChangeArrowheads="1"/>
          </p:cNvSpPr>
          <p:nvPr/>
        </p:nvSpPr>
        <p:spPr bwMode="auto">
          <a:xfrm>
            <a:off x="4876800" y="6019800"/>
            <a:ext cx="1676400" cy="584200"/>
          </a:xfrm>
          <a:prstGeom prst="rect">
            <a:avLst/>
          </a:prstGeom>
          <a:noFill/>
          <a:ln w="9525">
            <a:noFill/>
            <a:miter lim="800000"/>
            <a:headEnd/>
            <a:tailEnd/>
          </a:ln>
        </p:spPr>
        <p:txBody>
          <a:bodyPr>
            <a:spAutoFit/>
          </a:bodyPr>
          <a:lstStyle/>
          <a:p>
            <a:pPr algn="ctr"/>
            <a:r>
              <a:rPr lang="el-GR" sz="3200" i="1"/>
              <a:t>θ</a:t>
            </a:r>
            <a:r>
              <a:rPr lang="en-US" sz="3200"/>
              <a:t> = 1,5</a:t>
            </a:r>
            <a:endParaRPr lang="id-ID" sz="3200"/>
          </a:p>
        </p:txBody>
      </p:sp>
      <p:cxnSp>
        <p:nvCxnSpPr>
          <p:cNvPr id="36" name="Straight Arrow Connector 35"/>
          <p:cNvCxnSpPr/>
          <p:nvPr/>
        </p:nvCxnSpPr>
        <p:spPr>
          <a:xfrm>
            <a:off x="2438400" y="4267200"/>
            <a:ext cx="1381125" cy="5826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7" name="TextBox 36"/>
          <p:cNvSpPr txBox="1">
            <a:spLocks noChangeArrowheads="1"/>
          </p:cNvSpPr>
          <p:nvPr/>
        </p:nvSpPr>
        <p:spPr bwMode="auto">
          <a:xfrm>
            <a:off x="2743200" y="3886200"/>
            <a:ext cx="1219200" cy="584200"/>
          </a:xfrm>
          <a:prstGeom prst="rect">
            <a:avLst/>
          </a:prstGeom>
          <a:noFill/>
          <a:ln w="9525">
            <a:noFill/>
            <a:miter lim="800000"/>
            <a:headEnd/>
            <a:tailEnd/>
          </a:ln>
        </p:spPr>
        <p:txBody>
          <a:bodyPr>
            <a:spAutoFit/>
          </a:bodyPr>
          <a:lstStyle/>
          <a:p>
            <a:pPr algn="ctr"/>
            <a:r>
              <a:rPr lang="en-US" sz="3200"/>
              <a:t>w = 1</a:t>
            </a:r>
            <a:endParaRPr lang="id-ID" sz="3200"/>
          </a:p>
        </p:txBody>
      </p:sp>
      <p:cxnSp>
        <p:nvCxnSpPr>
          <p:cNvPr id="38" name="Straight Arrow Connector 37"/>
          <p:cNvCxnSpPr/>
          <p:nvPr/>
        </p:nvCxnSpPr>
        <p:spPr>
          <a:xfrm flipV="1">
            <a:off x="2362200" y="5818188"/>
            <a:ext cx="1457325" cy="4302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59" name="TextBox 38"/>
          <p:cNvSpPr txBox="1">
            <a:spLocks noChangeArrowheads="1"/>
          </p:cNvSpPr>
          <p:nvPr/>
        </p:nvSpPr>
        <p:spPr bwMode="auto">
          <a:xfrm>
            <a:off x="2667000" y="6045200"/>
            <a:ext cx="1219200" cy="584200"/>
          </a:xfrm>
          <a:prstGeom prst="rect">
            <a:avLst/>
          </a:prstGeom>
          <a:noFill/>
          <a:ln w="9525">
            <a:noFill/>
            <a:miter lim="800000"/>
            <a:headEnd/>
            <a:tailEnd/>
          </a:ln>
        </p:spPr>
        <p:txBody>
          <a:bodyPr>
            <a:spAutoFit/>
          </a:bodyPr>
          <a:lstStyle/>
          <a:p>
            <a:pPr algn="ctr"/>
            <a:r>
              <a:rPr lang="en-US" sz="3200"/>
              <a:t>w = 1</a:t>
            </a:r>
            <a:endParaRPr lang="id-ID" sz="3200"/>
          </a:p>
        </p:txBody>
      </p:sp>
      <p:cxnSp>
        <p:nvCxnSpPr>
          <p:cNvPr id="40" name="Straight Arrow Connector 39"/>
          <p:cNvCxnSpPr/>
          <p:nvPr/>
        </p:nvCxnSpPr>
        <p:spPr>
          <a:xfrm>
            <a:off x="6096000" y="5334000"/>
            <a:ext cx="914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1" name="TextBox 40"/>
          <p:cNvSpPr txBox="1">
            <a:spLocks noChangeArrowheads="1"/>
          </p:cNvSpPr>
          <p:nvPr/>
        </p:nvSpPr>
        <p:spPr bwMode="auto">
          <a:xfrm>
            <a:off x="1600200" y="3987800"/>
            <a:ext cx="838200" cy="584200"/>
          </a:xfrm>
          <a:prstGeom prst="rect">
            <a:avLst/>
          </a:prstGeom>
          <a:noFill/>
          <a:ln w="9525">
            <a:noFill/>
            <a:miter lim="800000"/>
            <a:headEnd/>
            <a:tailEnd/>
          </a:ln>
        </p:spPr>
        <p:txBody>
          <a:bodyPr>
            <a:spAutoFit/>
          </a:bodyPr>
          <a:lstStyle/>
          <a:p>
            <a:pPr algn="ctr"/>
            <a:r>
              <a:rPr lang="en-US" sz="3200"/>
              <a:t>x1</a:t>
            </a:r>
            <a:endParaRPr lang="id-ID" sz="3200"/>
          </a:p>
        </p:txBody>
      </p:sp>
      <p:sp>
        <p:nvSpPr>
          <p:cNvPr id="1062" name="TextBox 41"/>
          <p:cNvSpPr txBox="1">
            <a:spLocks noChangeArrowheads="1"/>
          </p:cNvSpPr>
          <p:nvPr/>
        </p:nvSpPr>
        <p:spPr bwMode="auto">
          <a:xfrm>
            <a:off x="1524000" y="5969000"/>
            <a:ext cx="838200" cy="584200"/>
          </a:xfrm>
          <a:prstGeom prst="rect">
            <a:avLst/>
          </a:prstGeom>
          <a:noFill/>
          <a:ln w="9525">
            <a:noFill/>
            <a:miter lim="800000"/>
            <a:headEnd/>
            <a:tailEnd/>
          </a:ln>
        </p:spPr>
        <p:txBody>
          <a:bodyPr>
            <a:spAutoFit/>
          </a:bodyPr>
          <a:lstStyle/>
          <a:p>
            <a:pPr algn="ctr"/>
            <a:r>
              <a:rPr lang="en-US" sz="3200"/>
              <a:t>x2</a:t>
            </a:r>
            <a:endParaRPr lang="id-ID" sz="3200"/>
          </a:p>
        </p:txBody>
      </p:sp>
      <p:sp>
        <p:nvSpPr>
          <p:cNvPr id="1063" name="TextBox 42"/>
          <p:cNvSpPr txBox="1">
            <a:spLocks noChangeArrowheads="1"/>
          </p:cNvSpPr>
          <p:nvPr/>
        </p:nvSpPr>
        <p:spPr bwMode="auto">
          <a:xfrm>
            <a:off x="7086600" y="5029200"/>
            <a:ext cx="609600" cy="584200"/>
          </a:xfrm>
          <a:prstGeom prst="rect">
            <a:avLst/>
          </a:prstGeom>
          <a:noFill/>
          <a:ln w="9525">
            <a:noFill/>
            <a:miter lim="800000"/>
            <a:headEnd/>
            <a:tailEnd/>
          </a:ln>
        </p:spPr>
        <p:txBody>
          <a:bodyPr>
            <a:spAutoFit/>
          </a:bodyPr>
          <a:lstStyle/>
          <a:p>
            <a:pPr algn="ctr"/>
            <a:r>
              <a:rPr lang="en-US" sz="3200"/>
              <a:t>y </a:t>
            </a:r>
            <a:endParaRPr lang="id-ID" sz="3200"/>
          </a:p>
        </p:txBody>
      </p:sp>
      <p:sp>
        <p:nvSpPr>
          <p:cNvPr id="52" name="Down Arrow 51"/>
          <p:cNvSpPr/>
          <p:nvPr/>
        </p:nvSpPr>
        <p:spPr>
          <a:xfrm rot="1689658">
            <a:off x="5865813" y="3738563"/>
            <a:ext cx="381000" cy="88106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aphicFrame>
        <p:nvGraphicFramePr>
          <p:cNvPr id="176131" name="Object 3"/>
          <p:cNvGraphicFramePr>
            <a:graphicFrameLocks noChangeAspect="1"/>
          </p:cNvGraphicFramePr>
          <p:nvPr/>
        </p:nvGraphicFramePr>
        <p:xfrm>
          <a:off x="7169150" y="2349500"/>
          <a:ext cx="1435100" cy="908050"/>
        </p:xfrm>
        <a:graphic>
          <a:graphicData uri="http://schemas.openxmlformats.org/presentationml/2006/ole">
            <mc:AlternateContent xmlns:mc="http://schemas.openxmlformats.org/markup-compatibility/2006">
              <mc:Choice xmlns:v="urn:schemas-microsoft-com:vml" Requires="v">
                <p:oleObj spid="_x0000_s1063" name="Equation" r:id="rId5" imgW="698400" imgH="444240" progId="Equation.3">
                  <p:embed/>
                </p:oleObj>
              </mc:Choice>
              <mc:Fallback>
                <p:oleObj name="Equation" r:id="rId5" imgW="698400" imgH="4442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150" y="2349500"/>
                        <a:ext cx="1435100"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65" name="Group 46"/>
          <p:cNvGrpSpPr>
            <a:grpSpLocks/>
          </p:cNvGrpSpPr>
          <p:nvPr/>
        </p:nvGrpSpPr>
        <p:grpSpPr bwMode="auto">
          <a:xfrm>
            <a:off x="3429000" y="4648200"/>
            <a:ext cx="2667000" cy="1371600"/>
            <a:chOff x="6172200" y="3810000"/>
            <a:chExt cx="2667000" cy="1371600"/>
          </a:xfrm>
        </p:grpSpPr>
        <p:sp>
          <p:nvSpPr>
            <p:cNvPr id="35" name="Oval 34"/>
            <p:cNvSpPr/>
            <p:nvPr/>
          </p:nvSpPr>
          <p:spPr>
            <a:xfrm>
              <a:off x="6172200" y="3810000"/>
              <a:ext cx="2667000" cy="1371600"/>
            </a:xfrm>
            <a:prstGeom prst="ellips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37" name="Straight Connector 36"/>
            <p:cNvCxnSpPr/>
            <p:nvPr/>
          </p:nvCxnSpPr>
          <p:spPr>
            <a:xfrm rot="5400000">
              <a:off x="6368257" y="4491831"/>
              <a:ext cx="127635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362826" y="4492625"/>
              <a:ext cx="1274762" cy="158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69" name="Rectangle 40"/>
            <p:cNvSpPr>
              <a:spLocks noChangeArrowheads="1"/>
            </p:cNvSpPr>
            <p:nvPr/>
          </p:nvSpPr>
          <p:spPr bwMode="auto">
            <a:xfrm>
              <a:off x="6400800" y="4114800"/>
              <a:ext cx="371042" cy="707886"/>
            </a:xfrm>
            <a:prstGeom prst="rect">
              <a:avLst/>
            </a:prstGeom>
            <a:noFill/>
            <a:ln w="9525">
              <a:noFill/>
              <a:miter lim="800000"/>
              <a:headEnd/>
              <a:tailEnd/>
            </a:ln>
          </p:spPr>
          <p:txBody>
            <a:bodyPr>
              <a:spAutoFit/>
            </a:bodyPr>
            <a:lstStyle/>
            <a:p>
              <a:r>
                <a:rPr lang="id-ID" sz="4000" b="1">
                  <a:sym typeface="Symbol" pitchFamily="18" charset="2"/>
                </a:rPr>
                <a:t></a:t>
              </a:r>
              <a:endParaRPr lang="id-ID" sz="4000" b="1"/>
            </a:p>
          </p:txBody>
        </p:sp>
        <p:grpSp>
          <p:nvGrpSpPr>
            <p:cNvPr id="1070" name="Group 53"/>
            <p:cNvGrpSpPr>
              <a:grpSpLocks/>
            </p:cNvGrpSpPr>
            <p:nvPr/>
          </p:nvGrpSpPr>
          <p:grpSpPr bwMode="auto">
            <a:xfrm>
              <a:off x="7289457" y="4256567"/>
              <a:ext cx="396446" cy="447232"/>
              <a:chOff x="6553200" y="1066800"/>
              <a:chExt cx="1524000" cy="1068388"/>
            </a:xfrm>
          </p:grpSpPr>
          <p:cxnSp>
            <p:nvCxnSpPr>
              <p:cNvPr id="44" name="Straight Connector 43"/>
              <p:cNvCxnSpPr/>
              <p:nvPr/>
            </p:nvCxnSpPr>
            <p:spPr>
              <a:xfrm>
                <a:off x="7317345" y="1065656"/>
                <a:ext cx="7628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554519" y="2135102"/>
                <a:ext cx="762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782620" y="1600380"/>
                <a:ext cx="10694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71" name="Rectangle 42"/>
            <p:cNvSpPr>
              <a:spLocks noChangeArrowheads="1"/>
            </p:cNvSpPr>
            <p:nvPr/>
          </p:nvSpPr>
          <p:spPr bwMode="auto">
            <a:xfrm>
              <a:off x="8154430" y="3925866"/>
              <a:ext cx="371042" cy="874734"/>
            </a:xfrm>
            <a:prstGeom prst="rect">
              <a:avLst/>
            </a:prstGeom>
            <a:noFill/>
            <a:ln w="9525">
              <a:noFill/>
              <a:miter lim="800000"/>
              <a:headEnd/>
              <a:tailEnd/>
            </a:ln>
          </p:spPr>
          <p:txBody>
            <a:bodyPr>
              <a:spAutoFit/>
            </a:bodyPr>
            <a:lstStyle/>
            <a:p>
              <a:r>
                <a:rPr lang="en-US" sz="5400">
                  <a:sym typeface="Symbol" pitchFamily="18" charset="2"/>
                </a:rPr>
                <a:t>y</a:t>
              </a:r>
              <a:endParaRPr lang="id-ID" sz="8800"/>
            </a:p>
          </p:txBody>
        </p:sp>
      </p:gr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50" name="Object 4"/>
          <p:cNvGraphicFramePr>
            <a:graphicFrameLocks noChangeAspect="1"/>
          </p:cNvGraphicFramePr>
          <p:nvPr/>
        </p:nvGraphicFramePr>
        <p:xfrm>
          <a:off x="733425" y="4648200"/>
          <a:ext cx="7724775" cy="1524000"/>
        </p:xfrm>
        <a:graphic>
          <a:graphicData uri="http://schemas.openxmlformats.org/presentationml/2006/ole">
            <mc:AlternateContent xmlns:mc="http://schemas.openxmlformats.org/markup-compatibility/2006">
              <mc:Choice xmlns:v="urn:schemas-microsoft-com:vml" Requires="v">
                <p:oleObj spid="_x0000_s34872" name="Equation" r:id="rId3" imgW="3606480" imgH="711000" progId="Equation.3">
                  <p:embed/>
                </p:oleObj>
              </mc:Choice>
              <mc:Fallback>
                <p:oleObj name="Equation" r:id="rId3" imgW="3606480" imgH="711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425" y="4648200"/>
                        <a:ext cx="7724775" cy="152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3"/>
          <p:cNvGraphicFramePr>
            <a:graphicFrameLocks noChangeAspect="1"/>
          </p:cNvGraphicFramePr>
          <p:nvPr/>
        </p:nvGraphicFramePr>
        <p:xfrm>
          <a:off x="381000" y="762000"/>
          <a:ext cx="4421188" cy="1447800"/>
        </p:xfrm>
        <a:graphic>
          <a:graphicData uri="http://schemas.openxmlformats.org/presentationml/2006/ole">
            <mc:AlternateContent xmlns:mc="http://schemas.openxmlformats.org/markup-compatibility/2006">
              <mc:Choice xmlns:v="urn:schemas-microsoft-com:vml" Requires="v">
                <p:oleObj spid="_x0000_s34873" name="Equation" r:id="rId5" imgW="2171520" imgH="711000" progId="Equation.3">
                  <p:embed/>
                </p:oleObj>
              </mc:Choice>
              <mc:Fallback>
                <p:oleObj name="Equation" r:id="rId5" imgW="2171520" imgH="711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762000"/>
                        <a:ext cx="4421188"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own Arrow 4"/>
          <p:cNvSpPr/>
          <p:nvPr/>
        </p:nvSpPr>
        <p:spPr>
          <a:xfrm>
            <a:off x="3962400" y="2514600"/>
            <a:ext cx="17526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Rectangle 5"/>
          <p:cNvSpPr>
            <a:spLocks noChangeArrowheads="1"/>
          </p:cNvSpPr>
          <p:nvPr/>
        </p:nvSpPr>
        <p:spPr bwMode="auto">
          <a:xfrm>
            <a:off x="4953000" y="1101725"/>
            <a:ext cx="454025" cy="923925"/>
          </a:xfrm>
          <a:prstGeom prst="rect">
            <a:avLst/>
          </a:prstGeom>
          <a:noFill/>
          <a:ln w="9525">
            <a:noFill/>
            <a:miter lim="800000"/>
            <a:headEnd/>
            <a:tailEnd/>
          </a:ln>
        </p:spPr>
        <p:txBody>
          <a:bodyPr wrap="none">
            <a:spAutoFit/>
          </a:bodyPr>
          <a:lstStyle/>
          <a:p>
            <a:pPr algn="ctr"/>
            <a:r>
              <a:rPr lang="en-US" sz="5400"/>
              <a:t>*</a:t>
            </a:r>
            <a:endParaRPr lang="id-ID" sz="1400"/>
          </a:p>
        </p:txBody>
      </p:sp>
      <p:sp>
        <p:nvSpPr>
          <p:cNvPr id="7" name="Rectangle 6"/>
          <p:cNvSpPr>
            <a:spLocks noChangeArrowheads="1"/>
          </p:cNvSpPr>
          <p:nvPr/>
        </p:nvSpPr>
        <p:spPr bwMode="auto">
          <a:xfrm>
            <a:off x="76200" y="3124200"/>
            <a:ext cx="1143000" cy="646113"/>
          </a:xfrm>
          <a:prstGeom prst="rect">
            <a:avLst/>
          </a:prstGeom>
          <a:noFill/>
          <a:ln w="9525">
            <a:noFill/>
            <a:miter lim="800000"/>
            <a:headEnd/>
            <a:tailEnd/>
          </a:ln>
        </p:spPr>
        <p:txBody>
          <a:bodyPr>
            <a:spAutoFit/>
          </a:bodyPr>
          <a:lstStyle/>
          <a:p>
            <a:pPr algn="ctr"/>
            <a:r>
              <a:rPr lang="en-US" sz="3600">
                <a:solidFill>
                  <a:srgbClr val="00B050"/>
                </a:solidFill>
              </a:rPr>
              <a:t>PCA</a:t>
            </a:r>
            <a:endParaRPr lang="id-ID" sz="1100">
              <a:solidFill>
                <a:srgbClr val="00B050"/>
              </a:solidFill>
            </a:endParaRPr>
          </a:p>
        </p:txBody>
      </p:sp>
      <p:graphicFrame>
        <p:nvGraphicFramePr>
          <p:cNvPr id="2" name="Object 4"/>
          <p:cNvGraphicFramePr>
            <a:graphicFrameLocks noChangeAspect="1"/>
          </p:cNvGraphicFramePr>
          <p:nvPr/>
        </p:nvGraphicFramePr>
        <p:xfrm>
          <a:off x="5486400" y="709613"/>
          <a:ext cx="3429000" cy="1500187"/>
        </p:xfrm>
        <a:graphic>
          <a:graphicData uri="http://schemas.openxmlformats.org/presentationml/2006/ole">
            <mc:AlternateContent xmlns:mc="http://schemas.openxmlformats.org/markup-compatibility/2006">
              <mc:Choice xmlns:v="urn:schemas-microsoft-com:vml" Requires="v">
                <p:oleObj spid="_x0000_s34874" name="Equation" r:id="rId7" imgW="1625400" imgH="711000" progId="Equation.3">
                  <p:embed/>
                </p:oleObj>
              </mc:Choice>
              <mc:Fallback>
                <p:oleObj name="Equation" r:id="rId7" imgW="1625400" imgH="711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709613"/>
                        <a:ext cx="3429000" cy="1500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Arrow Connector 8"/>
          <p:cNvCxnSpPr/>
          <p:nvPr/>
        </p:nvCxnSpPr>
        <p:spPr>
          <a:xfrm rot="16200000" flipV="1">
            <a:off x="419100" y="4076700"/>
            <a:ext cx="838200" cy="304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33400" y="4038600"/>
            <a:ext cx="8610600" cy="27432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4450"/>
                                        </p:tgtEl>
                                        <p:attrNameLst>
                                          <p:attrName>style.visibility</p:attrName>
                                        </p:attrNameLst>
                                      </p:cBhvr>
                                      <p:to>
                                        <p:strVal val="visible"/>
                                      </p:to>
                                    </p:set>
                                    <p:animEffect transition="in" filter="blinds(horizontal)">
                                      <p:cBhvr>
                                        <p:cTn id="27" dur="500"/>
                                        <p:tgtEl>
                                          <p:spTgt spid="10445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linds(horizontal)">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a:grpSpLocks/>
          </p:cNvGrpSpPr>
          <p:nvPr/>
        </p:nvGrpSpPr>
        <p:grpSpPr bwMode="auto">
          <a:xfrm rot="-261780">
            <a:off x="2712636" y="2398021"/>
            <a:ext cx="6689725" cy="3375025"/>
            <a:chOff x="1143000" y="3178809"/>
            <a:chExt cx="6689590" cy="3374391"/>
          </a:xfrm>
        </p:grpSpPr>
        <p:cxnSp>
          <p:nvCxnSpPr>
            <p:cNvPr id="17" name="Straight Connector 16"/>
            <p:cNvCxnSpPr/>
            <p:nvPr/>
          </p:nvCxnSpPr>
          <p:spPr>
            <a:xfrm rot="10800000" flipV="1">
              <a:off x="1142257" y="3429258"/>
              <a:ext cx="6172075" cy="3123613"/>
            </a:xfrm>
            <a:prstGeom prst="line">
              <a:avLst/>
            </a:prstGeom>
            <a:ln w="3810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866" name="Rectangle 30"/>
            <p:cNvSpPr>
              <a:spLocks noChangeArrowheads="1"/>
            </p:cNvSpPr>
            <p:nvPr/>
          </p:nvSpPr>
          <p:spPr bwMode="auto">
            <a:xfrm rot="261780">
              <a:off x="7299190" y="3178809"/>
              <a:ext cx="533400" cy="369332"/>
            </a:xfrm>
            <a:prstGeom prst="rect">
              <a:avLst/>
            </a:prstGeom>
            <a:noFill/>
            <a:ln w="9525">
              <a:noFill/>
              <a:miter lim="800000"/>
              <a:headEnd/>
              <a:tailEnd/>
            </a:ln>
          </p:spPr>
          <p:txBody>
            <a:bodyPr>
              <a:spAutoFit/>
            </a:bodyPr>
            <a:lstStyle/>
            <a:p>
              <a:pPr algn="ctr"/>
              <a:r>
                <a:rPr lang="en-US">
                  <a:solidFill>
                    <a:srgbClr val="00B050"/>
                  </a:solidFill>
                </a:rPr>
                <a:t>X</a:t>
              </a:r>
              <a:r>
                <a:rPr lang="en-US" baseline="-25000">
                  <a:solidFill>
                    <a:srgbClr val="00B050"/>
                  </a:solidFill>
                </a:rPr>
                <a:t>1</a:t>
              </a:r>
              <a:r>
                <a:rPr lang="en-US">
                  <a:solidFill>
                    <a:srgbClr val="00B050"/>
                  </a:solidFill>
                </a:rPr>
                <a:t>’</a:t>
              </a:r>
              <a:endParaRPr lang="id-ID">
                <a:solidFill>
                  <a:srgbClr val="00B050"/>
                </a:solidFill>
              </a:endParaRPr>
            </a:p>
          </p:txBody>
        </p:sp>
      </p:grpSp>
      <p:grpSp>
        <p:nvGrpSpPr>
          <p:cNvPr id="35845" name="Group 26"/>
          <p:cNvGrpSpPr>
            <a:grpSpLocks/>
          </p:cNvGrpSpPr>
          <p:nvPr/>
        </p:nvGrpSpPr>
        <p:grpSpPr bwMode="auto">
          <a:xfrm>
            <a:off x="3581400" y="4191000"/>
            <a:ext cx="2743200" cy="1752600"/>
            <a:chOff x="3581400" y="4267200"/>
            <a:chExt cx="2743200" cy="1752600"/>
          </a:xfrm>
        </p:grpSpPr>
        <p:sp>
          <p:nvSpPr>
            <p:cNvPr id="12" name="Oval 11"/>
            <p:cNvSpPr/>
            <p:nvPr/>
          </p:nvSpPr>
          <p:spPr>
            <a:xfrm>
              <a:off x="5638800" y="4724400"/>
              <a:ext cx="228600" cy="304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3" name="Oval 12"/>
            <p:cNvSpPr/>
            <p:nvPr/>
          </p:nvSpPr>
          <p:spPr>
            <a:xfrm>
              <a:off x="3581400" y="5715000"/>
              <a:ext cx="228600" cy="304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Oval 13"/>
            <p:cNvSpPr/>
            <p:nvPr/>
          </p:nvSpPr>
          <p:spPr>
            <a:xfrm>
              <a:off x="5486400" y="4495800"/>
              <a:ext cx="228600" cy="304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4" name="Oval 23"/>
            <p:cNvSpPr/>
            <p:nvPr/>
          </p:nvSpPr>
          <p:spPr>
            <a:xfrm>
              <a:off x="6096000" y="4267200"/>
              <a:ext cx="228600" cy="304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6" name="Oval 25"/>
            <p:cNvSpPr/>
            <p:nvPr/>
          </p:nvSpPr>
          <p:spPr>
            <a:xfrm>
              <a:off x="4800600" y="4724400"/>
              <a:ext cx="228600" cy="3048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grpSp>
        <p:nvGrpSpPr>
          <p:cNvPr id="5" name="Group 52"/>
          <p:cNvGrpSpPr>
            <a:grpSpLocks/>
          </p:cNvGrpSpPr>
          <p:nvPr/>
        </p:nvGrpSpPr>
        <p:grpSpPr bwMode="auto">
          <a:xfrm rot="-244834">
            <a:off x="1098148" y="1147071"/>
            <a:ext cx="2443163" cy="5251450"/>
            <a:chOff x="-650365" y="1414555"/>
            <a:chExt cx="2444633" cy="5250641"/>
          </a:xfrm>
        </p:grpSpPr>
        <p:cxnSp>
          <p:nvCxnSpPr>
            <p:cNvPr id="25" name="Straight Connector 24"/>
            <p:cNvCxnSpPr/>
            <p:nvPr/>
          </p:nvCxnSpPr>
          <p:spPr>
            <a:xfrm rot="16444834" flipH="1">
              <a:off x="-1738925" y="3142191"/>
              <a:ext cx="4714149" cy="2330263"/>
            </a:xfrm>
            <a:prstGeom prst="line">
              <a:avLst/>
            </a:prstGeom>
            <a:ln w="3810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859" name="Rectangle 28"/>
            <p:cNvSpPr>
              <a:spLocks noChangeArrowheads="1"/>
            </p:cNvSpPr>
            <p:nvPr/>
          </p:nvSpPr>
          <p:spPr bwMode="auto">
            <a:xfrm rot="244834">
              <a:off x="-650365" y="1414555"/>
              <a:ext cx="533400" cy="369332"/>
            </a:xfrm>
            <a:prstGeom prst="rect">
              <a:avLst/>
            </a:prstGeom>
            <a:noFill/>
            <a:ln w="9525">
              <a:noFill/>
              <a:miter lim="800000"/>
              <a:headEnd/>
              <a:tailEnd/>
            </a:ln>
          </p:spPr>
          <p:txBody>
            <a:bodyPr>
              <a:spAutoFit/>
            </a:bodyPr>
            <a:lstStyle/>
            <a:p>
              <a:pPr algn="ctr"/>
              <a:r>
                <a:rPr lang="en-US">
                  <a:solidFill>
                    <a:srgbClr val="00B050"/>
                  </a:solidFill>
                </a:rPr>
                <a:t>X</a:t>
              </a:r>
              <a:r>
                <a:rPr lang="en-US" baseline="-25000">
                  <a:solidFill>
                    <a:srgbClr val="00B050"/>
                  </a:solidFill>
                </a:rPr>
                <a:t>3</a:t>
              </a:r>
              <a:r>
                <a:rPr lang="en-US">
                  <a:solidFill>
                    <a:srgbClr val="00B050"/>
                  </a:solidFill>
                </a:rPr>
                <a:t>’</a:t>
              </a:r>
              <a:endParaRPr lang="id-ID">
                <a:solidFill>
                  <a:srgbClr val="00B050"/>
                </a:solidFill>
              </a:endParaRPr>
            </a:p>
          </p:txBody>
        </p:sp>
      </p:grpSp>
      <p:grpSp>
        <p:nvGrpSpPr>
          <p:cNvPr id="6" name="Group 51"/>
          <p:cNvGrpSpPr>
            <a:grpSpLocks/>
          </p:cNvGrpSpPr>
          <p:nvPr/>
        </p:nvGrpSpPr>
        <p:grpSpPr bwMode="auto">
          <a:xfrm>
            <a:off x="2953936" y="1250258"/>
            <a:ext cx="2622550" cy="5153025"/>
            <a:chOff x="1295401" y="1600200"/>
            <a:chExt cx="2623457" cy="5152572"/>
          </a:xfrm>
        </p:grpSpPr>
        <p:sp>
          <p:nvSpPr>
            <p:cNvPr id="35856" name="Rectangle 27"/>
            <p:cNvSpPr>
              <a:spLocks noChangeArrowheads="1"/>
            </p:cNvSpPr>
            <p:nvPr/>
          </p:nvSpPr>
          <p:spPr bwMode="auto">
            <a:xfrm>
              <a:off x="3385458" y="1600200"/>
              <a:ext cx="533400" cy="369332"/>
            </a:xfrm>
            <a:prstGeom prst="rect">
              <a:avLst/>
            </a:prstGeom>
            <a:noFill/>
            <a:ln w="9525">
              <a:noFill/>
              <a:miter lim="800000"/>
              <a:headEnd/>
              <a:tailEnd/>
            </a:ln>
          </p:spPr>
          <p:txBody>
            <a:bodyPr>
              <a:spAutoFit/>
            </a:bodyPr>
            <a:lstStyle/>
            <a:p>
              <a:pPr algn="ctr"/>
              <a:r>
                <a:rPr lang="en-US">
                  <a:solidFill>
                    <a:srgbClr val="00B050"/>
                  </a:solidFill>
                </a:rPr>
                <a:t>X</a:t>
              </a:r>
              <a:r>
                <a:rPr lang="en-US" baseline="-25000">
                  <a:solidFill>
                    <a:srgbClr val="00B050"/>
                  </a:solidFill>
                </a:rPr>
                <a:t>2</a:t>
              </a:r>
              <a:r>
                <a:rPr lang="en-US">
                  <a:solidFill>
                    <a:srgbClr val="00B050"/>
                  </a:solidFill>
                </a:rPr>
                <a:t>’</a:t>
              </a:r>
              <a:endParaRPr lang="id-ID">
                <a:solidFill>
                  <a:srgbClr val="00B050"/>
                </a:solidFill>
              </a:endParaRPr>
            </a:p>
          </p:txBody>
        </p:sp>
        <p:cxnSp>
          <p:nvCxnSpPr>
            <p:cNvPr id="30" name="Straight Connector 29"/>
            <p:cNvCxnSpPr/>
            <p:nvPr/>
          </p:nvCxnSpPr>
          <p:spPr>
            <a:xfrm rot="5400000">
              <a:off x="52993" y="3223574"/>
              <a:ext cx="4771605" cy="2286791"/>
            </a:xfrm>
            <a:prstGeom prst="line">
              <a:avLst/>
            </a:prstGeom>
            <a:ln w="3810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 name="Group 26"/>
          <p:cNvGrpSpPr>
            <a:grpSpLocks/>
          </p:cNvGrpSpPr>
          <p:nvPr/>
        </p:nvGrpSpPr>
        <p:grpSpPr bwMode="auto">
          <a:xfrm>
            <a:off x="1600200" y="1301750"/>
            <a:ext cx="6851650" cy="5403850"/>
            <a:chOff x="1066800" y="1411288"/>
            <a:chExt cx="6851650" cy="5403850"/>
          </a:xfrm>
        </p:grpSpPr>
        <p:cxnSp>
          <p:nvCxnSpPr>
            <p:cNvPr id="3" name="Straight Connector 2"/>
            <p:cNvCxnSpPr/>
            <p:nvPr/>
          </p:nvCxnSpPr>
          <p:spPr>
            <a:xfrm rot="5400000">
              <a:off x="-985043" y="4337844"/>
              <a:ext cx="4953000" cy="1587"/>
            </a:xfrm>
            <a:prstGeom prst="line">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066800" y="6324601"/>
              <a:ext cx="62484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5852" name="Rectangle 9"/>
            <p:cNvSpPr>
              <a:spLocks noChangeArrowheads="1"/>
            </p:cNvSpPr>
            <p:nvPr/>
          </p:nvSpPr>
          <p:spPr bwMode="auto">
            <a:xfrm>
              <a:off x="7467600" y="6153150"/>
              <a:ext cx="450850" cy="400050"/>
            </a:xfrm>
            <a:prstGeom prst="rect">
              <a:avLst/>
            </a:prstGeom>
            <a:noFill/>
            <a:ln w="9525">
              <a:noFill/>
              <a:miter lim="800000"/>
              <a:headEnd/>
              <a:tailEnd/>
            </a:ln>
          </p:spPr>
          <p:txBody>
            <a:bodyPr wrap="none">
              <a:spAutoFit/>
            </a:bodyPr>
            <a:lstStyle/>
            <a:p>
              <a:r>
                <a:rPr lang="en-US" sz="2000">
                  <a:solidFill>
                    <a:srgbClr val="0070C0"/>
                  </a:solidFill>
                </a:rPr>
                <a:t>X</a:t>
              </a:r>
              <a:r>
                <a:rPr lang="en-US" sz="2000" baseline="-25000">
                  <a:solidFill>
                    <a:srgbClr val="0070C0"/>
                  </a:solidFill>
                </a:rPr>
                <a:t>1</a:t>
              </a:r>
              <a:endParaRPr lang="id-ID" sz="2000" baseline="-25000">
                <a:solidFill>
                  <a:srgbClr val="0070C0"/>
                </a:solidFill>
              </a:endParaRPr>
            </a:p>
          </p:txBody>
        </p:sp>
        <p:cxnSp>
          <p:nvCxnSpPr>
            <p:cNvPr id="18" name="Straight Connector 17"/>
            <p:cNvCxnSpPr/>
            <p:nvPr/>
          </p:nvCxnSpPr>
          <p:spPr>
            <a:xfrm rot="10800000" flipV="1">
              <a:off x="1143000" y="3505201"/>
              <a:ext cx="4800600" cy="3124200"/>
            </a:xfrm>
            <a:prstGeom prst="line">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854" name="Rectangle 22"/>
            <p:cNvSpPr>
              <a:spLocks noChangeArrowheads="1"/>
            </p:cNvSpPr>
            <p:nvPr/>
          </p:nvSpPr>
          <p:spPr bwMode="auto">
            <a:xfrm>
              <a:off x="6026150" y="3257550"/>
              <a:ext cx="450850" cy="400050"/>
            </a:xfrm>
            <a:prstGeom prst="rect">
              <a:avLst/>
            </a:prstGeom>
            <a:noFill/>
            <a:ln w="9525">
              <a:noFill/>
              <a:miter lim="800000"/>
              <a:headEnd/>
              <a:tailEnd/>
            </a:ln>
          </p:spPr>
          <p:txBody>
            <a:bodyPr wrap="none">
              <a:spAutoFit/>
            </a:bodyPr>
            <a:lstStyle/>
            <a:p>
              <a:r>
                <a:rPr lang="en-US" sz="2000">
                  <a:solidFill>
                    <a:srgbClr val="0070C0"/>
                  </a:solidFill>
                </a:rPr>
                <a:t>X</a:t>
              </a:r>
              <a:r>
                <a:rPr lang="en-US" sz="2000" baseline="-25000">
                  <a:solidFill>
                    <a:srgbClr val="0070C0"/>
                  </a:solidFill>
                </a:rPr>
                <a:t>2</a:t>
              </a:r>
              <a:endParaRPr lang="id-ID" sz="2000" baseline="-25000">
                <a:solidFill>
                  <a:srgbClr val="0070C0"/>
                </a:solidFill>
              </a:endParaRPr>
            </a:p>
          </p:txBody>
        </p:sp>
        <p:sp>
          <p:nvSpPr>
            <p:cNvPr id="35855" name="Rectangle 42"/>
            <p:cNvSpPr>
              <a:spLocks noChangeArrowheads="1"/>
            </p:cNvSpPr>
            <p:nvPr/>
          </p:nvSpPr>
          <p:spPr bwMode="auto">
            <a:xfrm>
              <a:off x="1287463" y="1411288"/>
              <a:ext cx="450850" cy="400050"/>
            </a:xfrm>
            <a:prstGeom prst="rect">
              <a:avLst/>
            </a:prstGeom>
            <a:noFill/>
            <a:ln w="9525">
              <a:noFill/>
              <a:miter lim="800000"/>
              <a:headEnd/>
              <a:tailEnd/>
            </a:ln>
          </p:spPr>
          <p:txBody>
            <a:bodyPr wrap="none">
              <a:spAutoFit/>
            </a:bodyPr>
            <a:lstStyle/>
            <a:p>
              <a:r>
                <a:rPr lang="en-US" sz="2000">
                  <a:solidFill>
                    <a:srgbClr val="0070C0"/>
                  </a:solidFill>
                </a:rPr>
                <a:t>X</a:t>
              </a:r>
              <a:r>
                <a:rPr lang="en-US" sz="2000" baseline="-25000">
                  <a:solidFill>
                    <a:srgbClr val="0070C0"/>
                  </a:solidFill>
                </a:rPr>
                <a:t>3</a:t>
              </a:r>
              <a:endParaRPr lang="id-ID" sz="2000" baseline="-25000">
                <a:solidFill>
                  <a:srgbClr val="0070C0"/>
                </a:solidFill>
              </a:endParaRPr>
            </a:p>
          </p:txBody>
        </p:sp>
      </p:grpSp>
      <p:graphicFrame>
        <p:nvGraphicFramePr>
          <p:cNvPr id="104450" name="Object 4"/>
          <p:cNvGraphicFramePr>
            <a:graphicFrameLocks noChangeAspect="1"/>
          </p:cNvGraphicFramePr>
          <p:nvPr/>
        </p:nvGraphicFramePr>
        <p:xfrm>
          <a:off x="152400" y="152400"/>
          <a:ext cx="2514600" cy="1100138"/>
        </p:xfrm>
        <a:graphic>
          <a:graphicData uri="http://schemas.openxmlformats.org/presentationml/2006/ole">
            <mc:AlternateContent xmlns:mc="http://schemas.openxmlformats.org/markup-compatibility/2006">
              <mc:Choice xmlns:v="urn:schemas-microsoft-com:vml" Requires="v">
                <p:oleObj spid="_x0000_s35878" name="Equation" r:id="rId3" imgW="1625400" imgH="711000" progId="Equation.3">
                  <p:embed/>
                </p:oleObj>
              </mc:Choice>
              <mc:Fallback>
                <p:oleObj name="Equation" r:id="rId3" imgW="1625400" imgH="711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2514600" cy="110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3"/>
          <p:cNvGraphicFramePr>
            <a:graphicFrameLocks noChangeAspect="1"/>
          </p:cNvGraphicFramePr>
          <p:nvPr/>
        </p:nvGraphicFramePr>
        <p:xfrm>
          <a:off x="3429000" y="122238"/>
          <a:ext cx="5562600" cy="1096962"/>
        </p:xfrm>
        <a:graphic>
          <a:graphicData uri="http://schemas.openxmlformats.org/presentationml/2006/ole">
            <mc:AlternateContent xmlns:mc="http://schemas.openxmlformats.org/markup-compatibility/2006">
              <mc:Choice xmlns:v="urn:schemas-microsoft-com:vml" Requires="v">
                <p:oleObj spid="_x0000_s35879" name="Equation" r:id="rId5" imgW="3606480" imgH="711000" progId="Equation.3">
                  <p:embed/>
                </p:oleObj>
              </mc:Choice>
              <mc:Fallback>
                <p:oleObj name="Equation" r:id="rId5" imgW="3606480" imgH="711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22238"/>
                        <a:ext cx="5562600" cy="1096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7"/>
          <p:cNvSpPr>
            <a:spLocks noChangeArrowheads="1"/>
          </p:cNvSpPr>
          <p:nvPr/>
        </p:nvSpPr>
        <p:spPr bwMode="auto">
          <a:xfrm rot="-1491198">
            <a:off x="1919288" y="1962150"/>
            <a:ext cx="2262187" cy="523875"/>
          </a:xfrm>
          <a:prstGeom prst="rect">
            <a:avLst/>
          </a:prstGeom>
          <a:noFill/>
          <a:ln w="9525">
            <a:noFill/>
            <a:miter lim="800000"/>
            <a:headEnd/>
            <a:tailEnd/>
          </a:ln>
        </p:spPr>
        <p:txBody>
          <a:bodyPr wrap="none">
            <a:spAutoFit/>
          </a:bodyPr>
          <a:lstStyle/>
          <a:p>
            <a:r>
              <a:rPr lang="en-US" sz="2800">
                <a:solidFill>
                  <a:srgbClr val="00B050"/>
                </a:solidFill>
              </a:rPr>
              <a:t>Domain PCA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104450"/>
                                        </p:tgtEl>
                                      </p:cBhvr>
                                    </p:animEffect>
                                    <p:set>
                                      <p:cBhvr>
                                        <p:cTn id="26" dur="1" fill="hold">
                                          <p:stCondLst>
                                            <p:cond delay="499"/>
                                          </p:stCondLst>
                                        </p:cTn>
                                        <p:tgtEl>
                                          <p:spTgt spid="10445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linds(horizont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Rectangle 1"/>
          <p:cNvSpPr>
            <a:spLocks noChangeArrowheads="1"/>
          </p:cNvSpPr>
          <p:nvPr/>
        </p:nvSpPr>
        <p:spPr bwMode="auto">
          <a:xfrm>
            <a:off x="304800" y="304800"/>
            <a:ext cx="8610600" cy="646113"/>
          </a:xfrm>
          <a:prstGeom prst="rect">
            <a:avLst/>
          </a:prstGeom>
          <a:noFill/>
          <a:ln w="9525">
            <a:noFill/>
            <a:miter lim="800000"/>
            <a:headEnd/>
            <a:tailEnd/>
          </a:ln>
        </p:spPr>
        <p:txBody>
          <a:bodyPr>
            <a:spAutoFit/>
          </a:bodyPr>
          <a:lstStyle/>
          <a:p>
            <a:r>
              <a:rPr lang="id-ID" dirty="0"/>
              <a:t>Jika </a:t>
            </a:r>
            <a:r>
              <a:rPr lang="en-US" b="1" i="1" dirty="0"/>
              <a:t>v</a:t>
            </a:r>
            <a:r>
              <a:rPr lang="id-ID" b="1" baseline="-25000" dirty="0"/>
              <a:t>row</a:t>
            </a:r>
            <a:r>
              <a:rPr lang="id-ID" dirty="0"/>
              <a:t> dibangun dari ketiga </a:t>
            </a:r>
            <a:r>
              <a:rPr lang="id-ID" i="1" dirty="0"/>
              <a:t>eigenvector </a:t>
            </a:r>
            <a:r>
              <a:rPr lang="id-ID" dirty="0"/>
              <a:t>yang ada, maka matriks B dapat dibangun kembali dengan tepat</a:t>
            </a:r>
            <a:r>
              <a:rPr lang="en-US" dirty="0"/>
              <a:t> (</a:t>
            </a:r>
            <a:r>
              <a:rPr lang="id-ID" b="1" dirty="0">
                <a:solidFill>
                  <a:srgbClr val="FF0000"/>
                </a:solidFill>
              </a:rPr>
              <a:t>tanpa kesalahan</a:t>
            </a:r>
            <a:r>
              <a:rPr lang="id-ID" dirty="0"/>
              <a:t>) menggunakan Y dan </a:t>
            </a:r>
            <a:r>
              <a:rPr lang="en-US" i="1" dirty="0"/>
              <a:t>v</a:t>
            </a:r>
            <a:r>
              <a:rPr lang="id-ID" baseline="-25000" dirty="0"/>
              <a:t>row</a:t>
            </a:r>
            <a:r>
              <a:rPr lang="id-ID" dirty="0"/>
              <a:t> </a:t>
            </a:r>
          </a:p>
        </p:txBody>
      </p:sp>
      <p:graphicFrame>
        <p:nvGraphicFramePr>
          <p:cNvPr id="3" name="Object 4"/>
          <p:cNvGraphicFramePr>
            <a:graphicFrameLocks noChangeAspect="1"/>
          </p:cNvGraphicFramePr>
          <p:nvPr>
            <p:extLst>
              <p:ext uri="{D42A27DB-BD31-4B8C-83A1-F6EECF244321}">
                <p14:modId xmlns:p14="http://schemas.microsoft.com/office/powerpoint/2010/main" val="3346996978"/>
              </p:ext>
            </p:extLst>
          </p:nvPr>
        </p:nvGraphicFramePr>
        <p:xfrm>
          <a:off x="2743200" y="1295400"/>
          <a:ext cx="3228975" cy="915988"/>
        </p:xfrm>
        <a:graphic>
          <a:graphicData uri="http://schemas.openxmlformats.org/presentationml/2006/ole">
            <mc:AlternateContent xmlns:mc="http://schemas.openxmlformats.org/markup-compatibility/2006">
              <mc:Choice xmlns:v="urn:schemas-microsoft-com:vml" Requires="v">
                <p:oleObj spid="_x0000_s36966" name="Equation" r:id="rId4" imgW="850680" imgH="241200" progId="Equation.3">
                  <p:embed/>
                </p:oleObj>
              </mc:Choice>
              <mc:Fallback>
                <p:oleObj name="Equation" r:id="rId4" imgW="850680" imgH="241200" progId="Equation.3">
                  <p:embed/>
                  <p:pic>
                    <p:nvPicPr>
                      <p:cNvPr id="0" name="Object 4"/>
                      <p:cNvPicPr>
                        <a:picLocks noChangeAspect="1" noChangeArrowheads="1"/>
                      </p:cNvPicPr>
                      <p:nvPr/>
                    </p:nvPicPr>
                    <p:blipFill>
                      <a:blip r:embed="rId5"/>
                      <a:srcRect/>
                      <a:stretch>
                        <a:fillRect/>
                      </a:stretch>
                    </p:blipFill>
                    <p:spPr bwMode="auto">
                      <a:xfrm>
                        <a:off x="2743200" y="1295400"/>
                        <a:ext cx="3228975"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p:cNvGraphicFramePr>
            <a:graphicFrameLocks noChangeAspect="1"/>
          </p:cNvGraphicFramePr>
          <p:nvPr/>
        </p:nvGraphicFramePr>
        <p:xfrm>
          <a:off x="457200" y="2895600"/>
          <a:ext cx="2792413" cy="914400"/>
        </p:xfrm>
        <a:graphic>
          <a:graphicData uri="http://schemas.openxmlformats.org/presentationml/2006/ole">
            <mc:AlternateContent xmlns:mc="http://schemas.openxmlformats.org/markup-compatibility/2006">
              <mc:Choice xmlns:v="urn:schemas-microsoft-com:vml" Requires="v">
                <p:oleObj spid="_x0000_s36967" name="Equation" r:id="rId6" imgW="2171520" imgH="711000" progId="Equation.3">
                  <p:embed/>
                </p:oleObj>
              </mc:Choice>
              <mc:Fallback>
                <p:oleObj name="Equation" r:id="rId6" imgW="2171520" imgH="7110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895600"/>
                        <a:ext cx="279241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p:cNvSpPr>
            <a:spLocks noChangeArrowheads="1"/>
          </p:cNvSpPr>
          <p:nvPr/>
        </p:nvSpPr>
        <p:spPr bwMode="auto">
          <a:xfrm>
            <a:off x="3405188" y="3054350"/>
            <a:ext cx="404812" cy="768350"/>
          </a:xfrm>
          <a:prstGeom prst="rect">
            <a:avLst/>
          </a:prstGeom>
          <a:noFill/>
          <a:ln w="9525">
            <a:noFill/>
            <a:miter lim="800000"/>
            <a:headEnd/>
            <a:tailEnd/>
          </a:ln>
        </p:spPr>
        <p:txBody>
          <a:bodyPr wrap="none">
            <a:spAutoFit/>
          </a:bodyPr>
          <a:lstStyle/>
          <a:p>
            <a:pPr algn="ctr"/>
            <a:r>
              <a:rPr lang="en-US" sz="4400"/>
              <a:t>*</a:t>
            </a:r>
            <a:endParaRPr lang="id-ID" sz="1100"/>
          </a:p>
        </p:txBody>
      </p:sp>
      <p:graphicFrame>
        <p:nvGraphicFramePr>
          <p:cNvPr id="9" name="Object 4"/>
          <p:cNvGraphicFramePr>
            <a:graphicFrameLocks noChangeAspect="1"/>
          </p:cNvGraphicFramePr>
          <p:nvPr/>
        </p:nvGraphicFramePr>
        <p:xfrm>
          <a:off x="3962400" y="2895600"/>
          <a:ext cx="4752975" cy="938213"/>
        </p:xfrm>
        <a:graphic>
          <a:graphicData uri="http://schemas.openxmlformats.org/presentationml/2006/ole">
            <mc:AlternateContent xmlns:mc="http://schemas.openxmlformats.org/markup-compatibility/2006">
              <mc:Choice xmlns:v="urn:schemas-microsoft-com:vml" Requires="v">
                <p:oleObj spid="_x0000_s36968" name="Equation" r:id="rId8" imgW="3606480" imgH="711000" progId="Equation.3">
                  <p:embed/>
                </p:oleObj>
              </mc:Choice>
              <mc:Fallback>
                <p:oleObj name="Equation" r:id="rId8" imgW="3606480" imgH="71100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2895600"/>
                        <a:ext cx="4752975" cy="93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nvGraphicFramePr>
        <p:xfrm>
          <a:off x="2286000" y="5080000"/>
          <a:ext cx="2667000" cy="1244600"/>
        </p:xfrm>
        <a:graphic>
          <a:graphicData uri="http://schemas.openxmlformats.org/presentationml/2006/ole">
            <mc:AlternateContent xmlns:mc="http://schemas.openxmlformats.org/markup-compatibility/2006">
              <mc:Choice xmlns:v="urn:schemas-microsoft-com:vml" Requires="v">
                <p:oleObj spid="_x0000_s36969" name="Equation" r:id="rId10" imgW="1523880" imgH="711000" progId="Equation.3">
                  <p:embed/>
                </p:oleObj>
              </mc:Choice>
              <mc:Fallback>
                <p:oleObj name="Equation" r:id="rId10" imgW="1523880" imgH="7110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0" y="5080000"/>
                        <a:ext cx="2667000" cy="124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Down Arrow 23"/>
          <p:cNvSpPr/>
          <p:nvPr/>
        </p:nvSpPr>
        <p:spPr>
          <a:xfrm>
            <a:off x="3124200" y="4038600"/>
            <a:ext cx="9906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nvGrpSpPr>
          <p:cNvPr id="2" name="Group 26"/>
          <p:cNvGrpSpPr>
            <a:grpSpLocks/>
          </p:cNvGrpSpPr>
          <p:nvPr/>
        </p:nvGrpSpPr>
        <p:grpSpPr bwMode="auto">
          <a:xfrm>
            <a:off x="6248400" y="4600575"/>
            <a:ext cx="2819400" cy="2057400"/>
            <a:chOff x="6248400" y="4601028"/>
            <a:chExt cx="2819400" cy="2057400"/>
          </a:xfrm>
        </p:grpSpPr>
        <p:graphicFrame>
          <p:nvGraphicFramePr>
            <p:cNvPr id="104450" name="Object 6"/>
            <p:cNvGraphicFramePr>
              <a:graphicFrameLocks noChangeAspect="1"/>
            </p:cNvGraphicFramePr>
            <p:nvPr/>
          </p:nvGraphicFramePr>
          <p:xfrm>
            <a:off x="6324600" y="5029200"/>
            <a:ext cx="2447201" cy="1256916"/>
          </p:xfrm>
          <a:graphic>
            <a:graphicData uri="http://schemas.openxmlformats.org/presentationml/2006/ole">
              <mc:AlternateContent xmlns:mc="http://schemas.openxmlformats.org/markup-compatibility/2006">
                <mc:Choice xmlns:v="urn:schemas-microsoft-com:vml" Requires="v">
                  <p:oleObj spid="_x0000_s36970" name="Equation" r:id="rId12" imgW="1384200" imgH="711000" progId="Equation.3">
                    <p:embed/>
                  </p:oleObj>
                </mc:Choice>
                <mc:Fallback>
                  <p:oleObj name="Equation" r:id="rId12" imgW="1384200" imgH="7110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29200"/>
                          <a:ext cx="2447201" cy="1256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Oval 28"/>
            <p:cNvSpPr/>
            <p:nvPr/>
          </p:nvSpPr>
          <p:spPr>
            <a:xfrm>
              <a:off x="6248400" y="4601028"/>
              <a:ext cx="2819400" cy="2057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4"/>
          <p:cNvSpPr>
            <a:spLocks noChangeArrowheads="1"/>
          </p:cNvSpPr>
          <p:nvPr/>
        </p:nvSpPr>
        <p:spPr bwMode="auto">
          <a:xfrm>
            <a:off x="381000" y="457200"/>
            <a:ext cx="8305800" cy="923925"/>
          </a:xfrm>
          <a:prstGeom prst="rect">
            <a:avLst/>
          </a:prstGeom>
          <a:noFill/>
          <a:ln w="9525">
            <a:noFill/>
            <a:miter lim="800000"/>
            <a:headEnd/>
            <a:tailEnd/>
          </a:ln>
        </p:spPr>
        <p:txBody>
          <a:bodyPr>
            <a:spAutoFit/>
          </a:bodyPr>
          <a:lstStyle/>
          <a:p>
            <a:r>
              <a:rPr lang="en-US" dirty="0"/>
              <a:t>J</a:t>
            </a:r>
            <a:r>
              <a:rPr lang="id-ID" dirty="0"/>
              <a:t>ika </a:t>
            </a:r>
            <a:r>
              <a:rPr lang="en-US" b="1" i="1" dirty="0"/>
              <a:t>v</a:t>
            </a:r>
            <a:r>
              <a:rPr lang="id-ID" b="1" baseline="-25000" dirty="0"/>
              <a:t>row</a:t>
            </a:r>
            <a:r>
              <a:rPr lang="id-ID" dirty="0"/>
              <a:t> dibangun dari </a:t>
            </a:r>
            <a:r>
              <a:rPr lang="id-ID" b="1" dirty="0">
                <a:solidFill>
                  <a:srgbClr val="FF0000"/>
                </a:solidFill>
              </a:rPr>
              <a:t>satu </a:t>
            </a:r>
            <a:r>
              <a:rPr lang="id-ID" b="1" i="1" dirty="0">
                <a:solidFill>
                  <a:srgbClr val="FF0000"/>
                </a:solidFill>
              </a:rPr>
              <a:t>eigenvector</a:t>
            </a:r>
            <a:r>
              <a:rPr lang="id-ID" b="1" dirty="0">
                <a:solidFill>
                  <a:srgbClr val="FF0000"/>
                </a:solidFill>
              </a:rPr>
              <a:t> </a:t>
            </a:r>
            <a:r>
              <a:rPr lang="id-ID" dirty="0"/>
              <a:t>yang </a:t>
            </a:r>
            <a:r>
              <a:rPr lang="id-ID" i="1" dirty="0"/>
              <a:t>eigenvalue-</a:t>
            </a:r>
            <a:r>
              <a:rPr lang="id-ID" dirty="0"/>
              <a:t>nya </a:t>
            </a:r>
            <a:r>
              <a:rPr lang="id-ID" b="1" dirty="0">
                <a:solidFill>
                  <a:srgbClr val="FF0000"/>
                </a:solidFill>
              </a:rPr>
              <a:t>terbesar </a:t>
            </a:r>
            <a:r>
              <a:rPr lang="id-ID" dirty="0"/>
              <a:t>(</a:t>
            </a:r>
            <a:r>
              <a:rPr lang="en-US" i="1" dirty="0"/>
              <a:t>v</a:t>
            </a:r>
            <a:r>
              <a:rPr lang="id-ID" baseline="-25000" dirty="0"/>
              <a:t>1</a:t>
            </a:r>
            <a:r>
              <a:rPr lang="id-ID" dirty="0"/>
              <a:t>), maka matriks </a:t>
            </a:r>
            <a:r>
              <a:rPr lang="id-ID" i="1" dirty="0"/>
              <a:t>B</a:t>
            </a:r>
            <a:r>
              <a:rPr lang="id-ID" dirty="0"/>
              <a:t> dapat dibangun kembali dengan kesalahan </a:t>
            </a:r>
            <a:r>
              <a:rPr lang="en-US" dirty="0"/>
              <a:t>(</a:t>
            </a:r>
            <a:r>
              <a:rPr lang="en-US" dirty="0" err="1"/>
              <a:t>galat</a:t>
            </a:r>
            <a:r>
              <a:rPr lang="en-US" dirty="0"/>
              <a:t>) </a:t>
            </a:r>
            <a:r>
              <a:rPr lang="id-ID" dirty="0"/>
              <a:t>sebesar norm(</a:t>
            </a:r>
            <a:r>
              <a:rPr lang="id-ID" i="1" dirty="0"/>
              <a:t>B</a:t>
            </a:r>
            <a:r>
              <a:rPr lang="id-ID" dirty="0"/>
              <a:t> – </a:t>
            </a:r>
            <a:r>
              <a:rPr lang="id-ID" i="1" dirty="0"/>
              <a:t>B</a:t>
            </a:r>
            <a:r>
              <a:rPr lang="id-ID" baseline="-25000" dirty="0"/>
              <a:t>r</a:t>
            </a:r>
            <a:r>
              <a:rPr lang="en-US" baseline="-25000" dirty="0" err="1"/>
              <a:t>ev</a:t>
            </a:r>
            <a:r>
              <a:rPr lang="id-ID" dirty="0"/>
              <a:t>)</a:t>
            </a:r>
            <a:r>
              <a:rPr lang="en-US" dirty="0"/>
              <a:t>.</a:t>
            </a:r>
            <a:endParaRPr lang="id-ID" dirty="0"/>
          </a:p>
        </p:txBody>
      </p:sp>
      <p:graphicFrame>
        <p:nvGraphicFramePr>
          <p:cNvPr id="4" name="Object 4"/>
          <p:cNvGraphicFramePr>
            <a:graphicFrameLocks noChangeAspect="1"/>
          </p:cNvGraphicFramePr>
          <p:nvPr/>
        </p:nvGraphicFramePr>
        <p:xfrm>
          <a:off x="2895600" y="2286000"/>
          <a:ext cx="5867400" cy="420688"/>
        </p:xfrm>
        <a:graphic>
          <a:graphicData uri="http://schemas.openxmlformats.org/presentationml/2006/ole">
            <mc:AlternateContent xmlns:mc="http://schemas.openxmlformats.org/markup-compatibility/2006">
              <mc:Choice xmlns:v="urn:schemas-microsoft-com:vml" Requires="v">
                <p:oleObj spid="_x0000_s37962" name="Equation" r:id="rId3" imgW="3009600" imgH="215640" progId="Equation.3">
                  <p:embed/>
                </p:oleObj>
              </mc:Choice>
              <mc:Fallback>
                <p:oleObj name="Equation" r:id="rId3" imgW="3009600" imgH="215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286000"/>
                        <a:ext cx="5867400" cy="420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nvGraphicFramePr>
        <p:xfrm>
          <a:off x="457200" y="5029200"/>
          <a:ext cx="5526088" cy="1219200"/>
        </p:xfrm>
        <a:graphic>
          <a:graphicData uri="http://schemas.openxmlformats.org/presentationml/2006/ole">
            <mc:AlternateContent xmlns:mc="http://schemas.openxmlformats.org/markup-compatibility/2006">
              <mc:Choice xmlns:v="urn:schemas-microsoft-com:vml" Requires="v">
                <p:oleObj spid="_x0000_s37963" name="Equation" r:id="rId5" imgW="3225600" imgH="711000" progId="Equation.3">
                  <p:embed/>
                </p:oleObj>
              </mc:Choice>
              <mc:Fallback>
                <p:oleObj name="Equation" r:id="rId5" imgW="3225600" imgH="711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029200"/>
                        <a:ext cx="5526088"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4"/>
          <p:cNvGraphicFramePr>
            <a:graphicFrameLocks noChangeAspect="1"/>
          </p:cNvGraphicFramePr>
          <p:nvPr/>
        </p:nvGraphicFramePr>
        <p:xfrm>
          <a:off x="457200" y="1905000"/>
          <a:ext cx="1676400" cy="1235075"/>
        </p:xfrm>
        <a:graphic>
          <a:graphicData uri="http://schemas.openxmlformats.org/presentationml/2006/ole">
            <mc:AlternateContent xmlns:mc="http://schemas.openxmlformats.org/markup-compatibility/2006">
              <mc:Choice xmlns:v="urn:schemas-microsoft-com:vml" Requires="v">
                <p:oleObj spid="_x0000_s37964" name="Equation" r:id="rId7" imgW="965160" imgH="711000" progId="Equation.3">
                  <p:embed/>
                </p:oleObj>
              </mc:Choice>
              <mc:Fallback>
                <p:oleObj name="Equation" r:id="rId7" imgW="965160" imgH="7110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905000"/>
                        <a:ext cx="1676400" cy="123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a:spLocks noChangeArrowheads="1"/>
          </p:cNvSpPr>
          <p:nvPr/>
        </p:nvSpPr>
        <p:spPr bwMode="auto">
          <a:xfrm>
            <a:off x="2289175" y="2200275"/>
            <a:ext cx="454025" cy="923925"/>
          </a:xfrm>
          <a:prstGeom prst="rect">
            <a:avLst/>
          </a:prstGeom>
          <a:noFill/>
          <a:ln w="9525">
            <a:noFill/>
            <a:miter lim="800000"/>
            <a:headEnd/>
            <a:tailEnd/>
          </a:ln>
        </p:spPr>
        <p:txBody>
          <a:bodyPr wrap="none">
            <a:spAutoFit/>
          </a:bodyPr>
          <a:lstStyle/>
          <a:p>
            <a:pPr algn="ctr"/>
            <a:r>
              <a:rPr lang="en-US" sz="5400"/>
              <a:t>*</a:t>
            </a:r>
            <a:endParaRPr lang="id-ID" sz="1400"/>
          </a:p>
        </p:txBody>
      </p:sp>
      <p:grpSp>
        <p:nvGrpSpPr>
          <p:cNvPr id="2" name="Group 13"/>
          <p:cNvGrpSpPr>
            <a:grpSpLocks/>
          </p:cNvGrpSpPr>
          <p:nvPr/>
        </p:nvGrpSpPr>
        <p:grpSpPr bwMode="auto">
          <a:xfrm>
            <a:off x="6248400" y="4600575"/>
            <a:ext cx="2819400" cy="2057400"/>
            <a:chOff x="6248400" y="4601028"/>
            <a:chExt cx="2819400" cy="2057400"/>
          </a:xfrm>
        </p:grpSpPr>
        <p:graphicFrame>
          <p:nvGraphicFramePr>
            <p:cNvPr id="104450" name="Object 5"/>
            <p:cNvGraphicFramePr>
              <a:graphicFrameLocks noChangeAspect="1"/>
            </p:cNvGraphicFramePr>
            <p:nvPr/>
          </p:nvGraphicFramePr>
          <p:xfrm>
            <a:off x="6324600" y="5029200"/>
            <a:ext cx="2447201" cy="1256916"/>
          </p:xfrm>
          <a:graphic>
            <a:graphicData uri="http://schemas.openxmlformats.org/presentationml/2006/ole">
              <mc:AlternateContent xmlns:mc="http://schemas.openxmlformats.org/markup-compatibility/2006">
                <mc:Choice xmlns:v="urn:schemas-microsoft-com:vml" Requires="v">
                  <p:oleObj spid="_x0000_s37965" name="Equation" r:id="rId9" imgW="1384200" imgH="711000" progId="Equation.3">
                    <p:embed/>
                  </p:oleObj>
                </mc:Choice>
                <mc:Fallback>
                  <p:oleObj name="Equation" r:id="rId9" imgW="1384200" imgH="7110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5029200"/>
                          <a:ext cx="2447201" cy="1256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Oval 11"/>
            <p:cNvSpPr/>
            <p:nvPr/>
          </p:nvSpPr>
          <p:spPr>
            <a:xfrm>
              <a:off x="6248400" y="4601028"/>
              <a:ext cx="2819400" cy="2057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sp>
        <p:nvSpPr>
          <p:cNvPr id="13" name="Down Arrow 12"/>
          <p:cNvSpPr/>
          <p:nvPr/>
        </p:nvSpPr>
        <p:spPr>
          <a:xfrm>
            <a:off x="2133600" y="3657600"/>
            <a:ext cx="9906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Rounded Rectangle 10"/>
          <p:cNvSpPr/>
          <p:nvPr/>
        </p:nvSpPr>
        <p:spPr>
          <a:xfrm>
            <a:off x="2895600" y="1981200"/>
            <a:ext cx="5867400" cy="91440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1"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4"/>
          <p:cNvSpPr>
            <a:spLocks noChangeArrowheads="1"/>
          </p:cNvSpPr>
          <p:nvPr/>
        </p:nvSpPr>
        <p:spPr bwMode="auto">
          <a:xfrm>
            <a:off x="381000" y="457200"/>
            <a:ext cx="8534400" cy="923925"/>
          </a:xfrm>
          <a:prstGeom prst="rect">
            <a:avLst/>
          </a:prstGeom>
          <a:noFill/>
          <a:ln w="9525">
            <a:noFill/>
            <a:miter lim="800000"/>
            <a:headEnd/>
            <a:tailEnd/>
          </a:ln>
        </p:spPr>
        <p:txBody>
          <a:bodyPr>
            <a:spAutoFit/>
          </a:bodyPr>
          <a:lstStyle/>
          <a:p>
            <a:r>
              <a:rPr lang="en-US" dirty="0"/>
              <a:t>J</a:t>
            </a:r>
            <a:r>
              <a:rPr lang="id-ID" dirty="0"/>
              <a:t>ika </a:t>
            </a:r>
            <a:r>
              <a:rPr lang="en-US" b="1" i="1" dirty="0"/>
              <a:t>v</a:t>
            </a:r>
            <a:r>
              <a:rPr lang="id-ID" b="1" baseline="-25000" dirty="0"/>
              <a:t>row</a:t>
            </a:r>
            <a:r>
              <a:rPr lang="id-ID" dirty="0"/>
              <a:t> dibangun dari </a:t>
            </a:r>
            <a:r>
              <a:rPr lang="en-US" dirty="0" err="1">
                <a:solidFill>
                  <a:srgbClr val="FF0000"/>
                </a:solidFill>
              </a:rPr>
              <a:t>dua</a:t>
            </a:r>
            <a:r>
              <a:rPr lang="en-US" dirty="0">
                <a:solidFill>
                  <a:srgbClr val="FF0000"/>
                </a:solidFill>
              </a:rPr>
              <a:t> </a:t>
            </a:r>
            <a:r>
              <a:rPr lang="id-ID" i="1" dirty="0">
                <a:solidFill>
                  <a:srgbClr val="FF0000"/>
                </a:solidFill>
              </a:rPr>
              <a:t>eigenvector</a:t>
            </a:r>
            <a:r>
              <a:rPr lang="id-ID" dirty="0">
                <a:solidFill>
                  <a:srgbClr val="FF0000"/>
                </a:solidFill>
              </a:rPr>
              <a:t> </a:t>
            </a:r>
            <a:r>
              <a:rPr lang="id-ID" dirty="0"/>
              <a:t>yang </a:t>
            </a:r>
            <a:r>
              <a:rPr lang="id-ID" i="1" dirty="0">
                <a:solidFill>
                  <a:srgbClr val="FF0000"/>
                </a:solidFill>
              </a:rPr>
              <a:t>eigenvalue-</a:t>
            </a:r>
            <a:r>
              <a:rPr lang="id-ID" dirty="0">
                <a:solidFill>
                  <a:srgbClr val="FF0000"/>
                </a:solidFill>
              </a:rPr>
              <a:t>nya terbesar</a:t>
            </a:r>
            <a:r>
              <a:rPr lang="en-US" dirty="0"/>
              <a:t>,</a:t>
            </a:r>
            <a:r>
              <a:rPr lang="id-ID" dirty="0"/>
              <a:t> (</a:t>
            </a:r>
            <a:r>
              <a:rPr lang="en-US" i="1" dirty="0"/>
              <a:t>v</a:t>
            </a:r>
            <a:r>
              <a:rPr lang="id-ID" baseline="-25000" dirty="0"/>
              <a:t>1</a:t>
            </a:r>
            <a:r>
              <a:rPr lang="en-US" dirty="0"/>
              <a:t> </a:t>
            </a:r>
            <a:r>
              <a:rPr lang="en-US" dirty="0" err="1"/>
              <a:t>dan</a:t>
            </a:r>
            <a:r>
              <a:rPr lang="en-US" dirty="0"/>
              <a:t> </a:t>
            </a:r>
            <a:r>
              <a:rPr lang="en-US" i="1" dirty="0"/>
              <a:t>v</a:t>
            </a:r>
            <a:r>
              <a:rPr lang="en-US" baseline="-25000" dirty="0"/>
              <a:t>2</a:t>
            </a:r>
            <a:r>
              <a:rPr lang="en-US" dirty="0"/>
              <a:t>)</a:t>
            </a:r>
            <a:r>
              <a:rPr lang="id-ID" dirty="0"/>
              <a:t>, maka matriks </a:t>
            </a:r>
            <a:r>
              <a:rPr lang="id-ID" i="1" dirty="0"/>
              <a:t>B</a:t>
            </a:r>
            <a:r>
              <a:rPr lang="id-ID" dirty="0"/>
              <a:t> dapat dibangun kembali dengan kesalahan </a:t>
            </a:r>
            <a:r>
              <a:rPr lang="en-US" dirty="0"/>
              <a:t>(</a:t>
            </a:r>
            <a:r>
              <a:rPr lang="en-US" dirty="0" err="1"/>
              <a:t>galat</a:t>
            </a:r>
            <a:r>
              <a:rPr lang="en-US" dirty="0"/>
              <a:t>) yang </a:t>
            </a:r>
            <a:r>
              <a:rPr lang="en-US" dirty="0" err="1"/>
              <a:t>lebih</a:t>
            </a:r>
            <a:r>
              <a:rPr lang="en-US" dirty="0"/>
              <a:t> </a:t>
            </a:r>
            <a:r>
              <a:rPr lang="en-US" dirty="0" err="1"/>
              <a:t>kecil</a:t>
            </a:r>
            <a:r>
              <a:rPr lang="en-US" dirty="0"/>
              <a:t> </a:t>
            </a:r>
            <a:r>
              <a:rPr lang="en-US" dirty="0" err="1"/>
              <a:t>dibandingkan</a:t>
            </a:r>
            <a:r>
              <a:rPr lang="en-US" dirty="0"/>
              <a:t> </a:t>
            </a:r>
            <a:r>
              <a:rPr lang="en-US" dirty="0" err="1"/>
              <a:t>dengan</a:t>
            </a:r>
            <a:r>
              <a:rPr lang="en-US" dirty="0"/>
              <a:t> j</a:t>
            </a:r>
            <a:r>
              <a:rPr lang="id-ID" dirty="0"/>
              <a:t>ika </a:t>
            </a:r>
            <a:r>
              <a:rPr lang="en-US" b="1" i="1" dirty="0"/>
              <a:t>v</a:t>
            </a:r>
            <a:r>
              <a:rPr lang="id-ID" b="1" baseline="-25000" dirty="0"/>
              <a:t>row</a:t>
            </a:r>
            <a:r>
              <a:rPr lang="id-ID" dirty="0"/>
              <a:t> dibangun dari </a:t>
            </a:r>
            <a:r>
              <a:rPr lang="en-US" dirty="0" err="1"/>
              <a:t>satu</a:t>
            </a:r>
            <a:r>
              <a:rPr lang="en-US" dirty="0"/>
              <a:t> </a:t>
            </a:r>
            <a:r>
              <a:rPr lang="id-ID" i="1" dirty="0"/>
              <a:t>eigenvector</a:t>
            </a:r>
            <a:r>
              <a:rPr lang="en-US" dirty="0"/>
              <a:t>.</a:t>
            </a:r>
            <a:endParaRPr lang="id-ID" dirty="0"/>
          </a:p>
        </p:txBody>
      </p:sp>
      <p:sp>
        <p:nvSpPr>
          <p:cNvPr id="9" name="Rectangle 8"/>
          <p:cNvSpPr>
            <a:spLocks noChangeArrowheads="1"/>
          </p:cNvSpPr>
          <p:nvPr/>
        </p:nvSpPr>
        <p:spPr bwMode="auto">
          <a:xfrm>
            <a:off x="2822575" y="2124075"/>
            <a:ext cx="454025" cy="923925"/>
          </a:xfrm>
          <a:prstGeom prst="rect">
            <a:avLst/>
          </a:prstGeom>
          <a:noFill/>
          <a:ln w="9525">
            <a:noFill/>
            <a:miter lim="800000"/>
            <a:headEnd/>
            <a:tailEnd/>
          </a:ln>
        </p:spPr>
        <p:txBody>
          <a:bodyPr wrap="none">
            <a:spAutoFit/>
          </a:bodyPr>
          <a:lstStyle/>
          <a:p>
            <a:pPr algn="ctr"/>
            <a:r>
              <a:rPr lang="en-US" sz="5400"/>
              <a:t>*</a:t>
            </a:r>
            <a:endParaRPr lang="id-ID" sz="1400"/>
          </a:p>
        </p:txBody>
      </p:sp>
      <p:graphicFrame>
        <p:nvGraphicFramePr>
          <p:cNvPr id="104450" name="Object 4"/>
          <p:cNvGraphicFramePr>
            <a:graphicFrameLocks noChangeAspect="1"/>
          </p:cNvGraphicFramePr>
          <p:nvPr/>
        </p:nvGraphicFramePr>
        <p:xfrm>
          <a:off x="228600" y="5029200"/>
          <a:ext cx="5791200" cy="1276350"/>
        </p:xfrm>
        <a:graphic>
          <a:graphicData uri="http://schemas.openxmlformats.org/presentationml/2006/ole">
            <mc:AlternateContent xmlns:mc="http://schemas.openxmlformats.org/markup-compatibility/2006">
              <mc:Choice xmlns:v="urn:schemas-microsoft-com:vml" Requires="v">
                <p:oleObj spid="_x0000_s38986" name="Equation" r:id="rId3" imgW="3225600" imgH="711000" progId="Equation.3">
                  <p:embed/>
                </p:oleObj>
              </mc:Choice>
              <mc:Fallback>
                <p:oleObj name="Equation" r:id="rId3" imgW="3225600" imgH="7110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029200"/>
                        <a:ext cx="5791200" cy="1276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3"/>
          <p:cNvGraphicFramePr>
            <a:graphicFrameLocks noChangeAspect="1"/>
          </p:cNvGraphicFramePr>
          <p:nvPr/>
        </p:nvGraphicFramePr>
        <p:xfrm>
          <a:off x="419100" y="1905000"/>
          <a:ext cx="2324100" cy="1066800"/>
        </p:xfrm>
        <a:graphic>
          <a:graphicData uri="http://schemas.openxmlformats.org/presentationml/2006/ole">
            <mc:AlternateContent xmlns:mc="http://schemas.openxmlformats.org/markup-compatibility/2006">
              <mc:Choice xmlns:v="urn:schemas-microsoft-com:vml" Requires="v">
                <p:oleObj spid="_x0000_s38987" name="Equation" r:id="rId5" imgW="1549080" imgH="711000" progId="Equation.3">
                  <p:embed/>
                </p:oleObj>
              </mc:Choice>
              <mc:Fallback>
                <p:oleObj name="Equation" r:id="rId5" imgW="1549080" imgH="711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 y="1905000"/>
                        <a:ext cx="2324100"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4"/>
          <p:cNvGraphicFramePr>
            <a:graphicFrameLocks noChangeAspect="1"/>
          </p:cNvGraphicFramePr>
          <p:nvPr/>
        </p:nvGraphicFramePr>
        <p:xfrm>
          <a:off x="3276600" y="2057400"/>
          <a:ext cx="5715000" cy="796925"/>
        </p:xfrm>
        <a:graphic>
          <a:graphicData uri="http://schemas.openxmlformats.org/presentationml/2006/ole">
            <mc:AlternateContent xmlns:mc="http://schemas.openxmlformats.org/markup-compatibility/2006">
              <mc:Choice xmlns:v="urn:schemas-microsoft-com:vml" Requires="v">
                <p:oleObj spid="_x0000_s38988" name="Equation" r:id="rId7" imgW="3276360" imgH="457200" progId="Equation.3">
                  <p:embed/>
                </p:oleObj>
              </mc:Choice>
              <mc:Fallback>
                <p:oleObj name="Equation" r:id="rId7" imgW="3276360" imgH="4572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2057400"/>
                        <a:ext cx="5715000" cy="796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Down Arrow 12"/>
          <p:cNvSpPr/>
          <p:nvPr/>
        </p:nvSpPr>
        <p:spPr>
          <a:xfrm>
            <a:off x="2590800" y="3581400"/>
            <a:ext cx="9906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nvGrpSpPr>
          <p:cNvPr id="4" name="Group 13"/>
          <p:cNvGrpSpPr>
            <a:grpSpLocks/>
          </p:cNvGrpSpPr>
          <p:nvPr/>
        </p:nvGrpSpPr>
        <p:grpSpPr bwMode="auto">
          <a:xfrm>
            <a:off x="6248400" y="4600575"/>
            <a:ext cx="2819400" cy="2057400"/>
            <a:chOff x="6248400" y="4601028"/>
            <a:chExt cx="2819400" cy="2057400"/>
          </a:xfrm>
        </p:grpSpPr>
        <p:graphicFrame>
          <p:nvGraphicFramePr>
            <p:cNvPr id="5" name="Object 5"/>
            <p:cNvGraphicFramePr>
              <a:graphicFrameLocks noChangeAspect="1"/>
            </p:cNvGraphicFramePr>
            <p:nvPr/>
          </p:nvGraphicFramePr>
          <p:xfrm>
            <a:off x="6324600" y="5029200"/>
            <a:ext cx="2447201" cy="1256916"/>
          </p:xfrm>
          <a:graphic>
            <a:graphicData uri="http://schemas.openxmlformats.org/presentationml/2006/ole">
              <mc:AlternateContent xmlns:mc="http://schemas.openxmlformats.org/markup-compatibility/2006">
                <mc:Choice xmlns:v="urn:schemas-microsoft-com:vml" Requires="v">
                  <p:oleObj spid="_x0000_s38989" name="Equation" r:id="rId9" imgW="1384200" imgH="711000" progId="Equation.3">
                    <p:embed/>
                  </p:oleObj>
                </mc:Choice>
                <mc:Fallback>
                  <p:oleObj name="Equation" r:id="rId9" imgW="1384200" imgH="7110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24600" y="5029200"/>
                          <a:ext cx="2447201" cy="12569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Oval 15"/>
            <p:cNvSpPr/>
            <p:nvPr/>
          </p:nvSpPr>
          <p:spPr>
            <a:xfrm>
              <a:off x="6248400" y="4601028"/>
              <a:ext cx="2819400" cy="2057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sp>
        <p:nvSpPr>
          <p:cNvPr id="11" name="Rounded Rectangle 10"/>
          <p:cNvSpPr/>
          <p:nvPr/>
        </p:nvSpPr>
        <p:spPr>
          <a:xfrm>
            <a:off x="3200400" y="1828800"/>
            <a:ext cx="5867400" cy="12192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4450"/>
                                        </p:tgtEl>
                                        <p:attrNameLst>
                                          <p:attrName>style.visibility</p:attrName>
                                        </p:attrNameLst>
                                      </p:cBhvr>
                                      <p:to>
                                        <p:strVal val="visible"/>
                                      </p:to>
                                    </p:set>
                                    <p:animEffect transition="in" filter="blinds(horizontal)">
                                      <p:cBhvr>
                                        <p:cTn id="27" dur="500"/>
                                        <p:tgtEl>
                                          <p:spTgt spid="10445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1"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a:srcRect/>
          <a:stretch>
            <a:fillRect/>
          </a:stretch>
        </p:blipFill>
        <p:spPr bwMode="auto">
          <a:xfrm>
            <a:off x="457200" y="381000"/>
            <a:ext cx="5181600" cy="6018213"/>
          </a:xfrm>
          <a:prstGeom prst="rect">
            <a:avLst/>
          </a:prstGeom>
          <a:noFill/>
          <a:ln w="9525">
            <a:noFill/>
            <a:miter lim="800000"/>
            <a:headEnd/>
            <a:tailEnd/>
          </a:ln>
        </p:spPr>
      </p:pic>
      <p:sp>
        <p:nvSpPr>
          <p:cNvPr id="3" name="Rectangle 2"/>
          <p:cNvSpPr>
            <a:spLocks noChangeArrowheads="1"/>
          </p:cNvSpPr>
          <p:nvPr/>
        </p:nvSpPr>
        <p:spPr bwMode="auto">
          <a:xfrm>
            <a:off x="5943600" y="457200"/>
            <a:ext cx="3048000" cy="2585323"/>
          </a:xfrm>
          <a:prstGeom prst="rect">
            <a:avLst/>
          </a:prstGeom>
          <a:noFill/>
          <a:ln w="9525">
            <a:noFill/>
            <a:miter lim="800000"/>
            <a:headEnd/>
            <a:tailEnd/>
          </a:ln>
        </p:spPr>
        <p:txBody>
          <a:bodyPr>
            <a:spAutoFit/>
          </a:bodyPr>
          <a:lstStyle/>
          <a:p>
            <a:pPr marL="174625" indent="-174625">
              <a:lnSpc>
                <a:spcPct val="150000"/>
              </a:lnSpc>
              <a:buFont typeface="Arial" pitchFamily="34" charset="0"/>
              <a:buChar char="•"/>
            </a:pPr>
            <a:r>
              <a:rPr lang="en-US" dirty="0" err="1"/>
              <a:t>Visualisasi</a:t>
            </a:r>
            <a:r>
              <a:rPr lang="en-US" dirty="0"/>
              <a:t> 100 </a:t>
            </a:r>
            <a:r>
              <a:rPr lang="en-US" dirty="0" err="1"/>
              <a:t>dimensi</a:t>
            </a:r>
            <a:r>
              <a:rPr lang="en-US" dirty="0" smtClean="0"/>
              <a:t>?</a:t>
            </a:r>
          </a:p>
          <a:p>
            <a:pPr marL="174625" indent="-174625">
              <a:lnSpc>
                <a:spcPct val="150000"/>
              </a:lnSpc>
              <a:buFont typeface="Arial" pitchFamily="34" charset="0"/>
              <a:buChar char="•"/>
            </a:pPr>
            <a:r>
              <a:rPr lang="en-US" dirty="0" err="1" smtClean="0"/>
              <a:t>Tidak</a:t>
            </a:r>
            <a:r>
              <a:rPr lang="en-US" dirty="0" smtClean="0"/>
              <a:t> </a:t>
            </a:r>
            <a:r>
              <a:rPr lang="en-US" dirty="0" err="1" smtClean="0"/>
              <a:t>bisa</a:t>
            </a:r>
            <a:r>
              <a:rPr lang="en-US" dirty="0" smtClean="0"/>
              <a:t> </a:t>
            </a:r>
            <a:r>
              <a:rPr lang="en-US" dirty="0" err="1" smtClean="0"/>
              <a:t>dilakukan</a:t>
            </a:r>
            <a:endParaRPr lang="en-US" dirty="0"/>
          </a:p>
          <a:p>
            <a:pPr marL="174625" indent="-174625">
              <a:lnSpc>
                <a:spcPct val="150000"/>
              </a:lnSpc>
              <a:buFont typeface="Arial" pitchFamily="34" charset="0"/>
              <a:buChar char="•"/>
            </a:pPr>
            <a:r>
              <a:rPr lang="en-US" dirty="0" err="1" smtClean="0"/>
              <a:t>Reduksi</a:t>
            </a:r>
            <a:r>
              <a:rPr lang="en-US" dirty="0" smtClean="0"/>
              <a:t> 100 </a:t>
            </a:r>
            <a:r>
              <a:rPr lang="en-US" dirty="0" smtClean="0">
                <a:sym typeface="Wingdings" pitchFamily="2" charset="2"/>
              </a:rPr>
              <a:t></a:t>
            </a:r>
            <a:r>
              <a:rPr lang="en-US" dirty="0" smtClean="0"/>
              <a:t> 2 </a:t>
            </a:r>
            <a:r>
              <a:rPr lang="en-US" dirty="0" err="1" smtClean="0"/>
              <a:t>dimensi</a:t>
            </a:r>
            <a:endParaRPr lang="en-US" dirty="0" smtClean="0"/>
          </a:p>
          <a:p>
            <a:pPr marL="174625" indent="-174625">
              <a:lnSpc>
                <a:spcPct val="150000"/>
              </a:lnSpc>
              <a:buFont typeface="Arial" pitchFamily="34" charset="0"/>
              <a:buChar char="•"/>
            </a:pPr>
            <a:r>
              <a:rPr lang="en-US" dirty="0" err="1" smtClean="0"/>
              <a:t>Gunakan</a:t>
            </a:r>
            <a:r>
              <a:rPr lang="en-US" dirty="0" smtClean="0"/>
              <a:t> </a:t>
            </a:r>
            <a:r>
              <a:rPr lang="en-US" dirty="0"/>
              <a:t>PCA </a:t>
            </a:r>
            <a:r>
              <a:rPr lang="en-US" dirty="0" err="1"/>
              <a:t>dari</a:t>
            </a:r>
            <a:r>
              <a:rPr lang="en-US" dirty="0"/>
              <a:t> </a:t>
            </a:r>
            <a:r>
              <a:rPr lang="en-US" dirty="0" err="1"/>
              <a:t>dua</a:t>
            </a:r>
            <a:r>
              <a:rPr lang="en-US" dirty="0"/>
              <a:t> </a:t>
            </a:r>
            <a:r>
              <a:rPr lang="en-US" i="1" dirty="0"/>
              <a:t>eigenvector</a:t>
            </a:r>
            <a:r>
              <a:rPr lang="en-US" dirty="0"/>
              <a:t>  yang </a:t>
            </a:r>
            <a:r>
              <a:rPr lang="en-US" i="1" dirty="0" err="1"/>
              <a:t>eigenvalue</a:t>
            </a:r>
            <a:r>
              <a:rPr lang="en-US" dirty="0" err="1"/>
              <a:t>-nya</a:t>
            </a:r>
            <a:r>
              <a:rPr lang="en-US" dirty="0"/>
              <a:t> </a:t>
            </a:r>
            <a:r>
              <a:rPr lang="en-US" dirty="0" err="1" smtClean="0"/>
              <a:t>terbesar</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762000"/>
          <a:ext cx="8382000" cy="5638801"/>
        </p:xfrm>
        <a:graphic>
          <a:graphicData uri="http://schemas.openxmlformats.org/drawingml/2006/table">
            <a:tbl>
              <a:tblPr firstRow="1" bandRow="1">
                <a:tableStyleId>{5C22544A-7EE6-4342-B048-85BDC9FD1C3A}</a:tableStyleId>
              </a:tblPr>
              <a:tblGrid>
                <a:gridCol w="1047750"/>
                <a:gridCol w="1047750"/>
                <a:gridCol w="1047750"/>
                <a:gridCol w="1047750"/>
                <a:gridCol w="1047750"/>
                <a:gridCol w="1047750"/>
                <a:gridCol w="1047750"/>
                <a:gridCol w="1047750"/>
              </a:tblGrid>
              <a:tr h="1263031">
                <a:tc>
                  <a:txBody>
                    <a:bodyPr/>
                    <a:lstStyle/>
                    <a:p>
                      <a:pPr algn="ctr"/>
                      <a:r>
                        <a:rPr lang="en-US" sz="3200" dirty="0" err="1" smtClean="0"/>
                        <a:t>Pola</a:t>
                      </a:r>
                      <a:endParaRPr lang="id-ID" sz="3200" dirty="0"/>
                    </a:p>
                  </a:txBody>
                  <a:tcPr marL="0" marR="0" marT="46800" marB="46800" anchor="ctr"/>
                </a:tc>
                <a:tc>
                  <a:txBody>
                    <a:bodyPr/>
                    <a:lstStyle/>
                    <a:p>
                      <a:pPr algn="ctr"/>
                      <a:r>
                        <a:rPr lang="en-US" sz="3200" dirty="0" smtClean="0"/>
                        <a:t>Pix</a:t>
                      </a:r>
                    </a:p>
                    <a:p>
                      <a:pPr algn="ctr"/>
                      <a:r>
                        <a:rPr lang="en-US" sz="3200" dirty="0" smtClean="0"/>
                        <a:t>1</a:t>
                      </a:r>
                      <a:endParaRPr lang="id-ID" sz="3200" dirty="0"/>
                    </a:p>
                  </a:txBody>
                  <a:tcPr marL="0" marR="0" marT="46800" marB="46800" anchor="ctr"/>
                </a:tc>
                <a:tc>
                  <a:txBody>
                    <a:bodyPr/>
                    <a:lstStyle/>
                    <a:p>
                      <a:pPr algn="ctr"/>
                      <a:r>
                        <a:rPr lang="en-US" sz="3200" dirty="0" smtClean="0"/>
                        <a:t>Pix</a:t>
                      </a:r>
                    </a:p>
                    <a:p>
                      <a:pPr algn="ctr"/>
                      <a:r>
                        <a:rPr lang="en-US" sz="3200" dirty="0" smtClean="0"/>
                        <a:t>2</a:t>
                      </a:r>
                      <a:endParaRPr lang="id-ID" sz="3200" dirty="0"/>
                    </a:p>
                  </a:txBody>
                  <a:tcPr marL="0" marR="0" marT="46800" marB="46800" anchor="ctr"/>
                </a:tc>
                <a:tc>
                  <a:txBody>
                    <a:bodyPr/>
                    <a:lstStyle/>
                    <a:p>
                      <a:pPr algn="ctr"/>
                      <a:r>
                        <a:rPr lang="en-US" sz="3200" dirty="0" smtClean="0"/>
                        <a:t>Pix</a:t>
                      </a:r>
                    </a:p>
                    <a:p>
                      <a:pPr algn="ctr"/>
                      <a:r>
                        <a:rPr lang="en-US" sz="3200" dirty="0" smtClean="0"/>
                        <a:t>3</a:t>
                      </a:r>
                      <a:endParaRPr lang="id-ID" sz="3200" dirty="0"/>
                    </a:p>
                  </a:txBody>
                  <a:tcPr marL="0" marR="0" marT="46800" marB="46800" anchor="ctr"/>
                </a:tc>
                <a:tc>
                  <a:txBody>
                    <a:bodyPr/>
                    <a:lstStyle/>
                    <a:p>
                      <a:pPr algn="ctr"/>
                      <a:r>
                        <a:rPr lang="en-US" sz="3200" dirty="0" smtClean="0"/>
                        <a:t>Pix</a:t>
                      </a:r>
                    </a:p>
                    <a:p>
                      <a:pPr algn="ctr"/>
                      <a:r>
                        <a:rPr lang="en-US" sz="3200" dirty="0" smtClean="0"/>
                        <a:t>4</a:t>
                      </a:r>
                      <a:endParaRPr lang="id-ID" sz="3200" dirty="0"/>
                    </a:p>
                  </a:txBody>
                  <a:tcPr marL="0" marR="0" marT="46800" marB="46800" anchor="ctr"/>
                </a:tc>
                <a:tc>
                  <a:txBody>
                    <a:bodyPr/>
                    <a:lstStyle/>
                    <a:p>
                      <a:pPr algn="ctr"/>
                      <a:r>
                        <a:rPr lang="en-US" sz="3200" dirty="0" smtClean="0"/>
                        <a:t>Pix</a:t>
                      </a:r>
                    </a:p>
                    <a:p>
                      <a:pPr algn="ctr"/>
                      <a:r>
                        <a:rPr lang="en-US" sz="3200" dirty="0" smtClean="0"/>
                        <a:t>5</a:t>
                      </a:r>
                      <a:endParaRPr lang="id-ID" sz="3200" dirty="0"/>
                    </a:p>
                  </a:txBody>
                  <a:tcPr marL="0" marR="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a:t>
                      </a:r>
                      <a:endParaRPr lang="id-ID" sz="3200" dirty="0" smtClean="0"/>
                    </a:p>
                  </a:txBody>
                  <a:tcPr marL="0" marR="0" marT="46800" marB="46800" anchor="ctr"/>
                </a:tc>
                <a:tc>
                  <a:txBody>
                    <a:bodyPr/>
                    <a:lstStyle/>
                    <a:p>
                      <a:pPr algn="ctr"/>
                      <a:r>
                        <a:rPr lang="en-US" sz="3200" dirty="0" smtClean="0"/>
                        <a:t>Pix</a:t>
                      </a:r>
                    </a:p>
                    <a:p>
                      <a:pPr algn="ctr"/>
                      <a:r>
                        <a:rPr lang="en-US" sz="3200" dirty="0" smtClean="0"/>
                        <a:t>100</a:t>
                      </a:r>
                      <a:endParaRPr lang="id-ID" sz="3200" dirty="0"/>
                    </a:p>
                  </a:txBody>
                  <a:tcPr marL="0" marR="0" marT="46800" marB="46800" anchor="ctr"/>
                </a:tc>
              </a:tr>
              <a:tr h="729295">
                <a:tc>
                  <a:txBody>
                    <a:bodyPr/>
                    <a:lstStyle/>
                    <a:p>
                      <a:pPr algn="ctr"/>
                      <a:r>
                        <a:rPr lang="en-US" sz="3200" dirty="0" smtClean="0"/>
                        <a:t>E1</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r>
              <a:tr h="729295">
                <a:tc>
                  <a:txBody>
                    <a:bodyPr/>
                    <a:lstStyle/>
                    <a:p>
                      <a:pPr algn="ctr"/>
                      <a:r>
                        <a:rPr lang="en-US" sz="3200" dirty="0" smtClean="0"/>
                        <a:t>F1</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r>
              <a:tr h="729295">
                <a:tc>
                  <a:txBody>
                    <a:bodyPr/>
                    <a:lstStyle/>
                    <a:p>
                      <a:pPr algn="ctr"/>
                      <a:r>
                        <a:rPr lang="en-US" sz="3200" dirty="0" smtClean="0"/>
                        <a:t>G1</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r>
              <a:tr h="729295">
                <a:tc>
                  <a:txBody>
                    <a:bodyPr/>
                    <a:lstStyle/>
                    <a:p>
                      <a:pPr algn="ctr"/>
                      <a:r>
                        <a:rPr lang="en-US" sz="3200" dirty="0" smtClean="0"/>
                        <a:t>O1</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r>
              <a:tr h="729295">
                <a:tc>
                  <a:txBody>
                    <a:bodyPr/>
                    <a:lstStyle/>
                    <a:p>
                      <a:pPr algn="ctr"/>
                      <a:r>
                        <a:rPr lang="en-US" sz="3200" dirty="0" smtClean="0"/>
                        <a:t>..</a:t>
                      </a:r>
                      <a:endParaRPr lang="id-ID" sz="3200" dirty="0"/>
                    </a:p>
                  </a:txBody>
                  <a:tcPr marL="0" marR="0" marT="46800" marB="46800"/>
                </a:tc>
                <a:tc>
                  <a:txBody>
                    <a:bodyPr/>
                    <a:lstStyle/>
                    <a:p>
                      <a:pPr algn="ctr"/>
                      <a:endParaRPr lang="id-ID" sz="3200" dirty="0"/>
                    </a:p>
                  </a:txBody>
                  <a:tcPr marL="0" marR="0" marT="46800" marB="46800"/>
                </a:tc>
                <a:tc>
                  <a:txBody>
                    <a:bodyPr/>
                    <a:lstStyle/>
                    <a:p>
                      <a:pPr algn="ctr"/>
                      <a:endParaRPr lang="id-ID" sz="3200"/>
                    </a:p>
                  </a:txBody>
                  <a:tcPr marL="0" marR="0" marT="46800" marB="46800"/>
                </a:tc>
                <a:tc>
                  <a:txBody>
                    <a:bodyPr/>
                    <a:lstStyle/>
                    <a:p>
                      <a:pPr algn="ctr"/>
                      <a:endParaRPr lang="id-ID" sz="3200"/>
                    </a:p>
                  </a:txBody>
                  <a:tcPr marL="0" marR="0" marT="46800" marB="46800"/>
                </a:tc>
                <a:tc>
                  <a:txBody>
                    <a:bodyPr/>
                    <a:lstStyle/>
                    <a:p>
                      <a:pPr algn="ctr"/>
                      <a:endParaRPr lang="id-ID" sz="3200" dirty="0"/>
                    </a:p>
                  </a:txBody>
                  <a:tcPr marL="0" marR="0" marT="46800" marB="46800"/>
                </a:tc>
                <a:tc>
                  <a:txBody>
                    <a:bodyPr/>
                    <a:lstStyle/>
                    <a:p>
                      <a:pPr algn="ctr"/>
                      <a:endParaRPr lang="id-ID" sz="3200" dirty="0"/>
                    </a:p>
                  </a:txBody>
                  <a:tcPr marL="0" marR="0" marT="46800" marB="46800"/>
                </a:tc>
                <a:tc>
                  <a:txBody>
                    <a:bodyPr/>
                    <a:lstStyle/>
                    <a:p>
                      <a:pPr algn="ctr"/>
                      <a:endParaRPr lang="id-ID" sz="3200" dirty="0"/>
                    </a:p>
                  </a:txBody>
                  <a:tcPr marL="0" marR="0" marT="46800" marB="46800"/>
                </a:tc>
                <a:tc>
                  <a:txBody>
                    <a:bodyPr/>
                    <a:lstStyle/>
                    <a:p>
                      <a:pPr algn="ctr"/>
                      <a:endParaRPr lang="id-ID" sz="3200" dirty="0"/>
                    </a:p>
                  </a:txBody>
                  <a:tcPr marL="0" marR="0" marT="46800" marB="46800"/>
                </a:tc>
              </a:tr>
              <a:tr h="729295">
                <a:tc>
                  <a:txBody>
                    <a:bodyPr/>
                    <a:lstStyle/>
                    <a:p>
                      <a:pPr algn="ctr"/>
                      <a:r>
                        <a:rPr lang="en-US" sz="3200" dirty="0" smtClean="0"/>
                        <a:t>O5</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pic>
        <p:nvPicPr>
          <p:cNvPr id="3133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7774"/>
            <a:ext cx="8839200" cy="6602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37413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228600"/>
            <a:ext cx="8628016" cy="6444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84954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images_for_eigenspace"/>
          <p:cNvPicPr>
            <a:picLocks noChangeAspect="1" noChangeArrowheads="1"/>
          </p:cNvPicPr>
          <p:nvPr/>
        </p:nvPicPr>
        <p:blipFill>
          <a:blip r:embed="rId2">
            <a:lum bright="14000"/>
          </a:blip>
          <a:srcRect/>
          <a:stretch>
            <a:fillRect/>
          </a:stretch>
        </p:blipFill>
        <p:spPr bwMode="auto">
          <a:xfrm>
            <a:off x="533400" y="304800"/>
            <a:ext cx="4324350" cy="3238500"/>
          </a:xfrm>
          <a:prstGeom prst="rect">
            <a:avLst/>
          </a:prstGeom>
          <a:noFill/>
          <a:ln w="9525">
            <a:noFill/>
            <a:miter lim="800000"/>
            <a:headEnd/>
            <a:tailEnd/>
          </a:ln>
        </p:spPr>
      </p:pic>
      <p:grpSp>
        <p:nvGrpSpPr>
          <p:cNvPr id="2" name="Group 5"/>
          <p:cNvGrpSpPr>
            <a:grpSpLocks/>
          </p:cNvGrpSpPr>
          <p:nvPr/>
        </p:nvGrpSpPr>
        <p:grpSpPr bwMode="auto">
          <a:xfrm>
            <a:off x="533400" y="3962400"/>
            <a:ext cx="6172200" cy="2667000"/>
            <a:chOff x="1161" y="10984"/>
            <a:chExt cx="9720" cy="4200"/>
          </a:xfrm>
        </p:grpSpPr>
        <p:pic>
          <p:nvPicPr>
            <p:cNvPr id="116741" name="Picture 6" descr="eigenvectors_first20"/>
            <p:cNvPicPr>
              <a:picLocks noChangeAspect="1" noChangeArrowheads="1"/>
            </p:cNvPicPr>
            <p:nvPr/>
          </p:nvPicPr>
          <p:blipFill>
            <a:blip r:embed="rId3">
              <a:lum bright="14000"/>
            </a:blip>
            <a:srcRect/>
            <a:stretch>
              <a:fillRect/>
            </a:stretch>
          </p:blipFill>
          <p:spPr bwMode="auto">
            <a:xfrm>
              <a:off x="1161" y="10984"/>
              <a:ext cx="4320" cy="3451"/>
            </a:xfrm>
            <a:prstGeom prst="rect">
              <a:avLst/>
            </a:prstGeom>
            <a:noFill/>
            <a:ln w="9525">
              <a:noFill/>
              <a:miter lim="800000"/>
              <a:headEnd/>
              <a:tailEnd/>
            </a:ln>
          </p:spPr>
        </p:pic>
        <p:pic>
          <p:nvPicPr>
            <p:cNvPr id="116742" name="Picture 7" descr="eigenvectors_141_160"/>
            <p:cNvPicPr>
              <a:picLocks noChangeAspect="1" noChangeArrowheads="1"/>
            </p:cNvPicPr>
            <p:nvPr/>
          </p:nvPicPr>
          <p:blipFill>
            <a:blip r:embed="rId4">
              <a:lum bright="14000"/>
            </a:blip>
            <a:srcRect/>
            <a:stretch>
              <a:fillRect/>
            </a:stretch>
          </p:blipFill>
          <p:spPr bwMode="auto">
            <a:xfrm>
              <a:off x="6561" y="10984"/>
              <a:ext cx="4320" cy="3451"/>
            </a:xfrm>
            <a:prstGeom prst="rect">
              <a:avLst/>
            </a:prstGeom>
            <a:noFill/>
            <a:ln w="9525">
              <a:noFill/>
              <a:miter lim="800000"/>
              <a:headEnd/>
              <a:tailEnd/>
            </a:ln>
          </p:spPr>
        </p:pic>
        <p:sp>
          <p:nvSpPr>
            <p:cNvPr id="116743" name="Text Box 8"/>
            <p:cNvSpPr txBox="1">
              <a:spLocks noChangeArrowheads="1"/>
            </p:cNvSpPr>
            <p:nvPr/>
          </p:nvSpPr>
          <p:spPr bwMode="auto">
            <a:xfrm>
              <a:off x="1161" y="14464"/>
              <a:ext cx="4320" cy="720"/>
            </a:xfrm>
            <a:prstGeom prst="rect">
              <a:avLst/>
            </a:prstGeom>
            <a:noFill/>
            <a:ln w="9525">
              <a:noFill/>
              <a:miter lim="800000"/>
              <a:headEnd/>
              <a:tailEnd/>
            </a:ln>
          </p:spPr>
          <p:txBody>
            <a:bodyPr/>
            <a:lstStyle/>
            <a:p>
              <a:pPr algn="ctr">
                <a:spcAft>
                  <a:spcPts val="1000"/>
                </a:spcAft>
              </a:pPr>
              <a:r>
                <a:rPr lang="id-ID" sz="1400" b="1"/>
                <a:t>The first 20 eigen faces with the highest eigen values</a:t>
              </a:r>
              <a:endParaRPr lang="id-ID" sz="3200"/>
            </a:p>
          </p:txBody>
        </p:sp>
        <p:sp>
          <p:nvSpPr>
            <p:cNvPr id="116744" name="Text Box 9"/>
            <p:cNvSpPr txBox="1">
              <a:spLocks noChangeArrowheads="1"/>
            </p:cNvSpPr>
            <p:nvPr/>
          </p:nvSpPr>
          <p:spPr bwMode="auto">
            <a:xfrm>
              <a:off x="6561" y="14449"/>
              <a:ext cx="4320" cy="720"/>
            </a:xfrm>
            <a:prstGeom prst="rect">
              <a:avLst/>
            </a:prstGeom>
            <a:noFill/>
            <a:ln w="9525">
              <a:noFill/>
              <a:miter lim="800000"/>
              <a:headEnd/>
              <a:tailEnd/>
            </a:ln>
          </p:spPr>
          <p:txBody>
            <a:bodyPr/>
            <a:lstStyle/>
            <a:p>
              <a:pPr algn="ctr">
                <a:spcAft>
                  <a:spcPts val="1000"/>
                </a:spcAft>
              </a:pPr>
              <a:r>
                <a:rPr lang="id-ID" sz="1400" b="1"/>
                <a:t>Eigenfaces with eigenvalues ranked from 141 to 160</a:t>
              </a:r>
              <a:endParaRPr lang="id-ID" sz="32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p:txBody>
          <a:bodyPr/>
          <a:lstStyle/>
          <a:p>
            <a:pPr algn="l" eaLnBrk="1" hangingPunct="1"/>
            <a:r>
              <a:rPr lang="en-US" smtClean="0"/>
              <a:t>OR</a:t>
            </a:r>
            <a:endParaRPr lang="id-ID" smtClean="0"/>
          </a:p>
        </p:txBody>
      </p:sp>
      <p:cxnSp>
        <p:nvCxnSpPr>
          <p:cNvPr id="25" name="Straight Connector 24"/>
          <p:cNvCxnSpPr/>
          <p:nvPr/>
        </p:nvCxnSpPr>
        <p:spPr>
          <a:xfrm rot="10800000">
            <a:off x="457200" y="3733800"/>
            <a:ext cx="2438400" cy="19812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 name="Group 21"/>
          <p:cNvGrpSpPr>
            <a:grpSpLocks/>
          </p:cNvGrpSpPr>
          <p:nvPr/>
        </p:nvGrpSpPr>
        <p:grpSpPr bwMode="auto">
          <a:xfrm>
            <a:off x="533400" y="1687513"/>
            <a:ext cx="4267200" cy="3794125"/>
            <a:chOff x="533400" y="1688068"/>
            <a:chExt cx="4267200" cy="3793867"/>
          </a:xfrm>
        </p:grpSpPr>
        <p:cxnSp>
          <p:nvCxnSpPr>
            <p:cNvPr id="7" name="Straight Connector 6"/>
            <p:cNvCxnSpPr/>
            <p:nvPr/>
          </p:nvCxnSpPr>
          <p:spPr>
            <a:xfrm rot="5400000">
              <a:off x="-307871" y="3661196"/>
              <a:ext cx="305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914400" y="4881901"/>
              <a:ext cx="32766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66800" y="4731098"/>
              <a:ext cx="304800" cy="3047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Oval 14"/>
            <p:cNvSpPr/>
            <p:nvPr/>
          </p:nvSpPr>
          <p:spPr>
            <a:xfrm>
              <a:off x="1066800" y="3435786"/>
              <a:ext cx="304800" cy="30477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Oval 15"/>
            <p:cNvSpPr/>
            <p:nvPr/>
          </p:nvSpPr>
          <p:spPr>
            <a:xfrm>
              <a:off x="2590800" y="3435786"/>
              <a:ext cx="304800" cy="30477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Oval 16"/>
            <p:cNvSpPr/>
            <p:nvPr/>
          </p:nvSpPr>
          <p:spPr>
            <a:xfrm>
              <a:off x="2590800" y="4731098"/>
              <a:ext cx="304800" cy="30477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0454" name="TextBox 27"/>
            <p:cNvSpPr txBox="1">
              <a:spLocks noChangeArrowheads="1"/>
            </p:cNvSpPr>
            <p:nvPr/>
          </p:nvSpPr>
          <p:spPr bwMode="auto">
            <a:xfrm>
              <a:off x="609600" y="5036403"/>
              <a:ext cx="609600" cy="369332"/>
            </a:xfrm>
            <a:prstGeom prst="rect">
              <a:avLst/>
            </a:prstGeom>
            <a:noFill/>
            <a:ln w="9525">
              <a:noFill/>
              <a:miter lim="800000"/>
              <a:headEnd/>
              <a:tailEnd/>
            </a:ln>
          </p:spPr>
          <p:txBody>
            <a:bodyPr>
              <a:spAutoFit/>
            </a:bodyPr>
            <a:lstStyle/>
            <a:p>
              <a:pPr algn="ctr"/>
              <a:r>
                <a:rPr lang="en-US"/>
                <a:t>0</a:t>
              </a:r>
              <a:endParaRPr lang="id-ID"/>
            </a:p>
          </p:txBody>
        </p:sp>
        <p:sp>
          <p:nvSpPr>
            <p:cNvPr id="60455" name="TextBox 28"/>
            <p:cNvSpPr txBox="1">
              <a:spLocks noChangeArrowheads="1"/>
            </p:cNvSpPr>
            <p:nvPr/>
          </p:nvSpPr>
          <p:spPr bwMode="auto">
            <a:xfrm>
              <a:off x="2452914" y="5112603"/>
              <a:ext cx="609600" cy="369332"/>
            </a:xfrm>
            <a:prstGeom prst="rect">
              <a:avLst/>
            </a:prstGeom>
            <a:noFill/>
            <a:ln w="9525">
              <a:noFill/>
              <a:miter lim="800000"/>
              <a:headEnd/>
              <a:tailEnd/>
            </a:ln>
          </p:spPr>
          <p:txBody>
            <a:bodyPr>
              <a:spAutoFit/>
            </a:bodyPr>
            <a:lstStyle/>
            <a:p>
              <a:pPr algn="ctr"/>
              <a:r>
                <a:rPr lang="en-US"/>
                <a:t>1</a:t>
              </a:r>
              <a:endParaRPr lang="id-ID"/>
            </a:p>
          </p:txBody>
        </p:sp>
        <p:sp>
          <p:nvSpPr>
            <p:cNvPr id="60456" name="TextBox 29"/>
            <p:cNvSpPr txBox="1">
              <a:spLocks noChangeArrowheads="1"/>
            </p:cNvSpPr>
            <p:nvPr/>
          </p:nvSpPr>
          <p:spPr bwMode="auto">
            <a:xfrm>
              <a:off x="533400" y="3447871"/>
              <a:ext cx="609600" cy="369332"/>
            </a:xfrm>
            <a:prstGeom prst="rect">
              <a:avLst/>
            </a:prstGeom>
            <a:noFill/>
            <a:ln w="9525">
              <a:noFill/>
              <a:miter lim="800000"/>
              <a:headEnd/>
              <a:tailEnd/>
            </a:ln>
          </p:spPr>
          <p:txBody>
            <a:bodyPr>
              <a:spAutoFit/>
            </a:bodyPr>
            <a:lstStyle/>
            <a:p>
              <a:pPr algn="ctr"/>
              <a:r>
                <a:rPr lang="en-US"/>
                <a:t>1</a:t>
              </a:r>
              <a:endParaRPr lang="id-ID"/>
            </a:p>
          </p:txBody>
        </p:sp>
        <p:sp>
          <p:nvSpPr>
            <p:cNvPr id="60457" name="TextBox 17"/>
            <p:cNvSpPr txBox="1">
              <a:spLocks noChangeArrowheads="1"/>
            </p:cNvSpPr>
            <p:nvPr/>
          </p:nvSpPr>
          <p:spPr bwMode="auto">
            <a:xfrm>
              <a:off x="4191000" y="4678680"/>
              <a:ext cx="609600" cy="369332"/>
            </a:xfrm>
            <a:prstGeom prst="rect">
              <a:avLst/>
            </a:prstGeom>
            <a:noFill/>
            <a:ln w="9525">
              <a:noFill/>
              <a:miter lim="800000"/>
              <a:headEnd/>
              <a:tailEnd/>
            </a:ln>
          </p:spPr>
          <p:txBody>
            <a:bodyPr>
              <a:spAutoFit/>
            </a:bodyPr>
            <a:lstStyle/>
            <a:p>
              <a:pPr algn="ctr"/>
              <a:r>
                <a:rPr lang="en-US"/>
                <a:t>x1</a:t>
              </a:r>
              <a:endParaRPr lang="id-ID"/>
            </a:p>
          </p:txBody>
        </p:sp>
        <p:sp>
          <p:nvSpPr>
            <p:cNvPr id="60458" name="TextBox 18"/>
            <p:cNvSpPr txBox="1">
              <a:spLocks noChangeArrowheads="1"/>
            </p:cNvSpPr>
            <p:nvPr/>
          </p:nvSpPr>
          <p:spPr bwMode="auto">
            <a:xfrm>
              <a:off x="914401" y="1688068"/>
              <a:ext cx="609600" cy="369332"/>
            </a:xfrm>
            <a:prstGeom prst="rect">
              <a:avLst/>
            </a:prstGeom>
            <a:noFill/>
            <a:ln w="9525">
              <a:noFill/>
              <a:miter lim="800000"/>
              <a:headEnd/>
              <a:tailEnd/>
            </a:ln>
          </p:spPr>
          <p:txBody>
            <a:bodyPr>
              <a:spAutoFit/>
            </a:bodyPr>
            <a:lstStyle/>
            <a:p>
              <a:pPr algn="ctr"/>
              <a:r>
                <a:rPr lang="en-US"/>
                <a:t>x2</a:t>
              </a:r>
              <a:endParaRPr lang="id-ID"/>
            </a:p>
          </p:txBody>
        </p:sp>
      </p:grpSp>
      <p:graphicFrame>
        <p:nvGraphicFramePr>
          <p:cNvPr id="42" name="Table 41"/>
          <p:cNvGraphicFramePr>
            <a:graphicFrameLocks noGrp="1"/>
          </p:cNvGraphicFramePr>
          <p:nvPr/>
        </p:nvGraphicFramePr>
        <p:xfrm>
          <a:off x="5334000" y="1295400"/>
          <a:ext cx="2438400" cy="1854200"/>
        </p:xfrm>
        <a:graphic>
          <a:graphicData uri="http://schemas.openxmlformats.org/drawingml/2006/table">
            <a:tbl>
              <a:tblPr firstRow="1" bandRow="1">
                <a:tableStyleId>{5C22544A-7EE6-4342-B048-85BDC9FD1C3A}</a:tableStyleId>
              </a:tblPr>
              <a:tblGrid>
                <a:gridCol w="812800"/>
                <a:gridCol w="812800"/>
                <a:gridCol w="812800"/>
              </a:tblGrid>
              <a:tr h="370840">
                <a:tc>
                  <a:txBody>
                    <a:bodyPr/>
                    <a:lstStyle/>
                    <a:p>
                      <a:pPr algn="ctr"/>
                      <a:r>
                        <a:rPr lang="en-US" b="1" dirty="0" smtClean="0">
                          <a:latin typeface="Arial" pitchFamily="34" charset="0"/>
                          <a:cs typeface="Arial" pitchFamily="34" charset="0"/>
                        </a:rPr>
                        <a:t>x1</a:t>
                      </a:r>
                      <a:endParaRPr lang="id-ID"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x2</a:t>
                      </a:r>
                      <a:endParaRPr lang="id-ID"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y</a:t>
                      </a:r>
                      <a:endParaRPr lang="id-ID" b="1"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r>
            </a:tbl>
          </a:graphicData>
        </a:graphic>
      </p:graphicFrame>
      <p:sp>
        <p:nvSpPr>
          <p:cNvPr id="43" name="TextBox 42"/>
          <p:cNvSpPr txBox="1">
            <a:spLocks noChangeArrowheads="1"/>
          </p:cNvSpPr>
          <p:nvPr/>
        </p:nvSpPr>
        <p:spPr bwMode="auto">
          <a:xfrm>
            <a:off x="1371600" y="5867400"/>
            <a:ext cx="3276600" cy="461963"/>
          </a:xfrm>
          <a:prstGeom prst="rect">
            <a:avLst/>
          </a:prstGeom>
          <a:noFill/>
          <a:ln w="9525">
            <a:noFill/>
            <a:miter lim="800000"/>
            <a:headEnd/>
            <a:tailEnd/>
          </a:ln>
        </p:spPr>
        <p:txBody>
          <a:bodyPr>
            <a:spAutoFit/>
          </a:bodyPr>
          <a:lstStyle/>
          <a:p>
            <a:pPr algn="ctr"/>
            <a:r>
              <a:rPr lang="en-US" sz="2400">
                <a:solidFill>
                  <a:srgbClr val="0070C0"/>
                </a:solidFill>
              </a:rPr>
              <a:t>x1 + x2 – 0,5 = 0</a:t>
            </a:r>
            <a:endParaRPr lang="id-ID" sz="24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2" name="Group 2"/>
          <p:cNvGrpSpPr>
            <a:grpSpLocks/>
          </p:cNvGrpSpPr>
          <p:nvPr/>
        </p:nvGrpSpPr>
        <p:grpSpPr bwMode="auto">
          <a:xfrm>
            <a:off x="609600" y="457200"/>
            <a:ext cx="7924800" cy="6172200"/>
            <a:chOff x="2241" y="1362"/>
            <a:chExt cx="7380" cy="6601"/>
          </a:xfrm>
        </p:grpSpPr>
        <p:pic>
          <p:nvPicPr>
            <p:cNvPr id="117763" name="Picture 3" descr="recover_face_from_eigenspace"/>
            <p:cNvPicPr>
              <a:picLocks noChangeAspect="1" noChangeArrowheads="1"/>
            </p:cNvPicPr>
            <p:nvPr/>
          </p:nvPicPr>
          <p:blipFill>
            <a:blip r:embed="rId2">
              <a:lum bright="32000"/>
            </a:blip>
            <a:srcRect/>
            <a:stretch>
              <a:fillRect/>
            </a:stretch>
          </p:blipFill>
          <p:spPr bwMode="auto">
            <a:xfrm>
              <a:off x="2421" y="1362"/>
              <a:ext cx="7050" cy="5880"/>
            </a:xfrm>
            <a:prstGeom prst="rect">
              <a:avLst/>
            </a:prstGeom>
            <a:noFill/>
            <a:ln w="9525">
              <a:noFill/>
              <a:miter lim="800000"/>
              <a:headEnd/>
              <a:tailEnd/>
            </a:ln>
          </p:spPr>
        </p:pic>
        <p:sp>
          <p:nvSpPr>
            <p:cNvPr id="117764" name="Text Box 4"/>
            <p:cNvSpPr txBox="1">
              <a:spLocks noChangeArrowheads="1"/>
            </p:cNvSpPr>
            <p:nvPr/>
          </p:nvSpPr>
          <p:spPr bwMode="auto">
            <a:xfrm>
              <a:off x="2241" y="7243"/>
              <a:ext cx="7380" cy="720"/>
            </a:xfrm>
            <a:prstGeom prst="rect">
              <a:avLst/>
            </a:prstGeom>
            <a:noFill/>
            <a:ln w="9525">
              <a:noFill/>
              <a:miter lim="800000"/>
              <a:headEnd/>
              <a:tailEnd/>
            </a:ln>
          </p:spPr>
          <p:txBody>
            <a:bodyPr/>
            <a:lstStyle/>
            <a:p>
              <a:pPr algn="ctr">
                <a:spcAft>
                  <a:spcPts val="1000"/>
                </a:spcAft>
              </a:pPr>
              <a:r>
                <a:rPr lang="id-ID" sz="1600" b="1"/>
                <a:t>Faces reconstructed using eigenfaces with high eigenvalues. The label above each face is the range of eigenfaces used.</a:t>
              </a:r>
              <a:endParaRPr lang="id-ID" sz="3600"/>
            </a:p>
          </p:txBody>
        </p:sp>
      </p:gr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786" name="Group 2"/>
          <p:cNvGrpSpPr>
            <a:grpSpLocks/>
          </p:cNvGrpSpPr>
          <p:nvPr/>
        </p:nvGrpSpPr>
        <p:grpSpPr bwMode="auto">
          <a:xfrm>
            <a:off x="609600" y="381000"/>
            <a:ext cx="7924800" cy="6172200"/>
            <a:chOff x="2421" y="9620"/>
            <a:chExt cx="7380" cy="5580"/>
          </a:xfrm>
        </p:grpSpPr>
        <p:pic>
          <p:nvPicPr>
            <p:cNvPr id="118787" name="Picture 3" descr="fig9"/>
            <p:cNvPicPr>
              <a:picLocks noChangeAspect="1" noChangeArrowheads="1"/>
            </p:cNvPicPr>
            <p:nvPr/>
          </p:nvPicPr>
          <p:blipFill>
            <a:blip r:embed="rId2">
              <a:lum bright="32000"/>
            </a:blip>
            <a:srcRect/>
            <a:stretch>
              <a:fillRect/>
            </a:stretch>
          </p:blipFill>
          <p:spPr bwMode="auto">
            <a:xfrm>
              <a:off x="2601" y="9620"/>
              <a:ext cx="6855" cy="4500"/>
            </a:xfrm>
            <a:prstGeom prst="rect">
              <a:avLst/>
            </a:prstGeom>
            <a:noFill/>
            <a:ln w="9525">
              <a:noFill/>
              <a:miter lim="800000"/>
              <a:headEnd/>
              <a:tailEnd/>
            </a:ln>
          </p:spPr>
        </p:pic>
        <p:sp>
          <p:nvSpPr>
            <p:cNvPr id="118788" name="Text Box 4"/>
            <p:cNvSpPr txBox="1">
              <a:spLocks noChangeArrowheads="1"/>
            </p:cNvSpPr>
            <p:nvPr/>
          </p:nvSpPr>
          <p:spPr bwMode="auto">
            <a:xfrm>
              <a:off x="2421" y="14480"/>
              <a:ext cx="7380" cy="720"/>
            </a:xfrm>
            <a:prstGeom prst="rect">
              <a:avLst/>
            </a:prstGeom>
            <a:noFill/>
            <a:ln w="9525">
              <a:noFill/>
              <a:miter lim="800000"/>
              <a:headEnd/>
              <a:tailEnd/>
            </a:ln>
          </p:spPr>
          <p:txBody>
            <a:bodyPr/>
            <a:lstStyle/>
            <a:p>
              <a:pPr algn="ctr">
                <a:spcAft>
                  <a:spcPts val="1000"/>
                </a:spcAft>
              </a:pPr>
              <a:r>
                <a:rPr lang="id-ID" sz="1600" b="1"/>
                <a:t>Faces reconstructed using eigenfaces with low eigenvalues. The label above each face is the range of eigenfaces used.</a:t>
              </a:r>
              <a:endParaRPr lang="id-ID" sz="3600"/>
            </a:p>
          </p:txBody>
        </p:sp>
      </p:gr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itle 1"/>
          <p:cNvSpPr>
            <a:spLocks noGrp="1"/>
          </p:cNvSpPr>
          <p:nvPr>
            <p:ph type="title"/>
          </p:nvPr>
        </p:nvSpPr>
        <p:spPr/>
        <p:txBody>
          <a:bodyPr/>
          <a:lstStyle/>
          <a:p>
            <a:r>
              <a:rPr lang="en-US" smtClean="0"/>
              <a:t>Perhitungan PCA</a:t>
            </a:r>
            <a:endParaRPr lang="id-ID" smtClean="0"/>
          </a:p>
        </p:txBody>
      </p:sp>
      <p:sp>
        <p:nvSpPr>
          <p:cNvPr id="3" name="Content Placeholder 2"/>
          <p:cNvSpPr>
            <a:spLocks noGrp="1"/>
          </p:cNvSpPr>
          <p:nvPr>
            <p:ph idx="1"/>
          </p:nvPr>
        </p:nvSpPr>
        <p:spPr>
          <a:xfrm>
            <a:off x="457200" y="4572000"/>
            <a:ext cx="8229600" cy="2209800"/>
          </a:xfrm>
        </p:spPr>
        <p:txBody>
          <a:bodyPr/>
          <a:lstStyle/>
          <a:p>
            <a:r>
              <a:rPr lang="en-US" sz="2400" smtClean="0"/>
              <a:t>Sejuta citra @ 800 x 600 pix, kompleksitas &amp; memory?</a:t>
            </a:r>
          </a:p>
          <a:p>
            <a:r>
              <a:rPr lang="en-US" sz="2400" smtClean="0"/>
              <a:t>Kompleksitas tinggi </a:t>
            </a:r>
            <a:r>
              <a:rPr lang="en-US" sz="2400" smtClean="0">
                <a:sym typeface="Wingdings" pitchFamily="2" charset="2"/>
              </a:rPr>
              <a:t> prosesnya lama</a:t>
            </a:r>
            <a:endParaRPr lang="en-US" sz="2400" smtClean="0"/>
          </a:p>
          <a:p>
            <a:r>
              <a:rPr lang="en-US" sz="2400" smtClean="0"/>
              <a:t>Memory </a:t>
            </a:r>
            <a:r>
              <a:rPr lang="en-US" sz="2400" smtClean="0">
                <a:sym typeface="Wingdings" pitchFamily="2" charset="2"/>
              </a:rPr>
              <a:t>besar</a:t>
            </a:r>
          </a:p>
          <a:p>
            <a:r>
              <a:rPr lang="en-US" sz="2400" smtClean="0">
                <a:sym typeface="Wingdings" pitchFamily="2" charset="2"/>
              </a:rPr>
              <a:t>Solusinya?</a:t>
            </a:r>
          </a:p>
          <a:p>
            <a:r>
              <a:rPr lang="en-US" sz="2400" smtClean="0">
                <a:solidFill>
                  <a:srgbClr val="FF0000"/>
                </a:solidFill>
              </a:rPr>
              <a:t>ANN: Hebbian Learning</a:t>
            </a:r>
            <a:endParaRPr lang="id-ID" sz="2400" smtClean="0">
              <a:solidFill>
                <a:srgbClr val="FF0000"/>
              </a:solidFill>
            </a:endParaRPr>
          </a:p>
        </p:txBody>
      </p:sp>
      <p:graphicFrame>
        <p:nvGraphicFramePr>
          <p:cNvPr id="4" name="Object 4"/>
          <p:cNvGraphicFramePr>
            <a:graphicFrameLocks noChangeAspect="1"/>
          </p:cNvGraphicFramePr>
          <p:nvPr/>
        </p:nvGraphicFramePr>
        <p:xfrm>
          <a:off x="457200" y="2209800"/>
          <a:ext cx="4103688" cy="773113"/>
        </p:xfrm>
        <a:graphic>
          <a:graphicData uri="http://schemas.openxmlformats.org/presentationml/2006/ole">
            <mc:AlternateContent xmlns:mc="http://schemas.openxmlformats.org/markup-compatibility/2006">
              <mc:Choice xmlns:v="urn:schemas-microsoft-com:vml" Requires="v">
                <p:oleObj spid="_x0000_s39992" name="Equation" r:id="rId3" imgW="2082600" imgH="419040" progId="Equation.3">
                  <p:embed/>
                </p:oleObj>
              </mc:Choice>
              <mc:Fallback>
                <p:oleObj name="Equation" r:id="rId3" imgW="2082600" imgH="4190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4103688"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p:cNvGraphicFramePr>
            <a:graphicFrameLocks noChangeAspect="1"/>
          </p:cNvGraphicFramePr>
          <p:nvPr/>
        </p:nvGraphicFramePr>
        <p:xfrm>
          <a:off x="533400" y="3886200"/>
          <a:ext cx="1295400" cy="471488"/>
        </p:xfrm>
        <a:graphic>
          <a:graphicData uri="http://schemas.openxmlformats.org/presentationml/2006/ole">
            <mc:AlternateContent xmlns:mc="http://schemas.openxmlformats.org/markup-compatibility/2006">
              <mc:Choice xmlns:v="urn:schemas-microsoft-com:vml" Requires="v">
                <p:oleObj spid="_x0000_s39993" name="Equation" r:id="rId5" imgW="634680" imgH="253800" progId="Equation.3">
                  <p:embed/>
                </p:oleObj>
              </mc:Choice>
              <mc:Fallback>
                <p:oleObj name="Equation" r:id="rId5" imgW="634680" imgH="253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3886200"/>
                        <a:ext cx="129540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50" name="Object 4"/>
          <p:cNvGraphicFramePr>
            <a:graphicFrameLocks noChangeAspect="1"/>
          </p:cNvGraphicFramePr>
          <p:nvPr/>
        </p:nvGraphicFramePr>
        <p:xfrm>
          <a:off x="457200" y="3124200"/>
          <a:ext cx="3886200" cy="517525"/>
        </p:xfrm>
        <a:graphic>
          <a:graphicData uri="http://schemas.openxmlformats.org/presentationml/2006/ole">
            <mc:AlternateContent xmlns:mc="http://schemas.openxmlformats.org/markup-compatibility/2006">
              <mc:Choice xmlns:v="urn:schemas-microsoft-com:vml" Requires="v">
                <p:oleObj spid="_x0000_s39994" name="Equation" r:id="rId7" imgW="1650960" imgH="228600" progId="Equation.3">
                  <p:embed/>
                </p:oleObj>
              </mc:Choice>
              <mc:Fallback>
                <p:oleObj name="Equation" r:id="rId7" imgW="1650960" imgH="2286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3124200"/>
                        <a:ext cx="3886200" cy="51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4450"/>
                                        </p:tgtEl>
                                        <p:attrNameLst>
                                          <p:attrName>style.visibility</p:attrName>
                                        </p:attrNameLst>
                                      </p:cBhvr>
                                      <p:to>
                                        <p:strVal val="visible"/>
                                      </p:to>
                                    </p:set>
                                    <p:animEffect transition="in" filter="blinds(horizontal)">
                                      <p:cBhvr>
                                        <p:cTn id="12" dur="500"/>
                                        <p:tgtEl>
                                          <p:spTgt spid="1044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down)">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wipe(down)">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3"/>
          <p:cNvPicPr>
            <a:picLocks noChangeAspect="1" noChangeArrowheads="1"/>
          </p:cNvPicPr>
          <p:nvPr/>
        </p:nvPicPr>
        <p:blipFill>
          <a:blip r:embed="rId2"/>
          <a:srcRect/>
          <a:stretch>
            <a:fillRect/>
          </a:stretch>
        </p:blipFill>
        <p:spPr bwMode="auto">
          <a:xfrm>
            <a:off x="838200" y="1295400"/>
            <a:ext cx="7588250" cy="2971800"/>
          </a:xfrm>
          <a:prstGeom prst="rect">
            <a:avLst/>
          </a:prstGeom>
          <a:noFill/>
          <a:ln w="9525">
            <a:noFill/>
            <a:miter lim="800000"/>
            <a:headEnd/>
            <a:tailEnd/>
          </a:ln>
        </p:spPr>
      </p:pic>
      <p:sp>
        <p:nvSpPr>
          <p:cNvPr id="7" name="Rectangle 6"/>
          <p:cNvSpPr>
            <a:spLocks noChangeArrowheads="1"/>
          </p:cNvSpPr>
          <p:nvPr/>
        </p:nvSpPr>
        <p:spPr bwMode="auto">
          <a:xfrm>
            <a:off x="762000" y="5334000"/>
            <a:ext cx="7696200" cy="836613"/>
          </a:xfrm>
          <a:prstGeom prst="rect">
            <a:avLst/>
          </a:prstGeom>
          <a:noFill/>
          <a:ln w="9525">
            <a:noFill/>
            <a:miter lim="800000"/>
            <a:headEnd/>
            <a:tailEnd/>
          </a:ln>
        </p:spPr>
        <p:txBody>
          <a:bodyPr>
            <a:spAutoFit/>
          </a:bodyPr>
          <a:lstStyle/>
          <a:p>
            <a:pPr algn="just">
              <a:spcAft>
                <a:spcPts val="1000"/>
              </a:spcAft>
              <a:buFont typeface="Arial" pitchFamily="34" charset="0"/>
              <a:buChar char="•"/>
            </a:pPr>
            <a:r>
              <a:rPr lang="en-US" sz="2000" dirty="0"/>
              <a:t> Decoding: matrix </a:t>
            </a:r>
            <a:r>
              <a:rPr lang="en-US" sz="2000" i="1" dirty="0"/>
              <a:t>W</a:t>
            </a:r>
            <a:r>
              <a:rPr lang="en-US" sz="2000" dirty="0"/>
              <a:t> </a:t>
            </a:r>
            <a:r>
              <a:rPr lang="en-US" sz="2000" dirty="0" err="1"/>
              <a:t>berukuran</a:t>
            </a:r>
            <a:r>
              <a:rPr lang="en-US" sz="2000" dirty="0"/>
              <a:t> </a:t>
            </a:r>
            <a:r>
              <a:rPr lang="en-US" sz="2000" i="1" dirty="0"/>
              <a:t>m</a:t>
            </a:r>
            <a:r>
              <a:rPr lang="en-US" sz="2000" dirty="0"/>
              <a:t> × </a:t>
            </a:r>
            <a:r>
              <a:rPr lang="en-US" sz="2000" i="1" dirty="0"/>
              <a:t>p</a:t>
            </a:r>
            <a:endParaRPr lang="en-US" sz="2000" dirty="0"/>
          </a:p>
          <a:p>
            <a:pPr algn="just">
              <a:spcAft>
                <a:spcPts val="1000"/>
              </a:spcAft>
              <a:buFont typeface="Arial" pitchFamily="34" charset="0"/>
              <a:buChar char="•"/>
            </a:pPr>
            <a:r>
              <a:rPr lang="en-US" sz="2000" dirty="0"/>
              <a:t> </a:t>
            </a:r>
            <a:r>
              <a:rPr lang="en-US" sz="2000" dirty="0" err="1"/>
              <a:t>Satu</a:t>
            </a:r>
            <a:r>
              <a:rPr lang="en-US" sz="2000" dirty="0"/>
              <a:t> </a:t>
            </a:r>
            <a:r>
              <a:rPr lang="en-US" sz="2000" dirty="0" err="1"/>
              <a:t>baris</a:t>
            </a:r>
            <a:r>
              <a:rPr lang="en-US" sz="2000" dirty="0"/>
              <a:t> </a:t>
            </a:r>
            <a:r>
              <a:rPr lang="en-US" sz="2000" i="1" dirty="0"/>
              <a:t>weight vector </a:t>
            </a:r>
            <a:r>
              <a:rPr lang="en-US" sz="2000" dirty="0"/>
              <a:t>= </a:t>
            </a:r>
            <a:r>
              <a:rPr lang="en-US" sz="2000" dirty="0" err="1"/>
              <a:t>satu</a:t>
            </a:r>
            <a:r>
              <a:rPr lang="en-US" sz="2000" dirty="0"/>
              <a:t> neuron</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US" smtClean="0"/>
              <a:t>Arsitektur Hebbian Network</a:t>
            </a:r>
            <a:endParaRPr lang="id-ID" smtClean="0"/>
          </a:p>
        </p:txBody>
      </p:sp>
      <p:graphicFrame>
        <p:nvGraphicFramePr>
          <p:cNvPr id="156673" name="Object 1"/>
          <p:cNvGraphicFramePr>
            <a:graphicFrameLocks noChangeAspect="1"/>
          </p:cNvGraphicFramePr>
          <p:nvPr>
            <p:extLst>
              <p:ext uri="{D42A27DB-BD31-4B8C-83A1-F6EECF244321}">
                <p14:modId xmlns:p14="http://schemas.microsoft.com/office/powerpoint/2010/main" val="3606717174"/>
              </p:ext>
            </p:extLst>
          </p:nvPr>
        </p:nvGraphicFramePr>
        <p:xfrm>
          <a:off x="2438400" y="1981200"/>
          <a:ext cx="4062464" cy="4572000"/>
        </p:xfrm>
        <a:graphic>
          <a:graphicData uri="http://schemas.openxmlformats.org/presentationml/2006/ole">
            <mc:AlternateContent xmlns:mc="http://schemas.openxmlformats.org/markup-compatibility/2006">
              <mc:Choice xmlns:v="urn:schemas-microsoft-com:vml" Requires="v">
                <p:oleObj spid="_x0000_s142357" name="Visio" r:id="rId3" imgW="3790919" imgH="4280449" progId="Visio.Drawing.11">
                  <p:embed/>
                </p:oleObj>
              </mc:Choice>
              <mc:Fallback>
                <p:oleObj name="Visio" r:id="rId3" imgW="3790919" imgH="4280449" progId="Visio.Drawing.11">
                  <p:embed/>
                  <p:pic>
                    <p:nvPicPr>
                      <p:cNvPr id="0" name="Object 1"/>
                      <p:cNvPicPr>
                        <a:picLocks noChangeAspect="1" noChangeArrowheads="1"/>
                      </p:cNvPicPr>
                      <p:nvPr/>
                    </p:nvPicPr>
                    <p:blipFill>
                      <a:blip r:embed="rId4"/>
                      <a:srcRect/>
                      <a:stretch>
                        <a:fillRect/>
                      </a:stretch>
                    </p:blipFill>
                    <p:spPr bwMode="auto">
                      <a:xfrm>
                        <a:off x="2438400" y="1981200"/>
                        <a:ext cx="4062464"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Oval 6"/>
          <p:cNvSpPr/>
          <p:nvPr/>
        </p:nvSpPr>
        <p:spPr>
          <a:xfrm>
            <a:off x="3886200" y="2163096"/>
            <a:ext cx="14478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Rectangle 7"/>
          <p:cNvSpPr/>
          <p:nvPr/>
        </p:nvSpPr>
        <p:spPr>
          <a:xfrm>
            <a:off x="6705600" y="2286000"/>
            <a:ext cx="2291012" cy="1323439"/>
          </a:xfrm>
          <a:prstGeom prst="rect">
            <a:avLst/>
          </a:prstGeom>
        </p:spPr>
        <p:txBody>
          <a:bodyPr wrap="none">
            <a:spAutoFit/>
          </a:bodyPr>
          <a:lstStyle/>
          <a:p>
            <a:r>
              <a:rPr lang="en-US" sz="2000" dirty="0" err="1" smtClean="0">
                <a:solidFill>
                  <a:srgbClr val="0070C0"/>
                </a:solidFill>
              </a:rPr>
              <a:t>Nilai</a:t>
            </a:r>
            <a:r>
              <a:rPr lang="en-US" sz="2000" dirty="0" smtClean="0">
                <a:solidFill>
                  <a:srgbClr val="0070C0"/>
                </a:solidFill>
              </a:rPr>
              <a:t> </a:t>
            </a:r>
            <a:r>
              <a:rPr lang="en-US" sz="2000" dirty="0" err="1" smtClean="0">
                <a:solidFill>
                  <a:srgbClr val="0070C0"/>
                </a:solidFill>
              </a:rPr>
              <a:t>pendekatan</a:t>
            </a:r>
            <a:r>
              <a:rPr lang="en-US" sz="2000" dirty="0" smtClean="0">
                <a:solidFill>
                  <a:srgbClr val="0070C0"/>
                </a:solidFill>
              </a:rPr>
              <a:t> </a:t>
            </a:r>
          </a:p>
          <a:p>
            <a:r>
              <a:rPr lang="en-US" sz="2000" dirty="0" err="1" smtClean="0">
                <a:solidFill>
                  <a:srgbClr val="0070C0"/>
                </a:solidFill>
              </a:rPr>
              <a:t>untuk</a:t>
            </a:r>
            <a:r>
              <a:rPr lang="en-US" sz="2000" dirty="0" smtClean="0">
                <a:solidFill>
                  <a:srgbClr val="0070C0"/>
                </a:solidFill>
              </a:rPr>
              <a:t> </a:t>
            </a:r>
            <a:r>
              <a:rPr lang="en-US" sz="2000" dirty="0" err="1" smtClean="0">
                <a:solidFill>
                  <a:srgbClr val="0070C0"/>
                </a:solidFill>
              </a:rPr>
              <a:t>V</a:t>
            </a:r>
            <a:r>
              <a:rPr lang="en-US" sz="2000" baseline="-25000" dirty="0" err="1" smtClean="0">
                <a:solidFill>
                  <a:srgbClr val="0070C0"/>
                </a:solidFill>
              </a:rPr>
              <a:t>row</a:t>
            </a:r>
            <a:r>
              <a:rPr lang="en-US" sz="2000" baseline="-25000" dirty="0" smtClean="0">
                <a:solidFill>
                  <a:srgbClr val="0070C0"/>
                </a:solidFill>
              </a:rPr>
              <a:t> </a:t>
            </a:r>
          </a:p>
          <a:p>
            <a:r>
              <a:rPr lang="en-US" sz="2000" dirty="0" smtClean="0">
                <a:solidFill>
                  <a:srgbClr val="0070C0"/>
                </a:solidFill>
              </a:rPr>
              <a:t>(yang </a:t>
            </a:r>
            <a:r>
              <a:rPr lang="en-US" sz="2000" dirty="0" err="1" smtClean="0">
                <a:solidFill>
                  <a:srgbClr val="0070C0"/>
                </a:solidFill>
              </a:rPr>
              <a:t>dihitung</a:t>
            </a:r>
            <a:r>
              <a:rPr lang="en-US" sz="2000" dirty="0" smtClean="0">
                <a:solidFill>
                  <a:srgbClr val="0070C0"/>
                </a:solidFill>
              </a:rPr>
              <a:t> </a:t>
            </a:r>
          </a:p>
          <a:p>
            <a:r>
              <a:rPr lang="en-US" sz="2000" dirty="0" err="1" smtClean="0">
                <a:solidFill>
                  <a:srgbClr val="0070C0"/>
                </a:solidFill>
              </a:rPr>
              <a:t>secara</a:t>
            </a:r>
            <a:r>
              <a:rPr lang="en-US" sz="2000" dirty="0" smtClean="0">
                <a:solidFill>
                  <a:srgbClr val="0070C0"/>
                </a:solidFill>
              </a:rPr>
              <a:t> </a:t>
            </a:r>
            <a:r>
              <a:rPr lang="en-US" sz="2000" dirty="0" err="1" smtClean="0">
                <a:solidFill>
                  <a:srgbClr val="0070C0"/>
                </a:solidFill>
              </a:rPr>
              <a:t>matematis</a:t>
            </a:r>
            <a:r>
              <a:rPr lang="en-US" sz="2000" dirty="0" smtClean="0">
                <a:solidFill>
                  <a:srgbClr val="0070C0"/>
                </a:solidFill>
              </a:rPr>
              <a:t>)</a:t>
            </a:r>
            <a:endParaRPr lang="id-ID" sz="2000" baseline="-25000" dirty="0">
              <a:solidFill>
                <a:srgbClr val="0070C0"/>
              </a:solidFill>
            </a:endParaRPr>
          </a:p>
        </p:txBody>
      </p:sp>
      <p:cxnSp>
        <p:nvCxnSpPr>
          <p:cNvPr id="10" name="Straight Arrow Connector 9"/>
          <p:cNvCxnSpPr>
            <a:stCxn id="7" idx="6"/>
            <a:endCxn id="8" idx="1"/>
          </p:cNvCxnSpPr>
          <p:nvPr/>
        </p:nvCxnSpPr>
        <p:spPr>
          <a:xfrm>
            <a:off x="5334000" y="2467896"/>
            <a:ext cx="1371600" cy="4798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6673"/>
                                        </p:tgtEl>
                                        <p:attrNameLst>
                                          <p:attrName>style.visibility</p:attrName>
                                        </p:attrNameLst>
                                      </p:cBhvr>
                                      <p:to>
                                        <p:strVal val="visible"/>
                                      </p:to>
                                    </p:set>
                                    <p:animEffect transition="in" filter="blinds(horizontal)">
                                      <p:cBhvr>
                                        <p:cTn id="7" dur="500"/>
                                        <p:tgtEl>
                                          <p:spTgt spid="1566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ko-KR" smtClean="0">
                <a:cs typeface="HY중고딕"/>
              </a:rPr>
              <a:t>Hebbian-Based PCA</a:t>
            </a:r>
            <a:endParaRPr lang="id-ID" smtClean="0"/>
          </a:p>
        </p:txBody>
      </p:sp>
      <p:sp>
        <p:nvSpPr>
          <p:cNvPr id="3" name="Content Placeholder 2"/>
          <p:cNvSpPr>
            <a:spLocks noGrp="1"/>
          </p:cNvSpPr>
          <p:nvPr>
            <p:ph idx="1"/>
          </p:nvPr>
        </p:nvSpPr>
        <p:spPr/>
        <p:txBody>
          <a:bodyPr/>
          <a:lstStyle/>
          <a:p>
            <a:r>
              <a:rPr lang="en-US" altLang="ko-KR" sz="2800" dirty="0" smtClean="0">
                <a:solidFill>
                  <a:srgbClr val="FF0000"/>
                </a:solidFill>
                <a:cs typeface="HY신명조"/>
              </a:rPr>
              <a:t>Generalized </a:t>
            </a:r>
            <a:r>
              <a:rPr lang="en-US" altLang="ko-KR" sz="2800" dirty="0" err="1" smtClean="0">
                <a:solidFill>
                  <a:srgbClr val="FF0000"/>
                </a:solidFill>
                <a:cs typeface="HY신명조"/>
              </a:rPr>
              <a:t>Hebbian</a:t>
            </a:r>
            <a:r>
              <a:rPr lang="en-US" altLang="ko-KR" sz="2800" dirty="0" smtClean="0">
                <a:solidFill>
                  <a:srgbClr val="FF0000"/>
                </a:solidFill>
                <a:cs typeface="HY신명조"/>
              </a:rPr>
              <a:t> Algorithm (GHA)</a:t>
            </a:r>
            <a:r>
              <a:rPr lang="en-US" altLang="ko-KR" sz="2800" dirty="0" smtClean="0">
                <a:cs typeface="HY신명조"/>
              </a:rPr>
              <a:t> </a:t>
            </a:r>
          </a:p>
          <a:p>
            <a:r>
              <a:rPr lang="en-US" altLang="ko-KR" sz="2800" dirty="0" smtClean="0">
                <a:cs typeface="HY신명조"/>
              </a:rPr>
              <a:t>Adaptive Principal Components Extraction (APEX)</a:t>
            </a:r>
            <a:endParaRPr lang="id-ID"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altLang="ko-KR" sz="4000" smtClean="0">
                <a:cs typeface="HY중고딕"/>
              </a:rPr>
              <a:t>Generalized Hebbian Algorithm (GHA)</a:t>
            </a:r>
          </a:p>
        </p:txBody>
      </p:sp>
      <p:sp>
        <p:nvSpPr>
          <p:cNvPr id="40964" name="Rectangle 3"/>
          <p:cNvSpPr>
            <a:spLocks noGrp="1" noChangeArrowheads="1"/>
          </p:cNvSpPr>
          <p:nvPr>
            <p:ph type="body" idx="1"/>
          </p:nvPr>
        </p:nvSpPr>
        <p:spPr/>
        <p:txBody>
          <a:bodyPr/>
          <a:lstStyle/>
          <a:p>
            <a:pPr marL="449263" lvl="1" indent="-449263">
              <a:buFont typeface="Calibri" pitchFamily="34" charset="0"/>
              <a:buAutoNum type="arabicPeriod"/>
            </a:pPr>
            <a:r>
              <a:rPr lang="en-US" altLang="ko-KR" smtClean="0">
                <a:cs typeface="HY신명조"/>
              </a:rPr>
              <a:t>Initialize the weights to a small random values at n = 1.  Assign a small positive value to the learning-rate.</a:t>
            </a:r>
          </a:p>
          <a:p>
            <a:pPr marL="449263" lvl="1" indent="-449263">
              <a:buFont typeface="Calibri" pitchFamily="34" charset="0"/>
              <a:buAutoNum type="arabicPeriod"/>
            </a:pPr>
            <a:r>
              <a:rPr lang="en-US" altLang="ko-KR" smtClean="0">
                <a:cs typeface="HY신명조"/>
              </a:rPr>
              <a:t>Compute</a:t>
            </a:r>
          </a:p>
          <a:p>
            <a:pPr marL="449263" lvl="1" indent="-449263">
              <a:buFont typeface="Calibri" pitchFamily="34" charset="0"/>
              <a:buAutoNum type="arabicPeriod"/>
            </a:pPr>
            <a:endParaRPr lang="en-US" altLang="ko-KR" smtClean="0">
              <a:cs typeface="HY신명조"/>
            </a:endParaRPr>
          </a:p>
          <a:p>
            <a:pPr marL="449263" lvl="1" indent="-449263">
              <a:buFont typeface="Calibri" pitchFamily="34" charset="0"/>
              <a:buAutoNum type="arabicPeriod"/>
            </a:pPr>
            <a:endParaRPr lang="en-US" altLang="ko-KR" smtClean="0">
              <a:cs typeface="HY신명조"/>
            </a:endParaRPr>
          </a:p>
          <a:p>
            <a:pPr marL="449263" lvl="1" indent="-449263">
              <a:buFont typeface="Calibri" pitchFamily="34" charset="0"/>
              <a:buAutoNum type="arabicPeriod"/>
            </a:pPr>
            <a:endParaRPr lang="en-US" altLang="ko-KR" smtClean="0">
              <a:cs typeface="HY신명조"/>
            </a:endParaRPr>
          </a:p>
          <a:p>
            <a:pPr marL="449263" lvl="1" indent="-449263">
              <a:buFont typeface="Calibri" pitchFamily="34" charset="0"/>
              <a:buAutoNum type="arabicPeriod"/>
            </a:pPr>
            <a:endParaRPr lang="en-US" altLang="ko-KR" smtClean="0">
              <a:cs typeface="HY신명조"/>
            </a:endParaRPr>
          </a:p>
          <a:p>
            <a:pPr marL="449263" lvl="1" indent="-449263">
              <a:buFont typeface="Calibri" pitchFamily="34" charset="0"/>
              <a:buAutoNum type="arabicPeriod"/>
            </a:pPr>
            <a:endParaRPr lang="en-US" altLang="ko-KR" smtClean="0">
              <a:cs typeface="HY신명조"/>
            </a:endParaRPr>
          </a:p>
          <a:p>
            <a:pPr marL="449263" lvl="1" indent="-449263">
              <a:buFont typeface="Calibri" pitchFamily="34" charset="0"/>
              <a:buAutoNum type="arabicPeriod"/>
            </a:pPr>
            <a:endParaRPr lang="en-US" altLang="ko-KR" smtClean="0">
              <a:cs typeface="HY신명조"/>
            </a:endParaRPr>
          </a:p>
          <a:p>
            <a:pPr marL="449263" lvl="1" indent="-449263">
              <a:buFont typeface="Calibri" pitchFamily="34" charset="0"/>
              <a:buAutoNum type="arabicPeriod"/>
            </a:pPr>
            <a:r>
              <a:rPr lang="en-US" altLang="ko-KR" smtClean="0">
                <a:cs typeface="HY신명조"/>
              </a:rPr>
              <a:t>Increment n by 1, and go to step 2. Repeat until all synaptic weights reach steady-state values (</a:t>
            </a:r>
            <a:r>
              <a:rPr lang="en-US" smtClean="0"/>
              <a:t>||w|| </a:t>
            </a:r>
            <a:r>
              <a:rPr lang="en-US" smtClean="0">
                <a:sym typeface="Wingdings" pitchFamily="2" charset="2"/>
              </a:rPr>
              <a:t></a:t>
            </a:r>
            <a:r>
              <a:rPr lang="en-US" smtClean="0"/>
              <a:t> 1</a:t>
            </a:r>
            <a:r>
              <a:rPr lang="en-US" altLang="ko-KR" smtClean="0">
                <a:cs typeface="HY신명조"/>
              </a:rPr>
              <a:t>).</a:t>
            </a:r>
          </a:p>
        </p:txBody>
      </p:sp>
      <p:graphicFrame>
        <p:nvGraphicFramePr>
          <p:cNvPr id="40962" name="Object 2"/>
          <p:cNvGraphicFramePr>
            <a:graphicFrameLocks noChangeAspect="1"/>
          </p:cNvGraphicFramePr>
          <p:nvPr/>
        </p:nvGraphicFramePr>
        <p:xfrm>
          <a:off x="1416050" y="3200400"/>
          <a:ext cx="6661150" cy="2286000"/>
        </p:xfrm>
        <a:graphic>
          <a:graphicData uri="http://schemas.openxmlformats.org/presentationml/2006/ole">
            <mc:AlternateContent xmlns:mc="http://schemas.openxmlformats.org/markup-compatibility/2006">
              <mc:Choice xmlns:v="urn:schemas-microsoft-com:vml" Requires="v">
                <p:oleObj spid="_x0000_s40980" name="Equation" r:id="rId3" imgW="3352680" imgH="1143000" progId="Equation.3">
                  <p:embed/>
                </p:oleObj>
              </mc:Choice>
              <mc:Fallback>
                <p:oleObj name="Equation" r:id="rId3" imgW="3352680" imgH="11430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050" y="3200400"/>
                        <a:ext cx="6661150" cy="2286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3"/>
          <p:cNvPicPr>
            <a:picLocks noChangeAspect="1" noChangeArrowheads="1"/>
          </p:cNvPicPr>
          <p:nvPr/>
        </p:nvPicPr>
        <p:blipFill>
          <a:blip r:embed="rId2"/>
          <a:srcRect/>
          <a:stretch>
            <a:fillRect/>
          </a:stretch>
        </p:blipFill>
        <p:spPr bwMode="auto">
          <a:xfrm>
            <a:off x="669925" y="531813"/>
            <a:ext cx="7186613" cy="5929312"/>
          </a:xfrm>
          <a:prstGeom prst="rect">
            <a:avLst/>
          </a:prstGeom>
          <a:noFill/>
          <a:ln w="9525">
            <a:noFill/>
            <a:miter lim="800000"/>
            <a:headEnd/>
            <a:tailEnd/>
          </a:ln>
        </p:spPr>
      </p:pic>
      <p:sp>
        <p:nvSpPr>
          <p:cNvPr id="123907" name="Text Box 4"/>
          <p:cNvSpPr txBox="1">
            <a:spLocks noChangeArrowheads="1"/>
          </p:cNvSpPr>
          <p:nvPr/>
        </p:nvSpPr>
        <p:spPr bwMode="auto">
          <a:xfrm>
            <a:off x="769938" y="47625"/>
            <a:ext cx="525462" cy="638175"/>
          </a:xfrm>
          <a:prstGeom prst="rect">
            <a:avLst/>
          </a:prstGeom>
          <a:noFill/>
          <a:ln w="9525">
            <a:noFill/>
            <a:miter lim="800000"/>
            <a:headEnd/>
            <a:tailEnd/>
          </a:ln>
        </p:spPr>
        <p:txBody>
          <a:bodyPr/>
          <a:lstStyle/>
          <a:p>
            <a:pPr algn="ctr">
              <a:spcAft>
                <a:spcPts val="1000"/>
              </a:spcAft>
            </a:pPr>
            <a:r>
              <a:rPr lang="id-ID" sz="2800" b="1" i="1">
                <a:latin typeface="Times New Roman" pitchFamily="18" charset="0"/>
                <a:cs typeface="Times New Roman" pitchFamily="18" charset="0"/>
              </a:rPr>
              <a:t>y</a:t>
            </a:r>
            <a:endParaRPr lang="id-ID" sz="2800">
              <a:latin typeface="Times New Roman" pitchFamily="18" charset="0"/>
              <a:cs typeface="Times New Roman" pitchFamily="18" charset="0"/>
            </a:endParaRPr>
          </a:p>
        </p:txBody>
      </p:sp>
      <p:sp>
        <p:nvSpPr>
          <p:cNvPr id="123908" name="Text Box 5"/>
          <p:cNvSpPr txBox="1">
            <a:spLocks noChangeArrowheads="1"/>
          </p:cNvSpPr>
          <p:nvPr/>
        </p:nvSpPr>
        <p:spPr bwMode="auto">
          <a:xfrm>
            <a:off x="7848600" y="5743575"/>
            <a:ext cx="525463" cy="485775"/>
          </a:xfrm>
          <a:prstGeom prst="rect">
            <a:avLst/>
          </a:prstGeom>
          <a:noFill/>
          <a:ln w="9525">
            <a:noFill/>
            <a:miter lim="800000"/>
            <a:headEnd/>
            <a:tailEnd/>
          </a:ln>
        </p:spPr>
        <p:txBody>
          <a:bodyPr/>
          <a:lstStyle/>
          <a:p>
            <a:pPr>
              <a:spcAft>
                <a:spcPts val="1000"/>
              </a:spcAft>
            </a:pPr>
            <a:r>
              <a:rPr lang="id-ID" sz="2800" b="1" i="1">
                <a:latin typeface="Times New Roman" pitchFamily="18" charset="0"/>
                <a:cs typeface="Times New Roman" pitchFamily="18" charset="0"/>
              </a:rPr>
              <a:t>x</a:t>
            </a:r>
            <a:endParaRPr lang="id-ID" sz="2400">
              <a:latin typeface="Times New Roman" pitchFamily="18" charset="0"/>
              <a:cs typeface="Times New Roman" pitchFamily="18" charset="0"/>
            </a:endParaRPr>
          </a:p>
        </p:txBody>
      </p:sp>
      <p:sp>
        <p:nvSpPr>
          <p:cNvPr id="123909" name="Text Box 6"/>
          <p:cNvSpPr txBox="1">
            <a:spLocks noChangeArrowheads="1"/>
          </p:cNvSpPr>
          <p:nvPr/>
        </p:nvSpPr>
        <p:spPr bwMode="auto">
          <a:xfrm>
            <a:off x="7505700" y="1341438"/>
            <a:ext cx="571500" cy="639762"/>
          </a:xfrm>
          <a:prstGeom prst="rect">
            <a:avLst/>
          </a:prstGeom>
          <a:noFill/>
          <a:ln w="9525">
            <a:noFill/>
            <a:miter lim="800000"/>
            <a:headEnd/>
            <a:tailEnd/>
          </a:ln>
        </p:spPr>
        <p:txBody>
          <a:bodyPr/>
          <a:lstStyle/>
          <a:p>
            <a:pPr algn="ctr">
              <a:spcAft>
                <a:spcPts val="1000"/>
              </a:spcAft>
            </a:pPr>
            <a:r>
              <a:rPr lang="id-ID" sz="2800" b="1" i="1">
                <a:latin typeface="Times New Roman" pitchFamily="18" charset="0"/>
                <a:cs typeface="Times New Roman" pitchFamily="18" charset="0"/>
              </a:rPr>
              <a:t>x’</a:t>
            </a:r>
            <a:endParaRPr lang="id-ID" sz="2800">
              <a:latin typeface="Times New Roman" pitchFamily="18" charset="0"/>
              <a:cs typeface="Times New Roman" pitchFamily="18" charset="0"/>
            </a:endParaRPr>
          </a:p>
        </p:txBody>
      </p:sp>
      <p:sp>
        <p:nvSpPr>
          <p:cNvPr id="123910" name="Text Box 7"/>
          <p:cNvSpPr txBox="1">
            <a:spLocks noChangeArrowheads="1"/>
          </p:cNvSpPr>
          <p:nvPr/>
        </p:nvSpPr>
        <p:spPr bwMode="auto">
          <a:xfrm>
            <a:off x="3276600" y="838200"/>
            <a:ext cx="701675" cy="790575"/>
          </a:xfrm>
          <a:prstGeom prst="rect">
            <a:avLst/>
          </a:prstGeom>
          <a:noFill/>
          <a:ln w="9525">
            <a:noFill/>
            <a:miter lim="800000"/>
            <a:headEnd/>
            <a:tailEnd/>
          </a:ln>
        </p:spPr>
        <p:txBody>
          <a:bodyPr/>
          <a:lstStyle/>
          <a:p>
            <a:pPr algn="ctr">
              <a:spcAft>
                <a:spcPts val="1000"/>
              </a:spcAft>
            </a:pPr>
            <a:r>
              <a:rPr lang="id-ID" sz="2800" b="1" i="1">
                <a:latin typeface="Times New Roman" pitchFamily="18" charset="0"/>
                <a:cs typeface="Times New Roman" pitchFamily="18" charset="0"/>
              </a:rPr>
              <a:t>y’</a:t>
            </a:r>
            <a:endParaRPr lang="id-ID"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tLang="ko-KR" smtClean="0">
                <a:cs typeface="HY중고딕"/>
              </a:rPr>
              <a:t>Real Problems</a:t>
            </a:r>
            <a:endParaRPr lang="id-ID" smtClean="0"/>
          </a:p>
        </p:txBody>
      </p:sp>
      <p:sp>
        <p:nvSpPr>
          <p:cNvPr id="3" name="Content Placeholder 2"/>
          <p:cNvSpPr>
            <a:spLocks noGrp="1"/>
          </p:cNvSpPr>
          <p:nvPr>
            <p:ph idx="1"/>
          </p:nvPr>
        </p:nvSpPr>
        <p:spPr/>
        <p:txBody>
          <a:bodyPr/>
          <a:lstStyle/>
          <a:p>
            <a:r>
              <a:rPr lang="en-US" altLang="ko-KR" sz="3200" smtClean="0">
                <a:solidFill>
                  <a:srgbClr val="FF0000"/>
                </a:solidFill>
                <a:cs typeface="HY신명조"/>
              </a:rPr>
              <a:t>Reduksi dimensi </a:t>
            </a:r>
          </a:p>
          <a:p>
            <a:pPr lvl="1"/>
            <a:r>
              <a:rPr lang="en-US" altLang="ko-KR" smtClean="0">
                <a:cs typeface="HY신명조"/>
                <a:sym typeface="Wingdings" pitchFamily="2" charset="2"/>
              </a:rPr>
              <a:t>Ekstraksi fitur: PCA, ICA, Fourier, dsb.</a:t>
            </a:r>
          </a:p>
          <a:p>
            <a:pPr lvl="1"/>
            <a:r>
              <a:rPr lang="en-US" altLang="ko-KR" smtClean="0">
                <a:cs typeface="HY신명조"/>
              </a:rPr>
              <a:t>Klasifikasi menjadi lebih mudah </a:t>
            </a:r>
          </a:p>
          <a:p>
            <a:r>
              <a:rPr lang="en-US" altLang="ko-KR" sz="3200" smtClean="0">
                <a:solidFill>
                  <a:srgbClr val="FF0000"/>
                </a:solidFill>
                <a:cs typeface="HY신명조"/>
              </a:rPr>
              <a:t>Penambahan dimensi</a:t>
            </a:r>
          </a:p>
          <a:p>
            <a:pPr lvl="1"/>
            <a:r>
              <a:rPr lang="en-US" altLang="ko-KR" smtClean="0">
                <a:cs typeface="HY신명조"/>
                <a:sym typeface="Wingdings" pitchFamily="2" charset="2"/>
              </a:rPr>
              <a:t>Support Vector Machine (SVM)</a:t>
            </a:r>
          </a:p>
          <a:p>
            <a:pPr lvl="1"/>
            <a:r>
              <a:rPr lang="en-US" altLang="ko-KR" smtClean="0">
                <a:cs typeface="HY신명조"/>
                <a:sym typeface="Wingdings" pitchFamily="2" charset="2"/>
              </a:rPr>
              <a:t>Fungsi Kernel</a:t>
            </a:r>
          </a:p>
          <a:p>
            <a:pPr lvl="1"/>
            <a:r>
              <a:rPr lang="en-US" altLang="ko-KR" smtClean="0">
                <a:cs typeface="HY신명조"/>
              </a:rPr>
              <a:t>Klasifikasi menjadi lebih mudah</a:t>
            </a:r>
          </a:p>
          <a:p>
            <a:r>
              <a:rPr lang="en-US" sz="3200" smtClean="0">
                <a:solidFill>
                  <a:srgbClr val="FF0000"/>
                </a:solidFill>
              </a:rPr>
              <a:t>Reduksi dan Penambahan</a:t>
            </a:r>
            <a:endParaRPr lang="id-ID" sz="320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mtClean="0"/>
              <a:t>SVM</a:t>
            </a:r>
          </a:p>
        </p:txBody>
      </p:sp>
      <p:sp>
        <p:nvSpPr>
          <p:cNvPr id="18436" name="Rectangle 3"/>
          <p:cNvSpPr>
            <a:spLocks noGrp="1" noChangeArrowheads="1"/>
          </p:cNvSpPr>
          <p:nvPr>
            <p:ph idx="1"/>
          </p:nvPr>
        </p:nvSpPr>
        <p:spPr/>
        <p:txBody>
          <a:bodyPr/>
          <a:lstStyle/>
          <a:p>
            <a:pPr eaLnBrk="1" hangingPunct="1"/>
            <a:r>
              <a:rPr lang="en-US" sz="1800" smtClean="0"/>
              <a:t>Datasets yang </a:t>
            </a:r>
            <a:r>
              <a:rPr lang="en-US" sz="1800" i="1" smtClean="0"/>
              <a:t>linearly separable</a:t>
            </a:r>
            <a:r>
              <a:rPr lang="en-US" sz="1800" smtClean="0"/>
              <a:t> masih bisa diselesaikan:</a:t>
            </a:r>
          </a:p>
          <a:p>
            <a:pPr eaLnBrk="1" hangingPunct="1"/>
            <a:endParaRPr lang="en-US" sz="1800" smtClean="0"/>
          </a:p>
          <a:p>
            <a:pPr eaLnBrk="1" hangingPunct="1"/>
            <a:endParaRPr lang="en-US" sz="1800" smtClean="0"/>
          </a:p>
          <a:p>
            <a:pPr eaLnBrk="1" hangingPunct="1"/>
            <a:endParaRPr lang="en-US" sz="1800" smtClean="0"/>
          </a:p>
          <a:p>
            <a:pPr eaLnBrk="1" hangingPunct="1"/>
            <a:r>
              <a:rPr lang="en-US" sz="1800" smtClean="0"/>
              <a:t>Tetapi, apa yang bisa dilakukan jika </a:t>
            </a:r>
            <a:r>
              <a:rPr lang="en-US" sz="1800" i="1" smtClean="0"/>
              <a:t>dataset</a:t>
            </a:r>
            <a:r>
              <a:rPr lang="en-US" sz="1800" smtClean="0"/>
              <a:t>-nya tidak </a:t>
            </a:r>
            <a:r>
              <a:rPr lang="en-US" sz="1800" i="1" smtClean="0"/>
              <a:t>linearly separable</a:t>
            </a:r>
            <a:r>
              <a:rPr lang="en-US" sz="1800" smtClean="0"/>
              <a:t>? </a:t>
            </a:r>
          </a:p>
          <a:p>
            <a:pPr eaLnBrk="1" hangingPunct="1"/>
            <a:endParaRPr lang="en-US" sz="1800" smtClean="0"/>
          </a:p>
          <a:p>
            <a:pPr eaLnBrk="1" hangingPunct="1"/>
            <a:endParaRPr lang="en-US" sz="1800" smtClean="0"/>
          </a:p>
          <a:p>
            <a:pPr eaLnBrk="1" hangingPunct="1"/>
            <a:r>
              <a:rPr lang="en-US" sz="1800" smtClean="0"/>
              <a:t>Petakan dataset ke ruang berdimensi lebih tinggi:</a:t>
            </a:r>
          </a:p>
        </p:txBody>
      </p:sp>
      <p:grpSp>
        <p:nvGrpSpPr>
          <p:cNvPr id="2" name="Group 20"/>
          <p:cNvGrpSpPr>
            <a:grpSpLocks/>
          </p:cNvGrpSpPr>
          <p:nvPr/>
        </p:nvGrpSpPr>
        <p:grpSpPr bwMode="auto">
          <a:xfrm>
            <a:off x="1676400" y="3767138"/>
            <a:ext cx="4286250" cy="423862"/>
            <a:chOff x="1056" y="2322"/>
            <a:chExt cx="2700" cy="267"/>
          </a:xfrm>
        </p:grpSpPr>
        <p:sp>
          <p:nvSpPr>
            <p:cNvPr id="125997" name="Line 21"/>
            <p:cNvSpPr>
              <a:spLocks noChangeShapeType="1"/>
            </p:cNvSpPr>
            <p:nvPr/>
          </p:nvSpPr>
          <p:spPr bwMode="auto">
            <a:xfrm>
              <a:off x="1056" y="2358"/>
              <a:ext cx="2496" cy="0"/>
            </a:xfrm>
            <a:prstGeom prst="line">
              <a:avLst/>
            </a:prstGeom>
            <a:noFill/>
            <a:ln w="25400">
              <a:solidFill>
                <a:schemeClr val="tx2"/>
              </a:solidFill>
              <a:round/>
              <a:headEnd/>
              <a:tailEnd type="triangle" w="med" len="med"/>
            </a:ln>
          </p:spPr>
          <p:txBody>
            <a:bodyPr/>
            <a:lstStyle/>
            <a:p>
              <a:endParaRPr lang="id-ID"/>
            </a:p>
          </p:txBody>
        </p:sp>
        <p:sp>
          <p:nvSpPr>
            <p:cNvPr id="125998" name="AutoShape 22"/>
            <p:cNvSpPr>
              <a:spLocks noChangeArrowheads="1"/>
            </p:cNvSpPr>
            <p:nvPr/>
          </p:nvSpPr>
          <p:spPr bwMode="auto">
            <a:xfrm>
              <a:off x="1335"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99" name="Line 23"/>
            <p:cNvSpPr>
              <a:spLocks noChangeShapeType="1"/>
            </p:cNvSpPr>
            <p:nvPr/>
          </p:nvSpPr>
          <p:spPr bwMode="auto">
            <a:xfrm>
              <a:off x="2196" y="2322"/>
              <a:ext cx="0" cy="72"/>
            </a:xfrm>
            <a:prstGeom prst="line">
              <a:avLst/>
            </a:prstGeom>
            <a:noFill/>
            <a:ln w="9525">
              <a:solidFill>
                <a:schemeClr val="tx2"/>
              </a:solidFill>
              <a:round/>
              <a:headEnd/>
              <a:tailEnd/>
            </a:ln>
          </p:spPr>
          <p:txBody>
            <a:bodyPr/>
            <a:lstStyle/>
            <a:p>
              <a:endParaRPr lang="id-ID"/>
            </a:p>
          </p:txBody>
        </p:sp>
        <p:sp>
          <p:nvSpPr>
            <p:cNvPr id="126000" name="Text Box 24"/>
            <p:cNvSpPr txBox="1">
              <a:spLocks noChangeArrowheads="1"/>
            </p:cNvSpPr>
            <p:nvPr/>
          </p:nvSpPr>
          <p:spPr bwMode="auto">
            <a:xfrm>
              <a:off x="2106" y="2358"/>
              <a:ext cx="216" cy="231"/>
            </a:xfrm>
            <a:prstGeom prst="rect">
              <a:avLst/>
            </a:prstGeom>
            <a:noFill/>
            <a:ln w="9525" algn="ctr">
              <a:noFill/>
              <a:miter lim="800000"/>
              <a:headEnd/>
              <a:tailEnd/>
            </a:ln>
          </p:spPr>
          <p:txBody>
            <a:bodyPr>
              <a:spAutoFit/>
            </a:bodyPr>
            <a:lstStyle/>
            <a:p>
              <a:pPr>
                <a:spcBef>
                  <a:spcPct val="50000"/>
                </a:spcBef>
              </a:pPr>
              <a:r>
                <a:rPr lang="en-US">
                  <a:latin typeface="Times New Roman" pitchFamily="18" charset="0"/>
                </a:rPr>
                <a:t>0</a:t>
              </a:r>
            </a:p>
          </p:txBody>
        </p:sp>
        <p:sp>
          <p:nvSpPr>
            <p:cNvPr id="126001" name="AutoShape 25"/>
            <p:cNvSpPr>
              <a:spLocks noChangeArrowheads="1"/>
            </p:cNvSpPr>
            <p:nvPr/>
          </p:nvSpPr>
          <p:spPr bwMode="auto">
            <a:xfrm>
              <a:off x="1563" y="2327"/>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6002" name="AutoShape 26"/>
            <p:cNvSpPr>
              <a:spLocks noChangeArrowheads="1"/>
            </p:cNvSpPr>
            <p:nvPr/>
          </p:nvSpPr>
          <p:spPr bwMode="auto">
            <a:xfrm>
              <a:off x="1863"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6003" name="AutoShape 27"/>
            <p:cNvSpPr>
              <a:spLocks noChangeArrowheads="1"/>
            </p:cNvSpPr>
            <p:nvPr/>
          </p:nvSpPr>
          <p:spPr bwMode="auto">
            <a:xfrm>
              <a:off x="1995"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6004" name="AutoShape 28"/>
            <p:cNvSpPr>
              <a:spLocks noChangeArrowheads="1"/>
            </p:cNvSpPr>
            <p:nvPr/>
          </p:nvSpPr>
          <p:spPr bwMode="auto">
            <a:xfrm>
              <a:off x="2535" y="23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6005" name="AutoShape 29"/>
            <p:cNvSpPr>
              <a:spLocks noChangeArrowheads="1"/>
            </p:cNvSpPr>
            <p:nvPr/>
          </p:nvSpPr>
          <p:spPr bwMode="auto">
            <a:xfrm>
              <a:off x="2679" y="23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6006" name="AutoShape 30"/>
            <p:cNvSpPr>
              <a:spLocks noChangeArrowheads="1"/>
            </p:cNvSpPr>
            <p:nvPr/>
          </p:nvSpPr>
          <p:spPr bwMode="auto">
            <a:xfrm>
              <a:off x="2451" y="23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6007" name="AutoShape 31"/>
            <p:cNvSpPr>
              <a:spLocks noChangeArrowheads="1"/>
            </p:cNvSpPr>
            <p:nvPr/>
          </p:nvSpPr>
          <p:spPr bwMode="auto">
            <a:xfrm>
              <a:off x="2919"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6008" name="AutoShape 32"/>
            <p:cNvSpPr>
              <a:spLocks noChangeArrowheads="1"/>
            </p:cNvSpPr>
            <p:nvPr/>
          </p:nvSpPr>
          <p:spPr bwMode="auto">
            <a:xfrm>
              <a:off x="3063"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6009" name="AutoShape 33"/>
            <p:cNvSpPr>
              <a:spLocks noChangeArrowheads="1"/>
            </p:cNvSpPr>
            <p:nvPr/>
          </p:nvSpPr>
          <p:spPr bwMode="auto">
            <a:xfrm>
              <a:off x="3375" y="2327"/>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6010" name="Text Box 34"/>
            <p:cNvSpPr txBox="1">
              <a:spLocks noChangeArrowheads="1"/>
            </p:cNvSpPr>
            <p:nvPr/>
          </p:nvSpPr>
          <p:spPr bwMode="auto">
            <a:xfrm>
              <a:off x="3468" y="2322"/>
              <a:ext cx="288" cy="231"/>
            </a:xfrm>
            <a:prstGeom prst="rect">
              <a:avLst/>
            </a:prstGeom>
            <a:noFill/>
            <a:ln w="9525" algn="ctr">
              <a:noFill/>
              <a:miter lim="800000"/>
              <a:headEnd/>
              <a:tailEnd/>
            </a:ln>
          </p:spPr>
          <p:txBody>
            <a:bodyPr>
              <a:spAutoFit/>
            </a:bodyPr>
            <a:lstStyle/>
            <a:p>
              <a:pPr>
                <a:spcBef>
                  <a:spcPct val="50000"/>
                </a:spcBef>
              </a:pPr>
              <a:r>
                <a:rPr lang="en-US" i="1">
                  <a:latin typeface="Times New Roman" pitchFamily="18" charset="0"/>
                </a:rPr>
                <a:t>x</a:t>
              </a:r>
              <a:endParaRPr lang="en-US" i="1" baseline="30000">
                <a:latin typeface="Times New Roman" pitchFamily="18" charset="0"/>
              </a:endParaRPr>
            </a:p>
          </p:txBody>
        </p:sp>
      </p:grpSp>
      <p:grpSp>
        <p:nvGrpSpPr>
          <p:cNvPr id="125957" name="Group 35"/>
          <p:cNvGrpSpPr>
            <a:grpSpLocks/>
          </p:cNvGrpSpPr>
          <p:nvPr/>
        </p:nvGrpSpPr>
        <p:grpSpPr bwMode="auto">
          <a:xfrm>
            <a:off x="1676400" y="2328863"/>
            <a:ext cx="4324350" cy="642937"/>
            <a:chOff x="1056" y="1284"/>
            <a:chExt cx="2724" cy="405"/>
          </a:xfrm>
        </p:grpSpPr>
        <p:sp>
          <p:nvSpPr>
            <p:cNvPr id="125981" name="Line 36"/>
            <p:cNvSpPr>
              <a:spLocks noChangeShapeType="1"/>
            </p:cNvSpPr>
            <p:nvPr/>
          </p:nvSpPr>
          <p:spPr bwMode="auto">
            <a:xfrm>
              <a:off x="1056" y="1458"/>
              <a:ext cx="2496" cy="0"/>
            </a:xfrm>
            <a:prstGeom prst="line">
              <a:avLst/>
            </a:prstGeom>
            <a:noFill/>
            <a:ln w="25400">
              <a:solidFill>
                <a:schemeClr val="tx2"/>
              </a:solidFill>
              <a:round/>
              <a:headEnd/>
              <a:tailEnd type="triangle" w="med" len="med"/>
            </a:ln>
          </p:spPr>
          <p:txBody>
            <a:bodyPr/>
            <a:lstStyle/>
            <a:p>
              <a:endParaRPr lang="id-ID"/>
            </a:p>
          </p:txBody>
        </p:sp>
        <p:sp>
          <p:nvSpPr>
            <p:cNvPr id="125982" name="AutoShape 37"/>
            <p:cNvSpPr>
              <a:spLocks noChangeArrowheads="1"/>
            </p:cNvSpPr>
            <p:nvPr/>
          </p:nvSpPr>
          <p:spPr bwMode="auto">
            <a:xfrm>
              <a:off x="1335" y="14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83" name="Line 38"/>
            <p:cNvSpPr>
              <a:spLocks noChangeShapeType="1"/>
            </p:cNvSpPr>
            <p:nvPr/>
          </p:nvSpPr>
          <p:spPr bwMode="auto">
            <a:xfrm>
              <a:off x="2196" y="1422"/>
              <a:ext cx="0" cy="72"/>
            </a:xfrm>
            <a:prstGeom prst="line">
              <a:avLst/>
            </a:prstGeom>
            <a:noFill/>
            <a:ln w="9525">
              <a:solidFill>
                <a:schemeClr val="tx2"/>
              </a:solidFill>
              <a:round/>
              <a:headEnd/>
              <a:tailEnd/>
            </a:ln>
          </p:spPr>
          <p:txBody>
            <a:bodyPr/>
            <a:lstStyle/>
            <a:p>
              <a:endParaRPr lang="id-ID"/>
            </a:p>
          </p:txBody>
        </p:sp>
        <p:sp>
          <p:nvSpPr>
            <p:cNvPr id="125984" name="Text Box 39"/>
            <p:cNvSpPr txBox="1">
              <a:spLocks noChangeArrowheads="1"/>
            </p:cNvSpPr>
            <p:nvPr/>
          </p:nvSpPr>
          <p:spPr bwMode="auto">
            <a:xfrm>
              <a:off x="2106" y="1458"/>
              <a:ext cx="216" cy="231"/>
            </a:xfrm>
            <a:prstGeom prst="rect">
              <a:avLst/>
            </a:prstGeom>
            <a:noFill/>
            <a:ln w="9525" algn="ctr">
              <a:noFill/>
              <a:miter lim="800000"/>
              <a:headEnd/>
              <a:tailEnd/>
            </a:ln>
          </p:spPr>
          <p:txBody>
            <a:bodyPr>
              <a:spAutoFit/>
            </a:bodyPr>
            <a:lstStyle/>
            <a:p>
              <a:pPr>
                <a:spcBef>
                  <a:spcPct val="50000"/>
                </a:spcBef>
              </a:pPr>
              <a:r>
                <a:rPr lang="en-US">
                  <a:latin typeface="Times New Roman" pitchFamily="18" charset="0"/>
                </a:rPr>
                <a:t>0</a:t>
              </a:r>
            </a:p>
          </p:txBody>
        </p:sp>
        <p:sp>
          <p:nvSpPr>
            <p:cNvPr id="125985" name="AutoShape 40"/>
            <p:cNvSpPr>
              <a:spLocks noChangeArrowheads="1"/>
            </p:cNvSpPr>
            <p:nvPr/>
          </p:nvSpPr>
          <p:spPr bwMode="auto">
            <a:xfrm>
              <a:off x="1563" y="1427"/>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86" name="AutoShape 41"/>
            <p:cNvSpPr>
              <a:spLocks noChangeArrowheads="1"/>
            </p:cNvSpPr>
            <p:nvPr/>
          </p:nvSpPr>
          <p:spPr bwMode="auto">
            <a:xfrm>
              <a:off x="1863" y="14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87" name="AutoShape 42"/>
            <p:cNvSpPr>
              <a:spLocks noChangeArrowheads="1"/>
            </p:cNvSpPr>
            <p:nvPr/>
          </p:nvSpPr>
          <p:spPr bwMode="auto">
            <a:xfrm>
              <a:off x="1995" y="14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88" name="AutoShape 43"/>
            <p:cNvSpPr>
              <a:spLocks noChangeArrowheads="1"/>
            </p:cNvSpPr>
            <p:nvPr/>
          </p:nvSpPr>
          <p:spPr bwMode="auto">
            <a:xfrm>
              <a:off x="2535" y="14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5989" name="AutoShape 44"/>
            <p:cNvSpPr>
              <a:spLocks noChangeArrowheads="1"/>
            </p:cNvSpPr>
            <p:nvPr/>
          </p:nvSpPr>
          <p:spPr bwMode="auto">
            <a:xfrm>
              <a:off x="2679" y="14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5990" name="AutoShape 45"/>
            <p:cNvSpPr>
              <a:spLocks noChangeArrowheads="1"/>
            </p:cNvSpPr>
            <p:nvPr/>
          </p:nvSpPr>
          <p:spPr bwMode="auto">
            <a:xfrm>
              <a:off x="2451" y="14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5991" name="Line 46"/>
            <p:cNvSpPr>
              <a:spLocks noChangeShapeType="1"/>
            </p:cNvSpPr>
            <p:nvPr/>
          </p:nvSpPr>
          <p:spPr bwMode="auto">
            <a:xfrm>
              <a:off x="2268" y="1302"/>
              <a:ext cx="0" cy="348"/>
            </a:xfrm>
            <a:prstGeom prst="line">
              <a:avLst/>
            </a:prstGeom>
            <a:noFill/>
            <a:ln w="19050">
              <a:solidFill>
                <a:schemeClr val="tx2"/>
              </a:solidFill>
              <a:round/>
              <a:headEnd/>
              <a:tailEnd/>
            </a:ln>
          </p:spPr>
          <p:txBody>
            <a:bodyPr/>
            <a:lstStyle/>
            <a:p>
              <a:endParaRPr lang="id-ID"/>
            </a:p>
          </p:txBody>
        </p:sp>
        <p:sp>
          <p:nvSpPr>
            <p:cNvPr id="125992" name="Oval 47"/>
            <p:cNvSpPr>
              <a:spLocks noChangeArrowheads="1"/>
            </p:cNvSpPr>
            <p:nvPr/>
          </p:nvSpPr>
          <p:spPr bwMode="auto">
            <a:xfrm>
              <a:off x="2405" y="1393"/>
              <a:ext cx="144" cy="138"/>
            </a:xfrm>
            <a:prstGeom prst="ellipse">
              <a:avLst/>
            </a:prstGeom>
            <a:noFill/>
            <a:ln w="19050" algn="ctr">
              <a:solidFill>
                <a:srgbClr val="0000FF"/>
              </a:solidFill>
              <a:round/>
              <a:headEnd/>
              <a:tailEnd/>
            </a:ln>
          </p:spPr>
          <p:txBody>
            <a:bodyPr wrap="none" anchor="ctr"/>
            <a:lstStyle/>
            <a:p>
              <a:endParaRPr lang="id-ID"/>
            </a:p>
          </p:txBody>
        </p:sp>
        <p:sp>
          <p:nvSpPr>
            <p:cNvPr id="125993" name="Oval 48"/>
            <p:cNvSpPr>
              <a:spLocks noChangeArrowheads="1"/>
            </p:cNvSpPr>
            <p:nvPr/>
          </p:nvSpPr>
          <p:spPr bwMode="auto">
            <a:xfrm>
              <a:off x="1955" y="1387"/>
              <a:ext cx="144" cy="138"/>
            </a:xfrm>
            <a:prstGeom prst="ellipse">
              <a:avLst/>
            </a:prstGeom>
            <a:noFill/>
            <a:ln w="19050" algn="ctr">
              <a:solidFill>
                <a:srgbClr val="FF0000"/>
              </a:solidFill>
              <a:round/>
              <a:headEnd/>
              <a:tailEnd/>
            </a:ln>
          </p:spPr>
          <p:txBody>
            <a:bodyPr wrap="none" anchor="ctr"/>
            <a:lstStyle/>
            <a:p>
              <a:endParaRPr lang="id-ID"/>
            </a:p>
          </p:txBody>
        </p:sp>
        <p:sp>
          <p:nvSpPr>
            <p:cNvPr id="125994" name="Line 49"/>
            <p:cNvSpPr>
              <a:spLocks noChangeShapeType="1"/>
            </p:cNvSpPr>
            <p:nvPr/>
          </p:nvSpPr>
          <p:spPr bwMode="auto">
            <a:xfrm flipH="1" flipV="1">
              <a:off x="2475" y="1284"/>
              <a:ext cx="6" cy="377"/>
            </a:xfrm>
            <a:prstGeom prst="line">
              <a:avLst/>
            </a:prstGeom>
            <a:noFill/>
            <a:ln w="9525" cap="rnd">
              <a:solidFill>
                <a:schemeClr val="tx2"/>
              </a:solidFill>
              <a:prstDash val="sysDot"/>
              <a:round/>
              <a:headEnd/>
              <a:tailEnd/>
            </a:ln>
          </p:spPr>
          <p:txBody>
            <a:bodyPr/>
            <a:lstStyle/>
            <a:p>
              <a:endParaRPr lang="id-ID"/>
            </a:p>
          </p:txBody>
        </p:sp>
        <p:sp>
          <p:nvSpPr>
            <p:cNvPr id="125995" name="Line 50"/>
            <p:cNvSpPr>
              <a:spLocks noChangeShapeType="1"/>
            </p:cNvSpPr>
            <p:nvPr/>
          </p:nvSpPr>
          <p:spPr bwMode="auto">
            <a:xfrm flipH="1" flipV="1">
              <a:off x="2025" y="1284"/>
              <a:ext cx="6" cy="377"/>
            </a:xfrm>
            <a:prstGeom prst="line">
              <a:avLst/>
            </a:prstGeom>
            <a:noFill/>
            <a:ln w="9525" cap="rnd">
              <a:solidFill>
                <a:schemeClr val="tx2"/>
              </a:solidFill>
              <a:prstDash val="sysDot"/>
              <a:round/>
              <a:headEnd/>
              <a:tailEnd/>
            </a:ln>
          </p:spPr>
          <p:txBody>
            <a:bodyPr/>
            <a:lstStyle/>
            <a:p>
              <a:endParaRPr lang="id-ID"/>
            </a:p>
          </p:txBody>
        </p:sp>
        <p:sp>
          <p:nvSpPr>
            <p:cNvPr id="125996" name="Text Box 51"/>
            <p:cNvSpPr txBox="1">
              <a:spLocks noChangeArrowheads="1"/>
            </p:cNvSpPr>
            <p:nvPr/>
          </p:nvSpPr>
          <p:spPr bwMode="auto">
            <a:xfrm>
              <a:off x="3492" y="1410"/>
              <a:ext cx="288" cy="231"/>
            </a:xfrm>
            <a:prstGeom prst="rect">
              <a:avLst/>
            </a:prstGeom>
            <a:noFill/>
            <a:ln w="9525" algn="ctr">
              <a:noFill/>
              <a:miter lim="800000"/>
              <a:headEnd/>
              <a:tailEnd/>
            </a:ln>
          </p:spPr>
          <p:txBody>
            <a:bodyPr>
              <a:spAutoFit/>
            </a:bodyPr>
            <a:lstStyle/>
            <a:p>
              <a:pPr>
                <a:spcBef>
                  <a:spcPct val="50000"/>
                </a:spcBef>
              </a:pPr>
              <a:r>
                <a:rPr lang="en-US" i="1">
                  <a:latin typeface="Times New Roman" pitchFamily="18" charset="0"/>
                </a:rPr>
                <a:t>x</a:t>
              </a:r>
              <a:endParaRPr lang="en-US" i="1" baseline="30000">
                <a:latin typeface="Times New Roman" pitchFamily="18" charset="0"/>
              </a:endParaRPr>
            </a:p>
          </p:txBody>
        </p:sp>
      </p:grpSp>
      <p:grpSp>
        <p:nvGrpSpPr>
          <p:cNvPr id="4" name="Group 60"/>
          <p:cNvGrpSpPr>
            <a:grpSpLocks/>
          </p:cNvGrpSpPr>
          <p:nvPr/>
        </p:nvGrpSpPr>
        <p:grpSpPr bwMode="auto">
          <a:xfrm>
            <a:off x="1781175" y="4738688"/>
            <a:ext cx="4352925" cy="1966912"/>
            <a:chOff x="1781175" y="4562475"/>
            <a:chExt cx="4352925" cy="1966913"/>
          </a:xfrm>
        </p:grpSpPr>
        <p:sp>
          <p:nvSpPr>
            <p:cNvPr id="125959" name="Line 4"/>
            <p:cNvSpPr>
              <a:spLocks noChangeShapeType="1"/>
            </p:cNvSpPr>
            <p:nvPr/>
          </p:nvSpPr>
          <p:spPr bwMode="auto">
            <a:xfrm>
              <a:off x="1781175" y="6191250"/>
              <a:ext cx="3962400" cy="0"/>
            </a:xfrm>
            <a:prstGeom prst="line">
              <a:avLst/>
            </a:prstGeom>
            <a:noFill/>
            <a:ln w="25400">
              <a:solidFill>
                <a:schemeClr val="tx2"/>
              </a:solidFill>
              <a:round/>
              <a:headEnd/>
              <a:tailEnd type="triangle" w="med" len="med"/>
            </a:ln>
          </p:spPr>
          <p:txBody>
            <a:bodyPr/>
            <a:lstStyle/>
            <a:p>
              <a:endParaRPr lang="id-ID"/>
            </a:p>
          </p:txBody>
        </p:sp>
        <p:sp>
          <p:nvSpPr>
            <p:cNvPr id="125960" name="AutoShape 5"/>
            <p:cNvSpPr>
              <a:spLocks noChangeArrowheads="1"/>
            </p:cNvSpPr>
            <p:nvPr/>
          </p:nvSpPr>
          <p:spPr bwMode="auto">
            <a:xfrm>
              <a:off x="2281238" y="51704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61" name="Line 6"/>
            <p:cNvSpPr>
              <a:spLocks noChangeShapeType="1"/>
            </p:cNvSpPr>
            <p:nvPr/>
          </p:nvSpPr>
          <p:spPr bwMode="auto">
            <a:xfrm>
              <a:off x="3590925" y="6134100"/>
              <a:ext cx="0" cy="114300"/>
            </a:xfrm>
            <a:prstGeom prst="line">
              <a:avLst/>
            </a:prstGeom>
            <a:noFill/>
            <a:ln w="9525">
              <a:solidFill>
                <a:schemeClr val="tx2"/>
              </a:solidFill>
              <a:round/>
              <a:headEnd/>
              <a:tailEnd/>
            </a:ln>
          </p:spPr>
          <p:txBody>
            <a:bodyPr/>
            <a:lstStyle/>
            <a:p>
              <a:endParaRPr lang="id-ID"/>
            </a:p>
          </p:txBody>
        </p:sp>
        <p:sp>
          <p:nvSpPr>
            <p:cNvPr id="125962" name="Text Box 7"/>
            <p:cNvSpPr txBox="1">
              <a:spLocks noChangeArrowheads="1"/>
            </p:cNvSpPr>
            <p:nvPr/>
          </p:nvSpPr>
          <p:spPr bwMode="auto">
            <a:xfrm>
              <a:off x="3448050" y="6162675"/>
              <a:ext cx="342900" cy="366713"/>
            </a:xfrm>
            <a:prstGeom prst="rect">
              <a:avLst/>
            </a:prstGeom>
            <a:noFill/>
            <a:ln w="9525" algn="ctr">
              <a:noFill/>
              <a:miter lim="800000"/>
              <a:headEnd/>
              <a:tailEnd/>
            </a:ln>
          </p:spPr>
          <p:txBody>
            <a:bodyPr>
              <a:spAutoFit/>
            </a:bodyPr>
            <a:lstStyle/>
            <a:p>
              <a:pPr>
                <a:spcBef>
                  <a:spcPct val="50000"/>
                </a:spcBef>
              </a:pPr>
              <a:r>
                <a:rPr lang="en-US">
                  <a:latin typeface="Times New Roman" pitchFamily="18" charset="0"/>
                </a:rPr>
                <a:t>0</a:t>
              </a:r>
            </a:p>
          </p:txBody>
        </p:sp>
        <p:sp>
          <p:nvSpPr>
            <p:cNvPr id="125963" name="AutoShape 8"/>
            <p:cNvSpPr>
              <a:spLocks noChangeArrowheads="1"/>
            </p:cNvSpPr>
            <p:nvPr/>
          </p:nvSpPr>
          <p:spPr bwMode="auto">
            <a:xfrm>
              <a:off x="2605088" y="564673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64" name="AutoShape 9"/>
            <p:cNvSpPr>
              <a:spLocks noChangeArrowheads="1"/>
            </p:cNvSpPr>
            <p:nvPr/>
          </p:nvSpPr>
          <p:spPr bwMode="auto">
            <a:xfrm>
              <a:off x="3062288" y="5961063"/>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65" name="AutoShape 10"/>
            <p:cNvSpPr>
              <a:spLocks noChangeArrowheads="1"/>
            </p:cNvSpPr>
            <p:nvPr/>
          </p:nvSpPr>
          <p:spPr bwMode="auto">
            <a:xfrm>
              <a:off x="3290888" y="6056313"/>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66" name="AutoShape 11"/>
            <p:cNvSpPr>
              <a:spLocks noChangeArrowheads="1"/>
            </p:cNvSpPr>
            <p:nvPr/>
          </p:nvSpPr>
          <p:spPr bwMode="auto">
            <a:xfrm>
              <a:off x="4129088" y="59705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5967" name="AutoShape 12"/>
            <p:cNvSpPr>
              <a:spLocks noChangeArrowheads="1"/>
            </p:cNvSpPr>
            <p:nvPr/>
          </p:nvSpPr>
          <p:spPr bwMode="auto">
            <a:xfrm>
              <a:off x="4357688" y="5789613"/>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5968" name="AutoShape 13"/>
            <p:cNvSpPr>
              <a:spLocks noChangeArrowheads="1"/>
            </p:cNvSpPr>
            <p:nvPr/>
          </p:nvSpPr>
          <p:spPr bwMode="auto">
            <a:xfrm>
              <a:off x="3938588" y="6037263"/>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5969" name="AutoShape 14"/>
            <p:cNvSpPr>
              <a:spLocks noChangeArrowheads="1"/>
            </p:cNvSpPr>
            <p:nvPr/>
          </p:nvSpPr>
          <p:spPr bwMode="auto">
            <a:xfrm>
              <a:off x="4738688" y="5465763"/>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70" name="AutoShape 15"/>
            <p:cNvSpPr>
              <a:spLocks noChangeArrowheads="1"/>
            </p:cNvSpPr>
            <p:nvPr/>
          </p:nvSpPr>
          <p:spPr bwMode="auto">
            <a:xfrm>
              <a:off x="5024438" y="5160963"/>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71" name="AutoShape 16"/>
            <p:cNvSpPr>
              <a:spLocks noChangeArrowheads="1"/>
            </p:cNvSpPr>
            <p:nvPr/>
          </p:nvSpPr>
          <p:spPr bwMode="auto">
            <a:xfrm>
              <a:off x="5443538" y="46370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72" name="Line 17"/>
            <p:cNvSpPr>
              <a:spLocks noChangeShapeType="1"/>
            </p:cNvSpPr>
            <p:nvPr/>
          </p:nvSpPr>
          <p:spPr bwMode="auto">
            <a:xfrm flipV="1">
              <a:off x="3590925" y="4743450"/>
              <a:ext cx="0" cy="1485900"/>
            </a:xfrm>
            <a:prstGeom prst="line">
              <a:avLst/>
            </a:prstGeom>
            <a:noFill/>
            <a:ln w="25400">
              <a:solidFill>
                <a:schemeClr val="tx2"/>
              </a:solidFill>
              <a:round/>
              <a:headEnd/>
              <a:tailEnd type="triangle" w="med" len="med"/>
            </a:ln>
          </p:spPr>
          <p:txBody>
            <a:bodyPr/>
            <a:lstStyle/>
            <a:p>
              <a:endParaRPr lang="id-ID"/>
            </a:p>
          </p:txBody>
        </p:sp>
        <p:sp>
          <p:nvSpPr>
            <p:cNvPr id="125973" name="Text Box 18"/>
            <p:cNvSpPr txBox="1">
              <a:spLocks noChangeArrowheads="1"/>
            </p:cNvSpPr>
            <p:nvPr/>
          </p:nvSpPr>
          <p:spPr bwMode="auto">
            <a:xfrm>
              <a:off x="3590925" y="4562475"/>
              <a:ext cx="457200" cy="366713"/>
            </a:xfrm>
            <a:prstGeom prst="rect">
              <a:avLst/>
            </a:prstGeom>
            <a:noFill/>
            <a:ln w="9525" algn="ctr">
              <a:noFill/>
              <a:miter lim="800000"/>
              <a:headEnd/>
              <a:tailEnd/>
            </a:ln>
          </p:spPr>
          <p:txBody>
            <a:bodyPr>
              <a:spAutoFit/>
            </a:bodyPr>
            <a:lstStyle/>
            <a:p>
              <a:pPr>
                <a:spcBef>
                  <a:spcPct val="50000"/>
                </a:spcBef>
              </a:pPr>
              <a:r>
                <a:rPr lang="en-US" i="1">
                  <a:latin typeface="Times New Roman" pitchFamily="18" charset="0"/>
                </a:rPr>
                <a:t>x</a:t>
              </a:r>
              <a:r>
                <a:rPr lang="en-US" i="1" baseline="30000">
                  <a:latin typeface="Times New Roman" pitchFamily="18" charset="0"/>
                </a:rPr>
                <a:t>2</a:t>
              </a:r>
            </a:p>
          </p:txBody>
        </p:sp>
        <p:sp>
          <p:nvSpPr>
            <p:cNvPr id="125974" name="Text Box 19"/>
            <p:cNvSpPr txBox="1">
              <a:spLocks noChangeArrowheads="1"/>
            </p:cNvSpPr>
            <p:nvPr/>
          </p:nvSpPr>
          <p:spPr bwMode="auto">
            <a:xfrm>
              <a:off x="5676900" y="6096000"/>
              <a:ext cx="457200" cy="366713"/>
            </a:xfrm>
            <a:prstGeom prst="rect">
              <a:avLst/>
            </a:prstGeom>
            <a:noFill/>
            <a:ln w="9525" algn="ctr">
              <a:noFill/>
              <a:miter lim="800000"/>
              <a:headEnd/>
              <a:tailEnd/>
            </a:ln>
          </p:spPr>
          <p:txBody>
            <a:bodyPr>
              <a:spAutoFit/>
            </a:bodyPr>
            <a:lstStyle/>
            <a:p>
              <a:pPr>
                <a:spcBef>
                  <a:spcPct val="50000"/>
                </a:spcBef>
              </a:pPr>
              <a:r>
                <a:rPr lang="en-US" i="1">
                  <a:latin typeface="Times New Roman" pitchFamily="18" charset="0"/>
                </a:rPr>
                <a:t>x</a:t>
              </a:r>
              <a:endParaRPr lang="en-US" i="1" baseline="30000">
                <a:latin typeface="Times New Roman" pitchFamily="18" charset="0"/>
              </a:endParaRPr>
            </a:p>
          </p:txBody>
        </p:sp>
        <p:sp>
          <p:nvSpPr>
            <p:cNvPr id="125975" name="Line 52"/>
            <p:cNvSpPr>
              <a:spLocks noChangeShapeType="1"/>
            </p:cNvSpPr>
            <p:nvPr/>
          </p:nvSpPr>
          <p:spPr bwMode="auto">
            <a:xfrm flipV="1">
              <a:off x="2952750" y="5048250"/>
              <a:ext cx="3181350" cy="1295400"/>
            </a:xfrm>
            <a:prstGeom prst="line">
              <a:avLst/>
            </a:prstGeom>
            <a:noFill/>
            <a:ln w="19050">
              <a:solidFill>
                <a:schemeClr val="tx2"/>
              </a:solidFill>
              <a:round/>
              <a:headEnd/>
              <a:tailEnd/>
            </a:ln>
          </p:spPr>
          <p:txBody>
            <a:bodyPr/>
            <a:lstStyle/>
            <a:p>
              <a:endParaRPr lang="id-ID"/>
            </a:p>
          </p:txBody>
        </p:sp>
        <p:sp>
          <p:nvSpPr>
            <p:cNvPr id="125976" name="Line 53"/>
            <p:cNvSpPr>
              <a:spLocks noChangeShapeType="1"/>
            </p:cNvSpPr>
            <p:nvPr/>
          </p:nvSpPr>
          <p:spPr bwMode="auto">
            <a:xfrm flipV="1">
              <a:off x="2947988" y="4972050"/>
              <a:ext cx="3114675" cy="1284288"/>
            </a:xfrm>
            <a:prstGeom prst="line">
              <a:avLst/>
            </a:prstGeom>
            <a:noFill/>
            <a:ln w="9525" cap="rnd">
              <a:solidFill>
                <a:schemeClr val="tx2"/>
              </a:solidFill>
              <a:prstDash val="sysDot"/>
              <a:round/>
              <a:headEnd/>
              <a:tailEnd/>
            </a:ln>
          </p:spPr>
          <p:txBody>
            <a:bodyPr/>
            <a:lstStyle/>
            <a:p>
              <a:endParaRPr lang="id-ID"/>
            </a:p>
          </p:txBody>
        </p:sp>
        <p:sp>
          <p:nvSpPr>
            <p:cNvPr id="125977" name="Line 54"/>
            <p:cNvSpPr>
              <a:spLocks noChangeShapeType="1"/>
            </p:cNvSpPr>
            <p:nvPr/>
          </p:nvSpPr>
          <p:spPr bwMode="auto">
            <a:xfrm flipV="1">
              <a:off x="3062288" y="5143500"/>
              <a:ext cx="3057525" cy="1246188"/>
            </a:xfrm>
            <a:prstGeom prst="line">
              <a:avLst/>
            </a:prstGeom>
            <a:noFill/>
            <a:ln w="9525" cap="rnd">
              <a:solidFill>
                <a:schemeClr val="tx2"/>
              </a:solidFill>
              <a:prstDash val="sysDot"/>
              <a:round/>
              <a:headEnd/>
              <a:tailEnd/>
            </a:ln>
          </p:spPr>
          <p:txBody>
            <a:bodyPr/>
            <a:lstStyle/>
            <a:p>
              <a:endParaRPr lang="id-ID"/>
            </a:p>
          </p:txBody>
        </p:sp>
        <p:sp>
          <p:nvSpPr>
            <p:cNvPr id="125978" name="Oval 55"/>
            <p:cNvSpPr>
              <a:spLocks noChangeArrowheads="1"/>
            </p:cNvSpPr>
            <p:nvPr/>
          </p:nvSpPr>
          <p:spPr bwMode="auto">
            <a:xfrm>
              <a:off x="4675188" y="5402263"/>
              <a:ext cx="228600" cy="219075"/>
            </a:xfrm>
            <a:prstGeom prst="ellipse">
              <a:avLst/>
            </a:prstGeom>
            <a:noFill/>
            <a:ln w="19050" algn="ctr">
              <a:solidFill>
                <a:srgbClr val="FF0000"/>
              </a:solidFill>
              <a:round/>
              <a:headEnd/>
              <a:tailEnd/>
            </a:ln>
          </p:spPr>
          <p:txBody>
            <a:bodyPr wrap="none" anchor="ctr"/>
            <a:lstStyle/>
            <a:p>
              <a:endParaRPr lang="id-ID"/>
            </a:p>
          </p:txBody>
        </p:sp>
        <p:sp>
          <p:nvSpPr>
            <p:cNvPr id="125979" name="Oval 56"/>
            <p:cNvSpPr>
              <a:spLocks noChangeArrowheads="1"/>
            </p:cNvSpPr>
            <p:nvPr/>
          </p:nvSpPr>
          <p:spPr bwMode="auto">
            <a:xfrm>
              <a:off x="4284663" y="5716588"/>
              <a:ext cx="228600" cy="219075"/>
            </a:xfrm>
            <a:prstGeom prst="ellipse">
              <a:avLst/>
            </a:prstGeom>
            <a:noFill/>
            <a:ln w="19050" algn="ctr">
              <a:solidFill>
                <a:srgbClr val="0000FF"/>
              </a:solidFill>
              <a:round/>
              <a:headEnd/>
              <a:tailEnd/>
            </a:ln>
          </p:spPr>
          <p:txBody>
            <a:bodyPr wrap="none" anchor="ctr"/>
            <a:lstStyle/>
            <a:p>
              <a:endParaRPr lang="id-ID"/>
            </a:p>
          </p:txBody>
        </p:sp>
        <p:sp>
          <p:nvSpPr>
            <p:cNvPr id="125980" name="Oval 57"/>
            <p:cNvSpPr>
              <a:spLocks noChangeArrowheads="1"/>
            </p:cNvSpPr>
            <p:nvPr/>
          </p:nvSpPr>
          <p:spPr bwMode="auto">
            <a:xfrm>
              <a:off x="3217863" y="5992813"/>
              <a:ext cx="228600" cy="219075"/>
            </a:xfrm>
            <a:prstGeom prst="ellipse">
              <a:avLst/>
            </a:prstGeom>
            <a:noFill/>
            <a:ln w="19050" algn="ctr">
              <a:solidFill>
                <a:srgbClr val="FF0000"/>
              </a:solidFill>
              <a:round/>
              <a:headEnd/>
              <a:tailEnd/>
            </a:ln>
          </p:spPr>
          <p:txBody>
            <a:bodyPr wrap="none" anchor="ctr"/>
            <a:lstStyle/>
            <a:p>
              <a:endParaRPr lang="id-ID"/>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xEl>
                                              <p:pRg st="4" end="4"/>
                                            </p:txEl>
                                          </p:spTgt>
                                        </p:tgtEl>
                                        <p:attrNameLst>
                                          <p:attrName>style.visibility</p:attrName>
                                        </p:attrNameLst>
                                      </p:cBhvr>
                                      <p:to>
                                        <p:strVal val="visible"/>
                                      </p:to>
                                    </p:set>
                                    <p:animEffect transition="in" filter="blinds(horizontal)">
                                      <p:cBhvr>
                                        <p:cTn id="7" dur="500"/>
                                        <p:tgtEl>
                                          <p:spTgt spid="1843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6">
                                            <p:txEl>
                                              <p:pRg st="7" end="7"/>
                                            </p:txEl>
                                          </p:spTgt>
                                        </p:tgtEl>
                                        <p:attrNameLst>
                                          <p:attrName>style.visibility</p:attrName>
                                        </p:attrNameLst>
                                      </p:cBhvr>
                                      <p:to>
                                        <p:strVal val="visible"/>
                                      </p:to>
                                    </p:set>
                                    <p:animEffect transition="in" filter="blinds(horizontal)">
                                      <p:cBhvr>
                                        <p:cTn id="17" dur="500"/>
                                        <p:tgtEl>
                                          <p:spTgt spid="1843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3"/>
          <p:cNvSpPr>
            <a:spLocks noGrp="1"/>
          </p:cNvSpPr>
          <p:nvPr>
            <p:ph type="title"/>
          </p:nvPr>
        </p:nvSpPr>
        <p:spPr/>
        <p:txBody>
          <a:bodyPr/>
          <a:lstStyle/>
          <a:p>
            <a:pPr algn="l" eaLnBrk="1" hangingPunct="1"/>
            <a:r>
              <a:rPr lang="en-US" smtClean="0"/>
              <a:t>OR</a:t>
            </a:r>
            <a:endParaRPr lang="id-ID" smtClean="0"/>
          </a:p>
        </p:txBody>
      </p:sp>
      <p:graphicFrame>
        <p:nvGraphicFramePr>
          <p:cNvPr id="5" name="Table 4"/>
          <p:cNvGraphicFramePr>
            <a:graphicFrameLocks noGrp="1"/>
          </p:cNvGraphicFramePr>
          <p:nvPr/>
        </p:nvGraphicFramePr>
        <p:xfrm>
          <a:off x="533400" y="1447800"/>
          <a:ext cx="2438400" cy="1854200"/>
        </p:xfrm>
        <a:graphic>
          <a:graphicData uri="http://schemas.openxmlformats.org/drawingml/2006/table">
            <a:tbl>
              <a:tblPr firstRow="1" bandRow="1">
                <a:tableStyleId>{5C22544A-7EE6-4342-B048-85BDC9FD1C3A}</a:tableStyleId>
              </a:tblPr>
              <a:tblGrid>
                <a:gridCol w="812800"/>
                <a:gridCol w="812800"/>
                <a:gridCol w="812800"/>
              </a:tblGrid>
              <a:tr h="370840">
                <a:tc>
                  <a:txBody>
                    <a:bodyPr/>
                    <a:lstStyle/>
                    <a:p>
                      <a:pPr algn="ctr"/>
                      <a:r>
                        <a:rPr lang="en-US" b="1" dirty="0" smtClean="0">
                          <a:latin typeface="Arial" pitchFamily="34" charset="0"/>
                          <a:cs typeface="Arial" pitchFamily="34" charset="0"/>
                        </a:rPr>
                        <a:t>x1</a:t>
                      </a:r>
                      <a:endParaRPr lang="id-ID"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x2</a:t>
                      </a:r>
                      <a:endParaRPr lang="id-ID"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y</a:t>
                      </a:r>
                      <a:endParaRPr lang="id-ID" b="1"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r>
            </a:tbl>
          </a:graphicData>
        </a:graphic>
      </p:graphicFrame>
      <p:sp>
        <p:nvSpPr>
          <p:cNvPr id="2079" name="TextBox 34"/>
          <p:cNvSpPr txBox="1">
            <a:spLocks noChangeArrowheads="1"/>
          </p:cNvSpPr>
          <p:nvPr/>
        </p:nvSpPr>
        <p:spPr bwMode="auto">
          <a:xfrm>
            <a:off x="5029200" y="5943600"/>
            <a:ext cx="1676400" cy="584200"/>
          </a:xfrm>
          <a:prstGeom prst="rect">
            <a:avLst/>
          </a:prstGeom>
          <a:noFill/>
          <a:ln w="9525">
            <a:noFill/>
            <a:miter lim="800000"/>
            <a:headEnd/>
            <a:tailEnd/>
          </a:ln>
        </p:spPr>
        <p:txBody>
          <a:bodyPr>
            <a:spAutoFit/>
          </a:bodyPr>
          <a:lstStyle/>
          <a:p>
            <a:pPr algn="ctr"/>
            <a:r>
              <a:rPr lang="el-GR" sz="3200" i="1"/>
              <a:t>θ</a:t>
            </a:r>
            <a:r>
              <a:rPr lang="en-US" sz="3200"/>
              <a:t> = 0,5</a:t>
            </a:r>
            <a:endParaRPr lang="id-ID" sz="3200"/>
          </a:p>
        </p:txBody>
      </p:sp>
      <p:cxnSp>
        <p:nvCxnSpPr>
          <p:cNvPr id="36" name="Straight Arrow Connector 35"/>
          <p:cNvCxnSpPr/>
          <p:nvPr/>
        </p:nvCxnSpPr>
        <p:spPr>
          <a:xfrm>
            <a:off x="2438400" y="4267200"/>
            <a:ext cx="1381125" cy="5826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81" name="TextBox 36"/>
          <p:cNvSpPr txBox="1">
            <a:spLocks noChangeArrowheads="1"/>
          </p:cNvSpPr>
          <p:nvPr/>
        </p:nvSpPr>
        <p:spPr bwMode="auto">
          <a:xfrm>
            <a:off x="2743200" y="3886200"/>
            <a:ext cx="1219200" cy="584200"/>
          </a:xfrm>
          <a:prstGeom prst="rect">
            <a:avLst/>
          </a:prstGeom>
          <a:noFill/>
          <a:ln w="9525">
            <a:noFill/>
            <a:miter lim="800000"/>
            <a:headEnd/>
            <a:tailEnd/>
          </a:ln>
        </p:spPr>
        <p:txBody>
          <a:bodyPr>
            <a:spAutoFit/>
          </a:bodyPr>
          <a:lstStyle/>
          <a:p>
            <a:pPr algn="ctr"/>
            <a:r>
              <a:rPr lang="en-US" sz="3200"/>
              <a:t>w = 1</a:t>
            </a:r>
            <a:endParaRPr lang="id-ID" sz="3200"/>
          </a:p>
        </p:txBody>
      </p:sp>
      <p:cxnSp>
        <p:nvCxnSpPr>
          <p:cNvPr id="38" name="Straight Arrow Connector 37"/>
          <p:cNvCxnSpPr/>
          <p:nvPr/>
        </p:nvCxnSpPr>
        <p:spPr>
          <a:xfrm flipV="1">
            <a:off x="2362200" y="5818188"/>
            <a:ext cx="1457325" cy="4302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83" name="TextBox 38"/>
          <p:cNvSpPr txBox="1">
            <a:spLocks noChangeArrowheads="1"/>
          </p:cNvSpPr>
          <p:nvPr/>
        </p:nvSpPr>
        <p:spPr bwMode="auto">
          <a:xfrm>
            <a:off x="2667000" y="6045200"/>
            <a:ext cx="1219200" cy="584200"/>
          </a:xfrm>
          <a:prstGeom prst="rect">
            <a:avLst/>
          </a:prstGeom>
          <a:noFill/>
          <a:ln w="9525">
            <a:noFill/>
            <a:miter lim="800000"/>
            <a:headEnd/>
            <a:tailEnd/>
          </a:ln>
        </p:spPr>
        <p:txBody>
          <a:bodyPr>
            <a:spAutoFit/>
          </a:bodyPr>
          <a:lstStyle/>
          <a:p>
            <a:pPr algn="ctr"/>
            <a:r>
              <a:rPr lang="en-US" sz="3200"/>
              <a:t>w = 1</a:t>
            </a:r>
            <a:endParaRPr lang="id-ID" sz="3200"/>
          </a:p>
        </p:txBody>
      </p:sp>
      <p:cxnSp>
        <p:nvCxnSpPr>
          <p:cNvPr id="40" name="Straight Arrow Connector 39"/>
          <p:cNvCxnSpPr/>
          <p:nvPr/>
        </p:nvCxnSpPr>
        <p:spPr>
          <a:xfrm>
            <a:off x="6096000" y="5334000"/>
            <a:ext cx="914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85" name="TextBox 40"/>
          <p:cNvSpPr txBox="1">
            <a:spLocks noChangeArrowheads="1"/>
          </p:cNvSpPr>
          <p:nvPr/>
        </p:nvSpPr>
        <p:spPr bwMode="auto">
          <a:xfrm>
            <a:off x="1600200" y="3987800"/>
            <a:ext cx="838200" cy="584200"/>
          </a:xfrm>
          <a:prstGeom prst="rect">
            <a:avLst/>
          </a:prstGeom>
          <a:noFill/>
          <a:ln w="9525">
            <a:noFill/>
            <a:miter lim="800000"/>
            <a:headEnd/>
            <a:tailEnd/>
          </a:ln>
        </p:spPr>
        <p:txBody>
          <a:bodyPr>
            <a:spAutoFit/>
          </a:bodyPr>
          <a:lstStyle/>
          <a:p>
            <a:pPr algn="ctr"/>
            <a:r>
              <a:rPr lang="en-US" sz="3200"/>
              <a:t>x1</a:t>
            </a:r>
            <a:endParaRPr lang="id-ID" sz="3200"/>
          </a:p>
        </p:txBody>
      </p:sp>
      <p:sp>
        <p:nvSpPr>
          <p:cNvPr id="2086" name="TextBox 41"/>
          <p:cNvSpPr txBox="1">
            <a:spLocks noChangeArrowheads="1"/>
          </p:cNvSpPr>
          <p:nvPr/>
        </p:nvSpPr>
        <p:spPr bwMode="auto">
          <a:xfrm>
            <a:off x="1524000" y="5969000"/>
            <a:ext cx="838200" cy="584200"/>
          </a:xfrm>
          <a:prstGeom prst="rect">
            <a:avLst/>
          </a:prstGeom>
          <a:noFill/>
          <a:ln w="9525">
            <a:noFill/>
            <a:miter lim="800000"/>
            <a:headEnd/>
            <a:tailEnd/>
          </a:ln>
        </p:spPr>
        <p:txBody>
          <a:bodyPr>
            <a:spAutoFit/>
          </a:bodyPr>
          <a:lstStyle/>
          <a:p>
            <a:pPr algn="ctr"/>
            <a:r>
              <a:rPr lang="en-US" sz="3200"/>
              <a:t>x2</a:t>
            </a:r>
            <a:endParaRPr lang="id-ID" sz="3200"/>
          </a:p>
        </p:txBody>
      </p:sp>
      <p:sp>
        <p:nvSpPr>
          <p:cNvPr id="2087" name="TextBox 42"/>
          <p:cNvSpPr txBox="1">
            <a:spLocks noChangeArrowheads="1"/>
          </p:cNvSpPr>
          <p:nvPr/>
        </p:nvSpPr>
        <p:spPr bwMode="auto">
          <a:xfrm>
            <a:off x="7086600" y="5029200"/>
            <a:ext cx="609600" cy="584200"/>
          </a:xfrm>
          <a:prstGeom prst="rect">
            <a:avLst/>
          </a:prstGeom>
          <a:noFill/>
          <a:ln w="9525">
            <a:noFill/>
            <a:miter lim="800000"/>
            <a:headEnd/>
            <a:tailEnd/>
          </a:ln>
        </p:spPr>
        <p:txBody>
          <a:bodyPr>
            <a:spAutoFit/>
          </a:bodyPr>
          <a:lstStyle/>
          <a:p>
            <a:pPr algn="ctr"/>
            <a:r>
              <a:rPr lang="en-US" sz="3200"/>
              <a:t>y </a:t>
            </a:r>
            <a:endParaRPr lang="id-ID" sz="3200"/>
          </a:p>
        </p:txBody>
      </p:sp>
      <p:graphicFrame>
        <p:nvGraphicFramePr>
          <p:cNvPr id="2050" name="Object 1"/>
          <p:cNvGraphicFramePr>
            <a:graphicFrameLocks noChangeAspect="1"/>
          </p:cNvGraphicFramePr>
          <p:nvPr/>
        </p:nvGraphicFramePr>
        <p:xfrm>
          <a:off x="3048000" y="1143000"/>
          <a:ext cx="4648200" cy="2354263"/>
        </p:xfrm>
        <a:graphic>
          <a:graphicData uri="http://schemas.openxmlformats.org/presentationml/2006/ole">
            <mc:AlternateContent xmlns:mc="http://schemas.openxmlformats.org/markup-compatibility/2006">
              <mc:Choice xmlns:v="urn:schemas-microsoft-com:vml" Requires="v">
                <p:oleObj spid="_x0000_s2086" name="Visio" r:id="rId3" imgW="3987899" imgH="2020453" progId="Visio.Drawing.11">
                  <p:embed/>
                </p:oleObj>
              </mc:Choice>
              <mc:Fallback>
                <p:oleObj name="Visio" r:id="rId3" imgW="3987899" imgH="202045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143000"/>
                        <a:ext cx="4648200" cy="2354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Down Arrow 15"/>
          <p:cNvSpPr/>
          <p:nvPr/>
        </p:nvSpPr>
        <p:spPr>
          <a:xfrm rot="1689658">
            <a:off x="5865813" y="3738563"/>
            <a:ext cx="381000" cy="88106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aphicFrame>
        <p:nvGraphicFramePr>
          <p:cNvPr id="176131" name="Object 3"/>
          <p:cNvGraphicFramePr>
            <a:graphicFrameLocks noChangeAspect="1"/>
          </p:cNvGraphicFramePr>
          <p:nvPr/>
        </p:nvGraphicFramePr>
        <p:xfrm>
          <a:off x="7169150" y="2349500"/>
          <a:ext cx="1435100" cy="908050"/>
        </p:xfrm>
        <a:graphic>
          <a:graphicData uri="http://schemas.openxmlformats.org/presentationml/2006/ole">
            <mc:AlternateContent xmlns:mc="http://schemas.openxmlformats.org/markup-compatibility/2006">
              <mc:Choice xmlns:v="urn:schemas-microsoft-com:vml" Requires="v">
                <p:oleObj spid="_x0000_s2087" name="Equation" r:id="rId5" imgW="698400" imgH="444240" progId="Equation.3">
                  <p:embed/>
                </p:oleObj>
              </mc:Choice>
              <mc:Fallback>
                <p:oleObj name="Equation" r:id="rId5" imgW="698400" imgH="4442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150" y="2349500"/>
                        <a:ext cx="1435100"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89" name="Group 17"/>
          <p:cNvGrpSpPr>
            <a:grpSpLocks/>
          </p:cNvGrpSpPr>
          <p:nvPr/>
        </p:nvGrpSpPr>
        <p:grpSpPr bwMode="auto">
          <a:xfrm>
            <a:off x="3429000" y="4648200"/>
            <a:ext cx="2667000" cy="1371600"/>
            <a:chOff x="6172200" y="3810000"/>
            <a:chExt cx="2667000" cy="1371600"/>
          </a:xfrm>
        </p:grpSpPr>
        <p:sp>
          <p:nvSpPr>
            <p:cNvPr id="19" name="Oval 18"/>
            <p:cNvSpPr/>
            <p:nvPr/>
          </p:nvSpPr>
          <p:spPr>
            <a:xfrm>
              <a:off x="6172200" y="3810000"/>
              <a:ext cx="2667000" cy="1371600"/>
            </a:xfrm>
            <a:prstGeom prst="ellips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20" name="Straight Connector 19"/>
            <p:cNvCxnSpPr/>
            <p:nvPr/>
          </p:nvCxnSpPr>
          <p:spPr>
            <a:xfrm rot="5400000">
              <a:off x="6368257" y="4491831"/>
              <a:ext cx="127635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362826" y="4492625"/>
              <a:ext cx="1274762" cy="158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93" name="Rectangle 21"/>
            <p:cNvSpPr>
              <a:spLocks noChangeArrowheads="1"/>
            </p:cNvSpPr>
            <p:nvPr/>
          </p:nvSpPr>
          <p:spPr bwMode="auto">
            <a:xfrm>
              <a:off x="6400800" y="4114800"/>
              <a:ext cx="371042" cy="707886"/>
            </a:xfrm>
            <a:prstGeom prst="rect">
              <a:avLst/>
            </a:prstGeom>
            <a:noFill/>
            <a:ln w="9525">
              <a:noFill/>
              <a:miter lim="800000"/>
              <a:headEnd/>
              <a:tailEnd/>
            </a:ln>
          </p:spPr>
          <p:txBody>
            <a:bodyPr>
              <a:spAutoFit/>
            </a:bodyPr>
            <a:lstStyle/>
            <a:p>
              <a:r>
                <a:rPr lang="id-ID" sz="4000" b="1">
                  <a:sym typeface="Symbol" pitchFamily="18" charset="2"/>
                </a:rPr>
                <a:t></a:t>
              </a:r>
              <a:endParaRPr lang="id-ID" sz="4000" b="1"/>
            </a:p>
          </p:txBody>
        </p:sp>
        <p:grpSp>
          <p:nvGrpSpPr>
            <p:cNvPr id="2094" name="Group 53"/>
            <p:cNvGrpSpPr>
              <a:grpSpLocks/>
            </p:cNvGrpSpPr>
            <p:nvPr/>
          </p:nvGrpSpPr>
          <p:grpSpPr bwMode="auto">
            <a:xfrm>
              <a:off x="7289457" y="4256739"/>
              <a:ext cx="396446" cy="447404"/>
              <a:chOff x="6553200" y="1066800"/>
              <a:chExt cx="1524000" cy="1068388"/>
            </a:xfrm>
          </p:grpSpPr>
          <p:cxnSp>
            <p:nvCxnSpPr>
              <p:cNvPr id="25" name="Straight Connector 24"/>
              <p:cNvCxnSpPr/>
              <p:nvPr/>
            </p:nvCxnSpPr>
            <p:spPr>
              <a:xfrm>
                <a:off x="7317345" y="1065245"/>
                <a:ext cx="76282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554519" y="2134281"/>
                <a:ext cx="7628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6782826" y="1599764"/>
                <a:ext cx="10690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95" name="Rectangle 23"/>
            <p:cNvSpPr>
              <a:spLocks noChangeArrowheads="1"/>
            </p:cNvSpPr>
            <p:nvPr/>
          </p:nvSpPr>
          <p:spPr bwMode="auto">
            <a:xfrm>
              <a:off x="8154430" y="3925866"/>
              <a:ext cx="371042" cy="874734"/>
            </a:xfrm>
            <a:prstGeom prst="rect">
              <a:avLst/>
            </a:prstGeom>
            <a:noFill/>
            <a:ln w="9525">
              <a:noFill/>
              <a:miter lim="800000"/>
              <a:headEnd/>
              <a:tailEnd/>
            </a:ln>
          </p:spPr>
          <p:txBody>
            <a:bodyPr>
              <a:spAutoFit/>
            </a:bodyPr>
            <a:lstStyle/>
            <a:p>
              <a:r>
                <a:rPr lang="en-US" sz="5400">
                  <a:sym typeface="Symbol" pitchFamily="18" charset="2"/>
                </a:rPr>
                <a:t>y</a:t>
              </a:r>
              <a:endParaRPr lang="id-ID" sz="8800"/>
            </a:p>
          </p:txBody>
        </p:sp>
      </p:gr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IE" smtClean="0"/>
              <a:t>SVM</a:t>
            </a:r>
            <a:endParaRPr lang="en-US" smtClean="0"/>
          </a:p>
        </p:txBody>
      </p:sp>
      <p:grpSp>
        <p:nvGrpSpPr>
          <p:cNvPr id="126979" name="Group 4"/>
          <p:cNvGrpSpPr>
            <a:grpSpLocks/>
          </p:cNvGrpSpPr>
          <p:nvPr/>
        </p:nvGrpSpPr>
        <p:grpSpPr bwMode="auto">
          <a:xfrm>
            <a:off x="381000" y="3417888"/>
            <a:ext cx="3338513" cy="2720975"/>
            <a:chOff x="240" y="2688"/>
            <a:chExt cx="1968" cy="1200"/>
          </a:xfrm>
        </p:grpSpPr>
        <p:sp>
          <p:nvSpPr>
            <p:cNvPr id="126993" name="Line 5"/>
            <p:cNvSpPr>
              <a:spLocks noChangeShapeType="1"/>
            </p:cNvSpPr>
            <p:nvPr/>
          </p:nvSpPr>
          <p:spPr bwMode="auto">
            <a:xfrm>
              <a:off x="240" y="3360"/>
              <a:ext cx="1968" cy="0"/>
            </a:xfrm>
            <a:prstGeom prst="line">
              <a:avLst/>
            </a:prstGeom>
            <a:noFill/>
            <a:ln w="9525">
              <a:solidFill>
                <a:schemeClr val="tx1"/>
              </a:solidFill>
              <a:miter lim="800000"/>
              <a:headEnd/>
              <a:tailEnd/>
            </a:ln>
          </p:spPr>
          <p:txBody>
            <a:bodyPr wrap="none"/>
            <a:lstStyle/>
            <a:p>
              <a:endParaRPr lang="id-ID"/>
            </a:p>
          </p:txBody>
        </p:sp>
        <p:sp>
          <p:nvSpPr>
            <p:cNvPr id="126994" name="Line 6"/>
            <p:cNvSpPr>
              <a:spLocks noChangeShapeType="1"/>
            </p:cNvSpPr>
            <p:nvPr/>
          </p:nvSpPr>
          <p:spPr bwMode="auto">
            <a:xfrm>
              <a:off x="528" y="3312"/>
              <a:ext cx="0" cy="48"/>
            </a:xfrm>
            <a:prstGeom prst="line">
              <a:avLst/>
            </a:prstGeom>
            <a:noFill/>
            <a:ln w="9525">
              <a:solidFill>
                <a:schemeClr val="tx1"/>
              </a:solidFill>
              <a:miter lim="800000"/>
              <a:headEnd/>
              <a:tailEnd/>
            </a:ln>
          </p:spPr>
          <p:txBody>
            <a:bodyPr wrap="none"/>
            <a:lstStyle/>
            <a:p>
              <a:endParaRPr lang="id-ID"/>
            </a:p>
          </p:txBody>
        </p:sp>
        <p:sp>
          <p:nvSpPr>
            <p:cNvPr id="126995" name="Line 7"/>
            <p:cNvSpPr>
              <a:spLocks noChangeShapeType="1"/>
            </p:cNvSpPr>
            <p:nvPr/>
          </p:nvSpPr>
          <p:spPr bwMode="auto">
            <a:xfrm>
              <a:off x="1152" y="3312"/>
              <a:ext cx="0" cy="48"/>
            </a:xfrm>
            <a:prstGeom prst="line">
              <a:avLst/>
            </a:prstGeom>
            <a:noFill/>
            <a:ln w="9525">
              <a:solidFill>
                <a:schemeClr val="tx1"/>
              </a:solidFill>
              <a:miter lim="800000"/>
              <a:headEnd/>
              <a:tailEnd/>
            </a:ln>
          </p:spPr>
          <p:txBody>
            <a:bodyPr wrap="none"/>
            <a:lstStyle/>
            <a:p>
              <a:endParaRPr lang="id-ID"/>
            </a:p>
          </p:txBody>
        </p:sp>
        <p:sp>
          <p:nvSpPr>
            <p:cNvPr id="126996" name="Line 8"/>
            <p:cNvSpPr>
              <a:spLocks noChangeShapeType="1"/>
            </p:cNvSpPr>
            <p:nvPr/>
          </p:nvSpPr>
          <p:spPr bwMode="auto">
            <a:xfrm>
              <a:off x="1776" y="3312"/>
              <a:ext cx="0" cy="48"/>
            </a:xfrm>
            <a:prstGeom prst="line">
              <a:avLst/>
            </a:prstGeom>
            <a:noFill/>
            <a:ln w="9525">
              <a:solidFill>
                <a:schemeClr val="tx1"/>
              </a:solidFill>
              <a:miter lim="800000"/>
              <a:headEnd/>
              <a:tailEnd/>
            </a:ln>
          </p:spPr>
          <p:txBody>
            <a:bodyPr wrap="none"/>
            <a:lstStyle/>
            <a:p>
              <a:endParaRPr lang="id-ID"/>
            </a:p>
          </p:txBody>
        </p:sp>
        <p:sp>
          <p:nvSpPr>
            <p:cNvPr id="126997" name="Text Box 9"/>
            <p:cNvSpPr txBox="1">
              <a:spLocks noChangeArrowheads="1"/>
            </p:cNvSpPr>
            <p:nvPr/>
          </p:nvSpPr>
          <p:spPr bwMode="auto">
            <a:xfrm>
              <a:off x="382" y="3341"/>
              <a:ext cx="249" cy="233"/>
            </a:xfrm>
            <a:prstGeom prst="rect">
              <a:avLst/>
            </a:prstGeom>
            <a:noFill/>
            <a:ln w="9525">
              <a:noFill/>
              <a:miter lim="800000"/>
              <a:headEnd/>
              <a:tailEnd/>
            </a:ln>
          </p:spPr>
          <p:txBody>
            <a:bodyPr wrap="none">
              <a:spAutoFit/>
            </a:bodyPr>
            <a:lstStyle/>
            <a:p>
              <a:pPr algn="ctr"/>
              <a:r>
                <a:rPr lang="en-US">
                  <a:solidFill>
                    <a:srgbClr val="FF0000"/>
                  </a:solidFill>
                  <a:latin typeface="Tahoma" pitchFamily="34" charset="0"/>
                </a:rPr>
                <a:t>-1</a:t>
              </a:r>
            </a:p>
          </p:txBody>
        </p:sp>
        <p:sp>
          <p:nvSpPr>
            <p:cNvPr id="126998" name="Text Box 10"/>
            <p:cNvSpPr txBox="1">
              <a:spLocks noChangeArrowheads="1"/>
            </p:cNvSpPr>
            <p:nvPr/>
          </p:nvSpPr>
          <p:spPr bwMode="auto">
            <a:xfrm>
              <a:off x="1053" y="3341"/>
              <a:ext cx="196" cy="233"/>
            </a:xfrm>
            <a:prstGeom prst="rect">
              <a:avLst/>
            </a:prstGeom>
            <a:noFill/>
            <a:ln w="9525">
              <a:noFill/>
              <a:miter lim="800000"/>
              <a:headEnd/>
              <a:tailEnd/>
            </a:ln>
          </p:spPr>
          <p:txBody>
            <a:bodyPr wrap="none">
              <a:spAutoFit/>
            </a:bodyPr>
            <a:lstStyle/>
            <a:p>
              <a:r>
                <a:rPr lang="en-US">
                  <a:solidFill>
                    <a:srgbClr val="FF0000"/>
                  </a:solidFill>
                  <a:latin typeface="Tahoma" pitchFamily="34" charset="0"/>
                </a:rPr>
                <a:t>0</a:t>
              </a:r>
            </a:p>
          </p:txBody>
        </p:sp>
        <p:sp>
          <p:nvSpPr>
            <p:cNvPr id="126999" name="Text Box 11"/>
            <p:cNvSpPr txBox="1">
              <a:spLocks noChangeArrowheads="1"/>
            </p:cNvSpPr>
            <p:nvPr/>
          </p:nvSpPr>
          <p:spPr bwMode="auto">
            <a:xfrm>
              <a:off x="1589" y="3341"/>
              <a:ext cx="302" cy="233"/>
            </a:xfrm>
            <a:prstGeom prst="rect">
              <a:avLst/>
            </a:prstGeom>
            <a:noFill/>
            <a:ln w="9525">
              <a:noFill/>
              <a:miter lim="800000"/>
              <a:headEnd/>
              <a:tailEnd/>
            </a:ln>
          </p:spPr>
          <p:txBody>
            <a:bodyPr wrap="none">
              <a:spAutoFit/>
            </a:bodyPr>
            <a:lstStyle/>
            <a:p>
              <a:pPr algn="ctr"/>
              <a:r>
                <a:rPr lang="en-US">
                  <a:solidFill>
                    <a:srgbClr val="FF0000"/>
                  </a:solidFill>
                  <a:latin typeface="Tahoma" pitchFamily="34" charset="0"/>
                </a:rPr>
                <a:t>+1</a:t>
              </a:r>
            </a:p>
          </p:txBody>
        </p:sp>
        <p:sp>
          <p:nvSpPr>
            <p:cNvPr id="127000" name="Text Box 12"/>
            <p:cNvSpPr txBox="1">
              <a:spLocks noChangeArrowheads="1"/>
            </p:cNvSpPr>
            <p:nvPr/>
          </p:nvSpPr>
          <p:spPr bwMode="auto">
            <a:xfrm>
              <a:off x="398" y="2949"/>
              <a:ext cx="273" cy="288"/>
            </a:xfrm>
            <a:prstGeom prst="rect">
              <a:avLst/>
            </a:prstGeom>
            <a:noFill/>
            <a:ln w="9525">
              <a:noFill/>
              <a:miter lim="800000"/>
              <a:headEnd/>
              <a:tailEnd/>
            </a:ln>
          </p:spPr>
          <p:txBody>
            <a:bodyPr wrap="none">
              <a:spAutoFit/>
            </a:bodyPr>
            <a:lstStyle/>
            <a:p>
              <a:r>
                <a:rPr lang="en-US" b="1">
                  <a:latin typeface="Tahoma" pitchFamily="34" charset="0"/>
                </a:rPr>
                <a:t>+</a:t>
              </a:r>
            </a:p>
          </p:txBody>
        </p:sp>
        <p:sp>
          <p:nvSpPr>
            <p:cNvPr id="127001" name="Text Box 13"/>
            <p:cNvSpPr txBox="1">
              <a:spLocks noChangeArrowheads="1"/>
            </p:cNvSpPr>
            <p:nvPr/>
          </p:nvSpPr>
          <p:spPr bwMode="auto">
            <a:xfrm>
              <a:off x="1624" y="2949"/>
              <a:ext cx="273" cy="288"/>
            </a:xfrm>
            <a:prstGeom prst="rect">
              <a:avLst/>
            </a:prstGeom>
            <a:noFill/>
            <a:ln w="9525">
              <a:noFill/>
              <a:miter lim="800000"/>
              <a:headEnd/>
              <a:tailEnd/>
            </a:ln>
          </p:spPr>
          <p:txBody>
            <a:bodyPr wrap="none">
              <a:spAutoFit/>
            </a:bodyPr>
            <a:lstStyle/>
            <a:p>
              <a:r>
                <a:rPr lang="en-US" b="1">
                  <a:latin typeface="Tahoma" pitchFamily="34" charset="0"/>
                </a:rPr>
                <a:t>+</a:t>
              </a:r>
            </a:p>
          </p:txBody>
        </p:sp>
        <p:sp>
          <p:nvSpPr>
            <p:cNvPr id="127002" name="Text Box 14"/>
            <p:cNvSpPr txBox="1">
              <a:spLocks noChangeArrowheads="1"/>
            </p:cNvSpPr>
            <p:nvPr/>
          </p:nvSpPr>
          <p:spPr bwMode="auto">
            <a:xfrm>
              <a:off x="1048" y="2949"/>
              <a:ext cx="199" cy="288"/>
            </a:xfrm>
            <a:prstGeom prst="rect">
              <a:avLst/>
            </a:prstGeom>
            <a:noFill/>
            <a:ln w="9525">
              <a:noFill/>
              <a:miter lim="800000"/>
              <a:headEnd/>
              <a:tailEnd/>
            </a:ln>
          </p:spPr>
          <p:txBody>
            <a:bodyPr wrap="none">
              <a:spAutoFit/>
            </a:bodyPr>
            <a:lstStyle/>
            <a:p>
              <a:r>
                <a:rPr lang="en-US" b="1">
                  <a:latin typeface="Tahoma" pitchFamily="34" charset="0"/>
                </a:rPr>
                <a:t>-</a:t>
              </a:r>
            </a:p>
          </p:txBody>
        </p:sp>
        <p:sp>
          <p:nvSpPr>
            <p:cNvPr id="127003" name="Line 15"/>
            <p:cNvSpPr>
              <a:spLocks noChangeShapeType="1"/>
            </p:cNvSpPr>
            <p:nvPr/>
          </p:nvSpPr>
          <p:spPr bwMode="auto">
            <a:xfrm>
              <a:off x="864" y="2688"/>
              <a:ext cx="0" cy="1200"/>
            </a:xfrm>
            <a:prstGeom prst="line">
              <a:avLst/>
            </a:prstGeom>
            <a:noFill/>
            <a:ln w="28575">
              <a:solidFill>
                <a:schemeClr val="tx1"/>
              </a:solidFill>
              <a:prstDash val="dash"/>
              <a:miter lim="800000"/>
              <a:headEnd/>
              <a:tailEnd/>
            </a:ln>
          </p:spPr>
          <p:txBody>
            <a:bodyPr wrap="none"/>
            <a:lstStyle/>
            <a:p>
              <a:endParaRPr lang="id-ID"/>
            </a:p>
          </p:txBody>
        </p:sp>
      </p:grpSp>
      <p:sp>
        <p:nvSpPr>
          <p:cNvPr id="1057808" name="Line 16"/>
          <p:cNvSpPr>
            <a:spLocks noChangeShapeType="1"/>
          </p:cNvSpPr>
          <p:nvPr/>
        </p:nvSpPr>
        <p:spPr bwMode="auto">
          <a:xfrm>
            <a:off x="5103813" y="2655888"/>
            <a:ext cx="2605087" cy="3592512"/>
          </a:xfrm>
          <a:prstGeom prst="line">
            <a:avLst/>
          </a:prstGeom>
          <a:noFill/>
          <a:ln w="28575">
            <a:solidFill>
              <a:schemeClr val="tx1"/>
            </a:solidFill>
            <a:miter lim="800000"/>
            <a:headEnd/>
            <a:tailEnd/>
          </a:ln>
        </p:spPr>
        <p:txBody>
          <a:bodyPr wrap="none"/>
          <a:lstStyle/>
          <a:p>
            <a:endParaRPr lang="id-ID"/>
          </a:p>
        </p:txBody>
      </p:sp>
      <p:sp>
        <p:nvSpPr>
          <p:cNvPr id="19476" name="Line 19"/>
          <p:cNvSpPr>
            <a:spLocks noChangeShapeType="1"/>
          </p:cNvSpPr>
          <p:nvPr/>
        </p:nvSpPr>
        <p:spPr bwMode="auto">
          <a:xfrm flipV="1">
            <a:off x="869950" y="2982913"/>
            <a:ext cx="5048250" cy="1958975"/>
          </a:xfrm>
          <a:prstGeom prst="line">
            <a:avLst/>
          </a:prstGeom>
          <a:noFill/>
          <a:ln w="9525">
            <a:solidFill>
              <a:srgbClr val="0070C0"/>
            </a:solidFill>
            <a:prstDash val="sysDash"/>
            <a:miter lim="800000"/>
            <a:headEnd/>
            <a:tailEnd type="triangle" w="med" len="med"/>
          </a:ln>
        </p:spPr>
        <p:txBody>
          <a:bodyPr wrap="none"/>
          <a:lstStyle/>
          <a:p>
            <a:endParaRPr lang="id-ID"/>
          </a:p>
        </p:txBody>
      </p:sp>
      <p:sp>
        <p:nvSpPr>
          <p:cNvPr id="19477" name="Line 20"/>
          <p:cNvSpPr>
            <a:spLocks noChangeShapeType="1"/>
          </p:cNvSpPr>
          <p:nvPr/>
        </p:nvSpPr>
        <p:spPr bwMode="auto">
          <a:xfrm>
            <a:off x="1928813" y="4941888"/>
            <a:ext cx="3989387" cy="762000"/>
          </a:xfrm>
          <a:prstGeom prst="line">
            <a:avLst/>
          </a:prstGeom>
          <a:noFill/>
          <a:ln w="9525">
            <a:solidFill>
              <a:srgbClr val="0070C0"/>
            </a:solidFill>
            <a:prstDash val="sysDash"/>
            <a:miter lim="800000"/>
            <a:headEnd/>
            <a:tailEnd type="triangle" w="med" len="med"/>
          </a:ln>
        </p:spPr>
        <p:txBody>
          <a:bodyPr wrap="none"/>
          <a:lstStyle/>
          <a:p>
            <a:endParaRPr lang="id-ID"/>
          </a:p>
        </p:txBody>
      </p:sp>
      <p:sp>
        <p:nvSpPr>
          <p:cNvPr id="19478" name="Line 21"/>
          <p:cNvSpPr>
            <a:spLocks noChangeShapeType="1"/>
          </p:cNvSpPr>
          <p:nvPr/>
        </p:nvSpPr>
        <p:spPr bwMode="auto">
          <a:xfrm>
            <a:off x="2986088" y="4941888"/>
            <a:ext cx="5049837" cy="762000"/>
          </a:xfrm>
          <a:prstGeom prst="line">
            <a:avLst/>
          </a:prstGeom>
          <a:noFill/>
          <a:ln w="9525">
            <a:solidFill>
              <a:srgbClr val="0070C0"/>
            </a:solidFill>
            <a:prstDash val="sysDash"/>
            <a:miter lim="800000"/>
            <a:headEnd/>
            <a:tailEnd type="triangle" w="med" len="med"/>
          </a:ln>
        </p:spPr>
        <p:txBody>
          <a:bodyPr wrap="none"/>
          <a:lstStyle/>
          <a:p>
            <a:endParaRPr lang="id-ID"/>
          </a:p>
        </p:txBody>
      </p:sp>
      <p:grpSp>
        <p:nvGrpSpPr>
          <p:cNvPr id="3" name="Group 22"/>
          <p:cNvGrpSpPr>
            <a:grpSpLocks/>
          </p:cNvGrpSpPr>
          <p:nvPr/>
        </p:nvGrpSpPr>
        <p:grpSpPr bwMode="auto">
          <a:xfrm>
            <a:off x="5103813" y="2438400"/>
            <a:ext cx="3582987" cy="3794125"/>
            <a:chOff x="3024" y="2256"/>
            <a:chExt cx="2112" cy="1673"/>
          </a:xfrm>
        </p:grpSpPr>
        <p:sp>
          <p:nvSpPr>
            <p:cNvPr id="126985" name="Line 23"/>
            <p:cNvSpPr>
              <a:spLocks noChangeShapeType="1"/>
            </p:cNvSpPr>
            <p:nvPr/>
          </p:nvSpPr>
          <p:spPr bwMode="auto">
            <a:xfrm>
              <a:off x="3552" y="2304"/>
              <a:ext cx="0" cy="1392"/>
            </a:xfrm>
            <a:prstGeom prst="line">
              <a:avLst/>
            </a:prstGeom>
            <a:noFill/>
            <a:ln w="9525">
              <a:solidFill>
                <a:schemeClr val="tx1"/>
              </a:solidFill>
              <a:miter lim="800000"/>
              <a:headEnd/>
              <a:tailEnd/>
            </a:ln>
          </p:spPr>
          <p:txBody>
            <a:bodyPr wrap="none"/>
            <a:lstStyle/>
            <a:p>
              <a:endParaRPr lang="id-ID"/>
            </a:p>
          </p:txBody>
        </p:sp>
        <p:sp>
          <p:nvSpPr>
            <p:cNvPr id="126986" name="Line 24"/>
            <p:cNvSpPr>
              <a:spLocks noChangeShapeType="1"/>
            </p:cNvSpPr>
            <p:nvPr/>
          </p:nvSpPr>
          <p:spPr bwMode="auto">
            <a:xfrm>
              <a:off x="3552" y="3696"/>
              <a:ext cx="1584" cy="0"/>
            </a:xfrm>
            <a:prstGeom prst="line">
              <a:avLst/>
            </a:prstGeom>
            <a:noFill/>
            <a:ln w="9525">
              <a:solidFill>
                <a:schemeClr val="tx1"/>
              </a:solidFill>
              <a:miter lim="800000"/>
              <a:headEnd/>
              <a:tailEnd/>
            </a:ln>
          </p:spPr>
          <p:txBody>
            <a:bodyPr wrap="none"/>
            <a:lstStyle/>
            <a:p>
              <a:endParaRPr lang="id-ID"/>
            </a:p>
          </p:txBody>
        </p:sp>
        <p:sp>
          <p:nvSpPr>
            <p:cNvPr id="126987" name="Text Box 25"/>
            <p:cNvSpPr txBox="1">
              <a:spLocks noChangeArrowheads="1"/>
            </p:cNvSpPr>
            <p:nvPr/>
          </p:nvSpPr>
          <p:spPr bwMode="auto">
            <a:xfrm>
              <a:off x="4502" y="3669"/>
              <a:ext cx="431" cy="233"/>
            </a:xfrm>
            <a:prstGeom prst="rect">
              <a:avLst/>
            </a:prstGeom>
            <a:noFill/>
            <a:ln w="9525">
              <a:noFill/>
              <a:miter lim="800000"/>
              <a:headEnd/>
              <a:tailEnd/>
            </a:ln>
          </p:spPr>
          <p:txBody>
            <a:bodyPr wrap="none">
              <a:spAutoFit/>
            </a:bodyPr>
            <a:lstStyle/>
            <a:p>
              <a:r>
                <a:rPr lang="en-US">
                  <a:solidFill>
                    <a:srgbClr val="FF0000"/>
                  </a:solidFill>
                  <a:latin typeface="Tahoma" pitchFamily="34" charset="0"/>
                </a:rPr>
                <a:t>(1,0)</a:t>
              </a:r>
            </a:p>
          </p:txBody>
        </p:sp>
        <p:sp>
          <p:nvSpPr>
            <p:cNvPr id="126988" name="Text Box 26"/>
            <p:cNvSpPr txBox="1">
              <a:spLocks noChangeArrowheads="1"/>
            </p:cNvSpPr>
            <p:nvPr/>
          </p:nvSpPr>
          <p:spPr bwMode="auto">
            <a:xfrm>
              <a:off x="3264" y="3696"/>
              <a:ext cx="431" cy="233"/>
            </a:xfrm>
            <a:prstGeom prst="rect">
              <a:avLst/>
            </a:prstGeom>
            <a:noFill/>
            <a:ln w="9525">
              <a:noFill/>
              <a:miter lim="800000"/>
              <a:headEnd/>
              <a:tailEnd/>
            </a:ln>
          </p:spPr>
          <p:txBody>
            <a:bodyPr wrap="none">
              <a:spAutoFit/>
            </a:bodyPr>
            <a:lstStyle/>
            <a:p>
              <a:r>
                <a:rPr lang="en-US">
                  <a:solidFill>
                    <a:srgbClr val="FF0000"/>
                  </a:solidFill>
                  <a:latin typeface="Tahoma" pitchFamily="34" charset="0"/>
                </a:rPr>
                <a:t>(0,0)</a:t>
              </a:r>
            </a:p>
          </p:txBody>
        </p:sp>
        <p:sp>
          <p:nvSpPr>
            <p:cNvPr id="126989" name="Text Box 27"/>
            <p:cNvSpPr txBox="1">
              <a:spLocks noChangeArrowheads="1"/>
            </p:cNvSpPr>
            <p:nvPr/>
          </p:nvSpPr>
          <p:spPr bwMode="auto">
            <a:xfrm>
              <a:off x="3024" y="2256"/>
              <a:ext cx="431" cy="233"/>
            </a:xfrm>
            <a:prstGeom prst="rect">
              <a:avLst/>
            </a:prstGeom>
            <a:noFill/>
            <a:ln w="9525">
              <a:noFill/>
              <a:miter lim="800000"/>
              <a:headEnd/>
              <a:tailEnd/>
            </a:ln>
          </p:spPr>
          <p:txBody>
            <a:bodyPr wrap="none">
              <a:spAutoFit/>
            </a:bodyPr>
            <a:lstStyle/>
            <a:p>
              <a:r>
                <a:rPr lang="en-US">
                  <a:solidFill>
                    <a:srgbClr val="FF0000"/>
                  </a:solidFill>
                  <a:latin typeface="Tahoma" pitchFamily="34" charset="0"/>
                </a:rPr>
                <a:t>(0,1)</a:t>
              </a:r>
            </a:p>
          </p:txBody>
        </p:sp>
        <p:sp>
          <p:nvSpPr>
            <p:cNvPr id="126990" name="Text Box 28"/>
            <p:cNvSpPr txBox="1">
              <a:spLocks noChangeArrowheads="1"/>
            </p:cNvSpPr>
            <p:nvPr/>
          </p:nvSpPr>
          <p:spPr bwMode="auto">
            <a:xfrm>
              <a:off x="3528" y="2304"/>
              <a:ext cx="273" cy="288"/>
            </a:xfrm>
            <a:prstGeom prst="rect">
              <a:avLst/>
            </a:prstGeom>
            <a:noFill/>
            <a:ln w="9525">
              <a:noFill/>
              <a:miter lim="800000"/>
              <a:headEnd/>
              <a:tailEnd/>
            </a:ln>
          </p:spPr>
          <p:txBody>
            <a:bodyPr wrap="none">
              <a:spAutoFit/>
            </a:bodyPr>
            <a:lstStyle/>
            <a:p>
              <a:r>
                <a:rPr lang="en-US" b="1">
                  <a:latin typeface="Tahoma" pitchFamily="34" charset="0"/>
                </a:rPr>
                <a:t>+</a:t>
              </a:r>
            </a:p>
          </p:txBody>
        </p:sp>
        <p:sp>
          <p:nvSpPr>
            <p:cNvPr id="126991" name="Text Box 29"/>
            <p:cNvSpPr txBox="1">
              <a:spLocks noChangeArrowheads="1"/>
            </p:cNvSpPr>
            <p:nvPr/>
          </p:nvSpPr>
          <p:spPr bwMode="auto">
            <a:xfrm>
              <a:off x="4640" y="3432"/>
              <a:ext cx="273" cy="288"/>
            </a:xfrm>
            <a:prstGeom prst="rect">
              <a:avLst/>
            </a:prstGeom>
            <a:noFill/>
            <a:ln w="9525">
              <a:noFill/>
              <a:miter lim="800000"/>
              <a:headEnd/>
              <a:tailEnd/>
            </a:ln>
          </p:spPr>
          <p:txBody>
            <a:bodyPr wrap="none">
              <a:spAutoFit/>
            </a:bodyPr>
            <a:lstStyle/>
            <a:p>
              <a:r>
                <a:rPr lang="en-US" b="1">
                  <a:latin typeface="Tahoma" pitchFamily="34" charset="0"/>
                </a:rPr>
                <a:t>+</a:t>
              </a:r>
            </a:p>
          </p:txBody>
        </p:sp>
        <p:sp>
          <p:nvSpPr>
            <p:cNvPr id="126992" name="Text Box 30"/>
            <p:cNvSpPr txBox="1">
              <a:spLocks noChangeArrowheads="1"/>
            </p:cNvSpPr>
            <p:nvPr/>
          </p:nvSpPr>
          <p:spPr bwMode="auto">
            <a:xfrm>
              <a:off x="3568" y="3456"/>
              <a:ext cx="199" cy="288"/>
            </a:xfrm>
            <a:prstGeom prst="rect">
              <a:avLst/>
            </a:prstGeom>
            <a:noFill/>
            <a:ln w="9525">
              <a:noFill/>
              <a:miter lim="800000"/>
              <a:headEnd/>
              <a:tailEnd/>
            </a:ln>
          </p:spPr>
          <p:txBody>
            <a:bodyPr wrap="none">
              <a:spAutoFit/>
            </a:bodyPr>
            <a:lstStyle/>
            <a:p>
              <a:r>
                <a:rPr lang="en-US" b="1">
                  <a:latin typeface="Tahoma" pitchFamily="34"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76"/>
                                        </p:tgtEl>
                                        <p:attrNameLst>
                                          <p:attrName>style.visibility</p:attrName>
                                        </p:attrNameLst>
                                      </p:cBhvr>
                                      <p:to>
                                        <p:strVal val="visible"/>
                                      </p:to>
                                    </p:set>
                                    <p:animEffect transition="in" filter="blinds(horizontal)">
                                      <p:cBhvr>
                                        <p:cTn id="12" dur="500"/>
                                        <p:tgtEl>
                                          <p:spTgt spid="1947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478"/>
                                        </p:tgtEl>
                                        <p:attrNameLst>
                                          <p:attrName>style.visibility</p:attrName>
                                        </p:attrNameLst>
                                      </p:cBhvr>
                                      <p:to>
                                        <p:strVal val="visible"/>
                                      </p:to>
                                    </p:set>
                                    <p:animEffect transition="in" filter="blinds(horizontal)">
                                      <p:cBhvr>
                                        <p:cTn id="17" dur="500"/>
                                        <p:tgtEl>
                                          <p:spTgt spid="194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77"/>
                                        </p:tgtEl>
                                        <p:attrNameLst>
                                          <p:attrName>style.visibility</p:attrName>
                                        </p:attrNameLst>
                                      </p:cBhvr>
                                      <p:to>
                                        <p:strVal val="visible"/>
                                      </p:to>
                                    </p:set>
                                    <p:animEffect transition="in" filter="blinds(horizontal)">
                                      <p:cBhvr>
                                        <p:cTn id="22" dur="500"/>
                                        <p:tgtEl>
                                          <p:spTgt spid="1947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57808"/>
                                        </p:tgtEl>
                                        <p:attrNameLst>
                                          <p:attrName>style.visibility</p:attrName>
                                        </p:attrNameLst>
                                      </p:cBhvr>
                                      <p:to>
                                        <p:strVal val="visible"/>
                                      </p:to>
                                    </p:set>
                                    <p:animEffect transition="in" filter="blinds(horizontal)">
                                      <p:cBhvr>
                                        <p:cTn id="27" dur="500"/>
                                        <p:tgtEl>
                                          <p:spTgt spid="1057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808" grpId="0" animBg="1"/>
      <p:bldP spid="19476" grpId="0" animBg="1"/>
      <p:bldP spid="19477" grpId="0" animBg="1"/>
      <p:bldP spid="19478"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id-ID" dirty="0" smtClean="0"/>
              <a:t>Strategi penggunaan ANN</a:t>
            </a:r>
            <a:endParaRPr lang="id-ID" dirty="0"/>
          </a:p>
        </p:txBody>
      </p:sp>
      <p:sp>
        <p:nvSpPr>
          <p:cNvPr id="9" name="Content Placeholder 8"/>
          <p:cNvSpPr>
            <a:spLocks noGrp="1"/>
          </p:cNvSpPr>
          <p:nvPr>
            <p:ph idx="1"/>
          </p:nvPr>
        </p:nvSpPr>
        <p:spPr/>
        <p:txBody>
          <a:bodyPr/>
          <a:lstStyle/>
          <a:p>
            <a:r>
              <a:rPr lang="id-ID" sz="2000" b="1" dirty="0" smtClean="0"/>
              <a:t>Cara memandang masalah</a:t>
            </a:r>
            <a:r>
              <a:rPr lang="id-ID" sz="2000" dirty="0" smtClean="0"/>
              <a:t>: </a:t>
            </a:r>
          </a:p>
          <a:p>
            <a:pPr lvl="1"/>
            <a:r>
              <a:rPr lang="id-ID" sz="1800" dirty="0" smtClean="0"/>
              <a:t>Klasifikasi</a:t>
            </a:r>
          </a:p>
          <a:p>
            <a:pPr lvl="1"/>
            <a:r>
              <a:rPr lang="id-ID" sz="1800" dirty="0" smtClean="0"/>
              <a:t>Sekuriti</a:t>
            </a:r>
          </a:p>
          <a:p>
            <a:pPr lvl="1"/>
            <a:r>
              <a:rPr lang="id-ID" sz="1800" dirty="0" smtClean="0"/>
              <a:t>Prediksi</a:t>
            </a:r>
          </a:p>
          <a:p>
            <a:pPr lvl="1"/>
            <a:r>
              <a:rPr lang="id-ID" sz="1800" dirty="0" smtClean="0"/>
              <a:t>Optimasi</a:t>
            </a:r>
          </a:p>
          <a:p>
            <a:r>
              <a:rPr lang="id-ID" sz="2000" b="1" dirty="0" smtClean="0"/>
              <a:t>Teknik learning</a:t>
            </a:r>
            <a:r>
              <a:rPr lang="id-ID" sz="2000" dirty="0" smtClean="0"/>
              <a:t>: Supervised/Unsupervised</a:t>
            </a:r>
          </a:p>
          <a:p>
            <a:r>
              <a:rPr lang="id-ID" sz="2000" b="1" dirty="0" smtClean="0"/>
              <a:t>Desain Arsitektur</a:t>
            </a:r>
          </a:p>
          <a:p>
            <a:pPr lvl="1"/>
            <a:r>
              <a:rPr lang="id-ID" sz="1800" dirty="0" smtClean="0"/>
              <a:t>Jumlah layer</a:t>
            </a:r>
          </a:p>
          <a:p>
            <a:pPr lvl="1"/>
            <a:r>
              <a:rPr lang="id-ID" sz="1800" dirty="0" smtClean="0"/>
              <a:t>Jumlah neuron</a:t>
            </a:r>
          </a:p>
          <a:p>
            <a:pPr lvl="1"/>
            <a:r>
              <a:rPr lang="id-ID" sz="1800" dirty="0" smtClean="0"/>
              <a:t>Pemetaan output</a:t>
            </a:r>
          </a:p>
          <a:p>
            <a:r>
              <a:rPr lang="id-ID" sz="2000" b="1" dirty="0" smtClean="0"/>
              <a:t>Strategi </a:t>
            </a:r>
            <a:r>
              <a:rPr lang="id-ID" sz="2000" b="1" i="1" dirty="0" smtClean="0"/>
              <a:t>learning</a:t>
            </a:r>
          </a:p>
          <a:p>
            <a:pPr lvl="1"/>
            <a:r>
              <a:rPr lang="id-ID" sz="1800" dirty="0" smtClean="0"/>
              <a:t>Penyiapan data: filterisasi data, pembagian data (training, validasi, test)</a:t>
            </a:r>
          </a:p>
          <a:p>
            <a:pPr lvl="1"/>
            <a:r>
              <a:rPr lang="id-ID" sz="1800" dirty="0" smtClean="0"/>
              <a:t>Setting parameter: inisialisasi, laju belajar, dsb.</a:t>
            </a:r>
          </a:p>
          <a:p>
            <a:pPr lvl="1"/>
            <a:r>
              <a:rPr lang="id-ID" sz="1800" dirty="0" smtClean="0"/>
              <a:t>Penghentian learning</a:t>
            </a:r>
          </a:p>
          <a:p>
            <a:pPr lvl="1"/>
            <a:endParaRPr lang="id-ID" sz="1800" dirty="0"/>
          </a:p>
        </p:txBody>
      </p:sp>
      <p:sp>
        <p:nvSpPr>
          <p:cNvPr id="297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down)">
                                      <p:cBhvr>
                                        <p:cTn id="10" dur="500"/>
                                        <p:tgtEl>
                                          <p:spTgt spid="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down)">
                                      <p:cBhvr>
                                        <p:cTn id="13" dur="500"/>
                                        <p:tgtEl>
                                          <p:spTgt spid="9">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wipe(down)">
                                      <p:cBhvr>
                                        <p:cTn id="16" dur="500"/>
                                        <p:tgtEl>
                                          <p:spTgt spid="9">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wipe(down)">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wipe(down)">
                                      <p:cBhvr>
                                        <p:cTn id="24" dur="500"/>
                                        <p:tgtEl>
                                          <p:spTgt spid="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wipe(down)">
                                      <p:cBhvr>
                                        <p:cTn id="29" dur="500"/>
                                        <p:tgtEl>
                                          <p:spTgt spid="9">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wipe(down)">
                                      <p:cBhvr>
                                        <p:cTn id="32" dur="500"/>
                                        <p:tgtEl>
                                          <p:spTgt spid="9">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wipe(down)">
                                      <p:cBhvr>
                                        <p:cTn id="35" dur="500"/>
                                        <p:tgtEl>
                                          <p:spTgt spid="9">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xEl>
                                              <p:pRg st="9" end="9"/>
                                            </p:txEl>
                                          </p:spTgt>
                                        </p:tgtEl>
                                        <p:attrNameLst>
                                          <p:attrName>style.visibility</p:attrName>
                                        </p:attrNameLst>
                                      </p:cBhvr>
                                      <p:to>
                                        <p:strVal val="visible"/>
                                      </p:to>
                                    </p:set>
                                    <p:animEffect transition="in" filter="wipe(down)">
                                      <p:cBhvr>
                                        <p:cTn id="38" dur="500"/>
                                        <p:tgtEl>
                                          <p:spTgt spid="9">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animEffect transition="in" filter="wipe(down)">
                                      <p:cBhvr>
                                        <p:cTn id="43" dur="500"/>
                                        <p:tgtEl>
                                          <p:spTgt spid="9">
                                            <p:txEl>
                                              <p:pRg st="10" end="1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xEl>
                                              <p:pRg st="11" end="11"/>
                                            </p:txEl>
                                          </p:spTgt>
                                        </p:tgtEl>
                                        <p:attrNameLst>
                                          <p:attrName>style.visibility</p:attrName>
                                        </p:attrNameLst>
                                      </p:cBhvr>
                                      <p:to>
                                        <p:strVal val="visible"/>
                                      </p:to>
                                    </p:set>
                                    <p:animEffect transition="in" filter="wipe(down)">
                                      <p:cBhvr>
                                        <p:cTn id="46" dur="500"/>
                                        <p:tgtEl>
                                          <p:spTgt spid="9">
                                            <p:txEl>
                                              <p:pRg st="11" end="11"/>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
                                            <p:txEl>
                                              <p:pRg st="12" end="12"/>
                                            </p:txEl>
                                          </p:spTgt>
                                        </p:tgtEl>
                                        <p:attrNameLst>
                                          <p:attrName>style.visibility</p:attrName>
                                        </p:attrNameLst>
                                      </p:cBhvr>
                                      <p:to>
                                        <p:strVal val="visible"/>
                                      </p:to>
                                    </p:set>
                                    <p:animEffect transition="in" filter="wipe(down)">
                                      <p:cBhvr>
                                        <p:cTn id="49" dur="500"/>
                                        <p:tgtEl>
                                          <p:spTgt spid="9">
                                            <p:txEl>
                                              <p:pRg st="12" end="12"/>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xEl>
                                              <p:pRg st="13" end="13"/>
                                            </p:txEl>
                                          </p:spTgt>
                                        </p:tgtEl>
                                        <p:attrNameLst>
                                          <p:attrName>style.visibility</p:attrName>
                                        </p:attrNameLst>
                                      </p:cBhvr>
                                      <p:to>
                                        <p:strVal val="visible"/>
                                      </p:to>
                                    </p:set>
                                    <p:animEffect transition="in" filter="wipe(down)">
                                      <p:cBhvr>
                                        <p:cTn id="52"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sz="5400" dirty="0" smtClean="0"/>
              <a:t>Case 1: Spam Filtering</a:t>
            </a:r>
            <a:endParaRPr lang="id-ID" dirty="0" smtClean="0"/>
          </a:p>
        </p:txBody>
      </p:sp>
      <p:sp>
        <p:nvSpPr>
          <p:cNvPr id="6" name="Content Placeholder 5"/>
          <p:cNvSpPr>
            <a:spLocks noGrp="1"/>
          </p:cNvSpPr>
          <p:nvPr>
            <p:ph idx="1"/>
          </p:nvPr>
        </p:nvSpPr>
        <p:spPr/>
        <p:txBody>
          <a:bodyPr/>
          <a:lstStyle/>
          <a:p>
            <a:r>
              <a:rPr lang="en-US" dirty="0" smtClean="0"/>
              <a:t>KDD: Knowledge </a:t>
            </a:r>
            <a:r>
              <a:rPr lang="id-ID" dirty="0" smtClean="0"/>
              <a:t>Discovery </a:t>
            </a:r>
            <a:r>
              <a:rPr lang="en-US" dirty="0" smtClean="0"/>
              <a:t>from Data</a:t>
            </a:r>
          </a:p>
          <a:p>
            <a:r>
              <a:rPr lang="id-ID" dirty="0" smtClean="0"/>
              <a:t>Interna</a:t>
            </a:r>
            <a:r>
              <a:rPr lang="en-US" dirty="0" smtClean="0"/>
              <a:t>t</a:t>
            </a:r>
            <a:r>
              <a:rPr lang="id-ID" dirty="0" smtClean="0"/>
              <a:t>ional</a:t>
            </a:r>
            <a:r>
              <a:rPr lang="en-US" dirty="0" smtClean="0"/>
              <a:t> competition about </a:t>
            </a:r>
            <a:r>
              <a:rPr lang="id-ID" dirty="0" smtClean="0"/>
              <a:t>Personalised Spam Filtering </a:t>
            </a:r>
            <a:r>
              <a:rPr lang="en-US" dirty="0" smtClean="0"/>
              <a:t>held in </a:t>
            </a:r>
            <a:r>
              <a:rPr lang="id-ID" dirty="0" smtClean="0"/>
              <a:t>Humboldt-Universität zu Berlin, </a:t>
            </a:r>
            <a:r>
              <a:rPr lang="en-US" dirty="0" smtClean="0"/>
              <a:t>G</a:t>
            </a:r>
            <a:r>
              <a:rPr lang="id-ID" dirty="0" smtClean="0"/>
              <a:t>erman</a:t>
            </a:r>
            <a:r>
              <a:rPr lang="en-US" dirty="0" smtClean="0"/>
              <a:t>y</a:t>
            </a:r>
          </a:p>
          <a:p>
            <a:r>
              <a:rPr lang="en-US" dirty="0" smtClean="0"/>
              <a:t>Find set of rules or </a:t>
            </a:r>
            <a:r>
              <a:rPr lang="id-ID" dirty="0" smtClean="0"/>
              <a:t>strateg</a:t>
            </a:r>
            <a:r>
              <a:rPr lang="en-US" dirty="0" smtClean="0"/>
              <a:t>y to distinguish an </a:t>
            </a:r>
            <a:r>
              <a:rPr lang="id-ID" dirty="0" smtClean="0"/>
              <a:t>email </a:t>
            </a:r>
            <a:r>
              <a:rPr lang="en-US" dirty="0" smtClean="0"/>
              <a:t>as </a:t>
            </a:r>
            <a:r>
              <a:rPr lang="id-ID" dirty="0" smtClean="0"/>
              <a:t>spam </a:t>
            </a:r>
            <a:r>
              <a:rPr lang="en-US" dirty="0" smtClean="0"/>
              <a:t>or not</a:t>
            </a:r>
          </a:p>
        </p:txBody>
      </p:sp>
      <p:sp>
        <p:nvSpPr>
          <p:cNvPr id="12800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ontent Placeholder 2"/>
          <p:cNvSpPr>
            <a:spLocks noGrp="1"/>
          </p:cNvSpPr>
          <p:nvPr>
            <p:ph idx="1"/>
          </p:nvPr>
        </p:nvSpPr>
        <p:spPr>
          <a:xfrm>
            <a:off x="457200" y="838200"/>
            <a:ext cx="8229600" cy="5486400"/>
          </a:xfrm>
        </p:spPr>
        <p:txBody>
          <a:bodyPr/>
          <a:lstStyle/>
          <a:p>
            <a:pPr>
              <a:buFont typeface="Arial" pitchFamily="34" charset="0"/>
              <a:buNone/>
            </a:pPr>
            <a:r>
              <a:rPr lang="en-US" sz="1400" smtClean="0"/>
              <a:t>From: DOUGLAS M ROBIN douglas_markrobin@yahoo.co.uk</a:t>
            </a:r>
            <a:endParaRPr lang="id-ID" sz="1400" smtClean="0"/>
          </a:p>
          <a:p>
            <a:pPr>
              <a:buFont typeface="Arial" pitchFamily="34" charset="0"/>
              <a:buNone/>
            </a:pPr>
            <a:r>
              <a:rPr lang="en-US" sz="1400" smtClean="0"/>
              <a:t>Subject: COMPLETE THE FORM WITH YOUR PASSPORT PHOTO ATTACHED</a:t>
            </a:r>
            <a:endParaRPr lang="id-ID" sz="1400" smtClean="0"/>
          </a:p>
          <a:p>
            <a:pPr>
              <a:buFont typeface="Arial" pitchFamily="34" charset="0"/>
              <a:buNone/>
            </a:pPr>
            <a:r>
              <a:rPr lang="en-US" sz="1400" smtClean="0"/>
              <a:t>The National Lottery</a:t>
            </a:r>
            <a:endParaRPr lang="id-ID" sz="1400" smtClean="0"/>
          </a:p>
          <a:p>
            <a:pPr>
              <a:buFont typeface="Arial" pitchFamily="34" charset="0"/>
              <a:buNone/>
            </a:pPr>
            <a:r>
              <a:rPr lang="en-US" sz="1400" smtClean="0"/>
              <a:t>PAYMENT/PROCESSING OFFICE, LONDON, UK.</a:t>
            </a:r>
            <a:endParaRPr lang="id-ID" sz="1400" smtClean="0"/>
          </a:p>
          <a:p>
            <a:pPr>
              <a:buFont typeface="Arial" pitchFamily="34" charset="0"/>
              <a:buNone/>
            </a:pPr>
            <a:r>
              <a:rPr lang="en-US" sz="1400" smtClean="0"/>
              <a:t>3240 RIDGE-WAY,LONDON NW71RN. 00447040112422</a:t>
            </a:r>
            <a:endParaRPr lang="id-ID" sz="1400" smtClean="0"/>
          </a:p>
          <a:p>
            <a:pPr>
              <a:buFont typeface="Arial" pitchFamily="34" charset="0"/>
              <a:buNone/>
            </a:pPr>
            <a:r>
              <a:rPr lang="en-US" sz="1400" smtClean="0"/>
              <a:t> </a:t>
            </a:r>
          </a:p>
          <a:p>
            <a:pPr>
              <a:buFont typeface="Arial" pitchFamily="34" charset="0"/>
              <a:buNone/>
            </a:pPr>
            <a:r>
              <a:rPr lang="en-US" sz="1400" smtClean="0"/>
              <a:t>Batch/074/05/ZY3</a:t>
            </a:r>
            <a:endParaRPr lang="id-ID" sz="1400" smtClean="0"/>
          </a:p>
          <a:p>
            <a:pPr>
              <a:buFont typeface="Arial" pitchFamily="34" charset="0"/>
              <a:buNone/>
            </a:pPr>
            <a:r>
              <a:rPr lang="en-US" sz="1400" smtClean="0"/>
              <a:t>Ticket/ 5647600545188</a:t>
            </a:r>
            <a:endParaRPr lang="id-ID" sz="1400" smtClean="0"/>
          </a:p>
          <a:p>
            <a:pPr>
              <a:buFont typeface="Arial" pitchFamily="34" charset="0"/>
              <a:buNone/>
            </a:pPr>
            <a:r>
              <a:rPr lang="en-US" sz="1400" smtClean="0"/>
              <a:t>Serial No /5073-11</a:t>
            </a:r>
            <a:endParaRPr lang="id-ID" sz="1400" smtClean="0"/>
          </a:p>
          <a:p>
            <a:pPr>
              <a:buFont typeface="Arial" pitchFamily="34" charset="0"/>
              <a:buNone/>
            </a:pPr>
            <a:r>
              <a:rPr lang="en-US" sz="1400" smtClean="0"/>
              <a:t> </a:t>
            </a:r>
            <a:endParaRPr lang="id-ID" sz="1400" smtClean="0"/>
          </a:p>
          <a:p>
            <a:pPr>
              <a:buFont typeface="Arial" pitchFamily="34" charset="0"/>
              <a:buNone/>
            </a:pPr>
            <a:r>
              <a:rPr lang="en-US" sz="1400" smtClean="0"/>
              <a:t>Dear (),</a:t>
            </a:r>
            <a:endParaRPr lang="id-ID" sz="1400" smtClean="0"/>
          </a:p>
          <a:p>
            <a:pPr>
              <a:buFont typeface="Arial" pitchFamily="34" charset="0"/>
              <a:buNone/>
            </a:pPr>
            <a:r>
              <a:rPr lang="en-US" sz="1400" smtClean="0"/>
              <a:t> </a:t>
            </a:r>
            <a:endParaRPr lang="id-ID" sz="1400" smtClean="0"/>
          </a:p>
          <a:p>
            <a:pPr>
              <a:buFont typeface="Arial" pitchFamily="34" charset="0"/>
              <a:buNone/>
            </a:pPr>
            <a:r>
              <a:rPr lang="en-US" sz="1400" smtClean="0"/>
              <a:t>l acknowledge the receipt of your mail, as regard your request the reason is that over the years we have had cases of double claim of winnings and with the help of the verification form its earlier to detect the winners in various category.</a:t>
            </a:r>
            <a:endParaRPr lang="id-ID" sz="1400" smtClean="0"/>
          </a:p>
          <a:p>
            <a:pPr>
              <a:buFont typeface="Arial" pitchFamily="34" charset="0"/>
              <a:buNone/>
            </a:pPr>
            <a:r>
              <a:rPr lang="en-US" sz="1400" smtClean="0"/>
              <a:t>Your information is need to process other vital document before your cash prize can be release to you for claim. </a:t>
            </a:r>
            <a:endParaRPr lang="id-ID" sz="1400" smtClean="0"/>
          </a:p>
          <a:p>
            <a:pPr>
              <a:buFont typeface="Arial" pitchFamily="34" charset="0"/>
              <a:buNone/>
            </a:pPr>
            <a:r>
              <a:rPr lang="en-US" sz="1400" smtClean="0"/>
              <a:t>l need those vital information alongside passport photo to proceed with the processing of your winnings.l need urgent response in 24 hrs because you have less 2 weeks . </a:t>
            </a:r>
            <a:endParaRPr lang="id-ID" sz="1400" smtClean="0"/>
          </a:p>
          <a:p>
            <a:pPr>
              <a:buFont typeface="Arial" pitchFamily="34" charset="0"/>
              <a:buNone/>
            </a:pPr>
            <a:endParaRPr lang="en-US" sz="1400" smtClean="0"/>
          </a:p>
          <a:p>
            <a:pPr>
              <a:buFont typeface="Arial" pitchFamily="34" charset="0"/>
              <a:buNone/>
            </a:pPr>
            <a:r>
              <a:rPr lang="en-US" sz="1400" smtClean="0"/>
              <a:t>Regards,</a:t>
            </a:r>
            <a:endParaRPr lang="id-ID" sz="1400" smtClean="0"/>
          </a:p>
          <a:p>
            <a:pPr>
              <a:buFont typeface="Arial" pitchFamily="34" charset="0"/>
              <a:buNone/>
            </a:pPr>
            <a:r>
              <a:rPr lang="en-US" sz="1400" smtClean="0"/>
              <a:t>Douglas Robin.</a:t>
            </a:r>
            <a:endParaRPr lang="id-ID" sz="1400" smtClean="0"/>
          </a:p>
          <a:p>
            <a:pPr>
              <a:buFont typeface="Arial" pitchFamily="34" charset="0"/>
              <a:buNone/>
            </a:pPr>
            <a:r>
              <a:rPr lang="en-US" sz="1400" smtClean="0"/>
              <a:t>(FIDUCIARY OFFICER)</a:t>
            </a:r>
            <a:endParaRPr lang="id-ID" sz="1400" smtClean="0"/>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smtClean="0"/>
              <a:t>Data</a:t>
            </a:r>
            <a:endParaRPr lang="id-ID" smtClean="0"/>
          </a:p>
        </p:txBody>
      </p:sp>
      <p:sp>
        <p:nvSpPr>
          <p:cNvPr id="3" name="Content Placeholder 2"/>
          <p:cNvSpPr>
            <a:spLocks noGrp="1"/>
          </p:cNvSpPr>
          <p:nvPr>
            <p:ph idx="1"/>
          </p:nvPr>
        </p:nvSpPr>
        <p:spPr/>
        <p:txBody>
          <a:bodyPr/>
          <a:lstStyle/>
          <a:p>
            <a:r>
              <a:rPr lang="en-US" sz="2400" dirty="0" smtClean="0">
                <a:latin typeface="Arial" pitchFamily="34" charset="0"/>
                <a:cs typeface="Arial" pitchFamily="34" charset="0"/>
              </a:rPr>
              <a:t>4000 emails as training set for learning. 2000 spam and 2000 non-spam.</a:t>
            </a:r>
            <a:endParaRPr lang="id-ID" sz="2400" dirty="0" smtClean="0">
              <a:latin typeface="Arial" pitchFamily="34" charset="0"/>
              <a:cs typeface="Arial" pitchFamily="34" charset="0"/>
            </a:endParaRPr>
          </a:p>
          <a:p>
            <a:r>
              <a:rPr lang="en-US" sz="2400" dirty="0" smtClean="0">
                <a:solidFill>
                  <a:srgbClr val="C00000"/>
                </a:solidFill>
                <a:latin typeface="Arial" pitchFamily="34" charset="0"/>
                <a:cs typeface="Arial" pitchFamily="34" charset="0"/>
              </a:rPr>
              <a:t>4000 emails as tune set (validation set). 2000 spam and 2000 non-spam.</a:t>
            </a:r>
            <a:endParaRPr lang="id-ID" sz="2400" dirty="0" smtClean="0">
              <a:solidFill>
                <a:srgbClr val="C00000"/>
              </a:solidFill>
              <a:latin typeface="Arial" pitchFamily="34" charset="0"/>
              <a:cs typeface="Arial" pitchFamily="34" charset="0"/>
            </a:endParaRPr>
          </a:p>
          <a:p>
            <a:r>
              <a:rPr lang="en-US" sz="2400" dirty="0" smtClean="0">
                <a:latin typeface="Arial" pitchFamily="34" charset="0"/>
                <a:cs typeface="Arial" pitchFamily="34" charset="0"/>
              </a:rPr>
              <a:t>2500 emails as validation set. This </a:t>
            </a:r>
            <a:r>
              <a:rPr lang="it-IT" sz="2400" dirty="0" smtClean="0">
                <a:latin typeface="Arial" pitchFamily="34" charset="0"/>
                <a:cs typeface="Arial" pitchFamily="34" charset="0"/>
              </a:rPr>
              <a:t>data is from a user inbox containing 1250 spam and 1250 non-spam.</a:t>
            </a:r>
            <a:endParaRPr lang="id-ID" sz="2400" dirty="0" smtClean="0">
              <a:latin typeface="Arial" pitchFamily="34" charset="0"/>
              <a:cs typeface="Arial" pitchFamily="34" charset="0"/>
            </a:endParaRPr>
          </a:p>
          <a:p>
            <a:r>
              <a:rPr lang="it-IT" sz="2400" dirty="0" smtClean="0">
                <a:solidFill>
                  <a:srgbClr val="C00000"/>
                </a:solidFill>
                <a:latin typeface="Arial" pitchFamily="34" charset="0"/>
                <a:cs typeface="Arial" pitchFamily="34" charset="0"/>
              </a:rPr>
              <a:t>7500 emails as test set, without label of spam nor non-spam. The data are from 3 inboxes. Each box contains 2500 email, 1250 spam and 1250 non-spam.</a:t>
            </a:r>
            <a:endParaRPr lang="id-ID" sz="2400"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dirty="0" smtClean="0"/>
              <a:t>Rules of the game</a:t>
            </a:r>
            <a:endParaRPr lang="id-ID" dirty="0" smtClean="0"/>
          </a:p>
        </p:txBody>
      </p:sp>
      <p:sp>
        <p:nvSpPr>
          <p:cNvPr id="3" name="Content Placeholder 2"/>
          <p:cNvSpPr>
            <a:spLocks noGrp="1"/>
          </p:cNvSpPr>
          <p:nvPr>
            <p:ph idx="1"/>
          </p:nvPr>
        </p:nvSpPr>
        <p:spPr/>
        <p:txBody>
          <a:bodyPr/>
          <a:lstStyle/>
          <a:p>
            <a:r>
              <a:rPr lang="it-IT" sz="2200" dirty="0" smtClean="0"/>
              <a:t>All 18.000 emails are encoded as numerical data</a:t>
            </a:r>
          </a:p>
          <a:p>
            <a:r>
              <a:rPr lang="it-IT" sz="2200" dirty="0" smtClean="0"/>
              <a:t>Firstly, build a wordlist atau dictionary from all emails and produce a dictionary of 200.000 words </a:t>
            </a:r>
          </a:p>
          <a:p>
            <a:r>
              <a:rPr lang="it-IT" sz="2200" dirty="0" smtClean="0"/>
              <a:t>Secondly, each email is parsed and each word is replaced by the suitable index of word in the dictionary and calculate the word frequency</a:t>
            </a:r>
          </a:p>
          <a:p>
            <a:r>
              <a:rPr lang="it-IT" sz="2200" dirty="0" smtClean="0"/>
              <a:t>Email spam is labeled by </a:t>
            </a:r>
            <a:r>
              <a:rPr lang="it-IT" sz="2200" b="1" dirty="0" smtClean="0"/>
              <a:t>1</a:t>
            </a:r>
            <a:r>
              <a:rPr lang="it-IT" sz="2200" dirty="0" smtClean="0"/>
              <a:t>, email non-spam </a:t>
            </a:r>
            <a:r>
              <a:rPr lang="it-IT" sz="2200" b="1" dirty="0" smtClean="0"/>
              <a:t>-1</a:t>
            </a:r>
            <a:r>
              <a:rPr lang="it-IT" sz="2200" dirty="0" smtClean="0"/>
              <a:t>, and unknown email </a:t>
            </a:r>
            <a:r>
              <a:rPr lang="it-IT" sz="2200" b="1" dirty="0" smtClean="0"/>
              <a:t>0</a:t>
            </a:r>
            <a:r>
              <a:rPr lang="it-IT" sz="2200" dirty="0" smtClean="0"/>
              <a:t>.</a:t>
            </a:r>
            <a:endParaRPr lang="id-ID" sz="2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it-IT" sz="4800" dirty="0" smtClean="0"/>
              <a:t>Example: Wordlist (Dictionary)</a:t>
            </a:r>
            <a:endParaRPr lang="id-ID" sz="4800" dirty="0" smtClean="0"/>
          </a:p>
        </p:txBody>
      </p:sp>
      <p:graphicFrame>
        <p:nvGraphicFramePr>
          <p:cNvPr id="5" name="Table 4"/>
          <p:cNvGraphicFramePr>
            <a:graphicFrameLocks noGrp="1"/>
          </p:cNvGraphicFramePr>
          <p:nvPr/>
        </p:nvGraphicFramePr>
        <p:xfrm>
          <a:off x="533400" y="2209800"/>
          <a:ext cx="4876800" cy="4079240"/>
        </p:xfrm>
        <a:graphic>
          <a:graphicData uri="http://schemas.openxmlformats.org/drawingml/2006/table">
            <a:tbl>
              <a:tblPr firstRow="1" bandRow="1">
                <a:tableStyleId>{5C22544A-7EE6-4342-B048-85BDC9FD1C3A}</a:tableStyleId>
              </a:tblPr>
              <a:tblGrid>
                <a:gridCol w="1584960"/>
                <a:gridCol w="3291840"/>
              </a:tblGrid>
              <a:tr h="370840">
                <a:tc>
                  <a:txBody>
                    <a:bodyPr/>
                    <a:lstStyle/>
                    <a:p>
                      <a:pPr algn="ctr"/>
                      <a:r>
                        <a:rPr lang="en-US" dirty="0" smtClean="0"/>
                        <a:t>No</a:t>
                      </a:r>
                      <a:endParaRPr lang="id-ID" dirty="0"/>
                    </a:p>
                  </a:txBody>
                  <a:tcPr/>
                </a:tc>
                <a:tc>
                  <a:txBody>
                    <a:bodyPr/>
                    <a:lstStyle/>
                    <a:p>
                      <a:pPr algn="ctr"/>
                      <a:r>
                        <a:rPr lang="en-US" dirty="0" smtClean="0"/>
                        <a:t>Word</a:t>
                      </a:r>
                      <a:endParaRPr lang="id-ID" dirty="0"/>
                    </a:p>
                  </a:txBody>
                  <a:tcPr/>
                </a:tc>
              </a:tr>
              <a:tr h="370840">
                <a:tc>
                  <a:txBody>
                    <a:bodyPr/>
                    <a:lstStyle/>
                    <a:p>
                      <a:pPr algn="ctr"/>
                      <a:r>
                        <a:rPr lang="en-US" dirty="0" smtClean="0"/>
                        <a:t>1</a:t>
                      </a:r>
                      <a:endParaRPr lang="id-ID" dirty="0"/>
                    </a:p>
                  </a:txBody>
                  <a:tcPr/>
                </a:tc>
                <a:tc>
                  <a:txBody>
                    <a:bodyPr/>
                    <a:lstStyle/>
                    <a:p>
                      <a:r>
                        <a:rPr lang="en-US" sz="1800" dirty="0" smtClean="0"/>
                        <a:t>attached</a:t>
                      </a:r>
                      <a:endParaRPr lang="id-ID" dirty="0"/>
                    </a:p>
                  </a:txBody>
                  <a:tcPr/>
                </a:tc>
              </a:tr>
              <a:tr h="370840">
                <a:tc>
                  <a:txBody>
                    <a:bodyPr/>
                    <a:lstStyle/>
                    <a:p>
                      <a:pPr algn="ctr"/>
                      <a:r>
                        <a:rPr lang="en-US" dirty="0" smtClean="0"/>
                        <a:t>2</a:t>
                      </a:r>
                      <a:endParaRPr lang="id-ID" dirty="0"/>
                    </a:p>
                  </a:txBody>
                  <a:tcPr/>
                </a:tc>
                <a:tc>
                  <a:txBody>
                    <a:bodyPr/>
                    <a:lstStyle/>
                    <a:p>
                      <a:r>
                        <a:rPr lang="en-US" sz="1800" dirty="0" smtClean="0"/>
                        <a:t>document</a:t>
                      </a:r>
                      <a:endParaRPr lang="id-ID" dirty="0"/>
                    </a:p>
                  </a:txBody>
                  <a:tcPr/>
                </a:tc>
              </a:tr>
              <a:tr h="370840">
                <a:tc>
                  <a:txBody>
                    <a:bodyPr/>
                    <a:lstStyle/>
                    <a:p>
                      <a:pPr algn="ctr"/>
                      <a:r>
                        <a:rPr lang="en-US" dirty="0" smtClean="0"/>
                        <a:t>3</a:t>
                      </a:r>
                      <a:endParaRPr lang="id-ID" dirty="0"/>
                    </a:p>
                  </a:txBody>
                  <a:tcPr/>
                </a:tc>
                <a:tc>
                  <a:txBody>
                    <a:bodyPr/>
                    <a:lstStyle/>
                    <a:p>
                      <a:r>
                        <a:rPr lang="en-US" sz="1800" dirty="0" smtClean="0"/>
                        <a:t>form</a:t>
                      </a:r>
                      <a:endParaRPr lang="id-ID" dirty="0"/>
                    </a:p>
                  </a:txBody>
                  <a:tcPr/>
                </a:tc>
              </a:tr>
              <a:tr h="370840">
                <a:tc>
                  <a:txBody>
                    <a:bodyPr/>
                    <a:lstStyle/>
                    <a:p>
                      <a:pPr algn="ctr"/>
                      <a:r>
                        <a:rPr lang="en-US" dirty="0" smtClean="0"/>
                        <a:t>4</a:t>
                      </a:r>
                      <a:endParaRPr lang="id-ID" dirty="0"/>
                    </a:p>
                  </a:txBody>
                  <a:tcPr/>
                </a:tc>
                <a:tc>
                  <a:txBody>
                    <a:bodyPr/>
                    <a:lstStyle/>
                    <a:p>
                      <a:r>
                        <a:rPr lang="en-US" sz="1800" dirty="0" smtClean="0"/>
                        <a:t>lottery</a:t>
                      </a:r>
                      <a:endParaRPr lang="id-ID" dirty="0"/>
                    </a:p>
                  </a:txBody>
                  <a:tcPr/>
                </a:tc>
              </a:tr>
              <a:tr h="370840">
                <a:tc>
                  <a:txBody>
                    <a:bodyPr/>
                    <a:lstStyle/>
                    <a:p>
                      <a:pPr algn="ctr"/>
                      <a:r>
                        <a:rPr lang="en-US" dirty="0" smtClean="0"/>
                        <a:t>5</a:t>
                      </a:r>
                      <a:endParaRPr lang="id-ID" dirty="0"/>
                    </a:p>
                  </a:txBody>
                  <a:tcPr/>
                </a:tc>
                <a:tc>
                  <a:txBody>
                    <a:bodyPr/>
                    <a:lstStyle/>
                    <a:p>
                      <a:r>
                        <a:rPr lang="en-US" sz="1800" dirty="0" smtClean="0"/>
                        <a:t>national </a:t>
                      </a:r>
                      <a:endParaRPr lang="id-ID"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a:t>
                      </a:r>
                      <a:endParaRPr lang="id-ID" dirty="0"/>
                    </a:p>
                  </a:txBody>
                  <a:tcPr/>
                </a:tc>
                <a:tc>
                  <a:txBody>
                    <a:bodyPr/>
                    <a:lstStyle/>
                    <a:p>
                      <a:r>
                        <a:rPr lang="en-US" dirty="0" smtClean="0"/>
                        <a:t>open</a:t>
                      </a:r>
                      <a:endParaRPr lang="id-ID" dirty="0"/>
                    </a:p>
                  </a:txBody>
                  <a:tcPr/>
                </a:tc>
              </a:tr>
              <a:tr h="370840">
                <a:tc>
                  <a:txBody>
                    <a:bodyPr/>
                    <a:lstStyle/>
                    <a:p>
                      <a:pPr algn="ctr"/>
                      <a:r>
                        <a:rPr lang="en-US" dirty="0" smtClean="0"/>
                        <a:t>7</a:t>
                      </a:r>
                      <a:endParaRPr lang="id-ID" dirty="0"/>
                    </a:p>
                  </a:txBody>
                  <a:tcPr/>
                </a:tc>
                <a:tc>
                  <a:txBody>
                    <a:bodyPr/>
                    <a:lstStyle/>
                    <a:p>
                      <a:r>
                        <a:rPr lang="en-US" sz="1800" dirty="0" smtClean="0"/>
                        <a:t>passport </a:t>
                      </a:r>
                      <a:endParaRPr lang="id-ID" dirty="0"/>
                    </a:p>
                  </a:txBody>
                  <a:tcPr/>
                </a:tc>
              </a:tr>
              <a:tr h="370840">
                <a:tc>
                  <a:txBody>
                    <a:bodyPr/>
                    <a:lstStyle/>
                    <a:p>
                      <a:pPr algn="ctr"/>
                      <a:r>
                        <a:rPr lang="en-US" dirty="0" smtClean="0"/>
                        <a:t>8</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 ticket</a:t>
                      </a:r>
                      <a:endParaRPr lang="id-ID" dirty="0"/>
                    </a:p>
                  </a:txBody>
                  <a:tcPr/>
                </a:tc>
              </a:tr>
              <a:tr h="370840">
                <a:tc>
                  <a:txBody>
                    <a:bodyPr/>
                    <a:lstStyle/>
                    <a:p>
                      <a:pPr algn="ctr"/>
                      <a:r>
                        <a:rPr lang="en-US" dirty="0" smtClean="0"/>
                        <a:t>…</a:t>
                      </a:r>
                      <a:endParaRPr lang="id-ID"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endParaRPr lang="id-ID" dirty="0" smtClean="0"/>
                    </a:p>
                  </a:txBody>
                  <a:tcPr/>
                </a:tc>
              </a:tr>
              <a:tr h="370840">
                <a:tc>
                  <a:txBody>
                    <a:bodyPr/>
                    <a:lstStyle/>
                    <a:p>
                      <a:pPr algn="ctr"/>
                      <a:r>
                        <a:rPr lang="en-US" dirty="0" smtClean="0"/>
                        <a:t>200.000</a:t>
                      </a:r>
                      <a:endParaRPr lang="id-ID" dirty="0"/>
                    </a:p>
                  </a:txBody>
                  <a:tcPr/>
                </a:tc>
                <a:tc>
                  <a:txBody>
                    <a:bodyPr/>
                    <a:lstStyle/>
                    <a:p>
                      <a:r>
                        <a:rPr lang="en-US" sz="1800" dirty="0" smtClean="0"/>
                        <a:t>urgent</a:t>
                      </a:r>
                      <a:endParaRPr lang="id-ID" dirty="0"/>
                    </a:p>
                  </a:txBody>
                  <a:tcPr/>
                </a:tc>
              </a:tr>
            </a:tbl>
          </a:graphicData>
        </a:graphic>
      </p:graphicFrame>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smtClean="0"/>
              <a:t>Example: Spam Email</a:t>
            </a:r>
            <a:endParaRPr lang="id-ID" dirty="0" smtClean="0"/>
          </a:p>
        </p:txBody>
      </p:sp>
      <p:sp>
        <p:nvSpPr>
          <p:cNvPr id="3" name="Content Placeholder 2"/>
          <p:cNvSpPr>
            <a:spLocks noGrp="1"/>
          </p:cNvSpPr>
          <p:nvPr>
            <p:ph idx="1"/>
          </p:nvPr>
        </p:nvSpPr>
        <p:spPr/>
        <p:txBody>
          <a:bodyPr/>
          <a:lstStyle/>
          <a:p>
            <a:r>
              <a:rPr lang="it-IT" sz="2200" b="1" smtClean="0">
                <a:latin typeface="Courier New" pitchFamily="49" charset="0"/>
                <a:cs typeface="Courier New" pitchFamily="49" charset="0"/>
              </a:rPr>
              <a:t>1</a:t>
            </a:r>
            <a:r>
              <a:rPr lang="it-IT" sz="2200" smtClean="0">
                <a:latin typeface="Courier New" pitchFamily="49" charset="0"/>
                <a:cs typeface="Courier New" pitchFamily="49" charset="0"/>
              </a:rPr>
              <a:t> 35:1 73:1 77:1 206:1 16176:1</a:t>
            </a:r>
            <a:endParaRPr lang="id-ID" sz="2200" smtClean="0">
              <a:latin typeface="Courier New" pitchFamily="49" charset="0"/>
              <a:cs typeface="Courier New" pitchFamily="49" charset="0"/>
            </a:endParaRPr>
          </a:p>
          <a:p>
            <a:r>
              <a:rPr lang="it-IT" sz="2200" b="1" smtClean="0">
                <a:latin typeface="Courier New" pitchFamily="49" charset="0"/>
                <a:cs typeface="Courier New" pitchFamily="49" charset="0"/>
              </a:rPr>
              <a:t>1</a:t>
            </a:r>
            <a:r>
              <a:rPr lang="it-IT" sz="2200" smtClean="0">
                <a:latin typeface="Courier New" pitchFamily="49" charset="0"/>
                <a:cs typeface="Courier New" pitchFamily="49" charset="0"/>
              </a:rPr>
              <a:t> 2058:1 27162:1 49588:1</a:t>
            </a:r>
            <a:endParaRPr lang="id-ID" sz="2200" smtClean="0">
              <a:latin typeface="Courier New" pitchFamily="49" charset="0"/>
              <a:cs typeface="Courier New" pitchFamily="49" charset="0"/>
            </a:endParaRPr>
          </a:p>
          <a:p>
            <a:r>
              <a:rPr lang="it-IT" sz="2200" b="1" smtClean="0">
                <a:latin typeface="Courier New" pitchFamily="49" charset="0"/>
                <a:cs typeface="Courier New" pitchFamily="49" charset="0"/>
              </a:rPr>
              <a:t>1</a:t>
            </a:r>
            <a:r>
              <a:rPr lang="it-IT" sz="2200" smtClean="0">
                <a:latin typeface="Courier New" pitchFamily="49" charset="0"/>
                <a:cs typeface="Courier New" pitchFamily="49" charset="0"/>
              </a:rPr>
              <a:t> 9:3 94:1 109:1 163:1 405:1 406:1 415:2 416:1 435:3 436:3 437:4 440:4 450:3 456:1 457:1 461:1 466:1 467:1 477:1 478:1 751:1 1015:1 1034:14 1041:1 1216:1 1226:1 1231:1 1666:1 2344:1 2345:1 2505:1 2528:1 3498:1 4339:1 4463:1 7480:1 8143:1 15050:1 17176:1 19051:1 20895:1 22963:1 35908:1 48253:1 49469:1 60004:1 78684:1 84924:1 85550:1 93429:1 95839:1 106782:1 106783:4 106784:2 106785:2 106786:1 106788:1 106802:1 106803:1</a:t>
            </a:r>
            <a:endParaRPr lang="id-ID" sz="22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dirty="0" smtClean="0"/>
              <a:t>Example: Non-Spam Email</a:t>
            </a:r>
            <a:endParaRPr lang="id-ID" dirty="0" smtClean="0"/>
          </a:p>
        </p:txBody>
      </p:sp>
      <p:sp>
        <p:nvSpPr>
          <p:cNvPr id="137219" name="Content Placeholder 2"/>
          <p:cNvSpPr>
            <a:spLocks noGrp="1"/>
          </p:cNvSpPr>
          <p:nvPr>
            <p:ph idx="1"/>
          </p:nvPr>
        </p:nvSpPr>
        <p:spPr/>
        <p:txBody>
          <a:bodyPr/>
          <a:lstStyle/>
          <a:p>
            <a:r>
              <a:rPr lang="it-IT" sz="2200" b="1" smtClean="0">
                <a:latin typeface="Courier New" pitchFamily="49" charset="0"/>
                <a:cs typeface="Courier New" pitchFamily="49" charset="0"/>
              </a:rPr>
              <a:t>-1</a:t>
            </a:r>
            <a:r>
              <a:rPr lang="it-IT" sz="2200" smtClean="0">
                <a:latin typeface="Courier New" pitchFamily="49" charset="0"/>
                <a:cs typeface="Courier New" pitchFamily="49" charset="0"/>
              </a:rPr>
              <a:t> 9:1 82:1 92:1 104:1 231:1 308:1 338:1 351:1 390:1 440:2 693:1 933:1 975:1 984:1 1631:1 2404:2 2560:2 2589:2 3361:1 3630:1 4042:1 4059:1 6515:1 7851:1 8762:1 10427:1 16178:1 37517:1 44973:1 53347:1 109089:2 109090:1 110944:1 111668:1 133323:1 140060:1 155590:1</a:t>
            </a:r>
            <a:endParaRPr lang="id-ID" sz="220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dirty="0" smtClean="0"/>
              <a:t>Example: Unlabeled Email</a:t>
            </a:r>
            <a:endParaRPr lang="id-ID" dirty="0" smtClean="0"/>
          </a:p>
        </p:txBody>
      </p:sp>
      <p:sp>
        <p:nvSpPr>
          <p:cNvPr id="138243" name="Content Placeholder 2"/>
          <p:cNvSpPr>
            <a:spLocks noGrp="1"/>
          </p:cNvSpPr>
          <p:nvPr>
            <p:ph idx="1"/>
          </p:nvPr>
        </p:nvSpPr>
        <p:spPr/>
        <p:txBody>
          <a:bodyPr/>
          <a:lstStyle/>
          <a:p>
            <a:r>
              <a:rPr lang="it-IT" sz="2200" b="1" smtClean="0"/>
              <a:t>0</a:t>
            </a:r>
            <a:r>
              <a:rPr lang="it-IT" sz="2200" smtClean="0"/>
              <a:t> 94:1 204:1 257:1 582:1 4898:1 6371:1</a:t>
            </a:r>
            <a:endParaRPr lang="id-ID" sz="22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pPr algn="l" eaLnBrk="1" hangingPunct="1"/>
            <a:r>
              <a:rPr lang="en-US" smtClean="0"/>
              <a:t>XOR</a:t>
            </a:r>
            <a:endParaRPr lang="id-ID" smtClean="0"/>
          </a:p>
        </p:txBody>
      </p:sp>
      <p:grpSp>
        <p:nvGrpSpPr>
          <p:cNvPr id="2" name="Group 21"/>
          <p:cNvGrpSpPr>
            <a:grpSpLocks/>
          </p:cNvGrpSpPr>
          <p:nvPr/>
        </p:nvGrpSpPr>
        <p:grpSpPr bwMode="auto">
          <a:xfrm>
            <a:off x="533400" y="1687513"/>
            <a:ext cx="4267200" cy="3794125"/>
            <a:chOff x="533400" y="1688068"/>
            <a:chExt cx="4267200" cy="3793867"/>
          </a:xfrm>
        </p:grpSpPr>
        <p:cxnSp>
          <p:nvCxnSpPr>
            <p:cNvPr id="7" name="Straight Connector 6"/>
            <p:cNvCxnSpPr/>
            <p:nvPr/>
          </p:nvCxnSpPr>
          <p:spPr>
            <a:xfrm rot="5400000">
              <a:off x="-307871" y="3661196"/>
              <a:ext cx="305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914400" y="4881901"/>
              <a:ext cx="327660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066800" y="4731098"/>
              <a:ext cx="304800" cy="3047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Oval 14"/>
            <p:cNvSpPr/>
            <p:nvPr/>
          </p:nvSpPr>
          <p:spPr>
            <a:xfrm>
              <a:off x="1066800" y="3435786"/>
              <a:ext cx="304800" cy="30477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Oval 15"/>
            <p:cNvSpPr/>
            <p:nvPr/>
          </p:nvSpPr>
          <p:spPr>
            <a:xfrm>
              <a:off x="2590800" y="3435786"/>
              <a:ext cx="304800" cy="30477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Oval 16"/>
            <p:cNvSpPr/>
            <p:nvPr/>
          </p:nvSpPr>
          <p:spPr>
            <a:xfrm>
              <a:off x="2590800" y="4731098"/>
              <a:ext cx="304800" cy="30477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1480" name="TextBox 27"/>
            <p:cNvSpPr txBox="1">
              <a:spLocks noChangeArrowheads="1"/>
            </p:cNvSpPr>
            <p:nvPr/>
          </p:nvSpPr>
          <p:spPr bwMode="auto">
            <a:xfrm>
              <a:off x="609600" y="5036403"/>
              <a:ext cx="609600" cy="369332"/>
            </a:xfrm>
            <a:prstGeom prst="rect">
              <a:avLst/>
            </a:prstGeom>
            <a:noFill/>
            <a:ln w="9525">
              <a:noFill/>
              <a:miter lim="800000"/>
              <a:headEnd/>
              <a:tailEnd/>
            </a:ln>
          </p:spPr>
          <p:txBody>
            <a:bodyPr>
              <a:spAutoFit/>
            </a:bodyPr>
            <a:lstStyle/>
            <a:p>
              <a:pPr algn="ctr"/>
              <a:r>
                <a:rPr lang="en-US"/>
                <a:t>0</a:t>
              </a:r>
              <a:endParaRPr lang="id-ID"/>
            </a:p>
          </p:txBody>
        </p:sp>
        <p:sp>
          <p:nvSpPr>
            <p:cNvPr id="61481" name="TextBox 28"/>
            <p:cNvSpPr txBox="1">
              <a:spLocks noChangeArrowheads="1"/>
            </p:cNvSpPr>
            <p:nvPr/>
          </p:nvSpPr>
          <p:spPr bwMode="auto">
            <a:xfrm>
              <a:off x="2452914" y="5112603"/>
              <a:ext cx="609600" cy="369332"/>
            </a:xfrm>
            <a:prstGeom prst="rect">
              <a:avLst/>
            </a:prstGeom>
            <a:noFill/>
            <a:ln w="9525">
              <a:noFill/>
              <a:miter lim="800000"/>
              <a:headEnd/>
              <a:tailEnd/>
            </a:ln>
          </p:spPr>
          <p:txBody>
            <a:bodyPr>
              <a:spAutoFit/>
            </a:bodyPr>
            <a:lstStyle/>
            <a:p>
              <a:pPr algn="ctr"/>
              <a:r>
                <a:rPr lang="en-US"/>
                <a:t>1</a:t>
              </a:r>
              <a:endParaRPr lang="id-ID"/>
            </a:p>
          </p:txBody>
        </p:sp>
        <p:sp>
          <p:nvSpPr>
            <p:cNvPr id="61482" name="TextBox 29"/>
            <p:cNvSpPr txBox="1">
              <a:spLocks noChangeArrowheads="1"/>
            </p:cNvSpPr>
            <p:nvPr/>
          </p:nvSpPr>
          <p:spPr bwMode="auto">
            <a:xfrm>
              <a:off x="533400" y="3447871"/>
              <a:ext cx="609600" cy="369332"/>
            </a:xfrm>
            <a:prstGeom prst="rect">
              <a:avLst/>
            </a:prstGeom>
            <a:noFill/>
            <a:ln w="9525">
              <a:noFill/>
              <a:miter lim="800000"/>
              <a:headEnd/>
              <a:tailEnd/>
            </a:ln>
          </p:spPr>
          <p:txBody>
            <a:bodyPr>
              <a:spAutoFit/>
            </a:bodyPr>
            <a:lstStyle/>
            <a:p>
              <a:pPr algn="ctr"/>
              <a:r>
                <a:rPr lang="en-US"/>
                <a:t>1</a:t>
              </a:r>
              <a:endParaRPr lang="id-ID"/>
            </a:p>
          </p:txBody>
        </p:sp>
        <p:sp>
          <p:nvSpPr>
            <p:cNvPr id="61483" name="TextBox 17"/>
            <p:cNvSpPr txBox="1">
              <a:spLocks noChangeArrowheads="1"/>
            </p:cNvSpPr>
            <p:nvPr/>
          </p:nvSpPr>
          <p:spPr bwMode="auto">
            <a:xfrm>
              <a:off x="4191000" y="4678680"/>
              <a:ext cx="609600" cy="369332"/>
            </a:xfrm>
            <a:prstGeom prst="rect">
              <a:avLst/>
            </a:prstGeom>
            <a:noFill/>
            <a:ln w="9525">
              <a:noFill/>
              <a:miter lim="800000"/>
              <a:headEnd/>
              <a:tailEnd/>
            </a:ln>
          </p:spPr>
          <p:txBody>
            <a:bodyPr>
              <a:spAutoFit/>
            </a:bodyPr>
            <a:lstStyle/>
            <a:p>
              <a:pPr algn="ctr"/>
              <a:r>
                <a:rPr lang="en-US"/>
                <a:t>x1</a:t>
              </a:r>
              <a:endParaRPr lang="id-ID"/>
            </a:p>
          </p:txBody>
        </p:sp>
        <p:sp>
          <p:nvSpPr>
            <p:cNvPr id="61484" name="TextBox 18"/>
            <p:cNvSpPr txBox="1">
              <a:spLocks noChangeArrowheads="1"/>
            </p:cNvSpPr>
            <p:nvPr/>
          </p:nvSpPr>
          <p:spPr bwMode="auto">
            <a:xfrm>
              <a:off x="914401" y="1688068"/>
              <a:ext cx="609600" cy="369332"/>
            </a:xfrm>
            <a:prstGeom prst="rect">
              <a:avLst/>
            </a:prstGeom>
            <a:noFill/>
            <a:ln w="9525">
              <a:noFill/>
              <a:miter lim="800000"/>
              <a:headEnd/>
              <a:tailEnd/>
            </a:ln>
          </p:spPr>
          <p:txBody>
            <a:bodyPr>
              <a:spAutoFit/>
            </a:bodyPr>
            <a:lstStyle/>
            <a:p>
              <a:pPr algn="ctr"/>
              <a:r>
                <a:rPr lang="en-US"/>
                <a:t>x2</a:t>
              </a:r>
              <a:endParaRPr lang="id-ID"/>
            </a:p>
          </p:txBody>
        </p:sp>
      </p:grpSp>
      <p:graphicFrame>
        <p:nvGraphicFramePr>
          <p:cNvPr id="42" name="Table 41"/>
          <p:cNvGraphicFramePr>
            <a:graphicFrameLocks noGrp="1"/>
          </p:cNvGraphicFramePr>
          <p:nvPr/>
        </p:nvGraphicFramePr>
        <p:xfrm>
          <a:off x="5334000" y="1295400"/>
          <a:ext cx="2438400" cy="1854200"/>
        </p:xfrm>
        <a:graphic>
          <a:graphicData uri="http://schemas.openxmlformats.org/drawingml/2006/table">
            <a:tbl>
              <a:tblPr firstRow="1" bandRow="1">
                <a:tableStyleId>{5C22544A-7EE6-4342-B048-85BDC9FD1C3A}</a:tableStyleId>
              </a:tblPr>
              <a:tblGrid>
                <a:gridCol w="812800"/>
                <a:gridCol w="812800"/>
                <a:gridCol w="812800"/>
              </a:tblGrid>
              <a:tr h="370840">
                <a:tc>
                  <a:txBody>
                    <a:bodyPr/>
                    <a:lstStyle/>
                    <a:p>
                      <a:pPr algn="ctr"/>
                      <a:r>
                        <a:rPr lang="en-US" b="1" dirty="0" smtClean="0">
                          <a:latin typeface="Arial" pitchFamily="34" charset="0"/>
                          <a:cs typeface="Arial" pitchFamily="34" charset="0"/>
                        </a:rPr>
                        <a:t>x1</a:t>
                      </a:r>
                      <a:endParaRPr lang="id-ID"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x2</a:t>
                      </a:r>
                      <a:endParaRPr lang="id-ID"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y</a:t>
                      </a:r>
                      <a:endParaRPr lang="id-ID" b="1"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r>
            </a:tbl>
          </a:graphicData>
        </a:graphic>
      </p:graphicFrame>
      <p:cxnSp>
        <p:nvCxnSpPr>
          <p:cNvPr id="21" name="Straight Connector 20"/>
          <p:cNvCxnSpPr/>
          <p:nvPr/>
        </p:nvCxnSpPr>
        <p:spPr>
          <a:xfrm flipV="1">
            <a:off x="1066800" y="3200400"/>
            <a:ext cx="2895600" cy="25146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04800" y="2514600"/>
            <a:ext cx="2895600" cy="25146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0" y="5791200"/>
            <a:ext cx="2743200" cy="461963"/>
          </a:xfrm>
          <a:prstGeom prst="rect">
            <a:avLst/>
          </a:prstGeom>
          <a:noFill/>
          <a:ln w="9525">
            <a:noFill/>
            <a:miter lim="800000"/>
            <a:headEnd/>
            <a:tailEnd/>
          </a:ln>
        </p:spPr>
        <p:txBody>
          <a:bodyPr>
            <a:spAutoFit/>
          </a:bodyPr>
          <a:lstStyle/>
          <a:p>
            <a:pPr algn="ctr"/>
            <a:r>
              <a:rPr lang="en-US" sz="2400">
                <a:solidFill>
                  <a:srgbClr val="0070C0"/>
                </a:solidFill>
              </a:rPr>
              <a:t>x1 - x2 - 0,5 = 0</a:t>
            </a:r>
            <a:endParaRPr lang="id-ID" sz="2400">
              <a:solidFill>
                <a:srgbClr val="0070C0"/>
              </a:solidFill>
            </a:endParaRPr>
          </a:p>
        </p:txBody>
      </p:sp>
      <p:sp>
        <p:nvSpPr>
          <p:cNvPr id="26" name="TextBox 25"/>
          <p:cNvSpPr txBox="1">
            <a:spLocks noChangeArrowheads="1"/>
          </p:cNvSpPr>
          <p:nvPr/>
        </p:nvSpPr>
        <p:spPr bwMode="auto">
          <a:xfrm>
            <a:off x="1981200" y="1981200"/>
            <a:ext cx="2667000" cy="461963"/>
          </a:xfrm>
          <a:prstGeom prst="rect">
            <a:avLst/>
          </a:prstGeom>
          <a:noFill/>
          <a:ln w="9525">
            <a:noFill/>
            <a:miter lim="800000"/>
            <a:headEnd/>
            <a:tailEnd/>
          </a:ln>
        </p:spPr>
        <p:txBody>
          <a:bodyPr>
            <a:spAutoFit/>
          </a:bodyPr>
          <a:lstStyle/>
          <a:p>
            <a:pPr algn="ctr"/>
            <a:r>
              <a:rPr lang="en-US" sz="2400">
                <a:solidFill>
                  <a:srgbClr val="0070C0"/>
                </a:solidFill>
              </a:rPr>
              <a:t>x1 - x2 + 0,5 = 0</a:t>
            </a:r>
            <a:endParaRPr lang="id-ID" sz="24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dirty="0" smtClean="0"/>
              <a:t>Classification technique?</a:t>
            </a:r>
            <a:endParaRPr lang="id-ID" dirty="0" smtClean="0"/>
          </a:p>
        </p:txBody>
      </p:sp>
      <p:sp>
        <p:nvSpPr>
          <p:cNvPr id="3" name="Content Placeholder 2"/>
          <p:cNvSpPr>
            <a:spLocks noGrp="1"/>
          </p:cNvSpPr>
          <p:nvPr>
            <p:ph idx="1"/>
          </p:nvPr>
        </p:nvSpPr>
        <p:spPr/>
        <p:txBody>
          <a:bodyPr/>
          <a:lstStyle/>
          <a:p>
            <a:r>
              <a:rPr lang="it-IT" dirty="0" smtClean="0"/>
              <a:t>ID3</a:t>
            </a:r>
          </a:p>
          <a:p>
            <a:r>
              <a:rPr lang="it-IT" dirty="0" smtClean="0"/>
              <a:t>Bayesian Learning</a:t>
            </a:r>
          </a:p>
          <a:p>
            <a:r>
              <a:rPr lang="it-IT" dirty="0" smtClean="0"/>
              <a:t>Genetic Algorithm</a:t>
            </a:r>
          </a:p>
          <a:p>
            <a:r>
              <a:rPr lang="it-IT" dirty="0" smtClean="0"/>
              <a:t>Support Vector Machine</a:t>
            </a:r>
          </a:p>
          <a:p>
            <a:r>
              <a:rPr lang="it-IT" dirty="0" smtClean="0"/>
              <a:t>ANN: MLP</a:t>
            </a:r>
          </a:p>
          <a:p>
            <a:r>
              <a:rPr lang="it-IT" dirty="0" smtClean="0"/>
              <a:t>Or other techniques?</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tLang="ko-KR" smtClean="0">
                <a:cs typeface="HY신명조"/>
              </a:rPr>
              <a:t>Feature Extraction?</a:t>
            </a:r>
            <a:endParaRPr lang="id-ID" smtClean="0">
              <a:ea typeface="HY중고딕"/>
              <a:cs typeface="HY신명조"/>
            </a:endParaRPr>
          </a:p>
        </p:txBody>
      </p:sp>
      <p:sp>
        <p:nvSpPr>
          <p:cNvPr id="3" name="Content Placeholder 2"/>
          <p:cNvSpPr>
            <a:spLocks noGrp="1"/>
          </p:cNvSpPr>
          <p:nvPr>
            <p:ph idx="1"/>
          </p:nvPr>
        </p:nvSpPr>
        <p:spPr>
          <a:xfrm>
            <a:off x="533400" y="1981200"/>
            <a:ext cx="8229600" cy="4389438"/>
          </a:xfrm>
        </p:spPr>
        <p:txBody>
          <a:bodyPr/>
          <a:lstStyle/>
          <a:p>
            <a:r>
              <a:rPr lang="en-US" sz="2800" dirty="0" smtClean="0"/>
              <a:t>Information Gain</a:t>
            </a:r>
          </a:p>
          <a:p>
            <a:r>
              <a:rPr lang="en-US" sz="2800" dirty="0" smtClean="0"/>
              <a:t>PCA</a:t>
            </a:r>
          </a:p>
          <a:p>
            <a:r>
              <a:rPr lang="en-US" sz="2800" dirty="0" smtClean="0"/>
              <a:t>ICA</a:t>
            </a:r>
          </a:p>
          <a:p>
            <a:r>
              <a:rPr lang="it-IT" sz="2800" dirty="0" smtClean="0"/>
              <a:t>Atau teknik lainnya</a:t>
            </a:r>
            <a:endParaRPr lang="id-ID"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smtClean="0"/>
              <a:t>Training Set</a:t>
            </a:r>
            <a:endParaRPr lang="id-ID" smtClean="0"/>
          </a:p>
        </p:txBody>
      </p:sp>
      <p:graphicFrame>
        <p:nvGraphicFramePr>
          <p:cNvPr id="4" name="Table 3"/>
          <p:cNvGraphicFramePr>
            <a:graphicFrameLocks noGrp="1"/>
          </p:cNvGraphicFramePr>
          <p:nvPr/>
        </p:nvGraphicFramePr>
        <p:xfrm>
          <a:off x="457200" y="2133600"/>
          <a:ext cx="8458198" cy="4450080"/>
        </p:xfrm>
        <a:graphic>
          <a:graphicData uri="http://schemas.openxmlformats.org/drawingml/2006/table">
            <a:tbl>
              <a:tblPr firstRow="1" bandRow="1">
                <a:tableStyleId>{5C22544A-7EE6-4342-B048-85BDC9FD1C3A}</a:tableStyleId>
              </a:tblPr>
              <a:tblGrid>
                <a:gridCol w="1295400"/>
                <a:gridCol w="685800"/>
                <a:gridCol w="685800"/>
                <a:gridCol w="609600"/>
                <a:gridCol w="609600"/>
                <a:gridCol w="657924"/>
                <a:gridCol w="678226"/>
                <a:gridCol w="794226"/>
                <a:gridCol w="1363618"/>
                <a:gridCol w="1078004"/>
              </a:tblGrid>
              <a:tr h="370840">
                <a:tc>
                  <a:txBody>
                    <a:bodyPr/>
                    <a:lstStyle/>
                    <a:p>
                      <a:pPr algn="ctr"/>
                      <a:r>
                        <a:rPr lang="en-US" dirty="0" smtClean="0"/>
                        <a:t>Email </a:t>
                      </a:r>
                      <a:r>
                        <a:rPr lang="en-US" dirty="0" err="1" smtClean="0"/>
                        <a:t>ke</a:t>
                      </a:r>
                      <a:r>
                        <a:rPr lang="en-US" dirty="0" smtClean="0"/>
                        <a:t>-</a:t>
                      </a:r>
                      <a:endParaRPr lang="id-ID" dirty="0"/>
                    </a:p>
                  </a:txBody>
                  <a:tcPr/>
                </a:tc>
                <a:tc>
                  <a:txBody>
                    <a:bodyPr/>
                    <a:lstStyle/>
                    <a:p>
                      <a:pPr algn="ctr"/>
                      <a:r>
                        <a:rPr lang="en-US" dirty="0" smtClean="0"/>
                        <a:t>K1</a:t>
                      </a:r>
                      <a:endParaRPr lang="id-ID" dirty="0"/>
                    </a:p>
                  </a:txBody>
                  <a:tcPr/>
                </a:tc>
                <a:tc>
                  <a:txBody>
                    <a:bodyPr/>
                    <a:lstStyle/>
                    <a:p>
                      <a:pPr algn="ctr"/>
                      <a:r>
                        <a:rPr lang="en-US" dirty="0" smtClean="0"/>
                        <a:t>K2</a:t>
                      </a:r>
                      <a:endParaRPr lang="id-ID" dirty="0"/>
                    </a:p>
                  </a:txBody>
                  <a:tcPr/>
                </a:tc>
                <a:tc>
                  <a:txBody>
                    <a:bodyPr/>
                    <a:lstStyle/>
                    <a:p>
                      <a:pPr algn="ctr"/>
                      <a:r>
                        <a:rPr lang="en-US" dirty="0" smtClean="0"/>
                        <a:t>K3</a:t>
                      </a:r>
                      <a:endParaRPr lang="id-ID" dirty="0"/>
                    </a:p>
                  </a:txBody>
                  <a:tcPr/>
                </a:tc>
                <a:tc>
                  <a:txBody>
                    <a:bodyPr/>
                    <a:lstStyle/>
                    <a:p>
                      <a:pPr algn="ctr"/>
                      <a:r>
                        <a:rPr lang="en-US" dirty="0" smtClean="0"/>
                        <a:t>K4</a:t>
                      </a:r>
                      <a:endParaRPr lang="id-ID" dirty="0"/>
                    </a:p>
                  </a:txBody>
                  <a:tcPr/>
                </a:tc>
                <a:tc>
                  <a:txBody>
                    <a:bodyPr/>
                    <a:lstStyle/>
                    <a:p>
                      <a:pPr algn="ctr"/>
                      <a:r>
                        <a:rPr lang="en-US" dirty="0" smtClean="0"/>
                        <a:t>K5</a:t>
                      </a:r>
                      <a:endParaRPr lang="id-ID" dirty="0"/>
                    </a:p>
                  </a:txBody>
                  <a:tcPr/>
                </a:tc>
                <a:tc>
                  <a:txBody>
                    <a:bodyPr/>
                    <a:lstStyle/>
                    <a:p>
                      <a:pPr algn="ctr"/>
                      <a:r>
                        <a:rPr lang="en-US" dirty="0" smtClean="0"/>
                        <a:t>K6</a:t>
                      </a:r>
                      <a:endParaRPr lang="id-ID" dirty="0"/>
                    </a:p>
                  </a:txBody>
                  <a:tcPr/>
                </a:tc>
                <a:tc>
                  <a:txBody>
                    <a:bodyPr/>
                    <a:lstStyle/>
                    <a:p>
                      <a:pPr algn="ctr"/>
                      <a:r>
                        <a:rPr lang="en-US" dirty="0" smtClean="0"/>
                        <a:t>…</a:t>
                      </a:r>
                      <a:endParaRPr lang="id-ID"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K200000</a:t>
                      </a:r>
                      <a:endParaRPr lang="id-ID" dirty="0" smtClean="0"/>
                    </a:p>
                  </a:txBody>
                  <a:tcPr/>
                </a:tc>
                <a:tc>
                  <a:txBody>
                    <a:bodyPr/>
                    <a:lstStyle/>
                    <a:p>
                      <a:pPr algn="ctr"/>
                      <a:r>
                        <a:rPr lang="en-US" dirty="0" err="1" smtClean="0"/>
                        <a:t>Kelas</a:t>
                      </a:r>
                      <a:endParaRPr lang="id-ID" dirty="0"/>
                    </a:p>
                  </a:txBody>
                  <a:tcPr/>
                </a:tc>
              </a:tr>
              <a:tr h="370840">
                <a:tc>
                  <a:txBody>
                    <a:bodyPr/>
                    <a:lstStyle/>
                    <a:p>
                      <a:pPr algn="ctr"/>
                      <a:r>
                        <a:rPr lang="en-US" dirty="0" smtClean="0">
                          <a:solidFill>
                            <a:schemeClr val="tx1"/>
                          </a:solidFill>
                        </a:rPr>
                        <a:t>1</a:t>
                      </a:r>
                      <a:endParaRPr lang="id-ID" dirty="0">
                        <a:solidFill>
                          <a:schemeClr val="tx1"/>
                        </a:solidFill>
                      </a:endParaRPr>
                    </a:p>
                  </a:txBody>
                  <a:tcPr/>
                </a:tc>
                <a:tc>
                  <a:txBody>
                    <a:bodyPr/>
                    <a:lstStyle/>
                    <a:p>
                      <a:pPr algn="ctr"/>
                      <a:r>
                        <a:rPr lang="en-US" b="0" dirty="0" smtClean="0">
                          <a:solidFill>
                            <a:schemeClr val="tx1"/>
                          </a:solidFill>
                        </a:rPr>
                        <a:t>3</a:t>
                      </a:r>
                      <a:endParaRPr lang="id-ID" b="0" dirty="0">
                        <a:solidFill>
                          <a:schemeClr val="tx1"/>
                        </a:solidFill>
                      </a:endParaRPr>
                    </a:p>
                  </a:txBody>
                  <a:tcPr/>
                </a:tc>
                <a:tc>
                  <a:txBody>
                    <a:bodyPr/>
                    <a:lstStyle/>
                    <a:p>
                      <a:pPr algn="ctr"/>
                      <a:r>
                        <a:rPr lang="en-US" b="0" dirty="0" smtClean="0">
                          <a:solidFill>
                            <a:schemeClr val="tx1"/>
                          </a:solidFill>
                        </a:rPr>
                        <a:t>9</a:t>
                      </a:r>
                      <a:endParaRPr lang="id-ID" b="0" dirty="0">
                        <a:solidFill>
                          <a:schemeClr val="tx1"/>
                        </a:solidFill>
                      </a:endParaRPr>
                    </a:p>
                  </a:txBody>
                  <a:tcPr/>
                </a:tc>
                <a:tc>
                  <a:txBody>
                    <a:bodyPr/>
                    <a:lstStyle/>
                    <a:p>
                      <a:pPr algn="ctr"/>
                      <a:r>
                        <a:rPr lang="en-US" b="0" dirty="0" smtClean="0">
                          <a:solidFill>
                            <a:schemeClr val="tx1"/>
                          </a:solidFill>
                        </a:rPr>
                        <a:t>0</a:t>
                      </a:r>
                      <a:endParaRPr lang="id-ID" b="0" dirty="0">
                        <a:solidFill>
                          <a:schemeClr val="tx1"/>
                        </a:solidFill>
                      </a:endParaRPr>
                    </a:p>
                  </a:txBody>
                  <a:tcPr/>
                </a:tc>
                <a:tc>
                  <a:txBody>
                    <a:bodyPr/>
                    <a:lstStyle/>
                    <a:p>
                      <a:pPr algn="ctr"/>
                      <a:r>
                        <a:rPr lang="en-US" b="0" dirty="0" smtClean="0">
                          <a:solidFill>
                            <a:schemeClr val="tx1"/>
                          </a:solidFill>
                        </a:rPr>
                        <a:t>0</a:t>
                      </a:r>
                      <a:endParaRPr lang="id-ID" b="0" dirty="0">
                        <a:solidFill>
                          <a:schemeClr val="tx1"/>
                        </a:solidFill>
                      </a:endParaRPr>
                    </a:p>
                  </a:txBody>
                  <a:tcPr/>
                </a:tc>
                <a:tc>
                  <a:txBody>
                    <a:bodyPr/>
                    <a:lstStyle/>
                    <a:p>
                      <a:pPr algn="ctr"/>
                      <a:r>
                        <a:rPr lang="en-US" b="0" dirty="0" smtClean="0">
                          <a:solidFill>
                            <a:schemeClr val="tx1"/>
                          </a:solidFill>
                        </a:rPr>
                        <a:t>0</a:t>
                      </a:r>
                      <a:endParaRPr lang="id-ID" b="0" dirty="0">
                        <a:solidFill>
                          <a:schemeClr val="tx1"/>
                        </a:solidFill>
                      </a:endParaRPr>
                    </a:p>
                  </a:txBody>
                  <a:tcPr/>
                </a:tc>
                <a:tc>
                  <a:txBody>
                    <a:bodyPr/>
                    <a:lstStyle/>
                    <a:p>
                      <a:pPr algn="ctr"/>
                      <a:r>
                        <a:rPr lang="en-US" b="0" dirty="0" smtClean="0">
                          <a:solidFill>
                            <a:schemeClr val="tx1"/>
                          </a:solidFill>
                        </a:rPr>
                        <a:t>2</a:t>
                      </a:r>
                      <a:endParaRPr lang="id-ID" b="0" dirty="0">
                        <a:solidFill>
                          <a:schemeClr val="tx1"/>
                        </a:solidFill>
                      </a:endParaRPr>
                    </a:p>
                  </a:txBody>
                  <a:tcPr/>
                </a:tc>
                <a:tc>
                  <a:txBody>
                    <a:bodyPr/>
                    <a:lstStyle/>
                    <a:p>
                      <a:pPr algn="ctr"/>
                      <a:r>
                        <a:rPr lang="en-US" b="0" dirty="0" smtClean="0">
                          <a:solidFill>
                            <a:schemeClr val="tx1"/>
                          </a:solidFill>
                        </a:rPr>
                        <a:t>…</a:t>
                      </a:r>
                      <a:endParaRPr lang="id-ID" b="0" dirty="0">
                        <a:solidFill>
                          <a:schemeClr val="tx1"/>
                        </a:solidFill>
                      </a:endParaRPr>
                    </a:p>
                  </a:txBody>
                  <a:tcPr/>
                </a:tc>
                <a:tc>
                  <a:txBody>
                    <a:bodyPr/>
                    <a:lstStyle/>
                    <a:p>
                      <a:pPr algn="ctr"/>
                      <a:r>
                        <a:rPr lang="en-US" b="0" dirty="0" smtClean="0">
                          <a:solidFill>
                            <a:schemeClr val="tx1"/>
                          </a:solidFill>
                        </a:rPr>
                        <a:t>1</a:t>
                      </a:r>
                      <a:endParaRPr lang="id-ID" b="0" dirty="0">
                        <a:solidFill>
                          <a:schemeClr val="tx1"/>
                        </a:solidFill>
                      </a:endParaRPr>
                    </a:p>
                  </a:txBody>
                  <a:tcPr/>
                </a:tc>
                <a:tc>
                  <a:txBody>
                    <a:bodyPr/>
                    <a:lstStyle/>
                    <a:p>
                      <a:pPr algn="ctr"/>
                      <a:r>
                        <a:rPr lang="en-US" b="1" dirty="0" smtClean="0"/>
                        <a:t>1</a:t>
                      </a:r>
                      <a:endParaRPr lang="id-ID" b="1" dirty="0"/>
                    </a:p>
                  </a:txBody>
                  <a:tcPr/>
                </a:tc>
              </a:tr>
              <a:tr h="370840">
                <a:tc>
                  <a:txBody>
                    <a:bodyPr/>
                    <a:lstStyle/>
                    <a:p>
                      <a:pPr algn="ctr"/>
                      <a:r>
                        <a:rPr lang="en-US" dirty="0" smtClean="0">
                          <a:solidFill>
                            <a:schemeClr val="tx1"/>
                          </a:solidFill>
                        </a:rPr>
                        <a:t>2</a:t>
                      </a:r>
                      <a:endParaRPr lang="id-ID" dirty="0">
                        <a:solidFill>
                          <a:schemeClr val="tx1"/>
                        </a:solidFill>
                      </a:endParaRPr>
                    </a:p>
                  </a:txBody>
                  <a:tcPr/>
                </a:tc>
                <a:tc>
                  <a:txBody>
                    <a:bodyPr/>
                    <a:lstStyle/>
                    <a:p>
                      <a:pPr algn="ctr"/>
                      <a:r>
                        <a:rPr lang="en-US" dirty="0" smtClean="0"/>
                        <a:t>7</a:t>
                      </a:r>
                      <a:endParaRPr lang="id-ID" dirty="0"/>
                    </a:p>
                  </a:txBody>
                  <a:tcPr/>
                </a:tc>
                <a:tc>
                  <a:txBody>
                    <a:bodyPr/>
                    <a:lstStyle/>
                    <a:p>
                      <a:pPr algn="ctr"/>
                      <a:r>
                        <a:rPr lang="en-US" dirty="0" smtClean="0"/>
                        <a:t>3</a:t>
                      </a:r>
                      <a:endParaRPr lang="id-ID" dirty="0"/>
                    </a:p>
                  </a:txBody>
                  <a:tcPr/>
                </a:tc>
                <a:tc>
                  <a:txBody>
                    <a:bodyPr/>
                    <a:lstStyle/>
                    <a:p>
                      <a:pPr algn="ctr"/>
                      <a:r>
                        <a:rPr lang="en-US" dirty="0" smtClean="0"/>
                        <a:t>0</a:t>
                      </a:r>
                      <a:endParaRPr lang="id-ID" dirty="0"/>
                    </a:p>
                  </a:txBody>
                  <a:tcPr/>
                </a:tc>
                <a:tc>
                  <a:txBody>
                    <a:bodyPr/>
                    <a:lstStyle/>
                    <a:p>
                      <a:pPr algn="ctr"/>
                      <a:r>
                        <a:rPr lang="en-US" dirty="0" smtClean="0"/>
                        <a:t>2</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smtClean="0"/>
                        <a:t>…</a:t>
                      </a:r>
                      <a:endParaRPr lang="id-ID" dirty="0"/>
                    </a:p>
                  </a:txBody>
                  <a:tcPr/>
                </a:tc>
                <a:tc>
                  <a:txBody>
                    <a:bodyPr/>
                    <a:lstStyle/>
                    <a:p>
                      <a:pPr algn="ctr"/>
                      <a:r>
                        <a:rPr lang="en-US" dirty="0" smtClean="0"/>
                        <a:t>0</a:t>
                      </a:r>
                      <a:endParaRPr lang="id-ID" dirty="0"/>
                    </a:p>
                  </a:txBody>
                  <a:tcPr/>
                </a:tc>
                <a:tc>
                  <a:txBody>
                    <a:bodyPr/>
                    <a:lstStyle/>
                    <a:p>
                      <a:pPr algn="ctr"/>
                      <a:r>
                        <a:rPr lang="en-US" b="1" dirty="0" smtClean="0"/>
                        <a:t>-1</a:t>
                      </a:r>
                      <a:endParaRPr lang="id-ID" b="1" dirty="0"/>
                    </a:p>
                  </a:txBody>
                  <a:tcPr/>
                </a:tc>
              </a:tr>
              <a:tr h="370840">
                <a:tc>
                  <a:txBody>
                    <a:bodyPr/>
                    <a:lstStyle/>
                    <a:p>
                      <a:pPr algn="ctr"/>
                      <a:r>
                        <a:rPr lang="en-US" dirty="0" smtClean="0">
                          <a:solidFill>
                            <a:schemeClr val="tx1"/>
                          </a:solidFill>
                        </a:rPr>
                        <a:t>3</a:t>
                      </a:r>
                      <a:endParaRPr lang="id-ID" dirty="0">
                        <a:solidFill>
                          <a:schemeClr val="tx1"/>
                        </a:solidFill>
                      </a:endParaRPr>
                    </a:p>
                  </a:txBody>
                  <a:tcPr/>
                </a:tc>
                <a:tc>
                  <a:txBody>
                    <a:bodyPr/>
                    <a:lstStyle/>
                    <a:p>
                      <a:pPr algn="ctr"/>
                      <a:r>
                        <a:rPr lang="en-US" dirty="0" smtClean="0"/>
                        <a:t>2</a:t>
                      </a:r>
                      <a:endParaRPr lang="id-ID" dirty="0"/>
                    </a:p>
                  </a:txBody>
                  <a:tcPr/>
                </a:tc>
                <a:tc>
                  <a:txBody>
                    <a:bodyPr/>
                    <a:lstStyle/>
                    <a:p>
                      <a:pPr algn="ctr"/>
                      <a:r>
                        <a:rPr lang="en-US" dirty="0" smtClean="0"/>
                        <a:t>0</a:t>
                      </a:r>
                      <a:endParaRPr lang="id-ID" dirty="0"/>
                    </a:p>
                  </a:txBody>
                  <a:tcPr/>
                </a:tc>
                <a:tc>
                  <a:txBody>
                    <a:bodyPr/>
                    <a:lstStyle/>
                    <a:p>
                      <a:pPr algn="ctr"/>
                      <a:r>
                        <a:rPr lang="en-US" dirty="0" smtClean="0"/>
                        <a:t>17</a:t>
                      </a:r>
                      <a:endParaRPr lang="id-ID" dirty="0"/>
                    </a:p>
                  </a:txBody>
                  <a:tcPr/>
                </a:tc>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8</a:t>
                      </a:r>
                      <a:endParaRPr lang="id-ID" dirty="0"/>
                    </a:p>
                  </a:txBody>
                  <a:tcPr/>
                </a:tc>
                <a:tc>
                  <a:txBody>
                    <a:bodyPr/>
                    <a:lstStyle/>
                    <a:p>
                      <a:pPr algn="ctr"/>
                      <a:r>
                        <a:rPr lang="en-US" dirty="0" smtClean="0"/>
                        <a:t>…</a:t>
                      </a:r>
                      <a:endParaRPr lang="id-ID" dirty="0"/>
                    </a:p>
                  </a:txBody>
                  <a:tcPr/>
                </a:tc>
                <a:tc>
                  <a:txBody>
                    <a:bodyPr/>
                    <a:lstStyle/>
                    <a:p>
                      <a:pPr algn="ctr"/>
                      <a:r>
                        <a:rPr lang="en-US" dirty="0" smtClean="0"/>
                        <a:t>0</a:t>
                      </a:r>
                      <a:endParaRPr lang="id-ID" dirty="0"/>
                    </a:p>
                  </a:txBody>
                  <a:tcPr/>
                </a:tc>
                <a:tc>
                  <a:txBody>
                    <a:bodyPr/>
                    <a:lstStyle/>
                    <a:p>
                      <a:pPr algn="ctr"/>
                      <a:r>
                        <a:rPr lang="en-US" b="1" dirty="0" smtClean="0"/>
                        <a:t>1</a:t>
                      </a:r>
                      <a:endParaRPr lang="id-ID" b="1" dirty="0"/>
                    </a:p>
                  </a:txBody>
                  <a:tcPr/>
                </a:tc>
              </a:tr>
              <a:tr h="370840">
                <a:tc>
                  <a:txBody>
                    <a:bodyPr/>
                    <a:lstStyle/>
                    <a:p>
                      <a:pPr algn="ctr"/>
                      <a:r>
                        <a:rPr lang="en-US" b="1" dirty="0" smtClean="0">
                          <a:solidFill>
                            <a:srgbClr val="FF0000"/>
                          </a:solidFill>
                        </a:rPr>
                        <a:t>4</a:t>
                      </a:r>
                      <a:endParaRPr lang="id-ID" b="1" dirty="0">
                        <a:solidFill>
                          <a:srgbClr val="FF0000"/>
                        </a:solidFill>
                      </a:endParaRPr>
                    </a:p>
                  </a:txBody>
                  <a:tcPr/>
                </a:tc>
                <a:tc>
                  <a:txBody>
                    <a:bodyPr/>
                    <a:lstStyle/>
                    <a:p>
                      <a:pPr algn="ctr"/>
                      <a:r>
                        <a:rPr lang="en-US" b="1" dirty="0" smtClean="0">
                          <a:solidFill>
                            <a:srgbClr val="FF0000"/>
                          </a:solidFill>
                        </a:rPr>
                        <a:t>9</a:t>
                      </a:r>
                      <a:endParaRPr lang="id-ID" b="1" dirty="0">
                        <a:solidFill>
                          <a:srgbClr val="FF0000"/>
                        </a:solidFill>
                      </a:endParaRPr>
                    </a:p>
                  </a:txBody>
                  <a:tcPr/>
                </a:tc>
                <a:tc>
                  <a:txBody>
                    <a:bodyPr/>
                    <a:lstStyle/>
                    <a:p>
                      <a:pPr algn="ctr"/>
                      <a:r>
                        <a:rPr lang="en-US" b="1" dirty="0" smtClean="0">
                          <a:solidFill>
                            <a:srgbClr val="FF0000"/>
                          </a:solidFill>
                        </a:rPr>
                        <a:t>2</a:t>
                      </a:r>
                      <a:endParaRPr lang="id-ID" b="1" dirty="0">
                        <a:solidFill>
                          <a:srgbClr val="FF0000"/>
                        </a:solidFill>
                      </a:endParaRPr>
                    </a:p>
                  </a:txBody>
                  <a:tcPr/>
                </a:tc>
                <a:tc>
                  <a:txBody>
                    <a:bodyPr/>
                    <a:lstStyle/>
                    <a:p>
                      <a:pPr algn="ctr"/>
                      <a:r>
                        <a:rPr lang="en-US" b="1" dirty="0" smtClean="0">
                          <a:solidFill>
                            <a:srgbClr val="FF0000"/>
                          </a:solidFill>
                        </a:rPr>
                        <a:t>4</a:t>
                      </a:r>
                      <a:endParaRPr lang="id-ID" b="1" dirty="0">
                        <a:solidFill>
                          <a:srgbClr val="FF0000"/>
                        </a:solidFill>
                      </a:endParaRPr>
                    </a:p>
                  </a:txBody>
                  <a:tcPr/>
                </a:tc>
                <a:tc>
                  <a:txBody>
                    <a:bodyPr/>
                    <a:lstStyle/>
                    <a:p>
                      <a:pPr algn="ctr"/>
                      <a:r>
                        <a:rPr lang="en-US" b="1" dirty="0" smtClean="0">
                          <a:solidFill>
                            <a:srgbClr val="FF0000"/>
                          </a:solidFill>
                        </a:rPr>
                        <a:t>16</a:t>
                      </a:r>
                      <a:endParaRPr lang="id-ID" b="1" dirty="0">
                        <a:solidFill>
                          <a:srgbClr val="FF0000"/>
                        </a:solidFill>
                      </a:endParaRPr>
                    </a:p>
                  </a:txBody>
                  <a:tcPr/>
                </a:tc>
                <a:tc>
                  <a:txBody>
                    <a:bodyPr/>
                    <a:lstStyle/>
                    <a:p>
                      <a:pPr algn="ctr"/>
                      <a:r>
                        <a:rPr lang="en-US" b="1" dirty="0" smtClean="0">
                          <a:solidFill>
                            <a:srgbClr val="FF0000"/>
                          </a:solidFill>
                        </a:rPr>
                        <a:t>5</a:t>
                      </a:r>
                      <a:endParaRPr lang="id-ID" b="1" dirty="0">
                        <a:solidFill>
                          <a:srgbClr val="FF0000"/>
                        </a:solidFill>
                      </a:endParaRPr>
                    </a:p>
                  </a:txBody>
                  <a:tcPr/>
                </a:tc>
                <a:tc>
                  <a:txBody>
                    <a:bodyPr/>
                    <a:lstStyle/>
                    <a:p>
                      <a:pPr algn="ctr"/>
                      <a:r>
                        <a:rPr lang="en-US" b="1" dirty="0" smtClean="0">
                          <a:solidFill>
                            <a:srgbClr val="FF0000"/>
                          </a:solidFill>
                        </a:rPr>
                        <a:t>7</a:t>
                      </a:r>
                      <a:endParaRPr lang="id-ID" b="1" dirty="0">
                        <a:solidFill>
                          <a:srgbClr val="FF0000"/>
                        </a:solidFill>
                      </a:endParaRPr>
                    </a:p>
                  </a:txBody>
                  <a:tcPr/>
                </a:tc>
                <a:tc>
                  <a:txBody>
                    <a:bodyPr/>
                    <a:lstStyle/>
                    <a:p>
                      <a:pPr algn="ctr"/>
                      <a:r>
                        <a:rPr lang="en-US" b="1" dirty="0" smtClean="0">
                          <a:solidFill>
                            <a:srgbClr val="FF0000"/>
                          </a:solidFill>
                        </a:rPr>
                        <a:t>…</a:t>
                      </a:r>
                      <a:endParaRPr lang="id-ID" b="1" dirty="0">
                        <a:solidFill>
                          <a:srgbClr val="FF0000"/>
                        </a:solidFill>
                      </a:endParaRPr>
                    </a:p>
                  </a:txBody>
                  <a:tcPr/>
                </a:tc>
                <a:tc>
                  <a:txBody>
                    <a:bodyPr/>
                    <a:lstStyle/>
                    <a:p>
                      <a:pPr algn="ctr"/>
                      <a:r>
                        <a:rPr lang="en-US" b="1" dirty="0" smtClean="0">
                          <a:solidFill>
                            <a:srgbClr val="FF0000"/>
                          </a:solidFill>
                        </a:rPr>
                        <a:t>8</a:t>
                      </a:r>
                      <a:endParaRPr lang="id-ID" b="1" dirty="0">
                        <a:solidFill>
                          <a:srgbClr val="FF0000"/>
                        </a:solidFill>
                      </a:endParaRPr>
                    </a:p>
                  </a:txBody>
                  <a:tcPr/>
                </a:tc>
                <a:tc>
                  <a:txBody>
                    <a:bodyPr/>
                    <a:lstStyle/>
                    <a:p>
                      <a:pPr algn="ctr"/>
                      <a:r>
                        <a:rPr lang="en-US" b="1" dirty="0" smtClean="0"/>
                        <a:t>1</a:t>
                      </a:r>
                      <a:endParaRPr lang="id-ID" b="1" dirty="0"/>
                    </a:p>
                  </a:txBody>
                  <a:tcPr/>
                </a:tc>
              </a:tr>
              <a:tr h="370840">
                <a:tc>
                  <a:txBody>
                    <a:bodyPr/>
                    <a:lstStyle/>
                    <a:p>
                      <a:pPr algn="ctr"/>
                      <a:r>
                        <a:rPr lang="en-US" dirty="0" smtClean="0">
                          <a:solidFill>
                            <a:schemeClr val="tx1"/>
                          </a:solidFill>
                        </a:rPr>
                        <a:t>5</a:t>
                      </a:r>
                      <a:endParaRPr lang="id-ID" dirty="0">
                        <a:solidFill>
                          <a:schemeClr val="tx1"/>
                        </a:solidFill>
                      </a:endParaRPr>
                    </a:p>
                  </a:txBody>
                  <a:tcPr/>
                </a:tc>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2</a:t>
                      </a:r>
                      <a:endParaRPr lang="id-ID" dirty="0"/>
                    </a:p>
                  </a:txBody>
                  <a:tcPr/>
                </a:tc>
                <a:tc>
                  <a:txBody>
                    <a:bodyPr/>
                    <a:lstStyle/>
                    <a:p>
                      <a:pPr algn="ctr"/>
                      <a:r>
                        <a:rPr lang="en-US" dirty="0" smtClean="0"/>
                        <a:t>6</a:t>
                      </a:r>
                      <a:endParaRPr lang="id-ID" dirty="0"/>
                    </a:p>
                  </a:txBody>
                  <a:tcPr/>
                </a:tc>
                <a:tc>
                  <a:txBody>
                    <a:bodyPr/>
                    <a:lstStyle/>
                    <a:p>
                      <a:pPr algn="ctr"/>
                      <a:r>
                        <a:rPr lang="en-US" dirty="0" smtClean="0"/>
                        <a:t>0</a:t>
                      </a:r>
                      <a:endParaRPr lang="id-ID" dirty="0"/>
                    </a:p>
                  </a:txBody>
                  <a:tcPr/>
                </a:tc>
                <a:tc>
                  <a:txBody>
                    <a:bodyPr/>
                    <a:lstStyle/>
                    <a:p>
                      <a:pPr algn="ctr"/>
                      <a:r>
                        <a:rPr lang="en-US" dirty="0" smtClean="0"/>
                        <a:t>5</a:t>
                      </a:r>
                      <a:endParaRPr lang="id-ID" dirty="0"/>
                    </a:p>
                  </a:txBody>
                  <a:tcPr/>
                </a:tc>
                <a:tc>
                  <a:txBody>
                    <a:bodyPr/>
                    <a:lstStyle/>
                    <a:p>
                      <a:pPr algn="ctr"/>
                      <a:r>
                        <a:rPr lang="en-US" smtClean="0"/>
                        <a:t>…</a:t>
                      </a:r>
                      <a:endParaRPr lang="id-ID" dirty="0"/>
                    </a:p>
                  </a:txBody>
                  <a:tcPr/>
                </a:tc>
                <a:tc>
                  <a:txBody>
                    <a:bodyPr/>
                    <a:lstStyle/>
                    <a:p>
                      <a:pPr algn="ctr"/>
                      <a:r>
                        <a:rPr lang="en-US" dirty="0" smtClean="0"/>
                        <a:t>16</a:t>
                      </a:r>
                      <a:endParaRPr lang="id-ID" dirty="0"/>
                    </a:p>
                  </a:txBody>
                  <a:tcPr/>
                </a:tc>
                <a:tc>
                  <a:txBody>
                    <a:bodyPr/>
                    <a:lstStyle/>
                    <a:p>
                      <a:pPr algn="ctr"/>
                      <a:r>
                        <a:rPr lang="en-US" b="1" dirty="0" smtClean="0"/>
                        <a:t>-1</a:t>
                      </a:r>
                      <a:endParaRPr lang="id-ID" b="1" dirty="0"/>
                    </a:p>
                  </a:txBody>
                  <a:tcPr/>
                </a:tc>
              </a:tr>
              <a:tr h="370840">
                <a:tc>
                  <a:txBody>
                    <a:bodyPr/>
                    <a:lstStyle/>
                    <a:p>
                      <a:pPr algn="ctr"/>
                      <a:r>
                        <a:rPr lang="en-US" dirty="0" smtClean="0">
                          <a:solidFill>
                            <a:schemeClr val="tx1"/>
                          </a:solidFill>
                        </a:rPr>
                        <a:t>6</a:t>
                      </a:r>
                      <a:endParaRPr lang="id-ID" dirty="0">
                        <a:solidFill>
                          <a:schemeClr val="tx1"/>
                        </a:solidFill>
                      </a:endParaRPr>
                    </a:p>
                  </a:txBody>
                  <a:tcPr/>
                </a:tc>
                <a:tc>
                  <a:txBody>
                    <a:bodyPr/>
                    <a:lstStyle/>
                    <a:p>
                      <a:pPr algn="ctr"/>
                      <a:r>
                        <a:rPr lang="en-US" dirty="0" smtClean="0"/>
                        <a:t>7</a:t>
                      </a:r>
                      <a:endParaRPr lang="id-ID" dirty="0"/>
                    </a:p>
                  </a:txBody>
                  <a:tcPr/>
                </a:tc>
                <a:tc>
                  <a:txBody>
                    <a:bodyPr/>
                    <a:lstStyle/>
                    <a:p>
                      <a:pPr algn="ctr"/>
                      <a:r>
                        <a:rPr lang="en-US" dirty="0" smtClean="0"/>
                        <a:t>0</a:t>
                      </a:r>
                      <a:endParaRPr lang="id-ID" dirty="0"/>
                    </a:p>
                  </a:txBody>
                  <a:tcPr/>
                </a:tc>
                <a:tc>
                  <a:txBody>
                    <a:bodyPr/>
                    <a:lstStyle/>
                    <a:p>
                      <a:pPr algn="ctr"/>
                      <a:r>
                        <a:rPr lang="en-US" smtClean="0"/>
                        <a:t>0</a:t>
                      </a:r>
                      <a:endParaRPr lang="id-ID" dirty="0"/>
                    </a:p>
                  </a:txBody>
                  <a:tcPr/>
                </a:tc>
                <a:tc>
                  <a:txBody>
                    <a:bodyPr/>
                    <a:lstStyle/>
                    <a:p>
                      <a:pPr algn="ctr"/>
                      <a:r>
                        <a:rPr lang="en-US" smtClean="0"/>
                        <a:t>0</a:t>
                      </a:r>
                      <a:endParaRPr lang="id-ID" dirty="0"/>
                    </a:p>
                  </a:txBody>
                  <a:tcPr/>
                </a:tc>
                <a:tc>
                  <a:txBody>
                    <a:bodyPr/>
                    <a:lstStyle/>
                    <a:p>
                      <a:pPr algn="ctr"/>
                      <a:r>
                        <a:rPr lang="en-US" smtClean="0"/>
                        <a:t>0</a:t>
                      </a:r>
                      <a:endParaRPr lang="id-ID" dirty="0"/>
                    </a:p>
                  </a:txBody>
                  <a:tcPr/>
                </a:tc>
                <a:tc>
                  <a:txBody>
                    <a:bodyPr/>
                    <a:lstStyle/>
                    <a:p>
                      <a:pPr algn="ctr"/>
                      <a:r>
                        <a:rPr lang="en-US" smtClean="0"/>
                        <a:t>0</a:t>
                      </a:r>
                      <a:endParaRPr lang="id-ID" dirty="0"/>
                    </a:p>
                  </a:txBody>
                  <a:tcPr/>
                </a:tc>
                <a:tc>
                  <a:txBody>
                    <a:bodyPr/>
                    <a:lstStyle/>
                    <a:p>
                      <a:pPr algn="ctr"/>
                      <a:r>
                        <a:rPr lang="en-US" smtClean="0"/>
                        <a:t>…</a:t>
                      </a:r>
                      <a:endParaRPr lang="id-ID" dirty="0"/>
                    </a:p>
                  </a:txBody>
                  <a:tcPr/>
                </a:tc>
                <a:tc>
                  <a:txBody>
                    <a:bodyPr/>
                    <a:lstStyle/>
                    <a:p>
                      <a:pPr algn="ctr"/>
                      <a:r>
                        <a:rPr lang="en-US" dirty="0" smtClean="0"/>
                        <a:t>0</a:t>
                      </a:r>
                      <a:endParaRPr lang="id-ID" dirty="0"/>
                    </a:p>
                  </a:txBody>
                  <a:tcPr/>
                </a:tc>
                <a:tc>
                  <a:txBody>
                    <a:bodyPr/>
                    <a:lstStyle/>
                    <a:p>
                      <a:pPr algn="ctr"/>
                      <a:r>
                        <a:rPr lang="en-US" b="1" dirty="0" smtClean="0"/>
                        <a:t>1</a:t>
                      </a:r>
                      <a:endParaRPr lang="id-ID" b="1" dirty="0"/>
                    </a:p>
                  </a:txBody>
                  <a:tcPr/>
                </a:tc>
              </a:tr>
              <a:tr h="370840">
                <a:tc>
                  <a:txBody>
                    <a:bodyPr/>
                    <a:lstStyle/>
                    <a:p>
                      <a:pPr algn="ctr"/>
                      <a:r>
                        <a:rPr lang="en-US" b="1" dirty="0" smtClean="0">
                          <a:solidFill>
                            <a:srgbClr val="00B050"/>
                          </a:solidFill>
                        </a:rPr>
                        <a:t>7</a:t>
                      </a:r>
                      <a:endParaRPr lang="id-ID" b="1" dirty="0">
                        <a:solidFill>
                          <a:srgbClr val="00B050"/>
                        </a:solidFill>
                      </a:endParaRPr>
                    </a:p>
                  </a:txBody>
                  <a:tcPr/>
                </a:tc>
                <a:tc>
                  <a:txBody>
                    <a:bodyPr/>
                    <a:lstStyle/>
                    <a:p>
                      <a:pPr algn="ctr"/>
                      <a:r>
                        <a:rPr lang="en-US" b="1" dirty="0" smtClean="0">
                          <a:solidFill>
                            <a:srgbClr val="00B050"/>
                          </a:solidFill>
                        </a:rPr>
                        <a:t>0</a:t>
                      </a:r>
                      <a:endParaRPr lang="id-ID" b="1" dirty="0">
                        <a:solidFill>
                          <a:srgbClr val="00B050"/>
                        </a:solidFill>
                      </a:endParaRPr>
                    </a:p>
                  </a:txBody>
                  <a:tcPr/>
                </a:tc>
                <a:tc>
                  <a:txBody>
                    <a:bodyPr/>
                    <a:lstStyle/>
                    <a:p>
                      <a:pPr algn="ctr"/>
                      <a:r>
                        <a:rPr lang="en-US" b="1" dirty="0" smtClean="0">
                          <a:solidFill>
                            <a:srgbClr val="00B050"/>
                          </a:solidFill>
                        </a:rPr>
                        <a:t>3</a:t>
                      </a:r>
                      <a:endParaRPr lang="id-ID" b="1" dirty="0">
                        <a:solidFill>
                          <a:srgbClr val="00B050"/>
                        </a:solidFill>
                      </a:endParaRPr>
                    </a:p>
                  </a:txBody>
                  <a:tcPr/>
                </a:tc>
                <a:tc>
                  <a:txBody>
                    <a:bodyPr/>
                    <a:lstStyle/>
                    <a:p>
                      <a:pPr algn="ctr"/>
                      <a:r>
                        <a:rPr lang="en-US" b="1" dirty="0" smtClean="0">
                          <a:solidFill>
                            <a:srgbClr val="00B050"/>
                          </a:solidFill>
                        </a:rPr>
                        <a:t>0</a:t>
                      </a:r>
                      <a:endParaRPr lang="id-ID" b="1" dirty="0">
                        <a:solidFill>
                          <a:srgbClr val="00B050"/>
                        </a:solidFill>
                      </a:endParaRPr>
                    </a:p>
                  </a:txBody>
                  <a:tcPr/>
                </a:tc>
                <a:tc>
                  <a:txBody>
                    <a:bodyPr/>
                    <a:lstStyle/>
                    <a:p>
                      <a:pPr algn="ctr"/>
                      <a:r>
                        <a:rPr lang="en-US" b="1" dirty="0" smtClean="0">
                          <a:solidFill>
                            <a:srgbClr val="00B050"/>
                          </a:solidFill>
                        </a:rPr>
                        <a:t>0</a:t>
                      </a:r>
                      <a:endParaRPr lang="id-ID" b="1" dirty="0">
                        <a:solidFill>
                          <a:srgbClr val="00B050"/>
                        </a:solidFill>
                      </a:endParaRPr>
                    </a:p>
                  </a:txBody>
                  <a:tcPr/>
                </a:tc>
                <a:tc>
                  <a:txBody>
                    <a:bodyPr/>
                    <a:lstStyle/>
                    <a:p>
                      <a:pPr algn="ctr"/>
                      <a:r>
                        <a:rPr lang="en-US" b="1" dirty="0" smtClean="0">
                          <a:solidFill>
                            <a:srgbClr val="00B050"/>
                          </a:solidFill>
                        </a:rPr>
                        <a:t>0</a:t>
                      </a:r>
                      <a:endParaRPr lang="id-ID" b="1" dirty="0">
                        <a:solidFill>
                          <a:srgbClr val="00B050"/>
                        </a:solidFill>
                      </a:endParaRPr>
                    </a:p>
                  </a:txBody>
                  <a:tcPr/>
                </a:tc>
                <a:tc>
                  <a:txBody>
                    <a:bodyPr/>
                    <a:lstStyle/>
                    <a:p>
                      <a:pPr algn="ctr"/>
                      <a:r>
                        <a:rPr lang="en-US" b="1" dirty="0" smtClean="0">
                          <a:solidFill>
                            <a:srgbClr val="00B050"/>
                          </a:solidFill>
                        </a:rPr>
                        <a:t>8</a:t>
                      </a:r>
                      <a:endParaRPr lang="id-ID" b="1" dirty="0">
                        <a:solidFill>
                          <a:srgbClr val="00B050"/>
                        </a:solidFill>
                      </a:endParaRPr>
                    </a:p>
                  </a:txBody>
                  <a:tcPr/>
                </a:tc>
                <a:tc>
                  <a:txBody>
                    <a:bodyPr/>
                    <a:lstStyle/>
                    <a:p>
                      <a:pPr algn="ctr"/>
                      <a:r>
                        <a:rPr lang="en-US" b="1" dirty="0" smtClean="0">
                          <a:solidFill>
                            <a:srgbClr val="00B050"/>
                          </a:solidFill>
                        </a:rPr>
                        <a:t>…</a:t>
                      </a:r>
                      <a:endParaRPr lang="id-ID" b="1" dirty="0">
                        <a:solidFill>
                          <a:srgbClr val="00B050"/>
                        </a:solidFill>
                      </a:endParaRPr>
                    </a:p>
                  </a:txBody>
                  <a:tcPr/>
                </a:tc>
                <a:tc>
                  <a:txBody>
                    <a:bodyPr/>
                    <a:lstStyle/>
                    <a:p>
                      <a:pPr algn="ctr"/>
                      <a:r>
                        <a:rPr lang="en-US" b="1" dirty="0" smtClean="0">
                          <a:solidFill>
                            <a:srgbClr val="00B050"/>
                          </a:solidFill>
                        </a:rPr>
                        <a:t>0</a:t>
                      </a:r>
                      <a:endParaRPr lang="id-ID" b="1" dirty="0">
                        <a:solidFill>
                          <a:srgbClr val="00B050"/>
                        </a:solidFill>
                      </a:endParaRPr>
                    </a:p>
                  </a:txBody>
                  <a:tcPr/>
                </a:tc>
                <a:tc>
                  <a:txBody>
                    <a:bodyPr/>
                    <a:lstStyle/>
                    <a:p>
                      <a:pPr algn="ctr"/>
                      <a:r>
                        <a:rPr lang="en-US" b="1" dirty="0" smtClean="0"/>
                        <a:t>-1</a:t>
                      </a:r>
                      <a:endParaRPr lang="id-ID" b="1" dirty="0"/>
                    </a:p>
                  </a:txBody>
                  <a:tcPr/>
                </a:tc>
              </a:tr>
              <a:tr h="370840">
                <a:tc>
                  <a:txBody>
                    <a:bodyPr/>
                    <a:lstStyle/>
                    <a:p>
                      <a:pPr algn="ctr"/>
                      <a:r>
                        <a:rPr lang="en-US" dirty="0" smtClean="0">
                          <a:solidFill>
                            <a:schemeClr val="tx1"/>
                          </a:solidFill>
                        </a:rPr>
                        <a:t>8</a:t>
                      </a:r>
                      <a:endParaRPr lang="id-ID" dirty="0">
                        <a:solidFill>
                          <a:schemeClr val="tx1"/>
                        </a:solidFill>
                      </a:endParaRPr>
                    </a:p>
                  </a:txBody>
                  <a:tcPr/>
                </a:tc>
                <a:tc>
                  <a:txBody>
                    <a:bodyPr/>
                    <a:lstStyle/>
                    <a:p>
                      <a:pPr algn="ctr"/>
                      <a:r>
                        <a:rPr lang="en-US" dirty="0" smtClean="0"/>
                        <a:t>5</a:t>
                      </a:r>
                      <a:endParaRPr lang="id-ID" dirty="0"/>
                    </a:p>
                  </a:txBody>
                  <a:tcPr/>
                </a:tc>
                <a:tc>
                  <a:txBody>
                    <a:bodyPr/>
                    <a:lstStyle/>
                    <a:p>
                      <a:pPr algn="ctr"/>
                      <a:r>
                        <a:rPr lang="en-US" dirty="0" smtClean="0"/>
                        <a:t>12</a:t>
                      </a:r>
                      <a:endParaRPr lang="id-ID" dirty="0"/>
                    </a:p>
                  </a:txBody>
                  <a:tcPr/>
                </a:tc>
                <a:tc>
                  <a:txBody>
                    <a:bodyPr/>
                    <a:lstStyle/>
                    <a:p>
                      <a:pPr algn="ctr"/>
                      <a:r>
                        <a:rPr lang="en-US" dirty="0" smtClean="0"/>
                        <a:t>3</a:t>
                      </a:r>
                      <a:endParaRPr lang="id-ID" dirty="0"/>
                    </a:p>
                  </a:txBody>
                  <a:tcPr/>
                </a:tc>
                <a:tc>
                  <a:txBody>
                    <a:bodyPr/>
                    <a:lstStyle/>
                    <a:p>
                      <a:pPr algn="ctr"/>
                      <a:r>
                        <a:rPr lang="en-US" dirty="0" smtClean="0"/>
                        <a:t>1</a:t>
                      </a:r>
                      <a:endParaRPr lang="id-ID" dirty="0"/>
                    </a:p>
                  </a:txBody>
                  <a:tcPr/>
                </a:tc>
                <a:tc>
                  <a:txBody>
                    <a:bodyPr/>
                    <a:lstStyle/>
                    <a:p>
                      <a:pPr algn="ctr"/>
                      <a:r>
                        <a:rPr lang="en-US" dirty="0" smtClean="0"/>
                        <a:t>0</a:t>
                      </a:r>
                      <a:endParaRPr lang="id-ID" dirty="0"/>
                    </a:p>
                  </a:txBody>
                  <a:tcPr/>
                </a:tc>
                <a:tc>
                  <a:txBody>
                    <a:bodyPr/>
                    <a:lstStyle/>
                    <a:p>
                      <a:pPr algn="ctr"/>
                      <a:r>
                        <a:rPr lang="en-US" dirty="0" smtClean="0"/>
                        <a:t>0</a:t>
                      </a:r>
                      <a:endParaRPr lang="id-ID" dirty="0"/>
                    </a:p>
                  </a:txBody>
                  <a:tcPr/>
                </a:tc>
                <a:tc>
                  <a:txBody>
                    <a:bodyPr/>
                    <a:lstStyle/>
                    <a:p>
                      <a:pPr algn="ctr"/>
                      <a:r>
                        <a:rPr lang="en-US" smtClean="0"/>
                        <a:t>…</a:t>
                      </a:r>
                      <a:endParaRPr lang="id-ID" dirty="0"/>
                    </a:p>
                  </a:txBody>
                  <a:tcPr/>
                </a:tc>
                <a:tc>
                  <a:txBody>
                    <a:bodyPr/>
                    <a:lstStyle/>
                    <a:p>
                      <a:pPr algn="ctr"/>
                      <a:r>
                        <a:rPr lang="en-US" dirty="0" smtClean="0"/>
                        <a:t>0</a:t>
                      </a:r>
                      <a:endParaRPr lang="id-ID" dirty="0"/>
                    </a:p>
                  </a:txBody>
                  <a:tcPr/>
                </a:tc>
                <a:tc>
                  <a:txBody>
                    <a:bodyPr/>
                    <a:lstStyle/>
                    <a:p>
                      <a:pPr algn="ctr"/>
                      <a:r>
                        <a:rPr lang="en-US" b="1" dirty="0" smtClean="0"/>
                        <a:t>1</a:t>
                      </a:r>
                      <a:endParaRPr lang="id-ID" b="1" dirty="0"/>
                    </a:p>
                  </a:txBody>
                  <a:tcPr/>
                </a:tc>
              </a:tr>
              <a:tr h="370840">
                <a:tc>
                  <a:txBody>
                    <a:bodyPr/>
                    <a:lstStyle/>
                    <a:p>
                      <a:pPr algn="ctr"/>
                      <a:r>
                        <a:rPr lang="en-US" dirty="0" smtClean="0">
                          <a:solidFill>
                            <a:schemeClr val="tx1"/>
                          </a:solidFill>
                        </a:rPr>
                        <a:t>9</a:t>
                      </a:r>
                      <a:endParaRPr lang="id-ID" dirty="0">
                        <a:solidFill>
                          <a:schemeClr val="tx1"/>
                        </a:solidFill>
                      </a:endParaRPr>
                    </a:p>
                  </a:txBody>
                  <a:tcPr/>
                </a:tc>
                <a:tc>
                  <a:txBody>
                    <a:bodyPr/>
                    <a:lstStyle/>
                    <a:p>
                      <a:pPr algn="ctr"/>
                      <a:r>
                        <a:rPr lang="en-US" dirty="0" smtClean="0"/>
                        <a:t>6</a:t>
                      </a:r>
                      <a:endParaRPr lang="id-ID" dirty="0"/>
                    </a:p>
                  </a:txBody>
                  <a:tcPr/>
                </a:tc>
                <a:tc>
                  <a:txBody>
                    <a:bodyPr/>
                    <a:lstStyle/>
                    <a:p>
                      <a:pPr algn="ctr"/>
                      <a:r>
                        <a:rPr lang="en-US" dirty="0" smtClean="0"/>
                        <a:t>8</a:t>
                      </a:r>
                      <a:endParaRPr lang="id-ID" dirty="0"/>
                    </a:p>
                  </a:txBody>
                  <a:tcPr/>
                </a:tc>
                <a:tc>
                  <a:txBody>
                    <a:bodyPr/>
                    <a:lstStyle/>
                    <a:p>
                      <a:pPr algn="ctr"/>
                      <a:r>
                        <a:rPr lang="en-US" smtClean="0"/>
                        <a:t>0</a:t>
                      </a:r>
                      <a:endParaRPr lang="id-ID" dirty="0"/>
                    </a:p>
                  </a:txBody>
                  <a:tcPr/>
                </a:tc>
                <a:tc>
                  <a:txBody>
                    <a:bodyPr/>
                    <a:lstStyle/>
                    <a:p>
                      <a:pPr algn="ctr"/>
                      <a:r>
                        <a:rPr lang="en-US" dirty="0" smtClean="0"/>
                        <a:t>18</a:t>
                      </a:r>
                      <a:endParaRPr lang="id-ID" dirty="0"/>
                    </a:p>
                  </a:txBody>
                  <a:tcPr/>
                </a:tc>
                <a:tc>
                  <a:txBody>
                    <a:bodyPr/>
                    <a:lstStyle/>
                    <a:p>
                      <a:pPr algn="ctr"/>
                      <a:r>
                        <a:rPr lang="en-US" smtClean="0"/>
                        <a:t>0</a:t>
                      </a:r>
                      <a:endParaRPr lang="id-ID" dirty="0"/>
                    </a:p>
                  </a:txBody>
                  <a:tcPr/>
                </a:tc>
                <a:tc>
                  <a:txBody>
                    <a:bodyPr/>
                    <a:lstStyle/>
                    <a:p>
                      <a:pPr algn="ctr"/>
                      <a:r>
                        <a:rPr lang="en-US" dirty="0" smtClean="0"/>
                        <a:t>0</a:t>
                      </a:r>
                      <a:endParaRPr lang="id-ID" dirty="0"/>
                    </a:p>
                  </a:txBody>
                  <a:tcPr/>
                </a:tc>
                <a:tc>
                  <a:txBody>
                    <a:bodyPr/>
                    <a:lstStyle/>
                    <a:p>
                      <a:pPr algn="ctr"/>
                      <a:r>
                        <a:rPr lang="en-US" smtClean="0"/>
                        <a:t>…</a:t>
                      </a:r>
                      <a:endParaRPr lang="id-ID" dirty="0"/>
                    </a:p>
                  </a:txBody>
                  <a:tcPr/>
                </a:tc>
                <a:tc>
                  <a:txBody>
                    <a:bodyPr/>
                    <a:lstStyle/>
                    <a:p>
                      <a:pPr algn="ctr"/>
                      <a:r>
                        <a:rPr lang="en-US" dirty="0" smtClean="0"/>
                        <a:t>5</a:t>
                      </a:r>
                      <a:endParaRPr lang="id-ID" dirty="0"/>
                    </a:p>
                  </a:txBody>
                  <a:tcPr/>
                </a:tc>
                <a:tc>
                  <a:txBody>
                    <a:bodyPr/>
                    <a:lstStyle/>
                    <a:p>
                      <a:pPr algn="ctr"/>
                      <a:r>
                        <a:rPr lang="en-US" b="1" dirty="0" smtClean="0"/>
                        <a:t>1</a:t>
                      </a:r>
                      <a:endParaRPr lang="id-ID" b="1" dirty="0"/>
                    </a:p>
                  </a:txBody>
                  <a:tcPr/>
                </a:tc>
              </a:tr>
              <a:tr h="370840">
                <a:tc>
                  <a:txBody>
                    <a:bodyPr/>
                    <a:lstStyle/>
                    <a:p>
                      <a:pPr algn="ctr"/>
                      <a:r>
                        <a:rPr lang="en-US" dirty="0" smtClean="0">
                          <a:solidFill>
                            <a:schemeClr val="tx1"/>
                          </a:solidFill>
                        </a:rPr>
                        <a:t>…</a:t>
                      </a:r>
                      <a:endParaRPr lang="id-ID" dirty="0">
                        <a:solidFill>
                          <a:schemeClr val="tx1"/>
                        </a:solidFill>
                      </a:endParaRPr>
                    </a:p>
                  </a:txBody>
                  <a:tcPr/>
                </a:tc>
                <a:tc>
                  <a:txBody>
                    <a:bodyPr/>
                    <a:lstStyle/>
                    <a:p>
                      <a:pPr algn="ctr"/>
                      <a:r>
                        <a:rPr lang="en-US" smtClean="0"/>
                        <a:t>…</a:t>
                      </a:r>
                      <a:endParaRPr lang="id-ID" dirty="0"/>
                    </a:p>
                  </a:txBody>
                  <a:tcPr/>
                </a:tc>
                <a:tc>
                  <a:txBody>
                    <a:bodyPr/>
                    <a:lstStyle/>
                    <a:p>
                      <a:pPr algn="ctr"/>
                      <a:r>
                        <a:rPr lang="en-US" dirty="0" smtClean="0"/>
                        <a:t>…</a:t>
                      </a:r>
                      <a:endParaRPr lang="id-ID" dirty="0"/>
                    </a:p>
                  </a:txBody>
                  <a:tcPr/>
                </a:tc>
                <a:tc>
                  <a:txBody>
                    <a:bodyPr/>
                    <a:lstStyle/>
                    <a:p>
                      <a:pPr algn="ctr"/>
                      <a:r>
                        <a:rPr lang="en-US" smtClean="0"/>
                        <a:t>…</a:t>
                      </a:r>
                      <a:endParaRPr lang="id-ID" dirty="0"/>
                    </a:p>
                  </a:txBody>
                  <a:tcPr/>
                </a:tc>
                <a:tc>
                  <a:txBody>
                    <a:bodyPr/>
                    <a:lstStyle/>
                    <a:p>
                      <a:pPr algn="ctr"/>
                      <a:r>
                        <a:rPr lang="en-US" smtClean="0"/>
                        <a:t>…</a:t>
                      </a:r>
                      <a:endParaRPr lang="id-ID" dirty="0"/>
                    </a:p>
                  </a:txBody>
                  <a:tcPr/>
                </a:tc>
                <a:tc>
                  <a:txBody>
                    <a:bodyPr/>
                    <a:lstStyle/>
                    <a:p>
                      <a:pPr algn="ctr"/>
                      <a:r>
                        <a:rPr lang="en-US" dirty="0" smtClean="0"/>
                        <a:t>…</a:t>
                      </a:r>
                      <a:endParaRPr lang="id-ID" dirty="0"/>
                    </a:p>
                  </a:txBody>
                  <a:tcPr/>
                </a:tc>
                <a:tc>
                  <a:txBody>
                    <a:bodyPr/>
                    <a:lstStyle/>
                    <a:p>
                      <a:pPr algn="ctr"/>
                      <a:r>
                        <a:rPr lang="en-US" dirty="0" smtClean="0"/>
                        <a:t>…</a:t>
                      </a:r>
                      <a:endParaRPr lang="id-ID" dirty="0"/>
                    </a:p>
                  </a:txBody>
                  <a:tcPr/>
                </a:tc>
                <a:tc>
                  <a:txBody>
                    <a:bodyPr/>
                    <a:lstStyle/>
                    <a:p>
                      <a:pPr algn="ctr"/>
                      <a:r>
                        <a:rPr lang="en-US" smtClean="0"/>
                        <a:t>…</a:t>
                      </a:r>
                      <a:endParaRPr lang="id-ID" dirty="0"/>
                    </a:p>
                  </a:txBody>
                  <a:tcPr/>
                </a:tc>
                <a:tc>
                  <a:txBody>
                    <a:bodyPr/>
                    <a:lstStyle/>
                    <a:p>
                      <a:pPr algn="ctr"/>
                      <a:r>
                        <a:rPr lang="en-US" dirty="0" smtClean="0"/>
                        <a:t>…</a:t>
                      </a:r>
                      <a:endParaRPr lang="id-ID"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t>
                      </a:r>
                      <a:endParaRPr lang="id-ID" b="1" dirty="0" smtClean="0"/>
                    </a:p>
                  </a:txBody>
                  <a:tcPr/>
                </a:tc>
              </a:tr>
              <a:tr h="370840">
                <a:tc>
                  <a:txBody>
                    <a:bodyPr/>
                    <a:lstStyle/>
                    <a:p>
                      <a:pPr algn="ctr"/>
                      <a:r>
                        <a:rPr lang="en-US" dirty="0" smtClean="0">
                          <a:solidFill>
                            <a:schemeClr val="tx1"/>
                          </a:solidFill>
                        </a:rPr>
                        <a:t>4000</a:t>
                      </a:r>
                      <a:endParaRPr lang="id-ID" dirty="0">
                        <a:solidFill>
                          <a:schemeClr val="tx1"/>
                        </a:solidFill>
                      </a:endParaRPr>
                    </a:p>
                  </a:txBody>
                  <a:tcPr/>
                </a:tc>
                <a:tc>
                  <a:txBody>
                    <a:bodyPr/>
                    <a:lstStyle/>
                    <a:p>
                      <a:pPr algn="ctr"/>
                      <a:r>
                        <a:rPr lang="en-US" dirty="0" smtClean="0"/>
                        <a:t>8</a:t>
                      </a:r>
                      <a:endParaRPr lang="id-ID" dirty="0"/>
                    </a:p>
                  </a:txBody>
                  <a:tcPr/>
                </a:tc>
                <a:tc>
                  <a:txBody>
                    <a:bodyPr/>
                    <a:lstStyle/>
                    <a:p>
                      <a:pPr algn="ctr"/>
                      <a:r>
                        <a:rPr lang="en-US" dirty="0" smtClean="0"/>
                        <a:t>2</a:t>
                      </a:r>
                      <a:endParaRPr lang="id-ID" dirty="0"/>
                    </a:p>
                  </a:txBody>
                  <a:tcPr/>
                </a:tc>
                <a:tc>
                  <a:txBody>
                    <a:bodyPr/>
                    <a:lstStyle/>
                    <a:p>
                      <a:pPr algn="ctr"/>
                      <a:r>
                        <a:rPr lang="en-US" smtClean="0"/>
                        <a:t>0</a:t>
                      </a:r>
                      <a:endParaRPr lang="id-ID" dirty="0"/>
                    </a:p>
                  </a:txBody>
                  <a:tcPr/>
                </a:tc>
                <a:tc>
                  <a:txBody>
                    <a:bodyPr/>
                    <a:lstStyle/>
                    <a:p>
                      <a:pPr algn="ctr"/>
                      <a:r>
                        <a:rPr lang="en-US" dirty="0" smtClean="0"/>
                        <a:t>23</a:t>
                      </a:r>
                      <a:endParaRPr lang="id-ID" dirty="0"/>
                    </a:p>
                  </a:txBody>
                  <a:tcPr/>
                </a:tc>
                <a:tc>
                  <a:txBody>
                    <a:bodyPr/>
                    <a:lstStyle/>
                    <a:p>
                      <a:pPr algn="ctr"/>
                      <a:r>
                        <a:rPr lang="en-US" dirty="0" smtClean="0"/>
                        <a:t>0</a:t>
                      </a:r>
                      <a:endParaRPr lang="id-ID" dirty="0"/>
                    </a:p>
                  </a:txBody>
                  <a:tcPr/>
                </a:tc>
                <a:tc>
                  <a:txBody>
                    <a:bodyPr/>
                    <a:lstStyle/>
                    <a:p>
                      <a:pPr algn="ctr"/>
                      <a:r>
                        <a:rPr lang="en-US" dirty="0" smtClean="0"/>
                        <a:t>1</a:t>
                      </a:r>
                      <a:endParaRPr lang="id-ID" dirty="0"/>
                    </a:p>
                  </a:txBody>
                  <a:tcPr/>
                </a:tc>
                <a:tc>
                  <a:txBody>
                    <a:bodyPr/>
                    <a:lstStyle/>
                    <a:p>
                      <a:pPr algn="ctr"/>
                      <a:r>
                        <a:rPr lang="en-US" dirty="0" smtClean="0"/>
                        <a:t>…</a:t>
                      </a:r>
                      <a:endParaRPr lang="id-ID" dirty="0"/>
                    </a:p>
                  </a:txBody>
                  <a:tcPr/>
                </a:tc>
                <a:tc>
                  <a:txBody>
                    <a:bodyPr/>
                    <a:lstStyle/>
                    <a:p>
                      <a:pPr algn="ctr"/>
                      <a:r>
                        <a:rPr lang="en-US" dirty="0" smtClean="0"/>
                        <a:t>9</a:t>
                      </a:r>
                      <a:endParaRPr lang="id-ID" dirty="0"/>
                    </a:p>
                  </a:txBody>
                  <a:tcPr/>
                </a:tc>
                <a:tc>
                  <a:txBody>
                    <a:bodyPr/>
                    <a:lstStyle/>
                    <a:p>
                      <a:pPr algn="ctr"/>
                      <a:r>
                        <a:rPr lang="en-US" b="1" dirty="0" smtClean="0"/>
                        <a:t>-1</a:t>
                      </a:r>
                      <a:endParaRPr lang="id-ID" b="1" dirty="0"/>
                    </a:p>
                  </a:txBody>
                  <a:tcPr/>
                </a:tc>
              </a:tr>
            </a:tbl>
          </a:graphicData>
        </a:graphic>
      </p:graphicFrame>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sz="5400" smtClean="0"/>
              <a:t>Information Gain (IG)</a:t>
            </a:r>
            <a:endParaRPr lang="id-ID" smtClean="0"/>
          </a:p>
        </p:txBody>
      </p:sp>
      <p:sp>
        <p:nvSpPr>
          <p:cNvPr id="3" name="Content Placeholder 2"/>
          <p:cNvSpPr>
            <a:spLocks noGrp="1"/>
          </p:cNvSpPr>
          <p:nvPr>
            <p:ph idx="1"/>
          </p:nvPr>
        </p:nvSpPr>
        <p:spPr/>
        <p:txBody>
          <a:bodyPr/>
          <a:lstStyle/>
          <a:p>
            <a:r>
              <a:rPr lang="it-IT" sz="2400" dirty="0" smtClean="0"/>
              <a:t>Untuk memilih kata-kata yang paling efektif dalam mengklasifikasikan data (</a:t>
            </a:r>
            <a:r>
              <a:rPr lang="it-IT" sz="2400" i="1" dirty="0" smtClean="0"/>
              <a:t>spam</a:t>
            </a:r>
            <a:r>
              <a:rPr lang="it-IT" sz="2400" dirty="0" smtClean="0"/>
              <a:t> atau </a:t>
            </a:r>
            <a:r>
              <a:rPr lang="it-IT" sz="2400" i="1" dirty="0" smtClean="0"/>
              <a:t>non-spam</a:t>
            </a:r>
            <a:r>
              <a:rPr lang="it-IT" sz="2400" dirty="0" smtClean="0"/>
              <a:t>). </a:t>
            </a:r>
          </a:p>
          <a:p>
            <a:r>
              <a:rPr lang="it-IT" sz="2400" dirty="0" smtClean="0"/>
              <a:t>IG digunakan untuk mengukur efektivitas suatu atribut dalam mengklasifikasikan data dengan cara: </a:t>
            </a:r>
          </a:p>
          <a:p>
            <a:pPr marL="850900" lvl="1" indent="-457200">
              <a:buFont typeface="Calibri" pitchFamily="34" charset="0"/>
              <a:buAutoNum type="arabicPeriod"/>
            </a:pPr>
            <a:r>
              <a:rPr lang="en-US" sz="2200" dirty="0" smtClean="0"/>
              <a:t>H</a:t>
            </a:r>
            <a:r>
              <a:rPr lang="id-ID" sz="2200" dirty="0" smtClean="0"/>
              <a:t>itung </a:t>
            </a:r>
            <a:r>
              <a:rPr lang="en-US" sz="2200" dirty="0" smtClean="0"/>
              <a:t>IG</a:t>
            </a:r>
            <a:r>
              <a:rPr lang="id-ID" sz="2200" dirty="0" smtClean="0"/>
              <a:t> dari semua kata yang ada (sekitar 200.000) </a:t>
            </a:r>
            <a:endParaRPr lang="en-US" sz="2200" dirty="0" smtClean="0"/>
          </a:p>
          <a:p>
            <a:pPr marL="850900" lvl="1" indent="-457200">
              <a:buFont typeface="Calibri" pitchFamily="34" charset="0"/>
              <a:buAutoNum type="arabicPeriod"/>
            </a:pPr>
            <a:r>
              <a:rPr lang="en-US" sz="2200" dirty="0" smtClean="0"/>
              <a:t>U</a:t>
            </a:r>
            <a:r>
              <a:rPr lang="id-ID" sz="2200" dirty="0" smtClean="0"/>
              <a:t>rutkan kata-kata tersebut berdasarkan </a:t>
            </a:r>
            <a:r>
              <a:rPr lang="en-US" sz="2200" dirty="0" smtClean="0"/>
              <a:t>IG</a:t>
            </a:r>
            <a:r>
              <a:rPr lang="id-ID" sz="2200" dirty="0" smtClean="0"/>
              <a:t>-nya, dari yang terbesar sampai yang terkecil</a:t>
            </a:r>
            <a:endParaRPr lang="en-US" sz="2200" dirty="0" smtClean="0"/>
          </a:p>
          <a:p>
            <a:pPr marL="850900" lvl="1" indent="-457200">
              <a:buFont typeface="Calibri" pitchFamily="34" charset="0"/>
              <a:buAutoNum type="arabicPeriod"/>
            </a:pPr>
            <a:r>
              <a:rPr lang="en-US" sz="2200" dirty="0" smtClean="0"/>
              <a:t>A</a:t>
            </a:r>
            <a:r>
              <a:rPr lang="id-ID" sz="2200" dirty="0" smtClean="0"/>
              <a:t>mbil sejumlah kata (yang </a:t>
            </a:r>
            <a:r>
              <a:rPr lang="en-US" sz="2200" dirty="0" smtClean="0"/>
              <a:t>IG</a:t>
            </a:r>
            <a:r>
              <a:rPr lang="id-ID" sz="2200" dirty="0" smtClean="0"/>
              <a:t>-nya paling besar)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65"/>
          <p:cNvPicPr>
            <a:picLocks noChangeAspect="1" noChangeArrowheads="1"/>
          </p:cNvPicPr>
          <p:nvPr/>
        </p:nvPicPr>
        <p:blipFill>
          <a:blip r:embed="rId2"/>
          <a:srcRect/>
          <a:stretch>
            <a:fillRect/>
          </a:stretch>
        </p:blipFill>
        <p:spPr bwMode="auto">
          <a:xfrm>
            <a:off x="2362200" y="381000"/>
            <a:ext cx="4495800" cy="6257925"/>
          </a:xfrm>
          <a:prstGeom prst="rect">
            <a:avLst/>
          </a:prstGeom>
          <a:noFill/>
          <a:ln w="9525">
            <a:noFill/>
            <a:miter lim="800000"/>
            <a:headEnd/>
            <a:tailEnd/>
          </a:ln>
        </p:spPr>
      </p:pic>
      <p:sp>
        <p:nvSpPr>
          <p:cNvPr id="3" name="Rectangle 2"/>
          <p:cNvSpPr>
            <a:spLocks noChangeArrowheads="1"/>
          </p:cNvSpPr>
          <p:nvPr/>
        </p:nvSpPr>
        <p:spPr bwMode="auto">
          <a:xfrm>
            <a:off x="1066800" y="2895600"/>
            <a:ext cx="1765300" cy="1338263"/>
          </a:xfrm>
          <a:prstGeom prst="rect">
            <a:avLst/>
          </a:prstGeom>
          <a:noFill/>
          <a:ln w="9525">
            <a:noFill/>
            <a:miter lim="800000"/>
            <a:headEnd/>
            <a:tailEnd/>
          </a:ln>
        </p:spPr>
        <p:txBody>
          <a:bodyPr wrap="none">
            <a:spAutoFit/>
          </a:bodyPr>
          <a:lstStyle/>
          <a:p>
            <a:pPr>
              <a:lnSpc>
                <a:spcPct val="150000"/>
              </a:lnSpc>
              <a:buFont typeface="Arial" pitchFamily="34" charset="0"/>
              <a:buChar char="•"/>
            </a:pPr>
            <a:r>
              <a:rPr lang="it-IT">
                <a:solidFill>
                  <a:srgbClr val="FF0000"/>
                </a:solidFill>
              </a:rPr>
              <a:t> Jumlah kata? </a:t>
            </a:r>
          </a:p>
          <a:p>
            <a:pPr>
              <a:lnSpc>
                <a:spcPct val="150000"/>
              </a:lnSpc>
              <a:buFont typeface="Arial" pitchFamily="34" charset="0"/>
              <a:buChar char="•"/>
            </a:pPr>
            <a:r>
              <a:rPr lang="it-IT">
                <a:solidFill>
                  <a:srgbClr val="FF0000"/>
                </a:solidFill>
              </a:rPr>
              <a:t> Trial &amp; error </a:t>
            </a:r>
          </a:p>
          <a:p>
            <a:pPr>
              <a:lnSpc>
                <a:spcPct val="150000"/>
              </a:lnSpc>
              <a:buFont typeface="Arial" pitchFamily="34" charset="0"/>
              <a:buChar char="•"/>
            </a:pPr>
            <a:r>
              <a:rPr lang="it-IT">
                <a:solidFill>
                  <a:srgbClr val="FF0000"/>
                </a:solidFill>
              </a:rPr>
              <a:t> Misal: 60 kata</a:t>
            </a:r>
            <a:endParaRPr lang="id-ID">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tLang="ko-KR" smtClean="0">
                <a:cs typeface="HY신명조"/>
              </a:rPr>
              <a:t>PCA untuk Ekstraksi Fitur?</a:t>
            </a:r>
            <a:endParaRPr lang="id-ID" smtClean="0">
              <a:ea typeface="HY중고딕"/>
              <a:cs typeface="HY신명조"/>
            </a:endParaRPr>
          </a:p>
        </p:txBody>
      </p:sp>
      <p:sp>
        <p:nvSpPr>
          <p:cNvPr id="3" name="Content Placeholder 2"/>
          <p:cNvSpPr>
            <a:spLocks noGrp="1"/>
          </p:cNvSpPr>
          <p:nvPr>
            <p:ph idx="1"/>
          </p:nvPr>
        </p:nvSpPr>
        <p:spPr>
          <a:xfrm>
            <a:off x="533400" y="1981200"/>
            <a:ext cx="8229600" cy="4389438"/>
          </a:xfrm>
        </p:spPr>
        <p:txBody>
          <a:bodyPr/>
          <a:lstStyle/>
          <a:p>
            <a:pPr>
              <a:defRPr/>
            </a:pPr>
            <a:r>
              <a:rPr lang="en-US" sz="2800" dirty="0" smtClean="0">
                <a:solidFill>
                  <a:schemeClr val="tx1">
                    <a:lumMod val="95000"/>
                    <a:lumOff val="5000"/>
                  </a:schemeClr>
                </a:solidFill>
              </a:rPr>
              <a:t>4.000 records </a:t>
            </a:r>
            <a:r>
              <a:rPr lang="en-US" sz="2800" dirty="0" err="1" smtClean="0">
                <a:solidFill>
                  <a:schemeClr val="tx1">
                    <a:lumMod val="95000"/>
                    <a:lumOff val="5000"/>
                  </a:schemeClr>
                </a:solidFill>
              </a:rPr>
              <a:t>dan</a:t>
            </a:r>
            <a:r>
              <a:rPr lang="en-US" sz="2800" dirty="0" smtClean="0">
                <a:solidFill>
                  <a:schemeClr val="tx1">
                    <a:lumMod val="95000"/>
                    <a:lumOff val="5000"/>
                  </a:schemeClr>
                </a:solidFill>
              </a:rPr>
              <a:t> 200.000 </a:t>
            </a:r>
            <a:r>
              <a:rPr lang="en-US" sz="2800" dirty="0" err="1" smtClean="0">
                <a:solidFill>
                  <a:schemeClr val="tx1">
                    <a:lumMod val="95000"/>
                    <a:lumOff val="5000"/>
                  </a:schemeClr>
                </a:solidFill>
              </a:rPr>
              <a:t>kolom</a:t>
            </a:r>
            <a:endParaRPr lang="en-US" sz="2800" dirty="0" smtClean="0">
              <a:solidFill>
                <a:schemeClr val="tx1">
                  <a:lumMod val="95000"/>
                  <a:lumOff val="5000"/>
                </a:schemeClr>
              </a:solidFill>
            </a:endParaRPr>
          </a:p>
          <a:p>
            <a:pPr>
              <a:defRPr/>
            </a:pPr>
            <a:r>
              <a:rPr lang="en-US" sz="2800" dirty="0" smtClean="0">
                <a:solidFill>
                  <a:schemeClr val="tx1">
                    <a:lumMod val="95000"/>
                    <a:lumOff val="5000"/>
                  </a:schemeClr>
                </a:solidFill>
              </a:rPr>
              <a:t>Data: </a:t>
            </a:r>
            <a:r>
              <a:rPr lang="en-US" sz="2800" dirty="0" smtClean="0">
                <a:solidFill>
                  <a:srgbClr val="FF0000"/>
                </a:solidFill>
              </a:rPr>
              <a:t>4.000 x 200.000</a:t>
            </a:r>
          </a:p>
          <a:p>
            <a:pPr>
              <a:defRPr/>
            </a:pPr>
            <a:r>
              <a:rPr lang="en-US" sz="2800" dirty="0" err="1" smtClean="0">
                <a:solidFill>
                  <a:schemeClr val="tx1">
                    <a:lumMod val="95000"/>
                    <a:lumOff val="5000"/>
                  </a:schemeClr>
                </a:solidFill>
              </a:rPr>
              <a:t>Matriks</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Covarian</a:t>
            </a:r>
            <a:r>
              <a:rPr lang="en-US" sz="2800" dirty="0" smtClean="0">
                <a:solidFill>
                  <a:schemeClr val="tx1">
                    <a:lumMod val="95000"/>
                    <a:lumOff val="5000"/>
                  </a:schemeClr>
                </a:solidFill>
              </a:rPr>
              <a:t>: 200.000 x 200.000 = 40 </a:t>
            </a:r>
            <a:r>
              <a:rPr lang="en-US" sz="2800" dirty="0" err="1" smtClean="0">
                <a:solidFill>
                  <a:schemeClr val="tx1">
                    <a:lumMod val="95000"/>
                    <a:lumOff val="5000"/>
                  </a:schemeClr>
                </a:solidFill>
              </a:rPr>
              <a:t>milyar</a:t>
            </a:r>
            <a:endParaRPr lang="en-US" sz="2800" dirty="0" smtClean="0">
              <a:solidFill>
                <a:schemeClr val="tx1">
                  <a:lumMod val="95000"/>
                  <a:lumOff val="5000"/>
                </a:schemeClr>
              </a:solidFill>
            </a:endParaRPr>
          </a:p>
          <a:p>
            <a:pPr>
              <a:defRPr/>
            </a:pPr>
            <a:r>
              <a:rPr lang="en-US" sz="2800" dirty="0" err="1" smtClean="0">
                <a:solidFill>
                  <a:schemeClr val="tx1">
                    <a:lumMod val="95000"/>
                    <a:lumOff val="5000"/>
                  </a:schemeClr>
                </a:solidFill>
              </a:rPr>
              <a:t>Jika</a:t>
            </a:r>
            <a:r>
              <a:rPr lang="en-US" sz="2800" dirty="0" smtClean="0">
                <a:solidFill>
                  <a:schemeClr val="tx1">
                    <a:lumMod val="95000"/>
                    <a:lumOff val="5000"/>
                  </a:schemeClr>
                </a:solidFill>
              </a:rPr>
              <a:t> 1 </a:t>
            </a:r>
            <a:r>
              <a:rPr lang="en-US" sz="2800" dirty="0" err="1" smtClean="0">
                <a:solidFill>
                  <a:schemeClr val="tx1">
                    <a:lumMod val="95000"/>
                    <a:lumOff val="5000"/>
                  </a:schemeClr>
                </a:solidFill>
              </a:rPr>
              <a:t>elemen</a:t>
            </a:r>
            <a:r>
              <a:rPr lang="en-US" sz="2800" dirty="0" smtClean="0">
                <a:solidFill>
                  <a:schemeClr val="tx1">
                    <a:lumMod val="95000"/>
                    <a:lumOff val="5000"/>
                  </a:schemeClr>
                </a:solidFill>
              </a:rPr>
              <a:t> = 2 byte, </a:t>
            </a:r>
            <a:r>
              <a:rPr lang="en-US" sz="2800" dirty="0" err="1" smtClean="0">
                <a:solidFill>
                  <a:schemeClr val="tx1">
                    <a:lumMod val="95000"/>
                    <a:lumOff val="5000"/>
                  </a:schemeClr>
                </a:solidFill>
              </a:rPr>
              <a:t>maka</a:t>
            </a:r>
            <a:r>
              <a:rPr lang="en-US" sz="2800" dirty="0" smtClean="0">
                <a:solidFill>
                  <a:schemeClr val="tx1">
                    <a:lumMod val="95000"/>
                    <a:lumOff val="5000"/>
                  </a:schemeClr>
                </a:solidFill>
              </a:rPr>
              <a:t> memory = </a:t>
            </a:r>
            <a:r>
              <a:rPr lang="en-US" sz="2800" dirty="0" smtClean="0">
                <a:solidFill>
                  <a:srgbClr val="FF0000"/>
                </a:solidFill>
              </a:rPr>
              <a:t>80 GB</a:t>
            </a:r>
          </a:p>
          <a:p>
            <a:pPr>
              <a:defRPr/>
            </a:pPr>
            <a:r>
              <a:rPr lang="en-US" sz="2800" dirty="0" smtClean="0">
                <a:solidFill>
                  <a:schemeClr val="tx1">
                    <a:lumMod val="95000"/>
                    <a:lumOff val="5000"/>
                  </a:schemeClr>
                </a:solidFill>
              </a:rPr>
              <a:t>PCA </a:t>
            </a:r>
            <a:r>
              <a:rPr lang="en-US" sz="2800" dirty="0" err="1" smtClean="0">
                <a:solidFill>
                  <a:schemeClr val="tx1">
                    <a:lumMod val="95000"/>
                    <a:lumOff val="5000"/>
                  </a:schemeClr>
                </a:solidFill>
              </a:rPr>
              <a:t>dengan</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cara</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matematis</a:t>
            </a:r>
            <a:r>
              <a:rPr lang="en-US" sz="2800" dirty="0" smtClean="0">
                <a:solidFill>
                  <a:schemeClr val="tx1">
                    <a:lumMod val="95000"/>
                    <a:lumOff val="5000"/>
                  </a:schemeClr>
                </a:solidFill>
              </a:rPr>
              <a:t> </a:t>
            </a:r>
          </a:p>
          <a:p>
            <a:pPr lvl="1">
              <a:defRPr/>
            </a:pPr>
            <a:r>
              <a:rPr lang="en-US" sz="2000" dirty="0" err="1" smtClean="0">
                <a:solidFill>
                  <a:schemeClr val="tx1">
                    <a:lumMod val="95000"/>
                    <a:lumOff val="5000"/>
                  </a:schemeClr>
                </a:solidFill>
              </a:rPr>
              <a:t>Deterministik</a:t>
            </a:r>
            <a:endParaRPr lang="en-US" sz="2000" dirty="0" smtClean="0">
              <a:solidFill>
                <a:schemeClr val="tx1">
                  <a:lumMod val="95000"/>
                  <a:lumOff val="5000"/>
                </a:schemeClr>
              </a:solidFill>
            </a:endParaRPr>
          </a:p>
          <a:p>
            <a:pPr lvl="1">
              <a:defRPr/>
            </a:pPr>
            <a:r>
              <a:rPr lang="en-US" sz="2000" dirty="0" err="1" smtClean="0">
                <a:solidFill>
                  <a:schemeClr val="tx1">
                    <a:lumMod val="95000"/>
                    <a:lumOff val="5000"/>
                  </a:schemeClr>
                </a:solidFill>
              </a:rPr>
              <a:t>Prosesnya</a:t>
            </a:r>
            <a:r>
              <a:rPr lang="en-US" sz="2000" dirty="0" smtClean="0">
                <a:solidFill>
                  <a:schemeClr val="tx1">
                    <a:lumMod val="95000"/>
                    <a:lumOff val="5000"/>
                  </a:schemeClr>
                </a:solidFill>
              </a:rPr>
              <a:t> lama </a:t>
            </a:r>
            <a:r>
              <a:rPr lang="en-US" sz="2000" dirty="0" err="1" smtClean="0">
                <a:solidFill>
                  <a:schemeClr val="tx1">
                    <a:lumMod val="95000"/>
                    <a:lumOff val="5000"/>
                  </a:schemeClr>
                </a:solidFill>
              </a:rPr>
              <a:t>dan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perlu</a:t>
            </a:r>
            <a:r>
              <a:rPr lang="en-US" sz="2000" dirty="0" smtClean="0">
                <a:solidFill>
                  <a:schemeClr val="tx1">
                    <a:lumMod val="95000"/>
                    <a:lumOff val="5000"/>
                  </a:schemeClr>
                </a:solidFill>
              </a:rPr>
              <a:t> memory </a:t>
            </a:r>
            <a:r>
              <a:rPr lang="en-US" sz="2000" dirty="0" err="1" smtClean="0">
                <a:solidFill>
                  <a:schemeClr val="tx1">
                    <a:lumMod val="95000"/>
                    <a:lumOff val="5000"/>
                  </a:schemeClr>
                </a:solidFill>
              </a:rPr>
              <a:t>besar</a:t>
            </a:r>
            <a:endParaRPr lang="en-US" sz="2000" dirty="0" smtClean="0">
              <a:solidFill>
                <a:schemeClr val="tx1">
                  <a:lumMod val="95000"/>
                  <a:lumOff val="5000"/>
                </a:schemeClr>
              </a:solidFill>
            </a:endParaRPr>
          </a:p>
          <a:p>
            <a:pPr>
              <a:defRPr/>
            </a:pPr>
            <a:r>
              <a:rPr lang="en-US" sz="2800" dirty="0" err="1" smtClean="0">
                <a:solidFill>
                  <a:schemeClr val="tx1">
                    <a:lumMod val="95000"/>
                    <a:lumOff val="5000"/>
                  </a:schemeClr>
                </a:solidFill>
              </a:rPr>
              <a:t>Hebbian</a:t>
            </a:r>
            <a:r>
              <a:rPr lang="en-US" sz="2800" dirty="0" smtClean="0">
                <a:solidFill>
                  <a:schemeClr val="tx1">
                    <a:lumMod val="95000"/>
                    <a:lumOff val="5000"/>
                  </a:schemeClr>
                </a:solidFill>
              </a:rPr>
              <a:t> Learning</a:t>
            </a:r>
          </a:p>
          <a:p>
            <a:pPr lvl="1">
              <a:defRPr/>
            </a:pPr>
            <a:r>
              <a:rPr lang="en-US" sz="2000" dirty="0" err="1" smtClean="0">
                <a:solidFill>
                  <a:schemeClr val="tx1">
                    <a:lumMod val="95000"/>
                    <a:lumOff val="5000"/>
                  </a:schemeClr>
                </a:solidFill>
              </a:rPr>
              <a:t>Hasilnya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berupa</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pendekatan</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tidak</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pasti</a:t>
            </a:r>
            <a:r>
              <a:rPr lang="en-US" sz="2000" dirty="0" smtClean="0">
                <a:solidFill>
                  <a:schemeClr val="tx1">
                    <a:lumMod val="95000"/>
                    <a:lumOff val="5000"/>
                  </a:schemeClr>
                </a:solidFill>
              </a:rPr>
              <a:t>) </a:t>
            </a:r>
          </a:p>
          <a:p>
            <a:pPr lvl="1">
              <a:defRPr/>
            </a:pPr>
            <a:r>
              <a:rPr lang="en-US" sz="2000" dirty="0" err="1" smtClean="0">
                <a:solidFill>
                  <a:schemeClr val="tx1">
                    <a:lumMod val="95000"/>
                    <a:lumOff val="5000"/>
                  </a:schemeClr>
                </a:solidFill>
              </a:rPr>
              <a:t>Lebih</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cepat</a:t>
            </a:r>
            <a:r>
              <a:rPr lang="en-US" sz="2000" dirty="0" smtClean="0">
                <a:solidFill>
                  <a:schemeClr val="tx1">
                    <a:lumMod val="95000"/>
                    <a:lumOff val="5000"/>
                  </a:schemeClr>
                </a:solidFill>
              </a:rPr>
              <a:t> </a:t>
            </a:r>
            <a:r>
              <a:rPr lang="en-US" sz="2000" dirty="0" err="1" smtClean="0">
                <a:solidFill>
                  <a:schemeClr val="tx1">
                    <a:lumMod val="95000"/>
                    <a:lumOff val="5000"/>
                  </a:schemeClr>
                </a:solidFill>
              </a:rPr>
              <a:t>dan</a:t>
            </a:r>
            <a:r>
              <a:rPr lang="en-US" sz="2000" dirty="0" smtClean="0">
                <a:solidFill>
                  <a:schemeClr val="tx1">
                    <a:lumMod val="95000"/>
                    <a:lumOff val="5000"/>
                  </a:schemeClr>
                </a:solidFill>
              </a:rPr>
              <a:t> memory </a:t>
            </a:r>
            <a:r>
              <a:rPr lang="en-US" sz="2000" dirty="0" err="1" smtClean="0">
                <a:solidFill>
                  <a:schemeClr val="tx1">
                    <a:lumMod val="95000"/>
                    <a:lumOff val="5000"/>
                  </a:schemeClr>
                </a:solidFill>
              </a:rPr>
              <a:t>kecil</a:t>
            </a:r>
            <a:endParaRPr lang="id-ID" sz="2000" dirty="0" smtClean="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Kapan</a:t>
            </a:r>
            <a:r>
              <a:rPr lang="en-US" dirty="0" smtClean="0"/>
              <a:t> </a:t>
            </a:r>
            <a:r>
              <a:rPr lang="en-US" dirty="0" err="1" smtClean="0"/>
              <a:t>Menghentikan</a:t>
            </a:r>
            <a:r>
              <a:rPr lang="en-US" dirty="0" smtClean="0"/>
              <a:t> </a:t>
            </a:r>
            <a:r>
              <a:rPr lang="en-US" i="1" dirty="0" smtClean="0"/>
              <a:t>Learning</a:t>
            </a:r>
            <a:r>
              <a:rPr lang="en-US" dirty="0" smtClean="0"/>
              <a:t>?</a:t>
            </a:r>
            <a:endParaRPr lang="id-ID" dirty="0"/>
          </a:p>
        </p:txBody>
      </p:sp>
      <p:sp>
        <p:nvSpPr>
          <p:cNvPr id="297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9698" name="Object 2"/>
          <p:cNvGraphicFramePr>
            <a:graphicFrameLocks noChangeAspect="1"/>
          </p:cNvGraphicFramePr>
          <p:nvPr/>
        </p:nvGraphicFramePr>
        <p:xfrm>
          <a:off x="457200" y="2362200"/>
          <a:ext cx="8001000" cy="4340225"/>
        </p:xfrm>
        <a:graphic>
          <a:graphicData uri="http://schemas.openxmlformats.org/presentationml/2006/ole">
            <mc:AlternateContent xmlns:mc="http://schemas.openxmlformats.org/markup-compatibility/2006">
              <mc:Choice xmlns:v="urn:schemas-microsoft-com:vml" Requires="v">
                <p:oleObj spid="_x0000_s302100" name="Visio" r:id="rId3" imgW="4726849" imgH="2566798" progId="Visio.Drawing.11">
                  <p:embed/>
                </p:oleObj>
              </mc:Choice>
              <mc:Fallback>
                <p:oleObj name="Visio" r:id="rId3" imgW="4726849" imgH="2566798"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62200"/>
                        <a:ext cx="8001000"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3825875" y="4724400"/>
            <a:ext cx="1295400" cy="1055688"/>
            <a:chOff x="5044440" y="2678668"/>
            <a:chExt cx="1295400" cy="1055132"/>
          </a:xfrm>
        </p:grpSpPr>
        <p:sp>
          <p:nvSpPr>
            <p:cNvPr id="8" name="Oval 7"/>
            <p:cNvSpPr/>
            <p:nvPr/>
          </p:nvSpPr>
          <p:spPr>
            <a:xfrm>
              <a:off x="5485765" y="3200681"/>
              <a:ext cx="381000" cy="53311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9704" name="TextBox 8"/>
            <p:cNvSpPr txBox="1">
              <a:spLocks noChangeArrowheads="1"/>
            </p:cNvSpPr>
            <p:nvPr/>
          </p:nvSpPr>
          <p:spPr bwMode="auto">
            <a:xfrm>
              <a:off x="5044440" y="2678668"/>
              <a:ext cx="1295400" cy="369332"/>
            </a:xfrm>
            <a:prstGeom prst="rect">
              <a:avLst/>
            </a:prstGeom>
            <a:noFill/>
            <a:ln w="9525">
              <a:noFill/>
              <a:miter lim="800000"/>
              <a:headEnd/>
              <a:tailEnd/>
            </a:ln>
          </p:spPr>
          <p:txBody>
            <a:bodyPr>
              <a:spAutoFit/>
            </a:bodyPr>
            <a:lstStyle/>
            <a:p>
              <a:pPr algn="ctr"/>
              <a:r>
                <a:rPr lang="en-US" b="1">
                  <a:solidFill>
                    <a:srgbClr val="0070C0"/>
                  </a:solidFill>
                </a:rPr>
                <a:t>Berhenti !</a:t>
              </a:r>
              <a:endParaRPr lang="id-ID" b="1">
                <a:solidFill>
                  <a:srgbClr val="0070C0"/>
                </a:solidFill>
              </a:endParaRPr>
            </a:p>
          </p:txBody>
        </p:sp>
      </p:grpSp>
      <p:sp>
        <p:nvSpPr>
          <p:cNvPr id="10" name="TextBox 9"/>
          <p:cNvSpPr txBox="1">
            <a:spLocks noChangeArrowheads="1"/>
          </p:cNvSpPr>
          <p:nvPr/>
        </p:nvSpPr>
        <p:spPr bwMode="auto">
          <a:xfrm>
            <a:off x="2895600" y="3581400"/>
            <a:ext cx="3124200" cy="708025"/>
          </a:xfrm>
          <a:prstGeom prst="rect">
            <a:avLst/>
          </a:prstGeom>
          <a:noFill/>
          <a:ln w="9525">
            <a:noFill/>
            <a:miter lim="800000"/>
            <a:headEnd/>
            <a:tailEnd/>
          </a:ln>
        </p:spPr>
        <p:txBody>
          <a:bodyPr>
            <a:spAutoFit/>
          </a:bodyPr>
          <a:lstStyle/>
          <a:p>
            <a:pPr algn="ctr"/>
            <a:r>
              <a:rPr lang="en-US" sz="2000" b="1">
                <a:solidFill>
                  <a:srgbClr val="0070C0"/>
                </a:solidFill>
              </a:rPr>
              <a:t>Total MSE proporsional paling rendah</a:t>
            </a:r>
            <a:endParaRPr lang="id-ID" sz="20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sz="4400" dirty="0" err="1" smtClean="0"/>
              <a:t>Kasus</a:t>
            </a:r>
            <a:r>
              <a:rPr lang="en-US" sz="4400" dirty="0" smtClean="0"/>
              <a:t> 2: </a:t>
            </a:r>
            <a:r>
              <a:rPr lang="en-US" sz="4400" dirty="0" err="1" smtClean="0"/>
              <a:t>Optimasi</a:t>
            </a:r>
            <a:r>
              <a:rPr lang="en-US" sz="4400" dirty="0" smtClean="0"/>
              <a:t> </a:t>
            </a:r>
            <a:r>
              <a:rPr lang="en-US" sz="4400" dirty="0" err="1" smtClean="0"/>
              <a:t>Pembelian</a:t>
            </a:r>
            <a:r>
              <a:rPr lang="en-US" sz="4400" dirty="0" smtClean="0"/>
              <a:t> </a:t>
            </a:r>
            <a:r>
              <a:rPr lang="en-US" sz="4400" dirty="0" err="1" smtClean="0"/>
              <a:t>Buku</a:t>
            </a:r>
            <a:endParaRPr lang="id-ID" sz="4400" dirty="0" smtClean="0"/>
          </a:p>
        </p:txBody>
      </p:sp>
      <p:sp>
        <p:nvSpPr>
          <p:cNvPr id="6" name="Content Placeholder 5"/>
          <p:cNvSpPr>
            <a:spLocks noGrp="1"/>
          </p:cNvSpPr>
          <p:nvPr>
            <p:ph idx="1"/>
          </p:nvPr>
        </p:nvSpPr>
        <p:spPr/>
        <p:txBody>
          <a:bodyPr/>
          <a:lstStyle/>
          <a:p>
            <a:r>
              <a:rPr lang="id-ID" dirty="0" smtClean="0"/>
              <a:t>Data Mining Cup 2009</a:t>
            </a:r>
            <a:endParaRPr lang="en-US" dirty="0" smtClean="0"/>
          </a:p>
          <a:p>
            <a:r>
              <a:rPr lang="en-US" dirty="0" smtClean="0"/>
              <a:t>Di </a:t>
            </a:r>
            <a:r>
              <a:rPr lang="en-US" dirty="0" err="1" smtClean="0"/>
              <a:t>Jerman</a:t>
            </a:r>
            <a:r>
              <a:rPr lang="en-US" dirty="0" smtClean="0"/>
              <a:t>: 96 </a:t>
            </a:r>
            <a:r>
              <a:rPr lang="en-US" dirty="0" err="1" smtClean="0"/>
              <a:t>ribu</a:t>
            </a:r>
            <a:r>
              <a:rPr lang="en-US" dirty="0" smtClean="0"/>
              <a:t> </a:t>
            </a:r>
            <a:r>
              <a:rPr lang="en-US" dirty="0" err="1" smtClean="0"/>
              <a:t>judul</a:t>
            </a:r>
            <a:r>
              <a:rPr lang="en-US" dirty="0" smtClean="0"/>
              <a:t> </a:t>
            </a:r>
            <a:r>
              <a:rPr lang="en-US" dirty="0" err="1" smtClean="0"/>
              <a:t>buku</a:t>
            </a:r>
            <a:r>
              <a:rPr lang="en-US" dirty="0" smtClean="0"/>
              <a:t> per </a:t>
            </a:r>
            <a:r>
              <a:rPr lang="en-US" dirty="0" err="1" smtClean="0"/>
              <a:t>tahun</a:t>
            </a:r>
            <a:endParaRPr lang="en-US" dirty="0" smtClean="0"/>
          </a:p>
          <a:p>
            <a:r>
              <a:rPr lang="en-US" dirty="0" err="1" smtClean="0"/>
              <a:t>Pembelian</a:t>
            </a:r>
            <a:r>
              <a:rPr lang="en-US" dirty="0" smtClean="0"/>
              <a:t> yang optimal</a:t>
            </a:r>
          </a:p>
          <a:p>
            <a:pPr lvl="1"/>
            <a:r>
              <a:rPr lang="en-US" dirty="0" err="1" smtClean="0"/>
              <a:t>Judul</a:t>
            </a:r>
            <a:r>
              <a:rPr lang="en-US" dirty="0" smtClean="0"/>
              <a:t> </a:t>
            </a:r>
            <a:r>
              <a:rPr lang="en-US" dirty="0" err="1" smtClean="0"/>
              <a:t>mana</a:t>
            </a:r>
            <a:r>
              <a:rPr lang="en-US" dirty="0" smtClean="0"/>
              <a:t> yang </a:t>
            </a:r>
            <a:r>
              <a:rPr lang="en-US" dirty="0" err="1" smtClean="0"/>
              <a:t>sebaiknya</a:t>
            </a:r>
            <a:r>
              <a:rPr lang="en-US" dirty="0" smtClean="0"/>
              <a:t> </a:t>
            </a:r>
            <a:r>
              <a:rPr lang="en-US" dirty="0" err="1" smtClean="0"/>
              <a:t>dibeli</a:t>
            </a:r>
            <a:r>
              <a:rPr lang="en-US" dirty="0" smtClean="0"/>
              <a:t>?</a:t>
            </a:r>
          </a:p>
          <a:p>
            <a:pPr lvl="1"/>
            <a:r>
              <a:rPr lang="en-US" dirty="0" err="1" smtClean="0"/>
              <a:t>Berapa</a:t>
            </a:r>
            <a:r>
              <a:rPr lang="en-US" dirty="0" smtClean="0"/>
              <a:t> </a:t>
            </a:r>
            <a:r>
              <a:rPr lang="en-US" dirty="0" err="1" smtClean="0"/>
              <a:t>kuantitasnya</a:t>
            </a:r>
            <a:r>
              <a:rPr lang="en-US" dirty="0" smtClean="0"/>
              <a:t> </a:t>
            </a:r>
            <a:r>
              <a:rPr lang="en-US" dirty="0" err="1" smtClean="0"/>
              <a:t>untuk</a:t>
            </a:r>
            <a:r>
              <a:rPr lang="en-US" dirty="0" smtClean="0"/>
              <a:t> </a:t>
            </a:r>
            <a:r>
              <a:rPr lang="en-US" dirty="0" err="1" smtClean="0"/>
              <a:t>setiap</a:t>
            </a:r>
            <a:r>
              <a:rPr lang="en-US" dirty="0" smtClean="0"/>
              <a:t> </a:t>
            </a:r>
            <a:r>
              <a:rPr lang="en-US" dirty="0" err="1" smtClean="0"/>
              <a:t>judul</a:t>
            </a:r>
            <a:r>
              <a:rPr lang="en-US" dirty="0" smtClean="0"/>
              <a:t> </a:t>
            </a:r>
            <a:r>
              <a:rPr lang="en-US" dirty="0" err="1" smtClean="0"/>
              <a:t>tersebut</a:t>
            </a:r>
            <a:r>
              <a:rPr lang="en-US" dirty="0" smtClean="0"/>
              <a:t>?</a:t>
            </a:r>
          </a:p>
          <a:p>
            <a:r>
              <a:rPr lang="en-US" dirty="0" err="1" smtClean="0"/>
              <a:t>Kasus</a:t>
            </a:r>
            <a:r>
              <a:rPr lang="en-US" dirty="0" smtClean="0"/>
              <a:t> </a:t>
            </a:r>
            <a:r>
              <a:rPr lang="en-US" dirty="0" err="1" smtClean="0"/>
              <a:t>riil</a:t>
            </a:r>
            <a:r>
              <a:rPr lang="en-US" dirty="0" smtClean="0"/>
              <a:t> </a:t>
            </a:r>
            <a:r>
              <a:rPr lang="en-US" dirty="0" err="1" smtClean="0"/>
              <a:t>di</a:t>
            </a:r>
            <a:r>
              <a:rPr lang="en-US" dirty="0" smtClean="0"/>
              <a:t> </a:t>
            </a:r>
            <a:r>
              <a:rPr lang="en-US" dirty="0" err="1" smtClean="0"/>
              <a:t>perusahaan</a:t>
            </a:r>
            <a:r>
              <a:rPr lang="en-US" dirty="0" smtClean="0"/>
              <a:t> </a:t>
            </a:r>
            <a:r>
              <a:rPr lang="id-ID" dirty="0" smtClean="0"/>
              <a:t>Libri</a:t>
            </a:r>
            <a:r>
              <a:rPr lang="en-US" dirty="0" smtClean="0"/>
              <a:t> (J</a:t>
            </a:r>
            <a:r>
              <a:rPr lang="id-ID" dirty="0" smtClean="0"/>
              <a:t>erman</a:t>
            </a:r>
            <a:r>
              <a:rPr lang="en-US" dirty="0" smtClean="0"/>
              <a:t>)</a:t>
            </a:r>
          </a:p>
          <a:p>
            <a:pPr lvl="1"/>
            <a:r>
              <a:rPr lang="en-US" dirty="0" smtClean="0"/>
              <a:t>2.418 </a:t>
            </a:r>
            <a:r>
              <a:rPr lang="en-US" dirty="0" err="1" smtClean="0"/>
              <a:t>cabang</a:t>
            </a:r>
            <a:endParaRPr lang="en-US" dirty="0" smtClean="0"/>
          </a:p>
          <a:p>
            <a:pPr lvl="1"/>
            <a:r>
              <a:rPr lang="en-US" dirty="0" err="1" smtClean="0"/>
              <a:t>Untuk</a:t>
            </a:r>
            <a:r>
              <a:rPr lang="en-US" dirty="0" smtClean="0"/>
              <a:t> 8 </a:t>
            </a:r>
            <a:r>
              <a:rPr lang="en-US" dirty="0" err="1" smtClean="0"/>
              <a:t>judul</a:t>
            </a:r>
            <a:r>
              <a:rPr lang="en-US" dirty="0" smtClean="0"/>
              <a:t> </a:t>
            </a:r>
            <a:r>
              <a:rPr lang="en-US" dirty="0" err="1" smtClean="0"/>
              <a:t>tertentu</a:t>
            </a:r>
            <a:r>
              <a:rPr lang="en-US" dirty="0" smtClean="0"/>
              <a:t>, </a:t>
            </a:r>
            <a:r>
              <a:rPr lang="en-US" dirty="0" err="1" smtClean="0"/>
              <a:t>berapa</a:t>
            </a:r>
            <a:r>
              <a:rPr lang="en-US" dirty="0" smtClean="0"/>
              <a:t> </a:t>
            </a:r>
            <a:r>
              <a:rPr lang="en-US" dirty="0" err="1" smtClean="0"/>
              <a:t>jumlah</a:t>
            </a:r>
            <a:r>
              <a:rPr lang="en-US" dirty="0" smtClean="0"/>
              <a:t> yang </a:t>
            </a:r>
            <a:r>
              <a:rPr lang="en-US" dirty="0" err="1" smtClean="0"/>
              <a:t>sebaiknya</a:t>
            </a:r>
            <a:r>
              <a:rPr lang="en-US" dirty="0" smtClean="0"/>
              <a:t> </a:t>
            </a:r>
            <a:r>
              <a:rPr lang="en-US" dirty="0" err="1" smtClean="0"/>
              <a:t>dibeli</a:t>
            </a:r>
            <a:r>
              <a:rPr lang="en-US" dirty="0" smtClean="0"/>
              <a:t> </a:t>
            </a:r>
            <a:r>
              <a:rPr lang="en-US" dirty="0" err="1" smtClean="0"/>
              <a:t>oleh</a:t>
            </a:r>
            <a:r>
              <a:rPr lang="en-US" dirty="0" smtClean="0"/>
              <a:t> </a:t>
            </a:r>
            <a:r>
              <a:rPr lang="en-US" dirty="0" err="1" smtClean="0"/>
              <a:t>setiap</a:t>
            </a:r>
            <a:r>
              <a:rPr lang="en-US" dirty="0" smtClean="0"/>
              <a:t> </a:t>
            </a:r>
            <a:r>
              <a:rPr lang="en-US" dirty="0" err="1" smtClean="0"/>
              <a:t>cabang</a:t>
            </a:r>
            <a:r>
              <a:rPr lang="en-US" dirty="0" smtClean="0"/>
              <a:t>?</a:t>
            </a:r>
          </a:p>
          <a:p>
            <a:pPr lvl="1"/>
            <a:r>
              <a:rPr lang="en-US" dirty="0" smtClean="0">
                <a:solidFill>
                  <a:srgbClr val="FF0000"/>
                </a:solidFill>
              </a:rPr>
              <a:t>Learning </a:t>
            </a:r>
            <a:r>
              <a:rPr lang="en-US" dirty="0" err="1" smtClean="0">
                <a:solidFill>
                  <a:srgbClr val="FF0000"/>
                </a:solidFill>
              </a:rPr>
              <a:t>berdasarkan</a:t>
            </a:r>
            <a:r>
              <a:rPr lang="en-US" dirty="0" smtClean="0">
                <a:solidFill>
                  <a:srgbClr val="FF0000"/>
                </a:solidFill>
              </a:rPr>
              <a:t> data </a:t>
            </a:r>
            <a:r>
              <a:rPr lang="en-US" dirty="0" err="1" smtClean="0">
                <a:solidFill>
                  <a:srgbClr val="FF0000"/>
                </a:solidFill>
              </a:rPr>
              <a:t>histori</a:t>
            </a:r>
            <a:r>
              <a:rPr lang="en-US" dirty="0" smtClean="0">
                <a:solidFill>
                  <a:srgbClr val="FF0000"/>
                </a:solidFill>
              </a:rPr>
              <a:t>?</a:t>
            </a:r>
          </a:p>
        </p:txBody>
      </p:sp>
      <p:sp>
        <p:nvSpPr>
          <p:cNvPr id="1454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linds(horizontal)">
                                      <p:cBhvr>
                                        <p:cTn id="4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a:srcRect/>
          <a:stretch>
            <a:fillRect/>
          </a:stretch>
        </p:blipFill>
        <p:spPr bwMode="auto">
          <a:xfrm>
            <a:off x="457200" y="2120900"/>
            <a:ext cx="8153400" cy="4432300"/>
          </a:xfrm>
          <a:prstGeom prst="rect">
            <a:avLst/>
          </a:prstGeom>
          <a:noFill/>
          <a:ln w="9525">
            <a:noFill/>
            <a:miter lim="800000"/>
            <a:headEnd/>
            <a:tailEnd/>
          </a:ln>
        </p:spPr>
      </p:pic>
      <p:sp>
        <p:nvSpPr>
          <p:cNvPr id="3" name="Title 2"/>
          <p:cNvSpPr>
            <a:spLocks noGrp="1"/>
          </p:cNvSpPr>
          <p:nvPr>
            <p:ph type="title"/>
          </p:nvPr>
        </p:nvSpPr>
        <p:spPr/>
        <p:txBody>
          <a:bodyPr/>
          <a:lstStyle/>
          <a:p>
            <a:pPr>
              <a:defRPr/>
            </a:pPr>
            <a:r>
              <a:rPr lang="en-US" dirty="0" err="1" smtClean="0"/>
              <a:t>Karakteristik</a:t>
            </a:r>
            <a:r>
              <a:rPr lang="en-US" dirty="0" smtClean="0"/>
              <a:t> Data</a:t>
            </a:r>
            <a:endParaRPr lang="id-ID"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2209800"/>
          <a:ext cx="8610597" cy="4267201"/>
        </p:xfrm>
        <a:graphic>
          <a:graphicData uri="http://schemas.openxmlformats.org/drawingml/2006/table">
            <a:tbl>
              <a:tblPr/>
              <a:tblGrid>
                <a:gridCol w="956733"/>
                <a:gridCol w="956733"/>
                <a:gridCol w="956733"/>
                <a:gridCol w="956733"/>
                <a:gridCol w="956733"/>
                <a:gridCol w="956733"/>
                <a:gridCol w="956733"/>
                <a:gridCol w="956733"/>
                <a:gridCol w="956733"/>
              </a:tblGrid>
              <a:tr h="424051">
                <a:tc>
                  <a:txBody>
                    <a:bodyPr/>
                    <a:lstStyle/>
                    <a:p>
                      <a:pPr algn="ctr" fontAlgn="b"/>
                      <a:r>
                        <a:rPr lang="id-ID" sz="1800" b="0" i="0" u="none" strike="noStrike" dirty="0">
                          <a:solidFill>
                            <a:srgbClr val="000000"/>
                          </a:solidFill>
                          <a:latin typeface="Arial Narrow" pitchFamily="34" charset="0"/>
                        </a:rPr>
                        <a:t>ID</a:t>
                      </a:r>
                    </a:p>
                  </a:txBody>
                  <a:tcPr marL="9525" marR="9525" marT="9525" marB="0" anchor="b">
                    <a:lnL>
                      <a:noFill/>
                    </a:lnL>
                    <a:lnR>
                      <a:noFill/>
                    </a:lnR>
                    <a:lnT>
                      <a:noFill/>
                    </a:lnT>
                    <a:lnB>
                      <a:noFill/>
                    </a:lnB>
                    <a:solidFill>
                      <a:srgbClr val="92D050"/>
                    </a:solidFill>
                  </a:tcPr>
                </a:tc>
                <a:tc>
                  <a:txBody>
                    <a:bodyPr/>
                    <a:lstStyle/>
                    <a:p>
                      <a:pPr algn="ctr" fontAlgn="b"/>
                      <a:r>
                        <a:rPr lang="id-ID" sz="1800" b="0" i="0" u="none" strike="noStrike">
                          <a:solidFill>
                            <a:srgbClr val="000000"/>
                          </a:solidFill>
                          <a:latin typeface="Arial Narrow" pitchFamily="34" charset="0"/>
                        </a:rPr>
                        <a:t>WG00000</a:t>
                      </a:r>
                    </a:p>
                  </a:txBody>
                  <a:tcPr marL="9525" marR="9525" marT="9525" marB="0" anchor="b">
                    <a:lnL>
                      <a:noFill/>
                    </a:lnL>
                    <a:lnR>
                      <a:noFill/>
                    </a:lnR>
                    <a:lnT>
                      <a:noFill/>
                    </a:lnT>
                    <a:lnB>
                      <a:noFill/>
                    </a:lnB>
                    <a:solidFill>
                      <a:srgbClr val="92D050"/>
                    </a:solidFill>
                  </a:tcPr>
                </a:tc>
                <a:tc>
                  <a:txBody>
                    <a:bodyPr/>
                    <a:lstStyle/>
                    <a:p>
                      <a:pPr algn="ctr" fontAlgn="b"/>
                      <a:r>
                        <a:rPr lang="id-ID" sz="1800" b="0" i="0" u="none" strike="noStrike" dirty="0">
                          <a:solidFill>
                            <a:srgbClr val="000000"/>
                          </a:solidFill>
                          <a:latin typeface="Arial Narrow" pitchFamily="34" charset="0"/>
                        </a:rPr>
                        <a:t>WG23000</a:t>
                      </a:r>
                    </a:p>
                  </a:txBody>
                  <a:tcPr marL="9525" marR="9525" marT="9525" marB="0" anchor="b">
                    <a:lnL>
                      <a:noFill/>
                    </a:lnL>
                    <a:lnR>
                      <a:noFill/>
                    </a:lnR>
                    <a:lnT>
                      <a:noFill/>
                    </a:lnT>
                    <a:lnB>
                      <a:noFill/>
                    </a:lnB>
                    <a:solidFill>
                      <a:srgbClr val="92D050"/>
                    </a:solidFill>
                  </a:tcPr>
                </a:tc>
                <a:tc>
                  <a:txBody>
                    <a:bodyPr/>
                    <a:lstStyle/>
                    <a:p>
                      <a:pPr algn="ctr" fontAlgn="b"/>
                      <a:r>
                        <a:rPr lang="id-ID" sz="1800" b="0" i="0" u="none" strike="noStrike">
                          <a:solidFill>
                            <a:srgbClr val="000000"/>
                          </a:solidFill>
                          <a:latin typeface="Arial Narrow" pitchFamily="34" charset="0"/>
                        </a:rPr>
                        <a:t>WG23110</a:t>
                      </a:r>
                    </a:p>
                  </a:txBody>
                  <a:tcPr marL="9525" marR="9525" marT="9525" marB="0" anchor="b">
                    <a:lnL>
                      <a:noFill/>
                    </a:lnL>
                    <a:lnR>
                      <a:noFill/>
                    </a:lnR>
                    <a:lnT>
                      <a:noFill/>
                    </a:lnT>
                    <a:lnB>
                      <a:noFill/>
                    </a:lnB>
                    <a:solidFill>
                      <a:srgbClr val="92D050"/>
                    </a:solidFill>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solidFill>
                      <a:srgbClr val="92D050"/>
                    </a:solidFill>
                  </a:tcPr>
                </a:tc>
                <a:tc>
                  <a:txBody>
                    <a:bodyPr/>
                    <a:lstStyle/>
                    <a:p>
                      <a:pPr algn="ctr" fontAlgn="b"/>
                      <a:r>
                        <a:rPr lang="en-US" sz="1800" b="0" i="0" u="none" strike="noStrike" dirty="0" smtClean="0">
                          <a:solidFill>
                            <a:srgbClr val="000000"/>
                          </a:solidFill>
                          <a:latin typeface="Arial Narrow" pitchFamily="34" charset="0"/>
                        </a:rPr>
                        <a:t>T1</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rgbClr val="92D050"/>
                    </a:solidFill>
                  </a:tcPr>
                </a:tc>
                <a:tc>
                  <a:txBody>
                    <a:bodyPr/>
                    <a:lstStyle/>
                    <a:p>
                      <a:pPr algn="ctr" fontAlgn="b"/>
                      <a:r>
                        <a:rPr lang="en-US" sz="1800" b="0" i="0" u="none" strike="noStrike" dirty="0" smtClean="0">
                          <a:solidFill>
                            <a:srgbClr val="000000"/>
                          </a:solidFill>
                          <a:latin typeface="Arial Narrow" pitchFamily="34" charset="0"/>
                        </a:rPr>
                        <a:t>T2</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rgbClr val="92D050"/>
                    </a:solidFill>
                  </a:tcPr>
                </a:tc>
                <a:tc>
                  <a:txBody>
                    <a:bodyPr/>
                    <a:lstStyle/>
                    <a:p>
                      <a:pPr algn="ctr" fontAlgn="b"/>
                      <a:r>
                        <a:rPr lang="en-US" sz="1800" b="0" i="0" u="none" strike="noStrike" dirty="0" smtClean="0">
                          <a:solidFill>
                            <a:srgbClr val="000000"/>
                          </a:solidFill>
                          <a:latin typeface="Arial Narrow" pitchFamily="34" charset="0"/>
                        </a:rPr>
                        <a:t>…</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rgbClr val="92D050"/>
                    </a:solidFill>
                  </a:tcPr>
                </a:tc>
                <a:tc>
                  <a:txBody>
                    <a:bodyPr/>
                    <a:lstStyle/>
                    <a:p>
                      <a:pPr algn="ctr" fontAlgn="b"/>
                      <a:r>
                        <a:rPr lang="en-US" sz="1800" b="0" i="0" u="none" strike="noStrike" dirty="0" smtClean="0">
                          <a:solidFill>
                            <a:srgbClr val="000000"/>
                          </a:solidFill>
                          <a:latin typeface="Arial Narrow" pitchFamily="34" charset="0"/>
                        </a:rPr>
                        <a:t>T8</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solidFill>
                      <a:srgbClr val="92D050"/>
                    </a:solidFill>
                  </a:tcPr>
                </a:tc>
              </a:tr>
              <a:tr h="384315">
                <a:tc>
                  <a:txBody>
                    <a:bodyPr/>
                    <a:lstStyle/>
                    <a:p>
                      <a:pPr algn="ctr" fontAlgn="b"/>
                      <a:r>
                        <a:rPr lang="id-ID" sz="1800" b="0" i="0" u="none" strike="noStrike" dirty="0">
                          <a:solidFill>
                            <a:srgbClr val="000000"/>
                          </a:solidFill>
                          <a:latin typeface="Arial Narrow" pitchFamily="34" charset="0"/>
                        </a:rPr>
                        <a:t>3377</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10</a:t>
                      </a: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3</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Arial Narrow" pitchFamily="34" charset="0"/>
                        </a:rPr>
                        <a:t>2</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r>
              <a:tr h="384315">
                <a:tc>
                  <a:txBody>
                    <a:bodyPr/>
                    <a:lstStyle/>
                    <a:p>
                      <a:pPr algn="ctr" fontAlgn="b"/>
                      <a:r>
                        <a:rPr lang="id-ID" sz="1800" b="0" i="0" u="none" strike="noStrike">
                          <a:solidFill>
                            <a:srgbClr val="000000"/>
                          </a:solidFill>
                          <a:latin typeface="Arial Narrow" pitchFamily="34" charset="0"/>
                        </a:rPr>
                        <a:t>4355</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r" fontAlgn="b"/>
                      <a:r>
                        <a:rPr lang="id-ID" sz="1800" b="0" i="0" u="none" strike="noStrike" dirty="0">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r" fontAlgn="b"/>
                      <a:r>
                        <a:rPr lang="en-US" sz="1800" b="0" i="0" u="none" strike="noStrike" dirty="0" smtClean="0">
                          <a:solidFill>
                            <a:srgbClr val="000000"/>
                          </a:solidFill>
                          <a:latin typeface="Arial Narrow" pitchFamily="34" charset="0"/>
                        </a:rPr>
                        <a:t>4</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ctr" fontAlgn="b"/>
                      <a:r>
                        <a:rPr lang="id-ID" sz="1800" b="0" i="0" u="none" strike="noStrike" dirty="0">
                          <a:solidFill>
                            <a:srgbClr val="000000"/>
                          </a:solidFill>
                          <a:latin typeface="Arial Narrow" pitchFamily="34" charset="0"/>
                        </a:rPr>
                        <a:t>0</a:t>
                      </a:r>
                    </a:p>
                  </a:txBody>
                  <a:tcPr marL="9525" marR="9525" marT="9525" marB="0" anchor="b">
                    <a:lnL>
                      <a:noFill/>
                    </a:lnL>
                    <a:lnR>
                      <a:noFill/>
                    </a:lnR>
                    <a:lnT>
                      <a:noFill/>
                    </a:lnT>
                    <a:lnB>
                      <a:noFill/>
                    </a:lnB>
                  </a:tcPr>
                </a:tc>
              </a:tr>
              <a:tr h="384315">
                <a:tc>
                  <a:txBody>
                    <a:bodyPr/>
                    <a:lstStyle/>
                    <a:p>
                      <a:pPr algn="ctr" fontAlgn="b"/>
                      <a:r>
                        <a:rPr lang="id-ID" sz="1800" b="0" i="0" u="none" strike="noStrike">
                          <a:solidFill>
                            <a:srgbClr val="000000"/>
                          </a:solidFill>
                          <a:latin typeface="Arial Narrow" pitchFamily="34" charset="0"/>
                        </a:rPr>
                        <a:t>1119</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r" fontAlgn="b"/>
                      <a:r>
                        <a:rPr lang="id-ID" sz="1800" b="0" i="0" u="none" strike="noStrike" dirty="0">
                          <a:solidFill>
                            <a:srgbClr val="000000"/>
                          </a:solidFill>
                          <a:latin typeface="Arial Narrow" pitchFamily="34" charset="0"/>
                        </a:rPr>
                        <a:t>7</a:t>
                      </a: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r" fontAlgn="b"/>
                      <a:r>
                        <a:rPr lang="id-ID" sz="1800" b="0" i="0" u="none" strike="noStrike" dirty="0">
                          <a:solidFill>
                            <a:srgbClr val="000000"/>
                          </a:solidFill>
                          <a:latin typeface="Arial Narrow" pitchFamily="34" charset="0"/>
                        </a:rPr>
                        <a:t>4</a:t>
                      </a:r>
                    </a:p>
                  </a:txBody>
                  <a:tcPr marL="9525" marR="9525" marT="9525" marB="0" anchor="b">
                    <a:lnL>
                      <a:noFill/>
                    </a:lnL>
                    <a:lnR>
                      <a:noFill/>
                    </a:lnR>
                    <a:lnT>
                      <a:noFill/>
                    </a:lnT>
                    <a:lnB>
                      <a:noFill/>
                    </a:lnB>
                  </a:tcPr>
                </a:tc>
                <a:tc>
                  <a:txBody>
                    <a:bodyPr/>
                    <a:lstStyle/>
                    <a:p>
                      <a:pPr algn="r" fontAlgn="b"/>
                      <a:r>
                        <a:rPr lang="id-ID" sz="1800" b="0" i="0" u="none" strike="noStrike" dirty="0">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ctr" fontAlgn="b"/>
                      <a:r>
                        <a:rPr lang="id-ID" sz="1800" b="0" i="0" u="none" strike="noStrike" dirty="0">
                          <a:solidFill>
                            <a:srgbClr val="000000"/>
                          </a:solidFill>
                          <a:latin typeface="Arial Narrow" pitchFamily="34" charset="0"/>
                        </a:rPr>
                        <a:t>0</a:t>
                      </a:r>
                    </a:p>
                  </a:txBody>
                  <a:tcPr marL="9525" marR="9525" marT="9525" marB="0" anchor="b">
                    <a:lnL>
                      <a:noFill/>
                    </a:lnL>
                    <a:lnR>
                      <a:noFill/>
                    </a:lnR>
                    <a:lnT>
                      <a:noFill/>
                    </a:lnT>
                    <a:lnB>
                      <a:noFill/>
                    </a:lnB>
                  </a:tcPr>
                </a:tc>
              </a:tr>
              <a:tr h="384315">
                <a:tc>
                  <a:txBody>
                    <a:bodyPr/>
                    <a:lstStyle/>
                    <a:p>
                      <a:pPr algn="ctr" fontAlgn="b"/>
                      <a:r>
                        <a:rPr lang="id-ID" sz="1800" b="0" i="0" u="none" strike="noStrike">
                          <a:solidFill>
                            <a:srgbClr val="000000"/>
                          </a:solidFill>
                          <a:latin typeface="Arial Narrow" pitchFamily="34" charset="0"/>
                        </a:rPr>
                        <a:t>4429</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r" fontAlgn="b"/>
                      <a:r>
                        <a:rPr lang="id-ID" sz="1800" b="0" i="0" u="none" strike="noStrike" dirty="0">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r" fontAlgn="b"/>
                      <a:r>
                        <a:rPr lang="id-ID" sz="1800" b="0" i="0" u="none" strike="noStrike" dirty="0">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ctr" fontAlgn="b"/>
                      <a:r>
                        <a:rPr lang="id-ID" sz="1800" b="0" i="0" u="none" strike="noStrike" dirty="0">
                          <a:solidFill>
                            <a:srgbClr val="000000"/>
                          </a:solidFill>
                          <a:latin typeface="Arial Narrow" pitchFamily="34" charset="0"/>
                        </a:rPr>
                        <a:t>0</a:t>
                      </a:r>
                    </a:p>
                  </a:txBody>
                  <a:tcPr marL="9525" marR="9525" marT="9525" marB="0" anchor="b">
                    <a:lnL>
                      <a:noFill/>
                    </a:lnL>
                    <a:lnR>
                      <a:noFill/>
                    </a:lnR>
                    <a:lnT>
                      <a:noFill/>
                    </a:lnT>
                    <a:lnB>
                      <a:noFill/>
                    </a:lnB>
                  </a:tcPr>
                </a:tc>
              </a:tr>
              <a:tr h="384315">
                <a:tc>
                  <a:txBody>
                    <a:bodyPr/>
                    <a:lstStyle/>
                    <a:p>
                      <a:pPr algn="ctr" fontAlgn="b"/>
                      <a:r>
                        <a:rPr lang="id-ID" sz="1800" b="0" i="0" u="none" strike="noStrike">
                          <a:solidFill>
                            <a:srgbClr val="000000"/>
                          </a:solidFill>
                          <a:latin typeface="Arial Narrow" pitchFamily="34" charset="0"/>
                        </a:rPr>
                        <a:t>2428</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3</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3233</a:t>
                      </a: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r" fontAlgn="b"/>
                      <a:r>
                        <a:rPr lang="en-US" sz="1800" b="0" i="0" u="none" strike="noStrike" dirty="0" smtClean="0">
                          <a:solidFill>
                            <a:srgbClr val="000000"/>
                          </a:solidFill>
                          <a:latin typeface="Arial Narrow" pitchFamily="34" charset="0"/>
                        </a:rPr>
                        <a:t>1</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r" fontAlgn="b"/>
                      <a:r>
                        <a:rPr lang="id-ID" sz="1800" b="0" i="0" u="none" strike="noStrike" dirty="0">
                          <a:solidFill>
                            <a:srgbClr val="000000"/>
                          </a:solidFill>
                          <a:latin typeface="Arial Narrow" pitchFamily="34" charset="0"/>
                        </a:rPr>
                        <a:t>96</a:t>
                      </a: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ctr" fontAlgn="b"/>
                      <a:r>
                        <a:rPr lang="id-ID" sz="1800" b="0" i="0" u="none" strike="noStrike" dirty="0">
                          <a:solidFill>
                            <a:srgbClr val="000000"/>
                          </a:solidFill>
                          <a:latin typeface="Arial Narrow" pitchFamily="34" charset="0"/>
                        </a:rPr>
                        <a:t>36</a:t>
                      </a:r>
                    </a:p>
                  </a:txBody>
                  <a:tcPr marL="9525" marR="9525" marT="9525" marB="0" anchor="b">
                    <a:lnL>
                      <a:noFill/>
                    </a:lnL>
                    <a:lnR>
                      <a:noFill/>
                    </a:lnR>
                    <a:lnT>
                      <a:noFill/>
                    </a:lnT>
                    <a:lnB>
                      <a:noFill/>
                    </a:lnB>
                  </a:tcPr>
                </a:tc>
              </a:tr>
              <a:tr h="384315">
                <a:tc>
                  <a:txBody>
                    <a:bodyPr/>
                    <a:lstStyle/>
                    <a:p>
                      <a:pPr algn="ctr" fontAlgn="b"/>
                      <a:r>
                        <a:rPr lang="id-ID" sz="1800" b="0" i="0" u="none" strike="noStrike">
                          <a:solidFill>
                            <a:srgbClr val="000000"/>
                          </a:solidFill>
                          <a:latin typeface="Arial Narrow" pitchFamily="34" charset="0"/>
                        </a:rPr>
                        <a:t>1866</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6</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8</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1451</a:t>
                      </a: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r" fontAlgn="b"/>
                      <a:r>
                        <a:rPr lang="en-US" sz="1800" b="0" i="0" u="none" strike="noStrike" dirty="0" smtClean="0">
                          <a:solidFill>
                            <a:srgbClr val="000000"/>
                          </a:solidFill>
                          <a:latin typeface="Arial Narrow" pitchFamily="34" charset="0"/>
                        </a:rPr>
                        <a:t>5</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r" fontAlgn="b"/>
                      <a:r>
                        <a:rPr lang="id-ID" sz="1800" b="0" i="0" u="none" strike="noStrike" dirty="0">
                          <a:solidFill>
                            <a:srgbClr val="000000"/>
                          </a:solidFill>
                          <a:latin typeface="Arial Narrow" pitchFamily="34" charset="0"/>
                        </a:rPr>
                        <a:t>251</a:t>
                      </a: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ctr" fontAlgn="b"/>
                      <a:r>
                        <a:rPr lang="id-ID" sz="1800" b="0" i="0" u="none" strike="noStrike" dirty="0">
                          <a:solidFill>
                            <a:srgbClr val="000000"/>
                          </a:solidFill>
                          <a:latin typeface="Arial Narrow" pitchFamily="34" charset="0"/>
                        </a:rPr>
                        <a:t>44</a:t>
                      </a:r>
                    </a:p>
                  </a:txBody>
                  <a:tcPr marL="9525" marR="9525" marT="9525" marB="0" anchor="b">
                    <a:lnL>
                      <a:noFill/>
                    </a:lnL>
                    <a:lnR>
                      <a:noFill/>
                    </a:lnR>
                    <a:lnT>
                      <a:noFill/>
                    </a:lnT>
                    <a:lnB>
                      <a:noFill/>
                    </a:lnB>
                  </a:tcPr>
                </a:tc>
              </a:tr>
              <a:tr h="384315">
                <a:tc>
                  <a:txBody>
                    <a:bodyPr/>
                    <a:lstStyle/>
                    <a:p>
                      <a:pPr algn="ctr" fontAlgn="b"/>
                      <a:r>
                        <a:rPr lang="id-ID" sz="1800" b="0" i="0" u="none" strike="noStrike">
                          <a:solidFill>
                            <a:srgbClr val="000000"/>
                          </a:solidFill>
                          <a:latin typeface="Arial Narrow" pitchFamily="34" charset="0"/>
                        </a:rPr>
                        <a:t>2458</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6</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347</a:t>
                      </a: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r" fontAlgn="b"/>
                      <a:r>
                        <a:rPr lang="en-US" sz="1800" b="0" i="0" u="none" strike="noStrike" dirty="0" smtClean="0">
                          <a:solidFill>
                            <a:srgbClr val="000000"/>
                          </a:solidFill>
                          <a:latin typeface="Arial Narrow" pitchFamily="34" charset="0"/>
                        </a:rPr>
                        <a:t>0</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r" fontAlgn="b"/>
                      <a:r>
                        <a:rPr lang="id-ID" sz="1800" b="0" i="0" u="none" strike="noStrike" dirty="0">
                          <a:solidFill>
                            <a:srgbClr val="000000"/>
                          </a:solidFill>
                          <a:latin typeface="Arial Narrow" pitchFamily="34" charset="0"/>
                        </a:rPr>
                        <a:t>45</a:t>
                      </a: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ctr" fontAlgn="b"/>
                      <a:r>
                        <a:rPr lang="id-ID" sz="1800" b="0" i="0" u="none" strike="noStrike" dirty="0">
                          <a:solidFill>
                            <a:srgbClr val="000000"/>
                          </a:solidFill>
                          <a:latin typeface="Arial Narrow" pitchFamily="34" charset="0"/>
                        </a:rPr>
                        <a:t>14</a:t>
                      </a:r>
                    </a:p>
                  </a:txBody>
                  <a:tcPr marL="9525" marR="9525" marT="9525" marB="0" anchor="b">
                    <a:lnL>
                      <a:noFill/>
                    </a:lnL>
                    <a:lnR>
                      <a:noFill/>
                    </a:lnR>
                    <a:lnT>
                      <a:noFill/>
                    </a:lnT>
                    <a:lnB>
                      <a:noFill/>
                    </a:lnB>
                  </a:tcPr>
                </a:tc>
              </a:tr>
              <a:tr h="384315">
                <a:tc>
                  <a:txBody>
                    <a:bodyPr/>
                    <a:lstStyle/>
                    <a:p>
                      <a:pPr algn="ctr" fontAlgn="b"/>
                      <a:r>
                        <a:rPr lang="id-ID" sz="1800" b="0" i="0" u="none" strike="noStrike">
                          <a:solidFill>
                            <a:srgbClr val="000000"/>
                          </a:solidFill>
                          <a:latin typeface="Arial Narrow" pitchFamily="34" charset="0"/>
                        </a:rPr>
                        <a:t>4531</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7</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12</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1302</a:t>
                      </a: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r" fontAlgn="b"/>
                      <a:r>
                        <a:rPr lang="id-ID" sz="1800" b="0" i="0" u="none" strike="noStrike" dirty="0" smtClean="0">
                          <a:solidFill>
                            <a:srgbClr val="000000"/>
                          </a:solidFill>
                          <a:latin typeface="Arial Narrow" pitchFamily="34" charset="0"/>
                        </a:rPr>
                        <a:t>34</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r" fontAlgn="b"/>
                      <a:r>
                        <a:rPr lang="id-ID" sz="1800" b="0" i="0" u="none" strike="noStrike" dirty="0" smtClean="0">
                          <a:solidFill>
                            <a:srgbClr val="000000"/>
                          </a:solidFill>
                          <a:latin typeface="Arial Narrow" pitchFamily="34" charset="0"/>
                        </a:rPr>
                        <a:t>20</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ctr" fontAlgn="b"/>
                      <a:r>
                        <a:rPr lang="id-ID" sz="1800" b="0" i="0" u="none" strike="noStrike" dirty="0">
                          <a:solidFill>
                            <a:srgbClr val="000000"/>
                          </a:solidFill>
                          <a:latin typeface="Arial Narrow" pitchFamily="34" charset="0"/>
                        </a:rPr>
                        <a:t>47</a:t>
                      </a:r>
                    </a:p>
                  </a:txBody>
                  <a:tcPr marL="9525" marR="9525" marT="9525" marB="0" anchor="b">
                    <a:lnL>
                      <a:noFill/>
                    </a:lnL>
                    <a:lnR>
                      <a:noFill/>
                    </a:lnR>
                    <a:lnT>
                      <a:noFill/>
                    </a:lnT>
                    <a:lnB>
                      <a:noFill/>
                    </a:lnB>
                  </a:tcPr>
                </a:tc>
              </a:tr>
              <a:tr h="384315">
                <a:tc>
                  <a:txBody>
                    <a:bodyPr/>
                    <a:lstStyle/>
                    <a:p>
                      <a:pPr algn="ctr" fontAlgn="b"/>
                      <a:r>
                        <a:rPr lang="id-ID" sz="1800" b="0" i="0" u="none" strike="noStrike">
                          <a:solidFill>
                            <a:srgbClr val="000000"/>
                          </a:solidFill>
                          <a:latin typeface="Arial Narrow" pitchFamily="34" charset="0"/>
                        </a:rPr>
                        <a:t>1884</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0</a:t>
                      </a:r>
                    </a:p>
                  </a:txBody>
                  <a:tcPr marL="9525" marR="9525" marT="9525" marB="0" anchor="b">
                    <a:lnL>
                      <a:noFill/>
                    </a:lnL>
                    <a:lnR>
                      <a:noFill/>
                    </a:lnR>
                    <a:lnT>
                      <a:noFill/>
                    </a:lnT>
                    <a:lnB>
                      <a:noFill/>
                    </a:lnB>
                  </a:tcPr>
                </a:tc>
                <a:tc>
                  <a:txBody>
                    <a:bodyPr/>
                    <a:lstStyle/>
                    <a:p>
                      <a:pPr algn="r" fontAlgn="b"/>
                      <a:r>
                        <a:rPr lang="id-ID" sz="1800" b="0" i="0" u="none" strike="noStrike">
                          <a:solidFill>
                            <a:srgbClr val="000000"/>
                          </a:solidFill>
                          <a:latin typeface="Arial Narrow" pitchFamily="34" charset="0"/>
                        </a:rPr>
                        <a:t>339</a:t>
                      </a: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Arial Narrow" pitchFamily="34" charset="0"/>
                        </a:rPr>
                        <a:t>…</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r" fontAlgn="b"/>
                      <a:r>
                        <a:rPr lang="id-ID" sz="1800" b="0" i="0" u="none" strike="noStrike" dirty="0">
                          <a:solidFill>
                            <a:srgbClr val="000000"/>
                          </a:solidFill>
                          <a:latin typeface="Arial Narrow" pitchFamily="34" charset="0"/>
                        </a:rPr>
                        <a:t>198</a:t>
                      </a:r>
                    </a:p>
                  </a:txBody>
                  <a:tcPr marL="9525" marR="9525" marT="9525" marB="0" anchor="b">
                    <a:lnL>
                      <a:noFill/>
                    </a:lnL>
                    <a:lnR>
                      <a:noFill/>
                    </a:lnR>
                    <a:lnT>
                      <a:noFill/>
                    </a:lnT>
                    <a:lnB>
                      <a:noFill/>
                    </a:lnB>
                  </a:tcPr>
                </a:tc>
                <a:tc>
                  <a:txBody>
                    <a:bodyPr/>
                    <a:lstStyle/>
                    <a:p>
                      <a:pPr algn="r" fontAlgn="b"/>
                      <a:r>
                        <a:rPr lang="id-ID" sz="1800" b="0" i="0" u="none" strike="noStrike" dirty="0" smtClean="0">
                          <a:solidFill>
                            <a:srgbClr val="000000"/>
                          </a:solidFill>
                          <a:latin typeface="Arial Narrow" pitchFamily="34" charset="0"/>
                        </a:rPr>
                        <a:t>9</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ctr"/>
                      <a:r>
                        <a:rPr lang="en-US" sz="1800" b="0" i="0" u="none" strike="noStrike" dirty="0" smtClean="0">
                          <a:solidFill>
                            <a:srgbClr val="000000"/>
                          </a:solidFill>
                          <a:latin typeface="Arial Narrow" pitchFamily="34" charset="0"/>
                        </a:rPr>
                        <a:t>…</a:t>
                      </a:r>
                      <a:endParaRPr lang="id-ID" dirty="0"/>
                    </a:p>
                  </a:txBody>
                  <a:tcPr marL="9525" marR="9525" marT="9525" marB="0" anchor="b">
                    <a:lnL>
                      <a:noFill/>
                    </a:lnL>
                    <a:lnR>
                      <a:noFill/>
                    </a:lnR>
                    <a:lnT>
                      <a:noFill/>
                    </a:lnT>
                    <a:lnB>
                      <a:noFill/>
                    </a:lnB>
                  </a:tcPr>
                </a:tc>
                <a:tc>
                  <a:txBody>
                    <a:bodyPr/>
                    <a:lstStyle/>
                    <a:p>
                      <a:pPr algn="ctr" fontAlgn="b"/>
                      <a:r>
                        <a:rPr lang="id-ID" sz="1800" b="0" i="0" u="none" strike="noStrike" dirty="0">
                          <a:solidFill>
                            <a:srgbClr val="000000"/>
                          </a:solidFill>
                          <a:latin typeface="Arial Narrow" pitchFamily="34" charset="0"/>
                        </a:rPr>
                        <a:t>25</a:t>
                      </a:r>
                    </a:p>
                  </a:txBody>
                  <a:tcPr marL="9525" marR="9525" marT="9525" marB="0" anchor="b">
                    <a:lnL>
                      <a:noFill/>
                    </a:lnL>
                    <a:lnR>
                      <a:noFill/>
                    </a:lnR>
                    <a:lnT>
                      <a:noFill/>
                    </a:lnT>
                    <a:lnB>
                      <a:noFill/>
                    </a:lnB>
                  </a:tcPr>
                </a:tc>
              </a:tr>
              <a:tr h="384315">
                <a:tc>
                  <a:txBody>
                    <a:bodyPr/>
                    <a:lstStyle/>
                    <a:p>
                      <a:pPr algn="ctr" fontAlgn="b"/>
                      <a:r>
                        <a:rPr lang="en-US" sz="1800" b="0" i="0" u="none" strike="noStrike" dirty="0" smtClean="0">
                          <a:solidFill>
                            <a:srgbClr val="000000"/>
                          </a:solidFill>
                          <a:latin typeface="Arial Narrow" pitchFamily="34" charset="0"/>
                        </a:rPr>
                        <a:t>…</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r" fontAlgn="b"/>
                      <a:r>
                        <a:rPr lang="en-US" sz="1800" b="0" i="0" u="none" strike="noStrike" dirty="0" smtClean="0">
                          <a:solidFill>
                            <a:srgbClr val="000000"/>
                          </a:solidFill>
                          <a:latin typeface="Arial Narrow" pitchFamily="34" charset="0"/>
                        </a:rPr>
                        <a:t>…</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r" fontAlgn="b"/>
                      <a:r>
                        <a:rPr lang="en-US" sz="1800" b="0" i="0" u="none" strike="noStrike" dirty="0" smtClean="0">
                          <a:solidFill>
                            <a:srgbClr val="000000"/>
                          </a:solidFill>
                          <a:latin typeface="Arial Narrow" pitchFamily="34" charset="0"/>
                        </a:rPr>
                        <a:t>…</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r" fontAlgn="b"/>
                      <a:r>
                        <a:rPr lang="en-US" sz="1800" b="0" i="0" u="none" strike="noStrike" dirty="0" smtClean="0">
                          <a:solidFill>
                            <a:srgbClr val="000000"/>
                          </a:solidFill>
                          <a:latin typeface="Arial Narrow" pitchFamily="34" charset="0"/>
                        </a:rPr>
                        <a:t>…</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Arial Narrow" pitchFamily="34" charset="0"/>
                        </a:rPr>
                        <a:t>…</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r" fontAlgn="b"/>
                      <a:r>
                        <a:rPr lang="en-US" sz="1800" b="0" i="0" u="none" strike="noStrike" dirty="0" smtClean="0">
                          <a:solidFill>
                            <a:srgbClr val="000000"/>
                          </a:solidFill>
                          <a:latin typeface="Arial Narrow" pitchFamily="34" charset="0"/>
                        </a:rPr>
                        <a:t>…</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r" fontAlgn="b"/>
                      <a:r>
                        <a:rPr lang="en-US" sz="1800" b="0" i="0" u="none" strike="noStrike" dirty="0" smtClean="0">
                          <a:solidFill>
                            <a:srgbClr val="000000"/>
                          </a:solidFill>
                          <a:latin typeface="Arial Narrow" pitchFamily="34" charset="0"/>
                        </a:rPr>
                        <a:t>…</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Arial Narrow" pitchFamily="34" charset="0"/>
                        </a:rPr>
                        <a:t>…</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Arial Narrow" pitchFamily="34" charset="0"/>
                        </a:rPr>
                        <a:t>…</a:t>
                      </a:r>
                      <a:endParaRPr lang="id-ID" sz="1800" b="0" i="0" u="none" strike="noStrike" dirty="0">
                        <a:solidFill>
                          <a:srgbClr val="000000"/>
                        </a:solidFill>
                        <a:latin typeface="Arial Narrow" pitchFamily="34" charset="0"/>
                      </a:endParaRPr>
                    </a:p>
                  </a:txBody>
                  <a:tcPr marL="9525" marR="9525" marT="9525" marB="0" anchor="b">
                    <a:lnL>
                      <a:noFill/>
                    </a:lnL>
                    <a:lnR>
                      <a:noFill/>
                    </a:lnR>
                    <a:lnT>
                      <a:noFill/>
                    </a:lnT>
                    <a:lnB>
                      <a:noFill/>
                    </a:lnB>
                  </a:tcPr>
                </a:tc>
              </a:tr>
            </a:tbl>
          </a:graphicData>
        </a:graphic>
      </p:graphicFrame>
      <p:sp>
        <p:nvSpPr>
          <p:cNvPr id="3" name="Title 2"/>
          <p:cNvSpPr>
            <a:spLocks noGrp="1"/>
          </p:cNvSpPr>
          <p:nvPr>
            <p:ph type="title"/>
          </p:nvPr>
        </p:nvSpPr>
        <p:spPr/>
        <p:txBody>
          <a:bodyPr/>
          <a:lstStyle/>
          <a:p>
            <a:pPr>
              <a:defRPr/>
            </a:pPr>
            <a:r>
              <a:rPr lang="en-US" dirty="0" err="1" smtClean="0"/>
              <a:t>Contoh</a:t>
            </a:r>
            <a:r>
              <a:rPr lang="en-US" dirty="0" smtClean="0"/>
              <a:t> Data Training</a:t>
            </a:r>
            <a:endParaRPr lang="id-ID"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p:txBody>
          <a:bodyPr/>
          <a:lstStyle/>
          <a:p>
            <a:pPr algn="l" eaLnBrk="1" hangingPunct="1"/>
            <a:r>
              <a:rPr lang="en-US" smtClean="0"/>
              <a:t>XOR</a:t>
            </a:r>
            <a:endParaRPr lang="id-ID" smtClean="0"/>
          </a:p>
        </p:txBody>
      </p:sp>
      <p:sp>
        <p:nvSpPr>
          <p:cNvPr id="62467" name="TextBox 34"/>
          <p:cNvSpPr txBox="1">
            <a:spLocks noChangeArrowheads="1"/>
          </p:cNvSpPr>
          <p:nvPr/>
        </p:nvSpPr>
        <p:spPr bwMode="auto">
          <a:xfrm>
            <a:off x="3352800" y="2590800"/>
            <a:ext cx="1524000" cy="461963"/>
          </a:xfrm>
          <a:prstGeom prst="rect">
            <a:avLst/>
          </a:prstGeom>
          <a:noFill/>
          <a:ln w="9525">
            <a:noFill/>
            <a:miter lim="800000"/>
            <a:headEnd/>
            <a:tailEnd/>
          </a:ln>
        </p:spPr>
        <p:txBody>
          <a:bodyPr>
            <a:spAutoFit/>
          </a:bodyPr>
          <a:lstStyle/>
          <a:p>
            <a:pPr algn="ctr"/>
            <a:r>
              <a:rPr lang="el-GR" sz="2400" i="1"/>
              <a:t>θ</a:t>
            </a:r>
            <a:r>
              <a:rPr lang="en-US" sz="2400"/>
              <a:t> = 0,5</a:t>
            </a:r>
            <a:endParaRPr lang="id-ID" sz="2400"/>
          </a:p>
        </p:txBody>
      </p:sp>
      <p:cxnSp>
        <p:nvCxnSpPr>
          <p:cNvPr id="36" name="Straight Arrow Connector 35"/>
          <p:cNvCxnSpPr>
            <a:stCxn id="62471" idx="3"/>
          </p:cNvCxnSpPr>
          <p:nvPr/>
        </p:nvCxnSpPr>
        <p:spPr>
          <a:xfrm>
            <a:off x="838200" y="3521075"/>
            <a:ext cx="2438400" cy="4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469" name="TextBox 36"/>
          <p:cNvSpPr txBox="1">
            <a:spLocks noChangeArrowheads="1"/>
          </p:cNvSpPr>
          <p:nvPr/>
        </p:nvSpPr>
        <p:spPr bwMode="auto">
          <a:xfrm>
            <a:off x="1066800" y="3048000"/>
            <a:ext cx="1219200" cy="461963"/>
          </a:xfrm>
          <a:prstGeom prst="rect">
            <a:avLst/>
          </a:prstGeom>
          <a:noFill/>
          <a:ln w="9525">
            <a:noFill/>
            <a:miter lim="800000"/>
            <a:headEnd/>
            <a:tailEnd/>
          </a:ln>
        </p:spPr>
        <p:txBody>
          <a:bodyPr>
            <a:spAutoFit/>
          </a:bodyPr>
          <a:lstStyle/>
          <a:p>
            <a:pPr algn="ctr"/>
            <a:r>
              <a:rPr lang="en-US" sz="2400"/>
              <a:t>w = -1</a:t>
            </a:r>
            <a:endParaRPr lang="id-ID" sz="2400"/>
          </a:p>
        </p:txBody>
      </p:sp>
      <p:cxnSp>
        <p:nvCxnSpPr>
          <p:cNvPr id="40" name="Straight Arrow Connector 39"/>
          <p:cNvCxnSpPr>
            <a:stCxn id="62475" idx="3"/>
          </p:cNvCxnSpPr>
          <p:nvPr/>
        </p:nvCxnSpPr>
        <p:spPr>
          <a:xfrm flipV="1">
            <a:off x="838200" y="3848100"/>
            <a:ext cx="2662238" cy="17922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471" name="TextBox 40"/>
          <p:cNvSpPr txBox="1">
            <a:spLocks noChangeArrowheads="1"/>
          </p:cNvSpPr>
          <p:nvPr/>
        </p:nvSpPr>
        <p:spPr bwMode="auto">
          <a:xfrm>
            <a:off x="0" y="3290888"/>
            <a:ext cx="838200" cy="461962"/>
          </a:xfrm>
          <a:prstGeom prst="rect">
            <a:avLst/>
          </a:prstGeom>
          <a:noFill/>
          <a:ln w="9525">
            <a:noFill/>
            <a:miter lim="800000"/>
            <a:headEnd/>
            <a:tailEnd/>
          </a:ln>
        </p:spPr>
        <p:txBody>
          <a:bodyPr>
            <a:spAutoFit/>
          </a:bodyPr>
          <a:lstStyle/>
          <a:p>
            <a:pPr algn="ctr"/>
            <a:r>
              <a:rPr lang="en-US" sz="2400"/>
              <a:t>x1</a:t>
            </a:r>
            <a:endParaRPr lang="id-ID" sz="2400"/>
          </a:p>
        </p:txBody>
      </p:sp>
      <p:sp>
        <p:nvSpPr>
          <p:cNvPr id="62472" name="TextBox 42"/>
          <p:cNvSpPr txBox="1">
            <a:spLocks noChangeArrowheads="1"/>
          </p:cNvSpPr>
          <p:nvPr/>
        </p:nvSpPr>
        <p:spPr bwMode="auto">
          <a:xfrm>
            <a:off x="8458200" y="4211638"/>
            <a:ext cx="609600" cy="584200"/>
          </a:xfrm>
          <a:prstGeom prst="rect">
            <a:avLst/>
          </a:prstGeom>
          <a:noFill/>
          <a:ln w="9525">
            <a:noFill/>
            <a:miter lim="800000"/>
            <a:headEnd/>
            <a:tailEnd/>
          </a:ln>
        </p:spPr>
        <p:txBody>
          <a:bodyPr>
            <a:spAutoFit/>
          </a:bodyPr>
          <a:lstStyle/>
          <a:p>
            <a:pPr algn="ctr"/>
            <a:r>
              <a:rPr lang="en-US" sz="3200"/>
              <a:t>y </a:t>
            </a:r>
            <a:endParaRPr lang="id-ID" sz="3200"/>
          </a:p>
        </p:txBody>
      </p:sp>
      <p:cxnSp>
        <p:nvCxnSpPr>
          <p:cNvPr id="54" name="Straight Arrow Connector 53"/>
          <p:cNvCxnSpPr>
            <a:stCxn id="62475" idx="3"/>
          </p:cNvCxnSpPr>
          <p:nvPr/>
        </p:nvCxnSpPr>
        <p:spPr>
          <a:xfrm>
            <a:off x="838200" y="5640388"/>
            <a:ext cx="24384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474" name="TextBox 54"/>
          <p:cNvSpPr txBox="1">
            <a:spLocks noChangeArrowheads="1"/>
          </p:cNvSpPr>
          <p:nvPr/>
        </p:nvSpPr>
        <p:spPr bwMode="auto">
          <a:xfrm>
            <a:off x="1066800" y="5643563"/>
            <a:ext cx="1219200" cy="461962"/>
          </a:xfrm>
          <a:prstGeom prst="rect">
            <a:avLst/>
          </a:prstGeom>
          <a:noFill/>
          <a:ln w="9525">
            <a:noFill/>
            <a:miter lim="800000"/>
            <a:headEnd/>
            <a:tailEnd/>
          </a:ln>
        </p:spPr>
        <p:txBody>
          <a:bodyPr>
            <a:spAutoFit/>
          </a:bodyPr>
          <a:lstStyle/>
          <a:p>
            <a:pPr algn="ctr"/>
            <a:r>
              <a:rPr lang="en-US" sz="2400"/>
              <a:t>w = -1</a:t>
            </a:r>
            <a:endParaRPr lang="id-ID" sz="2400"/>
          </a:p>
        </p:txBody>
      </p:sp>
      <p:sp>
        <p:nvSpPr>
          <p:cNvPr id="62475" name="TextBox 55"/>
          <p:cNvSpPr txBox="1">
            <a:spLocks noChangeArrowheads="1"/>
          </p:cNvSpPr>
          <p:nvPr/>
        </p:nvSpPr>
        <p:spPr bwMode="auto">
          <a:xfrm>
            <a:off x="0" y="5408613"/>
            <a:ext cx="838200" cy="461962"/>
          </a:xfrm>
          <a:prstGeom prst="rect">
            <a:avLst/>
          </a:prstGeom>
          <a:noFill/>
          <a:ln w="9525">
            <a:noFill/>
            <a:miter lim="800000"/>
            <a:headEnd/>
            <a:tailEnd/>
          </a:ln>
        </p:spPr>
        <p:txBody>
          <a:bodyPr>
            <a:spAutoFit/>
          </a:bodyPr>
          <a:lstStyle/>
          <a:p>
            <a:pPr algn="ctr"/>
            <a:r>
              <a:rPr lang="en-US" sz="2400"/>
              <a:t>x2</a:t>
            </a:r>
            <a:endParaRPr lang="id-ID" sz="2400"/>
          </a:p>
        </p:txBody>
      </p:sp>
      <p:cxnSp>
        <p:nvCxnSpPr>
          <p:cNvPr id="59" name="Straight Arrow Connector 58"/>
          <p:cNvCxnSpPr>
            <a:stCxn id="62471" idx="3"/>
          </p:cNvCxnSpPr>
          <p:nvPr/>
        </p:nvCxnSpPr>
        <p:spPr>
          <a:xfrm>
            <a:off x="838200" y="3521075"/>
            <a:ext cx="2662238" cy="17986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477" name="TextBox 62"/>
          <p:cNvSpPr txBox="1">
            <a:spLocks noChangeArrowheads="1"/>
          </p:cNvSpPr>
          <p:nvPr/>
        </p:nvSpPr>
        <p:spPr bwMode="auto">
          <a:xfrm>
            <a:off x="1219200" y="3814763"/>
            <a:ext cx="990600" cy="461962"/>
          </a:xfrm>
          <a:prstGeom prst="rect">
            <a:avLst/>
          </a:prstGeom>
          <a:solidFill>
            <a:schemeClr val="bg1"/>
          </a:solidFill>
          <a:ln w="9525">
            <a:noFill/>
            <a:miter lim="800000"/>
            <a:headEnd/>
            <a:tailEnd/>
          </a:ln>
        </p:spPr>
        <p:txBody>
          <a:bodyPr>
            <a:spAutoFit/>
          </a:bodyPr>
          <a:lstStyle/>
          <a:p>
            <a:pPr algn="ctr"/>
            <a:r>
              <a:rPr lang="en-US" sz="2400"/>
              <a:t>w = 1</a:t>
            </a:r>
            <a:endParaRPr lang="id-ID" sz="2400"/>
          </a:p>
        </p:txBody>
      </p:sp>
      <p:sp>
        <p:nvSpPr>
          <p:cNvPr id="62478" name="TextBox 63"/>
          <p:cNvSpPr txBox="1">
            <a:spLocks noChangeArrowheads="1"/>
          </p:cNvSpPr>
          <p:nvPr/>
        </p:nvSpPr>
        <p:spPr bwMode="auto">
          <a:xfrm>
            <a:off x="1219200" y="4805363"/>
            <a:ext cx="990600" cy="461962"/>
          </a:xfrm>
          <a:prstGeom prst="rect">
            <a:avLst/>
          </a:prstGeom>
          <a:solidFill>
            <a:schemeClr val="bg1"/>
          </a:solidFill>
          <a:ln w="9525">
            <a:noFill/>
            <a:miter lim="800000"/>
            <a:headEnd/>
            <a:tailEnd/>
          </a:ln>
        </p:spPr>
        <p:txBody>
          <a:bodyPr>
            <a:spAutoFit/>
          </a:bodyPr>
          <a:lstStyle/>
          <a:p>
            <a:pPr algn="ctr"/>
            <a:r>
              <a:rPr lang="en-US" sz="2400"/>
              <a:t>w = 1</a:t>
            </a:r>
            <a:endParaRPr lang="id-ID" sz="2400"/>
          </a:p>
        </p:txBody>
      </p:sp>
      <p:sp>
        <p:nvSpPr>
          <p:cNvPr id="62479" name="TextBox 68"/>
          <p:cNvSpPr txBox="1">
            <a:spLocks noChangeArrowheads="1"/>
          </p:cNvSpPr>
          <p:nvPr/>
        </p:nvSpPr>
        <p:spPr bwMode="auto">
          <a:xfrm>
            <a:off x="6553200" y="5033963"/>
            <a:ext cx="1524000" cy="461962"/>
          </a:xfrm>
          <a:prstGeom prst="rect">
            <a:avLst/>
          </a:prstGeom>
          <a:noFill/>
          <a:ln w="9525">
            <a:noFill/>
            <a:miter lim="800000"/>
            <a:headEnd/>
            <a:tailEnd/>
          </a:ln>
        </p:spPr>
        <p:txBody>
          <a:bodyPr>
            <a:spAutoFit/>
          </a:bodyPr>
          <a:lstStyle/>
          <a:p>
            <a:pPr algn="ctr"/>
            <a:r>
              <a:rPr lang="el-GR" sz="2400" i="1"/>
              <a:t>θ</a:t>
            </a:r>
            <a:r>
              <a:rPr lang="en-US" sz="2400"/>
              <a:t> = 0,5</a:t>
            </a:r>
            <a:endParaRPr lang="id-ID" sz="2400"/>
          </a:p>
        </p:txBody>
      </p:sp>
      <p:cxnSp>
        <p:nvCxnSpPr>
          <p:cNvPr id="70" name="Straight Arrow Connector 69"/>
          <p:cNvCxnSpPr/>
          <p:nvPr/>
        </p:nvCxnSpPr>
        <p:spPr>
          <a:xfrm>
            <a:off x="4800600" y="3525838"/>
            <a:ext cx="1671638" cy="6508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4800600" y="4824413"/>
            <a:ext cx="1671638" cy="82073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482" name="TextBox 83"/>
          <p:cNvSpPr txBox="1">
            <a:spLocks noChangeArrowheads="1"/>
          </p:cNvSpPr>
          <p:nvPr/>
        </p:nvSpPr>
        <p:spPr bwMode="auto">
          <a:xfrm>
            <a:off x="5334000" y="3352800"/>
            <a:ext cx="990600" cy="461963"/>
          </a:xfrm>
          <a:prstGeom prst="rect">
            <a:avLst/>
          </a:prstGeom>
          <a:noFill/>
          <a:ln w="9525">
            <a:noFill/>
            <a:miter lim="800000"/>
            <a:headEnd/>
            <a:tailEnd/>
          </a:ln>
        </p:spPr>
        <p:txBody>
          <a:bodyPr>
            <a:spAutoFit/>
          </a:bodyPr>
          <a:lstStyle/>
          <a:p>
            <a:pPr algn="ctr"/>
            <a:r>
              <a:rPr lang="en-US" sz="2400"/>
              <a:t>w = 1</a:t>
            </a:r>
            <a:endParaRPr lang="id-ID" sz="2400"/>
          </a:p>
        </p:txBody>
      </p:sp>
      <p:sp>
        <p:nvSpPr>
          <p:cNvPr id="62483" name="TextBox 84"/>
          <p:cNvSpPr txBox="1">
            <a:spLocks noChangeArrowheads="1"/>
          </p:cNvSpPr>
          <p:nvPr/>
        </p:nvSpPr>
        <p:spPr bwMode="auto">
          <a:xfrm>
            <a:off x="5334000" y="5338763"/>
            <a:ext cx="990600" cy="461962"/>
          </a:xfrm>
          <a:prstGeom prst="rect">
            <a:avLst/>
          </a:prstGeom>
          <a:noFill/>
          <a:ln w="9525">
            <a:noFill/>
            <a:miter lim="800000"/>
            <a:headEnd/>
            <a:tailEnd/>
          </a:ln>
        </p:spPr>
        <p:txBody>
          <a:bodyPr>
            <a:spAutoFit/>
          </a:bodyPr>
          <a:lstStyle/>
          <a:p>
            <a:pPr algn="ctr"/>
            <a:r>
              <a:rPr lang="en-US" sz="2400"/>
              <a:t>w = 1</a:t>
            </a:r>
            <a:endParaRPr lang="id-ID" sz="2400"/>
          </a:p>
        </p:txBody>
      </p:sp>
      <p:cxnSp>
        <p:nvCxnSpPr>
          <p:cNvPr id="86" name="Straight Arrow Connector 85"/>
          <p:cNvCxnSpPr>
            <a:endCxn id="62472" idx="1"/>
          </p:cNvCxnSpPr>
          <p:nvPr/>
        </p:nvCxnSpPr>
        <p:spPr>
          <a:xfrm>
            <a:off x="7772400" y="4500563"/>
            <a:ext cx="685800" cy="31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62485" name="Group 38"/>
          <p:cNvGrpSpPr>
            <a:grpSpLocks/>
          </p:cNvGrpSpPr>
          <p:nvPr/>
        </p:nvGrpSpPr>
        <p:grpSpPr bwMode="auto">
          <a:xfrm>
            <a:off x="3276600" y="3052763"/>
            <a:ext cx="1524000" cy="914400"/>
            <a:chOff x="6172201" y="3810000"/>
            <a:chExt cx="2667000" cy="1371600"/>
          </a:xfrm>
        </p:grpSpPr>
        <p:sp>
          <p:nvSpPr>
            <p:cNvPr id="41" name="Oval 40"/>
            <p:cNvSpPr/>
            <p:nvPr/>
          </p:nvSpPr>
          <p:spPr>
            <a:xfrm>
              <a:off x="6172201" y="3810000"/>
              <a:ext cx="2667000" cy="1371600"/>
            </a:xfrm>
            <a:prstGeom prst="ellips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42" name="Straight Connector 41"/>
            <p:cNvCxnSpPr/>
            <p:nvPr/>
          </p:nvCxnSpPr>
          <p:spPr>
            <a:xfrm rot="5400000">
              <a:off x="6368653" y="4492229"/>
              <a:ext cx="12739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362032" y="4493418"/>
              <a:ext cx="12763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2536" name="Rectangle 43"/>
            <p:cNvSpPr>
              <a:spLocks noChangeArrowheads="1"/>
            </p:cNvSpPr>
            <p:nvPr/>
          </p:nvSpPr>
          <p:spPr bwMode="auto">
            <a:xfrm>
              <a:off x="6254752" y="4060371"/>
              <a:ext cx="371042" cy="784830"/>
            </a:xfrm>
            <a:prstGeom prst="rect">
              <a:avLst/>
            </a:prstGeom>
            <a:noFill/>
            <a:ln w="9525">
              <a:noFill/>
              <a:miter lim="800000"/>
              <a:headEnd/>
              <a:tailEnd/>
            </a:ln>
          </p:spPr>
          <p:txBody>
            <a:bodyPr>
              <a:spAutoFit/>
            </a:bodyPr>
            <a:lstStyle/>
            <a:p>
              <a:r>
                <a:rPr lang="id-ID" sz="2800" b="1">
                  <a:sym typeface="Symbol" pitchFamily="18" charset="2"/>
                </a:rPr>
                <a:t></a:t>
              </a:r>
              <a:endParaRPr lang="id-ID" sz="2800" b="1"/>
            </a:p>
          </p:txBody>
        </p:sp>
        <p:grpSp>
          <p:nvGrpSpPr>
            <p:cNvPr id="62537" name="Group 53"/>
            <p:cNvGrpSpPr>
              <a:grpSpLocks/>
            </p:cNvGrpSpPr>
            <p:nvPr/>
          </p:nvGrpSpPr>
          <p:grpSpPr bwMode="auto">
            <a:xfrm>
              <a:off x="7289457" y="4256739"/>
              <a:ext cx="396446" cy="447404"/>
              <a:chOff x="6553200" y="1066800"/>
              <a:chExt cx="1524000" cy="1068388"/>
            </a:xfrm>
          </p:grpSpPr>
          <p:cxnSp>
            <p:nvCxnSpPr>
              <p:cNvPr id="47" name="Straight Connector 46"/>
              <p:cNvCxnSpPr/>
              <p:nvPr/>
            </p:nvCxnSpPr>
            <p:spPr>
              <a:xfrm>
                <a:off x="7320397" y="1069035"/>
                <a:ext cx="7582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551471" y="2132383"/>
                <a:ext cx="7689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6783388" y="1595369"/>
                <a:ext cx="1063348" cy="10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538" name="Rectangle 45"/>
            <p:cNvSpPr>
              <a:spLocks noChangeArrowheads="1"/>
            </p:cNvSpPr>
            <p:nvPr/>
          </p:nvSpPr>
          <p:spPr bwMode="auto">
            <a:xfrm>
              <a:off x="8039101" y="3869204"/>
              <a:ext cx="371042" cy="969497"/>
            </a:xfrm>
            <a:prstGeom prst="rect">
              <a:avLst/>
            </a:prstGeom>
            <a:noFill/>
            <a:ln w="9525">
              <a:noFill/>
              <a:miter lim="800000"/>
              <a:headEnd/>
              <a:tailEnd/>
            </a:ln>
          </p:spPr>
          <p:txBody>
            <a:bodyPr>
              <a:spAutoFit/>
            </a:bodyPr>
            <a:lstStyle/>
            <a:p>
              <a:r>
                <a:rPr lang="en-US" sz="3600">
                  <a:sym typeface="Symbol" pitchFamily="18" charset="2"/>
                </a:rPr>
                <a:t>y</a:t>
              </a:r>
              <a:endParaRPr lang="id-ID" sz="6000"/>
            </a:p>
          </p:txBody>
        </p:sp>
      </p:grpSp>
      <p:sp>
        <p:nvSpPr>
          <p:cNvPr id="62486" name="TextBox 52"/>
          <p:cNvSpPr txBox="1">
            <a:spLocks noChangeArrowheads="1"/>
          </p:cNvSpPr>
          <p:nvPr/>
        </p:nvSpPr>
        <p:spPr bwMode="auto">
          <a:xfrm>
            <a:off x="3276600" y="6096000"/>
            <a:ext cx="1524000" cy="461963"/>
          </a:xfrm>
          <a:prstGeom prst="rect">
            <a:avLst/>
          </a:prstGeom>
          <a:noFill/>
          <a:ln w="9525">
            <a:noFill/>
            <a:miter lim="800000"/>
            <a:headEnd/>
            <a:tailEnd/>
          </a:ln>
        </p:spPr>
        <p:txBody>
          <a:bodyPr>
            <a:spAutoFit/>
          </a:bodyPr>
          <a:lstStyle/>
          <a:p>
            <a:pPr algn="ctr"/>
            <a:r>
              <a:rPr lang="el-GR" sz="2400" i="1"/>
              <a:t>θ</a:t>
            </a:r>
            <a:r>
              <a:rPr lang="en-US" sz="2400"/>
              <a:t> = 0,5</a:t>
            </a:r>
            <a:endParaRPr lang="id-ID" sz="2400"/>
          </a:p>
        </p:txBody>
      </p:sp>
      <p:grpSp>
        <p:nvGrpSpPr>
          <p:cNvPr id="62487" name="Group 50"/>
          <p:cNvGrpSpPr>
            <a:grpSpLocks/>
          </p:cNvGrpSpPr>
          <p:nvPr/>
        </p:nvGrpSpPr>
        <p:grpSpPr bwMode="auto">
          <a:xfrm>
            <a:off x="3276600" y="5186363"/>
            <a:ext cx="1524000" cy="914400"/>
            <a:chOff x="6172201" y="3810000"/>
            <a:chExt cx="2667000" cy="1371600"/>
          </a:xfrm>
        </p:grpSpPr>
        <p:sp>
          <p:nvSpPr>
            <p:cNvPr id="53" name="Oval 52"/>
            <p:cNvSpPr/>
            <p:nvPr/>
          </p:nvSpPr>
          <p:spPr>
            <a:xfrm>
              <a:off x="6172201" y="3810000"/>
              <a:ext cx="2667000" cy="1371600"/>
            </a:xfrm>
            <a:prstGeom prst="ellips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55" name="Straight Connector 54"/>
            <p:cNvCxnSpPr/>
            <p:nvPr/>
          </p:nvCxnSpPr>
          <p:spPr>
            <a:xfrm rot="5400000">
              <a:off x="6368653" y="4492229"/>
              <a:ext cx="12739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7362032" y="4493418"/>
              <a:ext cx="12763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2527" name="Rectangle 56"/>
            <p:cNvSpPr>
              <a:spLocks noChangeArrowheads="1"/>
            </p:cNvSpPr>
            <p:nvPr/>
          </p:nvSpPr>
          <p:spPr bwMode="auto">
            <a:xfrm>
              <a:off x="6254752" y="4060371"/>
              <a:ext cx="371042" cy="784830"/>
            </a:xfrm>
            <a:prstGeom prst="rect">
              <a:avLst/>
            </a:prstGeom>
            <a:noFill/>
            <a:ln w="9525">
              <a:noFill/>
              <a:miter lim="800000"/>
              <a:headEnd/>
              <a:tailEnd/>
            </a:ln>
          </p:spPr>
          <p:txBody>
            <a:bodyPr>
              <a:spAutoFit/>
            </a:bodyPr>
            <a:lstStyle/>
            <a:p>
              <a:r>
                <a:rPr lang="id-ID" sz="2800" b="1">
                  <a:sym typeface="Symbol" pitchFamily="18" charset="2"/>
                </a:rPr>
                <a:t></a:t>
              </a:r>
              <a:endParaRPr lang="id-ID" sz="2800" b="1"/>
            </a:p>
          </p:txBody>
        </p:sp>
        <p:grpSp>
          <p:nvGrpSpPr>
            <p:cNvPr id="62528" name="Group 53"/>
            <p:cNvGrpSpPr>
              <a:grpSpLocks/>
            </p:cNvGrpSpPr>
            <p:nvPr/>
          </p:nvGrpSpPr>
          <p:grpSpPr bwMode="auto">
            <a:xfrm>
              <a:off x="7289457" y="4256739"/>
              <a:ext cx="396446" cy="447404"/>
              <a:chOff x="6553200" y="1066800"/>
              <a:chExt cx="1524000" cy="1068388"/>
            </a:xfrm>
          </p:grpSpPr>
          <p:cxnSp>
            <p:nvCxnSpPr>
              <p:cNvPr id="61" name="Straight Connector 60"/>
              <p:cNvCxnSpPr/>
              <p:nvPr/>
            </p:nvCxnSpPr>
            <p:spPr>
              <a:xfrm>
                <a:off x="7320397" y="1069035"/>
                <a:ext cx="7582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551471" y="2132383"/>
                <a:ext cx="7689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6783388" y="1595369"/>
                <a:ext cx="1063348" cy="10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529" name="Rectangle 59"/>
            <p:cNvSpPr>
              <a:spLocks noChangeArrowheads="1"/>
            </p:cNvSpPr>
            <p:nvPr/>
          </p:nvSpPr>
          <p:spPr bwMode="auto">
            <a:xfrm>
              <a:off x="8039101" y="3869204"/>
              <a:ext cx="371042" cy="969497"/>
            </a:xfrm>
            <a:prstGeom prst="rect">
              <a:avLst/>
            </a:prstGeom>
            <a:noFill/>
            <a:ln w="9525">
              <a:noFill/>
              <a:miter lim="800000"/>
              <a:headEnd/>
              <a:tailEnd/>
            </a:ln>
          </p:spPr>
          <p:txBody>
            <a:bodyPr>
              <a:spAutoFit/>
            </a:bodyPr>
            <a:lstStyle/>
            <a:p>
              <a:r>
                <a:rPr lang="en-US" sz="3600">
                  <a:sym typeface="Symbol" pitchFamily="18" charset="2"/>
                </a:rPr>
                <a:t>y</a:t>
              </a:r>
              <a:endParaRPr lang="id-ID" sz="6000"/>
            </a:p>
          </p:txBody>
        </p:sp>
      </p:grpSp>
      <p:grpSp>
        <p:nvGrpSpPr>
          <p:cNvPr id="62488" name="Group 63"/>
          <p:cNvGrpSpPr>
            <a:grpSpLocks/>
          </p:cNvGrpSpPr>
          <p:nvPr/>
        </p:nvGrpSpPr>
        <p:grpSpPr bwMode="auto">
          <a:xfrm>
            <a:off x="6248400" y="4043363"/>
            <a:ext cx="1524000" cy="914400"/>
            <a:chOff x="6172201" y="3810000"/>
            <a:chExt cx="2667000" cy="1371600"/>
          </a:xfrm>
        </p:grpSpPr>
        <p:sp>
          <p:nvSpPr>
            <p:cNvPr id="65" name="Oval 64"/>
            <p:cNvSpPr/>
            <p:nvPr/>
          </p:nvSpPr>
          <p:spPr>
            <a:xfrm>
              <a:off x="6172201" y="3810000"/>
              <a:ext cx="2667000" cy="1371600"/>
            </a:xfrm>
            <a:prstGeom prst="ellips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66" name="Straight Connector 65"/>
            <p:cNvCxnSpPr/>
            <p:nvPr/>
          </p:nvCxnSpPr>
          <p:spPr>
            <a:xfrm rot="5400000">
              <a:off x="6368653" y="4492229"/>
              <a:ext cx="127397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7362032" y="4493418"/>
              <a:ext cx="12763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2518" name="Rectangle 68"/>
            <p:cNvSpPr>
              <a:spLocks noChangeArrowheads="1"/>
            </p:cNvSpPr>
            <p:nvPr/>
          </p:nvSpPr>
          <p:spPr bwMode="auto">
            <a:xfrm>
              <a:off x="6254752" y="4060371"/>
              <a:ext cx="371042" cy="784830"/>
            </a:xfrm>
            <a:prstGeom prst="rect">
              <a:avLst/>
            </a:prstGeom>
            <a:noFill/>
            <a:ln w="9525">
              <a:noFill/>
              <a:miter lim="800000"/>
              <a:headEnd/>
              <a:tailEnd/>
            </a:ln>
          </p:spPr>
          <p:txBody>
            <a:bodyPr>
              <a:spAutoFit/>
            </a:bodyPr>
            <a:lstStyle/>
            <a:p>
              <a:r>
                <a:rPr lang="id-ID" sz="2800" b="1">
                  <a:sym typeface="Symbol" pitchFamily="18" charset="2"/>
                </a:rPr>
                <a:t></a:t>
              </a:r>
              <a:endParaRPr lang="id-ID" sz="2800" b="1"/>
            </a:p>
          </p:txBody>
        </p:sp>
        <p:grpSp>
          <p:nvGrpSpPr>
            <p:cNvPr id="62519" name="Group 53"/>
            <p:cNvGrpSpPr>
              <a:grpSpLocks/>
            </p:cNvGrpSpPr>
            <p:nvPr/>
          </p:nvGrpSpPr>
          <p:grpSpPr bwMode="auto">
            <a:xfrm>
              <a:off x="7289457" y="4256739"/>
              <a:ext cx="396446" cy="447404"/>
              <a:chOff x="6553200" y="1066800"/>
              <a:chExt cx="1524000" cy="1068388"/>
            </a:xfrm>
          </p:grpSpPr>
          <p:cxnSp>
            <p:nvCxnSpPr>
              <p:cNvPr id="73" name="Straight Connector 72"/>
              <p:cNvCxnSpPr/>
              <p:nvPr/>
            </p:nvCxnSpPr>
            <p:spPr>
              <a:xfrm>
                <a:off x="7320397" y="1069035"/>
                <a:ext cx="7582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551471" y="2132383"/>
                <a:ext cx="7689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6783388" y="1595369"/>
                <a:ext cx="1063348" cy="106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520" name="Rectangle 71"/>
            <p:cNvSpPr>
              <a:spLocks noChangeArrowheads="1"/>
            </p:cNvSpPr>
            <p:nvPr/>
          </p:nvSpPr>
          <p:spPr bwMode="auto">
            <a:xfrm>
              <a:off x="8039101" y="3869204"/>
              <a:ext cx="371042" cy="969497"/>
            </a:xfrm>
            <a:prstGeom prst="rect">
              <a:avLst/>
            </a:prstGeom>
            <a:noFill/>
            <a:ln w="9525">
              <a:noFill/>
              <a:miter lim="800000"/>
              <a:headEnd/>
              <a:tailEnd/>
            </a:ln>
          </p:spPr>
          <p:txBody>
            <a:bodyPr>
              <a:spAutoFit/>
            </a:bodyPr>
            <a:lstStyle/>
            <a:p>
              <a:r>
                <a:rPr lang="en-US" sz="3600">
                  <a:sym typeface="Symbol" pitchFamily="18" charset="2"/>
                </a:rPr>
                <a:t>y</a:t>
              </a:r>
              <a:endParaRPr lang="id-ID" sz="6000"/>
            </a:p>
          </p:txBody>
        </p:sp>
      </p:grpSp>
      <p:graphicFrame>
        <p:nvGraphicFramePr>
          <p:cNvPr id="76" name="Table 75"/>
          <p:cNvGraphicFramePr>
            <a:graphicFrameLocks noGrp="1"/>
          </p:cNvGraphicFramePr>
          <p:nvPr/>
        </p:nvGraphicFramePr>
        <p:xfrm>
          <a:off x="6172200" y="685800"/>
          <a:ext cx="2438400" cy="1854200"/>
        </p:xfrm>
        <a:graphic>
          <a:graphicData uri="http://schemas.openxmlformats.org/drawingml/2006/table">
            <a:tbl>
              <a:tblPr firstRow="1" bandRow="1">
                <a:tableStyleId>{5C22544A-7EE6-4342-B048-85BDC9FD1C3A}</a:tableStyleId>
              </a:tblPr>
              <a:tblGrid>
                <a:gridCol w="812800"/>
                <a:gridCol w="812800"/>
                <a:gridCol w="812800"/>
              </a:tblGrid>
              <a:tr h="370840">
                <a:tc>
                  <a:txBody>
                    <a:bodyPr/>
                    <a:lstStyle/>
                    <a:p>
                      <a:pPr algn="ctr"/>
                      <a:r>
                        <a:rPr lang="en-US" b="1" dirty="0" smtClean="0">
                          <a:latin typeface="Arial" pitchFamily="34" charset="0"/>
                          <a:cs typeface="Arial" pitchFamily="34" charset="0"/>
                        </a:rPr>
                        <a:t>x1</a:t>
                      </a:r>
                      <a:endParaRPr lang="id-ID"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x2</a:t>
                      </a:r>
                      <a:endParaRPr lang="id-ID" b="1" dirty="0">
                        <a:latin typeface="Arial" pitchFamily="34" charset="0"/>
                        <a:cs typeface="Arial" pitchFamily="34" charset="0"/>
                      </a:endParaRPr>
                    </a:p>
                  </a:txBody>
                  <a:tcPr/>
                </a:tc>
                <a:tc>
                  <a:txBody>
                    <a:bodyPr/>
                    <a:lstStyle/>
                    <a:p>
                      <a:pPr algn="ctr"/>
                      <a:r>
                        <a:rPr lang="en-US" b="1" dirty="0" smtClean="0">
                          <a:latin typeface="Arial" pitchFamily="34" charset="0"/>
                          <a:cs typeface="Arial" pitchFamily="34" charset="0"/>
                        </a:rPr>
                        <a:t>y</a:t>
                      </a:r>
                      <a:endParaRPr lang="id-ID" b="1"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1</a:t>
                      </a:r>
                      <a:endParaRPr lang="id-ID"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0</a:t>
                      </a:r>
                      <a:endParaRPr lang="id-ID" dirty="0">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smtClean="0"/>
              <a:t>Teknik Klasifikasi?</a:t>
            </a:r>
            <a:endParaRPr lang="id-ID" smtClean="0"/>
          </a:p>
        </p:txBody>
      </p:sp>
      <p:sp>
        <p:nvSpPr>
          <p:cNvPr id="3" name="Content Placeholder 2"/>
          <p:cNvSpPr>
            <a:spLocks noGrp="1"/>
          </p:cNvSpPr>
          <p:nvPr>
            <p:ph idx="1"/>
          </p:nvPr>
        </p:nvSpPr>
        <p:spPr/>
        <p:txBody>
          <a:bodyPr/>
          <a:lstStyle/>
          <a:p>
            <a:r>
              <a:rPr lang="id-ID" dirty="0" smtClean="0"/>
              <a:t>Fuzzy</a:t>
            </a:r>
            <a:endParaRPr lang="it-IT" dirty="0" smtClean="0"/>
          </a:p>
          <a:p>
            <a:r>
              <a:rPr lang="it-IT" dirty="0" smtClean="0"/>
              <a:t>ANN</a:t>
            </a:r>
            <a:r>
              <a:rPr lang="id-ID" dirty="0" smtClean="0"/>
              <a:t>: MLP, CNN, ...</a:t>
            </a:r>
            <a:endParaRPr lang="it-IT" dirty="0" smtClean="0"/>
          </a:p>
          <a:p>
            <a:r>
              <a:rPr lang="id-ID" dirty="0" smtClean="0"/>
              <a:t>EAs: </a:t>
            </a:r>
            <a:r>
              <a:rPr lang="it-IT" dirty="0" smtClean="0"/>
              <a:t>G</a:t>
            </a:r>
            <a:r>
              <a:rPr lang="id-ID" dirty="0" smtClean="0"/>
              <a:t>A, ES, GE, ...</a:t>
            </a:r>
          </a:p>
          <a:p>
            <a:r>
              <a:rPr lang="id-ID" dirty="0" smtClean="0"/>
              <a:t>SVM</a:t>
            </a:r>
          </a:p>
          <a:p>
            <a:r>
              <a:rPr lang="id-ID" dirty="0" smtClean="0"/>
              <a:t>...</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altLang="ko-KR" smtClean="0">
                <a:cs typeface="HY신명조"/>
              </a:rPr>
              <a:t>Feature Extraction?</a:t>
            </a:r>
            <a:endParaRPr lang="id-ID" smtClean="0">
              <a:ea typeface="HY중고딕"/>
              <a:cs typeface="HY신명조"/>
            </a:endParaRPr>
          </a:p>
        </p:txBody>
      </p:sp>
      <p:sp>
        <p:nvSpPr>
          <p:cNvPr id="3" name="Content Placeholder 2"/>
          <p:cNvSpPr>
            <a:spLocks noGrp="1"/>
          </p:cNvSpPr>
          <p:nvPr>
            <p:ph idx="1"/>
          </p:nvPr>
        </p:nvSpPr>
        <p:spPr>
          <a:xfrm>
            <a:off x="533400" y="1981200"/>
            <a:ext cx="8229600" cy="4389438"/>
          </a:xfrm>
        </p:spPr>
        <p:txBody>
          <a:bodyPr/>
          <a:lstStyle/>
          <a:p>
            <a:r>
              <a:rPr lang="en-US" sz="2800" dirty="0" smtClean="0"/>
              <a:t>Information Gain</a:t>
            </a:r>
          </a:p>
          <a:p>
            <a:r>
              <a:rPr lang="en-US" sz="2800" dirty="0" smtClean="0"/>
              <a:t>PCA</a:t>
            </a:r>
          </a:p>
          <a:p>
            <a:r>
              <a:rPr lang="en-US" sz="2800" dirty="0" smtClean="0"/>
              <a:t>ICA</a:t>
            </a:r>
          </a:p>
          <a:p>
            <a:r>
              <a:rPr lang="id-ID" sz="2800"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altLang="ko-KR" dirty="0" smtClean="0">
                <a:cs typeface="HY신명조"/>
              </a:rPr>
              <a:t>IG </a:t>
            </a:r>
            <a:r>
              <a:rPr lang="en-US" altLang="ko-KR" dirty="0" err="1" smtClean="0">
                <a:cs typeface="HY신명조"/>
              </a:rPr>
              <a:t>atau</a:t>
            </a:r>
            <a:r>
              <a:rPr lang="en-US" altLang="ko-KR" dirty="0" smtClean="0">
                <a:cs typeface="HY신명조"/>
              </a:rPr>
              <a:t> PCA?</a:t>
            </a:r>
            <a:endParaRPr lang="id-ID" dirty="0" smtClean="0">
              <a:ea typeface="HY중고딕"/>
              <a:cs typeface="HY신명조"/>
            </a:endParaRPr>
          </a:p>
        </p:txBody>
      </p:sp>
      <p:sp>
        <p:nvSpPr>
          <p:cNvPr id="3" name="Content Placeholder 2"/>
          <p:cNvSpPr>
            <a:spLocks noGrp="1"/>
          </p:cNvSpPr>
          <p:nvPr>
            <p:ph idx="1"/>
          </p:nvPr>
        </p:nvSpPr>
        <p:spPr>
          <a:xfrm>
            <a:off x="533400" y="1981200"/>
            <a:ext cx="8229600" cy="4389438"/>
          </a:xfrm>
        </p:spPr>
        <p:txBody>
          <a:bodyPr/>
          <a:lstStyle/>
          <a:p>
            <a:pPr>
              <a:defRPr/>
            </a:pPr>
            <a:r>
              <a:rPr lang="en-US" sz="2800" dirty="0" smtClean="0">
                <a:solidFill>
                  <a:schemeClr val="tx1">
                    <a:lumMod val="95000"/>
                    <a:lumOff val="5000"/>
                  </a:schemeClr>
                </a:solidFill>
              </a:rPr>
              <a:t>IG</a:t>
            </a:r>
          </a:p>
          <a:p>
            <a:pPr lvl="1">
              <a:defRPr/>
            </a:pPr>
            <a:r>
              <a:rPr lang="en-US" dirty="0" err="1" smtClean="0">
                <a:solidFill>
                  <a:schemeClr val="tx1">
                    <a:lumMod val="95000"/>
                    <a:lumOff val="5000"/>
                  </a:schemeClr>
                </a:solidFill>
              </a:rPr>
              <a:t>Dunia</a:t>
            </a:r>
            <a:r>
              <a:rPr lang="en-US" dirty="0" smtClean="0">
                <a:solidFill>
                  <a:schemeClr val="tx1">
                    <a:lumMod val="95000"/>
                    <a:lumOff val="5000"/>
                  </a:schemeClr>
                </a:solidFill>
              </a:rPr>
              <a:t> </a:t>
            </a:r>
            <a:r>
              <a:rPr lang="en-US" dirty="0" err="1" smtClean="0">
                <a:solidFill>
                  <a:schemeClr val="tx1">
                    <a:lumMod val="95000"/>
                    <a:lumOff val="5000"/>
                  </a:schemeClr>
                </a:solidFill>
              </a:rPr>
              <a:t>Nyata</a:t>
            </a:r>
            <a:endParaRPr lang="en-US" dirty="0" smtClean="0">
              <a:solidFill>
                <a:schemeClr val="tx1">
                  <a:lumMod val="95000"/>
                  <a:lumOff val="5000"/>
                </a:schemeClr>
              </a:solidFill>
            </a:endParaRPr>
          </a:p>
          <a:p>
            <a:pPr lvl="1">
              <a:defRPr/>
            </a:pPr>
            <a:r>
              <a:rPr lang="en-US" dirty="0" err="1" smtClean="0">
                <a:solidFill>
                  <a:schemeClr val="tx1">
                    <a:lumMod val="95000"/>
                    <a:lumOff val="5000"/>
                  </a:schemeClr>
                </a:solidFill>
              </a:rPr>
              <a:t>Menemukan</a:t>
            </a:r>
            <a:r>
              <a:rPr lang="en-US" dirty="0" smtClean="0">
                <a:solidFill>
                  <a:schemeClr val="tx1">
                    <a:lumMod val="95000"/>
                    <a:lumOff val="5000"/>
                  </a:schemeClr>
                </a:solidFill>
              </a:rPr>
              <a:t> </a:t>
            </a:r>
            <a:r>
              <a:rPr lang="en-US" dirty="0" err="1" smtClean="0">
                <a:solidFill>
                  <a:schemeClr val="tx1">
                    <a:lumMod val="95000"/>
                    <a:lumOff val="5000"/>
                  </a:schemeClr>
                </a:solidFill>
              </a:rPr>
              <a:t>atribut</a:t>
            </a:r>
            <a:r>
              <a:rPr lang="en-US" dirty="0" smtClean="0">
                <a:solidFill>
                  <a:schemeClr val="tx1">
                    <a:lumMod val="95000"/>
                    <a:lumOff val="5000"/>
                  </a:schemeClr>
                </a:solidFill>
              </a:rPr>
              <a:t> yang paling </a:t>
            </a:r>
            <a:r>
              <a:rPr lang="en-US" dirty="0" err="1" smtClean="0">
                <a:solidFill>
                  <a:schemeClr val="tx1">
                    <a:lumMod val="95000"/>
                    <a:lumOff val="5000"/>
                  </a:schemeClr>
                </a:solidFill>
              </a:rPr>
              <a:t>efektif</a:t>
            </a:r>
            <a:endParaRPr lang="en-US" dirty="0" smtClean="0">
              <a:solidFill>
                <a:schemeClr val="tx1">
                  <a:lumMod val="95000"/>
                  <a:lumOff val="5000"/>
                </a:schemeClr>
              </a:solidFill>
            </a:endParaRPr>
          </a:p>
          <a:p>
            <a:pPr>
              <a:defRPr/>
            </a:pPr>
            <a:r>
              <a:rPr lang="en-US" sz="2800" dirty="0" smtClean="0">
                <a:solidFill>
                  <a:schemeClr val="tx1">
                    <a:lumMod val="95000"/>
                    <a:lumOff val="5000"/>
                  </a:schemeClr>
                </a:solidFill>
              </a:rPr>
              <a:t>PCA</a:t>
            </a:r>
          </a:p>
          <a:p>
            <a:pPr lvl="1">
              <a:defRPr/>
            </a:pPr>
            <a:r>
              <a:rPr lang="en-US" dirty="0" err="1" smtClean="0">
                <a:solidFill>
                  <a:schemeClr val="tx1">
                    <a:lumMod val="95000"/>
                    <a:lumOff val="5000"/>
                  </a:schemeClr>
                </a:solidFill>
              </a:rPr>
              <a:t>Konversi</a:t>
            </a:r>
            <a:r>
              <a:rPr lang="en-US" dirty="0" smtClean="0">
                <a:solidFill>
                  <a:schemeClr val="tx1">
                    <a:lumMod val="95000"/>
                    <a:lumOff val="5000"/>
                  </a:schemeClr>
                </a:solidFill>
              </a:rPr>
              <a:t> </a:t>
            </a:r>
            <a:r>
              <a:rPr lang="en-US" dirty="0" err="1" smtClean="0">
                <a:solidFill>
                  <a:schemeClr val="tx1">
                    <a:lumMod val="95000"/>
                    <a:lumOff val="5000"/>
                  </a:schemeClr>
                </a:solidFill>
              </a:rPr>
              <a:t>ke</a:t>
            </a:r>
            <a:r>
              <a:rPr lang="en-US" dirty="0" smtClean="0">
                <a:solidFill>
                  <a:schemeClr val="tx1">
                    <a:lumMod val="95000"/>
                    <a:lumOff val="5000"/>
                  </a:schemeClr>
                </a:solidFill>
              </a:rPr>
              <a:t> </a:t>
            </a:r>
            <a:r>
              <a:rPr lang="en-US" dirty="0" err="1" smtClean="0">
                <a:solidFill>
                  <a:schemeClr val="tx1">
                    <a:lumMod val="95000"/>
                    <a:lumOff val="5000"/>
                  </a:schemeClr>
                </a:solidFill>
              </a:rPr>
              <a:t>dunia</a:t>
            </a:r>
            <a:r>
              <a:rPr lang="en-US" dirty="0" smtClean="0">
                <a:solidFill>
                  <a:schemeClr val="tx1">
                    <a:lumMod val="95000"/>
                    <a:lumOff val="5000"/>
                  </a:schemeClr>
                </a:solidFill>
              </a:rPr>
              <a:t> lain</a:t>
            </a:r>
          </a:p>
          <a:p>
            <a:pPr lvl="1">
              <a:defRPr/>
            </a:pPr>
            <a:r>
              <a:rPr lang="en-US" dirty="0" err="1" smtClean="0">
                <a:solidFill>
                  <a:schemeClr val="tx1">
                    <a:lumMod val="95000"/>
                    <a:lumOff val="5000"/>
                  </a:schemeClr>
                </a:solidFill>
              </a:rPr>
              <a:t>Menemukan</a:t>
            </a:r>
            <a:r>
              <a:rPr lang="en-US" dirty="0" smtClean="0">
                <a:solidFill>
                  <a:schemeClr val="tx1">
                    <a:lumMod val="95000"/>
                    <a:lumOff val="5000"/>
                  </a:schemeClr>
                </a:solidFill>
              </a:rPr>
              <a:t> </a:t>
            </a:r>
            <a:r>
              <a:rPr lang="en-US" dirty="0" err="1" smtClean="0">
                <a:solidFill>
                  <a:schemeClr val="tx1">
                    <a:lumMod val="95000"/>
                    <a:lumOff val="5000"/>
                  </a:schemeClr>
                </a:solidFill>
              </a:rPr>
              <a:t>atribut</a:t>
            </a:r>
            <a:r>
              <a:rPr lang="en-US" dirty="0" smtClean="0">
                <a:solidFill>
                  <a:schemeClr val="tx1">
                    <a:lumMod val="95000"/>
                    <a:lumOff val="5000"/>
                  </a:schemeClr>
                </a:solidFill>
              </a:rPr>
              <a:t> yang paling </a:t>
            </a:r>
            <a:r>
              <a:rPr lang="en-US" dirty="0" err="1" smtClean="0">
                <a:solidFill>
                  <a:schemeClr val="tx1">
                    <a:lumMod val="95000"/>
                    <a:lumOff val="5000"/>
                  </a:schemeClr>
                </a:solidFill>
              </a:rPr>
              <a:t>efektif</a:t>
            </a:r>
            <a:endParaRPr lang="en-US" dirty="0" smtClean="0">
              <a:solidFill>
                <a:schemeClr val="tx1">
                  <a:lumMod val="95000"/>
                  <a:lumOff val="5000"/>
                </a:schemeClr>
              </a:solidFill>
            </a:endParaRPr>
          </a:p>
          <a:p>
            <a:pPr>
              <a:defRPr/>
            </a:pPr>
            <a:r>
              <a:rPr lang="en-US" i="1" dirty="0" smtClean="0">
                <a:solidFill>
                  <a:schemeClr val="tx1">
                    <a:lumMod val="95000"/>
                    <a:lumOff val="5000"/>
                  </a:schemeClr>
                </a:solidFill>
              </a:rPr>
              <a:t>Feature Extraction </a:t>
            </a:r>
            <a:r>
              <a:rPr lang="en-US" dirty="0" smtClean="0">
                <a:solidFill>
                  <a:schemeClr val="tx1">
                    <a:lumMod val="95000"/>
                    <a:lumOff val="5000"/>
                  </a:schemeClr>
                </a:solidFill>
              </a:rPr>
              <a:t>yang </a:t>
            </a:r>
            <a:r>
              <a:rPr lang="en-US" dirty="0" err="1" smtClean="0">
                <a:solidFill>
                  <a:schemeClr val="tx1">
                    <a:lumMod val="95000"/>
                    <a:lumOff val="5000"/>
                  </a:schemeClr>
                </a:solidFill>
              </a:rPr>
              <a:t>baik</a:t>
            </a:r>
            <a:r>
              <a:rPr lang="en-US" dirty="0" smtClean="0">
                <a:solidFill>
                  <a:schemeClr val="tx1">
                    <a:lumMod val="95000"/>
                    <a:lumOff val="5000"/>
                  </a:schemeClr>
                </a:solidFill>
              </a:rPr>
              <a:t>:</a:t>
            </a:r>
          </a:p>
          <a:p>
            <a:pPr lvl="1">
              <a:defRPr/>
            </a:pPr>
            <a:r>
              <a:rPr lang="en-US" dirty="0" smtClean="0">
                <a:solidFill>
                  <a:srgbClr val="FF0000"/>
                </a:solidFill>
              </a:rPr>
              <a:t>Inter-class</a:t>
            </a:r>
            <a:r>
              <a:rPr lang="en-US" dirty="0" smtClean="0">
                <a:solidFill>
                  <a:schemeClr val="tx1">
                    <a:lumMod val="95000"/>
                    <a:lumOff val="5000"/>
                  </a:schemeClr>
                </a:solidFill>
              </a:rPr>
              <a:t> </a:t>
            </a:r>
            <a:r>
              <a:rPr lang="en-US" dirty="0" smtClean="0">
                <a:solidFill>
                  <a:schemeClr val="tx1">
                    <a:lumMod val="95000"/>
                    <a:lumOff val="5000"/>
                  </a:schemeClr>
                </a:solidFill>
                <a:sym typeface="Wingdings" pitchFamily="2" charset="2"/>
              </a:rPr>
              <a:t> </a:t>
            </a:r>
            <a:r>
              <a:rPr lang="en-US" dirty="0" err="1" smtClean="0">
                <a:solidFill>
                  <a:schemeClr val="tx1">
                    <a:lumMod val="95000"/>
                    <a:lumOff val="5000"/>
                  </a:schemeClr>
                </a:solidFill>
                <a:sym typeface="Wingdings" pitchFamily="2" charset="2"/>
              </a:rPr>
              <a:t>jaraknya</a:t>
            </a:r>
            <a:r>
              <a:rPr lang="en-US" dirty="0" smtClean="0">
                <a:solidFill>
                  <a:schemeClr val="tx1">
                    <a:lumMod val="95000"/>
                    <a:lumOff val="5000"/>
                  </a:schemeClr>
                </a:solidFill>
                <a:sym typeface="Wingdings" pitchFamily="2" charset="2"/>
              </a:rPr>
              <a:t> </a:t>
            </a:r>
            <a:r>
              <a:rPr lang="en-US" dirty="0" err="1" smtClean="0">
                <a:solidFill>
                  <a:schemeClr val="tx1">
                    <a:lumMod val="95000"/>
                    <a:lumOff val="5000"/>
                  </a:schemeClr>
                </a:solidFill>
                <a:sym typeface="Wingdings" pitchFamily="2" charset="2"/>
              </a:rPr>
              <a:t>diperlebar</a:t>
            </a:r>
            <a:endParaRPr lang="en-US" dirty="0" smtClean="0">
              <a:solidFill>
                <a:schemeClr val="tx1">
                  <a:lumMod val="95000"/>
                  <a:lumOff val="5000"/>
                </a:schemeClr>
              </a:solidFill>
              <a:sym typeface="Wingdings" pitchFamily="2" charset="2"/>
            </a:endParaRPr>
          </a:p>
          <a:p>
            <a:pPr lvl="1">
              <a:defRPr/>
            </a:pPr>
            <a:r>
              <a:rPr lang="en-US" dirty="0" smtClean="0">
                <a:solidFill>
                  <a:srgbClr val="0070C0"/>
                </a:solidFill>
                <a:sym typeface="Wingdings" pitchFamily="2" charset="2"/>
              </a:rPr>
              <a:t>Intra-class</a:t>
            </a:r>
            <a:r>
              <a:rPr lang="en-US" dirty="0" smtClean="0">
                <a:solidFill>
                  <a:schemeClr val="tx1">
                    <a:lumMod val="95000"/>
                    <a:lumOff val="5000"/>
                  </a:schemeClr>
                </a:solidFill>
                <a:sym typeface="Wingdings" pitchFamily="2" charset="2"/>
              </a:rPr>
              <a:t>    </a:t>
            </a:r>
            <a:r>
              <a:rPr lang="en-US" dirty="0" err="1" smtClean="0">
                <a:solidFill>
                  <a:schemeClr val="tx1">
                    <a:lumMod val="95000"/>
                    <a:lumOff val="5000"/>
                  </a:schemeClr>
                </a:solidFill>
                <a:sym typeface="Wingdings" pitchFamily="2" charset="2"/>
              </a:rPr>
              <a:t>jaraknya</a:t>
            </a:r>
            <a:r>
              <a:rPr lang="en-US" dirty="0" smtClean="0">
                <a:solidFill>
                  <a:schemeClr val="tx1">
                    <a:lumMod val="95000"/>
                    <a:lumOff val="5000"/>
                  </a:schemeClr>
                </a:solidFill>
                <a:sym typeface="Wingdings" pitchFamily="2" charset="2"/>
              </a:rPr>
              <a:t> </a:t>
            </a:r>
            <a:r>
              <a:rPr lang="en-US" dirty="0" err="1" smtClean="0">
                <a:solidFill>
                  <a:schemeClr val="tx1">
                    <a:lumMod val="95000"/>
                    <a:lumOff val="5000"/>
                  </a:schemeClr>
                </a:solidFill>
                <a:sym typeface="Wingdings" pitchFamily="2" charset="2"/>
              </a:rPr>
              <a:t>dipersempit</a:t>
            </a:r>
            <a:endParaRPr lang="en-US" sz="2800" dirty="0" smtClean="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648200" y="3962400"/>
            <a:ext cx="2286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3" name="Oval 12"/>
          <p:cNvSpPr/>
          <p:nvPr/>
        </p:nvSpPr>
        <p:spPr>
          <a:xfrm>
            <a:off x="3705225" y="4129088"/>
            <a:ext cx="2286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Oval 13"/>
          <p:cNvSpPr/>
          <p:nvPr/>
        </p:nvSpPr>
        <p:spPr>
          <a:xfrm>
            <a:off x="5486400" y="3581400"/>
            <a:ext cx="228600" cy="3048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Isosceles Triangle 14"/>
          <p:cNvSpPr/>
          <p:nvPr/>
        </p:nvSpPr>
        <p:spPr>
          <a:xfrm>
            <a:off x="3657600" y="4495800"/>
            <a:ext cx="304800" cy="3048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Isosceles Triangle 15"/>
          <p:cNvSpPr/>
          <p:nvPr/>
        </p:nvSpPr>
        <p:spPr>
          <a:xfrm>
            <a:off x="2743200" y="4129088"/>
            <a:ext cx="304800" cy="3048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nvGrpSpPr>
          <p:cNvPr id="2" name="Group 17"/>
          <p:cNvGrpSpPr>
            <a:grpSpLocks/>
          </p:cNvGrpSpPr>
          <p:nvPr/>
        </p:nvGrpSpPr>
        <p:grpSpPr bwMode="auto">
          <a:xfrm>
            <a:off x="1447800" y="2481263"/>
            <a:ext cx="6858000" cy="3124200"/>
            <a:chOff x="990600" y="2743200"/>
            <a:chExt cx="6858000" cy="3124200"/>
          </a:xfrm>
        </p:grpSpPr>
        <p:cxnSp>
          <p:nvCxnSpPr>
            <p:cNvPr id="17" name="Straight Connector 16"/>
            <p:cNvCxnSpPr/>
            <p:nvPr/>
          </p:nvCxnSpPr>
          <p:spPr>
            <a:xfrm rot="10800000" flipV="1">
              <a:off x="990600" y="2971800"/>
              <a:ext cx="6324600" cy="2895600"/>
            </a:xfrm>
            <a:prstGeom prst="line">
              <a:avLst/>
            </a:prstGeom>
            <a:ln w="3810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1642" name="Rectangle 30"/>
            <p:cNvSpPr>
              <a:spLocks noChangeArrowheads="1"/>
            </p:cNvSpPr>
            <p:nvPr/>
          </p:nvSpPr>
          <p:spPr bwMode="auto">
            <a:xfrm>
              <a:off x="7467600" y="2743200"/>
              <a:ext cx="381000" cy="369888"/>
            </a:xfrm>
            <a:prstGeom prst="rect">
              <a:avLst/>
            </a:prstGeom>
            <a:noFill/>
            <a:ln w="9525">
              <a:noFill/>
              <a:miter lim="800000"/>
              <a:headEnd/>
              <a:tailEnd/>
            </a:ln>
          </p:spPr>
          <p:txBody>
            <a:bodyPr>
              <a:spAutoFit/>
            </a:bodyPr>
            <a:lstStyle/>
            <a:p>
              <a:pPr algn="ctr"/>
              <a:r>
                <a:rPr lang="en-US">
                  <a:solidFill>
                    <a:srgbClr val="00B050"/>
                  </a:solidFill>
                </a:rPr>
                <a:t>X</a:t>
              </a:r>
              <a:endParaRPr lang="id-ID">
                <a:solidFill>
                  <a:srgbClr val="00B050"/>
                </a:solidFill>
              </a:endParaRPr>
            </a:p>
          </p:txBody>
        </p:sp>
      </p:grpSp>
      <p:grpSp>
        <p:nvGrpSpPr>
          <p:cNvPr id="4" name="Group 18"/>
          <p:cNvGrpSpPr>
            <a:grpSpLocks/>
          </p:cNvGrpSpPr>
          <p:nvPr/>
        </p:nvGrpSpPr>
        <p:grpSpPr bwMode="auto">
          <a:xfrm>
            <a:off x="76200" y="685800"/>
            <a:ext cx="2009775" cy="5322888"/>
            <a:chOff x="-533400" y="773113"/>
            <a:chExt cx="2009774" cy="5322886"/>
          </a:xfrm>
        </p:grpSpPr>
        <p:cxnSp>
          <p:nvCxnSpPr>
            <p:cNvPr id="25" name="Straight Connector 24"/>
            <p:cNvCxnSpPr/>
            <p:nvPr/>
          </p:nvCxnSpPr>
          <p:spPr>
            <a:xfrm rot="16200000" flipH="1">
              <a:off x="-1847056" y="2772568"/>
              <a:ext cx="4789486" cy="1857374"/>
            </a:xfrm>
            <a:prstGeom prst="line">
              <a:avLst/>
            </a:prstGeom>
            <a:ln w="38100">
              <a:solidFill>
                <a:srgbClr val="00B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1640" name="Rectangle 31"/>
            <p:cNvSpPr>
              <a:spLocks noChangeArrowheads="1"/>
            </p:cNvSpPr>
            <p:nvPr/>
          </p:nvSpPr>
          <p:spPr bwMode="auto">
            <a:xfrm>
              <a:off x="-533400" y="773113"/>
              <a:ext cx="381000" cy="369887"/>
            </a:xfrm>
            <a:prstGeom prst="rect">
              <a:avLst/>
            </a:prstGeom>
            <a:noFill/>
            <a:ln w="9525">
              <a:noFill/>
              <a:miter lim="800000"/>
              <a:headEnd/>
              <a:tailEnd/>
            </a:ln>
          </p:spPr>
          <p:txBody>
            <a:bodyPr>
              <a:spAutoFit/>
            </a:bodyPr>
            <a:lstStyle/>
            <a:p>
              <a:pPr algn="ctr"/>
              <a:r>
                <a:rPr lang="en-US">
                  <a:solidFill>
                    <a:srgbClr val="00B050"/>
                  </a:solidFill>
                </a:rPr>
                <a:t>Y</a:t>
              </a:r>
              <a:endParaRPr lang="id-ID">
                <a:solidFill>
                  <a:srgbClr val="00B050"/>
                </a:solidFill>
              </a:endParaRPr>
            </a:p>
          </p:txBody>
        </p:sp>
      </p:grpSp>
      <p:sp>
        <p:nvSpPr>
          <p:cNvPr id="20" name="Rectangle 19"/>
          <p:cNvSpPr>
            <a:spLocks noChangeArrowheads="1"/>
          </p:cNvSpPr>
          <p:nvPr/>
        </p:nvSpPr>
        <p:spPr bwMode="auto">
          <a:xfrm>
            <a:off x="1917700" y="1447800"/>
            <a:ext cx="5624513" cy="523875"/>
          </a:xfrm>
          <a:prstGeom prst="rect">
            <a:avLst/>
          </a:prstGeom>
          <a:noFill/>
          <a:ln w="9525">
            <a:noFill/>
            <a:miter lim="800000"/>
            <a:headEnd/>
            <a:tailEnd/>
          </a:ln>
        </p:spPr>
        <p:txBody>
          <a:bodyPr wrap="none">
            <a:spAutoFit/>
          </a:bodyPr>
          <a:lstStyle/>
          <a:p>
            <a:r>
              <a:rPr lang="en-US" sz="2800">
                <a:solidFill>
                  <a:srgbClr val="C00000"/>
                </a:solidFill>
              </a:rPr>
              <a:t>Bisa direduksi menjadi 1 dimensi?</a:t>
            </a:r>
          </a:p>
        </p:txBody>
      </p:sp>
      <p:sp>
        <p:nvSpPr>
          <p:cNvPr id="22" name="Rectangle 21"/>
          <p:cNvSpPr>
            <a:spLocks noChangeArrowheads="1"/>
          </p:cNvSpPr>
          <p:nvPr/>
        </p:nvSpPr>
        <p:spPr bwMode="auto">
          <a:xfrm rot="-1338689">
            <a:off x="1990725" y="847725"/>
            <a:ext cx="2262188" cy="523875"/>
          </a:xfrm>
          <a:prstGeom prst="rect">
            <a:avLst/>
          </a:prstGeom>
          <a:noFill/>
          <a:ln w="9525">
            <a:noFill/>
            <a:miter lim="800000"/>
            <a:headEnd/>
            <a:tailEnd/>
          </a:ln>
        </p:spPr>
        <p:txBody>
          <a:bodyPr wrap="none">
            <a:spAutoFit/>
          </a:bodyPr>
          <a:lstStyle/>
          <a:p>
            <a:r>
              <a:rPr lang="en-US" sz="2800">
                <a:solidFill>
                  <a:srgbClr val="00B050"/>
                </a:solidFill>
              </a:rPr>
              <a:t>Domain PCA</a:t>
            </a:r>
          </a:p>
        </p:txBody>
      </p:sp>
      <p:sp>
        <p:nvSpPr>
          <p:cNvPr id="23" name="Rectangle 22"/>
          <p:cNvSpPr>
            <a:spLocks noChangeArrowheads="1"/>
          </p:cNvSpPr>
          <p:nvPr/>
        </p:nvSpPr>
        <p:spPr bwMode="auto">
          <a:xfrm rot="-1361509">
            <a:off x="1268413" y="1370013"/>
            <a:ext cx="4441825" cy="522287"/>
          </a:xfrm>
          <a:prstGeom prst="rect">
            <a:avLst/>
          </a:prstGeom>
          <a:noFill/>
          <a:ln w="9525">
            <a:noFill/>
            <a:miter lim="800000"/>
            <a:headEnd/>
            <a:tailEnd/>
          </a:ln>
        </p:spPr>
        <p:txBody>
          <a:bodyPr>
            <a:spAutoFit/>
          </a:bodyPr>
          <a:lstStyle/>
          <a:p>
            <a:r>
              <a:rPr lang="en-US" sz="2800">
                <a:solidFill>
                  <a:srgbClr val="00B050"/>
                </a:solidFill>
              </a:rPr>
              <a:t>Sumbu Y kurang penting?</a:t>
            </a:r>
          </a:p>
        </p:txBody>
      </p:sp>
      <p:cxnSp>
        <p:nvCxnSpPr>
          <p:cNvPr id="24" name="Straight Connector 23"/>
          <p:cNvCxnSpPr/>
          <p:nvPr/>
        </p:nvCxnSpPr>
        <p:spPr>
          <a:xfrm rot="16200000" flipV="1">
            <a:off x="2628900" y="3848100"/>
            <a:ext cx="2286000" cy="99060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flipV="1">
            <a:off x="2675732" y="4412456"/>
            <a:ext cx="2284412" cy="15875"/>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1524000" y="4303713"/>
            <a:ext cx="4572000" cy="1587"/>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grpSp>
        <p:nvGrpSpPr>
          <p:cNvPr id="5" name="Group 49"/>
          <p:cNvGrpSpPr>
            <a:grpSpLocks/>
          </p:cNvGrpSpPr>
          <p:nvPr/>
        </p:nvGrpSpPr>
        <p:grpSpPr bwMode="auto">
          <a:xfrm>
            <a:off x="1066800" y="5467350"/>
            <a:ext cx="7527925" cy="712788"/>
            <a:chOff x="1066800" y="5467350"/>
            <a:chExt cx="7527925" cy="713076"/>
          </a:xfrm>
        </p:grpSpPr>
        <p:cxnSp>
          <p:nvCxnSpPr>
            <p:cNvPr id="9" name="Straight Arrow Connector 8"/>
            <p:cNvCxnSpPr/>
            <p:nvPr/>
          </p:nvCxnSpPr>
          <p:spPr bwMode="auto">
            <a:xfrm flipV="1">
              <a:off x="1066800" y="5638869"/>
              <a:ext cx="6248400" cy="762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1637" name="Rectangle 9"/>
            <p:cNvSpPr>
              <a:spLocks noChangeArrowheads="1"/>
            </p:cNvSpPr>
            <p:nvPr/>
          </p:nvSpPr>
          <p:spPr bwMode="auto">
            <a:xfrm>
              <a:off x="7467600" y="5467350"/>
              <a:ext cx="1127125" cy="400050"/>
            </a:xfrm>
            <a:prstGeom prst="rect">
              <a:avLst/>
            </a:prstGeom>
            <a:noFill/>
            <a:ln w="9525">
              <a:noFill/>
              <a:miter lim="800000"/>
              <a:headEnd/>
              <a:tailEnd/>
            </a:ln>
          </p:spPr>
          <p:txBody>
            <a:bodyPr wrap="none">
              <a:spAutoFit/>
            </a:bodyPr>
            <a:lstStyle/>
            <a:p>
              <a:r>
                <a:rPr lang="en-US" sz="2000">
                  <a:solidFill>
                    <a:srgbClr val="0070C0"/>
                  </a:solidFill>
                </a:rPr>
                <a:t>Panjang</a:t>
              </a:r>
              <a:endParaRPr lang="id-ID" sz="2000">
                <a:solidFill>
                  <a:srgbClr val="0070C0"/>
                </a:solidFill>
              </a:endParaRPr>
            </a:p>
          </p:txBody>
        </p:sp>
        <p:sp>
          <p:nvSpPr>
            <p:cNvPr id="111638" name="Rectangle 9"/>
            <p:cNvSpPr>
              <a:spLocks noChangeArrowheads="1"/>
            </p:cNvSpPr>
            <p:nvPr/>
          </p:nvSpPr>
          <p:spPr bwMode="auto">
            <a:xfrm>
              <a:off x="3534228" y="5780316"/>
              <a:ext cx="540533" cy="400110"/>
            </a:xfrm>
            <a:prstGeom prst="rect">
              <a:avLst/>
            </a:prstGeom>
            <a:noFill/>
            <a:ln w="9525">
              <a:noFill/>
              <a:miter lim="800000"/>
              <a:headEnd/>
              <a:tailEnd/>
            </a:ln>
          </p:spPr>
          <p:txBody>
            <a:bodyPr wrap="none">
              <a:spAutoFit/>
            </a:bodyPr>
            <a:lstStyle/>
            <a:p>
              <a:r>
                <a:rPr lang="en-US" sz="2000">
                  <a:solidFill>
                    <a:srgbClr val="0070C0"/>
                  </a:solidFill>
                </a:rPr>
                <a:t>2,1</a:t>
              </a:r>
              <a:endParaRPr lang="id-ID" sz="2000">
                <a:solidFill>
                  <a:srgbClr val="0070C0"/>
                </a:solidFill>
              </a:endParaRPr>
            </a:p>
          </p:txBody>
        </p:sp>
      </p:grpSp>
      <p:grpSp>
        <p:nvGrpSpPr>
          <p:cNvPr id="6" name="Group 50"/>
          <p:cNvGrpSpPr>
            <a:grpSpLocks/>
          </p:cNvGrpSpPr>
          <p:nvPr/>
        </p:nvGrpSpPr>
        <p:grpSpPr bwMode="auto">
          <a:xfrm>
            <a:off x="744538" y="381000"/>
            <a:ext cx="1084262" cy="5638800"/>
            <a:chOff x="743856" y="381000"/>
            <a:chExt cx="1084944" cy="5638800"/>
          </a:xfrm>
        </p:grpSpPr>
        <p:cxnSp>
          <p:nvCxnSpPr>
            <p:cNvPr id="3" name="Straight Connector 2"/>
            <p:cNvCxnSpPr/>
            <p:nvPr/>
          </p:nvCxnSpPr>
          <p:spPr bwMode="auto">
            <a:xfrm rot="5400000">
              <a:off x="-1180593" y="3466306"/>
              <a:ext cx="5105400" cy="1589"/>
            </a:xfrm>
            <a:prstGeom prst="line">
              <a:avLst/>
            </a:prstGeom>
            <a:ln w="38100">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1634" name="Rectangle 10"/>
            <p:cNvSpPr>
              <a:spLocks noChangeArrowheads="1"/>
            </p:cNvSpPr>
            <p:nvPr/>
          </p:nvSpPr>
          <p:spPr bwMode="auto">
            <a:xfrm>
              <a:off x="989013" y="381000"/>
              <a:ext cx="839787" cy="400050"/>
            </a:xfrm>
            <a:prstGeom prst="rect">
              <a:avLst/>
            </a:prstGeom>
            <a:noFill/>
            <a:ln w="9525">
              <a:noFill/>
              <a:miter lim="800000"/>
              <a:headEnd/>
              <a:tailEnd/>
            </a:ln>
          </p:spPr>
          <p:txBody>
            <a:bodyPr wrap="none">
              <a:spAutoFit/>
            </a:bodyPr>
            <a:lstStyle/>
            <a:p>
              <a:r>
                <a:rPr lang="en-US" sz="2000">
                  <a:solidFill>
                    <a:srgbClr val="0070C0"/>
                  </a:solidFill>
                </a:rPr>
                <a:t>Lebar</a:t>
              </a:r>
              <a:endParaRPr lang="id-ID" sz="2000">
                <a:solidFill>
                  <a:srgbClr val="0070C0"/>
                </a:solidFill>
              </a:endParaRPr>
            </a:p>
          </p:txBody>
        </p:sp>
        <p:sp>
          <p:nvSpPr>
            <p:cNvPr id="111635" name="Rectangle 9"/>
            <p:cNvSpPr>
              <a:spLocks noChangeArrowheads="1"/>
            </p:cNvSpPr>
            <p:nvPr/>
          </p:nvSpPr>
          <p:spPr bwMode="auto">
            <a:xfrm>
              <a:off x="743856" y="4114800"/>
              <a:ext cx="540533" cy="400110"/>
            </a:xfrm>
            <a:prstGeom prst="rect">
              <a:avLst/>
            </a:prstGeom>
            <a:noFill/>
            <a:ln w="9525">
              <a:noFill/>
              <a:miter lim="800000"/>
              <a:headEnd/>
              <a:tailEnd/>
            </a:ln>
          </p:spPr>
          <p:txBody>
            <a:bodyPr wrap="none">
              <a:spAutoFit/>
            </a:bodyPr>
            <a:lstStyle/>
            <a:p>
              <a:r>
                <a:rPr lang="en-US" sz="2000">
                  <a:solidFill>
                    <a:srgbClr val="0070C0"/>
                  </a:solidFill>
                </a:rPr>
                <a:t>1,5</a:t>
              </a:r>
              <a:endParaRPr lang="id-ID" sz="2000">
                <a:solidFill>
                  <a:srgbClr val="0070C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linds(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36"/>
                                        </p:tgtEl>
                                      </p:cBhvr>
                                    </p:animEffect>
                                    <p:set>
                                      <p:cBhvr>
                                        <p:cTn id="42" dur="1" fill="hold">
                                          <p:stCondLst>
                                            <p:cond delay="499"/>
                                          </p:stCondLst>
                                        </p:cTn>
                                        <p:tgtEl>
                                          <p:spTgt spid="3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blinds(horizontal)">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linds(horizontal)">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5"/>
                                        </p:tgtEl>
                                      </p:cBhvr>
                                    </p:animEffect>
                                    <p:set>
                                      <p:cBhvr>
                                        <p:cTn id="62" dur="1" fill="hold">
                                          <p:stCondLst>
                                            <p:cond delay="499"/>
                                          </p:stCondLst>
                                        </p:cTn>
                                        <p:tgtEl>
                                          <p:spTgt spid="5"/>
                                        </p:tgtEl>
                                        <p:attrNameLst>
                                          <p:attrName>style.visibility</p:attrName>
                                        </p:attrNameLst>
                                      </p:cBhvr>
                                      <p:to>
                                        <p:strVal val="hidden"/>
                                      </p:to>
                                    </p:set>
                                  </p:childTnLst>
                                </p:cTn>
                              </p:par>
                              <p:par>
                                <p:cTn id="63" presetID="3" presetClass="exit" presetSubtype="10" fill="hold" nodeType="withEffect">
                                  <p:stCondLst>
                                    <p:cond delay="0"/>
                                  </p:stCondLst>
                                  <p:childTnLst>
                                    <p:animEffect transition="out" filter="blinds(horizontal)">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linds(horizontal)">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blinds(horizontal)">
                                      <p:cBhvr>
                                        <p:cTn id="78" dur="500"/>
                                        <p:tgtEl>
                                          <p:spTgt spid="23"/>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nodeType="clickEffect">
                                  <p:stCondLst>
                                    <p:cond delay="0"/>
                                  </p:stCondLst>
                                  <p:childTnLst>
                                    <p:animEffect transition="out" filter="blinds(horizontal)">
                                      <p:cBhvr>
                                        <p:cTn id="82" dur="500"/>
                                        <p:tgtEl>
                                          <p:spTgt spid="4"/>
                                        </p:tgtEl>
                                      </p:cBhvr>
                                    </p:animEffect>
                                    <p:set>
                                      <p:cBhvr>
                                        <p:cTn id="83" dur="1" fill="hold">
                                          <p:stCondLst>
                                            <p:cond delay="499"/>
                                          </p:stCondLst>
                                        </p:cTn>
                                        <p:tgtEl>
                                          <p:spTgt spid="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linds(horizontal)">
                                      <p:cBhvr>
                                        <p:cTn id="8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3" grpId="0"/>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mtClean="0"/>
              <a:t>SVM</a:t>
            </a:r>
          </a:p>
        </p:txBody>
      </p:sp>
      <p:sp>
        <p:nvSpPr>
          <p:cNvPr id="18436" name="Rectangle 3"/>
          <p:cNvSpPr>
            <a:spLocks noGrp="1" noChangeArrowheads="1"/>
          </p:cNvSpPr>
          <p:nvPr>
            <p:ph idx="1"/>
          </p:nvPr>
        </p:nvSpPr>
        <p:spPr/>
        <p:txBody>
          <a:bodyPr/>
          <a:lstStyle/>
          <a:p>
            <a:pPr eaLnBrk="1" hangingPunct="1"/>
            <a:endParaRPr lang="en-US" sz="1800" dirty="0" smtClean="0"/>
          </a:p>
          <a:p>
            <a:pPr eaLnBrk="1" hangingPunct="1"/>
            <a:endParaRPr lang="en-US" sz="1800" dirty="0" smtClean="0"/>
          </a:p>
          <a:p>
            <a:pPr eaLnBrk="1" hangingPunct="1"/>
            <a:endParaRPr lang="en-US" sz="1800" dirty="0" smtClean="0"/>
          </a:p>
        </p:txBody>
      </p:sp>
      <p:grpSp>
        <p:nvGrpSpPr>
          <p:cNvPr id="2" name="Group 20"/>
          <p:cNvGrpSpPr>
            <a:grpSpLocks/>
          </p:cNvGrpSpPr>
          <p:nvPr/>
        </p:nvGrpSpPr>
        <p:grpSpPr bwMode="auto">
          <a:xfrm>
            <a:off x="2419350" y="2590800"/>
            <a:ext cx="4286250" cy="423862"/>
            <a:chOff x="1056" y="2322"/>
            <a:chExt cx="2700" cy="267"/>
          </a:xfrm>
        </p:grpSpPr>
        <p:sp>
          <p:nvSpPr>
            <p:cNvPr id="125997" name="Line 21"/>
            <p:cNvSpPr>
              <a:spLocks noChangeShapeType="1"/>
            </p:cNvSpPr>
            <p:nvPr/>
          </p:nvSpPr>
          <p:spPr bwMode="auto">
            <a:xfrm>
              <a:off x="1056" y="2358"/>
              <a:ext cx="2496" cy="0"/>
            </a:xfrm>
            <a:prstGeom prst="line">
              <a:avLst/>
            </a:prstGeom>
            <a:noFill/>
            <a:ln w="25400">
              <a:solidFill>
                <a:schemeClr val="tx2"/>
              </a:solidFill>
              <a:round/>
              <a:headEnd/>
              <a:tailEnd type="triangle" w="med" len="med"/>
            </a:ln>
          </p:spPr>
          <p:txBody>
            <a:bodyPr/>
            <a:lstStyle/>
            <a:p>
              <a:endParaRPr lang="id-ID"/>
            </a:p>
          </p:txBody>
        </p:sp>
        <p:sp>
          <p:nvSpPr>
            <p:cNvPr id="125998" name="AutoShape 22"/>
            <p:cNvSpPr>
              <a:spLocks noChangeArrowheads="1"/>
            </p:cNvSpPr>
            <p:nvPr/>
          </p:nvSpPr>
          <p:spPr bwMode="auto">
            <a:xfrm>
              <a:off x="1335"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99" name="Line 23"/>
            <p:cNvSpPr>
              <a:spLocks noChangeShapeType="1"/>
            </p:cNvSpPr>
            <p:nvPr/>
          </p:nvSpPr>
          <p:spPr bwMode="auto">
            <a:xfrm>
              <a:off x="2196" y="2322"/>
              <a:ext cx="0" cy="72"/>
            </a:xfrm>
            <a:prstGeom prst="line">
              <a:avLst/>
            </a:prstGeom>
            <a:noFill/>
            <a:ln w="9525">
              <a:solidFill>
                <a:schemeClr val="tx2"/>
              </a:solidFill>
              <a:round/>
              <a:headEnd/>
              <a:tailEnd/>
            </a:ln>
          </p:spPr>
          <p:txBody>
            <a:bodyPr/>
            <a:lstStyle/>
            <a:p>
              <a:endParaRPr lang="id-ID"/>
            </a:p>
          </p:txBody>
        </p:sp>
        <p:sp>
          <p:nvSpPr>
            <p:cNvPr id="126000" name="Text Box 24"/>
            <p:cNvSpPr txBox="1">
              <a:spLocks noChangeArrowheads="1"/>
            </p:cNvSpPr>
            <p:nvPr/>
          </p:nvSpPr>
          <p:spPr bwMode="auto">
            <a:xfrm>
              <a:off x="2106" y="2358"/>
              <a:ext cx="216" cy="231"/>
            </a:xfrm>
            <a:prstGeom prst="rect">
              <a:avLst/>
            </a:prstGeom>
            <a:noFill/>
            <a:ln w="9525" algn="ctr">
              <a:noFill/>
              <a:miter lim="800000"/>
              <a:headEnd/>
              <a:tailEnd/>
            </a:ln>
          </p:spPr>
          <p:txBody>
            <a:bodyPr>
              <a:spAutoFit/>
            </a:bodyPr>
            <a:lstStyle/>
            <a:p>
              <a:pPr>
                <a:spcBef>
                  <a:spcPct val="50000"/>
                </a:spcBef>
              </a:pPr>
              <a:r>
                <a:rPr lang="en-US">
                  <a:latin typeface="Times New Roman" pitchFamily="18" charset="0"/>
                </a:rPr>
                <a:t>0</a:t>
              </a:r>
            </a:p>
          </p:txBody>
        </p:sp>
        <p:sp>
          <p:nvSpPr>
            <p:cNvPr id="126001" name="AutoShape 25"/>
            <p:cNvSpPr>
              <a:spLocks noChangeArrowheads="1"/>
            </p:cNvSpPr>
            <p:nvPr/>
          </p:nvSpPr>
          <p:spPr bwMode="auto">
            <a:xfrm>
              <a:off x="1563" y="2327"/>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6002" name="AutoShape 26"/>
            <p:cNvSpPr>
              <a:spLocks noChangeArrowheads="1"/>
            </p:cNvSpPr>
            <p:nvPr/>
          </p:nvSpPr>
          <p:spPr bwMode="auto">
            <a:xfrm>
              <a:off x="1863"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6003" name="AutoShape 27"/>
            <p:cNvSpPr>
              <a:spLocks noChangeArrowheads="1"/>
            </p:cNvSpPr>
            <p:nvPr/>
          </p:nvSpPr>
          <p:spPr bwMode="auto">
            <a:xfrm>
              <a:off x="1995"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6004" name="AutoShape 28"/>
            <p:cNvSpPr>
              <a:spLocks noChangeArrowheads="1"/>
            </p:cNvSpPr>
            <p:nvPr/>
          </p:nvSpPr>
          <p:spPr bwMode="auto">
            <a:xfrm>
              <a:off x="2535" y="23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6005" name="AutoShape 29"/>
            <p:cNvSpPr>
              <a:spLocks noChangeArrowheads="1"/>
            </p:cNvSpPr>
            <p:nvPr/>
          </p:nvSpPr>
          <p:spPr bwMode="auto">
            <a:xfrm>
              <a:off x="2679" y="23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6006" name="AutoShape 30"/>
            <p:cNvSpPr>
              <a:spLocks noChangeArrowheads="1"/>
            </p:cNvSpPr>
            <p:nvPr/>
          </p:nvSpPr>
          <p:spPr bwMode="auto">
            <a:xfrm>
              <a:off x="2451" y="2333"/>
              <a:ext cx="56" cy="56"/>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6007" name="AutoShape 31"/>
            <p:cNvSpPr>
              <a:spLocks noChangeArrowheads="1"/>
            </p:cNvSpPr>
            <p:nvPr/>
          </p:nvSpPr>
          <p:spPr bwMode="auto">
            <a:xfrm>
              <a:off x="2919"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6008" name="AutoShape 32"/>
            <p:cNvSpPr>
              <a:spLocks noChangeArrowheads="1"/>
            </p:cNvSpPr>
            <p:nvPr/>
          </p:nvSpPr>
          <p:spPr bwMode="auto">
            <a:xfrm>
              <a:off x="3063" y="2333"/>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6009" name="AutoShape 33"/>
            <p:cNvSpPr>
              <a:spLocks noChangeArrowheads="1"/>
            </p:cNvSpPr>
            <p:nvPr/>
          </p:nvSpPr>
          <p:spPr bwMode="auto">
            <a:xfrm>
              <a:off x="3375" y="2327"/>
              <a:ext cx="56" cy="56"/>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6010" name="Text Box 34"/>
            <p:cNvSpPr txBox="1">
              <a:spLocks noChangeArrowheads="1"/>
            </p:cNvSpPr>
            <p:nvPr/>
          </p:nvSpPr>
          <p:spPr bwMode="auto">
            <a:xfrm>
              <a:off x="3468" y="2322"/>
              <a:ext cx="288" cy="231"/>
            </a:xfrm>
            <a:prstGeom prst="rect">
              <a:avLst/>
            </a:prstGeom>
            <a:noFill/>
            <a:ln w="9525" algn="ctr">
              <a:noFill/>
              <a:miter lim="800000"/>
              <a:headEnd/>
              <a:tailEnd/>
            </a:ln>
          </p:spPr>
          <p:txBody>
            <a:bodyPr>
              <a:spAutoFit/>
            </a:bodyPr>
            <a:lstStyle/>
            <a:p>
              <a:pPr>
                <a:spcBef>
                  <a:spcPct val="50000"/>
                </a:spcBef>
              </a:pPr>
              <a:r>
                <a:rPr lang="en-US" i="1">
                  <a:latin typeface="Times New Roman" pitchFamily="18" charset="0"/>
                </a:rPr>
                <a:t>x</a:t>
              </a:r>
              <a:endParaRPr lang="en-US" i="1" baseline="30000">
                <a:latin typeface="Times New Roman" pitchFamily="18" charset="0"/>
              </a:endParaRPr>
            </a:p>
          </p:txBody>
        </p:sp>
      </p:grpSp>
      <p:grpSp>
        <p:nvGrpSpPr>
          <p:cNvPr id="3" name="Group 60"/>
          <p:cNvGrpSpPr>
            <a:grpSpLocks/>
          </p:cNvGrpSpPr>
          <p:nvPr/>
        </p:nvGrpSpPr>
        <p:grpSpPr bwMode="auto">
          <a:xfrm>
            <a:off x="2438400" y="3976688"/>
            <a:ext cx="4352925" cy="1966912"/>
            <a:chOff x="1781175" y="4562475"/>
            <a:chExt cx="4352925" cy="1966913"/>
          </a:xfrm>
        </p:grpSpPr>
        <p:sp>
          <p:nvSpPr>
            <p:cNvPr id="125959" name="Line 4"/>
            <p:cNvSpPr>
              <a:spLocks noChangeShapeType="1"/>
            </p:cNvSpPr>
            <p:nvPr/>
          </p:nvSpPr>
          <p:spPr bwMode="auto">
            <a:xfrm>
              <a:off x="1781175" y="6191250"/>
              <a:ext cx="3962400" cy="0"/>
            </a:xfrm>
            <a:prstGeom prst="line">
              <a:avLst/>
            </a:prstGeom>
            <a:noFill/>
            <a:ln w="25400">
              <a:solidFill>
                <a:schemeClr val="tx2"/>
              </a:solidFill>
              <a:round/>
              <a:headEnd/>
              <a:tailEnd type="triangle" w="med" len="med"/>
            </a:ln>
          </p:spPr>
          <p:txBody>
            <a:bodyPr/>
            <a:lstStyle/>
            <a:p>
              <a:endParaRPr lang="id-ID"/>
            </a:p>
          </p:txBody>
        </p:sp>
        <p:sp>
          <p:nvSpPr>
            <p:cNvPr id="125960" name="AutoShape 5"/>
            <p:cNvSpPr>
              <a:spLocks noChangeArrowheads="1"/>
            </p:cNvSpPr>
            <p:nvPr/>
          </p:nvSpPr>
          <p:spPr bwMode="auto">
            <a:xfrm>
              <a:off x="2281238" y="51704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61" name="Line 6"/>
            <p:cNvSpPr>
              <a:spLocks noChangeShapeType="1"/>
            </p:cNvSpPr>
            <p:nvPr/>
          </p:nvSpPr>
          <p:spPr bwMode="auto">
            <a:xfrm>
              <a:off x="3590925" y="6134100"/>
              <a:ext cx="0" cy="114300"/>
            </a:xfrm>
            <a:prstGeom prst="line">
              <a:avLst/>
            </a:prstGeom>
            <a:noFill/>
            <a:ln w="9525">
              <a:solidFill>
                <a:schemeClr val="tx2"/>
              </a:solidFill>
              <a:round/>
              <a:headEnd/>
              <a:tailEnd/>
            </a:ln>
          </p:spPr>
          <p:txBody>
            <a:bodyPr/>
            <a:lstStyle/>
            <a:p>
              <a:endParaRPr lang="id-ID"/>
            </a:p>
          </p:txBody>
        </p:sp>
        <p:sp>
          <p:nvSpPr>
            <p:cNvPr id="125962" name="Text Box 7"/>
            <p:cNvSpPr txBox="1">
              <a:spLocks noChangeArrowheads="1"/>
            </p:cNvSpPr>
            <p:nvPr/>
          </p:nvSpPr>
          <p:spPr bwMode="auto">
            <a:xfrm>
              <a:off x="3448050" y="6162675"/>
              <a:ext cx="342900" cy="366713"/>
            </a:xfrm>
            <a:prstGeom prst="rect">
              <a:avLst/>
            </a:prstGeom>
            <a:noFill/>
            <a:ln w="9525" algn="ctr">
              <a:noFill/>
              <a:miter lim="800000"/>
              <a:headEnd/>
              <a:tailEnd/>
            </a:ln>
          </p:spPr>
          <p:txBody>
            <a:bodyPr>
              <a:spAutoFit/>
            </a:bodyPr>
            <a:lstStyle/>
            <a:p>
              <a:pPr>
                <a:spcBef>
                  <a:spcPct val="50000"/>
                </a:spcBef>
              </a:pPr>
              <a:r>
                <a:rPr lang="en-US">
                  <a:latin typeface="Times New Roman" pitchFamily="18" charset="0"/>
                </a:rPr>
                <a:t>0</a:t>
              </a:r>
            </a:p>
          </p:txBody>
        </p:sp>
        <p:sp>
          <p:nvSpPr>
            <p:cNvPr id="125963" name="AutoShape 8"/>
            <p:cNvSpPr>
              <a:spLocks noChangeArrowheads="1"/>
            </p:cNvSpPr>
            <p:nvPr/>
          </p:nvSpPr>
          <p:spPr bwMode="auto">
            <a:xfrm>
              <a:off x="2605088" y="564673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64" name="AutoShape 9"/>
            <p:cNvSpPr>
              <a:spLocks noChangeArrowheads="1"/>
            </p:cNvSpPr>
            <p:nvPr/>
          </p:nvSpPr>
          <p:spPr bwMode="auto">
            <a:xfrm>
              <a:off x="3062288" y="5961063"/>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65" name="AutoShape 10"/>
            <p:cNvSpPr>
              <a:spLocks noChangeArrowheads="1"/>
            </p:cNvSpPr>
            <p:nvPr/>
          </p:nvSpPr>
          <p:spPr bwMode="auto">
            <a:xfrm>
              <a:off x="3290888" y="6056313"/>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66" name="AutoShape 11"/>
            <p:cNvSpPr>
              <a:spLocks noChangeArrowheads="1"/>
            </p:cNvSpPr>
            <p:nvPr/>
          </p:nvSpPr>
          <p:spPr bwMode="auto">
            <a:xfrm>
              <a:off x="4129088" y="5970588"/>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5967" name="AutoShape 12"/>
            <p:cNvSpPr>
              <a:spLocks noChangeArrowheads="1"/>
            </p:cNvSpPr>
            <p:nvPr/>
          </p:nvSpPr>
          <p:spPr bwMode="auto">
            <a:xfrm>
              <a:off x="4357688" y="5789613"/>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5968" name="AutoShape 13"/>
            <p:cNvSpPr>
              <a:spLocks noChangeArrowheads="1"/>
            </p:cNvSpPr>
            <p:nvPr/>
          </p:nvSpPr>
          <p:spPr bwMode="auto">
            <a:xfrm>
              <a:off x="3938588" y="6037263"/>
              <a:ext cx="88900" cy="88900"/>
            </a:xfrm>
            <a:prstGeom prst="octagon">
              <a:avLst>
                <a:gd name="adj" fmla="val 29287"/>
              </a:avLst>
            </a:prstGeom>
            <a:solidFill>
              <a:srgbClr val="0000FF"/>
            </a:solidFill>
            <a:ln w="9525" algn="ctr">
              <a:solidFill>
                <a:srgbClr val="0000FF"/>
              </a:solidFill>
              <a:miter lim="800000"/>
              <a:headEnd/>
              <a:tailEnd/>
            </a:ln>
          </p:spPr>
          <p:txBody>
            <a:bodyPr wrap="none" anchor="ctr"/>
            <a:lstStyle/>
            <a:p>
              <a:endParaRPr lang="id-ID"/>
            </a:p>
          </p:txBody>
        </p:sp>
        <p:sp>
          <p:nvSpPr>
            <p:cNvPr id="125969" name="AutoShape 14"/>
            <p:cNvSpPr>
              <a:spLocks noChangeArrowheads="1"/>
            </p:cNvSpPr>
            <p:nvPr/>
          </p:nvSpPr>
          <p:spPr bwMode="auto">
            <a:xfrm>
              <a:off x="4738688" y="5465763"/>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70" name="AutoShape 15"/>
            <p:cNvSpPr>
              <a:spLocks noChangeArrowheads="1"/>
            </p:cNvSpPr>
            <p:nvPr/>
          </p:nvSpPr>
          <p:spPr bwMode="auto">
            <a:xfrm>
              <a:off x="5024438" y="5160963"/>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71" name="AutoShape 16"/>
            <p:cNvSpPr>
              <a:spLocks noChangeArrowheads="1"/>
            </p:cNvSpPr>
            <p:nvPr/>
          </p:nvSpPr>
          <p:spPr bwMode="auto">
            <a:xfrm>
              <a:off x="5443538" y="4637088"/>
              <a:ext cx="88900" cy="88900"/>
            </a:xfrm>
            <a:prstGeom prst="octagon">
              <a:avLst>
                <a:gd name="adj" fmla="val 29287"/>
              </a:avLst>
            </a:prstGeom>
            <a:solidFill>
              <a:srgbClr val="FF0000"/>
            </a:solidFill>
            <a:ln w="9525" algn="ctr">
              <a:solidFill>
                <a:srgbClr val="FF0000"/>
              </a:solidFill>
              <a:miter lim="800000"/>
              <a:headEnd/>
              <a:tailEnd/>
            </a:ln>
          </p:spPr>
          <p:txBody>
            <a:bodyPr wrap="none" anchor="ctr"/>
            <a:lstStyle/>
            <a:p>
              <a:endParaRPr lang="id-ID"/>
            </a:p>
          </p:txBody>
        </p:sp>
        <p:sp>
          <p:nvSpPr>
            <p:cNvPr id="125972" name="Line 17"/>
            <p:cNvSpPr>
              <a:spLocks noChangeShapeType="1"/>
            </p:cNvSpPr>
            <p:nvPr/>
          </p:nvSpPr>
          <p:spPr bwMode="auto">
            <a:xfrm flipV="1">
              <a:off x="3590925" y="4743450"/>
              <a:ext cx="0" cy="1485900"/>
            </a:xfrm>
            <a:prstGeom prst="line">
              <a:avLst/>
            </a:prstGeom>
            <a:noFill/>
            <a:ln w="25400">
              <a:solidFill>
                <a:schemeClr val="tx2"/>
              </a:solidFill>
              <a:round/>
              <a:headEnd/>
              <a:tailEnd type="triangle" w="med" len="med"/>
            </a:ln>
          </p:spPr>
          <p:txBody>
            <a:bodyPr/>
            <a:lstStyle/>
            <a:p>
              <a:endParaRPr lang="id-ID"/>
            </a:p>
          </p:txBody>
        </p:sp>
        <p:sp>
          <p:nvSpPr>
            <p:cNvPr id="125973" name="Text Box 18"/>
            <p:cNvSpPr txBox="1">
              <a:spLocks noChangeArrowheads="1"/>
            </p:cNvSpPr>
            <p:nvPr/>
          </p:nvSpPr>
          <p:spPr bwMode="auto">
            <a:xfrm>
              <a:off x="3590925" y="4562475"/>
              <a:ext cx="457200" cy="366713"/>
            </a:xfrm>
            <a:prstGeom prst="rect">
              <a:avLst/>
            </a:prstGeom>
            <a:noFill/>
            <a:ln w="9525" algn="ctr">
              <a:noFill/>
              <a:miter lim="800000"/>
              <a:headEnd/>
              <a:tailEnd/>
            </a:ln>
          </p:spPr>
          <p:txBody>
            <a:bodyPr>
              <a:spAutoFit/>
            </a:bodyPr>
            <a:lstStyle/>
            <a:p>
              <a:pPr>
                <a:spcBef>
                  <a:spcPct val="50000"/>
                </a:spcBef>
              </a:pPr>
              <a:r>
                <a:rPr lang="en-US" i="1">
                  <a:latin typeface="Times New Roman" pitchFamily="18" charset="0"/>
                </a:rPr>
                <a:t>x</a:t>
              </a:r>
              <a:r>
                <a:rPr lang="en-US" i="1" baseline="30000">
                  <a:latin typeface="Times New Roman" pitchFamily="18" charset="0"/>
                </a:rPr>
                <a:t>2</a:t>
              </a:r>
            </a:p>
          </p:txBody>
        </p:sp>
        <p:sp>
          <p:nvSpPr>
            <p:cNvPr id="125974" name="Text Box 19"/>
            <p:cNvSpPr txBox="1">
              <a:spLocks noChangeArrowheads="1"/>
            </p:cNvSpPr>
            <p:nvPr/>
          </p:nvSpPr>
          <p:spPr bwMode="auto">
            <a:xfrm>
              <a:off x="5676900" y="6096000"/>
              <a:ext cx="457200" cy="366713"/>
            </a:xfrm>
            <a:prstGeom prst="rect">
              <a:avLst/>
            </a:prstGeom>
            <a:noFill/>
            <a:ln w="9525" algn="ctr">
              <a:noFill/>
              <a:miter lim="800000"/>
              <a:headEnd/>
              <a:tailEnd/>
            </a:ln>
          </p:spPr>
          <p:txBody>
            <a:bodyPr>
              <a:spAutoFit/>
            </a:bodyPr>
            <a:lstStyle/>
            <a:p>
              <a:pPr>
                <a:spcBef>
                  <a:spcPct val="50000"/>
                </a:spcBef>
              </a:pPr>
              <a:r>
                <a:rPr lang="en-US" i="1">
                  <a:latin typeface="Times New Roman" pitchFamily="18" charset="0"/>
                </a:rPr>
                <a:t>x</a:t>
              </a:r>
              <a:endParaRPr lang="en-US" i="1" baseline="30000">
                <a:latin typeface="Times New Roman" pitchFamily="18" charset="0"/>
              </a:endParaRPr>
            </a:p>
          </p:txBody>
        </p:sp>
        <p:sp>
          <p:nvSpPr>
            <p:cNvPr id="125975" name="Line 52"/>
            <p:cNvSpPr>
              <a:spLocks noChangeShapeType="1"/>
            </p:cNvSpPr>
            <p:nvPr/>
          </p:nvSpPr>
          <p:spPr bwMode="auto">
            <a:xfrm flipV="1">
              <a:off x="2952750" y="5048250"/>
              <a:ext cx="3181350" cy="1295400"/>
            </a:xfrm>
            <a:prstGeom prst="line">
              <a:avLst/>
            </a:prstGeom>
            <a:noFill/>
            <a:ln w="19050">
              <a:solidFill>
                <a:schemeClr val="tx2"/>
              </a:solidFill>
              <a:round/>
              <a:headEnd/>
              <a:tailEnd/>
            </a:ln>
          </p:spPr>
          <p:txBody>
            <a:bodyPr/>
            <a:lstStyle/>
            <a:p>
              <a:endParaRPr lang="id-ID"/>
            </a:p>
          </p:txBody>
        </p:sp>
        <p:sp>
          <p:nvSpPr>
            <p:cNvPr id="125976" name="Line 53"/>
            <p:cNvSpPr>
              <a:spLocks noChangeShapeType="1"/>
            </p:cNvSpPr>
            <p:nvPr/>
          </p:nvSpPr>
          <p:spPr bwMode="auto">
            <a:xfrm flipV="1">
              <a:off x="2947988" y="4972050"/>
              <a:ext cx="3114675" cy="1284288"/>
            </a:xfrm>
            <a:prstGeom prst="line">
              <a:avLst/>
            </a:prstGeom>
            <a:noFill/>
            <a:ln w="9525" cap="rnd">
              <a:solidFill>
                <a:schemeClr val="tx2"/>
              </a:solidFill>
              <a:prstDash val="sysDot"/>
              <a:round/>
              <a:headEnd/>
              <a:tailEnd/>
            </a:ln>
          </p:spPr>
          <p:txBody>
            <a:bodyPr/>
            <a:lstStyle/>
            <a:p>
              <a:endParaRPr lang="id-ID"/>
            </a:p>
          </p:txBody>
        </p:sp>
        <p:sp>
          <p:nvSpPr>
            <p:cNvPr id="125977" name="Line 54"/>
            <p:cNvSpPr>
              <a:spLocks noChangeShapeType="1"/>
            </p:cNvSpPr>
            <p:nvPr/>
          </p:nvSpPr>
          <p:spPr bwMode="auto">
            <a:xfrm flipV="1">
              <a:off x="3062288" y="5143500"/>
              <a:ext cx="3057525" cy="1246188"/>
            </a:xfrm>
            <a:prstGeom prst="line">
              <a:avLst/>
            </a:prstGeom>
            <a:noFill/>
            <a:ln w="9525" cap="rnd">
              <a:solidFill>
                <a:schemeClr val="tx2"/>
              </a:solidFill>
              <a:prstDash val="sysDot"/>
              <a:round/>
              <a:headEnd/>
              <a:tailEnd/>
            </a:ln>
          </p:spPr>
          <p:txBody>
            <a:bodyPr/>
            <a:lstStyle/>
            <a:p>
              <a:endParaRPr lang="id-ID"/>
            </a:p>
          </p:txBody>
        </p:sp>
        <p:sp>
          <p:nvSpPr>
            <p:cNvPr id="125978" name="Oval 55"/>
            <p:cNvSpPr>
              <a:spLocks noChangeArrowheads="1"/>
            </p:cNvSpPr>
            <p:nvPr/>
          </p:nvSpPr>
          <p:spPr bwMode="auto">
            <a:xfrm>
              <a:off x="4675188" y="5402263"/>
              <a:ext cx="228600" cy="219075"/>
            </a:xfrm>
            <a:prstGeom prst="ellipse">
              <a:avLst/>
            </a:prstGeom>
            <a:noFill/>
            <a:ln w="19050" algn="ctr">
              <a:solidFill>
                <a:srgbClr val="FF0000"/>
              </a:solidFill>
              <a:round/>
              <a:headEnd/>
              <a:tailEnd/>
            </a:ln>
          </p:spPr>
          <p:txBody>
            <a:bodyPr wrap="none" anchor="ctr"/>
            <a:lstStyle/>
            <a:p>
              <a:endParaRPr lang="id-ID"/>
            </a:p>
          </p:txBody>
        </p:sp>
        <p:sp>
          <p:nvSpPr>
            <p:cNvPr id="125979" name="Oval 56"/>
            <p:cNvSpPr>
              <a:spLocks noChangeArrowheads="1"/>
            </p:cNvSpPr>
            <p:nvPr/>
          </p:nvSpPr>
          <p:spPr bwMode="auto">
            <a:xfrm>
              <a:off x="4284663" y="5716588"/>
              <a:ext cx="228600" cy="219075"/>
            </a:xfrm>
            <a:prstGeom prst="ellipse">
              <a:avLst/>
            </a:prstGeom>
            <a:noFill/>
            <a:ln w="19050" algn="ctr">
              <a:solidFill>
                <a:srgbClr val="0000FF"/>
              </a:solidFill>
              <a:round/>
              <a:headEnd/>
              <a:tailEnd/>
            </a:ln>
          </p:spPr>
          <p:txBody>
            <a:bodyPr wrap="none" anchor="ctr"/>
            <a:lstStyle/>
            <a:p>
              <a:endParaRPr lang="id-ID"/>
            </a:p>
          </p:txBody>
        </p:sp>
        <p:sp>
          <p:nvSpPr>
            <p:cNvPr id="125980" name="Oval 57"/>
            <p:cNvSpPr>
              <a:spLocks noChangeArrowheads="1"/>
            </p:cNvSpPr>
            <p:nvPr/>
          </p:nvSpPr>
          <p:spPr bwMode="auto">
            <a:xfrm>
              <a:off x="3217863" y="5992813"/>
              <a:ext cx="228600" cy="219075"/>
            </a:xfrm>
            <a:prstGeom prst="ellipse">
              <a:avLst/>
            </a:prstGeom>
            <a:noFill/>
            <a:ln w="19050" algn="ctr">
              <a:solidFill>
                <a:srgbClr val="FF0000"/>
              </a:solidFill>
              <a:round/>
              <a:headEnd/>
              <a:tailEnd/>
            </a:ln>
          </p:spPr>
          <p:txBody>
            <a:bodyPr wrap="none" anchor="ctr"/>
            <a:lstStyle/>
            <a:p>
              <a:endParaRPr lang="id-ID"/>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pPr eaLnBrk="1" hangingPunct="1"/>
            <a:r>
              <a:rPr lang="en-US" sz="4400" smtClean="0"/>
              <a:t>Competitive Neural Networks (CNN)</a:t>
            </a:r>
            <a:endParaRPr lang="id-ID" sz="4400" smtClean="0"/>
          </a:p>
        </p:txBody>
      </p:sp>
      <p:sp>
        <p:nvSpPr>
          <p:cNvPr id="7171" name="Content Placeholder 2"/>
          <p:cNvSpPr>
            <a:spLocks noGrp="1"/>
          </p:cNvSpPr>
          <p:nvPr>
            <p:ph idx="1"/>
          </p:nvPr>
        </p:nvSpPr>
        <p:spPr/>
        <p:txBody>
          <a:bodyPr/>
          <a:lstStyle/>
          <a:p>
            <a:pPr marL="0" indent="0">
              <a:buFont typeface="Wingdings 2" pitchFamily="18" charset="2"/>
              <a:buNone/>
              <a:defRPr/>
            </a:pPr>
            <a:r>
              <a:rPr lang="en-US" dirty="0" smtClean="0"/>
              <a:t>CNN </a:t>
            </a:r>
            <a:r>
              <a:rPr lang="en-US" dirty="0" err="1" smtClean="0"/>
              <a:t>terdiri</a:t>
            </a:r>
            <a:r>
              <a:rPr lang="en-US" dirty="0" smtClean="0"/>
              <a:t> </a:t>
            </a:r>
            <a:r>
              <a:rPr lang="en-US" dirty="0" err="1" smtClean="0"/>
              <a:t>dari</a:t>
            </a:r>
            <a:r>
              <a:rPr lang="en-US" dirty="0" smtClean="0"/>
              <a:t> </a:t>
            </a:r>
            <a:r>
              <a:rPr lang="en-US" dirty="0" err="1" smtClean="0"/>
              <a:t>dua</a:t>
            </a:r>
            <a:r>
              <a:rPr lang="en-US" dirty="0" smtClean="0"/>
              <a:t> lapis neurons:</a:t>
            </a:r>
            <a:endParaRPr lang="id-ID" dirty="0" smtClean="0"/>
          </a:p>
          <a:p>
            <a:pPr>
              <a:defRPr/>
            </a:pPr>
            <a:r>
              <a:rPr lang="en-US" sz="2400" dirty="0" smtClean="0"/>
              <a:t>Distance-measure layer</a:t>
            </a:r>
            <a:endParaRPr lang="id-ID" sz="2400" dirty="0" smtClean="0"/>
          </a:p>
          <a:p>
            <a:pPr>
              <a:defRPr/>
            </a:pPr>
            <a:r>
              <a:rPr lang="en-US" sz="2400" dirty="0" smtClean="0"/>
              <a:t>Competitive layer </a:t>
            </a:r>
            <a:r>
              <a:rPr lang="en-US" sz="2400" dirty="0" err="1" smtClean="0"/>
              <a:t>atau</a:t>
            </a:r>
            <a:r>
              <a:rPr lang="en-US" sz="2400" dirty="0" smtClean="0"/>
              <a:t> “Winner-Takes-All” (WTA)</a:t>
            </a:r>
            <a:endParaRPr lang="id-ID" sz="2400" dirty="0" smtClean="0"/>
          </a:p>
        </p:txBody>
      </p:sp>
      <p:pic>
        <p:nvPicPr>
          <p:cNvPr id="41989" name="Picture 5"/>
          <p:cNvPicPr>
            <a:picLocks noChangeAspect="1" noChangeArrowheads="1"/>
          </p:cNvPicPr>
          <p:nvPr/>
        </p:nvPicPr>
        <p:blipFill>
          <a:blip r:embed="rId2"/>
          <a:srcRect/>
          <a:stretch>
            <a:fillRect/>
          </a:stretch>
        </p:blipFill>
        <p:spPr bwMode="auto">
          <a:xfrm>
            <a:off x="1371600" y="3733800"/>
            <a:ext cx="648335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down)">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down)">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down)">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9"/>
                                        </p:tgtEl>
                                        <p:attrNameLst>
                                          <p:attrName>style.visibility</p:attrName>
                                        </p:attrNameLst>
                                      </p:cBhvr>
                                      <p:to>
                                        <p:strVal val="visible"/>
                                      </p:to>
                                    </p:set>
                                    <p:animEffect transition="in" filter="blinds(horizontal)">
                                      <p:cBhvr>
                                        <p:cTn id="22"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US" dirty="0" err="1" smtClean="0"/>
              <a:t>Arsitektur</a:t>
            </a:r>
            <a:r>
              <a:rPr lang="en-US" dirty="0" smtClean="0"/>
              <a:t> WTA Network</a:t>
            </a:r>
            <a:endParaRPr lang="id-ID" dirty="0" smtClean="0"/>
          </a:p>
        </p:txBody>
      </p:sp>
      <p:pic>
        <p:nvPicPr>
          <p:cNvPr id="148484" name="Picture 4"/>
          <p:cNvPicPr>
            <a:picLocks noChangeAspect="1" noChangeArrowheads="1"/>
          </p:cNvPicPr>
          <p:nvPr/>
        </p:nvPicPr>
        <p:blipFill>
          <a:blip r:embed="rId2"/>
          <a:srcRect/>
          <a:stretch>
            <a:fillRect/>
          </a:stretch>
        </p:blipFill>
        <p:spPr bwMode="auto">
          <a:xfrm>
            <a:off x="2362200" y="1981200"/>
            <a:ext cx="4437874" cy="4648200"/>
          </a:xfrm>
          <a:prstGeom prst="rect">
            <a:avLst/>
          </a:prstGeom>
          <a:noFill/>
          <a:ln w="9525">
            <a:noFill/>
            <a:miter lim="800000"/>
            <a:headEnd/>
            <a:tailEnd/>
          </a:ln>
          <a:effectLst/>
        </p:spPr>
      </p:pic>
      <p:sp>
        <p:nvSpPr>
          <p:cNvPr id="4" name="Rectangle 3"/>
          <p:cNvSpPr/>
          <p:nvPr/>
        </p:nvSpPr>
        <p:spPr>
          <a:xfrm>
            <a:off x="3733800" y="1905000"/>
            <a:ext cx="402674" cy="369332"/>
          </a:xfrm>
          <a:prstGeom prst="rect">
            <a:avLst/>
          </a:prstGeom>
        </p:spPr>
        <p:txBody>
          <a:bodyPr wrap="none">
            <a:spAutoFit/>
          </a:bodyPr>
          <a:lstStyle/>
          <a:p>
            <a:r>
              <a:rPr lang="en-US" b="1" dirty="0" smtClean="0"/>
              <a:t>W</a:t>
            </a:r>
            <a:endParaRPr lang="id-ID" dirty="0"/>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Euclidean norm</a:t>
            </a:r>
            <a:endParaRPr lang="id-ID" dirty="0"/>
          </a:p>
        </p:txBody>
      </p:sp>
      <p:pic>
        <p:nvPicPr>
          <p:cNvPr id="153603" name="Picture 2"/>
          <p:cNvPicPr>
            <a:picLocks noChangeAspect="1" noChangeArrowheads="1"/>
          </p:cNvPicPr>
          <p:nvPr/>
        </p:nvPicPr>
        <p:blipFill>
          <a:blip r:embed="rId2"/>
          <a:srcRect/>
          <a:stretch>
            <a:fillRect/>
          </a:stretch>
        </p:blipFill>
        <p:spPr bwMode="auto">
          <a:xfrm>
            <a:off x="2209800" y="2362200"/>
            <a:ext cx="4425950" cy="1828800"/>
          </a:xfrm>
          <a:prstGeom prst="rect">
            <a:avLst/>
          </a:prstGeom>
          <a:noFill/>
          <a:ln w="9525">
            <a:noFill/>
            <a:miter lim="800000"/>
            <a:headEnd/>
            <a:tailEnd/>
          </a:ln>
        </p:spPr>
      </p:pic>
      <p:pic>
        <p:nvPicPr>
          <p:cNvPr id="153604" name="Picture 3"/>
          <p:cNvPicPr>
            <a:picLocks noChangeAspect="1" noChangeArrowheads="1"/>
          </p:cNvPicPr>
          <p:nvPr/>
        </p:nvPicPr>
        <p:blipFill>
          <a:blip r:embed="rId3"/>
          <a:srcRect/>
          <a:stretch>
            <a:fillRect/>
          </a:stretch>
        </p:blipFill>
        <p:spPr bwMode="auto">
          <a:xfrm>
            <a:off x="1219200" y="5105400"/>
            <a:ext cx="6843713"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r>
              <a:rPr lang="en-US" smtClean="0"/>
              <a:t>The Competitive Layer</a:t>
            </a:r>
            <a:endParaRPr lang="id-ID" smtClean="0"/>
          </a:p>
        </p:txBody>
      </p:sp>
      <p:pic>
        <p:nvPicPr>
          <p:cNvPr id="149506" name="Picture 2"/>
          <p:cNvPicPr>
            <a:picLocks noChangeAspect="1" noChangeArrowheads="1"/>
          </p:cNvPicPr>
          <p:nvPr/>
        </p:nvPicPr>
        <p:blipFill>
          <a:blip r:embed="rId3"/>
          <a:srcRect/>
          <a:stretch>
            <a:fillRect/>
          </a:stretch>
        </p:blipFill>
        <p:spPr bwMode="auto">
          <a:xfrm>
            <a:off x="1600200" y="2971800"/>
            <a:ext cx="5715000" cy="12234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US" dirty="0" smtClean="0"/>
              <a:t>Training</a:t>
            </a:r>
            <a:endParaRPr lang="id-ID" dirty="0" smtClean="0"/>
          </a:p>
        </p:txBody>
      </p:sp>
      <p:pic>
        <p:nvPicPr>
          <p:cNvPr id="148484" name="Picture 4"/>
          <p:cNvPicPr>
            <a:picLocks noChangeAspect="1" noChangeArrowheads="1"/>
          </p:cNvPicPr>
          <p:nvPr/>
        </p:nvPicPr>
        <p:blipFill>
          <a:blip r:embed="rId2"/>
          <a:srcRect/>
          <a:stretch>
            <a:fillRect/>
          </a:stretch>
        </p:blipFill>
        <p:spPr bwMode="auto">
          <a:xfrm>
            <a:off x="2362200" y="1981200"/>
            <a:ext cx="4437874" cy="4648200"/>
          </a:xfrm>
          <a:prstGeom prst="rect">
            <a:avLst/>
          </a:prstGeom>
          <a:noFill/>
          <a:ln w="9525">
            <a:noFill/>
            <a:miter lim="800000"/>
            <a:headEnd/>
            <a:tailEnd/>
          </a:ln>
          <a:effectLst/>
        </p:spPr>
      </p:pic>
      <p:sp>
        <p:nvSpPr>
          <p:cNvPr id="4" name="Rectangle 3"/>
          <p:cNvSpPr/>
          <p:nvPr/>
        </p:nvSpPr>
        <p:spPr>
          <a:xfrm>
            <a:off x="1371600" y="3810000"/>
            <a:ext cx="838691" cy="369332"/>
          </a:xfrm>
          <a:prstGeom prst="rect">
            <a:avLst/>
          </a:prstGeom>
        </p:spPr>
        <p:txBody>
          <a:bodyPr wrap="none">
            <a:spAutoFit/>
          </a:bodyPr>
          <a:lstStyle/>
          <a:p>
            <a:r>
              <a:rPr lang="en-US" dirty="0" err="1" smtClean="0"/>
              <a:t>Pola</a:t>
            </a:r>
            <a:r>
              <a:rPr lang="en-US" dirty="0" smtClean="0"/>
              <a:t> 1</a:t>
            </a:r>
            <a:endParaRPr lang="id-ID" dirty="0"/>
          </a:p>
        </p:txBody>
      </p:sp>
      <p:sp>
        <p:nvSpPr>
          <p:cNvPr id="5" name="Oval 4"/>
          <p:cNvSpPr/>
          <p:nvPr/>
        </p:nvSpPr>
        <p:spPr>
          <a:xfrm>
            <a:off x="5105400" y="5715000"/>
            <a:ext cx="3810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7" name="Straight Connector 6"/>
          <p:cNvCxnSpPr>
            <a:endCxn id="5" idx="2"/>
          </p:cNvCxnSpPr>
          <p:nvPr/>
        </p:nvCxnSpPr>
        <p:spPr>
          <a:xfrm>
            <a:off x="2895600" y="5943600"/>
            <a:ext cx="2209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5" idx="2"/>
          </p:cNvCxnSpPr>
          <p:nvPr/>
        </p:nvCxnSpPr>
        <p:spPr>
          <a:xfrm rot="16200000" flipH="1">
            <a:off x="2781300" y="3619500"/>
            <a:ext cx="2438400" cy="2209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5" idx="2"/>
          </p:cNvCxnSpPr>
          <p:nvPr/>
        </p:nvCxnSpPr>
        <p:spPr>
          <a:xfrm rot="16200000" flipH="1">
            <a:off x="2209800" y="3048000"/>
            <a:ext cx="3581400" cy="2209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371600" y="3821668"/>
            <a:ext cx="838691" cy="369332"/>
          </a:xfrm>
          <a:prstGeom prst="rect">
            <a:avLst/>
          </a:prstGeom>
        </p:spPr>
        <p:txBody>
          <a:bodyPr wrap="none">
            <a:spAutoFit/>
          </a:bodyPr>
          <a:lstStyle/>
          <a:p>
            <a:r>
              <a:rPr lang="en-US" dirty="0" err="1" smtClean="0"/>
              <a:t>Pola</a:t>
            </a:r>
            <a:r>
              <a:rPr lang="en-US" dirty="0" smtClean="0"/>
              <a:t> 2</a:t>
            </a:r>
            <a:endParaRPr lang="id-ID" dirty="0"/>
          </a:p>
        </p:txBody>
      </p:sp>
      <p:sp>
        <p:nvSpPr>
          <p:cNvPr id="15" name="Oval 14"/>
          <p:cNvSpPr/>
          <p:nvPr/>
        </p:nvSpPr>
        <p:spPr>
          <a:xfrm>
            <a:off x="5105400" y="2133600"/>
            <a:ext cx="3810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6" name="Straight Connector 15"/>
          <p:cNvCxnSpPr>
            <a:endCxn id="15" idx="2"/>
          </p:cNvCxnSpPr>
          <p:nvPr/>
        </p:nvCxnSpPr>
        <p:spPr>
          <a:xfrm>
            <a:off x="2895600" y="2362200"/>
            <a:ext cx="2209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5" idx="2"/>
          </p:cNvCxnSpPr>
          <p:nvPr/>
        </p:nvCxnSpPr>
        <p:spPr>
          <a:xfrm rot="5400000" flipH="1" flipV="1">
            <a:off x="2209800" y="3048000"/>
            <a:ext cx="3581400" cy="2209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895600" y="2347452"/>
            <a:ext cx="2209800" cy="1219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371600" y="3810000"/>
            <a:ext cx="838691" cy="369332"/>
          </a:xfrm>
          <a:prstGeom prst="rect">
            <a:avLst/>
          </a:prstGeom>
        </p:spPr>
        <p:txBody>
          <a:bodyPr wrap="none">
            <a:spAutoFit/>
          </a:bodyPr>
          <a:lstStyle/>
          <a:p>
            <a:r>
              <a:rPr lang="en-US" dirty="0" err="1" smtClean="0"/>
              <a:t>Pola</a:t>
            </a:r>
            <a:r>
              <a:rPr lang="en-US" dirty="0" smtClean="0"/>
              <a:t> 3</a:t>
            </a:r>
            <a:endParaRPr lang="id-ID" dirty="0"/>
          </a:p>
        </p:txBody>
      </p:sp>
      <p:sp>
        <p:nvSpPr>
          <p:cNvPr id="25" name="Rectangle 24"/>
          <p:cNvSpPr/>
          <p:nvPr/>
        </p:nvSpPr>
        <p:spPr>
          <a:xfrm>
            <a:off x="1371600" y="3810000"/>
            <a:ext cx="877163" cy="369332"/>
          </a:xfrm>
          <a:prstGeom prst="rect">
            <a:avLst/>
          </a:prstGeom>
        </p:spPr>
        <p:txBody>
          <a:bodyPr wrap="none">
            <a:spAutoFit/>
          </a:bodyPr>
          <a:lstStyle/>
          <a:p>
            <a:r>
              <a:rPr lang="en-US" dirty="0" err="1" smtClean="0"/>
              <a:t>Pola</a:t>
            </a:r>
            <a:r>
              <a:rPr lang="en-US" dirty="0" smtClean="0"/>
              <a:t> N</a:t>
            </a:r>
            <a:endParaRPr lang="id-ID" dirty="0"/>
          </a:p>
        </p:txBody>
      </p:sp>
      <p:sp>
        <p:nvSpPr>
          <p:cNvPr id="26" name="Rectangle 25"/>
          <p:cNvSpPr/>
          <p:nvPr/>
        </p:nvSpPr>
        <p:spPr>
          <a:xfrm>
            <a:off x="3733800" y="1905000"/>
            <a:ext cx="402674" cy="369332"/>
          </a:xfrm>
          <a:prstGeom prst="rect">
            <a:avLst/>
          </a:prstGeom>
        </p:spPr>
        <p:txBody>
          <a:bodyPr wrap="none">
            <a:spAutoFit/>
          </a:bodyPr>
          <a:lstStyle/>
          <a:p>
            <a:r>
              <a:rPr lang="en-US" b="1" dirty="0" smtClean="0"/>
              <a:t>W</a:t>
            </a:r>
            <a:endParaRPr lang="id-ID" dirty="0"/>
          </a:p>
        </p:txBody>
      </p:sp>
      <p:sp>
        <p:nvSpPr>
          <p:cNvPr id="19" name="Rectangle 18"/>
          <p:cNvSpPr/>
          <p:nvPr/>
        </p:nvSpPr>
        <p:spPr>
          <a:xfrm>
            <a:off x="4728994" y="762000"/>
            <a:ext cx="3238387" cy="1200329"/>
          </a:xfrm>
          <a:prstGeom prst="rect">
            <a:avLst/>
          </a:prstGeom>
          <a:ln>
            <a:noFill/>
          </a:ln>
        </p:spPr>
        <p:txBody>
          <a:bodyPr wrap="none">
            <a:spAutoFit/>
          </a:bodyPr>
          <a:lstStyle/>
          <a:p>
            <a:r>
              <a:rPr lang="en-US" sz="2400" dirty="0" err="1" smtClean="0">
                <a:solidFill>
                  <a:srgbClr val="FF0000"/>
                </a:solidFill>
              </a:rPr>
              <a:t>Hasil</a:t>
            </a:r>
            <a:r>
              <a:rPr lang="en-US" sz="2400" dirty="0" smtClean="0">
                <a:solidFill>
                  <a:srgbClr val="FF0000"/>
                </a:solidFill>
              </a:rPr>
              <a:t> Training CNN </a:t>
            </a:r>
          </a:p>
          <a:p>
            <a:r>
              <a:rPr lang="en-US" sz="2400" dirty="0" smtClean="0">
                <a:solidFill>
                  <a:srgbClr val="FF0000"/>
                </a:solidFill>
              </a:rPr>
              <a:t>W </a:t>
            </a:r>
            <a:r>
              <a:rPr lang="en-US" sz="2400" dirty="0" smtClean="0">
                <a:solidFill>
                  <a:srgbClr val="FF0000"/>
                </a:solidFill>
                <a:sym typeface="Wingdings" pitchFamily="2" charset="2"/>
              </a:rPr>
              <a:t></a:t>
            </a:r>
            <a:r>
              <a:rPr lang="en-US" sz="2400" dirty="0" smtClean="0">
                <a:solidFill>
                  <a:srgbClr val="FF0000"/>
                </a:solidFill>
              </a:rPr>
              <a:t> </a:t>
            </a:r>
            <a:r>
              <a:rPr lang="en-US" sz="2400" dirty="0" err="1" smtClean="0">
                <a:solidFill>
                  <a:srgbClr val="FF0000"/>
                </a:solidFill>
              </a:rPr>
              <a:t>titik</a:t>
            </a:r>
            <a:r>
              <a:rPr lang="en-US" sz="2400" dirty="0" smtClean="0">
                <a:solidFill>
                  <a:srgbClr val="FF0000"/>
                </a:solidFill>
              </a:rPr>
              <a:t> </a:t>
            </a:r>
            <a:r>
              <a:rPr lang="en-US" sz="2400" dirty="0" err="1" smtClean="0">
                <a:solidFill>
                  <a:srgbClr val="FF0000"/>
                </a:solidFill>
              </a:rPr>
              <a:t>pusat</a:t>
            </a:r>
            <a:r>
              <a:rPr lang="en-US" sz="2400" dirty="0" smtClean="0">
                <a:solidFill>
                  <a:srgbClr val="FF0000"/>
                </a:solidFill>
              </a:rPr>
              <a:t> cluster</a:t>
            </a:r>
          </a:p>
          <a:p>
            <a:r>
              <a:rPr lang="en-US" sz="2400" dirty="0" smtClean="0">
                <a:solidFill>
                  <a:srgbClr val="FF0000"/>
                </a:solidFill>
              </a:rPr>
              <a:t>yang “TEPAT”</a:t>
            </a:r>
            <a:endParaRPr lang="id-ID" sz="2400" dirty="0">
              <a:solidFill>
                <a:srgbClr val="FF0000"/>
              </a:solidFill>
            </a:endParaRPr>
          </a:p>
        </p:txBody>
      </p:sp>
      <p:cxnSp>
        <p:nvCxnSpPr>
          <p:cNvPr id="23" name="Straight Arrow Connector 22"/>
          <p:cNvCxnSpPr/>
          <p:nvPr/>
        </p:nvCxnSpPr>
        <p:spPr>
          <a:xfrm rot="5400000" flipH="1" flipV="1">
            <a:off x="4038600" y="1143000"/>
            <a:ext cx="6858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979883" y="707571"/>
            <a:ext cx="2789546" cy="461665"/>
          </a:xfrm>
          <a:prstGeom prst="rect">
            <a:avLst/>
          </a:prstGeom>
          <a:ln>
            <a:noFill/>
          </a:ln>
        </p:spPr>
        <p:txBody>
          <a:bodyPr wrap="none">
            <a:spAutoFit/>
          </a:bodyPr>
          <a:lstStyle/>
          <a:p>
            <a:r>
              <a:rPr lang="en-US" sz="2400" dirty="0" err="1" smtClean="0">
                <a:solidFill>
                  <a:srgbClr val="FF0000"/>
                </a:solidFill>
              </a:rPr>
              <a:t>Inisialisasi</a:t>
            </a:r>
            <a:r>
              <a:rPr lang="en-US" sz="2400" dirty="0" smtClean="0">
                <a:solidFill>
                  <a:srgbClr val="FF0000"/>
                </a:solidFill>
              </a:rPr>
              <a:t>: random</a:t>
            </a:r>
            <a:endParaRPr lang="id-ID" sz="2400" dirty="0">
              <a:solidFill>
                <a:srgbClr val="FF0000"/>
              </a:solidFill>
            </a:endParaRPr>
          </a:p>
        </p:txBody>
      </p:sp>
      <p:cxnSp>
        <p:nvCxnSpPr>
          <p:cNvPr id="30" name="Straight Arrow Connector 29"/>
          <p:cNvCxnSpPr/>
          <p:nvPr/>
        </p:nvCxnSpPr>
        <p:spPr>
          <a:xfrm rot="5400000" flipH="1" flipV="1">
            <a:off x="3673929" y="1583871"/>
            <a:ext cx="53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linds(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30"/>
                                        </p:tgtEl>
                                      </p:cBhvr>
                                    </p:animEffect>
                                    <p:set>
                                      <p:cBhvr>
                                        <p:cTn id="18" dur="1" fill="hold">
                                          <p:stCondLst>
                                            <p:cond delay="499"/>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linds(horizont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par>
                                <p:cTn id="34" presetID="3" presetClass="entr" presetSubtype="1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linds(horizontal)">
                                      <p:cBhvr>
                                        <p:cTn id="36" dur="500"/>
                                        <p:tgtEl>
                                          <p:spTgt spid="10"/>
                                        </p:tgtEl>
                                      </p:cBhvr>
                                    </p:animEffect>
                                  </p:childTnLst>
                                </p:cTn>
                              </p:par>
                              <p:par>
                                <p:cTn id="37" presetID="3" presetClass="entr" presetSubtype="1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linds(horizont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1" nodeType="clickEffect">
                                  <p:stCondLst>
                                    <p:cond delay="0"/>
                                  </p:stCondLst>
                                  <p:childTnLst>
                                    <p:animEffect transition="out" filter="blinds(horizontal)">
                                      <p:cBhvr>
                                        <p:cTn id="43" dur="500"/>
                                        <p:tgtEl>
                                          <p:spTgt spid="5"/>
                                        </p:tgtEl>
                                      </p:cBhvr>
                                    </p:animEffect>
                                    <p:set>
                                      <p:cBhvr>
                                        <p:cTn id="44" dur="1" fill="hold">
                                          <p:stCondLst>
                                            <p:cond delay="499"/>
                                          </p:stCondLst>
                                        </p:cTn>
                                        <p:tgtEl>
                                          <p:spTgt spid="5"/>
                                        </p:tgtEl>
                                        <p:attrNameLst>
                                          <p:attrName>style.visibility</p:attrName>
                                        </p:attrNameLst>
                                      </p:cBhvr>
                                      <p:to>
                                        <p:strVal val="hidden"/>
                                      </p:to>
                                    </p:set>
                                  </p:childTnLst>
                                </p:cTn>
                              </p:par>
                              <p:par>
                                <p:cTn id="45" presetID="3" presetClass="exit" presetSubtype="10" fill="hold" nodeType="withEffect">
                                  <p:stCondLst>
                                    <p:cond delay="0"/>
                                  </p:stCondLst>
                                  <p:childTnLst>
                                    <p:animEffect transition="out" filter="blinds(horizontal)">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3" presetClass="exit" presetSubtype="10" fill="hold" nodeType="withEffect">
                                  <p:stCondLst>
                                    <p:cond delay="0"/>
                                  </p:stCondLst>
                                  <p:childTnLst>
                                    <p:animEffect transition="out" filter="blinds(horizontal)">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3" presetClass="exit" presetSubtype="10" fill="hold" nodeType="withEffect">
                                  <p:stCondLst>
                                    <p:cond delay="0"/>
                                  </p:stCondLst>
                                  <p:childTnLst>
                                    <p:animEffect transition="out" filter="blinds(horizontal)">
                                      <p:cBhvr>
                                        <p:cTn id="52" dur="500"/>
                                        <p:tgtEl>
                                          <p:spTgt spid="12"/>
                                        </p:tgtEl>
                                      </p:cBhvr>
                                    </p:animEffect>
                                    <p:set>
                                      <p:cBhvr>
                                        <p:cTn id="53" dur="1" fill="hold">
                                          <p:stCondLst>
                                            <p:cond delay="499"/>
                                          </p:stCondLst>
                                        </p:cTn>
                                        <p:tgtEl>
                                          <p:spTgt spid="1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1" nodeType="clickEffect">
                                  <p:stCondLst>
                                    <p:cond delay="0"/>
                                  </p:stCondLst>
                                  <p:childTnLst>
                                    <p:animEffect transition="out" filter="blinds(horizontal)">
                                      <p:cBhvr>
                                        <p:cTn id="57" dur="500"/>
                                        <p:tgtEl>
                                          <p:spTgt spid="4"/>
                                        </p:tgtEl>
                                      </p:cBhvr>
                                    </p:animEffect>
                                    <p:set>
                                      <p:cBhvr>
                                        <p:cTn id="58" dur="1" fill="hold">
                                          <p:stCondLst>
                                            <p:cond delay="499"/>
                                          </p:stCondLst>
                                        </p:cTn>
                                        <p:tgtEl>
                                          <p:spTgt spid="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linds(horizontal)">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linds(horizontal)">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par>
                                <p:cTn id="74" presetID="3" presetClass="entr" presetSubtype="1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blinds(horizontal)">
                                      <p:cBhvr>
                                        <p:cTn id="76" dur="500"/>
                                        <p:tgtEl>
                                          <p:spTgt spid="17"/>
                                        </p:tgtEl>
                                      </p:cBhvr>
                                    </p:animEffect>
                                  </p:childTnLst>
                                </p:cTn>
                              </p:par>
                              <p:par>
                                <p:cTn id="77" presetID="3" presetClass="entr" presetSubtype="1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blinds(horizontal)">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xit" presetSubtype="10" fill="hold" grpId="1" nodeType="clickEffect">
                                  <p:stCondLst>
                                    <p:cond delay="0"/>
                                  </p:stCondLst>
                                  <p:childTnLst>
                                    <p:animEffect transition="out" filter="blinds(horizontal)">
                                      <p:cBhvr>
                                        <p:cTn id="83" dur="500"/>
                                        <p:tgtEl>
                                          <p:spTgt spid="15"/>
                                        </p:tgtEl>
                                      </p:cBhvr>
                                    </p:animEffect>
                                    <p:set>
                                      <p:cBhvr>
                                        <p:cTn id="84" dur="1" fill="hold">
                                          <p:stCondLst>
                                            <p:cond delay="499"/>
                                          </p:stCondLst>
                                        </p:cTn>
                                        <p:tgtEl>
                                          <p:spTgt spid="15"/>
                                        </p:tgtEl>
                                        <p:attrNameLst>
                                          <p:attrName>style.visibility</p:attrName>
                                        </p:attrNameLst>
                                      </p:cBhvr>
                                      <p:to>
                                        <p:strVal val="hidden"/>
                                      </p:to>
                                    </p:set>
                                  </p:childTnLst>
                                </p:cTn>
                              </p:par>
                              <p:par>
                                <p:cTn id="85" presetID="3" presetClass="exit" presetSubtype="10" fill="hold" nodeType="withEffect">
                                  <p:stCondLst>
                                    <p:cond delay="0"/>
                                  </p:stCondLst>
                                  <p:childTnLst>
                                    <p:animEffect transition="out" filter="blinds(horizontal)">
                                      <p:cBhvr>
                                        <p:cTn id="86" dur="500"/>
                                        <p:tgtEl>
                                          <p:spTgt spid="16"/>
                                        </p:tgtEl>
                                      </p:cBhvr>
                                    </p:animEffect>
                                    <p:set>
                                      <p:cBhvr>
                                        <p:cTn id="87" dur="1" fill="hold">
                                          <p:stCondLst>
                                            <p:cond delay="499"/>
                                          </p:stCondLst>
                                        </p:cTn>
                                        <p:tgtEl>
                                          <p:spTgt spid="16"/>
                                        </p:tgtEl>
                                        <p:attrNameLst>
                                          <p:attrName>style.visibility</p:attrName>
                                        </p:attrNameLst>
                                      </p:cBhvr>
                                      <p:to>
                                        <p:strVal val="hidden"/>
                                      </p:to>
                                    </p:set>
                                  </p:childTnLst>
                                </p:cTn>
                              </p:par>
                              <p:par>
                                <p:cTn id="88" presetID="3" presetClass="exit" presetSubtype="10" fill="hold" nodeType="withEffect">
                                  <p:stCondLst>
                                    <p:cond delay="0"/>
                                  </p:stCondLst>
                                  <p:childTnLst>
                                    <p:animEffect transition="out" filter="blinds(horizontal)">
                                      <p:cBhvr>
                                        <p:cTn id="89" dur="500"/>
                                        <p:tgtEl>
                                          <p:spTgt spid="17"/>
                                        </p:tgtEl>
                                      </p:cBhvr>
                                    </p:animEffect>
                                    <p:set>
                                      <p:cBhvr>
                                        <p:cTn id="90" dur="1" fill="hold">
                                          <p:stCondLst>
                                            <p:cond delay="499"/>
                                          </p:stCondLst>
                                        </p:cTn>
                                        <p:tgtEl>
                                          <p:spTgt spid="17"/>
                                        </p:tgtEl>
                                        <p:attrNameLst>
                                          <p:attrName>style.visibility</p:attrName>
                                        </p:attrNameLst>
                                      </p:cBhvr>
                                      <p:to>
                                        <p:strVal val="hidden"/>
                                      </p:to>
                                    </p:set>
                                  </p:childTnLst>
                                </p:cTn>
                              </p:par>
                              <p:par>
                                <p:cTn id="91" presetID="3" presetClass="exit" presetSubtype="10" fill="hold" nodeType="withEffect">
                                  <p:stCondLst>
                                    <p:cond delay="0"/>
                                  </p:stCondLst>
                                  <p:childTnLst>
                                    <p:animEffect transition="out" filter="blinds(horizontal)">
                                      <p:cBhvr>
                                        <p:cTn id="92" dur="500"/>
                                        <p:tgtEl>
                                          <p:spTgt spid="18"/>
                                        </p:tgtEl>
                                      </p:cBhvr>
                                    </p:animEffect>
                                    <p:set>
                                      <p:cBhvr>
                                        <p:cTn id="93" dur="1" fill="hold">
                                          <p:stCondLst>
                                            <p:cond delay="499"/>
                                          </p:stCondLst>
                                        </p:cTn>
                                        <p:tgtEl>
                                          <p:spTgt spid="18"/>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3" presetClass="exit" presetSubtype="10" fill="hold" grpId="1" nodeType="clickEffect">
                                  <p:stCondLst>
                                    <p:cond delay="0"/>
                                  </p:stCondLst>
                                  <p:childTnLst>
                                    <p:animEffect transition="out" filter="blinds(horizontal)">
                                      <p:cBhvr>
                                        <p:cTn id="97" dur="500"/>
                                        <p:tgtEl>
                                          <p:spTgt spid="14"/>
                                        </p:tgtEl>
                                      </p:cBhvr>
                                    </p:animEffect>
                                    <p:set>
                                      <p:cBhvr>
                                        <p:cTn id="98" dur="1" fill="hold">
                                          <p:stCondLst>
                                            <p:cond delay="499"/>
                                          </p:stCondLst>
                                        </p:cTn>
                                        <p:tgtEl>
                                          <p:spTgt spid="1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blinds(horizontal)">
                                      <p:cBhvr>
                                        <p:cTn id="103" dur="500"/>
                                        <p:tgtEl>
                                          <p:spTgt spid="24"/>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xit" presetSubtype="10" fill="hold" grpId="1" nodeType="clickEffect">
                                  <p:stCondLst>
                                    <p:cond delay="0"/>
                                  </p:stCondLst>
                                  <p:childTnLst>
                                    <p:animEffect transition="out" filter="blinds(horizontal)">
                                      <p:cBhvr>
                                        <p:cTn id="107" dur="500"/>
                                        <p:tgtEl>
                                          <p:spTgt spid="24"/>
                                        </p:tgtEl>
                                      </p:cBhvr>
                                    </p:animEffect>
                                    <p:set>
                                      <p:cBhvr>
                                        <p:cTn id="108" dur="1" fill="hold">
                                          <p:stCondLst>
                                            <p:cond delay="499"/>
                                          </p:stCondLst>
                                        </p:cTn>
                                        <p:tgtEl>
                                          <p:spTgt spid="24"/>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25"/>
                                        </p:tgtEl>
                                        <p:attrNameLst>
                                          <p:attrName>style.visibility</p:attrName>
                                        </p:attrNameLst>
                                      </p:cBhvr>
                                      <p:to>
                                        <p:strVal val="visible"/>
                                      </p:to>
                                    </p:set>
                                    <p:animEffect transition="in" filter="blinds(horizontal)">
                                      <p:cBhvr>
                                        <p:cTn id="113" dur="500"/>
                                        <p:tgtEl>
                                          <p:spTgt spid="25"/>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xit" presetSubtype="10" fill="hold" grpId="1" nodeType="clickEffect">
                                  <p:stCondLst>
                                    <p:cond delay="0"/>
                                  </p:stCondLst>
                                  <p:childTnLst>
                                    <p:animEffect transition="out" filter="blinds(horizontal)">
                                      <p:cBhvr>
                                        <p:cTn id="117" dur="500"/>
                                        <p:tgtEl>
                                          <p:spTgt spid="25"/>
                                        </p:tgtEl>
                                      </p:cBhvr>
                                    </p:animEffect>
                                    <p:set>
                                      <p:cBhvr>
                                        <p:cTn id="118" dur="1" fill="hold">
                                          <p:stCondLst>
                                            <p:cond delay="499"/>
                                          </p:stCondLst>
                                        </p:cTn>
                                        <p:tgtEl>
                                          <p:spTgt spid="25"/>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19"/>
                                        </p:tgtEl>
                                        <p:attrNameLst>
                                          <p:attrName>style.visibility</p:attrName>
                                        </p:attrNameLst>
                                      </p:cBhvr>
                                      <p:to>
                                        <p:strVal val="visible"/>
                                      </p:to>
                                    </p:set>
                                    <p:animEffect transition="in" filter="blinds(horizontal)">
                                      <p:cBhvr>
                                        <p:cTn id="123" dur="500"/>
                                        <p:tgtEl>
                                          <p:spTgt spid="19"/>
                                        </p:tgtEl>
                                      </p:cBhvr>
                                    </p:animEffect>
                                  </p:childTnLst>
                                </p:cTn>
                              </p:par>
                              <p:par>
                                <p:cTn id="124" presetID="3" presetClass="entr" presetSubtype="10" fill="hold" nodeType="withEffect">
                                  <p:stCondLst>
                                    <p:cond delay="0"/>
                                  </p:stCondLst>
                                  <p:childTnLst>
                                    <p:set>
                                      <p:cBhvr>
                                        <p:cTn id="125" dur="1" fill="hold">
                                          <p:stCondLst>
                                            <p:cond delay="0"/>
                                          </p:stCondLst>
                                        </p:cTn>
                                        <p:tgtEl>
                                          <p:spTgt spid="23"/>
                                        </p:tgtEl>
                                        <p:attrNameLst>
                                          <p:attrName>style.visibility</p:attrName>
                                        </p:attrNameLst>
                                      </p:cBhvr>
                                      <p:to>
                                        <p:strVal val="visible"/>
                                      </p:to>
                                    </p:set>
                                    <p:animEffect transition="in" filter="blinds(horizontal)">
                                      <p:cBhvr>
                                        <p:cTn id="1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5" grpId="1" animBg="1"/>
      <p:bldP spid="14" grpId="0"/>
      <p:bldP spid="14" grpId="1"/>
      <p:bldP spid="15" grpId="0" animBg="1"/>
      <p:bldP spid="15" grpId="1" animBg="1"/>
      <p:bldP spid="24" grpId="0"/>
      <p:bldP spid="24" grpId="1"/>
      <p:bldP spid="25" grpId="0"/>
      <p:bldP spid="25" grpId="1"/>
      <p:bldP spid="19" grpId="0"/>
      <p:bldP spid="28" grpId="0"/>
      <p:bldP spid="2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02 IT Telkom\001 Kuliah 2009\CS4773 SC\Perceptron\Hasil Penelusuran Gambar Google untuk http--www_cs_nott_ac_uk-~gxk-courses-g5aiai-006neuralnetworks-images-perceptron001_jpg_files\neural-networks_files\linsep002.jpg"/>
          <p:cNvPicPr>
            <a:picLocks noChangeAspect="1" noChangeArrowheads="1"/>
          </p:cNvPicPr>
          <p:nvPr/>
        </p:nvPicPr>
        <p:blipFill>
          <a:blip r:embed="rId2"/>
          <a:srcRect/>
          <a:stretch>
            <a:fillRect/>
          </a:stretch>
        </p:blipFill>
        <p:spPr bwMode="auto">
          <a:xfrm>
            <a:off x="533400" y="2057400"/>
            <a:ext cx="8166100" cy="4572000"/>
          </a:xfrm>
          <a:prstGeom prst="rect">
            <a:avLst/>
          </a:prstGeom>
          <a:noFill/>
          <a:ln w="9525">
            <a:noFill/>
            <a:miter lim="800000"/>
            <a:headEnd/>
            <a:tailEnd/>
          </a:ln>
        </p:spPr>
      </p:pic>
      <p:sp>
        <p:nvSpPr>
          <p:cNvPr id="3" name="Title 2"/>
          <p:cNvSpPr>
            <a:spLocks noGrp="1"/>
          </p:cNvSpPr>
          <p:nvPr>
            <p:ph type="title"/>
          </p:nvPr>
        </p:nvSpPr>
        <p:spPr/>
        <p:txBody>
          <a:bodyPr/>
          <a:lstStyle/>
          <a:p>
            <a:pPr>
              <a:defRPr/>
            </a:pPr>
            <a:r>
              <a:rPr lang="en-US" dirty="0" smtClean="0"/>
              <a:t>3 </a:t>
            </a:r>
            <a:r>
              <a:rPr lang="en-US" dirty="0" err="1" smtClean="0"/>
              <a:t>elemen</a:t>
            </a:r>
            <a:r>
              <a:rPr lang="en-US" dirty="0" smtClean="0"/>
              <a:t> input </a:t>
            </a:r>
            <a:r>
              <a:rPr lang="en-US" dirty="0" smtClean="0">
                <a:sym typeface="Wingdings" pitchFamily="2" charset="2"/>
              </a:rPr>
              <a:t> 3 </a:t>
            </a:r>
            <a:r>
              <a:rPr lang="en-US" dirty="0" err="1" smtClean="0"/>
              <a:t>dimensi</a:t>
            </a:r>
            <a:endParaRPr lang="id-ID"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defRPr/>
            </a:pPr>
            <a:r>
              <a:rPr lang="en-US" dirty="0" smtClean="0"/>
              <a:t>Testing</a:t>
            </a:r>
            <a:endParaRPr lang="id-ID" dirty="0" smtClean="0"/>
          </a:p>
        </p:txBody>
      </p:sp>
      <p:pic>
        <p:nvPicPr>
          <p:cNvPr id="148484" name="Picture 4"/>
          <p:cNvPicPr>
            <a:picLocks noChangeAspect="1" noChangeArrowheads="1"/>
          </p:cNvPicPr>
          <p:nvPr/>
        </p:nvPicPr>
        <p:blipFill>
          <a:blip r:embed="rId2"/>
          <a:srcRect/>
          <a:stretch>
            <a:fillRect/>
          </a:stretch>
        </p:blipFill>
        <p:spPr bwMode="auto">
          <a:xfrm>
            <a:off x="1277126" y="1981200"/>
            <a:ext cx="4437874" cy="4648200"/>
          </a:xfrm>
          <a:prstGeom prst="rect">
            <a:avLst/>
          </a:prstGeom>
          <a:noFill/>
          <a:ln w="9525">
            <a:noFill/>
            <a:miter lim="800000"/>
            <a:headEnd/>
            <a:tailEnd/>
          </a:ln>
          <a:effectLst/>
        </p:spPr>
      </p:pic>
      <p:sp>
        <p:nvSpPr>
          <p:cNvPr id="4" name="Rectangle 3"/>
          <p:cNvSpPr/>
          <p:nvPr/>
        </p:nvSpPr>
        <p:spPr>
          <a:xfrm>
            <a:off x="286526" y="3810000"/>
            <a:ext cx="864339" cy="369332"/>
          </a:xfrm>
          <a:prstGeom prst="rect">
            <a:avLst/>
          </a:prstGeom>
        </p:spPr>
        <p:txBody>
          <a:bodyPr wrap="none">
            <a:spAutoFit/>
          </a:bodyPr>
          <a:lstStyle/>
          <a:p>
            <a:r>
              <a:rPr lang="en-US" dirty="0" err="1" smtClean="0"/>
              <a:t>Pola</a:t>
            </a:r>
            <a:r>
              <a:rPr lang="en-US" dirty="0" smtClean="0"/>
              <a:t> X</a:t>
            </a:r>
            <a:endParaRPr lang="id-ID" dirty="0"/>
          </a:p>
        </p:txBody>
      </p:sp>
      <p:sp>
        <p:nvSpPr>
          <p:cNvPr id="5" name="Oval 4"/>
          <p:cNvSpPr/>
          <p:nvPr/>
        </p:nvSpPr>
        <p:spPr>
          <a:xfrm>
            <a:off x="4020326" y="5715000"/>
            <a:ext cx="3810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7" name="Straight Connector 6"/>
          <p:cNvCxnSpPr/>
          <p:nvPr/>
        </p:nvCxnSpPr>
        <p:spPr>
          <a:xfrm>
            <a:off x="4401326" y="5943600"/>
            <a:ext cx="9906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648726" y="1905000"/>
            <a:ext cx="402674" cy="369332"/>
          </a:xfrm>
          <a:prstGeom prst="rect">
            <a:avLst/>
          </a:prstGeom>
        </p:spPr>
        <p:txBody>
          <a:bodyPr wrap="none">
            <a:spAutoFit/>
          </a:bodyPr>
          <a:lstStyle/>
          <a:p>
            <a:r>
              <a:rPr lang="en-US" b="1" dirty="0" smtClean="0"/>
              <a:t>W</a:t>
            </a:r>
            <a:endParaRPr lang="id-ID" dirty="0"/>
          </a:p>
        </p:txBody>
      </p:sp>
      <p:sp>
        <p:nvSpPr>
          <p:cNvPr id="8" name="Rectangle 7"/>
          <p:cNvSpPr/>
          <p:nvPr/>
        </p:nvSpPr>
        <p:spPr>
          <a:xfrm>
            <a:off x="6072776" y="3581400"/>
            <a:ext cx="2690224" cy="1938992"/>
          </a:xfrm>
          <a:prstGeom prst="rect">
            <a:avLst/>
          </a:prstGeom>
        </p:spPr>
        <p:txBody>
          <a:bodyPr wrap="none">
            <a:spAutoFit/>
          </a:bodyPr>
          <a:lstStyle/>
          <a:p>
            <a:r>
              <a:rPr lang="en-US" sz="2400" dirty="0" err="1" smtClean="0"/>
              <a:t>Jika</a:t>
            </a:r>
            <a:r>
              <a:rPr lang="en-US" sz="2400" dirty="0" smtClean="0"/>
              <a:t> </a:t>
            </a:r>
            <a:r>
              <a:rPr lang="en-US" sz="2400" dirty="0" err="1" smtClean="0"/>
              <a:t>pola</a:t>
            </a:r>
            <a:r>
              <a:rPr lang="en-US" sz="2400" dirty="0" smtClean="0"/>
              <a:t> Y </a:t>
            </a:r>
            <a:r>
              <a:rPr lang="en-US" sz="2400" dirty="0" err="1" smtClean="0"/>
              <a:t>bukan</a:t>
            </a:r>
            <a:r>
              <a:rPr lang="en-US" sz="2400" dirty="0" smtClean="0"/>
              <a:t> </a:t>
            </a:r>
          </a:p>
          <a:p>
            <a:r>
              <a:rPr lang="en-US" sz="2400" dirty="0" err="1" smtClean="0"/>
              <a:t>termasuk</a:t>
            </a:r>
            <a:r>
              <a:rPr lang="en-US" sz="2400" dirty="0" smtClean="0"/>
              <a:t> </a:t>
            </a:r>
            <a:r>
              <a:rPr lang="en-US" sz="2400" dirty="0" err="1" smtClean="0"/>
              <a:t>dalam</a:t>
            </a:r>
            <a:r>
              <a:rPr lang="en-US" sz="2400" dirty="0" smtClean="0"/>
              <a:t> </a:t>
            </a:r>
          </a:p>
          <a:p>
            <a:r>
              <a:rPr lang="en-US" sz="2400" dirty="0" smtClean="0"/>
              <a:t>cluster yang </a:t>
            </a:r>
            <a:r>
              <a:rPr lang="en-US" sz="2400" dirty="0" err="1" smtClean="0"/>
              <a:t>ada</a:t>
            </a:r>
            <a:r>
              <a:rPr lang="en-US" sz="2400" dirty="0" smtClean="0"/>
              <a:t>, </a:t>
            </a:r>
          </a:p>
          <a:p>
            <a:r>
              <a:rPr lang="en-US" sz="2400" dirty="0" err="1" smtClean="0"/>
              <a:t>bagaimana</a:t>
            </a:r>
            <a:r>
              <a:rPr lang="en-US" sz="2400" dirty="0" smtClean="0"/>
              <a:t> </a:t>
            </a:r>
            <a:r>
              <a:rPr lang="en-US" sz="2400" dirty="0" err="1" smtClean="0"/>
              <a:t>cara</a:t>
            </a:r>
            <a:r>
              <a:rPr lang="en-US" sz="2400" dirty="0" smtClean="0"/>
              <a:t> </a:t>
            </a:r>
          </a:p>
          <a:p>
            <a:r>
              <a:rPr lang="en-US" sz="2400" dirty="0" err="1" smtClean="0">
                <a:solidFill>
                  <a:srgbClr val="FF0000"/>
                </a:solidFill>
              </a:rPr>
              <a:t>menolak</a:t>
            </a:r>
            <a:r>
              <a:rPr lang="en-US" sz="2400" dirty="0" smtClean="0"/>
              <a:t>?</a:t>
            </a:r>
            <a:endParaRPr lang="id-ID"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Content Placeholder 2"/>
          <p:cNvSpPr>
            <a:spLocks noGrp="1"/>
          </p:cNvSpPr>
          <p:nvPr>
            <p:ph idx="1"/>
          </p:nvPr>
        </p:nvSpPr>
        <p:spPr>
          <a:xfrm>
            <a:off x="457200" y="381000"/>
            <a:ext cx="8229600" cy="6248400"/>
          </a:xfrm>
        </p:spPr>
        <p:txBody>
          <a:bodyPr/>
          <a:lstStyle/>
          <a:p>
            <a:pPr>
              <a:buFont typeface="Arial" pitchFamily="34" charset="0"/>
              <a:buNone/>
            </a:pPr>
            <a:r>
              <a:rPr lang="en-US" sz="2000" b="1" smtClean="0"/>
              <a:t>% Initialisation of competitive learning</a:t>
            </a:r>
          </a:p>
          <a:p>
            <a:pPr>
              <a:buFont typeface="Arial" pitchFamily="34" charset="0"/>
              <a:buNone/>
            </a:pPr>
            <a:endParaRPr lang="en-US" sz="1800" smtClean="0"/>
          </a:p>
          <a:p>
            <a:pPr>
              <a:buFont typeface="Arial" pitchFamily="34" charset="0"/>
              <a:buNone/>
            </a:pPr>
            <a:r>
              <a:rPr lang="en-US" sz="1800" smtClean="0"/>
              <a:t>p = 2;				% Dimension of input = p </a:t>
            </a:r>
            <a:endParaRPr lang="id-ID" sz="1800" smtClean="0"/>
          </a:p>
          <a:p>
            <a:pPr>
              <a:buFont typeface="Arial" pitchFamily="34" charset="0"/>
              <a:buNone/>
            </a:pPr>
            <a:r>
              <a:rPr lang="en-US" sz="1800" smtClean="0"/>
              <a:t>m = 3;				% Number of clusters = m </a:t>
            </a:r>
            <a:endParaRPr lang="id-ID" sz="1800" smtClean="0"/>
          </a:p>
          <a:p>
            <a:pPr>
              <a:buFont typeface="Arial" pitchFamily="34" charset="0"/>
              <a:buNone/>
            </a:pPr>
            <a:r>
              <a:rPr lang="en-US" sz="1800" smtClean="0"/>
              <a:t>clst = randn(p, m);        		% cluster centroids</a:t>
            </a:r>
            <a:endParaRPr lang="id-ID" sz="1800" smtClean="0"/>
          </a:p>
          <a:p>
            <a:pPr>
              <a:buFont typeface="Arial" pitchFamily="34" charset="0"/>
              <a:buNone/>
            </a:pPr>
            <a:r>
              <a:rPr lang="en-US" sz="1800" smtClean="0"/>
              <a:t>Nk = 50;                   			% points per cluster</a:t>
            </a:r>
            <a:endParaRPr lang="id-ID" sz="1800" smtClean="0"/>
          </a:p>
          <a:p>
            <a:pPr>
              <a:buFont typeface="Arial" pitchFamily="34" charset="0"/>
              <a:buNone/>
            </a:pPr>
            <a:r>
              <a:rPr lang="en-US" sz="1800" smtClean="0"/>
              <a:t>N = m*Nk;                  		% total number of points</a:t>
            </a:r>
            <a:endParaRPr lang="id-ID" sz="1800" smtClean="0"/>
          </a:p>
          <a:p>
            <a:pPr>
              <a:buFont typeface="Arial" pitchFamily="34" charset="0"/>
              <a:buNone/>
            </a:pPr>
            <a:r>
              <a:rPr lang="en-US" sz="1800" smtClean="0"/>
              <a:t>sprd = 0.1;                			% a relative spread of the Gaussian "blobs"</a:t>
            </a:r>
            <a:endParaRPr lang="id-ID" sz="1800" smtClean="0"/>
          </a:p>
          <a:p>
            <a:pPr>
              <a:buFont typeface="Arial" pitchFamily="34" charset="0"/>
              <a:buNone/>
            </a:pPr>
            <a:r>
              <a:rPr lang="en-US" sz="1800" smtClean="0"/>
              <a:t>X = zeros(p,N+m);          		% X is p by m+N input data matrix</a:t>
            </a:r>
            <a:endParaRPr lang="id-ID" sz="1800" smtClean="0"/>
          </a:p>
          <a:p>
            <a:pPr>
              <a:buFont typeface="Arial" pitchFamily="34" charset="0"/>
              <a:buNone/>
            </a:pPr>
            <a:r>
              <a:rPr lang="en-US" sz="1800" smtClean="0"/>
              <a:t>wNk = ones(1, Nk);</a:t>
            </a:r>
            <a:endParaRPr lang="id-ID" sz="1800" smtClean="0"/>
          </a:p>
          <a:p>
            <a:pPr>
              <a:buFont typeface="Arial" pitchFamily="34" charset="0"/>
              <a:buNone/>
            </a:pPr>
            <a:r>
              <a:rPr lang="en-US" sz="1800" smtClean="0"/>
              <a:t> for k = 1:m			% generation of m Gaussian "blobs"</a:t>
            </a:r>
            <a:endParaRPr lang="id-ID" sz="1800" smtClean="0"/>
          </a:p>
          <a:p>
            <a:pPr>
              <a:buFont typeface="Arial" pitchFamily="34" charset="0"/>
              <a:buNone/>
            </a:pPr>
            <a:r>
              <a:rPr lang="en-US" sz="1800" smtClean="0"/>
              <a:t>     xc = clst(:,k);</a:t>
            </a:r>
            <a:endParaRPr lang="id-ID" sz="1800" smtClean="0"/>
          </a:p>
          <a:p>
            <a:pPr>
              <a:buFont typeface="Arial" pitchFamily="34" charset="0"/>
              <a:buNone/>
            </a:pPr>
            <a:r>
              <a:rPr lang="en-US" sz="1800" smtClean="0"/>
              <a:t>     X(:,(1+(k-1)*Nk):(k*Nk))=sprd*randn(p,Nk)+xc(:,wNk);</a:t>
            </a:r>
            <a:endParaRPr lang="id-ID" sz="1800" smtClean="0"/>
          </a:p>
          <a:p>
            <a:pPr>
              <a:buFont typeface="Arial" pitchFamily="34" charset="0"/>
              <a:buNone/>
            </a:pPr>
            <a:r>
              <a:rPr lang="en-US" sz="1800" smtClean="0"/>
              <a:t>End</a:t>
            </a:r>
          </a:p>
          <a:p>
            <a:pPr>
              <a:buFont typeface="Arial" pitchFamily="34" charset="0"/>
              <a:buNone/>
            </a:pPr>
            <a:endParaRPr lang="id-ID" sz="1800" smtClean="0"/>
          </a:p>
          <a:p>
            <a:pPr>
              <a:buFont typeface="Arial" pitchFamily="34" charset="0"/>
              <a:buNone/>
            </a:pPr>
            <a:r>
              <a:rPr lang="en-US" sz="1800" smtClean="0"/>
              <a:t>[xc k] = sort(rand(1,N+m));</a:t>
            </a:r>
            <a:endParaRPr lang="id-ID" sz="1800" smtClean="0"/>
          </a:p>
          <a:p>
            <a:pPr>
              <a:buFont typeface="Arial" pitchFamily="34" charset="0"/>
              <a:buNone/>
            </a:pPr>
            <a:r>
              <a:rPr lang="en-US" sz="1800" smtClean="0"/>
              <a:t>X = X(:, k);               			% input data is shuffled randomly</a:t>
            </a:r>
            <a:endParaRPr lang="id-ID" sz="1800" smtClean="0"/>
          </a:p>
          <a:p>
            <a:pPr>
              <a:buFont typeface="Arial" pitchFamily="34" charset="0"/>
              <a:buNone/>
            </a:pPr>
            <a:r>
              <a:rPr lang="en-US" sz="1800" smtClean="0"/>
              <a:t>winit = X(:,1:m)';         		% Initial values of weights</a:t>
            </a:r>
            <a:endParaRPr lang="id-ID" sz="1800" smtClean="0"/>
          </a:p>
          <a:p>
            <a:pPr>
              <a:buFont typeface="Arial" pitchFamily="34" charset="0"/>
              <a:buNone/>
            </a:pPr>
            <a:r>
              <a:rPr lang="en-US" sz="1800" smtClean="0"/>
              <a:t>X = X(:,m+1:N+m);          		% Data matrix is p by N</a:t>
            </a:r>
            <a:endParaRPr lang="id-ID" sz="1800" smtClean="0"/>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lstStyle/>
          <a:p>
            <a:pPr>
              <a:buFont typeface="Arial" pitchFamily="34" charset="0"/>
              <a:buNone/>
              <a:defRPr/>
            </a:pPr>
            <a:r>
              <a:rPr lang="en-US" sz="2000" b="1" dirty="0" smtClean="0"/>
              <a:t>% Competitive learning</a:t>
            </a:r>
          </a:p>
          <a:p>
            <a:pPr>
              <a:buFont typeface="Arial" pitchFamily="34" charset="0"/>
              <a:buNone/>
              <a:defRPr/>
            </a:pPr>
            <a:endParaRPr lang="en-US" sz="1800" dirty="0" smtClean="0"/>
          </a:p>
          <a:p>
            <a:pPr>
              <a:buFont typeface="Arial" pitchFamily="34" charset="0"/>
              <a:buNone/>
              <a:defRPr/>
            </a:pPr>
            <a:r>
              <a:rPr lang="en-US" sz="1800" dirty="0" smtClean="0"/>
              <a:t>W = </a:t>
            </a:r>
            <a:r>
              <a:rPr lang="en-US" sz="1800" dirty="0" err="1" smtClean="0"/>
              <a:t>winit</a:t>
            </a:r>
            <a:r>
              <a:rPr lang="en-US" sz="1800" dirty="0" smtClean="0"/>
              <a:t>;</a:t>
            </a:r>
            <a:endParaRPr lang="id-ID" sz="1800" dirty="0" smtClean="0"/>
          </a:p>
          <a:p>
            <a:pPr>
              <a:buFont typeface="Arial" pitchFamily="34" charset="0"/>
              <a:buNone/>
              <a:defRPr/>
            </a:pPr>
            <a:r>
              <a:rPr lang="en-US" sz="1800" dirty="0" smtClean="0"/>
              <a:t>V = zeros(N, m, p);           % to store all weights</a:t>
            </a:r>
            <a:endParaRPr lang="id-ID" sz="1800" dirty="0" smtClean="0"/>
          </a:p>
          <a:p>
            <a:pPr>
              <a:buFont typeface="Arial" pitchFamily="34" charset="0"/>
              <a:buNone/>
              <a:defRPr/>
            </a:pPr>
            <a:r>
              <a:rPr lang="en-US" sz="1800" dirty="0" smtClean="0"/>
              <a:t>V(1,:,:) = W ;</a:t>
            </a:r>
            <a:endParaRPr lang="id-ID" sz="1800" dirty="0" smtClean="0"/>
          </a:p>
          <a:p>
            <a:pPr>
              <a:buFont typeface="Arial" pitchFamily="34" charset="0"/>
              <a:buNone/>
              <a:defRPr/>
            </a:pPr>
            <a:r>
              <a:rPr lang="en-US" sz="1800" dirty="0" err="1" smtClean="0"/>
              <a:t>wnm</a:t>
            </a:r>
            <a:r>
              <a:rPr lang="en-US" sz="1800" dirty="0" smtClean="0"/>
              <a:t> = ones(m,1) ;</a:t>
            </a:r>
            <a:endParaRPr lang="id-ID" sz="1800" dirty="0" smtClean="0"/>
          </a:p>
          <a:p>
            <a:pPr>
              <a:buFont typeface="Arial" pitchFamily="34" charset="0"/>
              <a:buNone/>
              <a:defRPr/>
            </a:pPr>
            <a:r>
              <a:rPr lang="en-US" sz="1800" dirty="0" smtClean="0"/>
              <a:t>eta = 0.08 ;                        % learning gain</a:t>
            </a:r>
            <a:endParaRPr lang="id-ID" sz="1800" dirty="0" smtClean="0"/>
          </a:p>
          <a:p>
            <a:pPr>
              <a:buFont typeface="Arial" pitchFamily="34" charset="0"/>
              <a:buNone/>
              <a:defRPr/>
            </a:pPr>
            <a:r>
              <a:rPr lang="en-US" sz="1800" dirty="0" err="1" smtClean="0"/>
              <a:t>deta</a:t>
            </a:r>
            <a:r>
              <a:rPr lang="en-US" sz="1800" dirty="0" smtClean="0"/>
              <a:t> = 1-1/N ;                   % learning gain decaying factor</a:t>
            </a:r>
            <a:endParaRPr lang="id-ID" sz="1800" dirty="0" smtClean="0"/>
          </a:p>
          <a:p>
            <a:pPr>
              <a:buFont typeface="Arial" pitchFamily="34" charset="0"/>
              <a:buNone/>
              <a:defRPr/>
            </a:pPr>
            <a:r>
              <a:rPr lang="en-US" sz="1800" dirty="0" smtClean="0"/>
              <a:t>for k = 1:N                         % main training loop</a:t>
            </a:r>
            <a:endParaRPr lang="id-ID" sz="1800" dirty="0" smtClean="0"/>
          </a:p>
          <a:p>
            <a:pPr marL="182563" indent="0">
              <a:buFont typeface="Arial" pitchFamily="34" charset="0"/>
              <a:buNone/>
              <a:defRPr/>
            </a:pPr>
            <a:r>
              <a:rPr lang="en-US" sz="1800" dirty="0" smtClean="0"/>
              <a:t>  </a:t>
            </a:r>
            <a:r>
              <a:rPr lang="en-US" sz="1800" dirty="0" err="1" smtClean="0"/>
              <a:t>xn</a:t>
            </a:r>
            <a:r>
              <a:rPr lang="en-US" sz="1800" dirty="0" smtClean="0"/>
              <a:t> = X(:,k)';                       </a:t>
            </a:r>
            <a:endParaRPr lang="id-ID" sz="1800" dirty="0" smtClean="0"/>
          </a:p>
          <a:p>
            <a:pPr marL="182563" indent="0">
              <a:buFont typeface="Arial" pitchFamily="34" charset="0"/>
              <a:buNone/>
              <a:defRPr/>
            </a:pPr>
            <a:r>
              <a:rPr lang="en-US" sz="1800" dirty="0" smtClean="0"/>
              <a:t>  </a:t>
            </a:r>
            <a:r>
              <a:rPr lang="en-US" sz="1800" dirty="0" err="1" smtClean="0"/>
              <a:t>xmw</a:t>
            </a:r>
            <a:r>
              <a:rPr lang="en-US" sz="1800" dirty="0" smtClean="0"/>
              <a:t> = </a:t>
            </a:r>
            <a:r>
              <a:rPr lang="en-US" sz="1800" dirty="0" err="1" smtClean="0"/>
              <a:t>xn</a:t>
            </a:r>
            <a:r>
              <a:rPr lang="en-US" sz="1800" dirty="0" smtClean="0"/>
              <a:t>(</a:t>
            </a:r>
            <a:r>
              <a:rPr lang="en-US" sz="1800" dirty="0" err="1" smtClean="0"/>
              <a:t>wnm</a:t>
            </a:r>
            <a:r>
              <a:rPr lang="en-US" sz="1800" dirty="0" smtClean="0"/>
              <a:t>,:)-W;         % the current vector is compared to all weight vectors</a:t>
            </a:r>
            <a:endParaRPr lang="id-ID" sz="1800" dirty="0" smtClean="0"/>
          </a:p>
          <a:p>
            <a:pPr marL="182563" indent="0">
              <a:buFont typeface="Arial" pitchFamily="34" charset="0"/>
              <a:buNone/>
              <a:defRPr/>
            </a:pPr>
            <a:r>
              <a:rPr lang="en-US" sz="1800" dirty="0" smtClean="0"/>
              <a:t>  [win </a:t>
            </a:r>
            <a:r>
              <a:rPr lang="en-US" sz="1800" dirty="0" err="1" smtClean="0"/>
              <a:t>jwin</a:t>
            </a:r>
            <a:r>
              <a:rPr lang="en-US" sz="1800" dirty="0" smtClean="0"/>
              <a:t>] = min(sum((xmw.^2),2));</a:t>
            </a:r>
            <a:endParaRPr lang="id-ID" sz="1800" dirty="0" smtClean="0"/>
          </a:p>
          <a:p>
            <a:pPr marL="182563" indent="0">
              <a:buFont typeface="Arial" pitchFamily="34" charset="0"/>
              <a:buNone/>
              <a:defRPr/>
            </a:pPr>
            <a:r>
              <a:rPr lang="en-US" sz="1800" dirty="0" smtClean="0"/>
              <a:t>  W(</a:t>
            </a:r>
            <a:r>
              <a:rPr lang="en-US" sz="1800" dirty="0" err="1" smtClean="0"/>
              <a:t>jwin</a:t>
            </a:r>
            <a:r>
              <a:rPr lang="en-US" sz="1800" dirty="0" smtClean="0"/>
              <a:t>,:) = W(</a:t>
            </a:r>
            <a:r>
              <a:rPr lang="en-US" sz="1800" dirty="0" err="1" smtClean="0"/>
              <a:t>jwin</a:t>
            </a:r>
            <a:r>
              <a:rPr lang="en-US" sz="1800" dirty="0" smtClean="0"/>
              <a:t>,:) + eta*</a:t>
            </a:r>
            <a:r>
              <a:rPr lang="en-US" sz="1800" dirty="0" err="1" smtClean="0"/>
              <a:t>xmw</a:t>
            </a:r>
            <a:r>
              <a:rPr lang="en-US" sz="1800" dirty="0" smtClean="0"/>
              <a:t>(</a:t>
            </a:r>
            <a:r>
              <a:rPr lang="en-US" sz="1800" dirty="0" err="1" smtClean="0"/>
              <a:t>jwin</a:t>
            </a:r>
            <a:r>
              <a:rPr lang="en-US" sz="1800" dirty="0" smtClean="0"/>
              <a:t>,:);   % update weights of the winning neurons</a:t>
            </a:r>
            <a:endParaRPr lang="id-ID" sz="1800" dirty="0" smtClean="0"/>
          </a:p>
          <a:p>
            <a:pPr marL="182563" indent="0">
              <a:buFont typeface="Arial" pitchFamily="34" charset="0"/>
              <a:buNone/>
              <a:defRPr/>
            </a:pPr>
            <a:r>
              <a:rPr lang="en-US" sz="1800" dirty="0" smtClean="0"/>
              <a:t>  V(k,:,:) = W;</a:t>
            </a:r>
            <a:endParaRPr lang="id-ID" sz="1800" dirty="0" smtClean="0"/>
          </a:p>
          <a:p>
            <a:pPr marL="182563" indent="0">
              <a:buFont typeface="Arial" pitchFamily="34" charset="0"/>
              <a:buNone/>
              <a:defRPr/>
            </a:pPr>
            <a:r>
              <a:rPr lang="en-US" sz="1800" dirty="0" smtClean="0"/>
              <a:t>  eta = eta*</a:t>
            </a:r>
            <a:r>
              <a:rPr lang="en-US" sz="1800" dirty="0" err="1" smtClean="0"/>
              <a:t>deta</a:t>
            </a:r>
            <a:r>
              <a:rPr lang="en-US" sz="1800" dirty="0" smtClean="0"/>
              <a:t> ;</a:t>
            </a:r>
            <a:endParaRPr lang="id-ID" sz="1800" dirty="0" smtClean="0"/>
          </a:p>
          <a:p>
            <a:pPr>
              <a:buFont typeface="Arial" pitchFamily="34" charset="0"/>
              <a:buNone/>
              <a:defRPr/>
            </a:pPr>
            <a:r>
              <a:rPr lang="en-US" sz="1800" dirty="0" smtClean="0"/>
              <a:t>End</a:t>
            </a:r>
          </a:p>
          <a:p>
            <a:pPr>
              <a:buFont typeface="Arial" pitchFamily="34" charset="0"/>
              <a:buNone/>
              <a:defRPr/>
            </a:pPr>
            <a:endParaRPr lang="en-US" sz="1800" dirty="0" smtClean="0"/>
          </a:p>
          <a:p>
            <a:pPr>
              <a:buFont typeface="Arial" pitchFamily="34" charset="0"/>
              <a:buNone/>
              <a:defRPr/>
            </a:pPr>
            <a:r>
              <a:rPr lang="en-US" sz="1800" dirty="0" smtClean="0"/>
              <a:t>plot (X(1,:),X(2,:),'g.', </a:t>
            </a:r>
            <a:r>
              <a:rPr lang="en-US" sz="1800" dirty="0" err="1" smtClean="0"/>
              <a:t>clst</a:t>
            </a:r>
            <a:r>
              <a:rPr lang="en-US" sz="1800" dirty="0" smtClean="0"/>
              <a:t>(1,:),</a:t>
            </a:r>
            <a:r>
              <a:rPr lang="en-US" sz="1800" dirty="0" err="1" smtClean="0"/>
              <a:t>clst</a:t>
            </a:r>
            <a:r>
              <a:rPr lang="en-US" sz="1800" dirty="0" smtClean="0"/>
              <a:t>(2,:),'</a:t>
            </a:r>
            <a:r>
              <a:rPr lang="en-US" sz="1800" dirty="0" err="1" smtClean="0"/>
              <a:t>ro</a:t>
            </a:r>
            <a:r>
              <a:rPr lang="en-US" sz="1800" dirty="0" smtClean="0"/>
              <a:t>', </a:t>
            </a:r>
            <a:r>
              <a:rPr lang="en-US" sz="1800" dirty="0" err="1" smtClean="0"/>
              <a:t>winit</a:t>
            </a:r>
            <a:r>
              <a:rPr lang="en-US" sz="1800" dirty="0" smtClean="0"/>
              <a:t>(:,1),</a:t>
            </a:r>
            <a:r>
              <a:rPr lang="en-US" sz="1800" dirty="0" err="1" smtClean="0"/>
              <a:t>winit</a:t>
            </a:r>
            <a:r>
              <a:rPr lang="en-US" sz="1800" dirty="0" smtClean="0"/>
              <a:t>(:,2),'</a:t>
            </a:r>
            <a:r>
              <a:rPr lang="en-US" sz="1800" dirty="0" err="1" smtClean="0"/>
              <a:t>bx</a:t>
            </a:r>
            <a:r>
              <a:rPr lang="en-US" sz="1800" dirty="0" smtClean="0"/>
              <a:t>' , ...</a:t>
            </a:r>
            <a:endParaRPr lang="id-ID" sz="1800" dirty="0" smtClean="0"/>
          </a:p>
          <a:p>
            <a:pPr>
              <a:buFont typeface="Arial" pitchFamily="34" charset="0"/>
              <a:buNone/>
              <a:defRPr/>
            </a:pPr>
            <a:r>
              <a:rPr lang="en-US" sz="1800" dirty="0" smtClean="0"/>
              <a:t>V(:,:,1), V(:,:,2), 'b', W(:,1),W(:,2) , 'r*'), grid</a:t>
            </a:r>
            <a:endParaRPr lang="id-ID" sz="1800" dirty="0" smtClean="0"/>
          </a:p>
          <a:p>
            <a:pPr>
              <a:buFont typeface="Arial" pitchFamily="34" charset="0"/>
              <a:buNone/>
              <a:defRPr/>
            </a:pPr>
            <a:endParaRPr lang="id-ID" sz="1800" dirty="0"/>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770" name="Group 3"/>
          <p:cNvGrpSpPr>
            <a:grpSpLocks/>
          </p:cNvGrpSpPr>
          <p:nvPr/>
        </p:nvGrpSpPr>
        <p:grpSpPr bwMode="auto">
          <a:xfrm>
            <a:off x="76200" y="76200"/>
            <a:ext cx="8991600" cy="6705600"/>
            <a:chOff x="1521" y="9004"/>
            <a:chExt cx="9180" cy="6525"/>
          </a:xfrm>
        </p:grpSpPr>
        <p:pic>
          <p:nvPicPr>
            <p:cNvPr id="160771" name="Picture 4" descr="Comp 3 kelas sukses"/>
            <p:cNvPicPr>
              <a:picLocks noChangeAspect="1" noChangeArrowheads="1"/>
            </p:cNvPicPr>
            <p:nvPr/>
          </p:nvPicPr>
          <p:blipFill>
            <a:blip r:embed="rId2"/>
            <a:srcRect/>
            <a:stretch>
              <a:fillRect/>
            </a:stretch>
          </p:blipFill>
          <p:spPr bwMode="auto">
            <a:xfrm>
              <a:off x="1521" y="9004"/>
              <a:ext cx="9165" cy="6525"/>
            </a:xfrm>
            <a:prstGeom prst="rect">
              <a:avLst/>
            </a:prstGeom>
            <a:noFill/>
            <a:ln w="9525">
              <a:noFill/>
              <a:miter lim="800000"/>
              <a:headEnd/>
              <a:tailEnd/>
            </a:ln>
          </p:spPr>
        </p:pic>
        <p:sp>
          <p:nvSpPr>
            <p:cNvPr id="160772" name="Text Box 5"/>
            <p:cNvSpPr txBox="1">
              <a:spLocks noChangeArrowheads="1"/>
            </p:cNvSpPr>
            <p:nvPr/>
          </p:nvSpPr>
          <p:spPr bwMode="auto">
            <a:xfrm>
              <a:off x="1521" y="9004"/>
              <a:ext cx="9180" cy="6523"/>
            </a:xfrm>
            <a:prstGeom prst="rect">
              <a:avLst/>
            </a:prstGeom>
            <a:noFill/>
            <a:ln w="9525">
              <a:solidFill>
                <a:srgbClr val="000000"/>
              </a:solidFill>
              <a:miter lim="800000"/>
              <a:headEnd/>
              <a:tailEnd/>
            </a:ln>
          </p:spPr>
          <p:txBody>
            <a:bodyPr/>
            <a:lstStyle/>
            <a:p>
              <a:endParaRPr lang="id-ID"/>
            </a:p>
          </p:txBody>
        </p:sp>
      </p:gr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1794" name="Group 2"/>
          <p:cNvGrpSpPr>
            <a:grpSpLocks/>
          </p:cNvGrpSpPr>
          <p:nvPr/>
        </p:nvGrpSpPr>
        <p:grpSpPr bwMode="auto">
          <a:xfrm>
            <a:off x="119063" y="76200"/>
            <a:ext cx="8839200" cy="6705600"/>
            <a:chOff x="1431" y="8269"/>
            <a:chExt cx="9180" cy="6523"/>
          </a:xfrm>
        </p:grpSpPr>
        <p:sp>
          <p:nvSpPr>
            <p:cNvPr id="161795" name="Text Box 3"/>
            <p:cNvSpPr txBox="1">
              <a:spLocks noChangeArrowheads="1"/>
            </p:cNvSpPr>
            <p:nvPr/>
          </p:nvSpPr>
          <p:spPr bwMode="auto">
            <a:xfrm>
              <a:off x="1431" y="8269"/>
              <a:ext cx="9180" cy="6523"/>
            </a:xfrm>
            <a:prstGeom prst="rect">
              <a:avLst/>
            </a:prstGeom>
            <a:noFill/>
            <a:ln w="9525">
              <a:solidFill>
                <a:srgbClr val="000000"/>
              </a:solidFill>
              <a:miter lim="800000"/>
              <a:headEnd/>
              <a:tailEnd/>
            </a:ln>
          </p:spPr>
          <p:txBody>
            <a:bodyPr/>
            <a:lstStyle/>
            <a:p>
              <a:endParaRPr lang="id-ID"/>
            </a:p>
          </p:txBody>
        </p:sp>
        <p:pic>
          <p:nvPicPr>
            <p:cNvPr id="161796" name="Picture 4" descr="Comp 4 kelas sukses"/>
            <p:cNvPicPr>
              <a:picLocks noChangeAspect="1" noChangeArrowheads="1"/>
            </p:cNvPicPr>
            <p:nvPr/>
          </p:nvPicPr>
          <p:blipFill>
            <a:blip r:embed="rId2"/>
            <a:srcRect/>
            <a:stretch>
              <a:fillRect/>
            </a:stretch>
          </p:blipFill>
          <p:spPr bwMode="auto">
            <a:xfrm>
              <a:off x="1440" y="8280"/>
              <a:ext cx="9165" cy="651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US" dirty="0" smtClean="0"/>
              <a:t>Data Training 1</a:t>
            </a:r>
            <a:endParaRPr lang="id-ID" dirty="0" smtClean="0"/>
          </a:p>
        </p:txBody>
      </p:sp>
      <p:sp>
        <p:nvSpPr>
          <p:cNvPr id="162819" name="Content Placeholder 2"/>
          <p:cNvSpPr>
            <a:spLocks noGrp="1"/>
          </p:cNvSpPr>
          <p:nvPr>
            <p:ph idx="1"/>
          </p:nvPr>
        </p:nvSpPr>
        <p:spPr/>
        <p:txBody>
          <a:bodyPr/>
          <a:lstStyle/>
          <a:p>
            <a:r>
              <a:rPr lang="en-US" dirty="0" err="1" smtClean="0"/>
              <a:t>Jumlah</a:t>
            </a:r>
            <a:r>
              <a:rPr lang="en-US" dirty="0" smtClean="0"/>
              <a:t> data: 10 </a:t>
            </a:r>
            <a:r>
              <a:rPr lang="en-US" dirty="0" err="1" smtClean="0"/>
              <a:t>ribu</a:t>
            </a:r>
            <a:r>
              <a:rPr lang="en-US" dirty="0" smtClean="0"/>
              <a:t> records</a:t>
            </a:r>
          </a:p>
          <a:p>
            <a:r>
              <a:rPr lang="en-US" dirty="0" err="1" smtClean="0"/>
              <a:t>Dimensi</a:t>
            </a:r>
            <a:r>
              <a:rPr lang="en-US" dirty="0" smtClean="0"/>
              <a:t>: 3 </a:t>
            </a:r>
            <a:r>
              <a:rPr lang="en-US" dirty="0" err="1" smtClean="0"/>
              <a:t>ribu</a:t>
            </a:r>
            <a:endParaRPr lang="en-US" dirty="0" smtClean="0"/>
          </a:p>
          <a:p>
            <a:r>
              <a:rPr lang="en-US" dirty="0" err="1" smtClean="0"/>
              <a:t>Jumlah</a:t>
            </a:r>
            <a:r>
              <a:rPr lang="en-US" dirty="0" smtClean="0"/>
              <a:t> </a:t>
            </a:r>
            <a:r>
              <a:rPr lang="en-US" dirty="0" err="1" smtClean="0"/>
              <a:t>kelas</a:t>
            </a:r>
            <a:r>
              <a:rPr lang="en-US" dirty="0" smtClean="0"/>
              <a:t>: 4</a:t>
            </a:r>
          </a:p>
          <a:p>
            <a:r>
              <a:rPr lang="en-US" dirty="0" err="1" smtClean="0"/>
              <a:t>Semua</a:t>
            </a:r>
            <a:r>
              <a:rPr lang="en-US" dirty="0" smtClean="0"/>
              <a:t> data </a:t>
            </a:r>
            <a:r>
              <a:rPr lang="en-US" dirty="0" err="1" smtClean="0"/>
              <a:t>memiliki</a:t>
            </a:r>
            <a:r>
              <a:rPr lang="en-US" dirty="0" smtClean="0"/>
              <a:t> </a:t>
            </a:r>
            <a:r>
              <a:rPr lang="en-US" dirty="0" err="1" smtClean="0"/>
              <a:t>kelas</a:t>
            </a:r>
            <a:r>
              <a:rPr lang="en-US" dirty="0" smtClean="0"/>
              <a:t> yang valid</a:t>
            </a:r>
          </a:p>
          <a:p>
            <a:pPr>
              <a:buNone/>
            </a:pPr>
            <a:endParaRPr lang="en-US" dirty="0" smtClean="0"/>
          </a:p>
          <a:p>
            <a:r>
              <a:rPr lang="en-US" b="1" dirty="0" err="1" smtClean="0"/>
              <a:t>Metode</a:t>
            </a:r>
            <a:r>
              <a:rPr lang="en-US" dirty="0" smtClean="0"/>
              <a:t>: </a:t>
            </a:r>
            <a:r>
              <a:rPr lang="en-US" dirty="0" smtClean="0">
                <a:solidFill>
                  <a:srgbClr val="FF0000"/>
                </a:solidFill>
              </a:rPr>
              <a:t>Supervised </a:t>
            </a:r>
            <a:r>
              <a:rPr lang="en-US" dirty="0" err="1" smtClean="0"/>
              <a:t>atau</a:t>
            </a:r>
            <a:r>
              <a:rPr lang="en-US" dirty="0" smtClean="0">
                <a:solidFill>
                  <a:srgbClr val="FF0000"/>
                </a:solidFill>
              </a:rPr>
              <a:t> Unsupervised</a:t>
            </a:r>
            <a:r>
              <a:rPr lang="en-US" dirty="0" smtClean="0"/>
              <a:t>?</a:t>
            </a:r>
          </a:p>
          <a:p>
            <a:r>
              <a:rPr lang="en-US" dirty="0" err="1" smtClean="0"/>
              <a:t>Bisa</a:t>
            </a:r>
            <a:r>
              <a:rPr lang="en-US" dirty="0" smtClean="0"/>
              <a:t> Supervised </a:t>
            </a:r>
            <a:r>
              <a:rPr lang="en-US" dirty="0" err="1" smtClean="0"/>
              <a:t>maupun</a:t>
            </a:r>
            <a:r>
              <a:rPr lang="en-US" dirty="0" smtClean="0"/>
              <a:t> Unsupervised</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wipe(down)">
                                      <p:cBhvr>
                                        <p:cTn id="7" dur="500"/>
                                        <p:tgtEl>
                                          <p:spTgt spid="162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wipe(down)">
                                      <p:cBhvr>
                                        <p:cTn id="12" dur="500"/>
                                        <p:tgtEl>
                                          <p:spTgt spid="162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2819">
                                            <p:txEl>
                                              <p:pRg st="2" end="2"/>
                                            </p:txEl>
                                          </p:spTgt>
                                        </p:tgtEl>
                                        <p:attrNameLst>
                                          <p:attrName>style.visibility</p:attrName>
                                        </p:attrNameLst>
                                      </p:cBhvr>
                                      <p:to>
                                        <p:strVal val="visible"/>
                                      </p:to>
                                    </p:set>
                                    <p:animEffect transition="in" filter="wipe(down)">
                                      <p:cBhvr>
                                        <p:cTn id="17" dur="500"/>
                                        <p:tgtEl>
                                          <p:spTgt spid="162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2819">
                                            <p:txEl>
                                              <p:pRg st="3" end="3"/>
                                            </p:txEl>
                                          </p:spTgt>
                                        </p:tgtEl>
                                        <p:attrNameLst>
                                          <p:attrName>style.visibility</p:attrName>
                                        </p:attrNameLst>
                                      </p:cBhvr>
                                      <p:to>
                                        <p:strVal val="visible"/>
                                      </p:to>
                                    </p:set>
                                    <p:animEffect transition="in" filter="wipe(down)">
                                      <p:cBhvr>
                                        <p:cTn id="22" dur="500"/>
                                        <p:tgtEl>
                                          <p:spTgt spid="162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2819">
                                            <p:txEl>
                                              <p:pRg st="5" end="5"/>
                                            </p:txEl>
                                          </p:spTgt>
                                        </p:tgtEl>
                                        <p:attrNameLst>
                                          <p:attrName>style.visibility</p:attrName>
                                        </p:attrNameLst>
                                      </p:cBhvr>
                                      <p:to>
                                        <p:strVal val="visible"/>
                                      </p:to>
                                    </p:set>
                                    <p:animEffect transition="in" filter="wipe(down)">
                                      <p:cBhvr>
                                        <p:cTn id="27" dur="500"/>
                                        <p:tgtEl>
                                          <p:spTgt spid="1628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2819">
                                            <p:txEl>
                                              <p:pRg st="6" end="6"/>
                                            </p:txEl>
                                          </p:spTgt>
                                        </p:tgtEl>
                                        <p:attrNameLst>
                                          <p:attrName>style.visibility</p:attrName>
                                        </p:attrNameLst>
                                      </p:cBhvr>
                                      <p:to>
                                        <p:strVal val="visible"/>
                                      </p:to>
                                    </p:set>
                                    <p:animEffect transition="in" filter="wipe(down)">
                                      <p:cBhvr>
                                        <p:cTn id="32" dur="500"/>
                                        <p:tgtEl>
                                          <p:spTgt spid="162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US" dirty="0" smtClean="0"/>
              <a:t>Data Training 2</a:t>
            </a:r>
            <a:endParaRPr lang="id-ID" dirty="0" smtClean="0"/>
          </a:p>
        </p:txBody>
      </p:sp>
      <p:sp>
        <p:nvSpPr>
          <p:cNvPr id="162819" name="Content Placeholder 2"/>
          <p:cNvSpPr>
            <a:spLocks noGrp="1"/>
          </p:cNvSpPr>
          <p:nvPr>
            <p:ph idx="1"/>
          </p:nvPr>
        </p:nvSpPr>
        <p:spPr/>
        <p:txBody>
          <a:bodyPr/>
          <a:lstStyle/>
          <a:p>
            <a:r>
              <a:rPr lang="en-US" dirty="0" err="1" smtClean="0"/>
              <a:t>Jumlah</a:t>
            </a:r>
            <a:r>
              <a:rPr lang="en-US" dirty="0" smtClean="0"/>
              <a:t> data: 60 </a:t>
            </a:r>
            <a:r>
              <a:rPr lang="en-US" dirty="0" err="1" smtClean="0"/>
              <a:t>juta</a:t>
            </a:r>
            <a:r>
              <a:rPr lang="en-US" dirty="0" smtClean="0"/>
              <a:t> records</a:t>
            </a:r>
          </a:p>
          <a:p>
            <a:r>
              <a:rPr lang="en-US" dirty="0" err="1" smtClean="0"/>
              <a:t>Dimensi</a:t>
            </a:r>
            <a:r>
              <a:rPr lang="en-US" dirty="0" smtClean="0"/>
              <a:t>: 200</a:t>
            </a:r>
          </a:p>
          <a:p>
            <a:r>
              <a:rPr lang="en-US" dirty="0" err="1" smtClean="0"/>
              <a:t>Jumlah</a:t>
            </a:r>
            <a:r>
              <a:rPr lang="en-US" dirty="0" smtClean="0"/>
              <a:t> </a:t>
            </a:r>
            <a:r>
              <a:rPr lang="en-US" dirty="0" err="1" smtClean="0"/>
              <a:t>kelas</a:t>
            </a:r>
            <a:r>
              <a:rPr lang="en-US" dirty="0" smtClean="0"/>
              <a:t>: </a:t>
            </a:r>
            <a:r>
              <a:rPr lang="en-US" dirty="0" err="1" smtClean="0"/>
              <a:t>tidak</a:t>
            </a:r>
            <a:r>
              <a:rPr lang="en-US" dirty="0" smtClean="0"/>
              <a:t> </a:t>
            </a:r>
            <a:r>
              <a:rPr lang="en-US" dirty="0" err="1" smtClean="0"/>
              <a:t>diketahui</a:t>
            </a:r>
            <a:endParaRPr lang="en-US" dirty="0" smtClean="0"/>
          </a:p>
          <a:p>
            <a:endParaRPr lang="en-US" dirty="0" smtClean="0"/>
          </a:p>
          <a:p>
            <a:r>
              <a:rPr lang="en-US" b="1" dirty="0" err="1" smtClean="0"/>
              <a:t>Metode</a:t>
            </a:r>
            <a:r>
              <a:rPr lang="en-US" dirty="0" smtClean="0"/>
              <a:t>: </a:t>
            </a:r>
            <a:r>
              <a:rPr lang="en-US" dirty="0" smtClean="0">
                <a:solidFill>
                  <a:srgbClr val="FF0000"/>
                </a:solidFill>
              </a:rPr>
              <a:t>Supervised </a:t>
            </a:r>
            <a:r>
              <a:rPr lang="en-US" dirty="0" err="1" smtClean="0"/>
              <a:t>atau</a:t>
            </a:r>
            <a:r>
              <a:rPr lang="en-US" dirty="0" smtClean="0">
                <a:solidFill>
                  <a:srgbClr val="FF0000"/>
                </a:solidFill>
              </a:rPr>
              <a:t> Unsupervised</a:t>
            </a:r>
            <a:r>
              <a:rPr lang="en-US" dirty="0" smtClean="0"/>
              <a:t>?</a:t>
            </a:r>
          </a:p>
          <a:p>
            <a:r>
              <a:rPr lang="en-US" dirty="0" smtClean="0"/>
              <a:t>Unsupervised</a:t>
            </a:r>
          </a:p>
          <a:p>
            <a:r>
              <a:rPr lang="en-US" dirty="0" smtClean="0"/>
              <a:t>Supervised </a:t>
            </a:r>
            <a:r>
              <a:rPr lang="en-US" dirty="0" err="1" smtClean="0"/>
              <a:t>tidak</a:t>
            </a:r>
            <a:r>
              <a:rPr lang="en-US" dirty="0" smtClean="0"/>
              <a:t> </a:t>
            </a:r>
            <a:r>
              <a:rPr lang="en-US" dirty="0" err="1" smtClean="0"/>
              <a:t>bisa</a:t>
            </a:r>
            <a:r>
              <a:rPr lang="en-US" dirty="0" smtClean="0"/>
              <a:t> </a:t>
            </a:r>
            <a:r>
              <a:rPr lang="en-US" dirty="0" err="1" smtClean="0"/>
              <a:t>dipakai</a:t>
            </a:r>
            <a:endParaRPr lang="en-US" dirty="0" smtClean="0"/>
          </a:p>
          <a:p>
            <a:pPr lvl="1"/>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wipe(down)">
                                      <p:cBhvr>
                                        <p:cTn id="7" dur="500"/>
                                        <p:tgtEl>
                                          <p:spTgt spid="162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wipe(down)">
                                      <p:cBhvr>
                                        <p:cTn id="12" dur="500"/>
                                        <p:tgtEl>
                                          <p:spTgt spid="162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2819">
                                            <p:txEl>
                                              <p:pRg st="2" end="2"/>
                                            </p:txEl>
                                          </p:spTgt>
                                        </p:tgtEl>
                                        <p:attrNameLst>
                                          <p:attrName>style.visibility</p:attrName>
                                        </p:attrNameLst>
                                      </p:cBhvr>
                                      <p:to>
                                        <p:strVal val="visible"/>
                                      </p:to>
                                    </p:set>
                                    <p:animEffect transition="in" filter="wipe(down)">
                                      <p:cBhvr>
                                        <p:cTn id="17" dur="500"/>
                                        <p:tgtEl>
                                          <p:spTgt spid="162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2819">
                                            <p:txEl>
                                              <p:pRg st="4" end="4"/>
                                            </p:txEl>
                                          </p:spTgt>
                                        </p:tgtEl>
                                        <p:attrNameLst>
                                          <p:attrName>style.visibility</p:attrName>
                                        </p:attrNameLst>
                                      </p:cBhvr>
                                      <p:to>
                                        <p:strVal val="visible"/>
                                      </p:to>
                                    </p:set>
                                    <p:animEffect transition="in" filter="wipe(down)">
                                      <p:cBhvr>
                                        <p:cTn id="22" dur="500"/>
                                        <p:tgtEl>
                                          <p:spTgt spid="1628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2819">
                                            <p:txEl>
                                              <p:pRg st="5" end="5"/>
                                            </p:txEl>
                                          </p:spTgt>
                                        </p:tgtEl>
                                        <p:attrNameLst>
                                          <p:attrName>style.visibility</p:attrName>
                                        </p:attrNameLst>
                                      </p:cBhvr>
                                      <p:to>
                                        <p:strVal val="visible"/>
                                      </p:to>
                                    </p:set>
                                    <p:animEffect transition="in" filter="wipe(down)">
                                      <p:cBhvr>
                                        <p:cTn id="27" dur="500"/>
                                        <p:tgtEl>
                                          <p:spTgt spid="16281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2819">
                                            <p:txEl>
                                              <p:pRg st="6" end="6"/>
                                            </p:txEl>
                                          </p:spTgt>
                                        </p:tgtEl>
                                        <p:attrNameLst>
                                          <p:attrName>style.visibility</p:attrName>
                                        </p:attrNameLst>
                                      </p:cBhvr>
                                      <p:to>
                                        <p:strVal val="visible"/>
                                      </p:to>
                                    </p:set>
                                    <p:animEffect transition="in" filter="wipe(down)">
                                      <p:cBhvr>
                                        <p:cTn id="32" dur="500"/>
                                        <p:tgtEl>
                                          <p:spTgt spid="162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US" dirty="0" smtClean="0"/>
              <a:t>Supervised </a:t>
            </a:r>
            <a:r>
              <a:rPr lang="en-US" dirty="0" err="1" smtClean="0"/>
              <a:t>vs</a:t>
            </a:r>
            <a:r>
              <a:rPr lang="en-US" dirty="0" smtClean="0"/>
              <a:t> Unsupervised</a:t>
            </a:r>
            <a:endParaRPr lang="id-ID" dirty="0" smtClean="0"/>
          </a:p>
        </p:txBody>
      </p:sp>
      <p:sp>
        <p:nvSpPr>
          <p:cNvPr id="162819" name="Content Placeholder 2"/>
          <p:cNvSpPr>
            <a:spLocks noGrp="1"/>
          </p:cNvSpPr>
          <p:nvPr>
            <p:ph idx="1"/>
          </p:nvPr>
        </p:nvSpPr>
        <p:spPr/>
        <p:txBody>
          <a:bodyPr/>
          <a:lstStyle/>
          <a:p>
            <a:r>
              <a:rPr lang="en-US" b="1" dirty="0" smtClean="0"/>
              <a:t>Supervised </a:t>
            </a:r>
            <a:r>
              <a:rPr lang="en-US" b="1" dirty="0" smtClean="0">
                <a:sym typeface="Wingdings" pitchFamily="2" charset="2"/>
              </a:rPr>
              <a:t> </a:t>
            </a:r>
            <a:r>
              <a:rPr lang="en-US" b="1" dirty="0" err="1" smtClean="0"/>
              <a:t>Klasifikasi</a:t>
            </a:r>
            <a:endParaRPr lang="en-US" b="1" dirty="0" smtClean="0"/>
          </a:p>
          <a:p>
            <a:pPr lvl="1"/>
            <a:r>
              <a:rPr lang="en-US" dirty="0" err="1" smtClean="0"/>
              <a:t>Jumlah</a:t>
            </a:r>
            <a:r>
              <a:rPr lang="en-US" dirty="0" smtClean="0"/>
              <a:t> </a:t>
            </a:r>
            <a:r>
              <a:rPr lang="en-US" dirty="0" err="1" smtClean="0"/>
              <a:t>kelas</a:t>
            </a:r>
            <a:r>
              <a:rPr lang="en-US" dirty="0" smtClean="0"/>
              <a:t> </a:t>
            </a:r>
            <a:r>
              <a:rPr lang="en-US" dirty="0" err="1" smtClean="0">
                <a:solidFill>
                  <a:srgbClr val="00B050"/>
                </a:solidFill>
              </a:rPr>
              <a:t>diketahui</a:t>
            </a:r>
            <a:endParaRPr lang="en-US" dirty="0" smtClean="0">
              <a:solidFill>
                <a:srgbClr val="00B050"/>
              </a:solidFill>
            </a:endParaRPr>
          </a:p>
          <a:p>
            <a:pPr lvl="1"/>
            <a:r>
              <a:rPr lang="en-US" dirty="0" err="1" smtClean="0">
                <a:solidFill>
                  <a:srgbClr val="00B050"/>
                </a:solidFill>
              </a:rPr>
              <a:t>Tersedia</a:t>
            </a:r>
            <a:r>
              <a:rPr lang="en-US" dirty="0" smtClean="0"/>
              <a:t> data </a:t>
            </a:r>
            <a:r>
              <a:rPr lang="en-US" dirty="0" err="1" smtClean="0"/>
              <a:t>latih</a:t>
            </a:r>
            <a:r>
              <a:rPr lang="en-US" dirty="0" smtClean="0"/>
              <a:t> yang </a:t>
            </a:r>
            <a:r>
              <a:rPr lang="en-US" dirty="0" smtClean="0">
                <a:solidFill>
                  <a:srgbClr val="00B050"/>
                </a:solidFill>
              </a:rPr>
              <a:t>VALID</a:t>
            </a:r>
          </a:p>
          <a:p>
            <a:r>
              <a:rPr lang="en-US" b="1" dirty="0" smtClean="0"/>
              <a:t>Unsupervised </a:t>
            </a:r>
            <a:r>
              <a:rPr lang="en-US" b="1" dirty="0" smtClean="0">
                <a:sym typeface="Wingdings" pitchFamily="2" charset="2"/>
              </a:rPr>
              <a:t> </a:t>
            </a:r>
            <a:r>
              <a:rPr lang="en-US" b="1" dirty="0" smtClean="0"/>
              <a:t>Clustering</a:t>
            </a:r>
          </a:p>
          <a:p>
            <a:pPr lvl="1"/>
            <a:r>
              <a:rPr lang="en-US" dirty="0" err="1" smtClean="0"/>
              <a:t>Jumlah</a:t>
            </a:r>
            <a:r>
              <a:rPr lang="en-US" dirty="0" smtClean="0"/>
              <a:t> </a:t>
            </a:r>
            <a:r>
              <a:rPr lang="en-US" dirty="0" err="1" smtClean="0"/>
              <a:t>kelas</a:t>
            </a:r>
            <a:r>
              <a:rPr lang="en-US" dirty="0" smtClean="0"/>
              <a:t> </a:t>
            </a:r>
            <a:r>
              <a:rPr lang="en-US" dirty="0" err="1" smtClean="0"/>
              <a:t>bisa</a:t>
            </a:r>
            <a:r>
              <a:rPr lang="en-US" dirty="0" smtClean="0"/>
              <a:t> </a:t>
            </a:r>
            <a:r>
              <a:rPr lang="en-US" dirty="0" err="1" smtClean="0">
                <a:solidFill>
                  <a:srgbClr val="FF0000"/>
                </a:solidFill>
              </a:rPr>
              <a:t>tidak</a:t>
            </a:r>
            <a:r>
              <a:rPr lang="en-US" dirty="0" smtClean="0">
                <a:solidFill>
                  <a:srgbClr val="FF0000"/>
                </a:solidFill>
              </a:rPr>
              <a:t> </a:t>
            </a:r>
            <a:r>
              <a:rPr lang="en-US" dirty="0" err="1" smtClean="0">
                <a:solidFill>
                  <a:srgbClr val="FF0000"/>
                </a:solidFill>
              </a:rPr>
              <a:t>diketahui</a:t>
            </a:r>
            <a:endParaRPr lang="en-US" dirty="0" smtClean="0">
              <a:solidFill>
                <a:srgbClr val="FF0000"/>
              </a:solidFill>
            </a:endParaRPr>
          </a:p>
          <a:p>
            <a:pPr lvl="1"/>
            <a:r>
              <a:rPr lang="en-US" dirty="0" err="1" smtClean="0">
                <a:solidFill>
                  <a:srgbClr val="FF0000"/>
                </a:solidFill>
              </a:rPr>
              <a:t>Tidak</a:t>
            </a:r>
            <a:r>
              <a:rPr lang="en-US" dirty="0" smtClean="0">
                <a:solidFill>
                  <a:srgbClr val="FF0000"/>
                </a:solidFill>
              </a:rPr>
              <a:t> </a:t>
            </a:r>
            <a:r>
              <a:rPr lang="en-US" dirty="0" err="1" smtClean="0">
                <a:solidFill>
                  <a:srgbClr val="FF0000"/>
                </a:solidFill>
              </a:rPr>
              <a:t>tersedia</a:t>
            </a:r>
            <a:r>
              <a:rPr lang="en-US" dirty="0" smtClean="0">
                <a:solidFill>
                  <a:srgbClr val="FF0000"/>
                </a:solidFill>
              </a:rPr>
              <a:t> </a:t>
            </a:r>
            <a:r>
              <a:rPr lang="en-US" dirty="0" smtClean="0"/>
              <a:t>data </a:t>
            </a:r>
            <a:r>
              <a:rPr lang="en-US" dirty="0" err="1" smtClean="0"/>
              <a:t>latih</a:t>
            </a:r>
            <a:r>
              <a:rPr lang="en-US" dirty="0" smtClean="0"/>
              <a:t> yang </a:t>
            </a:r>
            <a:r>
              <a:rPr lang="en-US" dirty="0" smtClean="0">
                <a:solidFill>
                  <a:srgbClr val="FF0000"/>
                </a:solidFill>
              </a:rPr>
              <a:t>VALID</a:t>
            </a:r>
            <a:endParaRPr lang="id-ID" dirty="0" smtClean="0"/>
          </a:p>
        </p:txBody>
      </p:sp>
      <p:sp>
        <p:nvSpPr>
          <p:cNvPr id="4" name="Rectangle 3"/>
          <p:cNvSpPr>
            <a:spLocks noChangeArrowheads="1"/>
          </p:cNvSpPr>
          <p:nvPr/>
        </p:nvSpPr>
        <p:spPr bwMode="auto">
          <a:xfrm>
            <a:off x="5867400" y="1981200"/>
            <a:ext cx="2523704" cy="400110"/>
          </a:xfrm>
          <a:prstGeom prst="rect">
            <a:avLst/>
          </a:prstGeom>
          <a:noFill/>
          <a:ln w="9525">
            <a:noFill/>
            <a:miter lim="800000"/>
            <a:headEnd/>
            <a:tailEnd/>
          </a:ln>
        </p:spPr>
        <p:txBody>
          <a:bodyPr wrap="none">
            <a:spAutoFit/>
          </a:bodyPr>
          <a:lstStyle/>
          <a:p>
            <a:r>
              <a:rPr lang="en-US" sz="2000" dirty="0" smtClean="0">
                <a:solidFill>
                  <a:srgbClr val="0070C0"/>
                </a:solidFill>
              </a:rPr>
              <a:t>User </a:t>
            </a:r>
            <a:r>
              <a:rPr lang="en-US" sz="2000" dirty="0" err="1" smtClean="0">
                <a:solidFill>
                  <a:srgbClr val="0070C0"/>
                </a:solidFill>
              </a:rPr>
              <a:t>mengajari</a:t>
            </a:r>
            <a:r>
              <a:rPr lang="en-US" sz="2000" dirty="0" smtClean="0">
                <a:solidFill>
                  <a:srgbClr val="0070C0"/>
                </a:solidFill>
              </a:rPr>
              <a:t> ANN</a:t>
            </a:r>
            <a:endParaRPr lang="id-ID" sz="2000" dirty="0">
              <a:solidFill>
                <a:srgbClr val="0070C0"/>
              </a:solidFill>
            </a:endParaRPr>
          </a:p>
        </p:txBody>
      </p:sp>
      <p:cxnSp>
        <p:nvCxnSpPr>
          <p:cNvPr id="5" name="Straight Arrow Connector 4"/>
          <p:cNvCxnSpPr/>
          <p:nvPr/>
        </p:nvCxnSpPr>
        <p:spPr>
          <a:xfrm>
            <a:off x="5029200" y="2177844"/>
            <a:ext cx="838200" cy="15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6019800" y="3352800"/>
            <a:ext cx="2863284" cy="400110"/>
          </a:xfrm>
          <a:prstGeom prst="rect">
            <a:avLst/>
          </a:prstGeom>
          <a:noFill/>
          <a:ln w="9525">
            <a:noFill/>
            <a:miter lim="800000"/>
            <a:headEnd/>
            <a:tailEnd/>
          </a:ln>
        </p:spPr>
        <p:txBody>
          <a:bodyPr wrap="none">
            <a:spAutoFit/>
          </a:bodyPr>
          <a:lstStyle/>
          <a:p>
            <a:r>
              <a:rPr lang="en-US" sz="2000" dirty="0" smtClean="0">
                <a:solidFill>
                  <a:srgbClr val="0070C0"/>
                </a:solidFill>
              </a:rPr>
              <a:t>ANN </a:t>
            </a:r>
            <a:r>
              <a:rPr lang="en-US" sz="2000" dirty="0" err="1" smtClean="0">
                <a:solidFill>
                  <a:srgbClr val="0070C0"/>
                </a:solidFill>
              </a:rPr>
              <a:t>memberitahu</a:t>
            </a:r>
            <a:r>
              <a:rPr lang="en-US" sz="2000" dirty="0" smtClean="0">
                <a:solidFill>
                  <a:srgbClr val="0070C0"/>
                </a:solidFill>
              </a:rPr>
              <a:t> user</a:t>
            </a:r>
            <a:endParaRPr lang="id-ID" sz="2000" dirty="0">
              <a:solidFill>
                <a:srgbClr val="0070C0"/>
              </a:solidFill>
            </a:endParaRPr>
          </a:p>
        </p:txBody>
      </p:sp>
      <p:cxnSp>
        <p:nvCxnSpPr>
          <p:cNvPr id="10" name="Straight Arrow Connector 9"/>
          <p:cNvCxnSpPr/>
          <p:nvPr/>
        </p:nvCxnSpPr>
        <p:spPr>
          <a:xfrm>
            <a:off x="5181600" y="3549444"/>
            <a:ext cx="838200" cy="158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wipe(down)">
                                      <p:cBhvr>
                                        <p:cTn id="7" dur="500"/>
                                        <p:tgtEl>
                                          <p:spTgt spid="16281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2819">
                                            <p:txEl>
                                              <p:pRg st="1" end="1"/>
                                            </p:txEl>
                                          </p:spTgt>
                                        </p:tgtEl>
                                        <p:attrNameLst>
                                          <p:attrName>style.visibility</p:attrName>
                                        </p:attrNameLst>
                                      </p:cBhvr>
                                      <p:to>
                                        <p:strVal val="visible"/>
                                      </p:to>
                                    </p:set>
                                    <p:animEffect transition="in" filter="wipe(down)">
                                      <p:cBhvr>
                                        <p:cTn id="10" dur="500"/>
                                        <p:tgtEl>
                                          <p:spTgt spid="16281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2819">
                                            <p:txEl>
                                              <p:pRg st="2" end="2"/>
                                            </p:txEl>
                                          </p:spTgt>
                                        </p:tgtEl>
                                        <p:attrNameLst>
                                          <p:attrName>style.visibility</p:attrName>
                                        </p:attrNameLst>
                                      </p:cBhvr>
                                      <p:to>
                                        <p:strVal val="visible"/>
                                      </p:to>
                                    </p:set>
                                    <p:animEffect transition="in" filter="wipe(down)">
                                      <p:cBhvr>
                                        <p:cTn id="13" dur="500"/>
                                        <p:tgtEl>
                                          <p:spTgt spid="16281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62819">
                                            <p:txEl>
                                              <p:pRg st="3" end="3"/>
                                            </p:txEl>
                                          </p:spTgt>
                                        </p:tgtEl>
                                        <p:attrNameLst>
                                          <p:attrName>style.visibility</p:attrName>
                                        </p:attrNameLst>
                                      </p:cBhvr>
                                      <p:to>
                                        <p:strVal val="visible"/>
                                      </p:to>
                                    </p:set>
                                    <p:animEffect transition="in" filter="wipe(down)">
                                      <p:cBhvr>
                                        <p:cTn id="18" dur="500"/>
                                        <p:tgtEl>
                                          <p:spTgt spid="162819">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2819">
                                            <p:txEl>
                                              <p:pRg st="4" end="4"/>
                                            </p:txEl>
                                          </p:spTgt>
                                        </p:tgtEl>
                                        <p:attrNameLst>
                                          <p:attrName>style.visibility</p:attrName>
                                        </p:attrNameLst>
                                      </p:cBhvr>
                                      <p:to>
                                        <p:strVal val="visible"/>
                                      </p:to>
                                    </p:set>
                                    <p:animEffect transition="in" filter="wipe(down)">
                                      <p:cBhvr>
                                        <p:cTn id="21" dur="500"/>
                                        <p:tgtEl>
                                          <p:spTgt spid="162819">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2819">
                                            <p:txEl>
                                              <p:pRg st="5" end="5"/>
                                            </p:txEl>
                                          </p:spTgt>
                                        </p:tgtEl>
                                        <p:attrNameLst>
                                          <p:attrName>style.visibility</p:attrName>
                                        </p:attrNameLst>
                                      </p:cBhvr>
                                      <p:to>
                                        <p:strVal val="visible"/>
                                      </p:to>
                                    </p:set>
                                    <p:animEffect transition="in" filter="wipe(down)">
                                      <p:cBhvr>
                                        <p:cTn id="24" dur="500"/>
                                        <p:tgtEl>
                                          <p:spTgt spid="16281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linds(horizontal)">
                                      <p:cBhvr>
                                        <p:cTn id="29" dur="500"/>
                                        <p:tgtEl>
                                          <p:spTgt spid="4"/>
                                        </p:tgtEl>
                                      </p:cBhvr>
                                    </p:animEffect>
                                  </p:childTnLst>
                                </p:cTn>
                              </p:par>
                              <p:par>
                                <p:cTn id="30" presetID="3" presetClass="entr" presetSubtype="1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linds(horizont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par>
                                <p:cTn id="38" presetID="3"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linds(horizont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P spid="4" grpId="0"/>
      <p:bldP spid="9"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03 Privates\Foto\Siap Cetak\DSC01826.JPG"/>
          <p:cNvPicPr>
            <a:picLocks noChangeAspect="1" noChangeArrowheads="1"/>
          </p:cNvPicPr>
          <p:nvPr/>
        </p:nvPicPr>
        <p:blipFill>
          <a:blip r:embed="rId2">
            <a:lum bright="10000"/>
          </a:blip>
          <a:srcRect/>
          <a:stretch>
            <a:fillRect/>
          </a:stretch>
        </p:blipFill>
        <p:spPr bwMode="auto">
          <a:xfrm>
            <a:off x="-53975" y="0"/>
            <a:ext cx="9197975" cy="6897688"/>
          </a:xfrm>
          <a:prstGeom prst="rect">
            <a:avLst/>
          </a:prstGeom>
          <a:noFill/>
          <a:ln w="9525">
            <a:noFill/>
            <a:miter lim="800000"/>
            <a:headEnd/>
            <a:tailEnd/>
          </a:ln>
        </p:spPr>
      </p:pic>
      <p:sp>
        <p:nvSpPr>
          <p:cNvPr id="3" name="TextBox 2"/>
          <p:cNvSpPr txBox="1">
            <a:spLocks noChangeArrowheads="1"/>
          </p:cNvSpPr>
          <p:nvPr/>
        </p:nvSpPr>
        <p:spPr bwMode="auto">
          <a:xfrm>
            <a:off x="7010400" y="1000125"/>
            <a:ext cx="1981200" cy="523875"/>
          </a:xfrm>
          <a:prstGeom prst="rect">
            <a:avLst/>
          </a:prstGeom>
          <a:noFill/>
          <a:ln w="9525">
            <a:noFill/>
            <a:miter lim="800000"/>
            <a:headEnd/>
            <a:tailEnd/>
          </a:ln>
        </p:spPr>
        <p:txBody>
          <a:bodyPr>
            <a:spAutoFit/>
          </a:bodyPr>
          <a:lstStyle/>
          <a:p>
            <a:pPr algn="r"/>
            <a:r>
              <a:rPr lang="en-US" sz="2800">
                <a:solidFill>
                  <a:schemeClr val="bg1"/>
                </a:solidFill>
              </a:rPr>
              <a:t>Berjalan?</a:t>
            </a:r>
            <a:endParaRPr lang="id-ID" sz="2800">
              <a:solidFill>
                <a:schemeClr val="bg1"/>
              </a:solidFill>
            </a:endParaRPr>
          </a:p>
        </p:txBody>
      </p:sp>
      <p:sp>
        <p:nvSpPr>
          <p:cNvPr id="5" name="TextBox 4"/>
          <p:cNvSpPr txBox="1">
            <a:spLocks noChangeArrowheads="1"/>
          </p:cNvSpPr>
          <p:nvPr/>
        </p:nvSpPr>
        <p:spPr bwMode="auto">
          <a:xfrm>
            <a:off x="6553200" y="2209800"/>
            <a:ext cx="2438400" cy="523875"/>
          </a:xfrm>
          <a:prstGeom prst="rect">
            <a:avLst/>
          </a:prstGeom>
          <a:noFill/>
          <a:ln w="9525">
            <a:noFill/>
            <a:miter lim="800000"/>
            <a:headEnd/>
            <a:tailEnd/>
          </a:ln>
        </p:spPr>
        <p:txBody>
          <a:bodyPr>
            <a:spAutoFit/>
          </a:bodyPr>
          <a:lstStyle/>
          <a:p>
            <a:pPr algn="r"/>
            <a:r>
              <a:rPr lang="en-US" sz="2800">
                <a:solidFill>
                  <a:schemeClr val="bg1"/>
                </a:solidFill>
              </a:rPr>
              <a:t>Berbahasa?</a:t>
            </a:r>
            <a:endParaRPr lang="id-ID" sz="2800">
              <a:solidFill>
                <a:schemeClr val="bg1"/>
              </a:solidFill>
            </a:endParaRPr>
          </a:p>
        </p:txBody>
      </p:sp>
      <p:sp>
        <p:nvSpPr>
          <p:cNvPr id="6" name="TextBox 5"/>
          <p:cNvSpPr txBox="1">
            <a:spLocks noChangeArrowheads="1"/>
          </p:cNvSpPr>
          <p:nvPr/>
        </p:nvSpPr>
        <p:spPr bwMode="auto">
          <a:xfrm>
            <a:off x="6781800" y="1614488"/>
            <a:ext cx="2209800" cy="519112"/>
          </a:xfrm>
          <a:prstGeom prst="rect">
            <a:avLst/>
          </a:prstGeom>
          <a:noFill/>
          <a:ln w="9525">
            <a:noFill/>
            <a:miter lim="800000"/>
            <a:headEnd/>
            <a:tailEnd/>
          </a:ln>
        </p:spPr>
        <p:txBody>
          <a:bodyPr>
            <a:spAutoFit/>
          </a:bodyPr>
          <a:lstStyle/>
          <a:p>
            <a:pPr algn="r"/>
            <a:r>
              <a:rPr lang="en-US" sz="2800">
                <a:solidFill>
                  <a:schemeClr val="bg1"/>
                </a:solidFill>
              </a:rPr>
              <a:t>Arah?</a:t>
            </a:r>
            <a:endParaRPr lang="id-ID" sz="2800">
              <a:solidFill>
                <a:schemeClr val="bg1"/>
              </a:solidFill>
            </a:endParaRPr>
          </a:p>
        </p:txBody>
      </p:sp>
      <p:sp>
        <p:nvSpPr>
          <p:cNvPr id="7" name="TextBox 6"/>
          <p:cNvSpPr txBox="1">
            <a:spLocks noChangeArrowheads="1"/>
          </p:cNvSpPr>
          <p:nvPr/>
        </p:nvSpPr>
        <p:spPr bwMode="auto">
          <a:xfrm>
            <a:off x="6553200" y="381000"/>
            <a:ext cx="2438400" cy="523875"/>
          </a:xfrm>
          <a:prstGeom prst="rect">
            <a:avLst/>
          </a:prstGeom>
          <a:noFill/>
          <a:ln w="9525">
            <a:noFill/>
            <a:miter lim="800000"/>
            <a:headEnd/>
            <a:tailEnd/>
          </a:ln>
        </p:spPr>
        <p:txBody>
          <a:bodyPr>
            <a:spAutoFit/>
          </a:bodyPr>
          <a:lstStyle/>
          <a:p>
            <a:pPr algn="r"/>
            <a:r>
              <a:rPr lang="en-US" sz="2800">
                <a:solidFill>
                  <a:schemeClr val="bg1"/>
                </a:solidFill>
              </a:rPr>
              <a:t>Menangis?</a:t>
            </a:r>
            <a:endParaRPr lang="id-ID" sz="2800">
              <a:solidFill>
                <a:schemeClr val="bg1"/>
              </a:solidFill>
            </a:endParaRPr>
          </a:p>
        </p:txBody>
      </p:sp>
      <p:sp>
        <p:nvSpPr>
          <p:cNvPr id="8" name="TextBox 7"/>
          <p:cNvSpPr txBox="1">
            <a:spLocks noChangeArrowheads="1"/>
          </p:cNvSpPr>
          <p:nvPr/>
        </p:nvSpPr>
        <p:spPr bwMode="auto">
          <a:xfrm>
            <a:off x="6553200" y="2819400"/>
            <a:ext cx="2438400" cy="523875"/>
          </a:xfrm>
          <a:prstGeom prst="rect">
            <a:avLst/>
          </a:prstGeom>
          <a:noFill/>
          <a:ln w="9525">
            <a:noFill/>
            <a:miter lim="800000"/>
            <a:headEnd/>
            <a:tailEnd/>
          </a:ln>
        </p:spPr>
        <p:txBody>
          <a:bodyPr>
            <a:spAutoFit/>
          </a:bodyPr>
          <a:lstStyle/>
          <a:p>
            <a:pPr algn="r"/>
            <a:r>
              <a:rPr lang="en-US" sz="2800" dirty="0" err="1">
                <a:solidFill>
                  <a:schemeClr val="bg1"/>
                </a:solidFill>
              </a:rPr>
              <a:t>Logika</a:t>
            </a:r>
            <a:r>
              <a:rPr lang="en-US" sz="2800" dirty="0">
                <a:solidFill>
                  <a:schemeClr val="bg1"/>
                </a:solidFill>
              </a:rPr>
              <a:t>?</a:t>
            </a:r>
            <a:endParaRPr lang="id-ID" sz="2800" dirty="0">
              <a:solidFill>
                <a:schemeClr val="bg1"/>
              </a:solidFill>
            </a:endParaRPr>
          </a:p>
        </p:txBody>
      </p:sp>
      <p:sp>
        <p:nvSpPr>
          <p:cNvPr id="9" name="TextBox 8"/>
          <p:cNvSpPr txBox="1">
            <a:spLocks noChangeArrowheads="1"/>
          </p:cNvSpPr>
          <p:nvPr/>
        </p:nvSpPr>
        <p:spPr bwMode="auto">
          <a:xfrm>
            <a:off x="4953000" y="4201180"/>
            <a:ext cx="4038600" cy="523875"/>
          </a:xfrm>
          <a:prstGeom prst="rect">
            <a:avLst/>
          </a:prstGeom>
          <a:noFill/>
          <a:ln w="9525">
            <a:noFill/>
            <a:miter lim="800000"/>
            <a:headEnd/>
            <a:tailEnd/>
          </a:ln>
        </p:spPr>
        <p:txBody>
          <a:bodyPr>
            <a:spAutoFit/>
          </a:bodyPr>
          <a:lstStyle/>
          <a:p>
            <a:pPr algn="r"/>
            <a:r>
              <a:rPr lang="en-US" sz="2800" dirty="0">
                <a:solidFill>
                  <a:srgbClr val="FF0000"/>
                </a:solidFill>
              </a:rPr>
              <a:t>Multiple </a:t>
            </a:r>
            <a:r>
              <a:rPr lang="en-US" sz="2800" dirty="0" smtClean="0">
                <a:solidFill>
                  <a:srgbClr val="FF0000"/>
                </a:solidFill>
              </a:rPr>
              <a:t>Intelligence!</a:t>
            </a:r>
            <a:endParaRPr lang="id-ID" sz="2800" dirty="0">
              <a:solidFill>
                <a:srgbClr val="FF0000"/>
              </a:solidFill>
            </a:endParaRPr>
          </a:p>
        </p:txBody>
      </p:sp>
      <p:sp>
        <p:nvSpPr>
          <p:cNvPr id="10" name="TextBox 9"/>
          <p:cNvSpPr txBox="1">
            <a:spLocks noChangeArrowheads="1"/>
          </p:cNvSpPr>
          <p:nvPr/>
        </p:nvSpPr>
        <p:spPr bwMode="auto">
          <a:xfrm>
            <a:off x="3352800" y="4810780"/>
            <a:ext cx="5638800" cy="523220"/>
          </a:xfrm>
          <a:prstGeom prst="rect">
            <a:avLst/>
          </a:prstGeom>
          <a:noFill/>
          <a:ln w="9525">
            <a:noFill/>
            <a:miter lim="800000"/>
            <a:headEnd/>
            <a:tailEnd/>
          </a:ln>
        </p:spPr>
        <p:txBody>
          <a:bodyPr wrap="square">
            <a:spAutoFit/>
          </a:bodyPr>
          <a:lstStyle/>
          <a:p>
            <a:pPr algn="r"/>
            <a:r>
              <a:rPr lang="en-US" sz="2800" dirty="0" smtClean="0">
                <a:solidFill>
                  <a:srgbClr val="FF0000"/>
                </a:solidFill>
              </a:rPr>
              <a:t>Supervised </a:t>
            </a:r>
            <a:r>
              <a:rPr lang="en-US" sz="2800" dirty="0" err="1" smtClean="0">
                <a:solidFill>
                  <a:srgbClr val="FF0000"/>
                </a:solidFill>
              </a:rPr>
              <a:t>dan</a:t>
            </a:r>
            <a:r>
              <a:rPr lang="en-US" sz="2800" dirty="0" smtClean="0">
                <a:solidFill>
                  <a:srgbClr val="FF0000"/>
                </a:solidFill>
              </a:rPr>
              <a:t> Unsupervised!! </a:t>
            </a:r>
            <a:endParaRPr lang="id-ID"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r>
              <a:rPr lang="en-US" dirty="0" smtClean="0"/>
              <a:t>Molecular Memory</a:t>
            </a:r>
            <a:endParaRPr lang="id-ID" dirty="0" smtClean="0"/>
          </a:p>
        </p:txBody>
      </p:sp>
      <p:sp>
        <p:nvSpPr>
          <p:cNvPr id="162819" name="Content Placeholder 2"/>
          <p:cNvSpPr>
            <a:spLocks noGrp="1"/>
          </p:cNvSpPr>
          <p:nvPr>
            <p:ph idx="1"/>
          </p:nvPr>
        </p:nvSpPr>
        <p:spPr/>
        <p:txBody>
          <a:bodyPr/>
          <a:lstStyle/>
          <a:p>
            <a:r>
              <a:rPr lang="en-US" dirty="0" err="1" smtClean="0"/>
              <a:t>Setiap</a:t>
            </a:r>
            <a:r>
              <a:rPr lang="en-US" dirty="0" smtClean="0"/>
              <a:t> </a:t>
            </a:r>
            <a:r>
              <a:rPr lang="en-US" dirty="0" err="1" smtClean="0"/>
              <a:t>sel</a:t>
            </a:r>
            <a:r>
              <a:rPr lang="en-US" dirty="0" smtClean="0"/>
              <a:t> </a:t>
            </a:r>
            <a:r>
              <a:rPr lang="en-US" dirty="0" err="1" smtClean="0"/>
              <a:t>punya</a:t>
            </a:r>
            <a:r>
              <a:rPr lang="en-US" dirty="0" smtClean="0"/>
              <a:t> memory?</a:t>
            </a:r>
          </a:p>
          <a:p>
            <a:r>
              <a:rPr lang="en-US" dirty="0" err="1" smtClean="0"/>
              <a:t>Transplantasi</a:t>
            </a:r>
            <a:r>
              <a:rPr lang="en-US" dirty="0" smtClean="0"/>
              <a:t> organ </a:t>
            </a:r>
            <a:r>
              <a:rPr lang="en-US" dirty="0" err="1" smtClean="0"/>
              <a:t>tubuh</a:t>
            </a:r>
            <a:r>
              <a:rPr lang="en-US" dirty="0" smtClean="0"/>
              <a:t>???</a:t>
            </a:r>
          </a:p>
          <a:p>
            <a:r>
              <a:rPr lang="en-US" dirty="0" smtClean="0"/>
              <a:t>“The Eye”</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2819">
                                            <p:txEl>
                                              <p:pRg st="0" end="0"/>
                                            </p:txEl>
                                          </p:spTgt>
                                        </p:tgtEl>
                                        <p:attrNameLst>
                                          <p:attrName>style.visibility</p:attrName>
                                        </p:attrNameLst>
                                      </p:cBhvr>
                                      <p:to>
                                        <p:strVal val="visible"/>
                                      </p:to>
                                    </p:set>
                                    <p:animEffect transition="in" filter="wipe(down)">
                                      <p:cBhvr>
                                        <p:cTn id="7" dur="500"/>
                                        <p:tgtEl>
                                          <p:spTgt spid="162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2819">
                                            <p:txEl>
                                              <p:pRg st="1" end="1"/>
                                            </p:txEl>
                                          </p:spTgt>
                                        </p:tgtEl>
                                        <p:attrNameLst>
                                          <p:attrName>style.visibility</p:attrName>
                                        </p:attrNameLst>
                                      </p:cBhvr>
                                      <p:to>
                                        <p:strVal val="visible"/>
                                      </p:to>
                                    </p:set>
                                    <p:animEffect transition="in" filter="wipe(down)">
                                      <p:cBhvr>
                                        <p:cTn id="12" dur="500"/>
                                        <p:tgtEl>
                                          <p:spTgt spid="162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2819">
                                            <p:txEl>
                                              <p:pRg st="2" end="2"/>
                                            </p:txEl>
                                          </p:spTgt>
                                        </p:tgtEl>
                                        <p:attrNameLst>
                                          <p:attrName>style.visibility</p:attrName>
                                        </p:attrNameLst>
                                      </p:cBhvr>
                                      <p:to>
                                        <p:strVal val="visible"/>
                                      </p:to>
                                    </p:set>
                                    <p:animEffect transition="in" filter="wipe(down)">
                                      <p:cBhvr>
                                        <p:cTn id="17" dur="500"/>
                                        <p:tgtEl>
                                          <p:spTgt spid="162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id-ID" dirty="0" smtClean="0"/>
              <a:t/>
            </a:r>
            <a:br>
              <a:rPr lang="id-ID" dirty="0" smtClean="0"/>
            </a:br>
            <a:r>
              <a:rPr lang="en-US" dirty="0" err="1" smtClean="0"/>
              <a:t>Perceptron</a:t>
            </a:r>
            <a:r>
              <a:rPr lang="en-US" dirty="0" smtClean="0"/>
              <a:t> Network</a:t>
            </a:r>
            <a:endParaRPr lang="id-ID" dirty="0"/>
          </a:p>
        </p:txBody>
      </p:sp>
      <p:grpSp>
        <p:nvGrpSpPr>
          <p:cNvPr id="64515" name="Group 3"/>
          <p:cNvGrpSpPr>
            <a:grpSpLocks/>
          </p:cNvGrpSpPr>
          <p:nvPr/>
        </p:nvGrpSpPr>
        <p:grpSpPr bwMode="auto">
          <a:xfrm>
            <a:off x="6691313" y="2438400"/>
            <a:ext cx="1524000" cy="914400"/>
            <a:chOff x="6172201" y="3810000"/>
            <a:chExt cx="2667000" cy="1371600"/>
          </a:xfrm>
        </p:grpSpPr>
        <p:sp>
          <p:nvSpPr>
            <p:cNvPr id="5" name="Oval 4"/>
            <p:cNvSpPr/>
            <p:nvPr/>
          </p:nvSpPr>
          <p:spPr>
            <a:xfrm>
              <a:off x="6172201" y="3810000"/>
              <a:ext cx="2667000" cy="1371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6" name="Straight Connector 5"/>
            <p:cNvCxnSpPr/>
            <p:nvPr/>
          </p:nvCxnSpPr>
          <p:spPr>
            <a:xfrm rot="5400000">
              <a:off x="6368655" y="4492229"/>
              <a:ext cx="1273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7362032" y="4493420"/>
              <a:ext cx="1276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558" name="Rectangle 7"/>
            <p:cNvSpPr>
              <a:spLocks noChangeArrowheads="1"/>
            </p:cNvSpPr>
            <p:nvPr/>
          </p:nvSpPr>
          <p:spPr bwMode="auto">
            <a:xfrm>
              <a:off x="6254752" y="4060371"/>
              <a:ext cx="371042" cy="784830"/>
            </a:xfrm>
            <a:prstGeom prst="rect">
              <a:avLst/>
            </a:prstGeom>
            <a:noFill/>
            <a:ln w="9525">
              <a:noFill/>
              <a:miter lim="800000"/>
              <a:headEnd/>
              <a:tailEnd/>
            </a:ln>
          </p:spPr>
          <p:txBody>
            <a:bodyPr>
              <a:spAutoFit/>
            </a:bodyPr>
            <a:lstStyle/>
            <a:p>
              <a:r>
                <a:rPr lang="id-ID" sz="2800" b="1">
                  <a:sym typeface="Symbol" pitchFamily="18" charset="2"/>
                </a:rPr>
                <a:t></a:t>
              </a:r>
              <a:endParaRPr lang="id-ID" sz="2800" b="1"/>
            </a:p>
          </p:txBody>
        </p:sp>
        <p:grpSp>
          <p:nvGrpSpPr>
            <p:cNvPr id="64559" name="Group 53"/>
            <p:cNvGrpSpPr>
              <a:grpSpLocks/>
            </p:cNvGrpSpPr>
            <p:nvPr/>
          </p:nvGrpSpPr>
          <p:grpSpPr bwMode="auto">
            <a:xfrm>
              <a:off x="7289457" y="4256739"/>
              <a:ext cx="396446" cy="447404"/>
              <a:chOff x="6553200" y="1066800"/>
              <a:chExt cx="1524000" cy="1068388"/>
            </a:xfrm>
          </p:grpSpPr>
          <p:cxnSp>
            <p:nvCxnSpPr>
              <p:cNvPr id="11" name="Straight Connector 10"/>
              <p:cNvCxnSpPr/>
              <p:nvPr/>
            </p:nvCxnSpPr>
            <p:spPr>
              <a:xfrm>
                <a:off x="7320397" y="1069035"/>
                <a:ext cx="7582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51471" y="2132387"/>
                <a:ext cx="7689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6783376" y="1595371"/>
                <a:ext cx="1063352" cy="10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560" name="Rectangle 9"/>
            <p:cNvSpPr>
              <a:spLocks noChangeArrowheads="1"/>
            </p:cNvSpPr>
            <p:nvPr/>
          </p:nvSpPr>
          <p:spPr bwMode="auto">
            <a:xfrm>
              <a:off x="8039101" y="3869204"/>
              <a:ext cx="371042" cy="969497"/>
            </a:xfrm>
            <a:prstGeom prst="rect">
              <a:avLst/>
            </a:prstGeom>
            <a:noFill/>
            <a:ln w="9525">
              <a:noFill/>
              <a:miter lim="800000"/>
              <a:headEnd/>
              <a:tailEnd/>
            </a:ln>
          </p:spPr>
          <p:txBody>
            <a:bodyPr>
              <a:spAutoFit/>
            </a:bodyPr>
            <a:lstStyle/>
            <a:p>
              <a:r>
                <a:rPr lang="en-US" sz="3600">
                  <a:sym typeface="Symbol" pitchFamily="18" charset="2"/>
                </a:rPr>
                <a:t>y</a:t>
              </a:r>
              <a:endParaRPr lang="id-ID" sz="6000"/>
            </a:p>
          </p:txBody>
        </p:sp>
      </p:grpSp>
      <p:grpSp>
        <p:nvGrpSpPr>
          <p:cNvPr id="64516" name="Group 13"/>
          <p:cNvGrpSpPr>
            <a:grpSpLocks/>
          </p:cNvGrpSpPr>
          <p:nvPr/>
        </p:nvGrpSpPr>
        <p:grpSpPr bwMode="auto">
          <a:xfrm>
            <a:off x="6691313" y="3886200"/>
            <a:ext cx="1524000" cy="914400"/>
            <a:chOff x="6172201" y="3810000"/>
            <a:chExt cx="2667000" cy="1371600"/>
          </a:xfrm>
        </p:grpSpPr>
        <p:sp>
          <p:nvSpPr>
            <p:cNvPr id="15" name="Oval 14"/>
            <p:cNvSpPr/>
            <p:nvPr/>
          </p:nvSpPr>
          <p:spPr>
            <a:xfrm>
              <a:off x="6172201" y="3810000"/>
              <a:ext cx="2667000" cy="1371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16" name="Straight Connector 15"/>
            <p:cNvCxnSpPr/>
            <p:nvPr/>
          </p:nvCxnSpPr>
          <p:spPr>
            <a:xfrm rot="5400000">
              <a:off x="6368655" y="4492229"/>
              <a:ext cx="1273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7362032" y="4493420"/>
              <a:ext cx="1276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549" name="Rectangle 17"/>
            <p:cNvSpPr>
              <a:spLocks noChangeArrowheads="1"/>
            </p:cNvSpPr>
            <p:nvPr/>
          </p:nvSpPr>
          <p:spPr bwMode="auto">
            <a:xfrm>
              <a:off x="6254752" y="4060371"/>
              <a:ext cx="371042" cy="784830"/>
            </a:xfrm>
            <a:prstGeom prst="rect">
              <a:avLst/>
            </a:prstGeom>
            <a:noFill/>
            <a:ln w="9525">
              <a:noFill/>
              <a:miter lim="800000"/>
              <a:headEnd/>
              <a:tailEnd/>
            </a:ln>
          </p:spPr>
          <p:txBody>
            <a:bodyPr>
              <a:spAutoFit/>
            </a:bodyPr>
            <a:lstStyle/>
            <a:p>
              <a:r>
                <a:rPr lang="id-ID" sz="2800" b="1">
                  <a:sym typeface="Symbol" pitchFamily="18" charset="2"/>
                </a:rPr>
                <a:t></a:t>
              </a:r>
              <a:endParaRPr lang="id-ID" sz="2800" b="1"/>
            </a:p>
          </p:txBody>
        </p:sp>
        <p:grpSp>
          <p:nvGrpSpPr>
            <p:cNvPr id="64550" name="Group 53"/>
            <p:cNvGrpSpPr>
              <a:grpSpLocks/>
            </p:cNvGrpSpPr>
            <p:nvPr/>
          </p:nvGrpSpPr>
          <p:grpSpPr bwMode="auto">
            <a:xfrm>
              <a:off x="7289457" y="4256739"/>
              <a:ext cx="396446" cy="447404"/>
              <a:chOff x="6553200" y="1066800"/>
              <a:chExt cx="1524000" cy="1068388"/>
            </a:xfrm>
          </p:grpSpPr>
          <p:cxnSp>
            <p:nvCxnSpPr>
              <p:cNvPr id="21" name="Straight Connector 20"/>
              <p:cNvCxnSpPr/>
              <p:nvPr/>
            </p:nvCxnSpPr>
            <p:spPr>
              <a:xfrm>
                <a:off x="7320397" y="1069035"/>
                <a:ext cx="7582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551471" y="2132387"/>
                <a:ext cx="7689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83376" y="1595371"/>
                <a:ext cx="1063352" cy="10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551" name="Rectangle 19"/>
            <p:cNvSpPr>
              <a:spLocks noChangeArrowheads="1"/>
            </p:cNvSpPr>
            <p:nvPr/>
          </p:nvSpPr>
          <p:spPr bwMode="auto">
            <a:xfrm>
              <a:off x="8039101" y="3869204"/>
              <a:ext cx="371042" cy="969497"/>
            </a:xfrm>
            <a:prstGeom prst="rect">
              <a:avLst/>
            </a:prstGeom>
            <a:noFill/>
            <a:ln w="9525">
              <a:noFill/>
              <a:miter lim="800000"/>
              <a:headEnd/>
              <a:tailEnd/>
            </a:ln>
          </p:spPr>
          <p:txBody>
            <a:bodyPr>
              <a:spAutoFit/>
            </a:bodyPr>
            <a:lstStyle/>
            <a:p>
              <a:r>
                <a:rPr lang="en-US" sz="3600">
                  <a:sym typeface="Symbol" pitchFamily="18" charset="2"/>
                </a:rPr>
                <a:t>y</a:t>
              </a:r>
              <a:endParaRPr lang="id-ID" sz="6000"/>
            </a:p>
          </p:txBody>
        </p:sp>
      </p:grpSp>
      <p:grpSp>
        <p:nvGrpSpPr>
          <p:cNvPr id="64517" name="Group 23"/>
          <p:cNvGrpSpPr>
            <a:grpSpLocks/>
          </p:cNvGrpSpPr>
          <p:nvPr/>
        </p:nvGrpSpPr>
        <p:grpSpPr bwMode="auto">
          <a:xfrm>
            <a:off x="6691313" y="5486400"/>
            <a:ext cx="1524000" cy="914400"/>
            <a:chOff x="6172201" y="3810000"/>
            <a:chExt cx="2667000" cy="1371600"/>
          </a:xfrm>
        </p:grpSpPr>
        <p:sp>
          <p:nvSpPr>
            <p:cNvPr id="25" name="Oval 24"/>
            <p:cNvSpPr/>
            <p:nvPr/>
          </p:nvSpPr>
          <p:spPr>
            <a:xfrm>
              <a:off x="6172201" y="3810000"/>
              <a:ext cx="2667000" cy="1371600"/>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26" name="Straight Connector 25"/>
            <p:cNvCxnSpPr/>
            <p:nvPr/>
          </p:nvCxnSpPr>
          <p:spPr>
            <a:xfrm rot="5400000">
              <a:off x="6368655" y="4492229"/>
              <a:ext cx="1273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362032" y="4493420"/>
              <a:ext cx="12763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540" name="Rectangle 27"/>
            <p:cNvSpPr>
              <a:spLocks noChangeArrowheads="1"/>
            </p:cNvSpPr>
            <p:nvPr/>
          </p:nvSpPr>
          <p:spPr bwMode="auto">
            <a:xfrm>
              <a:off x="6254752" y="4060371"/>
              <a:ext cx="371042" cy="784830"/>
            </a:xfrm>
            <a:prstGeom prst="rect">
              <a:avLst/>
            </a:prstGeom>
            <a:noFill/>
            <a:ln w="9525">
              <a:noFill/>
              <a:miter lim="800000"/>
              <a:headEnd/>
              <a:tailEnd/>
            </a:ln>
          </p:spPr>
          <p:txBody>
            <a:bodyPr>
              <a:spAutoFit/>
            </a:bodyPr>
            <a:lstStyle/>
            <a:p>
              <a:r>
                <a:rPr lang="id-ID" sz="2800" b="1">
                  <a:sym typeface="Symbol" pitchFamily="18" charset="2"/>
                </a:rPr>
                <a:t></a:t>
              </a:r>
              <a:endParaRPr lang="id-ID" sz="2800" b="1"/>
            </a:p>
          </p:txBody>
        </p:sp>
        <p:grpSp>
          <p:nvGrpSpPr>
            <p:cNvPr id="64541" name="Group 53"/>
            <p:cNvGrpSpPr>
              <a:grpSpLocks/>
            </p:cNvGrpSpPr>
            <p:nvPr/>
          </p:nvGrpSpPr>
          <p:grpSpPr bwMode="auto">
            <a:xfrm>
              <a:off x="7289457" y="4256739"/>
              <a:ext cx="396446" cy="447404"/>
              <a:chOff x="6553200" y="1066800"/>
              <a:chExt cx="1524000" cy="1068388"/>
            </a:xfrm>
          </p:grpSpPr>
          <p:cxnSp>
            <p:nvCxnSpPr>
              <p:cNvPr id="31" name="Straight Connector 30"/>
              <p:cNvCxnSpPr/>
              <p:nvPr/>
            </p:nvCxnSpPr>
            <p:spPr>
              <a:xfrm>
                <a:off x="7320397" y="1069035"/>
                <a:ext cx="7582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551471" y="2132387"/>
                <a:ext cx="7689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6783376" y="1595371"/>
                <a:ext cx="1063352" cy="106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542" name="Rectangle 29"/>
            <p:cNvSpPr>
              <a:spLocks noChangeArrowheads="1"/>
            </p:cNvSpPr>
            <p:nvPr/>
          </p:nvSpPr>
          <p:spPr bwMode="auto">
            <a:xfrm>
              <a:off x="8039101" y="3869204"/>
              <a:ext cx="371042" cy="969497"/>
            </a:xfrm>
            <a:prstGeom prst="rect">
              <a:avLst/>
            </a:prstGeom>
            <a:noFill/>
            <a:ln w="9525">
              <a:noFill/>
              <a:miter lim="800000"/>
              <a:headEnd/>
              <a:tailEnd/>
            </a:ln>
          </p:spPr>
          <p:txBody>
            <a:bodyPr>
              <a:spAutoFit/>
            </a:bodyPr>
            <a:lstStyle/>
            <a:p>
              <a:r>
                <a:rPr lang="en-US" sz="3600">
                  <a:sym typeface="Symbol" pitchFamily="18" charset="2"/>
                </a:rPr>
                <a:t>y</a:t>
              </a:r>
              <a:endParaRPr lang="id-ID" sz="6000"/>
            </a:p>
          </p:txBody>
        </p:sp>
      </p:grpSp>
      <p:cxnSp>
        <p:nvCxnSpPr>
          <p:cNvPr id="34" name="Straight Arrow Connector 33"/>
          <p:cNvCxnSpPr/>
          <p:nvPr/>
        </p:nvCxnSpPr>
        <p:spPr>
          <a:xfrm>
            <a:off x="4710113" y="2895600"/>
            <a:ext cx="1981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19" name="TextBox 36"/>
          <p:cNvSpPr txBox="1">
            <a:spLocks noChangeArrowheads="1"/>
          </p:cNvSpPr>
          <p:nvPr/>
        </p:nvSpPr>
        <p:spPr bwMode="auto">
          <a:xfrm>
            <a:off x="5167313" y="2286000"/>
            <a:ext cx="1219200" cy="584200"/>
          </a:xfrm>
          <a:prstGeom prst="rect">
            <a:avLst/>
          </a:prstGeom>
          <a:noFill/>
          <a:ln w="9525">
            <a:noFill/>
            <a:miter lim="800000"/>
            <a:headEnd/>
            <a:tailEnd/>
          </a:ln>
        </p:spPr>
        <p:txBody>
          <a:bodyPr>
            <a:spAutoFit/>
          </a:bodyPr>
          <a:lstStyle/>
          <a:p>
            <a:pPr algn="ctr"/>
            <a:r>
              <a:rPr lang="en-US" sz="3200"/>
              <a:t>w</a:t>
            </a:r>
            <a:endParaRPr lang="id-ID" sz="3200"/>
          </a:p>
        </p:txBody>
      </p:sp>
      <p:cxnSp>
        <p:nvCxnSpPr>
          <p:cNvPr id="36" name="Straight Arrow Connector 35"/>
          <p:cNvCxnSpPr>
            <a:stCxn id="64523" idx="3"/>
          </p:cNvCxnSpPr>
          <p:nvPr/>
        </p:nvCxnSpPr>
        <p:spPr>
          <a:xfrm>
            <a:off x="4633913" y="5880100"/>
            <a:ext cx="2057400" cy="63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21" name="TextBox 38"/>
          <p:cNvSpPr txBox="1">
            <a:spLocks noChangeArrowheads="1"/>
          </p:cNvSpPr>
          <p:nvPr/>
        </p:nvSpPr>
        <p:spPr bwMode="auto">
          <a:xfrm>
            <a:off x="5014913" y="5943600"/>
            <a:ext cx="1219200" cy="584200"/>
          </a:xfrm>
          <a:prstGeom prst="rect">
            <a:avLst/>
          </a:prstGeom>
          <a:noFill/>
          <a:ln w="9525">
            <a:noFill/>
            <a:miter lim="800000"/>
            <a:headEnd/>
            <a:tailEnd/>
          </a:ln>
        </p:spPr>
        <p:txBody>
          <a:bodyPr>
            <a:spAutoFit/>
          </a:bodyPr>
          <a:lstStyle/>
          <a:p>
            <a:pPr algn="ctr"/>
            <a:r>
              <a:rPr lang="en-US" sz="3200"/>
              <a:t>w</a:t>
            </a:r>
            <a:endParaRPr lang="id-ID" sz="3200"/>
          </a:p>
        </p:txBody>
      </p:sp>
      <p:sp>
        <p:nvSpPr>
          <p:cNvPr id="64522" name="TextBox 40"/>
          <p:cNvSpPr txBox="1">
            <a:spLocks noChangeArrowheads="1"/>
          </p:cNvSpPr>
          <p:nvPr/>
        </p:nvSpPr>
        <p:spPr bwMode="auto">
          <a:xfrm>
            <a:off x="3795713" y="2463800"/>
            <a:ext cx="838200" cy="584200"/>
          </a:xfrm>
          <a:prstGeom prst="rect">
            <a:avLst/>
          </a:prstGeom>
          <a:noFill/>
          <a:ln w="9525">
            <a:noFill/>
            <a:miter lim="800000"/>
            <a:headEnd/>
            <a:tailEnd/>
          </a:ln>
        </p:spPr>
        <p:txBody>
          <a:bodyPr>
            <a:spAutoFit/>
          </a:bodyPr>
          <a:lstStyle/>
          <a:p>
            <a:pPr algn="ctr"/>
            <a:r>
              <a:rPr lang="en-US" sz="3200"/>
              <a:t>x1</a:t>
            </a:r>
            <a:endParaRPr lang="id-ID" sz="3200"/>
          </a:p>
        </p:txBody>
      </p:sp>
      <p:sp>
        <p:nvSpPr>
          <p:cNvPr id="64523" name="TextBox 41"/>
          <p:cNvSpPr txBox="1">
            <a:spLocks noChangeArrowheads="1"/>
          </p:cNvSpPr>
          <p:nvPr/>
        </p:nvSpPr>
        <p:spPr bwMode="auto">
          <a:xfrm>
            <a:off x="3795713" y="5588000"/>
            <a:ext cx="838200" cy="584200"/>
          </a:xfrm>
          <a:prstGeom prst="rect">
            <a:avLst/>
          </a:prstGeom>
          <a:noFill/>
          <a:ln w="9525">
            <a:noFill/>
            <a:miter lim="800000"/>
            <a:headEnd/>
            <a:tailEnd/>
          </a:ln>
        </p:spPr>
        <p:txBody>
          <a:bodyPr>
            <a:spAutoFit/>
          </a:bodyPr>
          <a:lstStyle/>
          <a:p>
            <a:pPr algn="ctr"/>
            <a:r>
              <a:rPr lang="en-US" sz="3200"/>
              <a:t>xp</a:t>
            </a:r>
            <a:endParaRPr lang="id-ID" sz="3200"/>
          </a:p>
        </p:txBody>
      </p:sp>
      <p:cxnSp>
        <p:nvCxnSpPr>
          <p:cNvPr id="40" name="Straight Arrow Connector 39"/>
          <p:cNvCxnSpPr/>
          <p:nvPr/>
        </p:nvCxnSpPr>
        <p:spPr>
          <a:xfrm>
            <a:off x="4633913" y="4267200"/>
            <a:ext cx="2105025" cy="476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525" name="TextBox 40"/>
          <p:cNvSpPr txBox="1">
            <a:spLocks noChangeArrowheads="1"/>
          </p:cNvSpPr>
          <p:nvPr/>
        </p:nvSpPr>
        <p:spPr bwMode="auto">
          <a:xfrm>
            <a:off x="3795713" y="3632200"/>
            <a:ext cx="838200" cy="584200"/>
          </a:xfrm>
          <a:prstGeom prst="rect">
            <a:avLst/>
          </a:prstGeom>
          <a:noFill/>
          <a:ln w="9525">
            <a:noFill/>
            <a:miter lim="800000"/>
            <a:headEnd/>
            <a:tailEnd/>
          </a:ln>
        </p:spPr>
        <p:txBody>
          <a:bodyPr>
            <a:spAutoFit/>
          </a:bodyPr>
          <a:lstStyle/>
          <a:p>
            <a:pPr algn="ctr"/>
            <a:r>
              <a:rPr lang="en-US" sz="3200"/>
              <a:t>x2</a:t>
            </a:r>
            <a:endParaRPr lang="id-ID" sz="3200"/>
          </a:p>
        </p:txBody>
      </p:sp>
      <p:sp>
        <p:nvSpPr>
          <p:cNvPr id="64526" name="TextBox 40"/>
          <p:cNvSpPr txBox="1">
            <a:spLocks noChangeArrowheads="1"/>
          </p:cNvSpPr>
          <p:nvPr/>
        </p:nvSpPr>
        <p:spPr bwMode="auto">
          <a:xfrm>
            <a:off x="3795713" y="4064000"/>
            <a:ext cx="838200" cy="1570038"/>
          </a:xfrm>
          <a:prstGeom prst="rect">
            <a:avLst/>
          </a:prstGeom>
          <a:noFill/>
          <a:ln w="9525">
            <a:noFill/>
            <a:miter lim="800000"/>
            <a:headEnd/>
            <a:tailEnd/>
          </a:ln>
        </p:spPr>
        <p:txBody>
          <a:bodyPr>
            <a:spAutoFit/>
          </a:bodyPr>
          <a:lstStyle/>
          <a:p>
            <a:pPr algn="ctr"/>
            <a:r>
              <a:rPr lang="en-US" sz="3200"/>
              <a:t>.</a:t>
            </a:r>
          </a:p>
          <a:p>
            <a:pPr algn="ctr"/>
            <a:r>
              <a:rPr lang="en-US" sz="3200"/>
              <a:t>.</a:t>
            </a:r>
          </a:p>
          <a:p>
            <a:pPr algn="ctr"/>
            <a:r>
              <a:rPr lang="en-US" sz="3200"/>
              <a:t>.</a:t>
            </a:r>
            <a:endParaRPr lang="id-ID" sz="3200"/>
          </a:p>
        </p:txBody>
      </p:sp>
      <p:cxnSp>
        <p:nvCxnSpPr>
          <p:cNvPr id="47" name="Straight Arrow Connector 46"/>
          <p:cNvCxnSpPr/>
          <p:nvPr/>
        </p:nvCxnSpPr>
        <p:spPr>
          <a:xfrm flipV="1">
            <a:off x="4633913" y="3171825"/>
            <a:ext cx="2181225" cy="109537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633913" y="4267200"/>
            <a:ext cx="2209800" cy="13858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16200000" flipH="1">
            <a:off x="4557713" y="3048000"/>
            <a:ext cx="2667000" cy="2362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64523" idx="3"/>
          </p:cNvCxnSpPr>
          <p:nvPr/>
        </p:nvCxnSpPr>
        <p:spPr>
          <a:xfrm flipV="1">
            <a:off x="4633913" y="4572000"/>
            <a:ext cx="2181225" cy="13081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4523" idx="3"/>
          </p:cNvCxnSpPr>
          <p:nvPr/>
        </p:nvCxnSpPr>
        <p:spPr>
          <a:xfrm flipV="1">
            <a:off x="4633913" y="3276600"/>
            <a:ext cx="2409825" cy="2603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710113" y="2895600"/>
            <a:ext cx="2133600" cy="1219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8229600" y="5942013"/>
            <a:ext cx="685800"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4534" name="Picture 4"/>
          <p:cNvPicPr>
            <a:picLocks noChangeAspect="1" noChangeArrowheads="1"/>
          </p:cNvPicPr>
          <p:nvPr/>
        </p:nvPicPr>
        <p:blipFill>
          <a:blip r:embed="rId2"/>
          <a:srcRect/>
          <a:stretch>
            <a:fillRect/>
          </a:stretch>
        </p:blipFill>
        <p:spPr bwMode="auto">
          <a:xfrm>
            <a:off x="152400" y="2514600"/>
            <a:ext cx="3657600" cy="3581400"/>
          </a:xfrm>
          <a:prstGeom prst="rect">
            <a:avLst/>
          </a:prstGeom>
          <a:noFill/>
          <a:ln w="9525">
            <a:noFill/>
            <a:miter lim="800000"/>
            <a:headEnd/>
            <a:tailEnd/>
          </a:ln>
        </p:spPr>
      </p:pic>
      <p:cxnSp>
        <p:nvCxnSpPr>
          <p:cNvPr id="69" name="Straight Arrow Connector 68"/>
          <p:cNvCxnSpPr/>
          <p:nvPr/>
        </p:nvCxnSpPr>
        <p:spPr>
          <a:xfrm>
            <a:off x="8229600" y="4343400"/>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8229600" y="2895600"/>
            <a:ext cx="685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Referensi</a:t>
            </a:r>
          </a:p>
        </p:txBody>
      </p:sp>
      <p:sp>
        <p:nvSpPr>
          <p:cNvPr id="44035" name="Rectangle 3"/>
          <p:cNvSpPr>
            <a:spLocks noGrp="1" noChangeArrowheads="1"/>
          </p:cNvSpPr>
          <p:nvPr>
            <p:ph type="body" idx="1"/>
          </p:nvPr>
        </p:nvSpPr>
        <p:spPr/>
        <p:txBody>
          <a:bodyPr/>
          <a:lstStyle/>
          <a:p>
            <a:pPr marL="1254125" indent="-1254125">
              <a:buFont typeface="Wingdings 2" pitchFamily="18" charset="2"/>
              <a:buNone/>
              <a:tabLst>
                <a:tab pos="1254125" algn="l"/>
              </a:tabLst>
            </a:pPr>
            <a:r>
              <a:rPr lang="en-US" sz="2400" smtClean="0"/>
              <a:t>[SUY08]	Suyanto, 2008, “</a:t>
            </a:r>
            <a:r>
              <a:rPr lang="id-ID" sz="2400" smtClean="0"/>
              <a:t>Soft </a:t>
            </a:r>
            <a:r>
              <a:rPr lang="en-US" sz="2400" smtClean="0"/>
              <a:t>Comput</a:t>
            </a:r>
            <a:r>
              <a:rPr lang="id-ID" sz="2400" smtClean="0"/>
              <a:t>ing</a:t>
            </a:r>
            <a:r>
              <a:rPr lang="en-US" sz="2400" smtClean="0"/>
              <a:t>: </a:t>
            </a:r>
            <a:r>
              <a:rPr lang="id-ID" sz="2400" smtClean="0"/>
              <a:t>Membangun Mesin Ber-IQ Tinggi</a:t>
            </a:r>
            <a:r>
              <a:rPr lang="en-US" sz="2400" smtClean="0"/>
              <a:t>”, Informatika, Bandung Indonesia.</a:t>
            </a:r>
            <a:r>
              <a:rPr lang="id-ID" sz="2400" smtClean="0"/>
              <a:t> ISBN: 978-979-1153-49-2.</a:t>
            </a:r>
          </a:p>
          <a:p>
            <a:pPr marL="1254125" indent="-1254125">
              <a:buFont typeface="Wingdings 2" pitchFamily="18" charset="2"/>
              <a:buNone/>
              <a:tabLst>
                <a:tab pos="1254125" algn="l"/>
              </a:tabLst>
            </a:pPr>
            <a:r>
              <a:rPr lang="sv-SE" sz="2400" smtClean="0"/>
              <a:t>[TET01]	Tettamanzi A., Tomassini M., ”Soft Computing”. Springer-Verlag Berlin Heidelberg, 2001. Printed in Germany.</a:t>
            </a:r>
          </a:p>
          <a:p>
            <a:pPr marL="1254125" indent="-1254125">
              <a:buFont typeface="Wingdings 2" pitchFamily="18" charset="2"/>
              <a:buNone/>
              <a:tabLst>
                <a:tab pos="1254125" algn="l"/>
              </a:tabLst>
            </a:pPr>
            <a:r>
              <a:rPr lang="sv-SE" sz="2400" smtClean="0"/>
              <a:t>[MIT97]	Mitchell M. Tom. 1997. ”Machine Learning”. McGraw-Hill International Editions. Printed in Singapore.</a:t>
            </a:r>
          </a:p>
        </p:txBody>
      </p:sp>
    </p:spTree>
    <p:extLst>
      <p:ext uri="{BB962C8B-B14F-4D97-AF65-F5344CB8AC3E}">
        <p14:creationId xmlns:p14="http://schemas.microsoft.com/office/powerpoint/2010/main" val="664495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C:\2011-06-19 Foto\photo untuk visa\Muhammad_Arkan_Ariyanto_4_bulan.jpg"/>
          <p:cNvPicPr>
            <a:picLocks noChangeAspect="1" noChangeArrowheads="1"/>
          </p:cNvPicPr>
          <p:nvPr/>
        </p:nvPicPr>
        <p:blipFill>
          <a:blip r:embed="rId2"/>
          <a:srcRect/>
          <a:stretch>
            <a:fillRect/>
          </a:stretch>
        </p:blipFill>
        <p:spPr bwMode="auto">
          <a:xfrm>
            <a:off x="4572000" y="0"/>
            <a:ext cx="4572000" cy="6883613"/>
          </a:xfrm>
          <a:prstGeom prst="rect">
            <a:avLst/>
          </a:prstGeom>
          <a:noFill/>
        </p:spPr>
      </p:pic>
      <p:pic>
        <p:nvPicPr>
          <p:cNvPr id="64513" name="Picture 1" descr="C:\2011-06-19 Foto\photo untuk visa\Muhammad_Arkan_Ariyanto_4_bulan.jpg"/>
          <p:cNvPicPr>
            <a:picLocks noChangeAspect="1" noChangeArrowheads="1"/>
          </p:cNvPicPr>
          <p:nvPr/>
        </p:nvPicPr>
        <p:blipFill>
          <a:blip r:embed="rId2"/>
          <a:srcRect/>
          <a:stretch>
            <a:fillRect/>
          </a:stretch>
        </p:blipFill>
        <p:spPr bwMode="auto">
          <a:xfrm>
            <a:off x="0" y="0"/>
            <a:ext cx="4572000" cy="6883613"/>
          </a:xfrm>
          <a:prstGeom prst="rect">
            <a:avLst/>
          </a:prstGeom>
          <a:noFill/>
        </p:spPr>
      </p:pic>
      <p:sp>
        <p:nvSpPr>
          <p:cNvPr id="3" name="TextBox 2"/>
          <p:cNvSpPr txBox="1">
            <a:spLocks noChangeArrowheads="1"/>
          </p:cNvSpPr>
          <p:nvPr/>
        </p:nvSpPr>
        <p:spPr bwMode="auto">
          <a:xfrm>
            <a:off x="5181600" y="1847850"/>
            <a:ext cx="3810000" cy="523220"/>
          </a:xfrm>
          <a:prstGeom prst="rect">
            <a:avLst/>
          </a:prstGeom>
          <a:noFill/>
          <a:ln w="9525">
            <a:noFill/>
            <a:miter lim="800000"/>
            <a:headEnd/>
            <a:tailEnd/>
          </a:ln>
        </p:spPr>
        <p:txBody>
          <a:bodyPr wrap="square">
            <a:spAutoFit/>
          </a:bodyPr>
          <a:lstStyle/>
          <a:p>
            <a:pPr algn="r"/>
            <a:r>
              <a:rPr lang="en-US" sz="2800" dirty="0" err="1" smtClean="0">
                <a:solidFill>
                  <a:srgbClr val="FF0000"/>
                </a:solidFill>
              </a:rPr>
              <a:t>Merayap</a:t>
            </a:r>
            <a:r>
              <a:rPr lang="en-US" sz="2800" dirty="0" smtClean="0">
                <a:solidFill>
                  <a:srgbClr val="FF0000"/>
                </a:solidFill>
              </a:rPr>
              <a:t> - </a:t>
            </a:r>
            <a:r>
              <a:rPr lang="en-US" sz="2800" dirty="0" err="1" smtClean="0">
                <a:solidFill>
                  <a:srgbClr val="FF0000"/>
                </a:solidFill>
              </a:rPr>
              <a:t>Berjalan</a:t>
            </a:r>
            <a:r>
              <a:rPr lang="en-US" sz="2800" dirty="0">
                <a:solidFill>
                  <a:srgbClr val="FF0000"/>
                </a:solidFill>
              </a:rPr>
              <a:t>?</a:t>
            </a:r>
            <a:endParaRPr lang="id-ID" sz="2800" dirty="0">
              <a:solidFill>
                <a:srgbClr val="FF0000"/>
              </a:solidFill>
            </a:endParaRPr>
          </a:p>
        </p:txBody>
      </p:sp>
      <p:sp>
        <p:nvSpPr>
          <p:cNvPr id="4" name="TextBox 3"/>
          <p:cNvSpPr txBox="1">
            <a:spLocks noChangeArrowheads="1"/>
          </p:cNvSpPr>
          <p:nvPr/>
        </p:nvSpPr>
        <p:spPr bwMode="auto">
          <a:xfrm>
            <a:off x="5715000" y="3057525"/>
            <a:ext cx="3276600" cy="523875"/>
          </a:xfrm>
          <a:prstGeom prst="rect">
            <a:avLst/>
          </a:prstGeom>
          <a:noFill/>
          <a:ln w="9525">
            <a:noFill/>
            <a:miter lim="800000"/>
            <a:headEnd/>
            <a:tailEnd/>
          </a:ln>
        </p:spPr>
        <p:txBody>
          <a:bodyPr wrap="square">
            <a:spAutoFit/>
          </a:bodyPr>
          <a:lstStyle/>
          <a:p>
            <a:pPr algn="r"/>
            <a:r>
              <a:rPr lang="en-US" sz="2800" dirty="0" err="1">
                <a:solidFill>
                  <a:srgbClr val="FF0000"/>
                </a:solidFill>
              </a:rPr>
              <a:t>Berbahasa</a:t>
            </a:r>
            <a:r>
              <a:rPr lang="en-US" sz="2800" dirty="0">
                <a:solidFill>
                  <a:srgbClr val="FF0000"/>
                </a:solidFill>
              </a:rPr>
              <a:t>?</a:t>
            </a:r>
            <a:endParaRPr lang="id-ID" sz="2800" dirty="0">
              <a:solidFill>
                <a:srgbClr val="FF0000"/>
              </a:solidFill>
            </a:endParaRPr>
          </a:p>
        </p:txBody>
      </p:sp>
      <p:sp>
        <p:nvSpPr>
          <p:cNvPr id="5" name="TextBox 4"/>
          <p:cNvSpPr txBox="1">
            <a:spLocks noChangeArrowheads="1"/>
          </p:cNvSpPr>
          <p:nvPr/>
        </p:nvSpPr>
        <p:spPr bwMode="auto">
          <a:xfrm>
            <a:off x="5486400" y="2462213"/>
            <a:ext cx="3505200" cy="519112"/>
          </a:xfrm>
          <a:prstGeom prst="rect">
            <a:avLst/>
          </a:prstGeom>
          <a:noFill/>
          <a:ln w="9525">
            <a:noFill/>
            <a:miter lim="800000"/>
            <a:headEnd/>
            <a:tailEnd/>
          </a:ln>
        </p:spPr>
        <p:txBody>
          <a:bodyPr wrap="square">
            <a:spAutoFit/>
          </a:bodyPr>
          <a:lstStyle/>
          <a:p>
            <a:pPr algn="r"/>
            <a:r>
              <a:rPr lang="en-US" sz="2800" dirty="0" err="1" smtClean="0">
                <a:solidFill>
                  <a:srgbClr val="FF0000"/>
                </a:solidFill>
              </a:rPr>
              <a:t>Arah</a:t>
            </a:r>
            <a:r>
              <a:rPr lang="en-US" sz="2800" dirty="0">
                <a:solidFill>
                  <a:srgbClr val="FF0000"/>
                </a:solidFill>
              </a:rPr>
              <a:t>?</a:t>
            </a:r>
            <a:endParaRPr lang="id-ID" sz="2800" dirty="0">
              <a:solidFill>
                <a:srgbClr val="FF0000"/>
              </a:solidFill>
            </a:endParaRPr>
          </a:p>
        </p:txBody>
      </p:sp>
      <p:sp>
        <p:nvSpPr>
          <p:cNvPr id="6" name="TextBox 5"/>
          <p:cNvSpPr txBox="1">
            <a:spLocks noChangeArrowheads="1"/>
          </p:cNvSpPr>
          <p:nvPr/>
        </p:nvSpPr>
        <p:spPr bwMode="auto">
          <a:xfrm>
            <a:off x="6553200" y="1228725"/>
            <a:ext cx="2438400" cy="523875"/>
          </a:xfrm>
          <a:prstGeom prst="rect">
            <a:avLst/>
          </a:prstGeom>
          <a:noFill/>
          <a:ln w="9525">
            <a:noFill/>
            <a:miter lim="800000"/>
            <a:headEnd/>
            <a:tailEnd/>
          </a:ln>
        </p:spPr>
        <p:txBody>
          <a:bodyPr>
            <a:spAutoFit/>
          </a:bodyPr>
          <a:lstStyle/>
          <a:p>
            <a:pPr algn="r"/>
            <a:r>
              <a:rPr lang="en-US" sz="2800">
                <a:solidFill>
                  <a:srgbClr val="FF0000"/>
                </a:solidFill>
              </a:rPr>
              <a:t>Menangis?</a:t>
            </a:r>
            <a:endParaRPr lang="id-ID" sz="2800">
              <a:solidFill>
                <a:srgbClr val="FF0000"/>
              </a:solidFill>
            </a:endParaRPr>
          </a:p>
        </p:txBody>
      </p:sp>
      <p:sp>
        <p:nvSpPr>
          <p:cNvPr id="7" name="TextBox 6"/>
          <p:cNvSpPr txBox="1">
            <a:spLocks noChangeArrowheads="1"/>
          </p:cNvSpPr>
          <p:nvPr/>
        </p:nvSpPr>
        <p:spPr bwMode="auto">
          <a:xfrm>
            <a:off x="5181600" y="3667125"/>
            <a:ext cx="3810000" cy="523875"/>
          </a:xfrm>
          <a:prstGeom prst="rect">
            <a:avLst/>
          </a:prstGeom>
          <a:noFill/>
          <a:ln w="9525">
            <a:noFill/>
            <a:miter lim="800000"/>
            <a:headEnd/>
            <a:tailEnd/>
          </a:ln>
        </p:spPr>
        <p:txBody>
          <a:bodyPr wrap="square">
            <a:spAutoFit/>
          </a:bodyPr>
          <a:lstStyle/>
          <a:p>
            <a:pPr algn="r"/>
            <a:r>
              <a:rPr lang="en-US" sz="2800" dirty="0" err="1">
                <a:solidFill>
                  <a:srgbClr val="FF0000"/>
                </a:solidFill>
              </a:rPr>
              <a:t>Logika</a:t>
            </a:r>
            <a:r>
              <a:rPr lang="en-US" sz="2800" dirty="0">
                <a:solidFill>
                  <a:srgbClr val="FF0000"/>
                </a:solidFill>
              </a:rPr>
              <a:t>?</a:t>
            </a:r>
            <a:endParaRPr lang="id-ID" sz="2800" dirty="0">
              <a:solidFill>
                <a:srgbClr val="FF0000"/>
              </a:solidFill>
            </a:endParaRPr>
          </a:p>
        </p:txBody>
      </p:sp>
      <p:sp>
        <p:nvSpPr>
          <p:cNvPr id="8" name="TextBox 7"/>
          <p:cNvSpPr txBox="1">
            <a:spLocks noChangeArrowheads="1"/>
          </p:cNvSpPr>
          <p:nvPr/>
        </p:nvSpPr>
        <p:spPr bwMode="auto">
          <a:xfrm>
            <a:off x="4191000" y="4582180"/>
            <a:ext cx="4800600" cy="523220"/>
          </a:xfrm>
          <a:prstGeom prst="rect">
            <a:avLst/>
          </a:prstGeom>
          <a:noFill/>
          <a:ln w="9525">
            <a:noFill/>
            <a:miter lim="800000"/>
            <a:headEnd/>
            <a:tailEnd/>
          </a:ln>
        </p:spPr>
        <p:txBody>
          <a:bodyPr wrap="square">
            <a:spAutoFit/>
          </a:bodyPr>
          <a:lstStyle/>
          <a:p>
            <a:pPr algn="r"/>
            <a:r>
              <a:rPr lang="en-US" sz="2800" b="1" dirty="0">
                <a:solidFill>
                  <a:srgbClr val="FF0000"/>
                </a:solidFill>
              </a:rPr>
              <a:t>Multiple Intelligence !!!</a:t>
            </a:r>
            <a:endParaRPr lang="id-ID" sz="2800" b="1" dirty="0">
              <a:solidFill>
                <a:srgbClr val="FF0000"/>
              </a:solidFill>
            </a:endParaRPr>
          </a:p>
        </p:txBody>
      </p:sp>
      <p:sp>
        <p:nvSpPr>
          <p:cNvPr id="9" name="Rectangle 8"/>
          <p:cNvSpPr/>
          <p:nvPr/>
        </p:nvSpPr>
        <p:spPr>
          <a:xfrm>
            <a:off x="990600" y="54114"/>
            <a:ext cx="7315200" cy="707886"/>
          </a:xfrm>
          <a:prstGeom prst="rect">
            <a:avLst/>
          </a:prstGeom>
        </p:spPr>
        <p:txBody>
          <a:bodyPr wrap="square">
            <a:spAutoFit/>
          </a:bodyPr>
          <a:lstStyle/>
          <a:p>
            <a:pPr algn="ctr"/>
            <a:r>
              <a:rPr lang="en-US" sz="4000" b="1" dirty="0" err="1" smtClean="0">
                <a:solidFill>
                  <a:srgbClr val="FF0000"/>
                </a:solidFill>
              </a:rPr>
              <a:t>Bagaimana</a:t>
            </a:r>
            <a:r>
              <a:rPr lang="en-US" sz="4000" b="1" dirty="0" smtClean="0">
                <a:solidFill>
                  <a:srgbClr val="FF0000"/>
                </a:solidFill>
              </a:rPr>
              <a:t> </a:t>
            </a:r>
            <a:r>
              <a:rPr lang="en-US" sz="4000" b="1" dirty="0" err="1" smtClean="0">
                <a:solidFill>
                  <a:srgbClr val="FF0000"/>
                </a:solidFill>
              </a:rPr>
              <a:t>manusia</a:t>
            </a:r>
            <a:r>
              <a:rPr lang="en-US" sz="4000" b="1" dirty="0" smtClean="0">
                <a:solidFill>
                  <a:srgbClr val="FF0000"/>
                </a:solidFill>
              </a:rPr>
              <a:t> </a:t>
            </a:r>
            <a:r>
              <a:rPr lang="en-US" sz="4000" b="1" dirty="0" err="1" smtClean="0">
                <a:solidFill>
                  <a:srgbClr val="FF0000"/>
                </a:solidFill>
              </a:rPr>
              <a:t>belajar</a:t>
            </a:r>
            <a:r>
              <a:rPr lang="en-US" sz="4000" b="1" dirty="0" smtClean="0">
                <a:solidFill>
                  <a:srgbClr val="FF0000"/>
                </a:solidFill>
              </a:rPr>
              <a:t>?</a:t>
            </a:r>
            <a:endParaRPr lang="id-ID"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p:txBody>
          <a:bodyPr/>
          <a:lstStyle/>
          <a:p>
            <a:r>
              <a:rPr lang="en-US" smtClean="0"/>
              <a:t>Learning</a:t>
            </a:r>
            <a:endParaRPr lang="id-ID" smtClean="0"/>
          </a:p>
        </p:txBody>
      </p:sp>
      <p:graphicFrame>
        <p:nvGraphicFramePr>
          <p:cNvPr id="21" name="Content Placeholder 20"/>
          <p:cNvGraphicFramePr>
            <a:graphicFrameLocks noGrp="1"/>
          </p:cNvGraphicFramePr>
          <p:nvPr>
            <p:ph idx="1"/>
          </p:nvPr>
        </p:nvGraphicFramePr>
        <p:xfrm>
          <a:off x="457200" y="2667000"/>
          <a:ext cx="62484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33"/>
          <p:cNvGrpSpPr>
            <a:grpSpLocks/>
          </p:cNvGrpSpPr>
          <p:nvPr/>
        </p:nvGrpSpPr>
        <p:grpSpPr bwMode="auto">
          <a:xfrm>
            <a:off x="838200" y="150813"/>
            <a:ext cx="7620000" cy="6402387"/>
            <a:chOff x="914400" y="0"/>
            <a:chExt cx="7620000" cy="6401594"/>
          </a:xfrm>
        </p:grpSpPr>
        <p:sp>
          <p:nvSpPr>
            <p:cNvPr id="3" name="Oval 2"/>
            <p:cNvSpPr/>
            <p:nvPr/>
          </p:nvSpPr>
          <p:spPr>
            <a:xfrm>
              <a:off x="5029200" y="2057145"/>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 name="Oval 3"/>
            <p:cNvSpPr/>
            <p:nvPr/>
          </p:nvSpPr>
          <p:spPr>
            <a:xfrm>
              <a:off x="5715000" y="1904764"/>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Oval 4"/>
            <p:cNvSpPr/>
            <p:nvPr/>
          </p:nvSpPr>
          <p:spPr>
            <a:xfrm>
              <a:off x="6172200" y="358095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Oval 5"/>
            <p:cNvSpPr/>
            <p:nvPr/>
          </p:nvSpPr>
          <p:spPr>
            <a:xfrm>
              <a:off x="6096000" y="2514289"/>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Oval 6"/>
            <p:cNvSpPr/>
            <p:nvPr/>
          </p:nvSpPr>
          <p:spPr>
            <a:xfrm>
              <a:off x="5257800" y="350476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Oval 7"/>
            <p:cNvSpPr/>
            <p:nvPr/>
          </p:nvSpPr>
          <p:spPr>
            <a:xfrm>
              <a:off x="4419600" y="2285717"/>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 name="Oval 8"/>
            <p:cNvSpPr/>
            <p:nvPr/>
          </p:nvSpPr>
          <p:spPr>
            <a:xfrm>
              <a:off x="5257800" y="1523811"/>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0" name="Oval 9"/>
            <p:cNvSpPr/>
            <p:nvPr/>
          </p:nvSpPr>
          <p:spPr>
            <a:xfrm>
              <a:off x="5715000" y="3047622"/>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Oval 10"/>
            <p:cNvSpPr/>
            <p:nvPr/>
          </p:nvSpPr>
          <p:spPr>
            <a:xfrm>
              <a:off x="5029200" y="2895241"/>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2" name="Oval 11"/>
            <p:cNvSpPr/>
            <p:nvPr/>
          </p:nvSpPr>
          <p:spPr>
            <a:xfrm>
              <a:off x="5410200" y="2590479"/>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p>
          </p:txBody>
        </p:sp>
        <p:sp>
          <p:nvSpPr>
            <p:cNvPr id="13" name="Isosceles Triangle 12"/>
            <p:cNvSpPr/>
            <p:nvPr/>
          </p:nvSpPr>
          <p:spPr>
            <a:xfrm>
              <a:off x="2286000" y="4038100"/>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Isosceles Triangle 13"/>
            <p:cNvSpPr/>
            <p:nvPr/>
          </p:nvSpPr>
          <p:spPr>
            <a:xfrm>
              <a:off x="2743200" y="3961909"/>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Isosceles Triangle 14"/>
            <p:cNvSpPr/>
            <p:nvPr/>
          </p:nvSpPr>
          <p:spPr>
            <a:xfrm>
              <a:off x="3429000" y="4190481"/>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Isosceles Triangle 15"/>
            <p:cNvSpPr/>
            <p:nvPr/>
          </p:nvSpPr>
          <p:spPr>
            <a:xfrm>
              <a:off x="3124200" y="2971432"/>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Isosceles Triangle 16"/>
            <p:cNvSpPr/>
            <p:nvPr/>
          </p:nvSpPr>
          <p:spPr>
            <a:xfrm>
              <a:off x="1752600" y="3580956"/>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Isosceles Triangle 17"/>
            <p:cNvSpPr/>
            <p:nvPr/>
          </p:nvSpPr>
          <p:spPr>
            <a:xfrm>
              <a:off x="3200400" y="3580956"/>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Isosceles Triangle 18"/>
            <p:cNvSpPr/>
            <p:nvPr/>
          </p:nvSpPr>
          <p:spPr>
            <a:xfrm>
              <a:off x="2438400" y="3276194"/>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0" name="Isosceles Triangle 19"/>
            <p:cNvSpPr/>
            <p:nvPr/>
          </p:nvSpPr>
          <p:spPr>
            <a:xfrm>
              <a:off x="1676400" y="4190481"/>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1" name="Isosceles Triangle 20"/>
            <p:cNvSpPr/>
            <p:nvPr/>
          </p:nvSpPr>
          <p:spPr>
            <a:xfrm>
              <a:off x="2743200" y="4571434"/>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25" name="Straight Connector 24"/>
            <p:cNvCxnSpPr/>
            <p:nvPr/>
          </p:nvCxnSpPr>
          <p:spPr>
            <a:xfrm>
              <a:off x="914400" y="3504766"/>
              <a:ext cx="7010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332267" y="3542861"/>
              <a:ext cx="5715879" cy="1587"/>
            </a:xfrm>
            <a:prstGeom prst="line">
              <a:avLst/>
            </a:prstGeom>
          </p:spPr>
          <p:style>
            <a:lnRef idx="1">
              <a:schemeClr val="accent1"/>
            </a:lnRef>
            <a:fillRef idx="0">
              <a:schemeClr val="accent1"/>
            </a:fillRef>
            <a:effectRef idx="0">
              <a:schemeClr val="accent1"/>
            </a:effectRef>
            <a:fontRef idx="minor">
              <a:schemeClr val="tx1"/>
            </a:fontRef>
          </p:style>
        </p:cxnSp>
        <p:sp>
          <p:nvSpPr>
            <p:cNvPr id="66588" name="TextBox 28"/>
            <p:cNvSpPr txBox="1">
              <a:spLocks noChangeArrowheads="1"/>
            </p:cNvSpPr>
            <p:nvPr/>
          </p:nvSpPr>
          <p:spPr bwMode="auto">
            <a:xfrm>
              <a:off x="8001000" y="3276600"/>
              <a:ext cx="533400" cy="523220"/>
            </a:xfrm>
            <a:prstGeom prst="rect">
              <a:avLst/>
            </a:prstGeom>
            <a:noFill/>
            <a:ln w="9525">
              <a:noFill/>
              <a:miter lim="800000"/>
              <a:headEnd/>
              <a:tailEnd/>
            </a:ln>
          </p:spPr>
          <p:txBody>
            <a:bodyPr>
              <a:spAutoFit/>
            </a:bodyPr>
            <a:lstStyle/>
            <a:p>
              <a:pPr algn="ctr"/>
              <a:r>
                <a:rPr lang="en-US" sz="2800" i="1"/>
                <a:t>x</a:t>
              </a:r>
              <a:r>
                <a:rPr lang="en-US" sz="2800" baseline="-25000"/>
                <a:t>1</a:t>
              </a:r>
              <a:endParaRPr lang="id-ID" sz="2800" baseline="-25000"/>
            </a:p>
          </p:txBody>
        </p:sp>
        <p:sp>
          <p:nvSpPr>
            <p:cNvPr id="66589" name="TextBox 29"/>
            <p:cNvSpPr txBox="1">
              <a:spLocks noChangeArrowheads="1"/>
            </p:cNvSpPr>
            <p:nvPr/>
          </p:nvSpPr>
          <p:spPr bwMode="auto">
            <a:xfrm>
              <a:off x="3886200" y="0"/>
              <a:ext cx="533400" cy="523220"/>
            </a:xfrm>
            <a:prstGeom prst="rect">
              <a:avLst/>
            </a:prstGeom>
            <a:noFill/>
            <a:ln w="9525">
              <a:noFill/>
              <a:miter lim="800000"/>
              <a:headEnd/>
              <a:tailEnd/>
            </a:ln>
          </p:spPr>
          <p:txBody>
            <a:bodyPr>
              <a:spAutoFit/>
            </a:bodyPr>
            <a:lstStyle/>
            <a:p>
              <a:pPr algn="ctr"/>
              <a:r>
                <a:rPr lang="en-US" sz="2800" i="1"/>
                <a:t>x</a:t>
              </a:r>
              <a:r>
                <a:rPr lang="en-US" sz="2800" baseline="-25000"/>
                <a:t>2</a:t>
              </a:r>
              <a:endParaRPr lang="id-ID" sz="2800" baseline="-25000"/>
            </a:p>
          </p:txBody>
        </p:sp>
      </p:grpSp>
      <p:cxnSp>
        <p:nvCxnSpPr>
          <p:cNvPr id="35" name="Straight Connector 34"/>
          <p:cNvCxnSpPr/>
          <p:nvPr/>
        </p:nvCxnSpPr>
        <p:spPr>
          <a:xfrm rot="16200000" flipH="1">
            <a:off x="1752600" y="1524000"/>
            <a:ext cx="4343400" cy="3429000"/>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rrowheads="1"/>
          </p:cNvSpPr>
          <p:nvPr/>
        </p:nvSpPr>
        <p:spPr bwMode="auto">
          <a:xfrm>
            <a:off x="4343400" y="5648325"/>
            <a:ext cx="3581400" cy="523875"/>
          </a:xfrm>
          <a:prstGeom prst="rect">
            <a:avLst/>
          </a:prstGeom>
          <a:noFill/>
          <a:ln w="9525">
            <a:noFill/>
            <a:miter lim="800000"/>
            <a:headEnd/>
            <a:tailEnd/>
          </a:ln>
        </p:spPr>
        <p:txBody>
          <a:bodyPr>
            <a:spAutoFit/>
          </a:bodyPr>
          <a:lstStyle/>
          <a:p>
            <a:pPr algn="ctr"/>
            <a:r>
              <a:rPr lang="en-US" sz="2800" b="1" i="1">
                <a:solidFill>
                  <a:srgbClr val="33CC33"/>
                </a:solidFill>
              </a:rPr>
              <a:t>w</a:t>
            </a:r>
            <a:r>
              <a:rPr lang="en-US" sz="2800" b="1" baseline="-25000">
                <a:solidFill>
                  <a:srgbClr val="33CC33"/>
                </a:solidFill>
              </a:rPr>
              <a:t>1</a:t>
            </a:r>
            <a:r>
              <a:rPr lang="en-US" sz="2800" b="1" i="1">
                <a:solidFill>
                  <a:srgbClr val="33CC33"/>
                </a:solidFill>
              </a:rPr>
              <a:t>x</a:t>
            </a:r>
            <a:r>
              <a:rPr lang="en-US" sz="2800" b="1" baseline="-25000">
                <a:solidFill>
                  <a:srgbClr val="33CC33"/>
                </a:solidFill>
              </a:rPr>
              <a:t>1</a:t>
            </a:r>
            <a:r>
              <a:rPr lang="en-US" sz="2800" b="1" i="1">
                <a:solidFill>
                  <a:srgbClr val="33CC33"/>
                </a:solidFill>
              </a:rPr>
              <a:t> + w</a:t>
            </a:r>
            <a:r>
              <a:rPr lang="en-US" sz="2800" b="1" baseline="-25000">
                <a:solidFill>
                  <a:srgbClr val="33CC33"/>
                </a:solidFill>
              </a:rPr>
              <a:t>2</a:t>
            </a:r>
            <a:r>
              <a:rPr lang="en-US" sz="2800" b="1" i="1">
                <a:solidFill>
                  <a:srgbClr val="33CC33"/>
                </a:solidFill>
              </a:rPr>
              <a:t>x</a:t>
            </a:r>
            <a:r>
              <a:rPr lang="en-US" sz="2800" b="1" baseline="-25000">
                <a:solidFill>
                  <a:srgbClr val="33CC33"/>
                </a:solidFill>
              </a:rPr>
              <a:t>2 </a:t>
            </a:r>
            <a:r>
              <a:rPr lang="en-US" sz="2800" b="1" i="1">
                <a:solidFill>
                  <a:srgbClr val="33CC33"/>
                </a:solidFill>
              </a:rPr>
              <a:t>- </a:t>
            </a:r>
            <a:r>
              <a:rPr lang="el-GR" sz="2800" b="1" i="1">
                <a:solidFill>
                  <a:srgbClr val="33CC33"/>
                </a:solidFill>
              </a:rPr>
              <a:t>θ</a:t>
            </a:r>
            <a:r>
              <a:rPr lang="en-US" sz="2800" b="1" i="1">
                <a:solidFill>
                  <a:srgbClr val="33CC33"/>
                </a:solidFill>
              </a:rPr>
              <a:t>= </a:t>
            </a:r>
            <a:r>
              <a:rPr lang="en-US" sz="2800" b="1">
                <a:solidFill>
                  <a:srgbClr val="33CC33"/>
                </a:solidFill>
              </a:rPr>
              <a:t>0</a:t>
            </a:r>
            <a:endParaRPr lang="id-ID" sz="2800" b="1" baseline="-25000">
              <a:solidFill>
                <a:srgbClr val="33CC33"/>
              </a:solidFill>
            </a:endParaRPr>
          </a:p>
        </p:txBody>
      </p:sp>
      <p:cxnSp>
        <p:nvCxnSpPr>
          <p:cNvPr id="40" name="Straight Connector 39"/>
          <p:cNvCxnSpPr/>
          <p:nvPr/>
        </p:nvCxnSpPr>
        <p:spPr>
          <a:xfrm>
            <a:off x="2819400" y="838200"/>
            <a:ext cx="4648200" cy="36576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66800" y="1524000"/>
            <a:ext cx="3886200" cy="37338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43"/>
                                        </p:tgtEl>
                                      </p:cBhvr>
                                    </p:animEffect>
                                    <p:set>
                                      <p:cBhvr>
                                        <p:cTn id="22" dur="1" fill="hold">
                                          <p:stCondLst>
                                            <p:cond delay="499"/>
                                          </p:stCondLst>
                                        </p:cTn>
                                        <p:tgtEl>
                                          <p:spTgt spid="4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linds(horizontal)">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33"/>
          <p:cNvGrpSpPr>
            <a:grpSpLocks/>
          </p:cNvGrpSpPr>
          <p:nvPr/>
        </p:nvGrpSpPr>
        <p:grpSpPr bwMode="auto">
          <a:xfrm>
            <a:off x="838200" y="150813"/>
            <a:ext cx="7620000" cy="6402387"/>
            <a:chOff x="914400" y="0"/>
            <a:chExt cx="7620000" cy="6401594"/>
          </a:xfrm>
        </p:grpSpPr>
        <p:sp>
          <p:nvSpPr>
            <p:cNvPr id="3" name="Oval 2"/>
            <p:cNvSpPr/>
            <p:nvPr/>
          </p:nvSpPr>
          <p:spPr>
            <a:xfrm>
              <a:off x="5029200" y="2057145"/>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 name="Oval 3"/>
            <p:cNvSpPr/>
            <p:nvPr/>
          </p:nvSpPr>
          <p:spPr>
            <a:xfrm>
              <a:off x="5715000" y="1904764"/>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Oval 4"/>
            <p:cNvSpPr/>
            <p:nvPr/>
          </p:nvSpPr>
          <p:spPr>
            <a:xfrm>
              <a:off x="6172200" y="358095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Oval 5"/>
            <p:cNvSpPr/>
            <p:nvPr/>
          </p:nvSpPr>
          <p:spPr>
            <a:xfrm>
              <a:off x="6096000" y="2514289"/>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Oval 6"/>
            <p:cNvSpPr/>
            <p:nvPr/>
          </p:nvSpPr>
          <p:spPr>
            <a:xfrm>
              <a:off x="5257800" y="350476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Oval 7"/>
            <p:cNvSpPr/>
            <p:nvPr/>
          </p:nvSpPr>
          <p:spPr>
            <a:xfrm>
              <a:off x="1828800" y="2896828"/>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 name="Oval 8"/>
            <p:cNvSpPr/>
            <p:nvPr/>
          </p:nvSpPr>
          <p:spPr>
            <a:xfrm>
              <a:off x="5257800" y="1523811"/>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0" name="Oval 9"/>
            <p:cNvSpPr/>
            <p:nvPr/>
          </p:nvSpPr>
          <p:spPr>
            <a:xfrm>
              <a:off x="5715000" y="3047622"/>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Oval 10"/>
            <p:cNvSpPr/>
            <p:nvPr/>
          </p:nvSpPr>
          <p:spPr>
            <a:xfrm>
              <a:off x="5029200" y="2895241"/>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2" name="Oval 11"/>
            <p:cNvSpPr/>
            <p:nvPr/>
          </p:nvSpPr>
          <p:spPr>
            <a:xfrm>
              <a:off x="5410200" y="2590479"/>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p>
          </p:txBody>
        </p:sp>
        <p:sp>
          <p:nvSpPr>
            <p:cNvPr id="13" name="Isosceles Triangle 12"/>
            <p:cNvSpPr/>
            <p:nvPr/>
          </p:nvSpPr>
          <p:spPr>
            <a:xfrm>
              <a:off x="2286000" y="4038100"/>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Isosceles Triangle 13"/>
            <p:cNvSpPr/>
            <p:nvPr/>
          </p:nvSpPr>
          <p:spPr>
            <a:xfrm>
              <a:off x="2743200" y="3961909"/>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Isosceles Triangle 14"/>
            <p:cNvSpPr/>
            <p:nvPr/>
          </p:nvSpPr>
          <p:spPr>
            <a:xfrm>
              <a:off x="3429000" y="4190481"/>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Isosceles Triangle 15"/>
            <p:cNvSpPr/>
            <p:nvPr/>
          </p:nvSpPr>
          <p:spPr>
            <a:xfrm>
              <a:off x="3124200" y="2971432"/>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Isosceles Triangle 16"/>
            <p:cNvSpPr/>
            <p:nvPr/>
          </p:nvSpPr>
          <p:spPr>
            <a:xfrm>
              <a:off x="1752600" y="3580956"/>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Isosceles Triangle 17"/>
            <p:cNvSpPr/>
            <p:nvPr/>
          </p:nvSpPr>
          <p:spPr>
            <a:xfrm>
              <a:off x="3200400" y="3580956"/>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Isosceles Triangle 18"/>
            <p:cNvSpPr/>
            <p:nvPr/>
          </p:nvSpPr>
          <p:spPr>
            <a:xfrm>
              <a:off x="2438400" y="3276194"/>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0" name="Isosceles Triangle 19"/>
            <p:cNvSpPr/>
            <p:nvPr/>
          </p:nvSpPr>
          <p:spPr>
            <a:xfrm>
              <a:off x="1676400" y="4190481"/>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1" name="Isosceles Triangle 20"/>
            <p:cNvSpPr/>
            <p:nvPr/>
          </p:nvSpPr>
          <p:spPr>
            <a:xfrm>
              <a:off x="2743200" y="4571434"/>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25" name="Straight Connector 24"/>
            <p:cNvCxnSpPr/>
            <p:nvPr/>
          </p:nvCxnSpPr>
          <p:spPr>
            <a:xfrm>
              <a:off x="914400" y="3504766"/>
              <a:ext cx="7010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332267" y="3542861"/>
              <a:ext cx="5715879" cy="1587"/>
            </a:xfrm>
            <a:prstGeom prst="line">
              <a:avLst/>
            </a:prstGeom>
          </p:spPr>
          <p:style>
            <a:lnRef idx="1">
              <a:schemeClr val="accent1"/>
            </a:lnRef>
            <a:fillRef idx="0">
              <a:schemeClr val="accent1"/>
            </a:fillRef>
            <a:effectRef idx="0">
              <a:schemeClr val="accent1"/>
            </a:effectRef>
            <a:fontRef idx="minor">
              <a:schemeClr val="tx1"/>
            </a:fontRef>
          </p:style>
        </p:cxnSp>
        <p:sp>
          <p:nvSpPr>
            <p:cNvPr id="67612" name="TextBox 28"/>
            <p:cNvSpPr txBox="1">
              <a:spLocks noChangeArrowheads="1"/>
            </p:cNvSpPr>
            <p:nvPr/>
          </p:nvSpPr>
          <p:spPr bwMode="auto">
            <a:xfrm>
              <a:off x="8001000" y="3276600"/>
              <a:ext cx="533400" cy="523220"/>
            </a:xfrm>
            <a:prstGeom prst="rect">
              <a:avLst/>
            </a:prstGeom>
            <a:noFill/>
            <a:ln w="9525">
              <a:noFill/>
              <a:miter lim="800000"/>
              <a:headEnd/>
              <a:tailEnd/>
            </a:ln>
          </p:spPr>
          <p:txBody>
            <a:bodyPr>
              <a:spAutoFit/>
            </a:bodyPr>
            <a:lstStyle/>
            <a:p>
              <a:pPr algn="ctr"/>
              <a:r>
                <a:rPr lang="en-US" sz="2800" i="1"/>
                <a:t>x</a:t>
              </a:r>
              <a:r>
                <a:rPr lang="en-US" sz="2800" baseline="-25000"/>
                <a:t>1</a:t>
              </a:r>
              <a:endParaRPr lang="id-ID" sz="2800" baseline="-25000"/>
            </a:p>
          </p:txBody>
        </p:sp>
        <p:sp>
          <p:nvSpPr>
            <p:cNvPr id="67613" name="TextBox 29"/>
            <p:cNvSpPr txBox="1">
              <a:spLocks noChangeArrowheads="1"/>
            </p:cNvSpPr>
            <p:nvPr/>
          </p:nvSpPr>
          <p:spPr bwMode="auto">
            <a:xfrm>
              <a:off x="3886200" y="0"/>
              <a:ext cx="533400" cy="523220"/>
            </a:xfrm>
            <a:prstGeom prst="rect">
              <a:avLst/>
            </a:prstGeom>
            <a:noFill/>
            <a:ln w="9525">
              <a:noFill/>
              <a:miter lim="800000"/>
              <a:headEnd/>
              <a:tailEnd/>
            </a:ln>
          </p:spPr>
          <p:txBody>
            <a:bodyPr>
              <a:spAutoFit/>
            </a:bodyPr>
            <a:lstStyle/>
            <a:p>
              <a:pPr algn="ctr"/>
              <a:r>
                <a:rPr lang="en-US" sz="2800" i="1"/>
                <a:t>x</a:t>
              </a:r>
              <a:r>
                <a:rPr lang="en-US" sz="2800" baseline="-25000"/>
                <a:t>2</a:t>
              </a:r>
              <a:endParaRPr lang="id-ID" sz="2800" baseline="-25000"/>
            </a:p>
          </p:txBody>
        </p:sp>
        <p:sp>
          <p:nvSpPr>
            <p:cNvPr id="30" name="Oval 29"/>
            <p:cNvSpPr/>
            <p:nvPr/>
          </p:nvSpPr>
          <p:spPr>
            <a:xfrm>
              <a:off x="3276600" y="525873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3" name="Oval 32"/>
            <p:cNvSpPr/>
            <p:nvPr/>
          </p:nvSpPr>
          <p:spPr>
            <a:xfrm>
              <a:off x="3733800" y="4877783"/>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4" name="Oval 33"/>
            <p:cNvSpPr/>
            <p:nvPr/>
          </p:nvSpPr>
          <p:spPr>
            <a:xfrm>
              <a:off x="2590800" y="2363494"/>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cxnSp>
        <p:nvCxnSpPr>
          <p:cNvPr id="35" name="Straight Connector 34"/>
          <p:cNvCxnSpPr/>
          <p:nvPr/>
        </p:nvCxnSpPr>
        <p:spPr>
          <a:xfrm rot="16200000" flipH="1">
            <a:off x="1828800" y="1524000"/>
            <a:ext cx="4343400" cy="3429000"/>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flipV="1">
            <a:off x="685800" y="914400"/>
            <a:ext cx="4800600" cy="3581400"/>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V="1">
            <a:off x="1476375" y="3276600"/>
            <a:ext cx="5334000" cy="2743200"/>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28600" y="3429000"/>
            <a:ext cx="2971800" cy="2895600"/>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linds(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blinds(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linds(horizontal)">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Activation Functions</a:t>
            </a:r>
            <a:endParaRPr lang="id-ID" smtClean="0"/>
          </a:p>
        </p:txBody>
      </p:sp>
      <p:sp>
        <p:nvSpPr>
          <p:cNvPr id="68611" name="Content Placeholder 2"/>
          <p:cNvSpPr>
            <a:spLocks noGrp="1"/>
          </p:cNvSpPr>
          <p:nvPr>
            <p:ph idx="1"/>
          </p:nvPr>
        </p:nvSpPr>
        <p:spPr/>
        <p:txBody>
          <a:bodyPr/>
          <a:lstStyle/>
          <a:p>
            <a:r>
              <a:rPr lang="id-ID" i="1" smtClean="0"/>
              <a:t>Hard</a:t>
            </a:r>
            <a:r>
              <a:rPr lang="id-ID" smtClean="0"/>
              <a:t> </a:t>
            </a:r>
            <a:r>
              <a:rPr lang="id-ID" i="1" smtClean="0"/>
              <a:t>Limit</a:t>
            </a:r>
            <a:endParaRPr lang="en-US" i="1" smtClean="0"/>
          </a:p>
          <a:p>
            <a:r>
              <a:rPr lang="id-ID" i="1" smtClean="0"/>
              <a:t>Threshold</a:t>
            </a:r>
            <a:endParaRPr lang="en-US" i="1" smtClean="0"/>
          </a:p>
          <a:p>
            <a:r>
              <a:rPr lang="id-ID" i="1" smtClean="0"/>
              <a:t>Linear </a:t>
            </a:r>
            <a:r>
              <a:rPr lang="id-ID" smtClean="0"/>
              <a:t>(</a:t>
            </a:r>
            <a:r>
              <a:rPr lang="id-ID" i="1" smtClean="0"/>
              <a:t>Identity</a:t>
            </a:r>
            <a:r>
              <a:rPr lang="id-ID" smtClean="0"/>
              <a:t>)</a:t>
            </a:r>
            <a:endParaRPr lang="en-US" smtClean="0"/>
          </a:p>
          <a:p>
            <a:r>
              <a:rPr lang="id-ID" i="1" smtClean="0"/>
              <a:t>Sigmoid</a:t>
            </a:r>
            <a:endParaRPr lang="en-US" i="1" smtClean="0"/>
          </a:p>
          <a:p>
            <a:r>
              <a:rPr lang="id-ID" i="1" smtClean="0"/>
              <a:t>Radial Basis Function</a:t>
            </a:r>
            <a:r>
              <a:rPr lang="id-ID" smtClean="0"/>
              <a:t> (RBF)</a:t>
            </a:r>
            <a:endParaRPr lang="en-US" smtClean="0"/>
          </a:p>
          <a:p>
            <a:r>
              <a:rPr lang="en-US" smtClean="0"/>
              <a:t>…</a:t>
            </a:r>
            <a:endParaRPr lang="id-ID"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3074" name="Object 1"/>
          <p:cNvGraphicFramePr>
            <a:graphicFrameLocks noChangeAspect="1"/>
          </p:cNvGraphicFramePr>
          <p:nvPr/>
        </p:nvGraphicFramePr>
        <p:xfrm>
          <a:off x="533400" y="2133600"/>
          <a:ext cx="8148638" cy="4114800"/>
        </p:xfrm>
        <a:graphic>
          <a:graphicData uri="http://schemas.openxmlformats.org/presentationml/2006/ole">
            <mc:AlternateContent xmlns:mc="http://schemas.openxmlformats.org/markup-compatibility/2006">
              <mc:Choice xmlns:v="urn:schemas-microsoft-com:vml" Requires="v">
                <p:oleObj spid="_x0000_s3092" name="Visio" r:id="rId3" imgW="4000327" imgH="2020453" progId="Visio.Drawing.11">
                  <p:embed/>
                </p:oleObj>
              </mc:Choice>
              <mc:Fallback>
                <p:oleObj name="Visio" r:id="rId3" imgW="4000327" imgH="202045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8148638"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p:txBody>
          <a:bodyPr/>
          <a:lstStyle/>
          <a:p>
            <a:pPr eaLnBrk="1" hangingPunct="1">
              <a:defRPr/>
            </a:pPr>
            <a:r>
              <a:rPr lang="id-ID" i="1" dirty="0" smtClean="0"/>
              <a:t>Hard</a:t>
            </a:r>
            <a:r>
              <a:rPr lang="id-ID" dirty="0" smtClean="0"/>
              <a:t> </a:t>
            </a:r>
            <a:r>
              <a:rPr lang="id-ID" i="1" dirty="0" smtClean="0"/>
              <a:t>Limit</a:t>
            </a:r>
            <a:endParaRPr lang="id-ID"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4098" name="Object 1"/>
          <p:cNvGraphicFramePr>
            <a:graphicFrameLocks noChangeAspect="1"/>
          </p:cNvGraphicFramePr>
          <p:nvPr/>
        </p:nvGraphicFramePr>
        <p:xfrm>
          <a:off x="685800" y="2133600"/>
          <a:ext cx="7975600" cy="4038600"/>
        </p:xfrm>
        <a:graphic>
          <a:graphicData uri="http://schemas.openxmlformats.org/presentationml/2006/ole">
            <mc:AlternateContent xmlns:mc="http://schemas.openxmlformats.org/markup-compatibility/2006">
              <mc:Choice xmlns:v="urn:schemas-microsoft-com:vml" Requires="v">
                <p:oleObj spid="_x0000_s4116" name="Visio" r:id="rId3" imgW="3987899" imgH="2020453" progId="Visio.Drawing.11">
                  <p:embed/>
                </p:oleObj>
              </mc:Choice>
              <mc:Fallback>
                <p:oleObj name="Visio" r:id="rId3" imgW="3987899" imgH="202045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133600"/>
                        <a:ext cx="7975600" cy="403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p:txBody>
          <a:bodyPr/>
          <a:lstStyle/>
          <a:p>
            <a:pPr eaLnBrk="1" hangingPunct="1">
              <a:defRPr/>
            </a:pPr>
            <a:r>
              <a:rPr lang="id-ID" i="1" dirty="0" smtClean="0"/>
              <a:t>Threshold</a:t>
            </a:r>
            <a:endParaRPr lang="id-ID"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id-ID" i="1" dirty="0" smtClean="0"/>
              <a:t>Symetric Hard</a:t>
            </a:r>
            <a:r>
              <a:rPr lang="id-ID" dirty="0" smtClean="0"/>
              <a:t> </a:t>
            </a:r>
            <a:r>
              <a:rPr lang="id-ID" i="1" dirty="0" smtClean="0"/>
              <a:t>Limit</a:t>
            </a:r>
            <a:endParaRPr lang="id-ID" dirty="0"/>
          </a:p>
        </p:txBody>
      </p:sp>
      <p:sp>
        <p:nvSpPr>
          <p:cNvPr id="512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5122" name="Object 1"/>
          <p:cNvGraphicFramePr>
            <a:graphicFrameLocks noChangeAspect="1"/>
          </p:cNvGraphicFramePr>
          <p:nvPr/>
        </p:nvGraphicFramePr>
        <p:xfrm>
          <a:off x="457200" y="2209800"/>
          <a:ext cx="8270875" cy="4114800"/>
        </p:xfrm>
        <a:graphic>
          <a:graphicData uri="http://schemas.openxmlformats.org/presentationml/2006/ole">
            <mc:AlternateContent xmlns:mc="http://schemas.openxmlformats.org/markup-compatibility/2006">
              <mc:Choice xmlns:v="urn:schemas-microsoft-com:vml" Requires="v">
                <p:oleObj spid="_x0000_s5140" name="Visio" r:id="rId3" imgW="4070574" imgH="2027741" progId="Visio.Drawing.11">
                  <p:embed/>
                </p:oleObj>
              </mc:Choice>
              <mc:Fallback>
                <p:oleObj name="Visio" r:id="rId3" imgW="4070574" imgH="202774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827087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id-ID" i="1" dirty="0" smtClean="0"/>
              <a:t>Bipolar Threshold</a:t>
            </a:r>
            <a:endParaRPr lang="id-ID" dirty="0"/>
          </a:p>
        </p:txBody>
      </p:sp>
      <p:sp>
        <p:nvSpPr>
          <p:cNvPr id="61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6146" name="Object 1"/>
          <p:cNvGraphicFramePr>
            <a:graphicFrameLocks noChangeAspect="1"/>
          </p:cNvGraphicFramePr>
          <p:nvPr/>
        </p:nvGraphicFramePr>
        <p:xfrm>
          <a:off x="533400" y="2286000"/>
          <a:ext cx="8188325" cy="4114800"/>
        </p:xfrm>
        <a:graphic>
          <a:graphicData uri="http://schemas.openxmlformats.org/presentationml/2006/ole">
            <mc:AlternateContent xmlns:mc="http://schemas.openxmlformats.org/markup-compatibility/2006">
              <mc:Choice xmlns:v="urn:schemas-microsoft-com:vml" Requires="v">
                <p:oleObj spid="_x0000_s6164" name="Visio" r:id="rId3" imgW="4076789" imgH="2050146" progId="Visio.Drawing.11">
                  <p:embed/>
                </p:oleObj>
              </mc:Choice>
              <mc:Fallback>
                <p:oleObj name="Visio" r:id="rId3" imgW="4076789" imgH="205014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86000"/>
                        <a:ext cx="8188325"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id-ID" i="1" dirty="0" smtClean="0"/>
              <a:t>Linear </a:t>
            </a:r>
            <a:r>
              <a:rPr lang="id-ID" dirty="0" smtClean="0"/>
              <a:t>(</a:t>
            </a:r>
            <a:r>
              <a:rPr lang="id-ID" i="1" dirty="0" smtClean="0"/>
              <a:t>Identity</a:t>
            </a:r>
            <a:r>
              <a:rPr lang="id-ID" dirty="0" smtClean="0"/>
              <a:t>)</a:t>
            </a:r>
            <a:endParaRPr lang="id-ID" dirty="0"/>
          </a:p>
        </p:txBody>
      </p:sp>
      <p:sp>
        <p:nvSpPr>
          <p:cNvPr id="717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7170" name="Object 1"/>
          <p:cNvGraphicFramePr>
            <a:graphicFrameLocks noChangeAspect="1"/>
          </p:cNvGraphicFramePr>
          <p:nvPr/>
        </p:nvGraphicFramePr>
        <p:xfrm>
          <a:off x="533400" y="2286000"/>
          <a:ext cx="6553200" cy="4210050"/>
        </p:xfrm>
        <a:graphic>
          <a:graphicData uri="http://schemas.openxmlformats.org/presentationml/2006/ole">
            <mc:AlternateContent xmlns:mc="http://schemas.openxmlformats.org/markup-compatibility/2006">
              <mc:Choice xmlns:v="urn:schemas-microsoft-com:vml" Requires="v">
                <p:oleObj spid="_x0000_s7188" name="Visio" r:id="rId3" imgW="3009296" imgH="1937583" progId="Visio.Drawing.11">
                  <p:embed/>
                </p:oleObj>
              </mc:Choice>
              <mc:Fallback>
                <p:oleObj name="Visio" r:id="rId3" imgW="3009296" imgH="193758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86000"/>
                        <a:ext cx="6553200" cy="421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id-ID" i="1" dirty="0" smtClean="0"/>
              <a:t>Piecewise-linear</a:t>
            </a:r>
            <a:endParaRPr lang="id-ID" dirty="0"/>
          </a:p>
        </p:txBody>
      </p:sp>
      <p:sp>
        <p:nvSpPr>
          <p:cNvPr id="81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8194" name="Object 1"/>
          <p:cNvGraphicFramePr>
            <a:graphicFrameLocks noChangeAspect="1"/>
          </p:cNvGraphicFramePr>
          <p:nvPr/>
        </p:nvGraphicFramePr>
        <p:xfrm>
          <a:off x="457200" y="2286000"/>
          <a:ext cx="8286750" cy="3429000"/>
        </p:xfrm>
        <a:graphic>
          <a:graphicData uri="http://schemas.openxmlformats.org/presentationml/2006/ole">
            <mc:AlternateContent xmlns:mc="http://schemas.openxmlformats.org/markup-compatibility/2006">
              <mc:Choice xmlns:v="urn:schemas-microsoft-com:vml" Requires="v">
                <p:oleObj spid="_x0000_s8212" name="Visio" r:id="rId3" imgW="5190482" imgH="2135714" progId="Visio.Drawing.11">
                  <p:embed/>
                </p:oleObj>
              </mc:Choice>
              <mc:Fallback>
                <p:oleObj name="Visio" r:id="rId3" imgW="5190482" imgH="213571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86000"/>
                        <a:ext cx="8286750" cy="342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multiple_intelligences_diagram"/>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Smiley Face 3"/>
          <p:cNvSpPr/>
          <p:nvPr/>
        </p:nvSpPr>
        <p:spPr>
          <a:xfrm>
            <a:off x="3200400" y="304800"/>
            <a:ext cx="4572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Smiley Face 5"/>
          <p:cNvSpPr/>
          <p:nvPr/>
        </p:nvSpPr>
        <p:spPr>
          <a:xfrm>
            <a:off x="5334000" y="228600"/>
            <a:ext cx="4572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Smiley Face 6"/>
          <p:cNvSpPr/>
          <p:nvPr/>
        </p:nvSpPr>
        <p:spPr>
          <a:xfrm>
            <a:off x="7315200" y="457200"/>
            <a:ext cx="4572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Smiley Face 7"/>
          <p:cNvSpPr/>
          <p:nvPr/>
        </p:nvSpPr>
        <p:spPr>
          <a:xfrm>
            <a:off x="8382000" y="1066800"/>
            <a:ext cx="4572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 name="Smiley Face 8"/>
          <p:cNvSpPr/>
          <p:nvPr/>
        </p:nvSpPr>
        <p:spPr>
          <a:xfrm>
            <a:off x="8153400" y="4343400"/>
            <a:ext cx="4572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0" name="Smiley Face 9"/>
          <p:cNvSpPr/>
          <p:nvPr/>
        </p:nvSpPr>
        <p:spPr>
          <a:xfrm>
            <a:off x="5029200" y="4419600"/>
            <a:ext cx="4572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Smiley Face 10"/>
          <p:cNvSpPr/>
          <p:nvPr/>
        </p:nvSpPr>
        <p:spPr>
          <a:xfrm>
            <a:off x="2895600" y="4800600"/>
            <a:ext cx="4572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2" name="Smiley Face 11"/>
          <p:cNvSpPr/>
          <p:nvPr/>
        </p:nvSpPr>
        <p:spPr>
          <a:xfrm>
            <a:off x="533400" y="4191000"/>
            <a:ext cx="4572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3" name="Smiley Face 12"/>
          <p:cNvSpPr/>
          <p:nvPr/>
        </p:nvSpPr>
        <p:spPr>
          <a:xfrm>
            <a:off x="304800" y="990600"/>
            <a:ext cx="457200" cy="533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id-ID" i="1" dirty="0" smtClean="0"/>
              <a:t>Symetric</a:t>
            </a:r>
            <a:r>
              <a:rPr lang="id-ID" dirty="0" smtClean="0"/>
              <a:t> </a:t>
            </a:r>
            <a:r>
              <a:rPr lang="id-ID" i="1" dirty="0" smtClean="0"/>
              <a:t>Piecewise-linear</a:t>
            </a:r>
            <a:endParaRPr lang="id-ID" dirty="0"/>
          </a:p>
        </p:txBody>
      </p:sp>
      <p:sp>
        <p:nvSpPr>
          <p:cNvPr id="922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9218" name="Object 1"/>
          <p:cNvGraphicFramePr>
            <a:graphicFrameLocks noChangeAspect="1"/>
          </p:cNvGraphicFramePr>
          <p:nvPr/>
        </p:nvGraphicFramePr>
        <p:xfrm>
          <a:off x="457200" y="2209800"/>
          <a:ext cx="8099425" cy="4191000"/>
        </p:xfrm>
        <a:graphic>
          <a:graphicData uri="http://schemas.openxmlformats.org/presentationml/2006/ole">
            <mc:AlternateContent xmlns:mc="http://schemas.openxmlformats.org/markup-compatibility/2006">
              <mc:Choice xmlns:v="urn:schemas-microsoft-com:vml" Requires="v">
                <p:oleObj spid="_x0000_s9236" name="Visio" r:id="rId3" imgW="4814118" imgH="2495536" progId="Visio.Drawing.11">
                  <p:embed/>
                </p:oleObj>
              </mc:Choice>
              <mc:Fallback>
                <p:oleObj name="Visio" r:id="rId3" imgW="4814118" imgH="249553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8099425"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id-ID" i="1" dirty="0" smtClean="0"/>
              <a:t>Sigmoid</a:t>
            </a:r>
            <a:endParaRPr lang="id-ID" dirty="0"/>
          </a:p>
        </p:txBody>
      </p:sp>
      <p:sp>
        <p:nvSpPr>
          <p:cNvPr id="1024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0242" name="Object 1"/>
          <p:cNvGraphicFramePr>
            <a:graphicFrameLocks noChangeAspect="1"/>
          </p:cNvGraphicFramePr>
          <p:nvPr/>
        </p:nvGraphicFramePr>
        <p:xfrm>
          <a:off x="533400" y="2209800"/>
          <a:ext cx="7577138" cy="4191000"/>
        </p:xfrm>
        <a:graphic>
          <a:graphicData uri="http://schemas.openxmlformats.org/presentationml/2006/ole">
            <mc:AlternateContent xmlns:mc="http://schemas.openxmlformats.org/markup-compatibility/2006">
              <mc:Choice xmlns:v="urn:schemas-microsoft-com:vml" Requires="v">
                <p:oleObj spid="_x0000_s10260" name="Visio" r:id="rId3" imgW="3939266" imgH="2183223" progId="Visio.Drawing.11">
                  <p:embed/>
                </p:oleObj>
              </mc:Choice>
              <mc:Fallback>
                <p:oleObj name="Visio" r:id="rId3" imgW="3939266" imgH="218322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09800"/>
                        <a:ext cx="7577138"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id-ID" i="1" dirty="0" smtClean="0"/>
              <a:t>Symetric </a:t>
            </a:r>
            <a:r>
              <a:rPr lang="en-US" dirty="0" smtClean="0"/>
              <a:t>(</a:t>
            </a:r>
            <a:r>
              <a:rPr lang="id-ID" i="1" dirty="0" smtClean="0"/>
              <a:t>Bipolar</a:t>
            </a:r>
            <a:r>
              <a:rPr lang="en-US" dirty="0" smtClean="0"/>
              <a:t>) </a:t>
            </a:r>
            <a:r>
              <a:rPr lang="id-ID" i="1" dirty="0" smtClean="0"/>
              <a:t>Sigmoid</a:t>
            </a:r>
            <a:endParaRPr lang="id-ID" dirty="0"/>
          </a:p>
        </p:txBody>
      </p:sp>
      <p:sp>
        <p:nvSpPr>
          <p:cNvPr id="1126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1266" name="Object 1"/>
          <p:cNvGraphicFramePr>
            <a:graphicFrameLocks noChangeAspect="1"/>
          </p:cNvGraphicFramePr>
          <p:nvPr/>
        </p:nvGraphicFramePr>
        <p:xfrm>
          <a:off x="533400" y="2286000"/>
          <a:ext cx="6705600" cy="4203700"/>
        </p:xfrm>
        <a:graphic>
          <a:graphicData uri="http://schemas.openxmlformats.org/presentationml/2006/ole">
            <mc:AlternateContent xmlns:mc="http://schemas.openxmlformats.org/markup-compatibility/2006">
              <mc:Choice xmlns:v="urn:schemas-microsoft-com:vml" Requires="v">
                <p:oleObj spid="_x0000_s11284" name="Visio" r:id="rId3" imgW="3964933" imgH="2489058" progId="Visio.Drawing.11">
                  <p:embed/>
                </p:oleObj>
              </mc:Choice>
              <mc:Fallback>
                <p:oleObj name="Visio" r:id="rId3" imgW="3964933" imgH="248905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86000"/>
                        <a:ext cx="67056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id-ID" i="1" dirty="0" smtClean="0"/>
              <a:t>Radial Basis Function</a:t>
            </a:r>
            <a:r>
              <a:rPr lang="id-ID" dirty="0" smtClean="0"/>
              <a:t> (RBF)</a:t>
            </a:r>
            <a:endParaRPr lang="id-ID" dirty="0"/>
          </a:p>
        </p:txBody>
      </p:sp>
      <p:sp>
        <p:nvSpPr>
          <p:cNvPr id="1229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2290" name="Object 1"/>
          <p:cNvGraphicFramePr>
            <a:graphicFrameLocks noChangeAspect="1"/>
          </p:cNvGraphicFramePr>
          <p:nvPr/>
        </p:nvGraphicFramePr>
        <p:xfrm>
          <a:off x="457200" y="2209800"/>
          <a:ext cx="6980238" cy="4343400"/>
        </p:xfrm>
        <a:graphic>
          <a:graphicData uri="http://schemas.openxmlformats.org/presentationml/2006/ole">
            <mc:AlternateContent xmlns:mc="http://schemas.openxmlformats.org/markup-compatibility/2006">
              <mc:Choice xmlns:v="urn:schemas-microsoft-com:vml" Requires="v">
                <p:oleObj spid="_x0000_s12308" name="Visio" r:id="rId3" imgW="3431592" imgH="2129236" progId="Visio.Drawing.11">
                  <p:embed/>
                </p:oleObj>
              </mc:Choice>
              <mc:Fallback>
                <p:oleObj name="Visio" r:id="rId3" imgW="3431592" imgH="212923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209800"/>
                        <a:ext cx="6980238"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n-US" smtClean="0"/>
              <a:t>Arsitektur ANN</a:t>
            </a:r>
            <a:endParaRPr lang="id-ID" smtClean="0"/>
          </a:p>
        </p:txBody>
      </p:sp>
      <p:sp>
        <p:nvSpPr>
          <p:cNvPr id="3" name="Content Placeholder 2"/>
          <p:cNvSpPr>
            <a:spLocks noGrp="1"/>
          </p:cNvSpPr>
          <p:nvPr>
            <p:ph idx="1"/>
          </p:nvPr>
        </p:nvSpPr>
        <p:spPr/>
        <p:txBody>
          <a:bodyPr/>
          <a:lstStyle/>
          <a:p>
            <a:pPr eaLnBrk="1" hangingPunct="1"/>
            <a:r>
              <a:rPr lang="id-ID" smtClean="0"/>
              <a:t>Para ahli memodelkan sel syaraf otak manusia ke dalam berbagai arsitektur ANN (susunan </a:t>
            </a:r>
            <a:r>
              <a:rPr lang="id-ID" i="1" smtClean="0"/>
              <a:t>neuron</a:t>
            </a:r>
            <a:r>
              <a:rPr lang="id-ID" smtClean="0"/>
              <a:t>) yang berbeda-beda. </a:t>
            </a:r>
            <a:endParaRPr lang="en-US" smtClean="0"/>
          </a:p>
          <a:p>
            <a:pPr eaLnBrk="1" hangingPunct="1"/>
            <a:r>
              <a:rPr lang="id-ID" smtClean="0"/>
              <a:t>Masing-masing arsitektur menggunakan algoritma belajar khusus.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56673" name="Object 1"/>
          <p:cNvGraphicFramePr>
            <a:graphicFrameLocks noChangeAspect="1"/>
          </p:cNvGraphicFramePr>
          <p:nvPr/>
        </p:nvGraphicFramePr>
        <p:xfrm>
          <a:off x="304800" y="2209800"/>
          <a:ext cx="3733800" cy="4202113"/>
        </p:xfrm>
        <a:graphic>
          <a:graphicData uri="http://schemas.openxmlformats.org/presentationml/2006/ole">
            <mc:AlternateContent xmlns:mc="http://schemas.openxmlformats.org/markup-compatibility/2006">
              <mc:Choice xmlns:v="urn:schemas-microsoft-com:vml" Requires="v">
                <p:oleObj spid="_x0000_s13332" name="Visio" r:id="rId3" imgW="2368391" imgH="2713196" progId="Visio.Drawing.11">
                  <p:embed/>
                </p:oleObj>
              </mc:Choice>
              <mc:Fallback>
                <p:oleObj name="Visio" r:id="rId3" imgW="2368391" imgH="271319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209800"/>
                        <a:ext cx="3733800" cy="4202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p:txBody>
          <a:bodyPr/>
          <a:lstStyle/>
          <a:p>
            <a:pPr eaLnBrk="1" hangingPunct="1">
              <a:defRPr/>
            </a:pPr>
            <a:r>
              <a:rPr lang="en-US" sz="4400" i="1" dirty="0" smtClean="0"/>
              <a:t>Single-Layer </a:t>
            </a:r>
            <a:r>
              <a:rPr lang="en-US" sz="4400" i="1" dirty="0" err="1" smtClean="0"/>
              <a:t>Feedforward</a:t>
            </a:r>
            <a:r>
              <a:rPr lang="en-US" sz="4400" i="1" dirty="0" smtClean="0"/>
              <a:t> Networks</a:t>
            </a:r>
            <a:endParaRPr lang="id-ID" sz="4400" dirty="0"/>
          </a:p>
        </p:txBody>
      </p:sp>
      <p:pic>
        <p:nvPicPr>
          <p:cNvPr id="5" name="Picture 2"/>
          <p:cNvPicPr>
            <a:picLocks noChangeAspect="1" noChangeArrowheads="1"/>
          </p:cNvPicPr>
          <p:nvPr/>
        </p:nvPicPr>
        <p:blipFill>
          <a:blip r:embed="rId5"/>
          <a:srcRect/>
          <a:stretch>
            <a:fillRect/>
          </a:stretch>
        </p:blipFill>
        <p:spPr bwMode="auto">
          <a:xfrm>
            <a:off x="4800600" y="3429000"/>
            <a:ext cx="3919538" cy="2109788"/>
          </a:xfrm>
          <a:prstGeom prst="rect">
            <a:avLst/>
          </a:prstGeom>
          <a:noFill/>
          <a:ln w="9525">
            <a:noFill/>
            <a:miter lim="800000"/>
            <a:headEnd/>
            <a:tailEnd/>
          </a:ln>
        </p:spPr>
      </p:pic>
      <p:cxnSp>
        <p:nvCxnSpPr>
          <p:cNvPr id="8" name="Straight Arrow Connector 7"/>
          <p:cNvCxnSpPr/>
          <p:nvPr/>
        </p:nvCxnSpPr>
        <p:spPr>
          <a:xfrm>
            <a:off x="3200400" y="3657600"/>
            <a:ext cx="1524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724400" y="2514600"/>
            <a:ext cx="4114800" cy="3581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6673"/>
                                        </p:tgtEl>
                                        <p:attrNameLst>
                                          <p:attrName>style.visibility</p:attrName>
                                        </p:attrNameLst>
                                      </p:cBhvr>
                                      <p:to>
                                        <p:strVal val="visible"/>
                                      </p:to>
                                    </p:set>
                                    <p:animEffect transition="in" filter="blinds(horizontal)">
                                      <p:cBhvr>
                                        <p:cTn id="7" dur="500"/>
                                        <p:tgtEl>
                                          <p:spTgt spid="1566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4338" name="Object 1"/>
          <p:cNvGraphicFramePr>
            <a:graphicFrameLocks noChangeAspect="1"/>
          </p:cNvGraphicFramePr>
          <p:nvPr>
            <p:extLst>
              <p:ext uri="{D42A27DB-BD31-4B8C-83A1-F6EECF244321}">
                <p14:modId xmlns:p14="http://schemas.microsoft.com/office/powerpoint/2010/main" val="1358154329"/>
              </p:ext>
            </p:extLst>
          </p:nvPr>
        </p:nvGraphicFramePr>
        <p:xfrm>
          <a:off x="2057400" y="2286000"/>
          <a:ext cx="5334000" cy="4335463"/>
        </p:xfrm>
        <a:graphic>
          <a:graphicData uri="http://schemas.openxmlformats.org/presentationml/2006/ole">
            <mc:AlternateContent xmlns:mc="http://schemas.openxmlformats.org/markup-compatibility/2006">
              <mc:Choice xmlns:v="urn:schemas-microsoft-com:vml" Requires="v">
                <p:oleObj spid="_x0000_s14356" name="Visio" r:id="rId3" imgW="5248673" imgH="4282986" progId="Visio.Drawing.11">
                  <p:embed/>
                </p:oleObj>
              </mc:Choice>
              <mc:Fallback>
                <p:oleObj name="Visio" r:id="rId3" imgW="5248673" imgH="4282986" progId="Visio.Drawing.11">
                  <p:embed/>
                  <p:pic>
                    <p:nvPicPr>
                      <p:cNvPr id="0" name="Object 1"/>
                      <p:cNvPicPr>
                        <a:picLocks noChangeAspect="1" noChangeArrowheads="1"/>
                      </p:cNvPicPr>
                      <p:nvPr/>
                    </p:nvPicPr>
                    <p:blipFill>
                      <a:blip r:embed="rId4"/>
                      <a:srcRect/>
                      <a:stretch>
                        <a:fillRect/>
                      </a:stretch>
                    </p:blipFill>
                    <p:spPr bwMode="auto">
                      <a:xfrm>
                        <a:off x="2057400" y="2286000"/>
                        <a:ext cx="5334000" cy="433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p:txBody>
          <a:bodyPr/>
          <a:lstStyle/>
          <a:p>
            <a:pPr eaLnBrk="1" hangingPunct="1">
              <a:defRPr/>
            </a:pPr>
            <a:r>
              <a:rPr lang="en-US" sz="4400" i="1" dirty="0" smtClean="0"/>
              <a:t>Multi-Layer </a:t>
            </a:r>
            <a:r>
              <a:rPr lang="en-US" sz="4400" i="1" dirty="0" err="1" smtClean="0"/>
              <a:t>Feedforward</a:t>
            </a:r>
            <a:r>
              <a:rPr lang="en-US" sz="4400" dirty="0" smtClean="0"/>
              <a:t> </a:t>
            </a:r>
            <a:r>
              <a:rPr lang="en-US" sz="4400" i="1" dirty="0" smtClean="0"/>
              <a:t>Networks</a:t>
            </a:r>
            <a:endParaRPr lang="id-ID" sz="4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i="1" dirty="0" smtClean="0"/>
              <a:t>Recurrent Networks </a:t>
            </a:r>
            <a:r>
              <a:rPr lang="en-US" sz="3100" dirty="0" smtClean="0"/>
              <a:t>(</a:t>
            </a:r>
            <a:r>
              <a:rPr lang="en-US" sz="3100" dirty="0" err="1" smtClean="0"/>
              <a:t>tanpa</a:t>
            </a:r>
            <a:r>
              <a:rPr lang="en-US" sz="3100" i="1" dirty="0" smtClean="0"/>
              <a:t> hidden neurons</a:t>
            </a:r>
            <a:r>
              <a:rPr lang="en-US" sz="3100" dirty="0" smtClean="0"/>
              <a:t>)</a:t>
            </a:r>
            <a:endParaRPr lang="id-ID" dirty="0"/>
          </a:p>
        </p:txBody>
      </p:sp>
      <p:pic>
        <p:nvPicPr>
          <p:cNvPr id="70659" name="Picture 2"/>
          <p:cNvPicPr>
            <a:picLocks noChangeAspect="1" noChangeArrowheads="1"/>
          </p:cNvPicPr>
          <p:nvPr/>
        </p:nvPicPr>
        <p:blipFill>
          <a:blip r:embed="rId2"/>
          <a:srcRect/>
          <a:stretch>
            <a:fillRect/>
          </a:stretch>
        </p:blipFill>
        <p:spPr bwMode="auto">
          <a:xfrm>
            <a:off x="2514600" y="2133600"/>
            <a:ext cx="5029200" cy="4414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i="1" dirty="0" smtClean="0"/>
              <a:t>Recurrent Networks </a:t>
            </a:r>
            <a:r>
              <a:rPr lang="en-US" sz="3100" dirty="0" smtClean="0"/>
              <a:t>(</a:t>
            </a:r>
            <a:r>
              <a:rPr lang="en-US" sz="3100" dirty="0" err="1" smtClean="0"/>
              <a:t>dengan</a:t>
            </a:r>
            <a:r>
              <a:rPr lang="en-US" sz="3100" i="1" dirty="0" smtClean="0"/>
              <a:t> hidden neurons</a:t>
            </a:r>
            <a:r>
              <a:rPr lang="en-US" sz="3100" dirty="0" smtClean="0"/>
              <a:t>)</a:t>
            </a:r>
            <a:endParaRPr lang="id-ID" dirty="0"/>
          </a:p>
        </p:txBody>
      </p:sp>
      <p:pic>
        <p:nvPicPr>
          <p:cNvPr id="71683" name="Picture 2"/>
          <p:cNvPicPr>
            <a:picLocks noChangeAspect="1" noChangeArrowheads="1"/>
          </p:cNvPicPr>
          <p:nvPr/>
        </p:nvPicPr>
        <p:blipFill>
          <a:blip r:embed="rId2"/>
          <a:srcRect/>
          <a:stretch>
            <a:fillRect/>
          </a:stretch>
        </p:blipFill>
        <p:spPr bwMode="auto">
          <a:xfrm>
            <a:off x="2057400" y="2209800"/>
            <a:ext cx="4724400" cy="437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i="1" dirty="0" smtClean="0"/>
              <a:t>Lattice</a:t>
            </a:r>
            <a:r>
              <a:rPr lang="en-US" dirty="0" smtClean="0"/>
              <a:t> </a:t>
            </a:r>
            <a:r>
              <a:rPr lang="en-US" i="1" dirty="0" smtClean="0"/>
              <a:t>Structure </a:t>
            </a:r>
            <a:r>
              <a:rPr lang="en-US" sz="3100" dirty="0" smtClean="0"/>
              <a:t>(</a:t>
            </a:r>
            <a:r>
              <a:rPr lang="en-US" sz="3100" dirty="0" err="1" smtClean="0"/>
              <a:t>satu</a:t>
            </a:r>
            <a:r>
              <a:rPr lang="en-US" sz="3100" dirty="0" smtClean="0"/>
              <a:t> </a:t>
            </a:r>
            <a:r>
              <a:rPr lang="en-US" sz="3100" dirty="0" err="1" smtClean="0"/>
              <a:t>dimensi</a:t>
            </a:r>
            <a:r>
              <a:rPr lang="en-US" sz="3100" dirty="0" smtClean="0"/>
              <a:t>, 3 </a:t>
            </a:r>
            <a:r>
              <a:rPr lang="en-US" sz="3100" i="1" dirty="0" smtClean="0"/>
              <a:t>neurons</a:t>
            </a:r>
            <a:r>
              <a:rPr lang="en-US" sz="3100" dirty="0" smtClean="0"/>
              <a:t>)</a:t>
            </a:r>
            <a:endParaRPr lang="id-ID" dirty="0"/>
          </a:p>
        </p:txBody>
      </p:sp>
      <p:sp>
        <p:nvSpPr>
          <p:cNvPr id="1536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5362" name="Object 1"/>
          <p:cNvGraphicFramePr>
            <a:graphicFrameLocks noChangeAspect="1"/>
          </p:cNvGraphicFramePr>
          <p:nvPr/>
        </p:nvGraphicFramePr>
        <p:xfrm>
          <a:off x="533400" y="2133600"/>
          <a:ext cx="7880350" cy="3505200"/>
        </p:xfrm>
        <a:graphic>
          <a:graphicData uri="http://schemas.openxmlformats.org/presentationml/2006/ole">
            <mc:AlternateContent xmlns:mc="http://schemas.openxmlformats.org/markup-compatibility/2006">
              <mc:Choice xmlns:v="urn:schemas-microsoft-com:vml" Requires="v">
                <p:oleObj spid="_x0000_s15380" name="Visio" r:id="rId3" imgW="3474482" imgH="1471851" progId="Visio.Drawing.11">
                  <p:embed/>
                </p:oleObj>
              </mc:Choice>
              <mc:Fallback>
                <p:oleObj name="Visio" r:id="rId3" imgW="3474482" imgH="147185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33600"/>
                        <a:ext cx="7880350"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0" y="6211669"/>
            <a:ext cx="9144000" cy="646331"/>
          </a:xfrm>
          <a:prstGeom prst="rect">
            <a:avLst/>
          </a:prstGeom>
        </p:spPr>
        <p:txBody>
          <a:bodyPr wrap="square">
            <a:spAutoFit/>
          </a:bodyPr>
          <a:lstStyle/>
          <a:p>
            <a:r>
              <a:rPr lang="id-ID" dirty="0" smtClean="0">
                <a:solidFill>
                  <a:srgbClr val="FF0000"/>
                </a:solidFill>
              </a:rPr>
              <a:t>http://newsfeed.time.com/2010/07/30/swedish-police-officer-fights-crime-with-sweet-dance-moves</a:t>
            </a:r>
            <a:endParaRPr lang="id-ID"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i="1" dirty="0" smtClean="0"/>
              <a:t>Lattice</a:t>
            </a:r>
            <a:r>
              <a:rPr lang="en-US" dirty="0" smtClean="0"/>
              <a:t> </a:t>
            </a:r>
            <a:r>
              <a:rPr lang="en-US" i="1" dirty="0" smtClean="0"/>
              <a:t>Structure </a:t>
            </a:r>
            <a:r>
              <a:rPr lang="en-US" sz="3100" dirty="0" smtClean="0"/>
              <a:t>(</a:t>
            </a:r>
            <a:r>
              <a:rPr lang="en-US" sz="3100" dirty="0" err="1" smtClean="0"/>
              <a:t>dua</a:t>
            </a:r>
            <a:r>
              <a:rPr lang="en-US" sz="3100" dirty="0" smtClean="0"/>
              <a:t> </a:t>
            </a:r>
            <a:r>
              <a:rPr lang="en-US" sz="3100" dirty="0" err="1" smtClean="0"/>
              <a:t>dimensi</a:t>
            </a:r>
            <a:r>
              <a:rPr lang="en-US" sz="3100" dirty="0" smtClean="0"/>
              <a:t>, 3x3 </a:t>
            </a:r>
            <a:r>
              <a:rPr lang="en-US" sz="3100" i="1" dirty="0" smtClean="0"/>
              <a:t>neurons</a:t>
            </a:r>
            <a:r>
              <a:rPr lang="en-US" sz="3100" dirty="0" smtClean="0"/>
              <a:t>)</a:t>
            </a:r>
            <a:endParaRPr lang="id-ID" dirty="0"/>
          </a:p>
        </p:txBody>
      </p:sp>
      <p:sp>
        <p:nvSpPr>
          <p:cNvPr id="1638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6386" name="Object 1"/>
          <p:cNvGraphicFramePr>
            <a:graphicFrameLocks noChangeAspect="1"/>
          </p:cNvGraphicFramePr>
          <p:nvPr/>
        </p:nvGraphicFramePr>
        <p:xfrm>
          <a:off x="1600200" y="2133600"/>
          <a:ext cx="6019800" cy="4421188"/>
        </p:xfrm>
        <a:graphic>
          <a:graphicData uri="http://schemas.openxmlformats.org/presentationml/2006/ole">
            <mc:AlternateContent xmlns:mc="http://schemas.openxmlformats.org/markup-compatibility/2006">
              <mc:Choice xmlns:v="urn:schemas-microsoft-com:vml" Requires="v">
                <p:oleObj spid="_x0000_s16404" name="Visio" r:id="rId3" imgW="3847624" imgH="2781538" progId="Visio.Drawing.11">
                  <p:embed/>
                </p:oleObj>
              </mc:Choice>
              <mc:Fallback>
                <p:oleObj name="Visio" r:id="rId3" imgW="3847624" imgH="278153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133600"/>
                        <a:ext cx="6019800" cy="442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Proses</a:t>
            </a:r>
            <a:r>
              <a:rPr lang="en-US" dirty="0" smtClean="0"/>
              <a:t> </a:t>
            </a:r>
            <a:r>
              <a:rPr lang="en-US" dirty="0" err="1" smtClean="0"/>
              <a:t>Belajar</a:t>
            </a:r>
            <a:r>
              <a:rPr lang="en-US" dirty="0" smtClean="0"/>
              <a:t> (</a:t>
            </a:r>
            <a:r>
              <a:rPr lang="en-US" i="1" dirty="0" smtClean="0"/>
              <a:t>Learning</a:t>
            </a:r>
            <a:r>
              <a:rPr lang="en-US" dirty="0" smtClean="0"/>
              <a:t>)</a:t>
            </a:r>
            <a:endParaRPr lang="id-ID" dirty="0"/>
          </a:p>
        </p:txBody>
      </p:sp>
      <p:sp>
        <p:nvSpPr>
          <p:cNvPr id="1741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7410" name="Object 1"/>
          <p:cNvGraphicFramePr>
            <a:graphicFrameLocks noChangeAspect="1"/>
          </p:cNvGraphicFramePr>
          <p:nvPr/>
        </p:nvGraphicFramePr>
        <p:xfrm>
          <a:off x="212725" y="2438400"/>
          <a:ext cx="8931275" cy="3505200"/>
        </p:xfrm>
        <a:graphic>
          <a:graphicData uri="http://schemas.openxmlformats.org/presentationml/2006/ole">
            <mc:AlternateContent xmlns:mc="http://schemas.openxmlformats.org/markup-compatibility/2006">
              <mc:Choice xmlns:v="urn:schemas-microsoft-com:vml" Requires="v">
                <p:oleObj spid="_x0000_s17428" name="Visio" r:id="rId3" imgW="3986927" imgH="1120378" progId="Visio.Drawing.11">
                  <p:embed/>
                </p:oleObj>
              </mc:Choice>
              <mc:Fallback>
                <p:oleObj name="Visio" r:id="rId3" imgW="3986927" imgH="112037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725" y="2438400"/>
                        <a:ext cx="8931275" cy="350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Oval 4"/>
          <p:cNvSpPr/>
          <p:nvPr/>
        </p:nvSpPr>
        <p:spPr>
          <a:xfrm>
            <a:off x="5486400" y="4724400"/>
            <a:ext cx="11430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Oval 5"/>
          <p:cNvSpPr/>
          <p:nvPr/>
        </p:nvSpPr>
        <p:spPr>
          <a:xfrm>
            <a:off x="7924800" y="4800600"/>
            <a:ext cx="12954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smtClean="0"/>
              <a:t>Perceptron: Model</a:t>
            </a:r>
            <a:endParaRPr lang="id-ID" smtClean="0"/>
          </a:p>
        </p:txBody>
      </p:sp>
      <p:pic>
        <p:nvPicPr>
          <p:cNvPr id="72707" name="Picture 2"/>
          <p:cNvPicPr>
            <a:picLocks noChangeAspect="1" noChangeArrowheads="1"/>
          </p:cNvPicPr>
          <p:nvPr/>
        </p:nvPicPr>
        <p:blipFill>
          <a:blip r:embed="rId2"/>
          <a:srcRect/>
          <a:stretch>
            <a:fillRect/>
          </a:stretch>
        </p:blipFill>
        <p:spPr bwMode="auto">
          <a:xfrm>
            <a:off x="533400" y="2286000"/>
            <a:ext cx="586740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Perceptron</a:t>
            </a:r>
            <a:r>
              <a:rPr lang="en-US" dirty="0" smtClean="0"/>
              <a:t>: </a:t>
            </a:r>
            <a:r>
              <a:rPr lang="en-US" i="1" dirty="0" smtClean="0"/>
              <a:t>Signal-Flow Graph</a:t>
            </a:r>
            <a:endParaRPr lang="id-ID" i="1" dirty="0"/>
          </a:p>
        </p:txBody>
      </p:sp>
      <p:pic>
        <p:nvPicPr>
          <p:cNvPr id="18437" name="Picture 2"/>
          <p:cNvPicPr>
            <a:picLocks noChangeAspect="1" noChangeArrowheads="1"/>
          </p:cNvPicPr>
          <p:nvPr/>
        </p:nvPicPr>
        <p:blipFill>
          <a:blip r:embed="rId3"/>
          <a:srcRect/>
          <a:stretch>
            <a:fillRect/>
          </a:stretch>
        </p:blipFill>
        <p:spPr bwMode="auto">
          <a:xfrm>
            <a:off x="533400" y="2286000"/>
            <a:ext cx="6569075" cy="3581400"/>
          </a:xfrm>
          <a:prstGeom prst="rect">
            <a:avLst/>
          </a:prstGeom>
          <a:noFill/>
          <a:ln w="9525">
            <a:noFill/>
            <a:miter lim="800000"/>
            <a:headEnd/>
            <a:tailEnd/>
          </a:ln>
        </p:spPr>
      </p:pic>
      <p:sp>
        <p:nvSpPr>
          <p:cNvPr id="1843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76131" name="Object 3"/>
          <p:cNvGraphicFramePr>
            <a:graphicFrameLocks noChangeAspect="1"/>
          </p:cNvGraphicFramePr>
          <p:nvPr/>
        </p:nvGraphicFramePr>
        <p:xfrm>
          <a:off x="6629400" y="4724400"/>
          <a:ext cx="1806575" cy="838200"/>
        </p:xfrm>
        <a:graphic>
          <a:graphicData uri="http://schemas.openxmlformats.org/presentationml/2006/ole">
            <mc:AlternateContent xmlns:mc="http://schemas.openxmlformats.org/markup-compatibility/2006">
              <mc:Choice xmlns:v="urn:schemas-microsoft-com:vml" Requires="v">
                <p:oleObj spid="_x0000_s18470" name="Equation" r:id="rId4" imgW="927100" imgH="431800" progId="Equation.3">
                  <p:embed/>
                </p:oleObj>
              </mc:Choice>
              <mc:Fallback>
                <p:oleObj name="Equation" r:id="rId4" imgW="927100" imgH="431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724400"/>
                        <a:ext cx="180657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76133" name="Object 5"/>
          <p:cNvGraphicFramePr>
            <a:graphicFrameLocks noChangeAspect="1"/>
          </p:cNvGraphicFramePr>
          <p:nvPr/>
        </p:nvGraphicFramePr>
        <p:xfrm>
          <a:off x="7008813" y="5791200"/>
          <a:ext cx="1830387" cy="849313"/>
        </p:xfrm>
        <a:graphic>
          <a:graphicData uri="http://schemas.openxmlformats.org/presentationml/2006/ole">
            <mc:AlternateContent xmlns:mc="http://schemas.openxmlformats.org/markup-compatibility/2006">
              <mc:Choice xmlns:v="urn:schemas-microsoft-com:vml" Requires="v">
                <p:oleObj spid="_x0000_s18471" name="Equation" r:id="rId6" imgW="927100" imgH="431800" progId="Equation.3">
                  <p:embed/>
                </p:oleObj>
              </mc:Choice>
              <mc:Fallback>
                <p:oleObj name="Equation" r:id="rId6" imgW="927100" imgH="4318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8813" y="5791200"/>
                        <a:ext cx="1830387" cy="849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a:spLocks noChangeArrowheads="1"/>
          </p:cNvSpPr>
          <p:nvPr/>
        </p:nvSpPr>
        <p:spPr bwMode="auto">
          <a:xfrm>
            <a:off x="4572000" y="6064250"/>
            <a:ext cx="2438400" cy="369888"/>
          </a:xfrm>
          <a:prstGeom prst="rect">
            <a:avLst/>
          </a:prstGeom>
          <a:noFill/>
          <a:ln w="9525">
            <a:noFill/>
            <a:miter lim="800000"/>
            <a:headEnd/>
            <a:tailEnd/>
          </a:ln>
        </p:spPr>
        <p:txBody>
          <a:bodyPr>
            <a:spAutoFit/>
          </a:bodyPr>
          <a:lstStyle/>
          <a:p>
            <a:r>
              <a:rPr lang="en-US" i="1">
                <a:solidFill>
                  <a:srgbClr val="C00000"/>
                </a:solidFill>
              </a:rPr>
              <a:t>Decision boundary </a:t>
            </a:r>
            <a:r>
              <a:rPr lang="en-US">
                <a:solidFill>
                  <a:srgbClr val="C00000"/>
                </a:solidFill>
                <a:sym typeface="Wingdings" pitchFamily="2" charset="2"/>
              </a:rPr>
              <a:t></a:t>
            </a:r>
            <a:endParaRPr lang="id-ID">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6131"/>
                                        </p:tgtEl>
                                        <p:attrNameLst>
                                          <p:attrName>style.visibility</p:attrName>
                                        </p:attrNameLst>
                                      </p:cBhvr>
                                      <p:to>
                                        <p:strVal val="visible"/>
                                      </p:to>
                                    </p:set>
                                    <p:animEffect transition="in" filter="blinds(horizontal)">
                                      <p:cBhvr>
                                        <p:cTn id="7" dur="500"/>
                                        <p:tgtEl>
                                          <p:spTgt spid="1761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6133"/>
                                        </p:tgtEl>
                                        <p:attrNameLst>
                                          <p:attrName>style.visibility</p:attrName>
                                        </p:attrNameLst>
                                      </p:cBhvr>
                                      <p:to>
                                        <p:strVal val="visible"/>
                                      </p:to>
                                    </p:set>
                                    <p:animEffect transition="in" filter="blinds(horizontal)">
                                      <p:cBhvr>
                                        <p:cTn id="12" dur="500"/>
                                        <p:tgtEl>
                                          <p:spTgt spid="17613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33"/>
          <p:cNvGrpSpPr>
            <a:grpSpLocks/>
          </p:cNvGrpSpPr>
          <p:nvPr/>
        </p:nvGrpSpPr>
        <p:grpSpPr bwMode="auto">
          <a:xfrm>
            <a:off x="838200" y="150813"/>
            <a:ext cx="7620000" cy="6402387"/>
            <a:chOff x="914400" y="0"/>
            <a:chExt cx="7620000" cy="6401594"/>
          </a:xfrm>
        </p:grpSpPr>
        <p:sp>
          <p:nvSpPr>
            <p:cNvPr id="3" name="Oval 2"/>
            <p:cNvSpPr/>
            <p:nvPr/>
          </p:nvSpPr>
          <p:spPr>
            <a:xfrm>
              <a:off x="5029200" y="2057145"/>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 name="Oval 3"/>
            <p:cNvSpPr/>
            <p:nvPr/>
          </p:nvSpPr>
          <p:spPr>
            <a:xfrm>
              <a:off x="5715000" y="1904764"/>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Oval 4"/>
            <p:cNvSpPr/>
            <p:nvPr/>
          </p:nvSpPr>
          <p:spPr>
            <a:xfrm>
              <a:off x="6172200" y="358095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Oval 5"/>
            <p:cNvSpPr/>
            <p:nvPr/>
          </p:nvSpPr>
          <p:spPr>
            <a:xfrm>
              <a:off x="6096000" y="2514289"/>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Oval 6"/>
            <p:cNvSpPr/>
            <p:nvPr/>
          </p:nvSpPr>
          <p:spPr>
            <a:xfrm>
              <a:off x="5257800" y="350476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Oval 7"/>
            <p:cNvSpPr/>
            <p:nvPr/>
          </p:nvSpPr>
          <p:spPr>
            <a:xfrm>
              <a:off x="4419600" y="2285717"/>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 name="Oval 8"/>
            <p:cNvSpPr/>
            <p:nvPr/>
          </p:nvSpPr>
          <p:spPr>
            <a:xfrm>
              <a:off x="5257800" y="1523811"/>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0" name="Oval 9"/>
            <p:cNvSpPr/>
            <p:nvPr/>
          </p:nvSpPr>
          <p:spPr>
            <a:xfrm>
              <a:off x="5715000" y="3047622"/>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Oval 10"/>
            <p:cNvSpPr/>
            <p:nvPr/>
          </p:nvSpPr>
          <p:spPr>
            <a:xfrm>
              <a:off x="5029200" y="2895241"/>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2" name="Oval 11"/>
            <p:cNvSpPr/>
            <p:nvPr/>
          </p:nvSpPr>
          <p:spPr>
            <a:xfrm>
              <a:off x="5410200" y="2590479"/>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p>
          </p:txBody>
        </p:sp>
        <p:sp>
          <p:nvSpPr>
            <p:cNvPr id="13" name="Isosceles Triangle 12"/>
            <p:cNvSpPr/>
            <p:nvPr/>
          </p:nvSpPr>
          <p:spPr>
            <a:xfrm>
              <a:off x="2286000" y="4038100"/>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Isosceles Triangle 13"/>
            <p:cNvSpPr/>
            <p:nvPr/>
          </p:nvSpPr>
          <p:spPr>
            <a:xfrm>
              <a:off x="2743200" y="3961909"/>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Isosceles Triangle 14"/>
            <p:cNvSpPr/>
            <p:nvPr/>
          </p:nvSpPr>
          <p:spPr>
            <a:xfrm>
              <a:off x="3429000" y="4190481"/>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Isosceles Triangle 15"/>
            <p:cNvSpPr/>
            <p:nvPr/>
          </p:nvSpPr>
          <p:spPr>
            <a:xfrm>
              <a:off x="3124200" y="2971432"/>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Isosceles Triangle 16"/>
            <p:cNvSpPr/>
            <p:nvPr/>
          </p:nvSpPr>
          <p:spPr>
            <a:xfrm>
              <a:off x="1752600" y="3580956"/>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Isosceles Triangle 17"/>
            <p:cNvSpPr/>
            <p:nvPr/>
          </p:nvSpPr>
          <p:spPr>
            <a:xfrm>
              <a:off x="3200400" y="3580956"/>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Isosceles Triangle 18"/>
            <p:cNvSpPr/>
            <p:nvPr/>
          </p:nvSpPr>
          <p:spPr>
            <a:xfrm>
              <a:off x="2438400" y="3276194"/>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0" name="Isosceles Triangle 19"/>
            <p:cNvSpPr/>
            <p:nvPr/>
          </p:nvSpPr>
          <p:spPr>
            <a:xfrm>
              <a:off x="1676400" y="4190481"/>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1" name="Isosceles Triangle 20"/>
            <p:cNvSpPr/>
            <p:nvPr/>
          </p:nvSpPr>
          <p:spPr>
            <a:xfrm>
              <a:off x="2743200" y="4571434"/>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25" name="Straight Connector 24"/>
            <p:cNvCxnSpPr/>
            <p:nvPr/>
          </p:nvCxnSpPr>
          <p:spPr>
            <a:xfrm>
              <a:off x="914400" y="3504766"/>
              <a:ext cx="7010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332267" y="3542861"/>
              <a:ext cx="5715879" cy="1587"/>
            </a:xfrm>
            <a:prstGeom prst="line">
              <a:avLst/>
            </a:prstGeom>
          </p:spPr>
          <p:style>
            <a:lnRef idx="1">
              <a:schemeClr val="accent1"/>
            </a:lnRef>
            <a:fillRef idx="0">
              <a:schemeClr val="accent1"/>
            </a:fillRef>
            <a:effectRef idx="0">
              <a:schemeClr val="accent1"/>
            </a:effectRef>
            <a:fontRef idx="minor">
              <a:schemeClr val="tx1"/>
            </a:fontRef>
          </p:style>
        </p:cxnSp>
        <p:sp>
          <p:nvSpPr>
            <p:cNvPr id="73757" name="TextBox 28"/>
            <p:cNvSpPr txBox="1">
              <a:spLocks noChangeArrowheads="1"/>
            </p:cNvSpPr>
            <p:nvPr/>
          </p:nvSpPr>
          <p:spPr bwMode="auto">
            <a:xfrm>
              <a:off x="8001000" y="3276600"/>
              <a:ext cx="533400" cy="523220"/>
            </a:xfrm>
            <a:prstGeom prst="rect">
              <a:avLst/>
            </a:prstGeom>
            <a:noFill/>
            <a:ln w="9525">
              <a:noFill/>
              <a:miter lim="800000"/>
              <a:headEnd/>
              <a:tailEnd/>
            </a:ln>
          </p:spPr>
          <p:txBody>
            <a:bodyPr>
              <a:spAutoFit/>
            </a:bodyPr>
            <a:lstStyle/>
            <a:p>
              <a:pPr algn="ctr"/>
              <a:r>
                <a:rPr lang="en-US" sz="2800" i="1"/>
                <a:t>x</a:t>
              </a:r>
              <a:r>
                <a:rPr lang="en-US" sz="2800" baseline="-25000"/>
                <a:t>1</a:t>
              </a:r>
              <a:endParaRPr lang="id-ID" sz="2800" baseline="-25000"/>
            </a:p>
          </p:txBody>
        </p:sp>
        <p:sp>
          <p:nvSpPr>
            <p:cNvPr id="73758" name="TextBox 29"/>
            <p:cNvSpPr txBox="1">
              <a:spLocks noChangeArrowheads="1"/>
            </p:cNvSpPr>
            <p:nvPr/>
          </p:nvSpPr>
          <p:spPr bwMode="auto">
            <a:xfrm>
              <a:off x="3886200" y="0"/>
              <a:ext cx="533400" cy="523220"/>
            </a:xfrm>
            <a:prstGeom prst="rect">
              <a:avLst/>
            </a:prstGeom>
            <a:noFill/>
            <a:ln w="9525">
              <a:noFill/>
              <a:miter lim="800000"/>
              <a:headEnd/>
              <a:tailEnd/>
            </a:ln>
          </p:spPr>
          <p:txBody>
            <a:bodyPr>
              <a:spAutoFit/>
            </a:bodyPr>
            <a:lstStyle/>
            <a:p>
              <a:pPr algn="ctr"/>
              <a:r>
                <a:rPr lang="en-US" sz="2800" i="1"/>
                <a:t>x</a:t>
              </a:r>
              <a:r>
                <a:rPr lang="en-US" sz="2800" baseline="-25000"/>
                <a:t>2</a:t>
              </a:r>
              <a:endParaRPr lang="id-ID" sz="2800" baseline="-25000"/>
            </a:p>
          </p:txBody>
        </p:sp>
      </p:grpSp>
      <p:cxnSp>
        <p:nvCxnSpPr>
          <p:cNvPr id="35" name="Straight Connector 34"/>
          <p:cNvCxnSpPr/>
          <p:nvPr/>
        </p:nvCxnSpPr>
        <p:spPr>
          <a:xfrm rot="16200000" flipH="1">
            <a:off x="1752600" y="1524000"/>
            <a:ext cx="4343400" cy="3429000"/>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rrowheads="1"/>
          </p:cNvSpPr>
          <p:nvPr/>
        </p:nvSpPr>
        <p:spPr bwMode="auto">
          <a:xfrm>
            <a:off x="4343400" y="5648325"/>
            <a:ext cx="3581400" cy="523875"/>
          </a:xfrm>
          <a:prstGeom prst="rect">
            <a:avLst/>
          </a:prstGeom>
          <a:noFill/>
          <a:ln w="9525">
            <a:noFill/>
            <a:miter lim="800000"/>
            <a:headEnd/>
            <a:tailEnd/>
          </a:ln>
        </p:spPr>
        <p:txBody>
          <a:bodyPr>
            <a:spAutoFit/>
          </a:bodyPr>
          <a:lstStyle/>
          <a:p>
            <a:pPr algn="ctr"/>
            <a:r>
              <a:rPr lang="en-US" sz="2800" i="1">
                <a:solidFill>
                  <a:srgbClr val="33CC33"/>
                </a:solidFill>
              </a:rPr>
              <a:t>w</a:t>
            </a:r>
            <a:r>
              <a:rPr lang="en-US" sz="2800" baseline="-25000">
                <a:solidFill>
                  <a:srgbClr val="33CC33"/>
                </a:solidFill>
              </a:rPr>
              <a:t>1</a:t>
            </a:r>
            <a:r>
              <a:rPr lang="en-US" sz="2800" i="1">
                <a:solidFill>
                  <a:srgbClr val="33CC33"/>
                </a:solidFill>
              </a:rPr>
              <a:t>x</a:t>
            </a:r>
            <a:r>
              <a:rPr lang="en-US" sz="2800" baseline="-25000">
                <a:solidFill>
                  <a:srgbClr val="33CC33"/>
                </a:solidFill>
              </a:rPr>
              <a:t>1</a:t>
            </a:r>
            <a:r>
              <a:rPr lang="en-US" sz="2800" i="1">
                <a:solidFill>
                  <a:srgbClr val="33CC33"/>
                </a:solidFill>
              </a:rPr>
              <a:t> + w</a:t>
            </a:r>
            <a:r>
              <a:rPr lang="en-US" sz="2800" baseline="-25000">
                <a:solidFill>
                  <a:srgbClr val="33CC33"/>
                </a:solidFill>
              </a:rPr>
              <a:t>2</a:t>
            </a:r>
            <a:r>
              <a:rPr lang="en-US" sz="2800" i="1">
                <a:solidFill>
                  <a:srgbClr val="33CC33"/>
                </a:solidFill>
              </a:rPr>
              <a:t>x</a:t>
            </a:r>
            <a:r>
              <a:rPr lang="en-US" sz="2800" baseline="-25000">
                <a:solidFill>
                  <a:srgbClr val="33CC33"/>
                </a:solidFill>
              </a:rPr>
              <a:t>2 </a:t>
            </a:r>
            <a:r>
              <a:rPr lang="en-US" sz="2800" i="1">
                <a:solidFill>
                  <a:srgbClr val="33CC33"/>
                </a:solidFill>
              </a:rPr>
              <a:t>- </a:t>
            </a:r>
            <a:r>
              <a:rPr lang="el-GR" sz="2800" i="1">
                <a:solidFill>
                  <a:srgbClr val="33CC33"/>
                </a:solidFill>
              </a:rPr>
              <a:t>θ</a:t>
            </a:r>
            <a:r>
              <a:rPr lang="en-US" sz="2800" i="1">
                <a:solidFill>
                  <a:srgbClr val="33CC33"/>
                </a:solidFill>
              </a:rPr>
              <a:t>= </a:t>
            </a:r>
            <a:r>
              <a:rPr lang="en-US" sz="2800">
                <a:solidFill>
                  <a:srgbClr val="33CC33"/>
                </a:solidFill>
              </a:rPr>
              <a:t>0</a:t>
            </a:r>
            <a:endParaRPr lang="id-ID" sz="2800" baseline="-25000">
              <a:solidFill>
                <a:srgbClr val="33CC33"/>
              </a:solidFill>
            </a:endParaRPr>
          </a:p>
        </p:txBody>
      </p:sp>
      <p:sp>
        <p:nvSpPr>
          <p:cNvPr id="37" name="Rectangle 36"/>
          <p:cNvSpPr>
            <a:spLocks noChangeArrowheads="1"/>
          </p:cNvSpPr>
          <p:nvPr/>
        </p:nvSpPr>
        <p:spPr bwMode="auto">
          <a:xfrm>
            <a:off x="4648200" y="6172200"/>
            <a:ext cx="3165475" cy="523875"/>
          </a:xfrm>
          <a:prstGeom prst="rect">
            <a:avLst/>
          </a:prstGeom>
          <a:noFill/>
          <a:ln w="9525">
            <a:noFill/>
            <a:miter lim="800000"/>
            <a:headEnd/>
            <a:tailEnd/>
          </a:ln>
        </p:spPr>
        <p:txBody>
          <a:bodyPr wrap="none">
            <a:spAutoFit/>
          </a:bodyPr>
          <a:lstStyle/>
          <a:p>
            <a:pPr algn="ctr"/>
            <a:r>
              <a:rPr lang="en-US" sz="2800" i="1"/>
              <a:t>Decision boundary</a:t>
            </a:r>
          </a:p>
        </p:txBody>
      </p:sp>
      <p:cxnSp>
        <p:nvCxnSpPr>
          <p:cNvPr id="40" name="Straight Connector 39"/>
          <p:cNvCxnSpPr/>
          <p:nvPr/>
        </p:nvCxnSpPr>
        <p:spPr>
          <a:xfrm>
            <a:off x="2819400" y="838200"/>
            <a:ext cx="4648200" cy="36576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66800" y="1524000"/>
            <a:ext cx="3886200" cy="37338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43"/>
                                        </p:tgtEl>
                                      </p:cBhvr>
                                    </p:animEffect>
                                    <p:set>
                                      <p:cBhvr>
                                        <p:cTn id="22" dur="1" fill="hold">
                                          <p:stCondLst>
                                            <p:cond delay="499"/>
                                          </p:stCondLst>
                                        </p:cTn>
                                        <p:tgtEl>
                                          <p:spTgt spid="4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linds(horizont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685800"/>
          <a:ext cx="8458201" cy="5410200"/>
        </p:xfrm>
        <a:graphic>
          <a:graphicData uri="http://schemas.openxmlformats.org/drawingml/2006/table">
            <a:tbl>
              <a:tblPr/>
              <a:tblGrid>
                <a:gridCol w="1515561"/>
                <a:gridCol w="1343442"/>
                <a:gridCol w="1780594"/>
                <a:gridCol w="2101984"/>
                <a:gridCol w="1716620"/>
              </a:tblGrid>
              <a:tr h="450850">
                <a:tc>
                  <a:txBody>
                    <a:bodyPr/>
                    <a:lstStyle/>
                    <a:p>
                      <a:pPr algn="ctr">
                        <a:spcAft>
                          <a:spcPts val="0"/>
                        </a:spcAft>
                      </a:pPr>
                      <a:r>
                        <a:rPr lang="id-ID" sz="2400" b="1" dirty="0">
                          <a:latin typeface="Arial"/>
                          <a:ea typeface="Times New Roman"/>
                          <a:cs typeface="Times New Roman"/>
                        </a:rPr>
                        <a:t>Pelamar</a:t>
                      </a:r>
                      <a:endParaRPr lang="id-ID"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spcAft>
                          <a:spcPts val="0"/>
                        </a:spcAft>
                      </a:pPr>
                      <a:r>
                        <a:rPr lang="id-ID" sz="2400" b="1">
                          <a:latin typeface="Arial"/>
                          <a:ea typeface="Times New Roman"/>
                          <a:cs typeface="Times New Roman"/>
                        </a:rPr>
                        <a:t>IPK</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spcAft>
                          <a:spcPts val="0"/>
                        </a:spcAft>
                      </a:pPr>
                      <a:r>
                        <a:rPr lang="id-ID" sz="2400" b="1">
                          <a:latin typeface="Arial"/>
                          <a:ea typeface="Times New Roman"/>
                          <a:cs typeface="Times New Roman"/>
                        </a:rPr>
                        <a:t>Psikologi</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spcAft>
                          <a:spcPts val="0"/>
                        </a:spcAft>
                      </a:pPr>
                      <a:r>
                        <a:rPr lang="id-ID" sz="2400" b="1">
                          <a:latin typeface="Arial"/>
                          <a:ea typeface="Times New Roman"/>
                          <a:cs typeface="Times New Roman"/>
                        </a:rPr>
                        <a:t>Wawancara</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gn="ctr">
                        <a:spcAft>
                          <a:spcPts val="0"/>
                        </a:spcAft>
                      </a:pPr>
                      <a:r>
                        <a:rPr lang="id-ID" sz="2400" b="1">
                          <a:latin typeface="Arial"/>
                          <a:ea typeface="Times New Roman"/>
                          <a:cs typeface="Times New Roman"/>
                        </a:rPr>
                        <a:t>Diterima</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450850">
                <a:tc>
                  <a:txBody>
                    <a:bodyPr/>
                    <a:lstStyle/>
                    <a:p>
                      <a:pPr algn="ctr">
                        <a:spcAft>
                          <a:spcPts val="0"/>
                        </a:spcAft>
                      </a:pPr>
                      <a:r>
                        <a:rPr lang="id-ID" sz="2400">
                          <a:latin typeface="Arial"/>
                          <a:ea typeface="Times New Roman"/>
                          <a:cs typeface="Times New Roman"/>
                        </a:rPr>
                        <a:t>P1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3</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3</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0">
                <a:tc>
                  <a:txBody>
                    <a:bodyPr/>
                    <a:lstStyle/>
                    <a:p>
                      <a:pPr algn="ctr">
                        <a:spcAft>
                          <a:spcPts val="0"/>
                        </a:spcAft>
                      </a:pPr>
                      <a:r>
                        <a:rPr lang="id-ID" sz="2400">
                          <a:latin typeface="Arial"/>
                          <a:ea typeface="Times New Roman"/>
                          <a:cs typeface="Times New Roman"/>
                        </a:rPr>
                        <a:t>P2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3</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0">
                <a:tc>
                  <a:txBody>
                    <a:bodyPr/>
                    <a:lstStyle/>
                    <a:p>
                      <a:pPr algn="ctr">
                        <a:spcAft>
                          <a:spcPts val="0"/>
                        </a:spcAft>
                      </a:pPr>
                      <a:r>
                        <a:rPr lang="id-ID" sz="2400">
                          <a:latin typeface="Arial"/>
                          <a:ea typeface="Times New Roman"/>
                          <a:cs typeface="Times New Roman"/>
                        </a:rPr>
                        <a:t>P3</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3</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0">
                <a:tc>
                  <a:txBody>
                    <a:bodyPr/>
                    <a:lstStyle/>
                    <a:p>
                      <a:pPr algn="ctr">
                        <a:spcAft>
                          <a:spcPts val="0"/>
                        </a:spcAft>
                      </a:pPr>
                      <a:r>
                        <a:rPr lang="id-ID" sz="2400">
                          <a:latin typeface="Arial"/>
                          <a:ea typeface="Times New Roman"/>
                          <a:cs typeface="Times New Roman"/>
                        </a:rPr>
                        <a:t>P4</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3</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0</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0">
                <a:tc>
                  <a:txBody>
                    <a:bodyPr/>
                    <a:lstStyle/>
                    <a:p>
                      <a:pPr algn="ctr">
                        <a:spcAft>
                          <a:spcPts val="0"/>
                        </a:spcAft>
                      </a:pPr>
                      <a:r>
                        <a:rPr lang="id-ID" sz="2400">
                          <a:latin typeface="Arial"/>
                          <a:ea typeface="Times New Roman"/>
                          <a:cs typeface="Times New Roman"/>
                        </a:rPr>
                        <a:t>P5</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3</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0">
                <a:tc>
                  <a:txBody>
                    <a:bodyPr/>
                    <a:lstStyle/>
                    <a:p>
                      <a:pPr algn="ctr">
                        <a:spcAft>
                          <a:spcPts val="0"/>
                        </a:spcAft>
                      </a:pPr>
                      <a:r>
                        <a:rPr lang="id-ID" sz="2400">
                          <a:latin typeface="Arial"/>
                          <a:ea typeface="Times New Roman"/>
                          <a:cs typeface="Times New Roman"/>
                        </a:rPr>
                        <a:t>P6</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0">
                <a:tc>
                  <a:txBody>
                    <a:bodyPr/>
                    <a:lstStyle/>
                    <a:p>
                      <a:pPr algn="ctr">
                        <a:spcAft>
                          <a:spcPts val="0"/>
                        </a:spcAft>
                      </a:pPr>
                      <a:r>
                        <a:rPr lang="id-ID" sz="2400">
                          <a:latin typeface="Arial"/>
                          <a:ea typeface="Times New Roman"/>
                          <a:cs typeface="Times New Roman"/>
                        </a:rPr>
                        <a:t>P7</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0">
                <a:tc>
                  <a:txBody>
                    <a:bodyPr/>
                    <a:lstStyle/>
                    <a:p>
                      <a:pPr algn="ctr">
                        <a:spcAft>
                          <a:spcPts val="0"/>
                        </a:spcAft>
                      </a:pPr>
                      <a:r>
                        <a:rPr lang="id-ID" sz="2400">
                          <a:latin typeface="Arial"/>
                          <a:ea typeface="Times New Roman"/>
                          <a:cs typeface="Times New Roman"/>
                        </a:rPr>
                        <a:t>P8</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0</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0">
                <a:tc>
                  <a:txBody>
                    <a:bodyPr/>
                    <a:lstStyle/>
                    <a:p>
                      <a:pPr algn="ctr">
                        <a:spcAft>
                          <a:spcPts val="0"/>
                        </a:spcAft>
                      </a:pPr>
                      <a:r>
                        <a:rPr lang="id-ID" sz="2400">
                          <a:latin typeface="Arial"/>
                          <a:ea typeface="Times New Roman"/>
                          <a:cs typeface="Times New Roman"/>
                        </a:rPr>
                        <a:t>P9</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3</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0">
                <a:tc>
                  <a:txBody>
                    <a:bodyPr/>
                    <a:lstStyle/>
                    <a:p>
                      <a:pPr algn="ctr">
                        <a:spcAft>
                          <a:spcPts val="0"/>
                        </a:spcAft>
                      </a:pPr>
                      <a:r>
                        <a:rPr lang="id-ID" sz="2400">
                          <a:latin typeface="Arial"/>
                          <a:ea typeface="Times New Roman"/>
                          <a:cs typeface="Times New Roman"/>
                        </a:rPr>
                        <a:t>P10</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2</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0</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0850">
                <a:tc>
                  <a:txBody>
                    <a:bodyPr/>
                    <a:lstStyle/>
                    <a:p>
                      <a:pPr algn="ctr">
                        <a:spcAft>
                          <a:spcPts val="0"/>
                        </a:spcAft>
                      </a:pPr>
                      <a:r>
                        <a:rPr lang="id-ID" sz="2400">
                          <a:latin typeface="Arial"/>
                          <a:ea typeface="Times New Roman"/>
                          <a:cs typeface="Times New Roman"/>
                        </a:rPr>
                        <a:t>P11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a:latin typeface="Arial"/>
                          <a:ea typeface="Times New Roman"/>
                          <a:cs typeface="Times New Roman"/>
                        </a:rPr>
                        <a:t>1</a:t>
                      </a:r>
                      <a:endParaRPr lang="id-ID" sz="24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dirty="0">
                          <a:latin typeface="Arial"/>
                          <a:ea typeface="Times New Roman"/>
                          <a:cs typeface="Times New Roman"/>
                        </a:rPr>
                        <a:t>2</a:t>
                      </a:r>
                      <a:endParaRPr lang="id-ID"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d-ID" sz="2400" dirty="0">
                          <a:latin typeface="Arial"/>
                          <a:ea typeface="Times New Roman"/>
                          <a:cs typeface="Times New Roman"/>
                        </a:rPr>
                        <a:t>1</a:t>
                      </a:r>
                      <a:endParaRPr lang="id-ID" sz="24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srcRect/>
          <a:stretch>
            <a:fillRect/>
          </a:stretch>
        </p:blipFill>
        <p:spPr bwMode="auto">
          <a:xfrm>
            <a:off x="228600" y="457200"/>
            <a:ext cx="8397875" cy="5486400"/>
          </a:xfrm>
          <a:prstGeom prst="rect">
            <a:avLst/>
          </a:prstGeom>
          <a:noFill/>
          <a:ln w="9525">
            <a:noFill/>
            <a:miter lim="800000"/>
            <a:headEnd/>
            <a:tailEnd/>
          </a:ln>
        </p:spPr>
      </p:pic>
      <p:sp>
        <p:nvSpPr>
          <p:cNvPr id="3" name="Rectangle 2"/>
          <p:cNvSpPr/>
          <p:nvPr/>
        </p:nvSpPr>
        <p:spPr>
          <a:xfrm rot="1973407">
            <a:off x="1671638" y="3128963"/>
            <a:ext cx="3795712" cy="1493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Flowchart: Punched Tape 4"/>
          <p:cNvSpPr/>
          <p:nvPr/>
        </p:nvSpPr>
        <p:spPr>
          <a:xfrm rot="1533938">
            <a:off x="1711325" y="3359150"/>
            <a:ext cx="5353050" cy="1670050"/>
          </a:xfrm>
          <a:prstGeom prst="flowChartPunchedTape">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srcRect/>
          <a:stretch>
            <a:fillRect/>
          </a:stretch>
        </p:blipFill>
        <p:spPr bwMode="auto">
          <a:xfrm>
            <a:off x="457200" y="381000"/>
            <a:ext cx="5181600" cy="6018213"/>
          </a:xfrm>
          <a:prstGeom prst="rect">
            <a:avLst/>
          </a:prstGeom>
          <a:noFill/>
          <a:ln w="9525">
            <a:noFill/>
            <a:miter lim="800000"/>
            <a:headEnd/>
            <a:tailEnd/>
          </a:ln>
        </p:spPr>
      </p:pic>
      <p:sp>
        <p:nvSpPr>
          <p:cNvPr id="3" name="Rectangle 2"/>
          <p:cNvSpPr>
            <a:spLocks noChangeArrowheads="1"/>
          </p:cNvSpPr>
          <p:nvPr/>
        </p:nvSpPr>
        <p:spPr bwMode="auto">
          <a:xfrm>
            <a:off x="5943600" y="457200"/>
            <a:ext cx="2819400" cy="369888"/>
          </a:xfrm>
          <a:prstGeom prst="rect">
            <a:avLst/>
          </a:prstGeom>
          <a:noFill/>
          <a:ln w="9525">
            <a:noFill/>
            <a:miter lim="800000"/>
            <a:headEnd/>
            <a:tailEnd/>
          </a:ln>
        </p:spPr>
        <p:txBody>
          <a:bodyPr>
            <a:spAutoFit/>
          </a:bodyPr>
          <a:lstStyle/>
          <a:p>
            <a:r>
              <a:rPr lang="en-US"/>
              <a:t>Visualisasi 100 dimensi?</a:t>
            </a:r>
          </a:p>
        </p:txBody>
      </p:sp>
      <p:sp>
        <p:nvSpPr>
          <p:cNvPr id="4" name="Rectangle 3"/>
          <p:cNvSpPr>
            <a:spLocks noChangeArrowheads="1"/>
          </p:cNvSpPr>
          <p:nvPr/>
        </p:nvSpPr>
        <p:spPr bwMode="auto">
          <a:xfrm>
            <a:off x="5943600" y="990600"/>
            <a:ext cx="2819400" cy="369888"/>
          </a:xfrm>
          <a:prstGeom prst="rect">
            <a:avLst/>
          </a:prstGeom>
          <a:noFill/>
          <a:ln w="9525">
            <a:noFill/>
            <a:miter lim="800000"/>
            <a:headEnd/>
            <a:tailEnd/>
          </a:ln>
        </p:spPr>
        <p:txBody>
          <a:bodyPr>
            <a:spAutoFit/>
          </a:bodyPr>
          <a:lstStyle/>
          <a:p>
            <a:r>
              <a:rPr lang="en-US"/>
              <a:t>Bisa dengan Perceptron?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762000"/>
          <a:ext cx="8382000" cy="5638801"/>
        </p:xfrm>
        <a:graphic>
          <a:graphicData uri="http://schemas.openxmlformats.org/drawingml/2006/table">
            <a:tbl>
              <a:tblPr firstRow="1" bandRow="1">
                <a:tableStyleId>{5C22544A-7EE6-4342-B048-85BDC9FD1C3A}</a:tableStyleId>
              </a:tblPr>
              <a:tblGrid>
                <a:gridCol w="1047750"/>
                <a:gridCol w="1047750"/>
                <a:gridCol w="1047750"/>
                <a:gridCol w="1047750"/>
                <a:gridCol w="1047750"/>
                <a:gridCol w="1047750"/>
                <a:gridCol w="1047750"/>
                <a:gridCol w="1047750"/>
              </a:tblGrid>
              <a:tr h="1263031">
                <a:tc>
                  <a:txBody>
                    <a:bodyPr/>
                    <a:lstStyle/>
                    <a:p>
                      <a:pPr algn="ctr"/>
                      <a:r>
                        <a:rPr lang="en-US" sz="3200" dirty="0" err="1" smtClean="0"/>
                        <a:t>Pola</a:t>
                      </a:r>
                      <a:endParaRPr lang="id-ID" sz="3200" dirty="0"/>
                    </a:p>
                  </a:txBody>
                  <a:tcPr marL="0" marR="0" marT="46800" marB="46800" anchor="ctr"/>
                </a:tc>
                <a:tc>
                  <a:txBody>
                    <a:bodyPr/>
                    <a:lstStyle/>
                    <a:p>
                      <a:pPr algn="ctr"/>
                      <a:r>
                        <a:rPr lang="en-US" sz="3200" dirty="0" smtClean="0"/>
                        <a:t>Pix</a:t>
                      </a:r>
                    </a:p>
                    <a:p>
                      <a:pPr algn="ctr"/>
                      <a:r>
                        <a:rPr lang="en-US" sz="3200" dirty="0" smtClean="0"/>
                        <a:t>1</a:t>
                      </a:r>
                      <a:endParaRPr lang="id-ID" sz="3200" dirty="0"/>
                    </a:p>
                  </a:txBody>
                  <a:tcPr marL="0" marR="0" marT="46800" marB="46800" anchor="ctr"/>
                </a:tc>
                <a:tc>
                  <a:txBody>
                    <a:bodyPr/>
                    <a:lstStyle/>
                    <a:p>
                      <a:pPr algn="ctr"/>
                      <a:r>
                        <a:rPr lang="en-US" sz="3200" dirty="0" smtClean="0"/>
                        <a:t>Pix</a:t>
                      </a:r>
                    </a:p>
                    <a:p>
                      <a:pPr algn="ctr"/>
                      <a:r>
                        <a:rPr lang="en-US" sz="3200" dirty="0" smtClean="0"/>
                        <a:t>2</a:t>
                      </a:r>
                      <a:endParaRPr lang="id-ID" sz="3200" dirty="0"/>
                    </a:p>
                  </a:txBody>
                  <a:tcPr marL="0" marR="0" marT="46800" marB="46800" anchor="ctr"/>
                </a:tc>
                <a:tc>
                  <a:txBody>
                    <a:bodyPr/>
                    <a:lstStyle/>
                    <a:p>
                      <a:pPr algn="ctr"/>
                      <a:r>
                        <a:rPr lang="en-US" sz="3200" dirty="0" smtClean="0"/>
                        <a:t>Pix</a:t>
                      </a:r>
                    </a:p>
                    <a:p>
                      <a:pPr algn="ctr"/>
                      <a:r>
                        <a:rPr lang="en-US" sz="3200" dirty="0" smtClean="0"/>
                        <a:t>3</a:t>
                      </a:r>
                      <a:endParaRPr lang="id-ID" sz="3200" dirty="0"/>
                    </a:p>
                  </a:txBody>
                  <a:tcPr marL="0" marR="0" marT="46800" marB="46800" anchor="ctr"/>
                </a:tc>
                <a:tc>
                  <a:txBody>
                    <a:bodyPr/>
                    <a:lstStyle/>
                    <a:p>
                      <a:pPr algn="ctr"/>
                      <a:r>
                        <a:rPr lang="en-US" sz="3200" dirty="0" smtClean="0"/>
                        <a:t>Pix</a:t>
                      </a:r>
                    </a:p>
                    <a:p>
                      <a:pPr algn="ctr"/>
                      <a:r>
                        <a:rPr lang="en-US" sz="3200" dirty="0" smtClean="0"/>
                        <a:t>4</a:t>
                      </a:r>
                      <a:endParaRPr lang="id-ID" sz="3200" dirty="0"/>
                    </a:p>
                  </a:txBody>
                  <a:tcPr marL="0" marR="0" marT="46800" marB="46800" anchor="ctr"/>
                </a:tc>
                <a:tc>
                  <a:txBody>
                    <a:bodyPr/>
                    <a:lstStyle/>
                    <a:p>
                      <a:pPr algn="ctr"/>
                      <a:r>
                        <a:rPr lang="en-US" sz="3200" dirty="0" smtClean="0"/>
                        <a:t>Pix</a:t>
                      </a:r>
                    </a:p>
                    <a:p>
                      <a:pPr algn="ctr"/>
                      <a:r>
                        <a:rPr lang="en-US" sz="3200" dirty="0" smtClean="0"/>
                        <a:t>5</a:t>
                      </a:r>
                      <a:endParaRPr lang="id-ID" sz="3200" dirty="0"/>
                    </a:p>
                  </a:txBody>
                  <a:tcPr marL="0" marR="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a:t>
                      </a:r>
                      <a:endParaRPr lang="id-ID" sz="3200" dirty="0" smtClean="0"/>
                    </a:p>
                  </a:txBody>
                  <a:tcPr marL="0" marR="0" marT="46800" marB="46800" anchor="ctr"/>
                </a:tc>
                <a:tc>
                  <a:txBody>
                    <a:bodyPr/>
                    <a:lstStyle/>
                    <a:p>
                      <a:pPr algn="ctr"/>
                      <a:r>
                        <a:rPr lang="en-US" sz="3200" dirty="0" smtClean="0"/>
                        <a:t>Pix</a:t>
                      </a:r>
                    </a:p>
                    <a:p>
                      <a:pPr algn="ctr"/>
                      <a:r>
                        <a:rPr lang="en-US" sz="3200" dirty="0" smtClean="0"/>
                        <a:t>100</a:t>
                      </a:r>
                      <a:endParaRPr lang="id-ID" sz="3200" dirty="0"/>
                    </a:p>
                  </a:txBody>
                  <a:tcPr marL="0" marR="0" marT="46800" marB="46800" anchor="ctr"/>
                </a:tc>
              </a:tr>
              <a:tr h="729295">
                <a:tc>
                  <a:txBody>
                    <a:bodyPr/>
                    <a:lstStyle/>
                    <a:p>
                      <a:pPr algn="ctr"/>
                      <a:r>
                        <a:rPr lang="en-US" sz="3200" dirty="0" smtClean="0"/>
                        <a:t>E1</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r>
              <a:tr h="729295">
                <a:tc>
                  <a:txBody>
                    <a:bodyPr/>
                    <a:lstStyle/>
                    <a:p>
                      <a:pPr algn="ctr"/>
                      <a:r>
                        <a:rPr lang="en-US" sz="3200" dirty="0" smtClean="0"/>
                        <a:t>F1</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r>
              <a:tr h="729295">
                <a:tc>
                  <a:txBody>
                    <a:bodyPr/>
                    <a:lstStyle/>
                    <a:p>
                      <a:pPr algn="ctr"/>
                      <a:r>
                        <a:rPr lang="en-US" sz="3200" dirty="0" smtClean="0"/>
                        <a:t>G1</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r>
              <a:tr h="729295">
                <a:tc>
                  <a:txBody>
                    <a:bodyPr/>
                    <a:lstStyle/>
                    <a:p>
                      <a:pPr algn="ctr"/>
                      <a:r>
                        <a:rPr lang="en-US" sz="3200" dirty="0" smtClean="0"/>
                        <a:t>O1</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r>
              <a:tr h="729295">
                <a:tc>
                  <a:txBody>
                    <a:bodyPr/>
                    <a:lstStyle/>
                    <a:p>
                      <a:pPr algn="ctr"/>
                      <a:r>
                        <a:rPr lang="en-US" sz="3200" dirty="0" smtClean="0"/>
                        <a:t>..</a:t>
                      </a:r>
                      <a:endParaRPr lang="id-ID" sz="3200" dirty="0"/>
                    </a:p>
                  </a:txBody>
                  <a:tcPr marL="0" marR="0" marT="46800" marB="46800"/>
                </a:tc>
                <a:tc>
                  <a:txBody>
                    <a:bodyPr/>
                    <a:lstStyle/>
                    <a:p>
                      <a:pPr algn="ctr"/>
                      <a:endParaRPr lang="id-ID" sz="3200" dirty="0"/>
                    </a:p>
                  </a:txBody>
                  <a:tcPr marL="0" marR="0" marT="46800" marB="46800"/>
                </a:tc>
                <a:tc>
                  <a:txBody>
                    <a:bodyPr/>
                    <a:lstStyle/>
                    <a:p>
                      <a:pPr algn="ctr"/>
                      <a:endParaRPr lang="id-ID" sz="3200"/>
                    </a:p>
                  </a:txBody>
                  <a:tcPr marL="0" marR="0" marT="46800" marB="46800"/>
                </a:tc>
                <a:tc>
                  <a:txBody>
                    <a:bodyPr/>
                    <a:lstStyle/>
                    <a:p>
                      <a:pPr algn="ctr"/>
                      <a:endParaRPr lang="id-ID" sz="3200"/>
                    </a:p>
                  </a:txBody>
                  <a:tcPr marL="0" marR="0" marT="46800" marB="46800"/>
                </a:tc>
                <a:tc>
                  <a:txBody>
                    <a:bodyPr/>
                    <a:lstStyle/>
                    <a:p>
                      <a:pPr algn="ctr"/>
                      <a:endParaRPr lang="id-ID" sz="3200" dirty="0"/>
                    </a:p>
                  </a:txBody>
                  <a:tcPr marL="0" marR="0" marT="46800" marB="46800"/>
                </a:tc>
                <a:tc>
                  <a:txBody>
                    <a:bodyPr/>
                    <a:lstStyle/>
                    <a:p>
                      <a:pPr algn="ctr"/>
                      <a:endParaRPr lang="id-ID" sz="3200" dirty="0"/>
                    </a:p>
                  </a:txBody>
                  <a:tcPr marL="0" marR="0" marT="46800" marB="46800"/>
                </a:tc>
                <a:tc>
                  <a:txBody>
                    <a:bodyPr/>
                    <a:lstStyle/>
                    <a:p>
                      <a:pPr algn="ctr"/>
                      <a:endParaRPr lang="id-ID" sz="3200" dirty="0"/>
                    </a:p>
                  </a:txBody>
                  <a:tcPr marL="0" marR="0" marT="46800" marB="46800"/>
                </a:tc>
                <a:tc>
                  <a:txBody>
                    <a:bodyPr/>
                    <a:lstStyle/>
                    <a:p>
                      <a:pPr algn="ctr"/>
                      <a:endParaRPr lang="id-ID" sz="3200"/>
                    </a:p>
                  </a:txBody>
                  <a:tcPr marL="0" marR="0" marT="46800" marB="46800"/>
                </a:tc>
              </a:tr>
              <a:tr h="729295">
                <a:tc>
                  <a:txBody>
                    <a:bodyPr/>
                    <a:lstStyle/>
                    <a:p>
                      <a:pPr algn="ctr"/>
                      <a:r>
                        <a:rPr lang="en-US" sz="3200" dirty="0" smtClean="0"/>
                        <a:t>O5</a:t>
                      </a:r>
                      <a:endParaRPr lang="id-ID" sz="3200" dirty="0"/>
                    </a:p>
                  </a:txBody>
                  <a:tcPr marL="0" marR="0" marT="46800" marB="46800"/>
                </a:tc>
                <a:tc>
                  <a:txBody>
                    <a:bodyPr/>
                    <a:lstStyle/>
                    <a:p>
                      <a:pPr algn="ctr"/>
                      <a:r>
                        <a:rPr lang="en-US" sz="3200" dirty="0" smtClean="0"/>
                        <a:t>0</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c>
                  <a:txBody>
                    <a:bodyPr/>
                    <a:lstStyle/>
                    <a:p>
                      <a:pPr algn="ctr"/>
                      <a:r>
                        <a:rPr lang="en-US" sz="3200" dirty="0" smtClean="0"/>
                        <a:t>…</a:t>
                      </a:r>
                      <a:endParaRPr lang="id-ID" sz="3200" dirty="0"/>
                    </a:p>
                  </a:txBody>
                  <a:tcPr marL="0" marR="0" marT="46800" marB="46800"/>
                </a:tc>
                <a:tc>
                  <a:txBody>
                    <a:bodyPr/>
                    <a:lstStyle/>
                    <a:p>
                      <a:pPr algn="ctr"/>
                      <a:r>
                        <a:rPr lang="en-US" sz="3200" dirty="0" smtClean="0"/>
                        <a:t>1</a:t>
                      </a:r>
                      <a:endParaRPr lang="id-ID" sz="3200" dirty="0"/>
                    </a:p>
                  </a:txBody>
                  <a:tcPr marL="0" marR="0" marT="46800" marB="4680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9458" name="Object 1"/>
          <p:cNvGraphicFramePr>
            <a:graphicFrameLocks noChangeAspect="1"/>
          </p:cNvGraphicFramePr>
          <p:nvPr/>
        </p:nvGraphicFramePr>
        <p:xfrm>
          <a:off x="2057400" y="2286000"/>
          <a:ext cx="5334000" cy="4335463"/>
        </p:xfrm>
        <a:graphic>
          <a:graphicData uri="http://schemas.openxmlformats.org/presentationml/2006/ole">
            <mc:AlternateContent xmlns:mc="http://schemas.openxmlformats.org/markup-compatibility/2006">
              <mc:Choice xmlns:v="urn:schemas-microsoft-com:vml" Requires="v">
                <p:oleObj spid="_x0000_s19476" name="Visio" r:id="rId3" imgW="5248842" imgH="4282766" progId="Visio.Drawing.11">
                  <p:embed/>
                </p:oleObj>
              </mc:Choice>
              <mc:Fallback>
                <p:oleObj name="Visio" r:id="rId3" imgW="5248842" imgH="428276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286000"/>
                        <a:ext cx="5334000" cy="4335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p:txBody>
          <a:bodyPr/>
          <a:lstStyle/>
          <a:p>
            <a:pPr eaLnBrk="1" hangingPunct="1">
              <a:defRPr/>
            </a:pPr>
            <a:r>
              <a:rPr lang="en-US" sz="4400" dirty="0" smtClean="0"/>
              <a:t>Multi-Layer </a:t>
            </a:r>
            <a:r>
              <a:rPr lang="en-US" sz="4400" dirty="0" err="1" smtClean="0"/>
              <a:t>Perceptron</a:t>
            </a:r>
            <a:r>
              <a:rPr lang="en-US" sz="4400" dirty="0" smtClean="0"/>
              <a:t> (MLP)</a:t>
            </a:r>
            <a:endParaRPr lang="id-ID"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knowledge network"/>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a:spLocks noChangeArrowheads="1"/>
          </p:cNvSpPr>
          <p:nvPr/>
        </p:nvSpPr>
        <p:spPr bwMode="auto">
          <a:xfrm>
            <a:off x="0" y="0"/>
            <a:ext cx="3581400" cy="523875"/>
          </a:xfrm>
          <a:prstGeom prst="rect">
            <a:avLst/>
          </a:prstGeom>
          <a:noFill/>
          <a:ln w="9525">
            <a:noFill/>
            <a:miter lim="800000"/>
            <a:headEnd/>
            <a:tailEnd/>
          </a:ln>
        </p:spPr>
        <p:txBody>
          <a:bodyPr>
            <a:spAutoFit/>
          </a:bodyPr>
          <a:lstStyle/>
          <a:p>
            <a:pPr algn="r"/>
            <a:r>
              <a:rPr lang="en-US" sz="2800">
                <a:solidFill>
                  <a:schemeClr val="bg1"/>
                </a:solidFill>
              </a:rPr>
              <a:t>Knowledge networks</a:t>
            </a:r>
            <a:endParaRPr lang="id-ID" sz="2800">
              <a:solidFill>
                <a:schemeClr val="bg1"/>
              </a:solidFill>
            </a:endParaRPr>
          </a:p>
        </p:txBody>
      </p:sp>
      <p:sp>
        <p:nvSpPr>
          <p:cNvPr id="4" name="Oval 3"/>
          <p:cNvSpPr/>
          <p:nvPr/>
        </p:nvSpPr>
        <p:spPr>
          <a:xfrm>
            <a:off x="5486400" y="6400800"/>
            <a:ext cx="1219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Oval 4"/>
          <p:cNvSpPr/>
          <p:nvPr/>
        </p:nvSpPr>
        <p:spPr>
          <a:xfrm>
            <a:off x="1905000" y="5486400"/>
            <a:ext cx="12192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id-ID" dirty="0" smtClean="0"/>
              <a:t>Algoritma </a:t>
            </a:r>
            <a:r>
              <a:rPr lang="en-US" dirty="0" err="1" smtClean="0"/>
              <a:t>Belajar</a:t>
            </a:r>
            <a:r>
              <a:rPr lang="id-ID" dirty="0" smtClean="0"/>
              <a:t> </a:t>
            </a:r>
            <a:r>
              <a:rPr lang="id-ID" b="1" dirty="0" smtClean="0"/>
              <a:t>Propagasi Balik</a:t>
            </a:r>
            <a:endParaRPr lang="id-ID" b="1" dirty="0"/>
          </a:p>
        </p:txBody>
      </p:sp>
      <p:sp>
        <p:nvSpPr>
          <p:cNvPr id="3" name="Content Placeholder 2"/>
          <p:cNvSpPr>
            <a:spLocks noGrp="1"/>
          </p:cNvSpPr>
          <p:nvPr>
            <p:ph idx="1"/>
          </p:nvPr>
        </p:nvSpPr>
        <p:spPr/>
        <p:txBody>
          <a:bodyPr/>
          <a:lstStyle/>
          <a:p>
            <a:pPr eaLnBrk="1" hangingPunct="1"/>
            <a:r>
              <a:rPr lang="id-ID" b="1" smtClean="0"/>
              <a:t>Definisikan masalah</a:t>
            </a:r>
            <a:endParaRPr lang="id-ID" smtClean="0"/>
          </a:p>
          <a:p>
            <a:pPr lvl="1" eaLnBrk="1" hangingPunct="1"/>
            <a:r>
              <a:rPr lang="en-US" smtClean="0"/>
              <a:t>M</a:t>
            </a:r>
            <a:r>
              <a:rPr lang="id-ID" smtClean="0"/>
              <a:t>atriks pola masukan (P) </a:t>
            </a:r>
            <a:endParaRPr lang="en-US" smtClean="0"/>
          </a:p>
          <a:p>
            <a:pPr lvl="1" eaLnBrk="1" hangingPunct="1"/>
            <a:r>
              <a:rPr lang="id-ID" smtClean="0"/>
              <a:t>matriks target (T)</a:t>
            </a:r>
            <a:endParaRPr lang="en-US" smtClean="0"/>
          </a:p>
          <a:p>
            <a:pPr eaLnBrk="1" hangingPunct="1"/>
            <a:r>
              <a:rPr lang="id-ID" b="1" smtClean="0"/>
              <a:t>Inisialisasi parameter jaringan</a:t>
            </a:r>
            <a:endParaRPr lang="en-US" b="1" smtClean="0"/>
          </a:p>
          <a:p>
            <a:pPr lvl="1" eaLnBrk="1" hangingPunct="1"/>
            <a:r>
              <a:rPr lang="en-US" smtClean="0"/>
              <a:t>A</a:t>
            </a:r>
            <a:r>
              <a:rPr lang="id-ID" smtClean="0"/>
              <a:t>rsitektur jaringan (misalkan I-H-O</a:t>
            </a:r>
            <a:r>
              <a:rPr lang="en-US" smtClean="0"/>
              <a:t>)</a:t>
            </a:r>
          </a:p>
          <a:p>
            <a:pPr lvl="1" eaLnBrk="1" hangingPunct="1"/>
            <a:r>
              <a:rPr lang="en-US" i="1" smtClean="0"/>
              <a:t>Sy</a:t>
            </a:r>
            <a:r>
              <a:rPr lang="id-ID" i="1" smtClean="0"/>
              <a:t>napti</a:t>
            </a:r>
            <a:r>
              <a:rPr lang="en-US" i="1" smtClean="0"/>
              <a:t>c weights</a:t>
            </a:r>
            <a:r>
              <a:rPr lang="id-ID" i="1" smtClean="0"/>
              <a:t> </a:t>
            </a:r>
            <a:r>
              <a:rPr lang="en-US" smtClean="0">
                <a:sym typeface="Wingdings" pitchFamily="2" charset="2"/>
              </a:rPr>
              <a:t> </a:t>
            </a:r>
            <a:r>
              <a:rPr lang="id-ID" smtClean="0"/>
              <a:t>acak</a:t>
            </a:r>
            <a:r>
              <a:rPr lang="en-US" smtClean="0"/>
              <a:t> (atau dengan metode tertentu)</a:t>
            </a:r>
          </a:p>
          <a:p>
            <a:pPr lvl="1" eaLnBrk="1" hangingPunct="1"/>
            <a:r>
              <a:rPr lang="en-US" i="1" smtClean="0"/>
              <a:t>L</a:t>
            </a:r>
            <a:r>
              <a:rPr lang="id-ID" i="1" smtClean="0"/>
              <a:t>earning</a:t>
            </a:r>
            <a:r>
              <a:rPr lang="id-ID" smtClean="0"/>
              <a:t> </a:t>
            </a:r>
            <a:r>
              <a:rPr lang="id-ID" i="1" smtClean="0"/>
              <a:t>rate </a:t>
            </a:r>
            <a:r>
              <a:rPr lang="id-ID" smtClean="0"/>
              <a:t>(</a:t>
            </a:r>
            <a:r>
              <a:rPr lang="id-ID" i="1" smtClean="0"/>
              <a:t>lr</a:t>
            </a:r>
            <a:r>
              <a:rPr lang="id-ID" smtClean="0"/>
              <a:t>)</a:t>
            </a:r>
            <a:r>
              <a:rPr lang="en-US" smtClean="0"/>
              <a:t> </a:t>
            </a:r>
            <a:r>
              <a:rPr lang="en-US" smtClean="0">
                <a:sym typeface="Wingdings" pitchFamily="2" charset="2"/>
              </a:rPr>
              <a:t> laju belajar</a:t>
            </a:r>
            <a:endParaRPr lang="en-US" smtClean="0"/>
          </a:p>
          <a:p>
            <a:pPr lvl="1" eaLnBrk="1" hangingPunct="1"/>
            <a:r>
              <a:rPr lang="en-US" i="1" smtClean="0"/>
              <a:t>Th</a:t>
            </a:r>
            <a:r>
              <a:rPr lang="id-ID" i="1" smtClean="0"/>
              <a:t>reshold</a:t>
            </a:r>
            <a:r>
              <a:rPr lang="id-ID" smtClean="0"/>
              <a:t> </a:t>
            </a:r>
            <a:r>
              <a:rPr lang="en-US" smtClean="0"/>
              <a:t>MSE </a:t>
            </a:r>
            <a:r>
              <a:rPr lang="en-US" smtClean="0">
                <a:sym typeface="Wingdings" pitchFamily="2" charset="2"/>
              </a:rPr>
              <a:t> </a:t>
            </a:r>
            <a:r>
              <a:rPr lang="id-ID" smtClean="0"/>
              <a:t>untuk menghentikan </a:t>
            </a:r>
            <a:r>
              <a:rPr lang="id-ID" i="1" smtClean="0"/>
              <a:t>learning</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id-ID" dirty="0" smtClean="0"/>
              <a:t>Algoritma </a:t>
            </a:r>
            <a:r>
              <a:rPr lang="en-US" dirty="0" err="1" smtClean="0"/>
              <a:t>Belajar</a:t>
            </a:r>
            <a:r>
              <a:rPr lang="id-ID" dirty="0" smtClean="0"/>
              <a:t> </a:t>
            </a:r>
            <a:r>
              <a:rPr lang="id-ID" b="1" dirty="0" smtClean="0"/>
              <a:t>Propagasi Balik</a:t>
            </a:r>
            <a:endParaRPr lang="id-ID" b="1" dirty="0"/>
          </a:p>
        </p:txBody>
      </p:sp>
      <p:sp>
        <p:nvSpPr>
          <p:cNvPr id="20487" name="Content Placeholder 2"/>
          <p:cNvSpPr>
            <a:spLocks noGrp="1"/>
          </p:cNvSpPr>
          <p:nvPr>
            <p:ph idx="1"/>
          </p:nvPr>
        </p:nvSpPr>
        <p:spPr/>
        <p:txBody>
          <a:bodyPr/>
          <a:lstStyle/>
          <a:p>
            <a:pPr eaLnBrk="1" hangingPunct="1"/>
            <a:r>
              <a:rPr lang="id-ID" b="1" smtClean="0"/>
              <a:t>Pelatihan Jaringan</a:t>
            </a:r>
            <a:endParaRPr lang="en-US" b="1" smtClean="0"/>
          </a:p>
          <a:p>
            <a:pPr lvl="1" eaLnBrk="1" hangingPunct="1"/>
            <a:r>
              <a:rPr lang="en-US" smtClean="0"/>
              <a:t>Perhitungan Maju</a:t>
            </a:r>
          </a:p>
          <a:p>
            <a:pPr lvl="1" eaLnBrk="1" hangingPunct="1"/>
            <a:endParaRPr lang="en-US" b="1" smtClean="0"/>
          </a:p>
          <a:p>
            <a:pPr lvl="1" eaLnBrk="1" hangingPunct="1"/>
            <a:endParaRPr lang="en-US" b="1" smtClean="0"/>
          </a:p>
          <a:p>
            <a:pPr lvl="1" eaLnBrk="1" hangingPunct="1"/>
            <a:endParaRPr lang="en-US" b="1" smtClean="0"/>
          </a:p>
          <a:p>
            <a:pPr lvl="1" eaLnBrk="1" hangingPunct="1"/>
            <a:endParaRPr lang="en-US" b="1" smtClean="0"/>
          </a:p>
        </p:txBody>
      </p:sp>
      <p:sp>
        <p:nvSpPr>
          <p:cNvPr id="2048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0482" name="Object 1"/>
          <p:cNvGraphicFramePr>
            <a:graphicFrameLocks noChangeAspect="1"/>
          </p:cNvGraphicFramePr>
          <p:nvPr/>
        </p:nvGraphicFramePr>
        <p:xfrm>
          <a:off x="1143000" y="2971800"/>
          <a:ext cx="2590800" cy="915988"/>
        </p:xfrm>
        <a:graphic>
          <a:graphicData uri="http://schemas.openxmlformats.org/presentationml/2006/ole">
            <mc:AlternateContent xmlns:mc="http://schemas.openxmlformats.org/markup-compatibility/2006">
              <mc:Choice xmlns:v="urn:schemas-microsoft-com:vml" Requires="v">
                <p:oleObj spid="_x0000_s20554" name="Equation" r:id="rId3" imgW="1104900" imgH="393700" progId="Equation.3">
                  <p:embed/>
                </p:oleObj>
              </mc:Choice>
              <mc:Fallback>
                <p:oleObj name="Equation" r:id="rId3" imgW="11049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971800"/>
                        <a:ext cx="2590800" cy="915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0483" name="Object 3"/>
          <p:cNvGraphicFramePr>
            <a:graphicFrameLocks noChangeAspect="1"/>
          </p:cNvGraphicFramePr>
          <p:nvPr/>
        </p:nvGraphicFramePr>
        <p:xfrm>
          <a:off x="1143000" y="4191000"/>
          <a:ext cx="2667000" cy="404813"/>
        </p:xfrm>
        <a:graphic>
          <a:graphicData uri="http://schemas.openxmlformats.org/presentationml/2006/ole">
            <mc:AlternateContent xmlns:mc="http://schemas.openxmlformats.org/markup-compatibility/2006">
              <mc:Choice xmlns:v="urn:schemas-microsoft-com:vml" Requires="v">
                <p:oleObj spid="_x0000_s20555" name="Equation" r:id="rId5" imgW="1193282" imgH="177723" progId="Equation.3">
                  <p:embed/>
                </p:oleObj>
              </mc:Choice>
              <mc:Fallback>
                <p:oleObj name="Equation" r:id="rId5" imgW="1193282" imgH="177723"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191000"/>
                        <a:ext cx="2667000"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0484" name="Object 5"/>
          <p:cNvGraphicFramePr>
            <a:graphicFrameLocks noChangeAspect="1"/>
          </p:cNvGraphicFramePr>
          <p:nvPr/>
        </p:nvGraphicFramePr>
        <p:xfrm>
          <a:off x="1143000" y="5029200"/>
          <a:ext cx="1981200" cy="400050"/>
        </p:xfrm>
        <a:graphic>
          <a:graphicData uri="http://schemas.openxmlformats.org/presentationml/2006/ole">
            <mc:AlternateContent xmlns:mc="http://schemas.openxmlformats.org/markup-compatibility/2006">
              <mc:Choice xmlns:v="urn:schemas-microsoft-com:vml" Requires="v">
                <p:oleObj spid="_x0000_s20556" name="Equation" r:id="rId7" imgW="723586" imgH="165028" progId="Equation.3">
                  <p:embed/>
                </p:oleObj>
              </mc:Choice>
              <mc:Fallback>
                <p:oleObj name="Equation" r:id="rId7" imgW="723586" imgH="165028"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029200"/>
                        <a:ext cx="19812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0485" name="Object 7"/>
          <p:cNvGraphicFramePr>
            <a:graphicFrameLocks noChangeAspect="1"/>
          </p:cNvGraphicFramePr>
          <p:nvPr/>
        </p:nvGraphicFramePr>
        <p:xfrm>
          <a:off x="1143000" y="5715000"/>
          <a:ext cx="1903413" cy="914400"/>
        </p:xfrm>
        <a:graphic>
          <a:graphicData uri="http://schemas.openxmlformats.org/presentationml/2006/ole">
            <mc:AlternateContent xmlns:mc="http://schemas.openxmlformats.org/markup-compatibility/2006">
              <mc:Choice xmlns:v="urn:schemas-microsoft-com:vml" Requires="v">
                <p:oleObj spid="_x0000_s20557" name="Equation" r:id="rId9" imgW="888840" imgH="431640" progId="Equation.3">
                  <p:embed/>
                </p:oleObj>
              </mc:Choice>
              <mc:Fallback>
                <p:oleObj name="Equation" r:id="rId9" imgW="888840" imgH="43164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5715000"/>
                        <a:ext cx="190341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id-ID" dirty="0" smtClean="0"/>
              <a:t>Algoritma </a:t>
            </a:r>
            <a:r>
              <a:rPr lang="en-US" dirty="0" err="1" smtClean="0"/>
              <a:t>Belajar</a:t>
            </a:r>
            <a:r>
              <a:rPr lang="id-ID" dirty="0" smtClean="0"/>
              <a:t> </a:t>
            </a:r>
            <a:r>
              <a:rPr lang="id-ID" b="1" dirty="0" smtClean="0"/>
              <a:t>Propagasi Balik</a:t>
            </a:r>
            <a:endParaRPr lang="id-ID" b="1" dirty="0"/>
          </a:p>
        </p:txBody>
      </p:sp>
      <p:sp>
        <p:nvSpPr>
          <p:cNvPr id="21513" name="Content Placeholder 2"/>
          <p:cNvSpPr>
            <a:spLocks noGrp="1"/>
          </p:cNvSpPr>
          <p:nvPr>
            <p:ph idx="1"/>
          </p:nvPr>
        </p:nvSpPr>
        <p:spPr/>
        <p:txBody>
          <a:bodyPr/>
          <a:lstStyle/>
          <a:p>
            <a:pPr eaLnBrk="1" hangingPunct="1"/>
            <a:r>
              <a:rPr lang="id-ID" b="1" smtClean="0"/>
              <a:t>Pelatihan Jaringan</a:t>
            </a:r>
            <a:endParaRPr lang="en-US" b="1" smtClean="0"/>
          </a:p>
          <a:p>
            <a:pPr lvl="1" eaLnBrk="1" hangingPunct="1"/>
            <a:r>
              <a:rPr lang="en-US" smtClean="0"/>
              <a:t>Perhitungan Mundur</a:t>
            </a:r>
            <a:endParaRPr lang="id-ID" smtClean="0"/>
          </a:p>
        </p:txBody>
      </p:sp>
      <p:sp>
        <p:nvSpPr>
          <p:cNvPr id="2151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151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151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1517"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1518"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1506" name="Object 2"/>
          <p:cNvGraphicFramePr>
            <a:graphicFrameLocks noChangeAspect="1"/>
          </p:cNvGraphicFramePr>
          <p:nvPr/>
        </p:nvGraphicFramePr>
        <p:xfrm>
          <a:off x="1219200" y="2971800"/>
          <a:ext cx="2514600" cy="487363"/>
        </p:xfrm>
        <a:graphic>
          <a:graphicData uri="http://schemas.openxmlformats.org/presentationml/2006/ole">
            <mc:AlternateContent xmlns:mc="http://schemas.openxmlformats.org/markup-compatibility/2006">
              <mc:Choice xmlns:v="urn:schemas-microsoft-com:vml" Requires="v">
                <p:oleObj spid="_x0000_s21614" name="Equation" r:id="rId3" imgW="1181100" imgH="228600" progId="Equation.3">
                  <p:embed/>
                </p:oleObj>
              </mc:Choice>
              <mc:Fallback>
                <p:oleObj name="Equation" r:id="rId3" imgW="11811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971800"/>
                        <a:ext cx="2514600"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1507" name="Object 3"/>
          <p:cNvGraphicFramePr>
            <a:graphicFrameLocks noChangeAspect="1"/>
          </p:cNvGraphicFramePr>
          <p:nvPr/>
        </p:nvGraphicFramePr>
        <p:xfrm>
          <a:off x="5581650" y="2971800"/>
          <a:ext cx="3333750" cy="457200"/>
        </p:xfrm>
        <a:graphic>
          <a:graphicData uri="http://schemas.openxmlformats.org/presentationml/2006/ole">
            <mc:AlternateContent xmlns:mc="http://schemas.openxmlformats.org/markup-compatibility/2006">
              <mc:Choice xmlns:v="urn:schemas-microsoft-com:vml" Requires="v">
                <p:oleObj spid="_x0000_s21615" name="Equation" r:id="rId5" imgW="1663700" imgH="228600" progId="Equation.3">
                  <p:embed/>
                </p:oleObj>
              </mc:Choice>
              <mc:Fallback>
                <p:oleObj name="Equation" r:id="rId5" imgW="16637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1650" y="2971800"/>
                        <a:ext cx="33337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1508" name="Object 4"/>
          <p:cNvGraphicFramePr>
            <a:graphicFrameLocks noChangeAspect="1"/>
          </p:cNvGraphicFramePr>
          <p:nvPr/>
        </p:nvGraphicFramePr>
        <p:xfrm>
          <a:off x="1143000" y="3810000"/>
          <a:ext cx="3744913" cy="457200"/>
        </p:xfrm>
        <a:graphic>
          <a:graphicData uri="http://schemas.openxmlformats.org/presentationml/2006/ole">
            <mc:AlternateContent xmlns:mc="http://schemas.openxmlformats.org/markup-compatibility/2006">
              <mc:Choice xmlns:v="urn:schemas-microsoft-com:vml" Requires="v">
                <p:oleObj spid="_x0000_s21616" name="Equation" r:id="rId7" imgW="1637589" imgH="203112" progId="Equation.3">
                  <p:embed/>
                </p:oleObj>
              </mc:Choice>
              <mc:Fallback>
                <p:oleObj name="Equation" r:id="rId7" imgW="1637589" imgH="203112"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810000"/>
                        <a:ext cx="37449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1509" name="Object 5"/>
          <p:cNvGraphicFramePr>
            <a:graphicFrameLocks noChangeAspect="1"/>
          </p:cNvGraphicFramePr>
          <p:nvPr/>
        </p:nvGraphicFramePr>
        <p:xfrm>
          <a:off x="5562600" y="3810000"/>
          <a:ext cx="3276600" cy="501650"/>
        </p:xfrm>
        <a:graphic>
          <a:graphicData uri="http://schemas.openxmlformats.org/presentationml/2006/ole">
            <mc:AlternateContent xmlns:mc="http://schemas.openxmlformats.org/markup-compatibility/2006">
              <mc:Choice xmlns:v="urn:schemas-microsoft-com:vml" Requires="v">
                <p:oleObj spid="_x0000_s21617" name="Equation" r:id="rId9" imgW="1307532" imgH="203112" progId="Equation.3">
                  <p:embed/>
                </p:oleObj>
              </mc:Choice>
              <mc:Fallback>
                <p:oleObj name="Equation" r:id="rId9" imgW="1307532" imgH="203112"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810000"/>
                        <a:ext cx="327660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2"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1510" name="Object 6"/>
          <p:cNvGraphicFramePr>
            <a:graphicFrameLocks noChangeAspect="1"/>
          </p:cNvGraphicFramePr>
          <p:nvPr/>
        </p:nvGraphicFramePr>
        <p:xfrm>
          <a:off x="1143000" y="4724400"/>
          <a:ext cx="3940175" cy="457200"/>
        </p:xfrm>
        <a:graphic>
          <a:graphicData uri="http://schemas.openxmlformats.org/presentationml/2006/ole">
            <mc:AlternateContent xmlns:mc="http://schemas.openxmlformats.org/markup-compatibility/2006">
              <mc:Choice xmlns:v="urn:schemas-microsoft-com:vml" Requires="v">
                <p:oleObj spid="_x0000_s21618" name="Equation" r:id="rId11" imgW="1726451" imgH="203112" progId="Equation.3">
                  <p:embed/>
                </p:oleObj>
              </mc:Choice>
              <mc:Fallback>
                <p:oleObj name="Equation" r:id="rId11" imgW="1726451" imgH="203112"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4724400"/>
                        <a:ext cx="3940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23"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1511" name="Object 8"/>
          <p:cNvGraphicFramePr>
            <a:graphicFrameLocks noChangeAspect="1"/>
          </p:cNvGraphicFramePr>
          <p:nvPr/>
        </p:nvGraphicFramePr>
        <p:xfrm>
          <a:off x="5486400" y="4724400"/>
          <a:ext cx="3429000" cy="490538"/>
        </p:xfrm>
        <a:graphic>
          <a:graphicData uri="http://schemas.openxmlformats.org/presentationml/2006/ole">
            <mc:AlternateContent xmlns:mc="http://schemas.openxmlformats.org/markup-compatibility/2006">
              <mc:Choice xmlns:v="urn:schemas-microsoft-com:vml" Requires="v">
                <p:oleObj spid="_x0000_s21619" name="Equation" r:id="rId13" imgW="1396394" imgH="203112" progId="Equation.3">
                  <p:embed/>
                </p:oleObj>
              </mc:Choice>
              <mc:Fallback>
                <p:oleObj name="Equation" r:id="rId13" imgW="1396394" imgH="203112" progId="Equation.3">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4724400"/>
                        <a:ext cx="3429000"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id-ID" dirty="0" smtClean="0"/>
              <a:t>Algoritma </a:t>
            </a:r>
            <a:r>
              <a:rPr lang="en-US" dirty="0" err="1" smtClean="0"/>
              <a:t>Belajar</a:t>
            </a:r>
            <a:r>
              <a:rPr lang="id-ID" dirty="0" smtClean="0"/>
              <a:t> </a:t>
            </a:r>
            <a:r>
              <a:rPr lang="id-ID" b="1" dirty="0" smtClean="0"/>
              <a:t>Propagasi Balik</a:t>
            </a:r>
            <a:endParaRPr lang="id-ID" b="1" dirty="0"/>
          </a:p>
        </p:txBody>
      </p:sp>
      <p:sp>
        <p:nvSpPr>
          <p:cNvPr id="22535" name="Content Placeholder 2"/>
          <p:cNvSpPr>
            <a:spLocks noGrp="1"/>
          </p:cNvSpPr>
          <p:nvPr>
            <p:ph idx="1"/>
          </p:nvPr>
        </p:nvSpPr>
        <p:spPr/>
        <p:txBody>
          <a:bodyPr/>
          <a:lstStyle/>
          <a:p>
            <a:pPr eaLnBrk="1" hangingPunct="1"/>
            <a:r>
              <a:rPr lang="id-ID" b="1" smtClean="0"/>
              <a:t>Pelatihan Jaringan</a:t>
            </a:r>
            <a:endParaRPr lang="en-US" b="1" smtClean="0"/>
          </a:p>
          <a:p>
            <a:pPr lvl="1" eaLnBrk="1" hangingPunct="1"/>
            <a:r>
              <a:rPr lang="en-US" smtClean="0"/>
              <a:t>Perhitungan Mundur</a:t>
            </a:r>
            <a:endParaRPr lang="id-ID" smtClean="0"/>
          </a:p>
        </p:txBody>
      </p:sp>
      <p:sp>
        <p:nvSpPr>
          <p:cNvPr id="2253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253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253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253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254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254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254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254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2544"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2530" name="Object 14"/>
          <p:cNvGraphicFramePr>
            <a:graphicFrameLocks noChangeAspect="1"/>
          </p:cNvGraphicFramePr>
          <p:nvPr/>
        </p:nvGraphicFramePr>
        <p:xfrm>
          <a:off x="1219200" y="3348038"/>
          <a:ext cx="2971800" cy="538162"/>
        </p:xfrm>
        <a:graphic>
          <a:graphicData uri="http://schemas.openxmlformats.org/presentationml/2006/ole">
            <mc:AlternateContent xmlns:mc="http://schemas.openxmlformats.org/markup-compatibility/2006">
              <mc:Choice xmlns:v="urn:schemas-microsoft-com:vml" Requires="v">
                <p:oleObj spid="_x0000_s22602" name="Equation" r:id="rId3" imgW="1002865" imgH="177723" progId="Equation.3">
                  <p:embed/>
                </p:oleObj>
              </mc:Choice>
              <mc:Fallback>
                <p:oleObj name="Equation" r:id="rId3" imgW="1002865" imgH="177723"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348038"/>
                        <a:ext cx="2971800" cy="53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5"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2531" name="Object 16"/>
          <p:cNvGraphicFramePr>
            <a:graphicFrameLocks noChangeAspect="1"/>
          </p:cNvGraphicFramePr>
          <p:nvPr/>
        </p:nvGraphicFramePr>
        <p:xfrm>
          <a:off x="5410200" y="3279775"/>
          <a:ext cx="2971800" cy="606425"/>
        </p:xfrm>
        <a:graphic>
          <a:graphicData uri="http://schemas.openxmlformats.org/presentationml/2006/ole">
            <mc:AlternateContent xmlns:mc="http://schemas.openxmlformats.org/markup-compatibility/2006">
              <mc:Choice xmlns:v="urn:schemas-microsoft-com:vml" Requires="v">
                <p:oleObj spid="_x0000_s22603" name="Equation" r:id="rId5" imgW="888614" imgH="177723" progId="Equation.3">
                  <p:embed/>
                </p:oleObj>
              </mc:Choice>
              <mc:Fallback>
                <p:oleObj name="Equation" r:id="rId5" imgW="888614" imgH="177723" progId="Equation.3">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279775"/>
                        <a:ext cx="2971800" cy="60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6"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2532" name="Object 18"/>
          <p:cNvGraphicFramePr>
            <a:graphicFrameLocks noChangeAspect="1"/>
          </p:cNvGraphicFramePr>
          <p:nvPr/>
        </p:nvGraphicFramePr>
        <p:xfrm>
          <a:off x="1219200" y="4419600"/>
          <a:ext cx="3228975" cy="533400"/>
        </p:xfrm>
        <a:graphic>
          <a:graphicData uri="http://schemas.openxmlformats.org/presentationml/2006/ole">
            <mc:AlternateContent xmlns:mc="http://schemas.openxmlformats.org/markup-compatibility/2006">
              <mc:Choice xmlns:v="urn:schemas-microsoft-com:vml" Requires="v">
                <p:oleObj spid="_x0000_s22604" name="Equation" r:id="rId7" imgW="1091726" imgH="177723" progId="Equation.3">
                  <p:embed/>
                </p:oleObj>
              </mc:Choice>
              <mc:Fallback>
                <p:oleObj name="Equation" r:id="rId7" imgW="1091726" imgH="177723" progId="Equation.3">
                  <p:embed/>
                  <p:pic>
                    <p:nvPicPr>
                      <p:cNvPr id="0" name="Object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 y="4419600"/>
                        <a:ext cx="322897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47"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2533" name="Object 20"/>
          <p:cNvGraphicFramePr>
            <a:graphicFrameLocks noChangeAspect="1"/>
          </p:cNvGraphicFramePr>
          <p:nvPr/>
        </p:nvGraphicFramePr>
        <p:xfrm>
          <a:off x="5334000" y="4343400"/>
          <a:ext cx="3240088" cy="609600"/>
        </p:xfrm>
        <a:graphic>
          <a:graphicData uri="http://schemas.openxmlformats.org/presentationml/2006/ole">
            <mc:AlternateContent xmlns:mc="http://schemas.openxmlformats.org/markup-compatibility/2006">
              <mc:Choice xmlns:v="urn:schemas-microsoft-com:vml" Requires="v">
                <p:oleObj spid="_x0000_s22605" name="Equation" r:id="rId9" imgW="964781" imgH="177723" progId="Equation.3">
                  <p:embed/>
                </p:oleObj>
              </mc:Choice>
              <mc:Fallback>
                <p:oleObj name="Equation" r:id="rId9" imgW="964781" imgH="177723" progId="Equation.3">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4343400"/>
                        <a:ext cx="3240088"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id-ID" dirty="0" smtClean="0"/>
              <a:t>Algoritma </a:t>
            </a:r>
            <a:r>
              <a:rPr lang="en-US" dirty="0" err="1" smtClean="0"/>
              <a:t>Belajar</a:t>
            </a:r>
            <a:r>
              <a:rPr lang="id-ID" dirty="0" smtClean="0"/>
              <a:t> </a:t>
            </a:r>
            <a:r>
              <a:rPr lang="id-ID" b="1" dirty="0" smtClean="0"/>
              <a:t>Propagasi Balik</a:t>
            </a:r>
            <a:endParaRPr lang="id-ID" b="1" dirty="0"/>
          </a:p>
        </p:txBody>
      </p:sp>
      <p:sp>
        <p:nvSpPr>
          <p:cNvPr id="3" name="Content Placeholder 2"/>
          <p:cNvSpPr>
            <a:spLocks noGrp="1"/>
          </p:cNvSpPr>
          <p:nvPr>
            <p:ph idx="1"/>
          </p:nvPr>
        </p:nvSpPr>
        <p:spPr/>
        <p:txBody>
          <a:bodyPr/>
          <a:lstStyle/>
          <a:p>
            <a:pPr eaLnBrk="1" hangingPunct="1"/>
            <a:r>
              <a:rPr lang="id-ID" smtClean="0"/>
              <a:t>Langkah-langkah di</a:t>
            </a:r>
            <a:r>
              <a:rPr lang="en-US" smtClean="0"/>
              <a:t> </a:t>
            </a:r>
            <a:r>
              <a:rPr lang="id-ID" smtClean="0"/>
              <a:t>atas adalah untuk satu kali siklus pelatihan (satu </a:t>
            </a:r>
            <a:r>
              <a:rPr lang="id-ID" i="1" smtClean="0"/>
              <a:t>epoch</a:t>
            </a:r>
            <a:r>
              <a:rPr lang="id-ID" smtClean="0"/>
              <a:t>). </a:t>
            </a:r>
            <a:endParaRPr lang="en-US" smtClean="0"/>
          </a:p>
          <a:p>
            <a:pPr eaLnBrk="1" hangingPunct="1"/>
            <a:r>
              <a:rPr lang="id-ID" smtClean="0"/>
              <a:t>Biasanya, pelatihan harus diulang-ulang lagi hingga jumlah siklus tertentu atau telah tercapai MSE yang diinginkan.</a:t>
            </a:r>
          </a:p>
          <a:p>
            <a:pPr eaLnBrk="1" hangingPunct="1"/>
            <a:r>
              <a:rPr lang="id-ID" smtClean="0"/>
              <a:t>Hasil akhir dari pelatihan jaringan adalah bobot-bobot </a:t>
            </a:r>
            <a:r>
              <a:rPr lang="id-ID" b="1" i="1" smtClean="0"/>
              <a:t>W</a:t>
            </a:r>
            <a:r>
              <a:rPr lang="id-ID" b="1" smtClean="0"/>
              <a:t>1, </a:t>
            </a:r>
            <a:r>
              <a:rPr lang="id-ID" b="1" i="1" smtClean="0"/>
              <a:t>W</a:t>
            </a:r>
            <a:r>
              <a:rPr lang="id-ID" b="1" smtClean="0"/>
              <a:t>2, </a:t>
            </a:r>
            <a:r>
              <a:rPr lang="id-ID" b="1" i="1" smtClean="0"/>
              <a:t>B</a:t>
            </a:r>
            <a:r>
              <a:rPr lang="id-ID" b="1" smtClean="0"/>
              <a:t>1 </a:t>
            </a:r>
            <a:r>
              <a:rPr lang="id-ID" smtClean="0"/>
              <a:t>dan </a:t>
            </a:r>
            <a:r>
              <a:rPr lang="id-ID" b="1" i="1" smtClean="0"/>
              <a:t>B</a:t>
            </a:r>
            <a:r>
              <a:rPr lang="id-ID" b="1" smtClean="0"/>
              <a:t>2</a:t>
            </a:r>
            <a:r>
              <a:rPr lang="id-ID" smtClean="0"/>
              <a:t>.</a:t>
            </a:r>
          </a:p>
        </p:txBody>
      </p:sp>
      <p:sp>
        <p:nvSpPr>
          <p:cNvPr id="7987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7987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7987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79879"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7988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7988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7988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7988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79884"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79885"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79886"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79887" name="Rectangle 2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2590800"/>
          <a:ext cx="5486400" cy="4130655"/>
        </p:xfrm>
        <a:graphic>
          <a:graphicData uri="http://schemas.openxmlformats.org/drawingml/2006/table">
            <a:tbl>
              <a:tblPr firstRow="1" bandRow="1">
                <a:tableStyleId>{5C22544A-7EE6-4342-B048-85BDC9FD1C3A}</a:tableStyleId>
              </a:tblPr>
              <a:tblGrid>
                <a:gridCol w="685800"/>
                <a:gridCol w="685800"/>
                <a:gridCol w="685800"/>
                <a:gridCol w="685800"/>
                <a:gridCol w="685800"/>
                <a:gridCol w="685800"/>
                <a:gridCol w="685800"/>
                <a:gridCol w="685800"/>
              </a:tblGrid>
              <a:tr h="819263">
                <a:tc>
                  <a:txBody>
                    <a:bodyPr/>
                    <a:lstStyle/>
                    <a:p>
                      <a:pPr algn="ctr"/>
                      <a:r>
                        <a:rPr lang="en-US" sz="2000" dirty="0" err="1" smtClean="0"/>
                        <a:t>Pola</a:t>
                      </a:r>
                      <a:endParaRPr lang="id-ID" sz="2000" dirty="0"/>
                    </a:p>
                  </a:txBody>
                  <a:tcPr marL="0" marR="0" marT="46800" marB="46800" anchor="ctr"/>
                </a:tc>
                <a:tc>
                  <a:txBody>
                    <a:bodyPr/>
                    <a:lstStyle/>
                    <a:p>
                      <a:pPr algn="ctr"/>
                      <a:r>
                        <a:rPr lang="en-US" sz="2000" dirty="0" smtClean="0"/>
                        <a:t>Pix</a:t>
                      </a:r>
                    </a:p>
                    <a:p>
                      <a:pPr algn="ctr"/>
                      <a:r>
                        <a:rPr lang="en-US" sz="2000" dirty="0" smtClean="0"/>
                        <a:t>1</a:t>
                      </a:r>
                      <a:endParaRPr lang="id-ID" sz="2000" dirty="0"/>
                    </a:p>
                  </a:txBody>
                  <a:tcPr marL="0" marR="0" marT="46800" marB="46800" anchor="ctr"/>
                </a:tc>
                <a:tc>
                  <a:txBody>
                    <a:bodyPr/>
                    <a:lstStyle/>
                    <a:p>
                      <a:pPr algn="ctr"/>
                      <a:r>
                        <a:rPr lang="en-US" sz="2000" dirty="0" smtClean="0"/>
                        <a:t>Pix</a:t>
                      </a:r>
                    </a:p>
                    <a:p>
                      <a:pPr algn="ctr"/>
                      <a:r>
                        <a:rPr lang="en-US" sz="2000" dirty="0" smtClean="0"/>
                        <a:t>2</a:t>
                      </a:r>
                      <a:endParaRPr lang="id-ID" sz="2000" dirty="0"/>
                    </a:p>
                  </a:txBody>
                  <a:tcPr marL="0" marR="0" marT="46800" marB="46800" anchor="ctr"/>
                </a:tc>
                <a:tc>
                  <a:txBody>
                    <a:bodyPr/>
                    <a:lstStyle/>
                    <a:p>
                      <a:pPr algn="ctr"/>
                      <a:r>
                        <a:rPr lang="en-US" sz="2000" dirty="0" smtClean="0"/>
                        <a:t>Pix</a:t>
                      </a:r>
                    </a:p>
                    <a:p>
                      <a:pPr algn="ctr"/>
                      <a:r>
                        <a:rPr lang="en-US" sz="2000" dirty="0" smtClean="0"/>
                        <a:t>3</a:t>
                      </a:r>
                      <a:endParaRPr lang="id-ID" sz="2000" dirty="0"/>
                    </a:p>
                  </a:txBody>
                  <a:tcPr marL="0" marR="0" marT="46800" marB="46800" anchor="ctr"/>
                </a:tc>
                <a:tc>
                  <a:txBody>
                    <a:bodyPr/>
                    <a:lstStyle/>
                    <a:p>
                      <a:pPr algn="ctr"/>
                      <a:r>
                        <a:rPr lang="en-US" sz="2000" dirty="0" smtClean="0"/>
                        <a:t>Pix</a:t>
                      </a:r>
                    </a:p>
                    <a:p>
                      <a:pPr algn="ctr"/>
                      <a:r>
                        <a:rPr lang="en-US" sz="2000" dirty="0" smtClean="0"/>
                        <a:t>4</a:t>
                      </a:r>
                      <a:endParaRPr lang="id-ID" sz="2000" dirty="0"/>
                    </a:p>
                  </a:txBody>
                  <a:tcPr marL="0" marR="0" marT="46800" marB="46800" anchor="ctr"/>
                </a:tc>
                <a:tc>
                  <a:txBody>
                    <a:bodyPr/>
                    <a:lstStyle/>
                    <a:p>
                      <a:pPr algn="ctr"/>
                      <a:r>
                        <a:rPr lang="en-US" sz="2000" dirty="0" smtClean="0"/>
                        <a:t>Pix</a:t>
                      </a:r>
                    </a:p>
                    <a:p>
                      <a:pPr algn="ctr"/>
                      <a:r>
                        <a:rPr lang="en-US" sz="2000" dirty="0" smtClean="0"/>
                        <a:t>5</a:t>
                      </a:r>
                      <a:endParaRPr lang="id-ID" sz="2000" dirty="0"/>
                    </a:p>
                  </a:txBody>
                  <a:tcPr marL="0" marR="0"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t>
                      </a:r>
                      <a:endParaRPr lang="id-ID" sz="2000" dirty="0" smtClean="0"/>
                    </a:p>
                  </a:txBody>
                  <a:tcPr marL="0" marR="0" marT="46800" marB="46800" anchor="ctr"/>
                </a:tc>
                <a:tc>
                  <a:txBody>
                    <a:bodyPr/>
                    <a:lstStyle/>
                    <a:p>
                      <a:pPr algn="ctr"/>
                      <a:r>
                        <a:rPr lang="en-US" sz="2000" dirty="0" smtClean="0"/>
                        <a:t>Pix</a:t>
                      </a:r>
                    </a:p>
                    <a:p>
                      <a:pPr algn="ctr"/>
                      <a:r>
                        <a:rPr lang="en-US" sz="2000" dirty="0" smtClean="0"/>
                        <a:t>100</a:t>
                      </a:r>
                      <a:endParaRPr lang="id-ID" sz="2000" dirty="0"/>
                    </a:p>
                  </a:txBody>
                  <a:tcPr marL="0" marR="0" marT="46800" marB="46800" anchor="ctr"/>
                </a:tc>
              </a:tr>
              <a:tr h="473056">
                <a:tc>
                  <a:txBody>
                    <a:bodyPr/>
                    <a:lstStyle/>
                    <a:p>
                      <a:pPr algn="ctr"/>
                      <a:r>
                        <a:rPr lang="en-US" sz="2000" dirty="0" smtClean="0"/>
                        <a:t>E1</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r>
              <a:tr h="473056">
                <a:tc>
                  <a:txBody>
                    <a:bodyPr/>
                    <a:lstStyle/>
                    <a:p>
                      <a:pPr algn="ctr"/>
                      <a:r>
                        <a:rPr lang="en-US" sz="2000" dirty="0" smtClean="0"/>
                        <a:t>F1</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r>
              <a:tr h="473056">
                <a:tc>
                  <a:txBody>
                    <a:bodyPr/>
                    <a:lstStyle/>
                    <a:p>
                      <a:pPr algn="ctr"/>
                      <a:r>
                        <a:rPr lang="en-US" sz="2000" dirty="0" smtClean="0"/>
                        <a:t>G1</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r>
              <a:tr h="473056">
                <a:tc>
                  <a:txBody>
                    <a:bodyPr/>
                    <a:lstStyle/>
                    <a:p>
                      <a:pPr algn="ctr"/>
                      <a:r>
                        <a:rPr lang="en-US" sz="2000" dirty="0" smtClean="0"/>
                        <a:t>O1</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r>
              <a:tr h="473056">
                <a:tc>
                  <a:txBody>
                    <a:bodyPr/>
                    <a:lstStyle/>
                    <a:p>
                      <a:pPr algn="ctr"/>
                      <a:r>
                        <a:rPr lang="en-US" sz="2000" dirty="0" smtClean="0"/>
                        <a:t>E2</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r>
              <a:tr h="473056">
                <a:tc>
                  <a:txBody>
                    <a:bodyPr/>
                    <a:lstStyle/>
                    <a:p>
                      <a:pPr algn="ctr"/>
                      <a:r>
                        <a:rPr lang="en-US" sz="2000" dirty="0" smtClean="0"/>
                        <a:t>…</a:t>
                      </a:r>
                      <a:endParaRPr lang="id-ID" sz="2000" dirty="0"/>
                    </a:p>
                  </a:txBody>
                  <a:tcPr marL="0" marR="0" marT="46800" marB="46800"/>
                </a:tc>
                <a:tc>
                  <a:txBody>
                    <a:bodyPr/>
                    <a:lstStyle/>
                    <a:p>
                      <a:pPr algn="ctr"/>
                      <a:r>
                        <a:rPr lang="en-US" sz="2000" smtClean="0"/>
                        <a:t>…</a:t>
                      </a:r>
                      <a:endParaRPr lang="id-ID" sz="2000" dirty="0"/>
                    </a:p>
                  </a:txBody>
                  <a:tcPr marL="0" marR="0" marT="46800" marB="46800"/>
                </a:tc>
                <a:tc>
                  <a:txBody>
                    <a:bodyPr/>
                    <a:lstStyle/>
                    <a:p>
                      <a:pPr algn="ctr"/>
                      <a:r>
                        <a:rPr lang="en-US" sz="2000" smtClean="0"/>
                        <a:t>…</a:t>
                      </a:r>
                      <a:endParaRPr lang="id-ID" sz="2000" dirty="0"/>
                    </a:p>
                  </a:txBody>
                  <a:tcPr marL="0" marR="0" marT="46800" marB="46800"/>
                </a:tc>
                <a:tc>
                  <a:txBody>
                    <a:bodyPr/>
                    <a:lstStyle/>
                    <a:p>
                      <a:pPr algn="ctr"/>
                      <a:r>
                        <a:rPr lang="en-US" sz="2000" smtClean="0"/>
                        <a:t>…</a:t>
                      </a:r>
                      <a:endParaRPr lang="id-ID" sz="2000" dirty="0"/>
                    </a:p>
                  </a:txBody>
                  <a:tcPr marL="0" marR="0" marT="46800" marB="46800"/>
                </a:tc>
                <a:tc>
                  <a:txBody>
                    <a:bodyPr/>
                    <a:lstStyle/>
                    <a:p>
                      <a:pPr algn="ctr"/>
                      <a:r>
                        <a:rPr lang="en-US" sz="2000" smtClean="0"/>
                        <a:t>…</a:t>
                      </a:r>
                      <a:endParaRPr lang="id-ID" sz="2000" dirty="0"/>
                    </a:p>
                  </a:txBody>
                  <a:tcPr marL="0" marR="0" marT="46800" marB="46800"/>
                </a:tc>
                <a:tc>
                  <a:txBody>
                    <a:bodyPr/>
                    <a:lstStyle/>
                    <a:p>
                      <a:pPr algn="ctr"/>
                      <a:r>
                        <a:rPr lang="en-US" sz="2000" smtClean="0"/>
                        <a:t>…</a:t>
                      </a:r>
                      <a:endParaRPr lang="id-ID" sz="2000" dirty="0"/>
                    </a:p>
                  </a:txBody>
                  <a:tcPr marL="0" marR="0" marT="46800" marB="46800"/>
                </a:tc>
                <a:tc>
                  <a:txBody>
                    <a:bodyPr/>
                    <a:lstStyle/>
                    <a:p>
                      <a:pPr algn="ctr"/>
                      <a:r>
                        <a:rPr lang="en-US" sz="2000" smtClean="0"/>
                        <a:t>…</a:t>
                      </a:r>
                      <a:endParaRPr lang="id-ID" sz="2000" dirty="0"/>
                    </a:p>
                  </a:txBody>
                  <a:tcPr marL="0" marR="0" marT="46800" marB="46800"/>
                </a:tc>
                <a:tc>
                  <a:txBody>
                    <a:bodyPr/>
                    <a:lstStyle/>
                    <a:p>
                      <a:pPr algn="ctr"/>
                      <a:r>
                        <a:rPr lang="en-US" sz="2000" dirty="0" smtClean="0"/>
                        <a:t>…</a:t>
                      </a:r>
                      <a:endParaRPr lang="id-ID" sz="2000" dirty="0"/>
                    </a:p>
                  </a:txBody>
                  <a:tcPr marL="0" marR="0" marT="46800" marB="46800"/>
                </a:tc>
              </a:tr>
              <a:tr h="473056">
                <a:tc>
                  <a:txBody>
                    <a:bodyPr/>
                    <a:lstStyle/>
                    <a:p>
                      <a:pPr algn="ctr"/>
                      <a:r>
                        <a:rPr lang="en-US" sz="2000" dirty="0" smtClean="0"/>
                        <a:t>O5</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r>
            </a:tbl>
          </a:graphicData>
        </a:graphic>
      </p:graphicFrame>
      <p:sp>
        <p:nvSpPr>
          <p:cNvPr id="3" name="Title 2"/>
          <p:cNvSpPr>
            <a:spLocks noGrp="1"/>
          </p:cNvSpPr>
          <p:nvPr>
            <p:ph type="title"/>
          </p:nvPr>
        </p:nvSpPr>
        <p:spPr>
          <a:xfrm>
            <a:off x="457200" y="381000"/>
            <a:ext cx="8305800" cy="1143000"/>
          </a:xfrm>
        </p:spPr>
        <p:txBody>
          <a:bodyPr/>
          <a:lstStyle/>
          <a:p>
            <a:pPr>
              <a:defRPr/>
            </a:pPr>
            <a:r>
              <a:rPr lang="en-US" dirty="0" err="1" smtClean="0"/>
              <a:t>Pengenalan</a:t>
            </a:r>
            <a:r>
              <a:rPr lang="en-US" dirty="0" smtClean="0"/>
              <a:t> </a:t>
            </a:r>
            <a:r>
              <a:rPr lang="en-US" dirty="0" err="1" smtClean="0"/>
              <a:t>Karakter</a:t>
            </a:r>
            <a:r>
              <a:rPr lang="en-US" dirty="0" smtClean="0"/>
              <a:t> E, F, G, O</a:t>
            </a:r>
            <a:endParaRPr lang="id-ID" dirty="0"/>
          </a:p>
        </p:txBody>
      </p:sp>
      <p:graphicFrame>
        <p:nvGraphicFramePr>
          <p:cNvPr id="4" name="Table 3"/>
          <p:cNvGraphicFramePr>
            <a:graphicFrameLocks noGrp="1"/>
          </p:cNvGraphicFramePr>
          <p:nvPr/>
        </p:nvGraphicFramePr>
        <p:xfrm>
          <a:off x="6019800" y="2590800"/>
          <a:ext cx="3048000" cy="4130655"/>
        </p:xfrm>
        <a:graphic>
          <a:graphicData uri="http://schemas.openxmlformats.org/drawingml/2006/table">
            <a:tbl>
              <a:tblPr firstRow="1" bandRow="1">
                <a:tableStyleId>{5C22544A-7EE6-4342-B048-85BDC9FD1C3A}</a:tableStyleId>
              </a:tblPr>
              <a:tblGrid>
                <a:gridCol w="533400"/>
                <a:gridCol w="533400"/>
                <a:gridCol w="609600"/>
                <a:gridCol w="533400"/>
                <a:gridCol w="838200"/>
              </a:tblGrid>
              <a:tr h="819263">
                <a:tc>
                  <a:txBody>
                    <a:bodyPr/>
                    <a:lstStyle/>
                    <a:p>
                      <a:pPr algn="ctr"/>
                      <a:r>
                        <a:rPr lang="en-US" sz="2000" dirty="0" smtClean="0"/>
                        <a:t>N1</a:t>
                      </a:r>
                      <a:endParaRPr lang="id-ID" sz="2000" dirty="0"/>
                    </a:p>
                  </a:txBody>
                  <a:tcPr marL="0" marR="0" marT="46800" marB="46800" anchor="ctr"/>
                </a:tc>
                <a:tc>
                  <a:txBody>
                    <a:bodyPr/>
                    <a:lstStyle/>
                    <a:p>
                      <a:pPr algn="ctr"/>
                      <a:r>
                        <a:rPr lang="en-US" sz="2000" dirty="0" smtClean="0"/>
                        <a:t>N2</a:t>
                      </a:r>
                      <a:endParaRPr lang="id-ID" sz="2000" dirty="0"/>
                    </a:p>
                  </a:txBody>
                  <a:tcPr marL="0" marR="0" marT="46800" marB="46800" anchor="ctr"/>
                </a:tc>
                <a:tc>
                  <a:txBody>
                    <a:bodyPr/>
                    <a:lstStyle/>
                    <a:p>
                      <a:pPr algn="ctr"/>
                      <a:r>
                        <a:rPr lang="en-US" sz="2000" dirty="0" smtClean="0"/>
                        <a:t>N3</a:t>
                      </a:r>
                      <a:endParaRPr lang="id-ID" sz="2000" dirty="0"/>
                    </a:p>
                  </a:txBody>
                  <a:tcPr marL="0" marR="0" marT="46800" marB="46800" anchor="ctr"/>
                </a:tc>
                <a:tc>
                  <a:txBody>
                    <a:bodyPr/>
                    <a:lstStyle/>
                    <a:p>
                      <a:pPr algn="ctr"/>
                      <a:r>
                        <a:rPr lang="en-US" sz="2000" dirty="0" smtClean="0"/>
                        <a:t>N4</a:t>
                      </a:r>
                      <a:endParaRPr lang="id-ID" sz="2000" dirty="0"/>
                    </a:p>
                  </a:txBody>
                  <a:tcPr marL="0" marR="0" marT="46800" marB="46800" anchor="ctr"/>
                </a:tc>
                <a:tc>
                  <a:txBody>
                    <a:bodyPr/>
                    <a:lstStyle/>
                    <a:p>
                      <a:pPr algn="ctr"/>
                      <a:r>
                        <a:rPr lang="en-US" sz="2000" dirty="0" err="1" smtClean="0"/>
                        <a:t>Kelas</a:t>
                      </a:r>
                      <a:endParaRPr lang="id-ID" sz="2000" dirty="0"/>
                    </a:p>
                  </a:txBody>
                  <a:tcPr marL="0" marR="0" marT="46800" marB="46800" anchor="ctr"/>
                </a:tc>
              </a:tr>
              <a:tr h="473056">
                <a:tc>
                  <a:txBody>
                    <a:bodyPr/>
                    <a:lstStyle/>
                    <a:p>
                      <a:pPr algn="ctr"/>
                      <a:r>
                        <a:rPr lang="en-US" sz="2000" dirty="0" smtClean="0"/>
                        <a:t>1</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E</a:t>
                      </a:r>
                      <a:endParaRPr lang="id-ID" sz="2000" dirty="0"/>
                    </a:p>
                  </a:txBody>
                  <a:tcPr marL="0" marR="0" marT="46800" marB="46800"/>
                </a:tc>
              </a:tr>
              <a:tr h="473056">
                <a:tc>
                  <a:txBody>
                    <a:bodyPr/>
                    <a:lstStyle/>
                    <a:p>
                      <a:pPr algn="ctr"/>
                      <a:r>
                        <a:rPr lang="en-US" sz="2000" dirty="0" smtClean="0"/>
                        <a:t>0</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F</a:t>
                      </a:r>
                      <a:endParaRPr lang="id-ID" sz="2000" dirty="0"/>
                    </a:p>
                  </a:txBody>
                  <a:tcPr marL="0" marR="0" marT="46800" marB="46800"/>
                </a:tc>
              </a:tr>
              <a:tr h="473056">
                <a:tc>
                  <a:txBody>
                    <a:bodyPr/>
                    <a:lstStyle/>
                    <a:p>
                      <a:pPr algn="ctr"/>
                      <a:r>
                        <a:rPr lang="en-US" sz="2000" dirty="0" smtClean="0"/>
                        <a:t>0</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G</a:t>
                      </a:r>
                      <a:endParaRPr lang="id-ID" sz="2000" dirty="0"/>
                    </a:p>
                  </a:txBody>
                  <a:tcPr marL="0" marR="0" marT="46800" marB="46800"/>
                </a:tc>
              </a:tr>
              <a:tr h="473056">
                <a:tc>
                  <a:txBody>
                    <a:bodyPr/>
                    <a:lstStyle/>
                    <a:p>
                      <a:pPr algn="ctr"/>
                      <a:r>
                        <a:rPr lang="en-US" sz="2000" dirty="0" smtClean="0"/>
                        <a:t>0</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O</a:t>
                      </a:r>
                      <a:endParaRPr lang="id-ID" sz="2000" dirty="0"/>
                    </a:p>
                  </a:txBody>
                  <a:tcPr marL="0" marR="0" marT="46800" marB="46800"/>
                </a:tc>
              </a:tr>
              <a:tr h="473056">
                <a:tc>
                  <a:txBody>
                    <a:bodyPr/>
                    <a:lstStyle/>
                    <a:p>
                      <a:pPr algn="ctr"/>
                      <a:r>
                        <a:rPr lang="en-US" sz="2000" dirty="0" smtClean="0"/>
                        <a:t>1</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E</a:t>
                      </a:r>
                      <a:endParaRPr lang="id-ID" sz="2000" dirty="0"/>
                    </a:p>
                  </a:txBody>
                  <a:tcPr marL="0" marR="0" marT="46800" marB="46800"/>
                </a:tc>
              </a:tr>
              <a:tr h="473056">
                <a:tc>
                  <a:txBody>
                    <a:bodyPr/>
                    <a:lstStyle/>
                    <a:p>
                      <a:pPr algn="ctr"/>
                      <a:r>
                        <a:rPr lang="en-US" sz="2000" dirty="0" smtClean="0"/>
                        <a:t>…</a:t>
                      </a:r>
                      <a:endParaRPr lang="id-ID" sz="2000" dirty="0"/>
                    </a:p>
                  </a:txBody>
                  <a:tcPr marL="0" marR="0" marT="46800" marB="46800"/>
                </a:tc>
                <a:tc>
                  <a:txBody>
                    <a:bodyPr/>
                    <a:lstStyle/>
                    <a:p>
                      <a:pPr algn="ctr"/>
                      <a:r>
                        <a:rPr lang="en-US" sz="2000" smtClean="0"/>
                        <a:t>…</a:t>
                      </a:r>
                      <a:endParaRPr lang="id-ID" sz="2000" dirty="0"/>
                    </a:p>
                  </a:txBody>
                  <a:tcPr marL="0" marR="0" marT="46800" marB="46800"/>
                </a:tc>
                <a:tc>
                  <a:txBody>
                    <a:bodyPr/>
                    <a:lstStyle/>
                    <a:p>
                      <a:pPr algn="ctr"/>
                      <a:r>
                        <a:rPr lang="en-US" sz="2000" smtClean="0"/>
                        <a:t>…</a:t>
                      </a:r>
                      <a:endParaRPr lang="id-ID" sz="2000" dirty="0"/>
                    </a:p>
                  </a:txBody>
                  <a:tcPr marL="0" marR="0" marT="46800" marB="46800"/>
                </a:tc>
                <a:tc>
                  <a:txBody>
                    <a:bodyPr/>
                    <a:lstStyle/>
                    <a:p>
                      <a:pPr algn="ctr"/>
                      <a:r>
                        <a:rPr lang="en-US" sz="2000" smtClean="0"/>
                        <a:t>…</a:t>
                      </a:r>
                      <a:endParaRPr lang="id-ID" sz="2000" dirty="0"/>
                    </a:p>
                  </a:txBody>
                  <a:tcPr marL="0" marR="0" marT="46800" marB="46800"/>
                </a:tc>
                <a:tc>
                  <a:txBody>
                    <a:bodyPr/>
                    <a:lstStyle/>
                    <a:p>
                      <a:pPr algn="ctr"/>
                      <a:r>
                        <a:rPr lang="en-US" sz="2000" dirty="0" smtClean="0"/>
                        <a:t>…</a:t>
                      </a:r>
                      <a:endParaRPr lang="id-ID" sz="2000" dirty="0"/>
                    </a:p>
                  </a:txBody>
                  <a:tcPr marL="0" marR="0" marT="46800" marB="46800"/>
                </a:tc>
              </a:tr>
              <a:tr h="473056">
                <a:tc>
                  <a:txBody>
                    <a:bodyPr/>
                    <a:lstStyle/>
                    <a:p>
                      <a:pPr algn="ctr"/>
                      <a:r>
                        <a:rPr lang="en-US" sz="2000" dirty="0" smtClean="0"/>
                        <a:t>0</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0</a:t>
                      </a:r>
                      <a:endParaRPr lang="id-ID" sz="2000" dirty="0"/>
                    </a:p>
                  </a:txBody>
                  <a:tcPr marL="0" marR="0" marT="46800" marB="46800"/>
                </a:tc>
                <a:tc>
                  <a:txBody>
                    <a:bodyPr/>
                    <a:lstStyle/>
                    <a:p>
                      <a:pPr algn="ctr"/>
                      <a:r>
                        <a:rPr lang="en-US" sz="2000" dirty="0" smtClean="0"/>
                        <a:t>1</a:t>
                      </a:r>
                      <a:endParaRPr lang="id-ID" sz="2000" dirty="0"/>
                    </a:p>
                  </a:txBody>
                  <a:tcPr marL="0" marR="0" marT="46800" marB="46800"/>
                </a:tc>
                <a:tc>
                  <a:txBody>
                    <a:bodyPr/>
                    <a:lstStyle/>
                    <a:p>
                      <a:pPr algn="ctr"/>
                      <a:r>
                        <a:rPr lang="en-US" sz="2000" dirty="0" smtClean="0"/>
                        <a:t>O</a:t>
                      </a:r>
                      <a:endParaRPr lang="id-ID" sz="2000" dirty="0"/>
                    </a:p>
                  </a:txBody>
                  <a:tcPr marL="0" marR="0" marT="46800" marB="46800"/>
                </a:tc>
              </a:tr>
            </a:tbl>
          </a:graphicData>
        </a:graphic>
      </p:graphicFrame>
      <p:sp>
        <p:nvSpPr>
          <p:cNvPr id="5" name="Rectangle 4"/>
          <p:cNvSpPr>
            <a:spLocks noChangeArrowheads="1"/>
          </p:cNvSpPr>
          <p:nvPr/>
        </p:nvSpPr>
        <p:spPr bwMode="auto">
          <a:xfrm>
            <a:off x="304800" y="1905000"/>
            <a:ext cx="5486400" cy="584200"/>
          </a:xfrm>
          <a:prstGeom prst="rect">
            <a:avLst/>
          </a:prstGeom>
          <a:noFill/>
          <a:ln w="9525">
            <a:noFill/>
            <a:miter lim="800000"/>
            <a:headEnd/>
            <a:tailEnd/>
          </a:ln>
        </p:spPr>
        <p:txBody>
          <a:bodyPr>
            <a:spAutoFit/>
          </a:bodyPr>
          <a:lstStyle/>
          <a:p>
            <a:pPr algn="ctr"/>
            <a:r>
              <a:rPr lang="en-US" sz="3200"/>
              <a:t>Matriks P </a:t>
            </a:r>
            <a:endParaRPr lang="id-ID" sz="3200"/>
          </a:p>
        </p:txBody>
      </p:sp>
      <p:sp>
        <p:nvSpPr>
          <p:cNvPr id="6" name="Rectangle 5"/>
          <p:cNvSpPr>
            <a:spLocks noChangeArrowheads="1"/>
          </p:cNvSpPr>
          <p:nvPr/>
        </p:nvSpPr>
        <p:spPr bwMode="auto">
          <a:xfrm>
            <a:off x="6019800" y="1905000"/>
            <a:ext cx="2971800" cy="584200"/>
          </a:xfrm>
          <a:prstGeom prst="rect">
            <a:avLst/>
          </a:prstGeom>
          <a:noFill/>
          <a:ln w="9525">
            <a:noFill/>
            <a:miter lim="800000"/>
            <a:headEnd/>
            <a:tailEnd/>
          </a:ln>
        </p:spPr>
        <p:txBody>
          <a:bodyPr>
            <a:spAutoFit/>
          </a:bodyPr>
          <a:lstStyle/>
          <a:p>
            <a:pPr algn="ctr"/>
            <a:r>
              <a:rPr lang="en-US" sz="3200"/>
              <a:t>Matriks T </a:t>
            </a:r>
            <a:endParaRPr lang="id-ID"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1905000" y="457200"/>
            <a:ext cx="6781800" cy="5922963"/>
          </a:xfrm>
          <a:prstGeom prst="rect">
            <a:avLst/>
          </a:prstGeom>
          <a:noFill/>
          <a:ln w="9525">
            <a:noFill/>
            <a:miter lim="800000"/>
            <a:headEnd/>
            <a:tailEnd/>
          </a:ln>
        </p:spPr>
      </p:pic>
      <p:graphicFrame>
        <p:nvGraphicFramePr>
          <p:cNvPr id="9" name="Table 8"/>
          <p:cNvGraphicFramePr>
            <a:graphicFrameLocks noGrp="1"/>
          </p:cNvGraphicFramePr>
          <p:nvPr/>
        </p:nvGraphicFramePr>
        <p:xfrm>
          <a:off x="127000" y="762000"/>
          <a:ext cx="1625600" cy="4572000"/>
        </p:xfrm>
        <a:graphic>
          <a:graphicData uri="http://schemas.openxmlformats.org/drawingml/2006/table">
            <a:tbl>
              <a:tblPr/>
              <a:tblGrid>
                <a:gridCol w="162560"/>
                <a:gridCol w="162560"/>
                <a:gridCol w="162560"/>
                <a:gridCol w="162560"/>
                <a:gridCol w="162560"/>
                <a:gridCol w="162560"/>
                <a:gridCol w="162560"/>
                <a:gridCol w="162560"/>
                <a:gridCol w="162560"/>
                <a:gridCol w="162560"/>
              </a:tblGrid>
              <a:tr h="457200">
                <a:tc>
                  <a:txBody>
                    <a:bodyPr/>
                    <a:lstStyle/>
                    <a:p>
                      <a:pPr>
                        <a:spcAft>
                          <a:spcPts val="0"/>
                        </a:spcAft>
                      </a:pPr>
                      <a:endParaRPr lang="id-ID" sz="1000" dirty="0">
                        <a:latin typeface="Times New Roman"/>
                        <a:ea typeface="Times New Roman"/>
                        <a:cs typeface="Times New Roman"/>
                      </a:endParaRPr>
                    </a:p>
                    <a:p>
                      <a:r>
                        <a:rPr lang="en-US" sz="900" dirty="0">
                          <a:latin typeface="Calibri"/>
                          <a:ea typeface="Times New Roman"/>
                          <a:cs typeface="Times New Roman"/>
                        </a:rPr>
                        <a:t/>
                      </a:r>
                      <a:br>
                        <a:rPr lang="en-US" sz="900" dirty="0">
                          <a:latin typeface="Calibri"/>
                          <a:ea typeface="Times New Roman"/>
                          <a:cs typeface="Times New Roman"/>
                        </a:rPr>
                      </a:br>
                      <a:endParaRPr lang="id-ID"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oup 36"/>
          <p:cNvGrpSpPr>
            <a:grpSpLocks/>
          </p:cNvGrpSpPr>
          <p:nvPr/>
        </p:nvGrpSpPr>
        <p:grpSpPr bwMode="auto">
          <a:xfrm>
            <a:off x="4038600" y="0"/>
            <a:ext cx="914400" cy="5291138"/>
            <a:chOff x="4038600" y="0"/>
            <a:chExt cx="914400" cy="5291554"/>
          </a:xfrm>
        </p:grpSpPr>
        <p:sp>
          <p:nvSpPr>
            <p:cNvPr id="11" name="TextBox 10"/>
            <p:cNvSpPr txBox="1"/>
            <p:nvPr/>
          </p:nvSpPr>
          <p:spPr>
            <a:xfrm>
              <a:off x="4038600" y="544556"/>
              <a:ext cx="838200" cy="339752"/>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0.71</a:t>
              </a:r>
              <a:endParaRPr lang="id-ID" sz="1600" dirty="0">
                <a:solidFill>
                  <a:schemeClr val="accent6">
                    <a:lumMod val="75000"/>
                  </a:schemeClr>
                </a:solidFill>
                <a:latin typeface="Arial" charset="0"/>
                <a:cs typeface="Arial" charset="0"/>
              </a:endParaRPr>
            </a:p>
          </p:txBody>
        </p:sp>
        <p:sp>
          <p:nvSpPr>
            <p:cNvPr id="12" name="TextBox 11"/>
            <p:cNvSpPr txBox="1"/>
            <p:nvPr/>
          </p:nvSpPr>
          <p:spPr>
            <a:xfrm>
              <a:off x="4114800" y="1001792"/>
              <a:ext cx="762000" cy="339752"/>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-0.21</a:t>
              </a:r>
              <a:endParaRPr lang="id-ID" sz="1600" dirty="0">
                <a:solidFill>
                  <a:schemeClr val="accent6">
                    <a:lumMod val="75000"/>
                  </a:schemeClr>
                </a:solidFill>
                <a:latin typeface="Arial" charset="0"/>
                <a:cs typeface="Arial" charset="0"/>
              </a:endParaRPr>
            </a:p>
          </p:txBody>
        </p:sp>
        <p:sp>
          <p:nvSpPr>
            <p:cNvPr id="13" name="TextBox 12"/>
            <p:cNvSpPr txBox="1"/>
            <p:nvPr/>
          </p:nvSpPr>
          <p:spPr>
            <a:xfrm>
              <a:off x="4114800" y="1535234"/>
              <a:ext cx="762000" cy="339752"/>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0.33</a:t>
              </a:r>
              <a:endParaRPr lang="id-ID" sz="1600" dirty="0">
                <a:solidFill>
                  <a:schemeClr val="accent6">
                    <a:lumMod val="75000"/>
                  </a:schemeClr>
                </a:solidFill>
                <a:latin typeface="Arial" charset="0"/>
                <a:cs typeface="Arial" charset="0"/>
              </a:endParaRPr>
            </a:p>
          </p:txBody>
        </p:sp>
        <p:sp>
          <p:nvSpPr>
            <p:cNvPr id="16" name="TextBox 15"/>
            <p:cNvSpPr txBox="1"/>
            <p:nvPr/>
          </p:nvSpPr>
          <p:spPr>
            <a:xfrm>
              <a:off x="4114800" y="1905150"/>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0.97</a:t>
              </a:r>
              <a:endParaRPr lang="id-ID" sz="1600" dirty="0">
                <a:solidFill>
                  <a:schemeClr val="accent6">
                    <a:lumMod val="75000"/>
                  </a:schemeClr>
                </a:solidFill>
                <a:latin typeface="Arial" charset="0"/>
                <a:cs typeface="Arial" charset="0"/>
              </a:endParaRPr>
            </a:p>
          </p:txBody>
        </p:sp>
        <p:sp>
          <p:nvSpPr>
            <p:cNvPr id="17" name="TextBox 16"/>
            <p:cNvSpPr txBox="1"/>
            <p:nvPr/>
          </p:nvSpPr>
          <p:spPr>
            <a:xfrm>
              <a:off x="4114800" y="2286180"/>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-0.18</a:t>
              </a:r>
              <a:endParaRPr lang="id-ID" sz="1600" dirty="0">
                <a:solidFill>
                  <a:schemeClr val="accent6">
                    <a:lumMod val="75000"/>
                  </a:schemeClr>
                </a:solidFill>
                <a:latin typeface="Arial" charset="0"/>
                <a:cs typeface="Arial" charset="0"/>
              </a:endParaRPr>
            </a:p>
          </p:txBody>
        </p:sp>
        <p:sp>
          <p:nvSpPr>
            <p:cNvPr id="18" name="TextBox 17"/>
            <p:cNvSpPr txBox="1"/>
            <p:nvPr/>
          </p:nvSpPr>
          <p:spPr>
            <a:xfrm>
              <a:off x="4114800" y="2819622"/>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0.62</a:t>
              </a:r>
              <a:endParaRPr lang="id-ID" sz="1600" dirty="0">
                <a:solidFill>
                  <a:schemeClr val="accent6">
                    <a:lumMod val="75000"/>
                  </a:schemeClr>
                </a:solidFill>
                <a:latin typeface="Arial" charset="0"/>
                <a:cs typeface="Arial" charset="0"/>
              </a:endParaRPr>
            </a:p>
          </p:txBody>
        </p:sp>
        <p:sp>
          <p:nvSpPr>
            <p:cNvPr id="21" name="TextBox 20"/>
            <p:cNvSpPr txBox="1"/>
            <p:nvPr/>
          </p:nvSpPr>
          <p:spPr>
            <a:xfrm>
              <a:off x="4114800" y="3657888"/>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0.55</a:t>
              </a:r>
              <a:endParaRPr lang="id-ID" sz="1600" dirty="0">
                <a:solidFill>
                  <a:schemeClr val="accent6">
                    <a:lumMod val="75000"/>
                  </a:schemeClr>
                </a:solidFill>
                <a:latin typeface="Arial" charset="0"/>
                <a:cs typeface="Arial" charset="0"/>
              </a:endParaRPr>
            </a:p>
          </p:txBody>
        </p:sp>
        <p:sp>
          <p:nvSpPr>
            <p:cNvPr id="22" name="TextBox 21"/>
            <p:cNvSpPr txBox="1"/>
            <p:nvPr/>
          </p:nvSpPr>
          <p:spPr>
            <a:xfrm>
              <a:off x="4114800" y="4419947"/>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-0.12</a:t>
              </a:r>
              <a:endParaRPr lang="id-ID" sz="1600" dirty="0">
                <a:solidFill>
                  <a:schemeClr val="accent6">
                    <a:lumMod val="75000"/>
                  </a:schemeClr>
                </a:solidFill>
                <a:latin typeface="Arial" charset="0"/>
                <a:cs typeface="Arial" charset="0"/>
              </a:endParaRPr>
            </a:p>
          </p:txBody>
        </p:sp>
        <p:sp>
          <p:nvSpPr>
            <p:cNvPr id="23" name="TextBox 22"/>
            <p:cNvSpPr txBox="1"/>
            <p:nvPr/>
          </p:nvSpPr>
          <p:spPr>
            <a:xfrm>
              <a:off x="4114800" y="4953389"/>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0.75</a:t>
              </a:r>
              <a:endParaRPr lang="id-ID" sz="1600" dirty="0">
                <a:solidFill>
                  <a:schemeClr val="accent6">
                    <a:lumMod val="75000"/>
                  </a:schemeClr>
                </a:solidFill>
                <a:latin typeface="Arial" charset="0"/>
                <a:cs typeface="Arial" charset="0"/>
              </a:endParaRPr>
            </a:p>
          </p:txBody>
        </p:sp>
        <p:sp>
          <p:nvSpPr>
            <p:cNvPr id="35" name="TextBox 34"/>
            <p:cNvSpPr txBox="1"/>
            <p:nvPr/>
          </p:nvSpPr>
          <p:spPr>
            <a:xfrm>
              <a:off x="4114800" y="0"/>
              <a:ext cx="838200" cy="461999"/>
            </a:xfrm>
            <a:prstGeom prst="rect">
              <a:avLst/>
            </a:prstGeom>
            <a:noFill/>
          </p:spPr>
          <p:txBody>
            <a:bodyPr>
              <a:spAutoFit/>
            </a:bodyPr>
            <a:lstStyle/>
            <a:p>
              <a:pPr algn="r">
                <a:defRPr/>
              </a:pPr>
              <a:r>
                <a:rPr lang="en-US" sz="2400" b="1" dirty="0">
                  <a:solidFill>
                    <a:schemeClr val="accent6">
                      <a:lumMod val="75000"/>
                    </a:schemeClr>
                  </a:solidFill>
                  <a:latin typeface="Arial" charset="0"/>
                  <a:cs typeface="Arial" charset="0"/>
                </a:rPr>
                <a:t>W1</a:t>
              </a:r>
              <a:endParaRPr lang="id-ID" sz="2400" b="1" dirty="0">
                <a:solidFill>
                  <a:schemeClr val="accent6">
                    <a:lumMod val="75000"/>
                  </a:schemeClr>
                </a:solidFill>
                <a:latin typeface="Arial" charset="0"/>
                <a:cs typeface="Arial" charset="0"/>
              </a:endParaRPr>
            </a:p>
          </p:txBody>
        </p:sp>
      </p:grpSp>
      <p:grpSp>
        <p:nvGrpSpPr>
          <p:cNvPr id="3" name="Group 37"/>
          <p:cNvGrpSpPr>
            <a:grpSpLocks/>
          </p:cNvGrpSpPr>
          <p:nvPr/>
        </p:nvGrpSpPr>
        <p:grpSpPr bwMode="auto">
          <a:xfrm>
            <a:off x="6248400" y="0"/>
            <a:ext cx="914400" cy="5227638"/>
            <a:chOff x="6248400" y="0"/>
            <a:chExt cx="914400" cy="5227022"/>
          </a:xfrm>
        </p:grpSpPr>
        <p:sp>
          <p:nvSpPr>
            <p:cNvPr id="82593" name="TextBox 23"/>
            <p:cNvSpPr txBox="1">
              <a:spLocks noChangeArrowheads="1"/>
            </p:cNvSpPr>
            <p:nvPr/>
          </p:nvSpPr>
          <p:spPr bwMode="auto">
            <a:xfrm>
              <a:off x="6248400" y="762000"/>
              <a:ext cx="838200" cy="338554"/>
            </a:xfrm>
            <a:prstGeom prst="rect">
              <a:avLst/>
            </a:prstGeom>
            <a:noFill/>
            <a:ln w="9525">
              <a:noFill/>
              <a:miter lim="800000"/>
              <a:headEnd/>
              <a:tailEnd/>
            </a:ln>
          </p:spPr>
          <p:txBody>
            <a:bodyPr>
              <a:spAutoFit/>
            </a:bodyPr>
            <a:lstStyle/>
            <a:p>
              <a:pPr algn="r"/>
              <a:r>
                <a:rPr lang="en-US" sz="1600">
                  <a:solidFill>
                    <a:srgbClr val="0070C0"/>
                  </a:solidFill>
                </a:rPr>
                <a:t>-0.52</a:t>
              </a:r>
              <a:endParaRPr lang="id-ID" sz="1600">
                <a:solidFill>
                  <a:srgbClr val="0070C0"/>
                </a:solidFill>
              </a:endParaRPr>
            </a:p>
          </p:txBody>
        </p:sp>
        <p:sp>
          <p:nvSpPr>
            <p:cNvPr id="82594" name="TextBox 24"/>
            <p:cNvSpPr txBox="1">
              <a:spLocks noChangeArrowheads="1"/>
            </p:cNvSpPr>
            <p:nvPr/>
          </p:nvSpPr>
          <p:spPr bwMode="auto">
            <a:xfrm>
              <a:off x="6324600" y="1295400"/>
              <a:ext cx="762000" cy="338554"/>
            </a:xfrm>
            <a:prstGeom prst="rect">
              <a:avLst/>
            </a:prstGeom>
            <a:noFill/>
            <a:ln w="9525">
              <a:noFill/>
              <a:miter lim="800000"/>
              <a:headEnd/>
              <a:tailEnd/>
            </a:ln>
          </p:spPr>
          <p:txBody>
            <a:bodyPr>
              <a:spAutoFit/>
            </a:bodyPr>
            <a:lstStyle/>
            <a:p>
              <a:pPr algn="r"/>
              <a:r>
                <a:rPr lang="en-US" sz="1600">
                  <a:solidFill>
                    <a:srgbClr val="0070C0"/>
                  </a:solidFill>
                </a:rPr>
                <a:t>0.91</a:t>
              </a:r>
              <a:endParaRPr lang="id-ID" sz="1600">
                <a:solidFill>
                  <a:srgbClr val="0070C0"/>
                </a:solidFill>
              </a:endParaRPr>
            </a:p>
          </p:txBody>
        </p:sp>
        <p:sp>
          <p:nvSpPr>
            <p:cNvPr id="82595" name="TextBox 25"/>
            <p:cNvSpPr txBox="1">
              <a:spLocks noChangeArrowheads="1"/>
            </p:cNvSpPr>
            <p:nvPr/>
          </p:nvSpPr>
          <p:spPr bwMode="auto">
            <a:xfrm>
              <a:off x="6324600" y="1981200"/>
              <a:ext cx="762000" cy="338554"/>
            </a:xfrm>
            <a:prstGeom prst="rect">
              <a:avLst/>
            </a:prstGeom>
            <a:noFill/>
            <a:ln w="9525">
              <a:noFill/>
              <a:miter lim="800000"/>
              <a:headEnd/>
              <a:tailEnd/>
            </a:ln>
          </p:spPr>
          <p:txBody>
            <a:bodyPr>
              <a:spAutoFit/>
            </a:bodyPr>
            <a:lstStyle/>
            <a:p>
              <a:pPr algn="r"/>
              <a:r>
                <a:rPr lang="en-US" sz="1600">
                  <a:solidFill>
                    <a:srgbClr val="0070C0"/>
                  </a:solidFill>
                </a:rPr>
                <a:t>0.29</a:t>
              </a:r>
              <a:endParaRPr lang="id-ID" sz="1600">
                <a:solidFill>
                  <a:srgbClr val="0070C0"/>
                </a:solidFill>
              </a:endParaRPr>
            </a:p>
          </p:txBody>
        </p:sp>
        <p:sp>
          <p:nvSpPr>
            <p:cNvPr id="82596" name="TextBox 26"/>
            <p:cNvSpPr txBox="1">
              <a:spLocks noChangeArrowheads="1"/>
            </p:cNvSpPr>
            <p:nvPr/>
          </p:nvSpPr>
          <p:spPr bwMode="auto">
            <a:xfrm>
              <a:off x="6324600" y="2426732"/>
              <a:ext cx="762000" cy="338554"/>
            </a:xfrm>
            <a:prstGeom prst="rect">
              <a:avLst/>
            </a:prstGeom>
            <a:noFill/>
            <a:ln w="9525">
              <a:noFill/>
              <a:miter lim="800000"/>
              <a:headEnd/>
              <a:tailEnd/>
            </a:ln>
          </p:spPr>
          <p:txBody>
            <a:bodyPr>
              <a:spAutoFit/>
            </a:bodyPr>
            <a:lstStyle/>
            <a:p>
              <a:pPr algn="r"/>
              <a:r>
                <a:rPr lang="en-US" sz="1600">
                  <a:solidFill>
                    <a:srgbClr val="0070C0"/>
                  </a:solidFill>
                </a:rPr>
                <a:t>0.97</a:t>
              </a:r>
              <a:endParaRPr lang="id-ID" sz="1600">
                <a:solidFill>
                  <a:srgbClr val="0070C0"/>
                </a:solidFill>
              </a:endParaRPr>
            </a:p>
          </p:txBody>
        </p:sp>
        <p:sp>
          <p:nvSpPr>
            <p:cNvPr id="82597" name="TextBox 27"/>
            <p:cNvSpPr txBox="1">
              <a:spLocks noChangeArrowheads="1"/>
            </p:cNvSpPr>
            <p:nvPr/>
          </p:nvSpPr>
          <p:spPr bwMode="auto">
            <a:xfrm>
              <a:off x="6324600" y="2807732"/>
              <a:ext cx="762000" cy="338554"/>
            </a:xfrm>
            <a:prstGeom prst="rect">
              <a:avLst/>
            </a:prstGeom>
            <a:noFill/>
            <a:ln w="9525">
              <a:noFill/>
              <a:miter lim="800000"/>
              <a:headEnd/>
              <a:tailEnd/>
            </a:ln>
          </p:spPr>
          <p:txBody>
            <a:bodyPr>
              <a:spAutoFit/>
            </a:bodyPr>
            <a:lstStyle/>
            <a:p>
              <a:pPr algn="r"/>
              <a:r>
                <a:rPr lang="en-US" sz="1600">
                  <a:solidFill>
                    <a:srgbClr val="0070C0"/>
                  </a:solidFill>
                </a:rPr>
                <a:t>-0.18</a:t>
              </a:r>
              <a:endParaRPr lang="id-ID" sz="1600">
                <a:solidFill>
                  <a:srgbClr val="0070C0"/>
                </a:solidFill>
              </a:endParaRPr>
            </a:p>
          </p:txBody>
        </p:sp>
        <p:sp>
          <p:nvSpPr>
            <p:cNvPr id="82598" name="TextBox 28"/>
            <p:cNvSpPr txBox="1">
              <a:spLocks noChangeArrowheads="1"/>
            </p:cNvSpPr>
            <p:nvPr/>
          </p:nvSpPr>
          <p:spPr bwMode="auto">
            <a:xfrm>
              <a:off x="6324600" y="3341132"/>
              <a:ext cx="762000" cy="338554"/>
            </a:xfrm>
            <a:prstGeom prst="rect">
              <a:avLst/>
            </a:prstGeom>
            <a:noFill/>
            <a:ln w="9525">
              <a:noFill/>
              <a:miter lim="800000"/>
              <a:headEnd/>
              <a:tailEnd/>
            </a:ln>
          </p:spPr>
          <p:txBody>
            <a:bodyPr>
              <a:spAutoFit/>
            </a:bodyPr>
            <a:lstStyle/>
            <a:p>
              <a:pPr algn="r"/>
              <a:r>
                <a:rPr lang="en-US" sz="1600">
                  <a:solidFill>
                    <a:srgbClr val="0070C0"/>
                  </a:solidFill>
                </a:rPr>
                <a:t>0.62</a:t>
              </a:r>
              <a:endParaRPr lang="id-ID" sz="1600">
                <a:solidFill>
                  <a:srgbClr val="0070C0"/>
                </a:solidFill>
              </a:endParaRPr>
            </a:p>
          </p:txBody>
        </p:sp>
        <p:sp>
          <p:nvSpPr>
            <p:cNvPr id="82599" name="TextBox 29"/>
            <p:cNvSpPr txBox="1">
              <a:spLocks noChangeArrowheads="1"/>
            </p:cNvSpPr>
            <p:nvPr/>
          </p:nvSpPr>
          <p:spPr bwMode="auto">
            <a:xfrm>
              <a:off x="6324600" y="4179332"/>
              <a:ext cx="762000" cy="338554"/>
            </a:xfrm>
            <a:prstGeom prst="rect">
              <a:avLst/>
            </a:prstGeom>
            <a:noFill/>
            <a:ln w="9525">
              <a:noFill/>
              <a:miter lim="800000"/>
              <a:headEnd/>
              <a:tailEnd/>
            </a:ln>
          </p:spPr>
          <p:txBody>
            <a:bodyPr>
              <a:spAutoFit/>
            </a:bodyPr>
            <a:lstStyle/>
            <a:p>
              <a:pPr algn="r"/>
              <a:r>
                <a:rPr lang="en-US" sz="1600">
                  <a:solidFill>
                    <a:srgbClr val="0070C0"/>
                  </a:solidFill>
                </a:rPr>
                <a:t>0.55</a:t>
              </a:r>
              <a:endParaRPr lang="id-ID" sz="1600">
                <a:solidFill>
                  <a:srgbClr val="0070C0"/>
                </a:solidFill>
              </a:endParaRPr>
            </a:p>
          </p:txBody>
        </p:sp>
        <p:sp>
          <p:nvSpPr>
            <p:cNvPr id="82600" name="TextBox 30"/>
            <p:cNvSpPr txBox="1">
              <a:spLocks noChangeArrowheads="1"/>
            </p:cNvSpPr>
            <p:nvPr/>
          </p:nvSpPr>
          <p:spPr bwMode="auto">
            <a:xfrm>
              <a:off x="6324600" y="4888468"/>
              <a:ext cx="762000" cy="338554"/>
            </a:xfrm>
            <a:prstGeom prst="rect">
              <a:avLst/>
            </a:prstGeom>
            <a:noFill/>
            <a:ln w="9525">
              <a:noFill/>
              <a:miter lim="800000"/>
              <a:headEnd/>
              <a:tailEnd/>
            </a:ln>
          </p:spPr>
          <p:txBody>
            <a:bodyPr>
              <a:spAutoFit/>
            </a:bodyPr>
            <a:lstStyle/>
            <a:p>
              <a:pPr algn="r"/>
              <a:r>
                <a:rPr lang="en-US" sz="1600">
                  <a:solidFill>
                    <a:srgbClr val="0070C0"/>
                  </a:solidFill>
                </a:rPr>
                <a:t>-0.12</a:t>
              </a:r>
              <a:endParaRPr lang="id-ID" sz="1600">
                <a:solidFill>
                  <a:srgbClr val="0070C0"/>
                </a:solidFill>
              </a:endParaRPr>
            </a:p>
          </p:txBody>
        </p:sp>
        <p:sp>
          <p:nvSpPr>
            <p:cNvPr id="82601" name="TextBox 32"/>
            <p:cNvSpPr txBox="1">
              <a:spLocks noChangeArrowheads="1"/>
            </p:cNvSpPr>
            <p:nvPr/>
          </p:nvSpPr>
          <p:spPr bwMode="auto">
            <a:xfrm>
              <a:off x="6324600" y="3810000"/>
              <a:ext cx="762000" cy="338554"/>
            </a:xfrm>
            <a:prstGeom prst="rect">
              <a:avLst/>
            </a:prstGeom>
            <a:noFill/>
            <a:ln w="9525">
              <a:noFill/>
              <a:miter lim="800000"/>
              <a:headEnd/>
              <a:tailEnd/>
            </a:ln>
          </p:spPr>
          <p:txBody>
            <a:bodyPr>
              <a:spAutoFit/>
            </a:bodyPr>
            <a:lstStyle/>
            <a:p>
              <a:pPr algn="r"/>
              <a:r>
                <a:rPr lang="en-US" sz="1600">
                  <a:solidFill>
                    <a:srgbClr val="0070C0"/>
                  </a:solidFill>
                </a:rPr>
                <a:t>-0.12</a:t>
              </a:r>
              <a:endParaRPr lang="id-ID" sz="1600">
                <a:solidFill>
                  <a:srgbClr val="0070C0"/>
                </a:solidFill>
              </a:endParaRPr>
            </a:p>
          </p:txBody>
        </p:sp>
        <p:sp>
          <p:nvSpPr>
            <p:cNvPr id="82602" name="TextBox 33"/>
            <p:cNvSpPr txBox="1">
              <a:spLocks noChangeArrowheads="1"/>
            </p:cNvSpPr>
            <p:nvPr/>
          </p:nvSpPr>
          <p:spPr bwMode="auto">
            <a:xfrm>
              <a:off x="6324600" y="1676400"/>
              <a:ext cx="762000" cy="338554"/>
            </a:xfrm>
            <a:prstGeom prst="rect">
              <a:avLst/>
            </a:prstGeom>
            <a:noFill/>
            <a:ln w="9525">
              <a:noFill/>
              <a:miter lim="800000"/>
              <a:headEnd/>
              <a:tailEnd/>
            </a:ln>
          </p:spPr>
          <p:txBody>
            <a:bodyPr>
              <a:spAutoFit/>
            </a:bodyPr>
            <a:lstStyle/>
            <a:p>
              <a:pPr algn="r"/>
              <a:r>
                <a:rPr lang="en-US" sz="1600">
                  <a:solidFill>
                    <a:srgbClr val="0070C0"/>
                  </a:solidFill>
                </a:rPr>
                <a:t>0.68</a:t>
              </a:r>
              <a:endParaRPr lang="id-ID" sz="1600">
                <a:solidFill>
                  <a:srgbClr val="0070C0"/>
                </a:solidFill>
              </a:endParaRPr>
            </a:p>
          </p:txBody>
        </p:sp>
        <p:sp>
          <p:nvSpPr>
            <p:cNvPr id="82603" name="TextBox 35"/>
            <p:cNvSpPr txBox="1">
              <a:spLocks noChangeArrowheads="1"/>
            </p:cNvSpPr>
            <p:nvPr/>
          </p:nvSpPr>
          <p:spPr bwMode="auto">
            <a:xfrm>
              <a:off x="6324600" y="0"/>
              <a:ext cx="838200" cy="461665"/>
            </a:xfrm>
            <a:prstGeom prst="rect">
              <a:avLst/>
            </a:prstGeom>
            <a:noFill/>
            <a:ln w="9525">
              <a:noFill/>
              <a:miter lim="800000"/>
              <a:headEnd/>
              <a:tailEnd/>
            </a:ln>
          </p:spPr>
          <p:txBody>
            <a:bodyPr>
              <a:spAutoFit/>
            </a:bodyPr>
            <a:lstStyle/>
            <a:p>
              <a:pPr algn="r"/>
              <a:r>
                <a:rPr lang="en-US" sz="2400" b="1">
                  <a:solidFill>
                    <a:srgbClr val="0070C0"/>
                  </a:solidFill>
                </a:rPr>
                <a:t>W2</a:t>
              </a:r>
              <a:endParaRPr lang="id-ID" sz="2400" b="1">
                <a:solidFill>
                  <a:srgbClr val="0070C0"/>
                </a:solidFill>
              </a:endParaRPr>
            </a:p>
          </p:txBody>
        </p:sp>
      </p:grpSp>
      <p:sp>
        <p:nvSpPr>
          <p:cNvPr id="58" name="Right Arrow 57"/>
          <p:cNvSpPr/>
          <p:nvPr/>
        </p:nvSpPr>
        <p:spPr>
          <a:xfrm>
            <a:off x="1905000" y="2590800"/>
            <a:ext cx="3886200" cy="609600"/>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9" name="Right Arrow 58"/>
          <p:cNvSpPr/>
          <p:nvPr/>
        </p:nvSpPr>
        <p:spPr>
          <a:xfrm>
            <a:off x="6019800" y="2590800"/>
            <a:ext cx="1981200" cy="609600"/>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0" name="Right Arrow 59"/>
          <p:cNvSpPr/>
          <p:nvPr/>
        </p:nvSpPr>
        <p:spPr>
          <a:xfrm flipH="1">
            <a:off x="6019800" y="2590800"/>
            <a:ext cx="2895600" cy="609600"/>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nvGrpSpPr>
          <p:cNvPr id="4" name="Group 60"/>
          <p:cNvGrpSpPr>
            <a:grpSpLocks/>
          </p:cNvGrpSpPr>
          <p:nvPr/>
        </p:nvGrpSpPr>
        <p:grpSpPr bwMode="auto">
          <a:xfrm>
            <a:off x="6248400" y="0"/>
            <a:ext cx="914400" cy="5227638"/>
            <a:chOff x="6248400" y="0"/>
            <a:chExt cx="914400" cy="5227022"/>
          </a:xfrm>
        </p:grpSpPr>
        <p:sp>
          <p:nvSpPr>
            <p:cNvPr id="82582" name="TextBox 61"/>
            <p:cNvSpPr txBox="1">
              <a:spLocks noChangeArrowheads="1"/>
            </p:cNvSpPr>
            <p:nvPr/>
          </p:nvSpPr>
          <p:spPr bwMode="auto">
            <a:xfrm>
              <a:off x="6248400" y="762000"/>
              <a:ext cx="838200" cy="338554"/>
            </a:xfrm>
            <a:prstGeom prst="rect">
              <a:avLst/>
            </a:prstGeom>
            <a:noFill/>
            <a:ln w="9525">
              <a:noFill/>
              <a:miter lim="800000"/>
              <a:headEnd/>
              <a:tailEnd/>
            </a:ln>
          </p:spPr>
          <p:txBody>
            <a:bodyPr>
              <a:spAutoFit/>
            </a:bodyPr>
            <a:lstStyle/>
            <a:p>
              <a:pPr algn="r"/>
              <a:r>
                <a:rPr lang="en-US" sz="1600">
                  <a:solidFill>
                    <a:srgbClr val="0070C0"/>
                  </a:solidFill>
                </a:rPr>
                <a:t>-0.21</a:t>
              </a:r>
              <a:endParaRPr lang="id-ID" sz="1600">
                <a:solidFill>
                  <a:srgbClr val="0070C0"/>
                </a:solidFill>
              </a:endParaRPr>
            </a:p>
          </p:txBody>
        </p:sp>
        <p:sp>
          <p:nvSpPr>
            <p:cNvPr id="82583" name="TextBox 62"/>
            <p:cNvSpPr txBox="1">
              <a:spLocks noChangeArrowheads="1"/>
            </p:cNvSpPr>
            <p:nvPr/>
          </p:nvSpPr>
          <p:spPr bwMode="auto">
            <a:xfrm>
              <a:off x="6324600" y="1295400"/>
              <a:ext cx="762000" cy="338554"/>
            </a:xfrm>
            <a:prstGeom prst="rect">
              <a:avLst/>
            </a:prstGeom>
            <a:noFill/>
            <a:ln w="9525">
              <a:noFill/>
              <a:miter lim="800000"/>
              <a:headEnd/>
              <a:tailEnd/>
            </a:ln>
          </p:spPr>
          <p:txBody>
            <a:bodyPr>
              <a:spAutoFit/>
            </a:bodyPr>
            <a:lstStyle/>
            <a:p>
              <a:pPr algn="r"/>
              <a:r>
                <a:rPr lang="en-US" sz="1600">
                  <a:solidFill>
                    <a:srgbClr val="0070C0"/>
                  </a:solidFill>
                </a:rPr>
                <a:t>-0.53</a:t>
              </a:r>
              <a:endParaRPr lang="id-ID" sz="1600">
                <a:solidFill>
                  <a:srgbClr val="0070C0"/>
                </a:solidFill>
              </a:endParaRPr>
            </a:p>
          </p:txBody>
        </p:sp>
        <p:sp>
          <p:nvSpPr>
            <p:cNvPr id="82584" name="TextBox 63"/>
            <p:cNvSpPr txBox="1">
              <a:spLocks noChangeArrowheads="1"/>
            </p:cNvSpPr>
            <p:nvPr/>
          </p:nvSpPr>
          <p:spPr bwMode="auto">
            <a:xfrm>
              <a:off x="6324600" y="1981200"/>
              <a:ext cx="762000" cy="338554"/>
            </a:xfrm>
            <a:prstGeom prst="rect">
              <a:avLst/>
            </a:prstGeom>
            <a:noFill/>
            <a:ln w="9525">
              <a:noFill/>
              <a:miter lim="800000"/>
              <a:headEnd/>
              <a:tailEnd/>
            </a:ln>
          </p:spPr>
          <p:txBody>
            <a:bodyPr>
              <a:spAutoFit/>
            </a:bodyPr>
            <a:lstStyle/>
            <a:p>
              <a:pPr algn="r"/>
              <a:r>
                <a:rPr lang="en-US" sz="1600">
                  <a:solidFill>
                    <a:srgbClr val="0070C0"/>
                  </a:solidFill>
                </a:rPr>
                <a:t>0.58</a:t>
              </a:r>
              <a:endParaRPr lang="id-ID" sz="1600">
                <a:solidFill>
                  <a:srgbClr val="0070C0"/>
                </a:solidFill>
              </a:endParaRPr>
            </a:p>
          </p:txBody>
        </p:sp>
        <p:sp>
          <p:nvSpPr>
            <p:cNvPr id="82585" name="TextBox 64"/>
            <p:cNvSpPr txBox="1">
              <a:spLocks noChangeArrowheads="1"/>
            </p:cNvSpPr>
            <p:nvPr/>
          </p:nvSpPr>
          <p:spPr bwMode="auto">
            <a:xfrm>
              <a:off x="6324600" y="2426732"/>
              <a:ext cx="762000" cy="338554"/>
            </a:xfrm>
            <a:prstGeom prst="rect">
              <a:avLst/>
            </a:prstGeom>
            <a:noFill/>
            <a:ln w="9525">
              <a:noFill/>
              <a:miter lim="800000"/>
              <a:headEnd/>
              <a:tailEnd/>
            </a:ln>
          </p:spPr>
          <p:txBody>
            <a:bodyPr>
              <a:spAutoFit/>
            </a:bodyPr>
            <a:lstStyle/>
            <a:p>
              <a:pPr algn="r"/>
              <a:r>
                <a:rPr lang="en-US" sz="1600">
                  <a:solidFill>
                    <a:srgbClr val="0070C0"/>
                  </a:solidFill>
                </a:rPr>
                <a:t>0.32</a:t>
              </a:r>
              <a:endParaRPr lang="id-ID" sz="1600">
                <a:solidFill>
                  <a:srgbClr val="0070C0"/>
                </a:solidFill>
              </a:endParaRPr>
            </a:p>
          </p:txBody>
        </p:sp>
        <p:sp>
          <p:nvSpPr>
            <p:cNvPr id="82586" name="TextBox 65"/>
            <p:cNvSpPr txBox="1">
              <a:spLocks noChangeArrowheads="1"/>
            </p:cNvSpPr>
            <p:nvPr/>
          </p:nvSpPr>
          <p:spPr bwMode="auto">
            <a:xfrm>
              <a:off x="6324600" y="2807732"/>
              <a:ext cx="762000" cy="338554"/>
            </a:xfrm>
            <a:prstGeom prst="rect">
              <a:avLst/>
            </a:prstGeom>
            <a:noFill/>
            <a:ln w="9525">
              <a:noFill/>
              <a:miter lim="800000"/>
              <a:headEnd/>
              <a:tailEnd/>
            </a:ln>
          </p:spPr>
          <p:txBody>
            <a:bodyPr>
              <a:spAutoFit/>
            </a:bodyPr>
            <a:lstStyle/>
            <a:p>
              <a:pPr algn="r"/>
              <a:r>
                <a:rPr lang="en-US" sz="1600">
                  <a:solidFill>
                    <a:srgbClr val="0070C0"/>
                  </a:solidFill>
                </a:rPr>
                <a:t>0.25</a:t>
              </a:r>
              <a:endParaRPr lang="id-ID" sz="1600">
                <a:solidFill>
                  <a:srgbClr val="0070C0"/>
                </a:solidFill>
              </a:endParaRPr>
            </a:p>
          </p:txBody>
        </p:sp>
        <p:sp>
          <p:nvSpPr>
            <p:cNvPr id="82587" name="TextBox 66"/>
            <p:cNvSpPr txBox="1">
              <a:spLocks noChangeArrowheads="1"/>
            </p:cNvSpPr>
            <p:nvPr/>
          </p:nvSpPr>
          <p:spPr bwMode="auto">
            <a:xfrm>
              <a:off x="6324600" y="3341132"/>
              <a:ext cx="762000" cy="338554"/>
            </a:xfrm>
            <a:prstGeom prst="rect">
              <a:avLst/>
            </a:prstGeom>
            <a:noFill/>
            <a:ln w="9525">
              <a:noFill/>
              <a:miter lim="800000"/>
              <a:headEnd/>
              <a:tailEnd/>
            </a:ln>
          </p:spPr>
          <p:txBody>
            <a:bodyPr>
              <a:spAutoFit/>
            </a:bodyPr>
            <a:lstStyle/>
            <a:p>
              <a:pPr algn="r"/>
              <a:r>
                <a:rPr lang="en-US" sz="1600">
                  <a:solidFill>
                    <a:srgbClr val="0070C0"/>
                  </a:solidFill>
                </a:rPr>
                <a:t>-0.17</a:t>
              </a:r>
              <a:endParaRPr lang="id-ID" sz="1600">
                <a:solidFill>
                  <a:srgbClr val="0070C0"/>
                </a:solidFill>
              </a:endParaRPr>
            </a:p>
          </p:txBody>
        </p:sp>
        <p:sp>
          <p:nvSpPr>
            <p:cNvPr id="82588" name="TextBox 67"/>
            <p:cNvSpPr txBox="1">
              <a:spLocks noChangeArrowheads="1"/>
            </p:cNvSpPr>
            <p:nvPr/>
          </p:nvSpPr>
          <p:spPr bwMode="auto">
            <a:xfrm>
              <a:off x="6324600" y="4179332"/>
              <a:ext cx="762000" cy="338554"/>
            </a:xfrm>
            <a:prstGeom prst="rect">
              <a:avLst/>
            </a:prstGeom>
            <a:noFill/>
            <a:ln w="9525">
              <a:noFill/>
              <a:miter lim="800000"/>
              <a:headEnd/>
              <a:tailEnd/>
            </a:ln>
          </p:spPr>
          <p:txBody>
            <a:bodyPr>
              <a:spAutoFit/>
            </a:bodyPr>
            <a:lstStyle/>
            <a:p>
              <a:pPr algn="r"/>
              <a:r>
                <a:rPr lang="en-US" sz="1600">
                  <a:solidFill>
                    <a:srgbClr val="0070C0"/>
                  </a:solidFill>
                </a:rPr>
                <a:t>-0.93</a:t>
              </a:r>
              <a:endParaRPr lang="id-ID" sz="1600">
                <a:solidFill>
                  <a:srgbClr val="0070C0"/>
                </a:solidFill>
              </a:endParaRPr>
            </a:p>
          </p:txBody>
        </p:sp>
        <p:sp>
          <p:nvSpPr>
            <p:cNvPr id="82589" name="TextBox 68"/>
            <p:cNvSpPr txBox="1">
              <a:spLocks noChangeArrowheads="1"/>
            </p:cNvSpPr>
            <p:nvPr/>
          </p:nvSpPr>
          <p:spPr bwMode="auto">
            <a:xfrm>
              <a:off x="6324600" y="4888468"/>
              <a:ext cx="762000" cy="338554"/>
            </a:xfrm>
            <a:prstGeom prst="rect">
              <a:avLst/>
            </a:prstGeom>
            <a:noFill/>
            <a:ln w="9525">
              <a:noFill/>
              <a:miter lim="800000"/>
              <a:headEnd/>
              <a:tailEnd/>
            </a:ln>
          </p:spPr>
          <p:txBody>
            <a:bodyPr>
              <a:spAutoFit/>
            </a:bodyPr>
            <a:lstStyle/>
            <a:p>
              <a:pPr algn="r"/>
              <a:r>
                <a:rPr lang="en-US" sz="1600">
                  <a:solidFill>
                    <a:srgbClr val="0070C0"/>
                  </a:solidFill>
                </a:rPr>
                <a:t>0.45</a:t>
              </a:r>
              <a:endParaRPr lang="id-ID" sz="1600">
                <a:solidFill>
                  <a:srgbClr val="0070C0"/>
                </a:solidFill>
              </a:endParaRPr>
            </a:p>
          </p:txBody>
        </p:sp>
        <p:sp>
          <p:nvSpPr>
            <p:cNvPr id="82590" name="TextBox 69"/>
            <p:cNvSpPr txBox="1">
              <a:spLocks noChangeArrowheads="1"/>
            </p:cNvSpPr>
            <p:nvPr/>
          </p:nvSpPr>
          <p:spPr bwMode="auto">
            <a:xfrm>
              <a:off x="6324600" y="3810000"/>
              <a:ext cx="762000" cy="338554"/>
            </a:xfrm>
            <a:prstGeom prst="rect">
              <a:avLst/>
            </a:prstGeom>
            <a:noFill/>
            <a:ln w="9525">
              <a:noFill/>
              <a:miter lim="800000"/>
              <a:headEnd/>
              <a:tailEnd/>
            </a:ln>
          </p:spPr>
          <p:txBody>
            <a:bodyPr>
              <a:spAutoFit/>
            </a:bodyPr>
            <a:lstStyle/>
            <a:p>
              <a:pPr algn="r"/>
              <a:r>
                <a:rPr lang="en-US" sz="1600">
                  <a:solidFill>
                    <a:srgbClr val="0070C0"/>
                  </a:solidFill>
                </a:rPr>
                <a:t>0.88</a:t>
              </a:r>
              <a:endParaRPr lang="id-ID" sz="1600">
                <a:solidFill>
                  <a:srgbClr val="0070C0"/>
                </a:solidFill>
              </a:endParaRPr>
            </a:p>
          </p:txBody>
        </p:sp>
        <p:sp>
          <p:nvSpPr>
            <p:cNvPr id="82591" name="TextBox 70"/>
            <p:cNvSpPr txBox="1">
              <a:spLocks noChangeArrowheads="1"/>
            </p:cNvSpPr>
            <p:nvPr/>
          </p:nvSpPr>
          <p:spPr bwMode="auto">
            <a:xfrm>
              <a:off x="6324600" y="1676400"/>
              <a:ext cx="762000" cy="338554"/>
            </a:xfrm>
            <a:prstGeom prst="rect">
              <a:avLst/>
            </a:prstGeom>
            <a:noFill/>
            <a:ln w="9525">
              <a:noFill/>
              <a:miter lim="800000"/>
              <a:headEnd/>
              <a:tailEnd/>
            </a:ln>
          </p:spPr>
          <p:txBody>
            <a:bodyPr>
              <a:spAutoFit/>
            </a:bodyPr>
            <a:lstStyle/>
            <a:p>
              <a:pPr algn="r"/>
              <a:r>
                <a:rPr lang="en-US" sz="1600">
                  <a:solidFill>
                    <a:srgbClr val="0070C0"/>
                  </a:solidFill>
                </a:rPr>
                <a:t>0.87</a:t>
              </a:r>
              <a:endParaRPr lang="id-ID" sz="1600">
                <a:solidFill>
                  <a:srgbClr val="0070C0"/>
                </a:solidFill>
              </a:endParaRPr>
            </a:p>
          </p:txBody>
        </p:sp>
        <p:sp>
          <p:nvSpPr>
            <p:cNvPr id="82592" name="TextBox 71"/>
            <p:cNvSpPr txBox="1">
              <a:spLocks noChangeArrowheads="1"/>
            </p:cNvSpPr>
            <p:nvPr/>
          </p:nvSpPr>
          <p:spPr bwMode="auto">
            <a:xfrm>
              <a:off x="6324600" y="0"/>
              <a:ext cx="838200" cy="461665"/>
            </a:xfrm>
            <a:prstGeom prst="rect">
              <a:avLst/>
            </a:prstGeom>
            <a:noFill/>
            <a:ln w="9525">
              <a:noFill/>
              <a:miter lim="800000"/>
              <a:headEnd/>
              <a:tailEnd/>
            </a:ln>
          </p:spPr>
          <p:txBody>
            <a:bodyPr>
              <a:spAutoFit/>
            </a:bodyPr>
            <a:lstStyle/>
            <a:p>
              <a:pPr algn="r"/>
              <a:r>
                <a:rPr lang="en-US" sz="2400" b="1">
                  <a:solidFill>
                    <a:srgbClr val="0070C0"/>
                  </a:solidFill>
                </a:rPr>
                <a:t>W2</a:t>
              </a:r>
              <a:endParaRPr lang="id-ID" sz="2400" b="1">
                <a:solidFill>
                  <a:srgbClr val="0070C0"/>
                </a:solidFill>
              </a:endParaRPr>
            </a:p>
          </p:txBody>
        </p:sp>
      </p:grpSp>
      <p:sp>
        <p:nvSpPr>
          <p:cNvPr id="73" name="Right Arrow 72"/>
          <p:cNvSpPr/>
          <p:nvPr/>
        </p:nvSpPr>
        <p:spPr>
          <a:xfrm flipH="1">
            <a:off x="1905000" y="2590800"/>
            <a:ext cx="3886200" cy="609600"/>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nvGrpSpPr>
          <p:cNvPr id="5" name="Group 73"/>
          <p:cNvGrpSpPr>
            <a:grpSpLocks/>
          </p:cNvGrpSpPr>
          <p:nvPr/>
        </p:nvGrpSpPr>
        <p:grpSpPr bwMode="auto">
          <a:xfrm>
            <a:off x="4038600" y="0"/>
            <a:ext cx="914400" cy="5291138"/>
            <a:chOff x="4038600" y="0"/>
            <a:chExt cx="914400" cy="5291554"/>
          </a:xfrm>
        </p:grpSpPr>
        <p:sp>
          <p:nvSpPr>
            <p:cNvPr id="75" name="TextBox 74"/>
            <p:cNvSpPr txBox="1"/>
            <p:nvPr/>
          </p:nvSpPr>
          <p:spPr>
            <a:xfrm>
              <a:off x="4038600" y="544556"/>
              <a:ext cx="838200" cy="339752"/>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-0.54</a:t>
              </a:r>
              <a:endParaRPr lang="id-ID" sz="1600" dirty="0">
                <a:solidFill>
                  <a:schemeClr val="accent6">
                    <a:lumMod val="75000"/>
                  </a:schemeClr>
                </a:solidFill>
                <a:latin typeface="Arial" charset="0"/>
                <a:cs typeface="Arial" charset="0"/>
              </a:endParaRPr>
            </a:p>
          </p:txBody>
        </p:sp>
        <p:sp>
          <p:nvSpPr>
            <p:cNvPr id="76" name="TextBox 75"/>
            <p:cNvSpPr txBox="1"/>
            <p:nvPr/>
          </p:nvSpPr>
          <p:spPr>
            <a:xfrm>
              <a:off x="4114800" y="1001792"/>
              <a:ext cx="762000" cy="339752"/>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0.15</a:t>
              </a:r>
              <a:endParaRPr lang="id-ID" sz="1600" dirty="0">
                <a:solidFill>
                  <a:schemeClr val="accent6">
                    <a:lumMod val="75000"/>
                  </a:schemeClr>
                </a:solidFill>
                <a:latin typeface="Arial" charset="0"/>
                <a:cs typeface="Arial" charset="0"/>
              </a:endParaRPr>
            </a:p>
          </p:txBody>
        </p:sp>
        <p:sp>
          <p:nvSpPr>
            <p:cNvPr id="77" name="TextBox 76"/>
            <p:cNvSpPr txBox="1"/>
            <p:nvPr/>
          </p:nvSpPr>
          <p:spPr>
            <a:xfrm>
              <a:off x="4114800" y="1535234"/>
              <a:ext cx="762000" cy="339752"/>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-0.49</a:t>
              </a:r>
              <a:endParaRPr lang="id-ID" sz="1600" dirty="0">
                <a:solidFill>
                  <a:schemeClr val="accent6">
                    <a:lumMod val="75000"/>
                  </a:schemeClr>
                </a:solidFill>
                <a:latin typeface="Arial" charset="0"/>
                <a:cs typeface="Arial" charset="0"/>
              </a:endParaRPr>
            </a:p>
          </p:txBody>
        </p:sp>
        <p:sp>
          <p:nvSpPr>
            <p:cNvPr id="78" name="TextBox 77"/>
            <p:cNvSpPr txBox="1"/>
            <p:nvPr/>
          </p:nvSpPr>
          <p:spPr>
            <a:xfrm>
              <a:off x="4114800" y="1905150"/>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0.68</a:t>
              </a:r>
              <a:endParaRPr lang="id-ID" sz="1600" dirty="0">
                <a:solidFill>
                  <a:schemeClr val="accent6">
                    <a:lumMod val="75000"/>
                  </a:schemeClr>
                </a:solidFill>
                <a:latin typeface="Arial" charset="0"/>
                <a:cs typeface="Arial" charset="0"/>
              </a:endParaRPr>
            </a:p>
          </p:txBody>
        </p:sp>
        <p:sp>
          <p:nvSpPr>
            <p:cNvPr id="79" name="TextBox 78"/>
            <p:cNvSpPr txBox="1"/>
            <p:nvPr/>
          </p:nvSpPr>
          <p:spPr>
            <a:xfrm>
              <a:off x="4114800" y="2286180"/>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-0.24</a:t>
              </a:r>
              <a:endParaRPr lang="id-ID" sz="1600" dirty="0">
                <a:solidFill>
                  <a:schemeClr val="accent6">
                    <a:lumMod val="75000"/>
                  </a:schemeClr>
                </a:solidFill>
                <a:latin typeface="Arial" charset="0"/>
                <a:cs typeface="Arial" charset="0"/>
              </a:endParaRPr>
            </a:p>
          </p:txBody>
        </p:sp>
        <p:sp>
          <p:nvSpPr>
            <p:cNvPr id="80" name="TextBox 79"/>
            <p:cNvSpPr txBox="1"/>
            <p:nvPr/>
          </p:nvSpPr>
          <p:spPr>
            <a:xfrm>
              <a:off x="4114800" y="2819622"/>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-0.95</a:t>
              </a:r>
              <a:endParaRPr lang="id-ID" sz="1600" dirty="0">
                <a:solidFill>
                  <a:schemeClr val="accent6">
                    <a:lumMod val="75000"/>
                  </a:schemeClr>
                </a:solidFill>
                <a:latin typeface="Arial" charset="0"/>
                <a:cs typeface="Arial" charset="0"/>
              </a:endParaRPr>
            </a:p>
          </p:txBody>
        </p:sp>
        <p:sp>
          <p:nvSpPr>
            <p:cNvPr id="81" name="TextBox 80"/>
            <p:cNvSpPr txBox="1"/>
            <p:nvPr/>
          </p:nvSpPr>
          <p:spPr>
            <a:xfrm>
              <a:off x="4114800" y="3657888"/>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-0.37</a:t>
              </a:r>
              <a:endParaRPr lang="id-ID" sz="1600" dirty="0">
                <a:solidFill>
                  <a:schemeClr val="accent6">
                    <a:lumMod val="75000"/>
                  </a:schemeClr>
                </a:solidFill>
                <a:latin typeface="Arial" charset="0"/>
                <a:cs typeface="Arial" charset="0"/>
              </a:endParaRPr>
            </a:p>
          </p:txBody>
        </p:sp>
        <p:sp>
          <p:nvSpPr>
            <p:cNvPr id="82" name="TextBox 81"/>
            <p:cNvSpPr txBox="1"/>
            <p:nvPr/>
          </p:nvSpPr>
          <p:spPr>
            <a:xfrm>
              <a:off x="4114800" y="4419947"/>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0.89</a:t>
              </a:r>
              <a:endParaRPr lang="id-ID" sz="1600" dirty="0">
                <a:solidFill>
                  <a:schemeClr val="accent6">
                    <a:lumMod val="75000"/>
                  </a:schemeClr>
                </a:solidFill>
                <a:latin typeface="Arial" charset="0"/>
                <a:cs typeface="Arial" charset="0"/>
              </a:endParaRPr>
            </a:p>
          </p:txBody>
        </p:sp>
        <p:sp>
          <p:nvSpPr>
            <p:cNvPr id="83" name="TextBox 82"/>
            <p:cNvSpPr txBox="1"/>
            <p:nvPr/>
          </p:nvSpPr>
          <p:spPr>
            <a:xfrm>
              <a:off x="4114800" y="4953389"/>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0.34</a:t>
              </a:r>
              <a:endParaRPr lang="id-ID" sz="1600" dirty="0">
                <a:solidFill>
                  <a:schemeClr val="accent6">
                    <a:lumMod val="75000"/>
                  </a:schemeClr>
                </a:solidFill>
                <a:latin typeface="Arial" charset="0"/>
                <a:cs typeface="Arial" charset="0"/>
              </a:endParaRPr>
            </a:p>
          </p:txBody>
        </p:sp>
        <p:sp>
          <p:nvSpPr>
            <p:cNvPr id="84" name="TextBox 83"/>
            <p:cNvSpPr txBox="1"/>
            <p:nvPr/>
          </p:nvSpPr>
          <p:spPr>
            <a:xfrm>
              <a:off x="4114800" y="0"/>
              <a:ext cx="838200" cy="461999"/>
            </a:xfrm>
            <a:prstGeom prst="rect">
              <a:avLst/>
            </a:prstGeom>
            <a:noFill/>
          </p:spPr>
          <p:txBody>
            <a:bodyPr>
              <a:spAutoFit/>
            </a:bodyPr>
            <a:lstStyle/>
            <a:p>
              <a:pPr algn="r">
                <a:defRPr/>
              </a:pPr>
              <a:r>
                <a:rPr lang="en-US" sz="2400" b="1" dirty="0">
                  <a:solidFill>
                    <a:schemeClr val="accent6">
                      <a:lumMod val="75000"/>
                    </a:schemeClr>
                  </a:solidFill>
                  <a:latin typeface="Arial" charset="0"/>
                  <a:cs typeface="Arial" charset="0"/>
                </a:rPr>
                <a:t>W1</a:t>
              </a:r>
              <a:endParaRPr lang="id-ID" sz="2400" b="1" dirty="0">
                <a:solidFill>
                  <a:schemeClr val="accent6">
                    <a:lumMod val="75000"/>
                  </a:schemeClr>
                </a:solidFill>
                <a:latin typeface="Arial" charset="0"/>
                <a:cs typeface="Arial" charset="0"/>
              </a:endParaRPr>
            </a:p>
          </p:txBody>
        </p:sp>
      </p:grpSp>
      <p:graphicFrame>
        <p:nvGraphicFramePr>
          <p:cNvPr id="86" name="Table 85"/>
          <p:cNvGraphicFramePr>
            <a:graphicFrameLocks noGrp="1"/>
          </p:cNvGraphicFramePr>
          <p:nvPr/>
        </p:nvGraphicFramePr>
        <p:xfrm>
          <a:off x="127000" y="762000"/>
          <a:ext cx="1625600" cy="4572000"/>
        </p:xfrm>
        <a:graphic>
          <a:graphicData uri="http://schemas.openxmlformats.org/drawingml/2006/table">
            <a:tbl>
              <a:tblPr/>
              <a:tblGrid>
                <a:gridCol w="162560"/>
                <a:gridCol w="162560"/>
                <a:gridCol w="162560"/>
                <a:gridCol w="162560"/>
                <a:gridCol w="162560"/>
                <a:gridCol w="162560"/>
                <a:gridCol w="162560"/>
                <a:gridCol w="162560"/>
                <a:gridCol w="162560"/>
                <a:gridCol w="162560"/>
              </a:tblGrid>
              <a:tr h="457200">
                <a:tc>
                  <a:txBody>
                    <a:bodyPr/>
                    <a:lstStyle/>
                    <a:p>
                      <a:pPr>
                        <a:spcAft>
                          <a:spcPts val="0"/>
                        </a:spcAft>
                      </a:pPr>
                      <a:endParaRPr lang="id-ID" sz="1000" dirty="0">
                        <a:latin typeface="Times New Roman"/>
                        <a:ea typeface="Times New Roman"/>
                        <a:cs typeface="Times New Roman"/>
                      </a:endParaRPr>
                    </a:p>
                    <a:p>
                      <a:r>
                        <a:rPr lang="en-US" sz="900" dirty="0">
                          <a:latin typeface="Calibri"/>
                          <a:ea typeface="Times New Roman"/>
                          <a:cs typeface="Times New Roman"/>
                        </a:rPr>
                        <a:t/>
                      </a:r>
                      <a:br>
                        <a:rPr lang="en-US" sz="900" dirty="0">
                          <a:latin typeface="Calibri"/>
                          <a:ea typeface="Times New Roman"/>
                          <a:cs typeface="Times New Roman"/>
                        </a:rPr>
                      </a:br>
                      <a:endParaRPr lang="id-ID"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8" name="Table 87"/>
          <p:cNvGraphicFramePr>
            <a:graphicFrameLocks noGrp="1"/>
          </p:cNvGraphicFramePr>
          <p:nvPr/>
        </p:nvGraphicFramePr>
        <p:xfrm>
          <a:off x="127000" y="762000"/>
          <a:ext cx="1625600" cy="4572000"/>
        </p:xfrm>
        <a:graphic>
          <a:graphicData uri="http://schemas.openxmlformats.org/drawingml/2006/table">
            <a:tbl>
              <a:tblPr/>
              <a:tblGrid>
                <a:gridCol w="162560"/>
                <a:gridCol w="162560"/>
                <a:gridCol w="162560"/>
                <a:gridCol w="162560"/>
                <a:gridCol w="162560"/>
                <a:gridCol w="162560"/>
                <a:gridCol w="162560"/>
                <a:gridCol w="162560"/>
                <a:gridCol w="162560"/>
                <a:gridCol w="162560"/>
              </a:tblGrid>
              <a:tr h="457200">
                <a:tc>
                  <a:txBody>
                    <a:bodyPr/>
                    <a:lstStyle/>
                    <a:p>
                      <a:pPr>
                        <a:spcAft>
                          <a:spcPts val="0"/>
                        </a:spcAft>
                      </a:pPr>
                      <a:r>
                        <a:rPr lang="en-US" sz="900" dirty="0">
                          <a:latin typeface="Times New Roman"/>
                          <a:ea typeface="Times New Roman"/>
                          <a:cs typeface="Times New Roman"/>
                        </a:rPr>
                        <a:t/>
                      </a:r>
                      <a:br>
                        <a:rPr lang="en-US" sz="900" dirty="0">
                          <a:latin typeface="Times New Roman"/>
                          <a:ea typeface="Times New Roman"/>
                          <a:cs typeface="Times New Roman"/>
                        </a:rPr>
                      </a:br>
                      <a:endParaRPr lang="id-ID"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7200">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7200">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spcAft>
                          <a:spcPts val="0"/>
                        </a:spcAft>
                      </a:pPr>
                      <a:endParaRPr lang="en-US" sz="800" kern="12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algn="l" defTabSz="914400" rtl="0" eaLnBrk="1" latinLnBrk="0" hangingPunct="1">
                        <a:spcAft>
                          <a:spcPts val="0"/>
                        </a:spcAft>
                      </a:pPr>
                      <a:endParaRPr lang="en-US" sz="800" kern="12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spcAft>
                          <a:spcPts val="0"/>
                        </a:spcAft>
                      </a:pPr>
                      <a:endParaRPr lang="en-US" sz="800" kern="12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algn="l" defTabSz="914400" rtl="0" eaLnBrk="1" latinLnBrk="0" hangingPunct="1">
                        <a:spcAft>
                          <a:spcPts val="0"/>
                        </a:spcAft>
                      </a:pPr>
                      <a:endParaRPr lang="en-US" sz="800" kern="12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latinLnBrk="0" hangingPunct="1">
                        <a:spcAft>
                          <a:spcPts val="0"/>
                        </a:spcAft>
                      </a:pPr>
                      <a:endParaRPr lang="en-US" sz="800" kern="12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marL="0" algn="l" defTabSz="914400" rtl="0" eaLnBrk="1" latinLnBrk="0" hangingPunct="1">
                        <a:spcAft>
                          <a:spcPts val="0"/>
                        </a:spcAft>
                      </a:pPr>
                      <a:endParaRPr lang="en-US" sz="800" kern="12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r>
              <a:tr h="457200">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marL="0" algn="l" defTabSz="914400" rtl="0" eaLnBrk="1" latinLnBrk="0" hangingPunct="1">
                        <a:spcAft>
                          <a:spcPts val="0"/>
                        </a:spcAft>
                      </a:pPr>
                      <a:endParaRPr lang="en-US" sz="800" kern="12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marL="0" algn="l" defTabSz="914400" rtl="0" eaLnBrk="1" latinLnBrk="0" hangingPunct="1">
                        <a:spcAft>
                          <a:spcPts val="0"/>
                        </a:spcAft>
                      </a:pPr>
                      <a:endParaRPr lang="en-US" sz="800" kern="12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57200">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pSp>
        <p:nvGrpSpPr>
          <p:cNvPr id="6" name="Group 91"/>
          <p:cNvGrpSpPr>
            <a:grpSpLocks/>
          </p:cNvGrpSpPr>
          <p:nvPr/>
        </p:nvGrpSpPr>
        <p:grpSpPr bwMode="auto">
          <a:xfrm>
            <a:off x="7589838" y="457200"/>
            <a:ext cx="715962" cy="4224338"/>
            <a:chOff x="7590020" y="457200"/>
            <a:chExt cx="715780" cy="4224754"/>
          </a:xfrm>
        </p:grpSpPr>
        <p:sp>
          <p:nvSpPr>
            <p:cNvPr id="82567" name="TextBox 42"/>
            <p:cNvSpPr txBox="1">
              <a:spLocks noChangeArrowheads="1"/>
            </p:cNvSpPr>
            <p:nvPr/>
          </p:nvSpPr>
          <p:spPr bwMode="auto">
            <a:xfrm>
              <a:off x="7772400" y="914400"/>
              <a:ext cx="533400" cy="338554"/>
            </a:xfrm>
            <a:prstGeom prst="rect">
              <a:avLst/>
            </a:prstGeom>
            <a:noFill/>
            <a:ln w="9525">
              <a:noFill/>
              <a:miter lim="800000"/>
              <a:headEnd/>
              <a:tailEnd/>
            </a:ln>
          </p:spPr>
          <p:txBody>
            <a:bodyPr>
              <a:spAutoFit/>
            </a:bodyPr>
            <a:lstStyle/>
            <a:p>
              <a:r>
                <a:rPr lang="en-US" sz="1600">
                  <a:solidFill>
                    <a:srgbClr val="00B050"/>
                  </a:solidFill>
                </a:rPr>
                <a:t>0.9</a:t>
              </a:r>
              <a:endParaRPr lang="id-ID" sz="1600">
                <a:solidFill>
                  <a:srgbClr val="00B050"/>
                </a:solidFill>
              </a:endParaRPr>
            </a:p>
          </p:txBody>
        </p:sp>
        <p:sp>
          <p:nvSpPr>
            <p:cNvPr id="82568" name="TextBox 43"/>
            <p:cNvSpPr txBox="1">
              <a:spLocks noChangeArrowheads="1"/>
            </p:cNvSpPr>
            <p:nvPr/>
          </p:nvSpPr>
          <p:spPr bwMode="auto">
            <a:xfrm>
              <a:off x="7772400" y="1905000"/>
              <a:ext cx="533400" cy="338554"/>
            </a:xfrm>
            <a:prstGeom prst="rect">
              <a:avLst/>
            </a:prstGeom>
            <a:noFill/>
            <a:ln w="9525">
              <a:noFill/>
              <a:miter lim="800000"/>
              <a:headEnd/>
              <a:tailEnd/>
            </a:ln>
          </p:spPr>
          <p:txBody>
            <a:bodyPr>
              <a:spAutoFit/>
            </a:bodyPr>
            <a:lstStyle/>
            <a:p>
              <a:r>
                <a:rPr lang="en-US" sz="1600">
                  <a:solidFill>
                    <a:srgbClr val="00B050"/>
                  </a:solidFill>
                </a:rPr>
                <a:t>0.1</a:t>
              </a:r>
              <a:endParaRPr lang="id-ID" sz="1600">
                <a:solidFill>
                  <a:srgbClr val="00B050"/>
                </a:solidFill>
              </a:endParaRPr>
            </a:p>
          </p:txBody>
        </p:sp>
        <p:sp>
          <p:nvSpPr>
            <p:cNvPr id="82569" name="TextBox 44"/>
            <p:cNvSpPr txBox="1">
              <a:spLocks noChangeArrowheads="1"/>
            </p:cNvSpPr>
            <p:nvPr/>
          </p:nvSpPr>
          <p:spPr bwMode="auto">
            <a:xfrm>
              <a:off x="7772400" y="3124200"/>
              <a:ext cx="533400" cy="338554"/>
            </a:xfrm>
            <a:prstGeom prst="rect">
              <a:avLst/>
            </a:prstGeom>
            <a:noFill/>
            <a:ln w="9525">
              <a:noFill/>
              <a:miter lim="800000"/>
              <a:headEnd/>
              <a:tailEnd/>
            </a:ln>
          </p:spPr>
          <p:txBody>
            <a:bodyPr>
              <a:spAutoFit/>
            </a:bodyPr>
            <a:lstStyle/>
            <a:p>
              <a:r>
                <a:rPr lang="en-US" sz="1600">
                  <a:solidFill>
                    <a:srgbClr val="00B050"/>
                  </a:solidFill>
                </a:rPr>
                <a:t>0.4</a:t>
              </a:r>
              <a:endParaRPr lang="id-ID" sz="1600">
                <a:solidFill>
                  <a:srgbClr val="00B050"/>
                </a:solidFill>
              </a:endParaRPr>
            </a:p>
          </p:txBody>
        </p:sp>
        <p:sp>
          <p:nvSpPr>
            <p:cNvPr id="82570" name="TextBox 45"/>
            <p:cNvSpPr txBox="1">
              <a:spLocks noChangeArrowheads="1"/>
            </p:cNvSpPr>
            <p:nvPr/>
          </p:nvSpPr>
          <p:spPr bwMode="auto">
            <a:xfrm>
              <a:off x="7772400" y="4343400"/>
              <a:ext cx="533400" cy="338554"/>
            </a:xfrm>
            <a:prstGeom prst="rect">
              <a:avLst/>
            </a:prstGeom>
            <a:noFill/>
            <a:ln w="9525">
              <a:noFill/>
              <a:miter lim="800000"/>
              <a:headEnd/>
              <a:tailEnd/>
            </a:ln>
          </p:spPr>
          <p:txBody>
            <a:bodyPr>
              <a:spAutoFit/>
            </a:bodyPr>
            <a:lstStyle/>
            <a:p>
              <a:r>
                <a:rPr lang="en-US" sz="1600">
                  <a:solidFill>
                    <a:srgbClr val="00B050"/>
                  </a:solidFill>
                </a:rPr>
                <a:t>0.3</a:t>
              </a:r>
              <a:endParaRPr lang="id-ID" sz="1600">
                <a:solidFill>
                  <a:srgbClr val="00B050"/>
                </a:solidFill>
              </a:endParaRPr>
            </a:p>
          </p:txBody>
        </p:sp>
        <p:sp>
          <p:nvSpPr>
            <p:cNvPr id="82571" name="TextBox 88"/>
            <p:cNvSpPr txBox="1">
              <a:spLocks noChangeArrowheads="1"/>
            </p:cNvSpPr>
            <p:nvPr/>
          </p:nvSpPr>
          <p:spPr bwMode="auto">
            <a:xfrm>
              <a:off x="7590020" y="457200"/>
              <a:ext cx="685800" cy="400110"/>
            </a:xfrm>
            <a:prstGeom prst="rect">
              <a:avLst/>
            </a:prstGeom>
            <a:noFill/>
            <a:ln w="9525">
              <a:noFill/>
              <a:miter lim="800000"/>
              <a:headEnd/>
              <a:tailEnd/>
            </a:ln>
          </p:spPr>
          <p:txBody>
            <a:bodyPr>
              <a:spAutoFit/>
            </a:bodyPr>
            <a:lstStyle/>
            <a:p>
              <a:pPr algn="r"/>
              <a:r>
                <a:rPr lang="en-US" sz="2000" b="1">
                  <a:solidFill>
                    <a:srgbClr val="00B050"/>
                  </a:solidFill>
                </a:rPr>
                <a:t>A2</a:t>
              </a:r>
              <a:endParaRPr lang="id-ID" sz="2400" b="1">
                <a:solidFill>
                  <a:srgbClr val="00B050"/>
                </a:solidFill>
              </a:endParaRPr>
            </a:p>
          </p:txBody>
        </p:sp>
      </p:grpSp>
      <p:grpSp>
        <p:nvGrpSpPr>
          <p:cNvPr id="7" name="Group 92"/>
          <p:cNvGrpSpPr>
            <a:grpSpLocks/>
          </p:cNvGrpSpPr>
          <p:nvPr/>
        </p:nvGrpSpPr>
        <p:grpSpPr bwMode="auto">
          <a:xfrm>
            <a:off x="8077200" y="457200"/>
            <a:ext cx="762000" cy="4224338"/>
            <a:chOff x="8001000" y="457200"/>
            <a:chExt cx="762000" cy="4224754"/>
          </a:xfrm>
        </p:grpSpPr>
        <p:sp>
          <p:nvSpPr>
            <p:cNvPr id="82562" name="TextBox 48"/>
            <p:cNvSpPr txBox="1">
              <a:spLocks noChangeArrowheads="1"/>
            </p:cNvSpPr>
            <p:nvPr/>
          </p:nvSpPr>
          <p:spPr bwMode="auto">
            <a:xfrm>
              <a:off x="8229600" y="914400"/>
              <a:ext cx="533400" cy="338554"/>
            </a:xfrm>
            <a:prstGeom prst="rect">
              <a:avLst/>
            </a:prstGeom>
            <a:noFill/>
            <a:ln w="9525">
              <a:noFill/>
              <a:miter lim="800000"/>
              <a:headEnd/>
              <a:tailEnd/>
            </a:ln>
          </p:spPr>
          <p:txBody>
            <a:bodyPr>
              <a:spAutoFit/>
            </a:bodyPr>
            <a:lstStyle/>
            <a:p>
              <a:r>
                <a:rPr lang="en-US" sz="1600">
                  <a:solidFill>
                    <a:srgbClr val="7030A0"/>
                  </a:solidFill>
                </a:rPr>
                <a:t>1</a:t>
              </a:r>
              <a:endParaRPr lang="id-ID" sz="1600">
                <a:solidFill>
                  <a:srgbClr val="7030A0"/>
                </a:solidFill>
              </a:endParaRPr>
            </a:p>
          </p:txBody>
        </p:sp>
        <p:sp>
          <p:nvSpPr>
            <p:cNvPr id="82563" name="TextBox 49"/>
            <p:cNvSpPr txBox="1">
              <a:spLocks noChangeArrowheads="1"/>
            </p:cNvSpPr>
            <p:nvPr/>
          </p:nvSpPr>
          <p:spPr bwMode="auto">
            <a:xfrm>
              <a:off x="8229600" y="1905000"/>
              <a:ext cx="533400" cy="338554"/>
            </a:xfrm>
            <a:prstGeom prst="rect">
              <a:avLst/>
            </a:prstGeom>
            <a:noFill/>
            <a:ln w="9525">
              <a:noFill/>
              <a:miter lim="800000"/>
              <a:headEnd/>
              <a:tailEnd/>
            </a:ln>
          </p:spPr>
          <p:txBody>
            <a:bodyPr>
              <a:spAutoFit/>
            </a:bodyPr>
            <a:lstStyle/>
            <a:p>
              <a:r>
                <a:rPr lang="en-US" sz="1600">
                  <a:solidFill>
                    <a:srgbClr val="7030A0"/>
                  </a:solidFill>
                </a:rPr>
                <a:t>0</a:t>
              </a:r>
              <a:endParaRPr lang="id-ID" sz="1600">
                <a:solidFill>
                  <a:srgbClr val="7030A0"/>
                </a:solidFill>
              </a:endParaRPr>
            </a:p>
          </p:txBody>
        </p:sp>
        <p:sp>
          <p:nvSpPr>
            <p:cNvPr id="82564" name="TextBox 50"/>
            <p:cNvSpPr txBox="1">
              <a:spLocks noChangeArrowheads="1"/>
            </p:cNvSpPr>
            <p:nvPr/>
          </p:nvSpPr>
          <p:spPr bwMode="auto">
            <a:xfrm>
              <a:off x="8229600" y="3124200"/>
              <a:ext cx="533400" cy="338554"/>
            </a:xfrm>
            <a:prstGeom prst="rect">
              <a:avLst/>
            </a:prstGeom>
            <a:noFill/>
            <a:ln w="9525">
              <a:noFill/>
              <a:miter lim="800000"/>
              <a:headEnd/>
              <a:tailEnd/>
            </a:ln>
          </p:spPr>
          <p:txBody>
            <a:bodyPr>
              <a:spAutoFit/>
            </a:bodyPr>
            <a:lstStyle/>
            <a:p>
              <a:r>
                <a:rPr lang="en-US" sz="1600">
                  <a:solidFill>
                    <a:srgbClr val="7030A0"/>
                  </a:solidFill>
                </a:rPr>
                <a:t>0</a:t>
              </a:r>
              <a:endParaRPr lang="id-ID" sz="1600">
                <a:solidFill>
                  <a:srgbClr val="7030A0"/>
                </a:solidFill>
              </a:endParaRPr>
            </a:p>
          </p:txBody>
        </p:sp>
        <p:sp>
          <p:nvSpPr>
            <p:cNvPr id="82565" name="TextBox 51"/>
            <p:cNvSpPr txBox="1">
              <a:spLocks noChangeArrowheads="1"/>
            </p:cNvSpPr>
            <p:nvPr/>
          </p:nvSpPr>
          <p:spPr bwMode="auto">
            <a:xfrm>
              <a:off x="8229600" y="4343400"/>
              <a:ext cx="533400" cy="338554"/>
            </a:xfrm>
            <a:prstGeom prst="rect">
              <a:avLst/>
            </a:prstGeom>
            <a:noFill/>
            <a:ln w="9525">
              <a:noFill/>
              <a:miter lim="800000"/>
              <a:headEnd/>
              <a:tailEnd/>
            </a:ln>
          </p:spPr>
          <p:txBody>
            <a:bodyPr>
              <a:spAutoFit/>
            </a:bodyPr>
            <a:lstStyle/>
            <a:p>
              <a:r>
                <a:rPr lang="en-US" sz="1600">
                  <a:solidFill>
                    <a:srgbClr val="7030A0"/>
                  </a:solidFill>
                </a:rPr>
                <a:t>0</a:t>
              </a:r>
              <a:endParaRPr lang="id-ID" sz="1600">
                <a:solidFill>
                  <a:srgbClr val="7030A0"/>
                </a:solidFill>
              </a:endParaRPr>
            </a:p>
          </p:txBody>
        </p:sp>
        <p:sp>
          <p:nvSpPr>
            <p:cNvPr id="82566" name="TextBox 89"/>
            <p:cNvSpPr txBox="1">
              <a:spLocks noChangeArrowheads="1"/>
            </p:cNvSpPr>
            <p:nvPr/>
          </p:nvSpPr>
          <p:spPr bwMode="auto">
            <a:xfrm>
              <a:off x="8001000" y="457200"/>
              <a:ext cx="685800" cy="400110"/>
            </a:xfrm>
            <a:prstGeom prst="rect">
              <a:avLst/>
            </a:prstGeom>
            <a:noFill/>
            <a:ln w="9525">
              <a:noFill/>
              <a:miter lim="800000"/>
              <a:headEnd/>
              <a:tailEnd/>
            </a:ln>
          </p:spPr>
          <p:txBody>
            <a:bodyPr>
              <a:spAutoFit/>
            </a:bodyPr>
            <a:lstStyle/>
            <a:p>
              <a:pPr algn="ctr"/>
              <a:r>
                <a:rPr lang="en-US" sz="2000" b="1">
                  <a:solidFill>
                    <a:srgbClr val="7030A0"/>
                  </a:solidFill>
                </a:rPr>
                <a:t>T</a:t>
              </a:r>
              <a:endParaRPr lang="id-ID" sz="2400" b="1">
                <a:solidFill>
                  <a:srgbClr val="7030A0"/>
                </a:solidFill>
              </a:endParaRPr>
            </a:p>
          </p:txBody>
        </p:sp>
      </p:grpSp>
      <p:grpSp>
        <p:nvGrpSpPr>
          <p:cNvPr id="8" name="Group 93"/>
          <p:cNvGrpSpPr>
            <a:grpSpLocks/>
          </p:cNvGrpSpPr>
          <p:nvPr/>
        </p:nvGrpSpPr>
        <p:grpSpPr bwMode="auto">
          <a:xfrm>
            <a:off x="8610600" y="457200"/>
            <a:ext cx="685800" cy="4224338"/>
            <a:chOff x="8458200" y="457200"/>
            <a:chExt cx="838200" cy="4224754"/>
          </a:xfrm>
        </p:grpSpPr>
        <p:sp>
          <p:nvSpPr>
            <p:cNvPr id="82557" name="TextBox 53"/>
            <p:cNvSpPr txBox="1">
              <a:spLocks noChangeArrowheads="1"/>
            </p:cNvSpPr>
            <p:nvPr/>
          </p:nvSpPr>
          <p:spPr bwMode="auto">
            <a:xfrm>
              <a:off x="8458200" y="914400"/>
              <a:ext cx="838200" cy="338554"/>
            </a:xfrm>
            <a:prstGeom prst="rect">
              <a:avLst/>
            </a:prstGeom>
            <a:noFill/>
            <a:ln w="9525">
              <a:noFill/>
              <a:miter lim="800000"/>
              <a:headEnd/>
              <a:tailEnd/>
            </a:ln>
          </p:spPr>
          <p:txBody>
            <a:bodyPr>
              <a:spAutoFit/>
            </a:bodyPr>
            <a:lstStyle/>
            <a:p>
              <a:r>
                <a:rPr lang="en-US" sz="1600">
                  <a:solidFill>
                    <a:srgbClr val="FF0000"/>
                  </a:solidFill>
                </a:rPr>
                <a:t>  0.1</a:t>
              </a:r>
              <a:endParaRPr lang="id-ID" sz="1600">
                <a:solidFill>
                  <a:srgbClr val="FF0000"/>
                </a:solidFill>
              </a:endParaRPr>
            </a:p>
          </p:txBody>
        </p:sp>
        <p:sp>
          <p:nvSpPr>
            <p:cNvPr id="82558" name="TextBox 54"/>
            <p:cNvSpPr txBox="1">
              <a:spLocks noChangeArrowheads="1"/>
            </p:cNvSpPr>
            <p:nvPr/>
          </p:nvSpPr>
          <p:spPr bwMode="auto">
            <a:xfrm>
              <a:off x="8458200" y="1905000"/>
              <a:ext cx="838200" cy="338554"/>
            </a:xfrm>
            <a:prstGeom prst="rect">
              <a:avLst/>
            </a:prstGeom>
            <a:noFill/>
            <a:ln w="9525">
              <a:noFill/>
              <a:miter lim="800000"/>
              <a:headEnd/>
              <a:tailEnd/>
            </a:ln>
          </p:spPr>
          <p:txBody>
            <a:bodyPr>
              <a:spAutoFit/>
            </a:bodyPr>
            <a:lstStyle/>
            <a:p>
              <a:r>
                <a:rPr lang="en-US" sz="1600">
                  <a:solidFill>
                    <a:srgbClr val="FF0000"/>
                  </a:solidFill>
                </a:rPr>
                <a:t>-0.1</a:t>
              </a:r>
              <a:endParaRPr lang="id-ID" sz="1600">
                <a:solidFill>
                  <a:srgbClr val="FF0000"/>
                </a:solidFill>
              </a:endParaRPr>
            </a:p>
          </p:txBody>
        </p:sp>
        <p:sp>
          <p:nvSpPr>
            <p:cNvPr id="82559" name="TextBox 55"/>
            <p:cNvSpPr txBox="1">
              <a:spLocks noChangeArrowheads="1"/>
            </p:cNvSpPr>
            <p:nvPr/>
          </p:nvSpPr>
          <p:spPr bwMode="auto">
            <a:xfrm>
              <a:off x="8458200" y="3124200"/>
              <a:ext cx="838200" cy="338554"/>
            </a:xfrm>
            <a:prstGeom prst="rect">
              <a:avLst/>
            </a:prstGeom>
            <a:noFill/>
            <a:ln w="9525">
              <a:noFill/>
              <a:miter lim="800000"/>
              <a:headEnd/>
              <a:tailEnd/>
            </a:ln>
          </p:spPr>
          <p:txBody>
            <a:bodyPr>
              <a:spAutoFit/>
            </a:bodyPr>
            <a:lstStyle/>
            <a:p>
              <a:r>
                <a:rPr lang="en-US" sz="1600">
                  <a:solidFill>
                    <a:srgbClr val="FF0000"/>
                  </a:solidFill>
                </a:rPr>
                <a:t>-0.4</a:t>
              </a:r>
              <a:endParaRPr lang="id-ID" sz="1600">
                <a:solidFill>
                  <a:srgbClr val="FF0000"/>
                </a:solidFill>
              </a:endParaRPr>
            </a:p>
          </p:txBody>
        </p:sp>
        <p:sp>
          <p:nvSpPr>
            <p:cNvPr id="82560" name="TextBox 56"/>
            <p:cNvSpPr txBox="1">
              <a:spLocks noChangeArrowheads="1"/>
            </p:cNvSpPr>
            <p:nvPr/>
          </p:nvSpPr>
          <p:spPr bwMode="auto">
            <a:xfrm>
              <a:off x="8458200" y="4343400"/>
              <a:ext cx="838200" cy="338554"/>
            </a:xfrm>
            <a:prstGeom prst="rect">
              <a:avLst/>
            </a:prstGeom>
            <a:noFill/>
            <a:ln w="9525">
              <a:noFill/>
              <a:miter lim="800000"/>
              <a:headEnd/>
              <a:tailEnd/>
            </a:ln>
          </p:spPr>
          <p:txBody>
            <a:bodyPr>
              <a:spAutoFit/>
            </a:bodyPr>
            <a:lstStyle/>
            <a:p>
              <a:r>
                <a:rPr lang="en-US" sz="1600">
                  <a:solidFill>
                    <a:srgbClr val="FF0000"/>
                  </a:solidFill>
                </a:rPr>
                <a:t>-0.3</a:t>
              </a:r>
              <a:endParaRPr lang="id-ID" sz="1600">
                <a:solidFill>
                  <a:srgbClr val="FF0000"/>
                </a:solidFill>
              </a:endParaRPr>
            </a:p>
          </p:txBody>
        </p:sp>
        <p:sp>
          <p:nvSpPr>
            <p:cNvPr id="82561" name="TextBox 90"/>
            <p:cNvSpPr txBox="1">
              <a:spLocks noChangeArrowheads="1"/>
            </p:cNvSpPr>
            <p:nvPr/>
          </p:nvSpPr>
          <p:spPr bwMode="auto">
            <a:xfrm>
              <a:off x="8458200" y="457200"/>
              <a:ext cx="685800" cy="400110"/>
            </a:xfrm>
            <a:prstGeom prst="rect">
              <a:avLst/>
            </a:prstGeom>
            <a:noFill/>
            <a:ln w="9525">
              <a:noFill/>
              <a:miter lim="800000"/>
              <a:headEnd/>
              <a:tailEnd/>
            </a:ln>
          </p:spPr>
          <p:txBody>
            <a:bodyPr>
              <a:spAutoFit/>
            </a:bodyPr>
            <a:lstStyle/>
            <a:p>
              <a:pPr algn="ctr"/>
              <a:r>
                <a:rPr lang="en-US" sz="2000" b="1">
                  <a:solidFill>
                    <a:srgbClr val="FF0000"/>
                  </a:solidFill>
                </a:rPr>
                <a:t>E</a:t>
              </a:r>
              <a:endParaRPr lang="id-ID" sz="2400" b="1">
                <a:solidFill>
                  <a:srgbClr val="FF0000"/>
                </a:solidFill>
              </a:endParaRPr>
            </a:p>
          </p:txBody>
        </p:sp>
      </p:grpSp>
      <p:sp>
        <p:nvSpPr>
          <p:cNvPr id="82303" name="TextBox 94"/>
          <p:cNvSpPr txBox="1">
            <a:spLocks noChangeArrowheads="1"/>
          </p:cNvSpPr>
          <p:nvPr/>
        </p:nvSpPr>
        <p:spPr bwMode="auto">
          <a:xfrm>
            <a:off x="0" y="0"/>
            <a:ext cx="2057400" cy="584200"/>
          </a:xfrm>
          <a:prstGeom prst="rect">
            <a:avLst/>
          </a:prstGeom>
          <a:noFill/>
          <a:ln w="9525">
            <a:noFill/>
            <a:miter lim="800000"/>
            <a:headEnd/>
            <a:tailEnd/>
          </a:ln>
        </p:spPr>
        <p:txBody>
          <a:bodyPr>
            <a:spAutoFit/>
          </a:bodyPr>
          <a:lstStyle/>
          <a:p>
            <a:r>
              <a:rPr lang="en-US" sz="3200" b="1">
                <a:solidFill>
                  <a:srgbClr val="A50021"/>
                </a:solidFill>
              </a:rPr>
              <a:t>Training</a:t>
            </a:r>
            <a:endParaRPr lang="id-ID" sz="3200" b="1">
              <a:solidFill>
                <a:srgbClr val="A50021"/>
              </a:solidFill>
            </a:endParaRPr>
          </a:p>
        </p:txBody>
      </p:sp>
      <p:sp>
        <p:nvSpPr>
          <p:cNvPr id="96" name="TextBox 95"/>
          <p:cNvSpPr txBox="1">
            <a:spLocks noChangeArrowheads="1"/>
          </p:cNvSpPr>
          <p:nvPr/>
        </p:nvSpPr>
        <p:spPr bwMode="auto">
          <a:xfrm>
            <a:off x="1905000" y="0"/>
            <a:ext cx="2438400" cy="369888"/>
          </a:xfrm>
          <a:prstGeom prst="rect">
            <a:avLst/>
          </a:prstGeom>
          <a:noFill/>
          <a:ln w="9525">
            <a:noFill/>
            <a:miter lim="800000"/>
            <a:headEnd/>
            <a:tailEnd/>
          </a:ln>
        </p:spPr>
        <p:txBody>
          <a:bodyPr>
            <a:spAutoFit/>
          </a:bodyPr>
          <a:lstStyle/>
          <a:p>
            <a:r>
              <a:rPr lang="en-US" b="1">
                <a:solidFill>
                  <a:srgbClr val="7030A0"/>
                </a:solidFill>
              </a:rPr>
              <a:t>W1 &amp; W2: Random</a:t>
            </a:r>
            <a:endParaRPr lang="id-ID" b="1">
              <a:solidFill>
                <a:srgbClr val="7030A0"/>
              </a:solidFill>
            </a:endParaRPr>
          </a:p>
        </p:txBody>
      </p:sp>
      <p:grpSp>
        <p:nvGrpSpPr>
          <p:cNvPr id="10" name="Group 91"/>
          <p:cNvGrpSpPr>
            <a:grpSpLocks/>
          </p:cNvGrpSpPr>
          <p:nvPr/>
        </p:nvGrpSpPr>
        <p:grpSpPr bwMode="auto">
          <a:xfrm>
            <a:off x="5592763" y="457200"/>
            <a:ext cx="731837" cy="4910138"/>
            <a:chOff x="7573780" y="457200"/>
            <a:chExt cx="732020" cy="3945734"/>
          </a:xfrm>
        </p:grpSpPr>
        <p:sp>
          <p:nvSpPr>
            <p:cNvPr id="82553" name="TextBox 42"/>
            <p:cNvSpPr txBox="1">
              <a:spLocks noChangeArrowheads="1"/>
            </p:cNvSpPr>
            <p:nvPr/>
          </p:nvSpPr>
          <p:spPr bwMode="auto">
            <a:xfrm>
              <a:off x="7772400" y="824570"/>
              <a:ext cx="533400" cy="272058"/>
            </a:xfrm>
            <a:prstGeom prst="rect">
              <a:avLst/>
            </a:prstGeom>
            <a:noFill/>
            <a:ln w="9525">
              <a:noFill/>
              <a:miter lim="800000"/>
              <a:headEnd/>
              <a:tailEnd/>
            </a:ln>
          </p:spPr>
          <p:txBody>
            <a:bodyPr>
              <a:spAutoFit/>
            </a:bodyPr>
            <a:lstStyle/>
            <a:p>
              <a:r>
                <a:rPr lang="id-ID" sz="1600" dirty="0" smtClean="0">
                  <a:solidFill>
                    <a:srgbClr val="00B050"/>
                  </a:solidFill>
                </a:rPr>
                <a:t>0</a:t>
              </a:r>
              <a:r>
                <a:rPr lang="en-US" sz="1600" dirty="0" smtClean="0">
                  <a:solidFill>
                    <a:srgbClr val="00B050"/>
                  </a:solidFill>
                </a:rPr>
                <a:t>.5</a:t>
              </a:r>
              <a:endParaRPr lang="id-ID" sz="1600" dirty="0">
                <a:solidFill>
                  <a:srgbClr val="00B050"/>
                </a:solidFill>
              </a:endParaRPr>
            </a:p>
          </p:txBody>
        </p:sp>
        <p:sp>
          <p:nvSpPr>
            <p:cNvPr id="82554" name="TextBox 43"/>
            <p:cNvSpPr txBox="1">
              <a:spLocks noChangeArrowheads="1"/>
            </p:cNvSpPr>
            <p:nvPr/>
          </p:nvSpPr>
          <p:spPr bwMode="auto">
            <a:xfrm>
              <a:off x="7772400" y="1905000"/>
              <a:ext cx="533400" cy="272058"/>
            </a:xfrm>
            <a:prstGeom prst="rect">
              <a:avLst/>
            </a:prstGeom>
            <a:noFill/>
            <a:ln w="9525">
              <a:noFill/>
              <a:miter lim="800000"/>
              <a:headEnd/>
              <a:tailEnd/>
            </a:ln>
          </p:spPr>
          <p:txBody>
            <a:bodyPr>
              <a:spAutoFit/>
            </a:bodyPr>
            <a:lstStyle/>
            <a:p>
              <a:r>
                <a:rPr lang="id-ID" sz="1600" dirty="0" smtClean="0">
                  <a:solidFill>
                    <a:srgbClr val="00B050"/>
                  </a:solidFill>
                </a:rPr>
                <a:t>0</a:t>
              </a:r>
              <a:r>
                <a:rPr lang="en-US" sz="1600" dirty="0" smtClean="0">
                  <a:solidFill>
                    <a:srgbClr val="00B050"/>
                  </a:solidFill>
                </a:rPr>
                <a:t>.3</a:t>
              </a:r>
              <a:endParaRPr lang="id-ID" sz="1600" dirty="0">
                <a:solidFill>
                  <a:srgbClr val="00B050"/>
                </a:solidFill>
              </a:endParaRPr>
            </a:p>
          </p:txBody>
        </p:sp>
        <p:sp>
          <p:nvSpPr>
            <p:cNvPr id="82555" name="TextBox 45"/>
            <p:cNvSpPr txBox="1">
              <a:spLocks noChangeArrowheads="1"/>
            </p:cNvSpPr>
            <p:nvPr/>
          </p:nvSpPr>
          <p:spPr bwMode="auto">
            <a:xfrm>
              <a:off x="7772400" y="4130899"/>
              <a:ext cx="533400" cy="272035"/>
            </a:xfrm>
            <a:prstGeom prst="rect">
              <a:avLst/>
            </a:prstGeom>
            <a:noFill/>
            <a:ln w="9525">
              <a:noFill/>
              <a:miter lim="800000"/>
              <a:headEnd/>
              <a:tailEnd/>
            </a:ln>
          </p:spPr>
          <p:txBody>
            <a:bodyPr>
              <a:spAutoFit/>
            </a:bodyPr>
            <a:lstStyle/>
            <a:p>
              <a:r>
                <a:rPr lang="id-ID" sz="1600" dirty="0" smtClean="0">
                  <a:solidFill>
                    <a:srgbClr val="00B050"/>
                  </a:solidFill>
                </a:rPr>
                <a:t>0</a:t>
              </a:r>
              <a:r>
                <a:rPr lang="en-US" sz="1600" dirty="0" smtClean="0">
                  <a:solidFill>
                    <a:srgbClr val="00B050"/>
                  </a:solidFill>
                </a:rPr>
                <a:t>.7</a:t>
              </a:r>
              <a:endParaRPr lang="id-ID" sz="1600" dirty="0">
                <a:solidFill>
                  <a:srgbClr val="00B050"/>
                </a:solidFill>
              </a:endParaRPr>
            </a:p>
          </p:txBody>
        </p:sp>
        <p:sp>
          <p:nvSpPr>
            <p:cNvPr id="82556" name="TextBox 88"/>
            <p:cNvSpPr txBox="1">
              <a:spLocks noChangeArrowheads="1"/>
            </p:cNvSpPr>
            <p:nvPr/>
          </p:nvSpPr>
          <p:spPr bwMode="auto">
            <a:xfrm>
              <a:off x="7573780" y="457200"/>
              <a:ext cx="685800" cy="400110"/>
            </a:xfrm>
            <a:prstGeom prst="rect">
              <a:avLst/>
            </a:prstGeom>
            <a:noFill/>
            <a:ln w="9525">
              <a:noFill/>
              <a:miter lim="800000"/>
              <a:headEnd/>
              <a:tailEnd/>
            </a:ln>
          </p:spPr>
          <p:txBody>
            <a:bodyPr>
              <a:spAutoFit/>
            </a:bodyPr>
            <a:lstStyle/>
            <a:p>
              <a:pPr algn="r"/>
              <a:r>
                <a:rPr lang="en-US" sz="2000" b="1">
                  <a:solidFill>
                    <a:srgbClr val="00B050"/>
                  </a:solidFill>
                </a:rPr>
                <a:t>A1</a:t>
              </a:r>
              <a:endParaRPr lang="id-ID" sz="2400" b="1">
                <a:solidFill>
                  <a:srgbClr val="00B050"/>
                </a:solidFill>
              </a:endParaRPr>
            </a:p>
          </p:txBody>
        </p:sp>
      </p:grpSp>
      <p:graphicFrame>
        <p:nvGraphicFramePr>
          <p:cNvPr id="95" name="Table 94"/>
          <p:cNvGraphicFramePr>
            <a:graphicFrameLocks noGrp="1"/>
          </p:cNvGraphicFramePr>
          <p:nvPr/>
        </p:nvGraphicFramePr>
        <p:xfrm>
          <a:off x="127000" y="762000"/>
          <a:ext cx="1625600" cy="4572000"/>
        </p:xfrm>
        <a:graphic>
          <a:graphicData uri="http://schemas.openxmlformats.org/drawingml/2006/table">
            <a:tbl>
              <a:tblPr/>
              <a:tblGrid>
                <a:gridCol w="162560"/>
                <a:gridCol w="162560"/>
                <a:gridCol w="162560"/>
                <a:gridCol w="162560"/>
                <a:gridCol w="162560"/>
                <a:gridCol w="162560"/>
                <a:gridCol w="162560"/>
                <a:gridCol w="162560"/>
                <a:gridCol w="162560"/>
                <a:gridCol w="162560"/>
              </a:tblGrid>
              <a:tr h="457200">
                <a:tc>
                  <a:txBody>
                    <a:bodyPr/>
                    <a:lstStyle/>
                    <a:p>
                      <a:pPr>
                        <a:spcAft>
                          <a:spcPts val="0"/>
                        </a:spcAft>
                      </a:pPr>
                      <a:r>
                        <a:rPr lang="en-US" sz="900" dirty="0">
                          <a:latin typeface="Times New Roman"/>
                          <a:ea typeface="Times New Roman"/>
                          <a:cs typeface="Times New Roman"/>
                        </a:rPr>
                        <a:t/>
                      </a:r>
                      <a:br>
                        <a:rPr lang="en-US" sz="900" dirty="0">
                          <a:latin typeface="Times New Roman"/>
                          <a:ea typeface="Times New Roman"/>
                          <a:cs typeface="Times New Roman"/>
                        </a:rPr>
                      </a:br>
                      <a:endParaRPr lang="id-ID"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r>
            </a:tbl>
          </a:graphicData>
        </a:graphic>
      </p:graphicFrame>
      <p:graphicFrame>
        <p:nvGraphicFramePr>
          <p:cNvPr id="97" name="Table 96"/>
          <p:cNvGraphicFramePr>
            <a:graphicFrameLocks noGrp="1"/>
          </p:cNvGraphicFramePr>
          <p:nvPr/>
        </p:nvGraphicFramePr>
        <p:xfrm>
          <a:off x="122238" y="762000"/>
          <a:ext cx="1625600" cy="4572000"/>
        </p:xfrm>
        <a:graphic>
          <a:graphicData uri="http://schemas.openxmlformats.org/drawingml/2006/table">
            <a:tbl>
              <a:tblPr/>
              <a:tblGrid>
                <a:gridCol w="162560"/>
                <a:gridCol w="162560"/>
                <a:gridCol w="162560"/>
                <a:gridCol w="162560"/>
                <a:gridCol w="162560"/>
                <a:gridCol w="162560"/>
                <a:gridCol w="162560"/>
                <a:gridCol w="162560"/>
                <a:gridCol w="162560"/>
                <a:gridCol w="162560"/>
              </a:tblGrid>
              <a:tr h="457200">
                <a:tc>
                  <a:txBody>
                    <a:bodyPr/>
                    <a:lstStyle/>
                    <a:p>
                      <a:pPr>
                        <a:spcAft>
                          <a:spcPts val="0"/>
                        </a:spcAft>
                      </a:pPr>
                      <a:endParaRPr lang="id-ID" sz="1000" dirty="0">
                        <a:latin typeface="Times New Roman"/>
                        <a:ea typeface="Times New Roman"/>
                        <a:cs typeface="Times New Roman"/>
                      </a:endParaRPr>
                    </a:p>
                    <a:p>
                      <a:r>
                        <a:rPr lang="en-US" sz="900" dirty="0">
                          <a:latin typeface="Calibri"/>
                          <a:ea typeface="Times New Roman"/>
                          <a:cs typeface="Times New Roman"/>
                        </a:rPr>
                        <a:t/>
                      </a:r>
                      <a:br>
                        <a:rPr lang="en-US" sz="900" dirty="0">
                          <a:latin typeface="Calibri"/>
                          <a:ea typeface="Times New Roman"/>
                          <a:cs typeface="Times New Roman"/>
                        </a:rPr>
                      </a:br>
                      <a:endParaRPr lang="id-ID"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8" name="Rectangle 97"/>
          <p:cNvSpPr>
            <a:spLocks noChangeArrowheads="1"/>
          </p:cNvSpPr>
          <p:nvPr/>
        </p:nvSpPr>
        <p:spPr bwMode="auto">
          <a:xfrm>
            <a:off x="0" y="1295400"/>
            <a:ext cx="2095500" cy="1016000"/>
          </a:xfrm>
          <a:prstGeom prst="rect">
            <a:avLst/>
          </a:prstGeom>
          <a:noFill/>
          <a:ln w="9525">
            <a:noFill/>
            <a:miter lim="800000"/>
            <a:headEnd/>
            <a:tailEnd/>
          </a:ln>
        </p:spPr>
        <p:txBody>
          <a:bodyPr wrap="none">
            <a:spAutoFit/>
          </a:bodyPr>
          <a:lstStyle/>
          <a:p>
            <a:r>
              <a:rPr lang="en-US" sz="2000" b="1"/>
              <a:t>F2, G2, O2, …</a:t>
            </a:r>
          </a:p>
          <a:p>
            <a:r>
              <a:rPr lang="en-US" sz="2000" b="1"/>
              <a:t>dan seterusnya</a:t>
            </a:r>
          </a:p>
          <a:p>
            <a:r>
              <a:rPr lang="en-US" sz="2000" b="1"/>
              <a:t>hingga pola O5</a:t>
            </a:r>
            <a:endParaRPr lang="id-ID"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blinds(horizontal)">
                                      <p:cBhvr>
                                        <p:cTn id="17" dur="5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blinds(horizontal)">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linds(horizontal)">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59"/>
                                        </p:tgtEl>
                                      </p:cBhvr>
                                    </p:animEffect>
                                    <p:set>
                                      <p:cBhvr>
                                        <p:cTn id="57" dur="1" fill="hold">
                                          <p:stCondLst>
                                            <p:cond delay="499"/>
                                          </p:stCondLst>
                                        </p:cTn>
                                        <p:tgtEl>
                                          <p:spTgt spid="5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linds(horizontal)">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nodeType="clickEffect">
                                  <p:stCondLst>
                                    <p:cond delay="0"/>
                                  </p:stCondLst>
                                  <p:childTnLst>
                                    <p:animEffect transition="out" filter="blinds(horizontal)">
                                      <p:cBhvr>
                                        <p:cTn id="66" dur="500"/>
                                        <p:tgtEl>
                                          <p:spTgt spid="3"/>
                                        </p:tgtEl>
                                      </p:cBhvr>
                                    </p:animEffect>
                                    <p:set>
                                      <p:cBhvr>
                                        <p:cTn id="67" dur="1" fill="hold">
                                          <p:stCondLst>
                                            <p:cond delay="499"/>
                                          </p:stCondLst>
                                        </p:cTn>
                                        <p:tgtEl>
                                          <p:spTgt spid="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blinds(horizontal)">
                                      <p:cBhvr>
                                        <p:cTn id="72" dur="500"/>
                                        <p:tgtEl>
                                          <p:spTgt spid="4"/>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grpId="1" nodeType="clickEffect">
                                  <p:stCondLst>
                                    <p:cond delay="0"/>
                                  </p:stCondLst>
                                  <p:childTnLst>
                                    <p:animEffect transition="out" filter="blinds(horizontal)">
                                      <p:cBhvr>
                                        <p:cTn id="76" dur="500"/>
                                        <p:tgtEl>
                                          <p:spTgt spid="58"/>
                                        </p:tgtEl>
                                      </p:cBhvr>
                                    </p:animEffect>
                                    <p:set>
                                      <p:cBhvr>
                                        <p:cTn id="77" dur="1" fill="hold">
                                          <p:stCondLst>
                                            <p:cond delay="499"/>
                                          </p:stCondLst>
                                        </p:cTn>
                                        <p:tgtEl>
                                          <p:spTgt spid="5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blinds(horizontal)">
                                      <p:cBhvr>
                                        <p:cTn id="82" dur="500"/>
                                        <p:tgtEl>
                                          <p:spTgt spid="7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xit" presetSubtype="10" fill="hold" nodeType="clickEffect">
                                  <p:stCondLst>
                                    <p:cond delay="0"/>
                                  </p:stCondLst>
                                  <p:childTnLst>
                                    <p:animEffect transition="out" filter="blinds(horizontal)">
                                      <p:cBhvr>
                                        <p:cTn id="86" dur="500"/>
                                        <p:tgtEl>
                                          <p:spTgt spid="2"/>
                                        </p:tgtEl>
                                      </p:cBhvr>
                                    </p:animEffect>
                                    <p:set>
                                      <p:cBhvr>
                                        <p:cTn id="87" dur="1" fill="hold">
                                          <p:stCondLst>
                                            <p:cond delay="499"/>
                                          </p:stCondLst>
                                        </p:cTn>
                                        <p:tgtEl>
                                          <p:spTgt spid="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blinds(horizontal)">
                                      <p:cBhvr>
                                        <p:cTn id="92" dur="500"/>
                                        <p:tgtEl>
                                          <p:spTgt spid="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xit" presetSubtype="10" fill="hold" grpId="1" nodeType="clickEffect">
                                  <p:stCondLst>
                                    <p:cond delay="0"/>
                                  </p:stCondLst>
                                  <p:childTnLst>
                                    <p:animEffect transition="out" filter="blinds(horizontal)">
                                      <p:cBhvr>
                                        <p:cTn id="96" dur="500"/>
                                        <p:tgtEl>
                                          <p:spTgt spid="60"/>
                                        </p:tgtEl>
                                      </p:cBhvr>
                                    </p:animEffect>
                                    <p:set>
                                      <p:cBhvr>
                                        <p:cTn id="97" dur="1" fill="hold">
                                          <p:stCondLst>
                                            <p:cond delay="499"/>
                                          </p:stCondLst>
                                        </p:cTn>
                                        <p:tgtEl>
                                          <p:spTgt spid="6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 presetClass="exit" presetSubtype="10" fill="hold" grpId="1" nodeType="clickEffect">
                                  <p:stCondLst>
                                    <p:cond delay="0"/>
                                  </p:stCondLst>
                                  <p:childTnLst>
                                    <p:animEffect transition="out" filter="blinds(horizontal)">
                                      <p:cBhvr>
                                        <p:cTn id="101" dur="500"/>
                                        <p:tgtEl>
                                          <p:spTgt spid="73"/>
                                        </p:tgtEl>
                                      </p:cBhvr>
                                    </p:animEffect>
                                    <p:set>
                                      <p:cBhvr>
                                        <p:cTn id="102" dur="1" fill="hold">
                                          <p:stCondLst>
                                            <p:cond delay="499"/>
                                          </p:stCondLst>
                                        </p:cTn>
                                        <p:tgtEl>
                                          <p:spTgt spid="7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nodeType="clickEffect">
                                  <p:stCondLst>
                                    <p:cond delay="0"/>
                                  </p:stCondLst>
                                  <p:childTnLst>
                                    <p:animEffect transition="out" filter="blinds(horizontal)">
                                      <p:cBhvr>
                                        <p:cTn id="106" dur="500"/>
                                        <p:tgtEl>
                                          <p:spTgt spid="9"/>
                                        </p:tgtEl>
                                      </p:cBhvr>
                                    </p:animEffect>
                                    <p:set>
                                      <p:cBhvr>
                                        <p:cTn id="107" dur="1" fill="hold">
                                          <p:stCondLst>
                                            <p:cond delay="499"/>
                                          </p:stCondLst>
                                        </p:cTn>
                                        <p:tgtEl>
                                          <p:spTgt spid="9"/>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blinds(horizontal)">
                                      <p:cBhvr>
                                        <p:cTn id="112" dur="500"/>
                                        <p:tgtEl>
                                          <p:spTgt spid="86"/>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xit" presetSubtype="10" fill="hold" nodeType="clickEffect">
                                  <p:stCondLst>
                                    <p:cond delay="0"/>
                                  </p:stCondLst>
                                  <p:childTnLst>
                                    <p:animEffect transition="out" filter="blinds(horizontal)">
                                      <p:cBhvr>
                                        <p:cTn id="116" dur="500"/>
                                        <p:tgtEl>
                                          <p:spTgt spid="86"/>
                                        </p:tgtEl>
                                      </p:cBhvr>
                                    </p:animEffect>
                                    <p:set>
                                      <p:cBhvr>
                                        <p:cTn id="117" dur="1" fill="hold">
                                          <p:stCondLst>
                                            <p:cond delay="499"/>
                                          </p:stCondLst>
                                        </p:cTn>
                                        <p:tgtEl>
                                          <p:spTgt spid="86"/>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nodeType="clickEffect">
                                  <p:stCondLst>
                                    <p:cond delay="0"/>
                                  </p:stCondLst>
                                  <p:childTnLst>
                                    <p:set>
                                      <p:cBhvr>
                                        <p:cTn id="121" dur="1" fill="hold">
                                          <p:stCondLst>
                                            <p:cond delay="0"/>
                                          </p:stCondLst>
                                        </p:cTn>
                                        <p:tgtEl>
                                          <p:spTgt spid="95"/>
                                        </p:tgtEl>
                                        <p:attrNameLst>
                                          <p:attrName>style.visibility</p:attrName>
                                        </p:attrNameLst>
                                      </p:cBhvr>
                                      <p:to>
                                        <p:strVal val="visible"/>
                                      </p:to>
                                    </p:set>
                                    <p:animEffect transition="in" filter="blinds(horizontal)">
                                      <p:cBhvr>
                                        <p:cTn id="122" dur="500"/>
                                        <p:tgtEl>
                                          <p:spTgt spid="9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xit" presetSubtype="10" fill="hold" nodeType="clickEffect">
                                  <p:stCondLst>
                                    <p:cond delay="0"/>
                                  </p:stCondLst>
                                  <p:childTnLst>
                                    <p:animEffect transition="out" filter="blinds(horizontal)">
                                      <p:cBhvr>
                                        <p:cTn id="126" dur="500"/>
                                        <p:tgtEl>
                                          <p:spTgt spid="95"/>
                                        </p:tgtEl>
                                      </p:cBhvr>
                                    </p:animEffect>
                                    <p:set>
                                      <p:cBhvr>
                                        <p:cTn id="127" dur="1" fill="hold">
                                          <p:stCondLst>
                                            <p:cond delay="499"/>
                                          </p:stCondLst>
                                        </p:cTn>
                                        <p:tgtEl>
                                          <p:spTgt spid="95"/>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88"/>
                                        </p:tgtEl>
                                        <p:attrNameLst>
                                          <p:attrName>style.visibility</p:attrName>
                                        </p:attrNameLst>
                                      </p:cBhvr>
                                      <p:to>
                                        <p:strVal val="visible"/>
                                      </p:to>
                                    </p:set>
                                    <p:animEffect transition="in" filter="blinds(horizontal)">
                                      <p:cBhvr>
                                        <p:cTn id="132" dur="500"/>
                                        <p:tgtEl>
                                          <p:spTgt spid="8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xit" presetSubtype="10" fill="hold" nodeType="clickEffect">
                                  <p:stCondLst>
                                    <p:cond delay="0"/>
                                  </p:stCondLst>
                                  <p:childTnLst>
                                    <p:animEffect transition="out" filter="blinds(horizontal)">
                                      <p:cBhvr>
                                        <p:cTn id="136" dur="500"/>
                                        <p:tgtEl>
                                          <p:spTgt spid="88"/>
                                        </p:tgtEl>
                                      </p:cBhvr>
                                    </p:animEffect>
                                    <p:set>
                                      <p:cBhvr>
                                        <p:cTn id="137" dur="1" fill="hold">
                                          <p:stCondLst>
                                            <p:cond delay="499"/>
                                          </p:stCondLst>
                                        </p:cTn>
                                        <p:tgtEl>
                                          <p:spTgt spid="88"/>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97"/>
                                        </p:tgtEl>
                                        <p:attrNameLst>
                                          <p:attrName>style.visibility</p:attrName>
                                        </p:attrNameLst>
                                      </p:cBhvr>
                                      <p:to>
                                        <p:strVal val="visible"/>
                                      </p:to>
                                    </p:set>
                                    <p:animEffect transition="in" filter="blinds(horizontal)">
                                      <p:cBhvr>
                                        <p:cTn id="142" dur="500"/>
                                        <p:tgtEl>
                                          <p:spTgt spid="97"/>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xit" presetSubtype="10" fill="hold" nodeType="clickEffect">
                                  <p:stCondLst>
                                    <p:cond delay="0"/>
                                  </p:stCondLst>
                                  <p:childTnLst>
                                    <p:animEffect transition="out" filter="blinds(horizontal)">
                                      <p:cBhvr>
                                        <p:cTn id="146" dur="500"/>
                                        <p:tgtEl>
                                          <p:spTgt spid="97"/>
                                        </p:tgtEl>
                                      </p:cBhvr>
                                    </p:animEffect>
                                    <p:set>
                                      <p:cBhvr>
                                        <p:cTn id="147" dur="1" fill="hold">
                                          <p:stCondLst>
                                            <p:cond delay="499"/>
                                          </p:stCondLst>
                                        </p:cTn>
                                        <p:tgtEl>
                                          <p:spTgt spid="97"/>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98"/>
                                        </p:tgtEl>
                                        <p:attrNameLst>
                                          <p:attrName>style.visibility</p:attrName>
                                        </p:attrNameLst>
                                      </p:cBhvr>
                                      <p:to>
                                        <p:strVal val="visible"/>
                                      </p:to>
                                    </p:set>
                                    <p:animEffect transition="in" filter="blinds(horizontal)">
                                      <p:cBhvr>
                                        <p:cTn id="15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59" grpId="0" animBg="1"/>
      <p:bldP spid="59" grpId="1" animBg="1"/>
      <p:bldP spid="60" grpId="0" animBg="1"/>
      <p:bldP spid="60" grpId="1" animBg="1"/>
      <p:bldP spid="73" grpId="0" animBg="1"/>
      <p:bldP spid="73" grpId="1" animBg="1"/>
      <p:bldP spid="96" grpId="0"/>
      <p:bldP spid="9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p:cNvPicPr>
            <a:picLocks noChangeAspect="1" noChangeArrowheads="1"/>
          </p:cNvPicPr>
          <p:nvPr/>
        </p:nvPicPr>
        <p:blipFill>
          <a:blip r:embed="rId2"/>
          <a:srcRect/>
          <a:stretch>
            <a:fillRect/>
          </a:stretch>
        </p:blipFill>
        <p:spPr bwMode="auto">
          <a:xfrm>
            <a:off x="1905000" y="457200"/>
            <a:ext cx="6781800" cy="5922963"/>
          </a:xfrm>
          <a:prstGeom prst="rect">
            <a:avLst/>
          </a:prstGeom>
          <a:noFill/>
          <a:ln w="9525">
            <a:noFill/>
            <a:miter lim="800000"/>
            <a:headEnd/>
            <a:tailEnd/>
          </a:ln>
        </p:spPr>
      </p:pic>
      <p:graphicFrame>
        <p:nvGraphicFramePr>
          <p:cNvPr id="9" name="Table 8"/>
          <p:cNvGraphicFramePr>
            <a:graphicFrameLocks noGrp="1"/>
          </p:cNvGraphicFramePr>
          <p:nvPr/>
        </p:nvGraphicFramePr>
        <p:xfrm>
          <a:off x="127000" y="762000"/>
          <a:ext cx="1625600" cy="4572000"/>
        </p:xfrm>
        <a:graphic>
          <a:graphicData uri="http://schemas.openxmlformats.org/drawingml/2006/table">
            <a:tbl>
              <a:tblPr/>
              <a:tblGrid>
                <a:gridCol w="162560"/>
                <a:gridCol w="162560"/>
                <a:gridCol w="162560"/>
                <a:gridCol w="162560"/>
                <a:gridCol w="162560"/>
                <a:gridCol w="162560"/>
                <a:gridCol w="162560"/>
                <a:gridCol w="162560"/>
                <a:gridCol w="162560"/>
                <a:gridCol w="162560"/>
              </a:tblGrid>
              <a:tr h="457200">
                <a:tc>
                  <a:txBody>
                    <a:bodyPr/>
                    <a:lstStyle/>
                    <a:p>
                      <a:pPr>
                        <a:spcAft>
                          <a:spcPts val="0"/>
                        </a:spcAft>
                      </a:pPr>
                      <a:endParaRPr lang="id-ID" sz="1000" dirty="0">
                        <a:latin typeface="Times New Roman"/>
                        <a:ea typeface="Times New Roman"/>
                        <a:cs typeface="Times New Roman"/>
                      </a:endParaRPr>
                    </a:p>
                    <a:p>
                      <a:r>
                        <a:rPr lang="en-US" sz="900" dirty="0">
                          <a:latin typeface="Calibri"/>
                          <a:ea typeface="Times New Roman"/>
                          <a:cs typeface="Times New Roman"/>
                        </a:rPr>
                        <a:t/>
                      </a:r>
                      <a:br>
                        <a:rPr lang="en-US" sz="900" dirty="0">
                          <a:latin typeface="Calibri"/>
                          <a:ea typeface="Times New Roman"/>
                          <a:cs typeface="Times New Roman"/>
                        </a:rPr>
                      </a:br>
                      <a:endParaRPr lang="id-ID"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C8C8C"/>
                    </a:solidFill>
                  </a:tcPr>
                </a:tc>
                <a:tc>
                  <a:txBody>
                    <a:bodyPr/>
                    <a:lstStyle/>
                    <a:p>
                      <a:pPr>
                        <a:spcAft>
                          <a:spcPts val="0"/>
                        </a:spcAft>
                      </a:pPr>
                      <a:endParaRPr lang="en-US" sz="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2" name="Group 36"/>
          <p:cNvGrpSpPr>
            <a:grpSpLocks/>
          </p:cNvGrpSpPr>
          <p:nvPr/>
        </p:nvGrpSpPr>
        <p:grpSpPr bwMode="auto">
          <a:xfrm>
            <a:off x="4038600" y="0"/>
            <a:ext cx="914400" cy="5291138"/>
            <a:chOff x="4038600" y="0"/>
            <a:chExt cx="914400" cy="5291554"/>
          </a:xfrm>
        </p:grpSpPr>
        <p:sp>
          <p:nvSpPr>
            <p:cNvPr id="11" name="TextBox 10"/>
            <p:cNvSpPr txBox="1"/>
            <p:nvPr/>
          </p:nvSpPr>
          <p:spPr>
            <a:xfrm>
              <a:off x="4038600" y="544556"/>
              <a:ext cx="838200" cy="339752"/>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0.01</a:t>
              </a:r>
              <a:endParaRPr lang="id-ID" sz="1600" dirty="0">
                <a:solidFill>
                  <a:schemeClr val="accent6">
                    <a:lumMod val="75000"/>
                  </a:schemeClr>
                </a:solidFill>
                <a:latin typeface="Arial" charset="0"/>
                <a:cs typeface="Arial" charset="0"/>
              </a:endParaRPr>
            </a:p>
          </p:txBody>
        </p:sp>
        <p:sp>
          <p:nvSpPr>
            <p:cNvPr id="12" name="TextBox 11"/>
            <p:cNvSpPr txBox="1"/>
            <p:nvPr/>
          </p:nvSpPr>
          <p:spPr>
            <a:xfrm>
              <a:off x="4114800" y="1001792"/>
              <a:ext cx="762000" cy="339752"/>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-0.83</a:t>
              </a:r>
              <a:endParaRPr lang="id-ID" sz="1600" dirty="0">
                <a:solidFill>
                  <a:schemeClr val="accent6">
                    <a:lumMod val="75000"/>
                  </a:schemeClr>
                </a:solidFill>
                <a:latin typeface="Arial" charset="0"/>
                <a:cs typeface="Arial" charset="0"/>
              </a:endParaRPr>
            </a:p>
          </p:txBody>
        </p:sp>
        <p:sp>
          <p:nvSpPr>
            <p:cNvPr id="13" name="TextBox 12"/>
            <p:cNvSpPr txBox="1"/>
            <p:nvPr/>
          </p:nvSpPr>
          <p:spPr>
            <a:xfrm>
              <a:off x="4114800" y="1535234"/>
              <a:ext cx="762000" cy="339752"/>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0.19</a:t>
              </a:r>
              <a:endParaRPr lang="id-ID" sz="1600" dirty="0">
                <a:solidFill>
                  <a:schemeClr val="accent6">
                    <a:lumMod val="75000"/>
                  </a:schemeClr>
                </a:solidFill>
                <a:latin typeface="Arial" charset="0"/>
                <a:cs typeface="Arial" charset="0"/>
              </a:endParaRPr>
            </a:p>
          </p:txBody>
        </p:sp>
        <p:sp>
          <p:nvSpPr>
            <p:cNvPr id="16" name="TextBox 15"/>
            <p:cNvSpPr txBox="1"/>
            <p:nvPr/>
          </p:nvSpPr>
          <p:spPr>
            <a:xfrm>
              <a:off x="4114800" y="1905150"/>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0.34</a:t>
              </a:r>
              <a:endParaRPr lang="id-ID" sz="1600" dirty="0">
                <a:solidFill>
                  <a:schemeClr val="accent6">
                    <a:lumMod val="75000"/>
                  </a:schemeClr>
                </a:solidFill>
                <a:latin typeface="Arial" charset="0"/>
                <a:cs typeface="Arial" charset="0"/>
              </a:endParaRPr>
            </a:p>
          </p:txBody>
        </p:sp>
        <p:sp>
          <p:nvSpPr>
            <p:cNvPr id="17" name="TextBox 16"/>
            <p:cNvSpPr txBox="1"/>
            <p:nvPr/>
          </p:nvSpPr>
          <p:spPr>
            <a:xfrm>
              <a:off x="4114800" y="2286180"/>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0.22</a:t>
              </a:r>
              <a:endParaRPr lang="id-ID" sz="1600" dirty="0">
                <a:solidFill>
                  <a:schemeClr val="accent6">
                    <a:lumMod val="75000"/>
                  </a:schemeClr>
                </a:solidFill>
                <a:latin typeface="Arial" charset="0"/>
                <a:cs typeface="Arial" charset="0"/>
              </a:endParaRPr>
            </a:p>
          </p:txBody>
        </p:sp>
        <p:sp>
          <p:nvSpPr>
            <p:cNvPr id="18" name="TextBox 17"/>
            <p:cNvSpPr txBox="1"/>
            <p:nvPr/>
          </p:nvSpPr>
          <p:spPr>
            <a:xfrm>
              <a:off x="4114800" y="2819622"/>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0.62</a:t>
              </a:r>
              <a:endParaRPr lang="id-ID" sz="1600" dirty="0">
                <a:solidFill>
                  <a:schemeClr val="accent6">
                    <a:lumMod val="75000"/>
                  </a:schemeClr>
                </a:solidFill>
                <a:latin typeface="Arial" charset="0"/>
                <a:cs typeface="Arial" charset="0"/>
              </a:endParaRPr>
            </a:p>
          </p:txBody>
        </p:sp>
        <p:sp>
          <p:nvSpPr>
            <p:cNvPr id="21" name="TextBox 20"/>
            <p:cNvSpPr txBox="1"/>
            <p:nvPr/>
          </p:nvSpPr>
          <p:spPr>
            <a:xfrm>
              <a:off x="4114800" y="3657888"/>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0.60</a:t>
              </a:r>
              <a:endParaRPr lang="id-ID" sz="1600" dirty="0">
                <a:solidFill>
                  <a:schemeClr val="accent6">
                    <a:lumMod val="75000"/>
                  </a:schemeClr>
                </a:solidFill>
                <a:latin typeface="Arial" charset="0"/>
                <a:cs typeface="Arial" charset="0"/>
              </a:endParaRPr>
            </a:p>
          </p:txBody>
        </p:sp>
        <p:sp>
          <p:nvSpPr>
            <p:cNvPr id="22" name="TextBox 21"/>
            <p:cNvSpPr txBox="1"/>
            <p:nvPr/>
          </p:nvSpPr>
          <p:spPr>
            <a:xfrm>
              <a:off x="4114800" y="4419947"/>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-0.53</a:t>
              </a:r>
              <a:endParaRPr lang="id-ID" sz="1600" dirty="0">
                <a:solidFill>
                  <a:schemeClr val="accent6">
                    <a:lumMod val="75000"/>
                  </a:schemeClr>
                </a:solidFill>
                <a:latin typeface="Arial" charset="0"/>
                <a:cs typeface="Arial" charset="0"/>
              </a:endParaRPr>
            </a:p>
          </p:txBody>
        </p:sp>
        <p:sp>
          <p:nvSpPr>
            <p:cNvPr id="23" name="TextBox 22"/>
            <p:cNvSpPr txBox="1"/>
            <p:nvPr/>
          </p:nvSpPr>
          <p:spPr>
            <a:xfrm>
              <a:off x="4114800" y="4953389"/>
              <a:ext cx="762000" cy="338165"/>
            </a:xfrm>
            <a:prstGeom prst="rect">
              <a:avLst/>
            </a:prstGeom>
            <a:noFill/>
          </p:spPr>
          <p:txBody>
            <a:bodyPr>
              <a:spAutoFit/>
            </a:bodyPr>
            <a:lstStyle/>
            <a:p>
              <a:pPr algn="r">
                <a:defRPr/>
              </a:pPr>
              <a:r>
                <a:rPr lang="en-US" sz="1600" dirty="0">
                  <a:solidFill>
                    <a:schemeClr val="accent6">
                      <a:lumMod val="75000"/>
                    </a:schemeClr>
                  </a:solidFill>
                  <a:latin typeface="Arial" charset="0"/>
                  <a:cs typeface="Arial" charset="0"/>
                </a:rPr>
                <a:t>-0.38</a:t>
              </a:r>
              <a:endParaRPr lang="id-ID" sz="1600" dirty="0">
                <a:solidFill>
                  <a:schemeClr val="accent6">
                    <a:lumMod val="75000"/>
                  </a:schemeClr>
                </a:solidFill>
                <a:latin typeface="Arial" charset="0"/>
                <a:cs typeface="Arial" charset="0"/>
              </a:endParaRPr>
            </a:p>
          </p:txBody>
        </p:sp>
        <p:sp>
          <p:nvSpPr>
            <p:cNvPr id="35" name="TextBox 34"/>
            <p:cNvSpPr txBox="1"/>
            <p:nvPr/>
          </p:nvSpPr>
          <p:spPr>
            <a:xfrm>
              <a:off x="4114800" y="0"/>
              <a:ext cx="838200" cy="461999"/>
            </a:xfrm>
            <a:prstGeom prst="rect">
              <a:avLst/>
            </a:prstGeom>
            <a:noFill/>
          </p:spPr>
          <p:txBody>
            <a:bodyPr>
              <a:spAutoFit/>
            </a:bodyPr>
            <a:lstStyle/>
            <a:p>
              <a:pPr algn="r">
                <a:defRPr/>
              </a:pPr>
              <a:r>
                <a:rPr lang="en-US" sz="2400" b="1" dirty="0">
                  <a:solidFill>
                    <a:schemeClr val="accent6">
                      <a:lumMod val="75000"/>
                    </a:schemeClr>
                  </a:solidFill>
                  <a:latin typeface="Arial" charset="0"/>
                  <a:cs typeface="Arial" charset="0"/>
                </a:rPr>
                <a:t>W1</a:t>
              </a:r>
              <a:endParaRPr lang="id-ID" sz="2400" b="1" dirty="0">
                <a:solidFill>
                  <a:schemeClr val="accent6">
                    <a:lumMod val="75000"/>
                  </a:schemeClr>
                </a:solidFill>
                <a:latin typeface="Arial" charset="0"/>
                <a:cs typeface="Arial" charset="0"/>
              </a:endParaRPr>
            </a:p>
          </p:txBody>
        </p:sp>
      </p:grpSp>
      <p:grpSp>
        <p:nvGrpSpPr>
          <p:cNvPr id="3" name="Group 37"/>
          <p:cNvGrpSpPr>
            <a:grpSpLocks/>
          </p:cNvGrpSpPr>
          <p:nvPr/>
        </p:nvGrpSpPr>
        <p:grpSpPr bwMode="auto">
          <a:xfrm>
            <a:off x="6248400" y="0"/>
            <a:ext cx="914400" cy="5227638"/>
            <a:chOff x="6248400" y="0"/>
            <a:chExt cx="914400" cy="5227022"/>
          </a:xfrm>
        </p:grpSpPr>
        <p:sp>
          <p:nvSpPr>
            <p:cNvPr id="83088" name="TextBox 23"/>
            <p:cNvSpPr txBox="1">
              <a:spLocks noChangeArrowheads="1"/>
            </p:cNvSpPr>
            <p:nvPr/>
          </p:nvSpPr>
          <p:spPr bwMode="auto">
            <a:xfrm>
              <a:off x="6248400" y="762000"/>
              <a:ext cx="838200" cy="338554"/>
            </a:xfrm>
            <a:prstGeom prst="rect">
              <a:avLst/>
            </a:prstGeom>
            <a:noFill/>
            <a:ln w="9525">
              <a:noFill/>
              <a:miter lim="800000"/>
              <a:headEnd/>
              <a:tailEnd/>
            </a:ln>
          </p:spPr>
          <p:txBody>
            <a:bodyPr>
              <a:spAutoFit/>
            </a:bodyPr>
            <a:lstStyle/>
            <a:p>
              <a:pPr algn="r"/>
              <a:r>
                <a:rPr lang="en-US" sz="1600">
                  <a:solidFill>
                    <a:srgbClr val="0070C0"/>
                  </a:solidFill>
                </a:rPr>
                <a:t>0.31</a:t>
              </a:r>
              <a:endParaRPr lang="id-ID" sz="1600">
                <a:solidFill>
                  <a:srgbClr val="0070C0"/>
                </a:solidFill>
              </a:endParaRPr>
            </a:p>
          </p:txBody>
        </p:sp>
        <p:sp>
          <p:nvSpPr>
            <p:cNvPr id="83089" name="TextBox 24"/>
            <p:cNvSpPr txBox="1">
              <a:spLocks noChangeArrowheads="1"/>
            </p:cNvSpPr>
            <p:nvPr/>
          </p:nvSpPr>
          <p:spPr bwMode="auto">
            <a:xfrm>
              <a:off x="6324600" y="1295400"/>
              <a:ext cx="762000" cy="338554"/>
            </a:xfrm>
            <a:prstGeom prst="rect">
              <a:avLst/>
            </a:prstGeom>
            <a:noFill/>
            <a:ln w="9525">
              <a:noFill/>
              <a:miter lim="800000"/>
              <a:headEnd/>
              <a:tailEnd/>
            </a:ln>
          </p:spPr>
          <p:txBody>
            <a:bodyPr>
              <a:spAutoFit/>
            </a:bodyPr>
            <a:lstStyle/>
            <a:p>
              <a:pPr algn="r"/>
              <a:r>
                <a:rPr lang="en-US" sz="1600">
                  <a:solidFill>
                    <a:srgbClr val="0070C0"/>
                  </a:solidFill>
                </a:rPr>
                <a:t>-0.38</a:t>
              </a:r>
              <a:endParaRPr lang="id-ID" sz="1600">
                <a:solidFill>
                  <a:srgbClr val="0070C0"/>
                </a:solidFill>
              </a:endParaRPr>
            </a:p>
          </p:txBody>
        </p:sp>
        <p:sp>
          <p:nvSpPr>
            <p:cNvPr id="83090" name="TextBox 25"/>
            <p:cNvSpPr txBox="1">
              <a:spLocks noChangeArrowheads="1"/>
            </p:cNvSpPr>
            <p:nvPr/>
          </p:nvSpPr>
          <p:spPr bwMode="auto">
            <a:xfrm>
              <a:off x="6324600" y="1981200"/>
              <a:ext cx="762000" cy="338554"/>
            </a:xfrm>
            <a:prstGeom prst="rect">
              <a:avLst/>
            </a:prstGeom>
            <a:noFill/>
            <a:ln w="9525">
              <a:noFill/>
              <a:miter lim="800000"/>
              <a:headEnd/>
              <a:tailEnd/>
            </a:ln>
          </p:spPr>
          <p:txBody>
            <a:bodyPr>
              <a:spAutoFit/>
            </a:bodyPr>
            <a:lstStyle/>
            <a:p>
              <a:pPr algn="r"/>
              <a:r>
                <a:rPr lang="en-US" sz="1600">
                  <a:solidFill>
                    <a:srgbClr val="0070C0"/>
                  </a:solidFill>
                </a:rPr>
                <a:t>0.35</a:t>
              </a:r>
              <a:endParaRPr lang="id-ID" sz="1600">
                <a:solidFill>
                  <a:srgbClr val="0070C0"/>
                </a:solidFill>
              </a:endParaRPr>
            </a:p>
          </p:txBody>
        </p:sp>
        <p:sp>
          <p:nvSpPr>
            <p:cNvPr id="83091" name="TextBox 26"/>
            <p:cNvSpPr txBox="1">
              <a:spLocks noChangeArrowheads="1"/>
            </p:cNvSpPr>
            <p:nvPr/>
          </p:nvSpPr>
          <p:spPr bwMode="auto">
            <a:xfrm>
              <a:off x="6324600" y="2426732"/>
              <a:ext cx="762000" cy="338554"/>
            </a:xfrm>
            <a:prstGeom prst="rect">
              <a:avLst/>
            </a:prstGeom>
            <a:noFill/>
            <a:ln w="9525">
              <a:noFill/>
              <a:miter lim="800000"/>
              <a:headEnd/>
              <a:tailEnd/>
            </a:ln>
          </p:spPr>
          <p:txBody>
            <a:bodyPr>
              <a:spAutoFit/>
            </a:bodyPr>
            <a:lstStyle/>
            <a:p>
              <a:pPr algn="r"/>
              <a:r>
                <a:rPr lang="en-US" sz="1600">
                  <a:solidFill>
                    <a:srgbClr val="0070C0"/>
                  </a:solidFill>
                </a:rPr>
                <a:t>0.87</a:t>
              </a:r>
              <a:endParaRPr lang="id-ID" sz="1600">
                <a:solidFill>
                  <a:srgbClr val="0070C0"/>
                </a:solidFill>
              </a:endParaRPr>
            </a:p>
          </p:txBody>
        </p:sp>
        <p:sp>
          <p:nvSpPr>
            <p:cNvPr id="83092" name="TextBox 27"/>
            <p:cNvSpPr txBox="1">
              <a:spLocks noChangeArrowheads="1"/>
            </p:cNvSpPr>
            <p:nvPr/>
          </p:nvSpPr>
          <p:spPr bwMode="auto">
            <a:xfrm>
              <a:off x="6324600" y="2807732"/>
              <a:ext cx="762000" cy="338554"/>
            </a:xfrm>
            <a:prstGeom prst="rect">
              <a:avLst/>
            </a:prstGeom>
            <a:noFill/>
            <a:ln w="9525">
              <a:noFill/>
              <a:miter lim="800000"/>
              <a:headEnd/>
              <a:tailEnd/>
            </a:ln>
          </p:spPr>
          <p:txBody>
            <a:bodyPr>
              <a:spAutoFit/>
            </a:bodyPr>
            <a:lstStyle/>
            <a:p>
              <a:pPr algn="r"/>
              <a:r>
                <a:rPr lang="en-US" sz="1600">
                  <a:solidFill>
                    <a:srgbClr val="0070C0"/>
                  </a:solidFill>
                </a:rPr>
                <a:t>-0.18</a:t>
              </a:r>
              <a:endParaRPr lang="id-ID" sz="1600">
                <a:solidFill>
                  <a:srgbClr val="0070C0"/>
                </a:solidFill>
              </a:endParaRPr>
            </a:p>
          </p:txBody>
        </p:sp>
        <p:sp>
          <p:nvSpPr>
            <p:cNvPr id="83093" name="TextBox 28"/>
            <p:cNvSpPr txBox="1">
              <a:spLocks noChangeArrowheads="1"/>
            </p:cNvSpPr>
            <p:nvPr/>
          </p:nvSpPr>
          <p:spPr bwMode="auto">
            <a:xfrm>
              <a:off x="6324600" y="3341132"/>
              <a:ext cx="762000" cy="338554"/>
            </a:xfrm>
            <a:prstGeom prst="rect">
              <a:avLst/>
            </a:prstGeom>
            <a:noFill/>
            <a:ln w="9525">
              <a:noFill/>
              <a:miter lim="800000"/>
              <a:headEnd/>
              <a:tailEnd/>
            </a:ln>
          </p:spPr>
          <p:txBody>
            <a:bodyPr>
              <a:spAutoFit/>
            </a:bodyPr>
            <a:lstStyle/>
            <a:p>
              <a:pPr algn="r"/>
              <a:r>
                <a:rPr lang="en-US" sz="1600">
                  <a:solidFill>
                    <a:srgbClr val="0070C0"/>
                  </a:solidFill>
                </a:rPr>
                <a:t>0.30</a:t>
              </a:r>
              <a:endParaRPr lang="id-ID" sz="1600">
                <a:solidFill>
                  <a:srgbClr val="0070C0"/>
                </a:solidFill>
              </a:endParaRPr>
            </a:p>
          </p:txBody>
        </p:sp>
        <p:sp>
          <p:nvSpPr>
            <p:cNvPr id="83094" name="TextBox 29"/>
            <p:cNvSpPr txBox="1">
              <a:spLocks noChangeArrowheads="1"/>
            </p:cNvSpPr>
            <p:nvPr/>
          </p:nvSpPr>
          <p:spPr bwMode="auto">
            <a:xfrm>
              <a:off x="6324600" y="4179332"/>
              <a:ext cx="762000" cy="338554"/>
            </a:xfrm>
            <a:prstGeom prst="rect">
              <a:avLst/>
            </a:prstGeom>
            <a:noFill/>
            <a:ln w="9525">
              <a:noFill/>
              <a:miter lim="800000"/>
              <a:headEnd/>
              <a:tailEnd/>
            </a:ln>
          </p:spPr>
          <p:txBody>
            <a:bodyPr>
              <a:spAutoFit/>
            </a:bodyPr>
            <a:lstStyle/>
            <a:p>
              <a:pPr algn="r"/>
              <a:r>
                <a:rPr lang="en-US" sz="1600">
                  <a:solidFill>
                    <a:srgbClr val="0070C0"/>
                  </a:solidFill>
                </a:rPr>
                <a:t>0.03</a:t>
              </a:r>
              <a:endParaRPr lang="id-ID" sz="1600">
                <a:solidFill>
                  <a:srgbClr val="0070C0"/>
                </a:solidFill>
              </a:endParaRPr>
            </a:p>
          </p:txBody>
        </p:sp>
        <p:sp>
          <p:nvSpPr>
            <p:cNvPr id="83095" name="TextBox 30"/>
            <p:cNvSpPr txBox="1">
              <a:spLocks noChangeArrowheads="1"/>
            </p:cNvSpPr>
            <p:nvPr/>
          </p:nvSpPr>
          <p:spPr bwMode="auto">
            <a:xfrm>
              <a:off x="6324600" y="4888468"/>
              <a:ext cx="762000" cy="338554"/>
            </a:xfrm>
            <a:prstGeom prst="rect">
              <a:avLst/>
            </a:prstGeom>
            <a:noFill/>
            <a:ln w="9525">
              <a:noFill/>
              <a:miter lim="800000"/>
              <a:headEnd/>
              <a:tailEnd/>
            </a:ln>
          </p:spPr>
          <p:txBody>
            <a:bodyPr>
              <a:spAutoFit/>
            </a:bodyPr>
            <a:lstStyle/>
            <a:p>
              <a:pPr algn="r"/>
              <a:r>
                <a:rPr lang="en-US" sz="1600">
                  <a:solidFill>
                    <a:srgbClr val="0070C0"/>
                  </a:solidFill>
                </a:rPr>
                <a:t>-0.09</a:t>
              </a:r>
              <a:endParaRPr lang="id-ID" sz="1600">
                <a:solidFill>
                  <a:srgbClr val="0070C0"/>
                </a:solidFill>
              </a:endParaRPr>
            </a:p>
          </p:txBody>
        </p:sp>
        <p:sp>
          <p:nvSpPr>
            <p:cNvPr id="83096" name="TextBox 32"/>
            <p:cNvSpPr txBox="1">
              <a:spLocks noChangeArrowheads="1"/>
            </p:cNvSpPr>
            <p:nvPr/>
          </p:nvSpPr>
          <p:spPr bwMode="auto">
            <a:xfrm>
              <a:off x="6324600" y="3810000"/>
              <a:ext cx="762000" cy="338554"/>
            </a:xfrm>
            <a:prstGeom prst="rect">
              <a:avLst/>
            </a:prstGeom>
            <a:noFill/>
            <a:ln w="9525">
              <a:noFill/>
              <a:miter lim="800000"/>
              <a:headEnd/>
              <a:tailEnd/>
            </a:ln>
          </p:spPr>
          <p:txBody>
            <a:bodyPr>
              <a:spAutoFit/>
            </a:bodyPr>
            <a:lstStyle/>
            <a:p>
              <a:pPr algn="r"/>
              <a:r>
                <a:rPr lang="en-US" sz="1600">
                  <a:solidFill>
                    <a:srgbClr val="0070C0"/>
                  </a:solidFill>
                </a:rPr>
                <a:t>0.98</a:t>
              </a:r>
              <a:endParaRPr lang="id-ID" sz="1600">
                <a:solidFill>
                  <a:srgbClr val="0070C0"/>
                </a:solidFill>
              </a:endParaRPr>
            </a:p>
          </p:txBody>
        </p:sp>
        <p:sp>
          <p:nvSpPr>
            <p:cNvPr id="83097" name="TextBox 33"/>
            <p:cNvSpPr txBox="1">
              <a:spLocks noChangeArrowheads="1"/>
            </p:cNvSpPr>
            <p:nvPr/>
          </p:nvSpPr>
          <p:spPr bwMode="auto">
            <a:xfrm>
              <a:off x="6324600" y="1676400"/>
              <a:ext cx="762000" cy="338554"/>
            </a:xfrm>
            <a:prstGeom prst="rect">
              <a:avLst/>
            </a:prstGeom>
            <a:noFill/>
            <a:ln w="9525">
              <a:noFill/>
              <a:miter lim="800000"/>
              <a:headEnd/>
              <a:tailEnd/>
            </a:ln>
          </p:spPr>
          <p:txBody>
            <a:bodyPr>
              <a:spAutoFit/>
            </a:bodyPr>
            <a:lstStyle/>
            <a:p>
              <a:pPr algn="r"/>
              <a:r>
                <a:rPr lang="en-US" sz="1600">
                  <a:solidFill>
                    <a:srgbClr val="0070C0"/>
                  </a:solidFill>
                </a:rPr>
                <a:t>0.74</a:t>
              </a:r>
              <a:endParaRPr lang="id-ID" sz="1600">
                <a:solidFill>
                  <a:srgbClr val="0070C0"/>
                </a:solidFill>
              </a:endParaRPr>
            </a:p>
          </p:txBody>
        </p:sp>
        <p:sp>
          <p:nvSpPr>
            <p:cNvPr id="83098" name="TextBox 35"/>
            <p:cNvSpPr txBox="1">
              <a:spLocks noChangeArrowheads="1"/>
            </p:cNvSpPr>
            <p:nvPr/>
          </p:nvSpPr>
          <p:spPr bwMode="auto">
            <a:xfrm>
              <a:off x="6324600" y="0"/>
              <a:ext cx="838200" cy="461665"/>
            </a:xfrm>
            <a:prstGeom prst="rect">
              <a:avLst/>
            </a:prstGeom>
            <a:noFill/>
            <a:ln w="9525">
              <a:noFill/>
              <a:miter lim="800000"/>
              <a:headEnd/>
              <a:tailEnd/>
            </a:ln>
          </p:spPr>
          <p:txBody>
            <a:bodyPr>
              <a:spAutoFit/>
            </a:bodyPr>
            <a:lstStyle/>
            <a:p>
              <a:pPr algn="r"/>
              <a:r>
                <a:rPr lang="en-US" sz="2400" b="1">
                  <a:solidFill>
                    <a:srgbClr val="0070C0"/>
                  </a:solidFill>
                </a:rPr>
                <a:t>W2</a:t>
              </a:r>
              <a:endParaRPr lang="id-ID" sz="2400" b="1">
                <a:solidFill>
                  <a:srgbClr val="0070C0"/>
                </a:solidFill>
              </a:endParaRPr>
            </a:p>
          </p:txBody>
        </p:sp>
      </p:grpSp>
      <p:sp>
        <p:nvSpPr>
          <p:cNvPr id="58" name="Right Arrow 57"/>
          <p:cNvSpPr/>
          <p:nvPr/>
        </p:nvSpPr>
        <p:spPr>
          <a:xfrm>
            <a:off x="1905000" y="2590800"/>
            <a:ext cx="3886200" cy="609600"/>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9" name="Right Arrow 58"/>
          <p:cNvSpPr/>
          <p:nvPr/>
        </p:nvSpPr>
        <p:spPr>
          <a:xfrm>
            <a:off x="6019800" y="2590800"/>
            <a:ext cx="1981200" cy="609600"/>
          </a:xfrm>
          <a:prstGeom prst="right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nvGrpSpPr>
          <p:cNvPr id="4" name="Group 91"/>
          <p:cNvGrpSpPr>
            <a:grpSpLocks/>
          </p:cNvGrpSpPr>
          <p:nvPr/>
        </p:nvGrpSpPr>
        <p:grpSpPr bwMode="auto">
          <a:xfrm>
            <a:off x="7620000" y="457200"/>
            <a:ext cx="685800" cy="4224338"/>
            <a:chOff x="7620000" y="457200"/>
            <a:chExt cx="685800" cy="4224754"/>
          </a:xfrm>
        </p:grpSpPr>
        <p:sp>
          <p:nvSpPr>
            <p:cNvPr id="83083" name="TextBox 42"/>
            <p:cNvSpPr txBox="1">
              <a:spLocks noChangeArrowheads="1"/>
            </p:cNvSpPr>
            <p:nvPr/>
          </p:nvSpPr>
          <p:spPr bwMode="auto">
            <a:xfrm>
              <a:off x="7772400" y="914400"/>
              <a:ext cx="533400" cy="338554"/>
            </a:xfrm>
            <a:prstGeom prst="rect">
              <a:avLst/>
            </a:prstGeom>
            <a:noFill/>
            <a:ln w="9525">
              <a:noFill/>
              <a:miter lim="800000"/>
              <a:headEnd/>
              <a:tailEnd/>
            </a:ln>
          </p:spPr>
          <p:txBody>
            <a:bodyPr>
              <a:spAutoFit/>
            </a:bodyPr>
            <a:lstStyle/>
            <a:p>
              <a:r>
                <a:rPr lang="en-US" sz="1600">
                  <a:solidFill>
                    <a:srgbClr val="00B050"/>
                  </a:solidFill>
                </a:rPr>
                <a:t>0.8</a:t>
              </a:r>
              <a:endParaRPr lang="id-ID" sz="1600">
                <a:solidFill>
                  <a:srgbClr val="00B050"/>
                </a:solidFill>
              </a:endParaRPr>
            </a:p>
          </p:txBody>
        </p:sp>
        <p:sp>
          <p:nvSpPr>
            <p:cNvPr id="83084" name="TextBox 43"/>
            <p:cNvSpPr txBox="1">
              <a:spLocks noChangeArrowheads="1"/>
            </p:cNvSpPr>
            <p:nvPr/>
          </p:nvSpPr>
          <p:spPr bwMode="auto">
            <a:xfrm>
              <a:off x="7772400" y="1905000"/>
              <a:ext cx="533400" cy="338554"/>
            </a:xfrm>
            <a:prstGeom prst="rect">
              <a:avLst/>
            </a:prstGeom>
            <a:noFill/>
            <a:ln w="9525">
              <a:noFill/>
              <a:miter lim="800000"/>
              <a:headEnd/>
              <a:tailEnd/>
            </a:ln>
          </p:spPr>
          <p:txBody>
            <a:bodyPr>
              <a:spAutoFit/>
            </a:bodyPr>
            <a:lstStyle/>
            <a:p>
              <a:r>
                <a:rPr lang="en-US" sz="1600">
                  <a:solidFill>
                    <a:srgbClr val="00B050"/>
                  </a:solidFill>
                </a:rPr>
                <a:t>0.2</a:t>
              </a:r>
              <a:endParaRPr lang="id-ID" sz="1600">
                <a:solidFill>
                  <a:srgbClr val="00B050"/>
                </a:solidFill>
              </a:endParaRPr>
            </a:p>
          </p:txBody>
        </p:sp>
        <p:sp>
          <p:nvSpPr>
            <p:cNvPr id="83085" name="TextBox 44"/>
            <p:cNvSpPr txBox="1">
              <a:spLocks noChangeArrowheads="1"/>
            </p:cNvSpPr>
            <p:nvPr/>
          </p:nvSpPr>
          <p:spPr bwMode="auto">
            <a:xfrm>
              <a:off x="7772400" y="3124200"/>
              <a:ext cx="533400" cy="338554"/>
            </a:xfrm>
            <a:prstGeom prst="rect">
              <a:avLst/>
            </a:prstGeom>
            <a:noFill/>
            <a:ln w="9525">
              <a:noFill/>
              <a:miter lim="800000"/>
              <a:headEnd/>
              <a:tailEnd/>
            </a:ln>
          </p:spPr>
          <p:txBody>
            <a:bodyPr>
              <a:spAutoFit/>
            </a:bodyPr>
            <a:lstStyle/>
            <a:p>
              <a:r>
                <a:rPr lang="en-US" sz="1600">
                  <a:solidFill>
                    <a:srgbClr val="00B050"/>
                  </a:solidFill>
                </a:rPr>
                <a:t>0.1</a:t>
              </a:r>
              <a:endParaRPr lang="id-ID" sz="1600">
                <a:solidFill>
                  <a:srgbClr val="00B050"/>
                </a:solidFill>
              </a:endParaRPr>
            </a:p>
          </p:txBody>
        </p:sp>
        <p:sp>
          <p:nvSpPr>
            <p:cNvPr id="83086" name="TextBox 45"/>
            <p:cNvSpPr txBox="1">
              <a:spLocks noChangeArrowheads="1"/>
            </p:cNvSpPr>
            <p:nvPr/>
          </p:nvSpPr>
          <p:spPr bwMode="auto">
            <a:xfrm>
              <a:off x="7772400" y="4343400"/>
              <a:ext cx="533400" cy="338554"/>
            </a:xfrm>
            <a:prstGeom prst="rect">
              <a:avLst/>
            </a:prstGeom>
            <a:noFill/>
            <a:ln w="9525">
              <a:noFill/>
              <a:miter lim="800000"/>
              <a:headEnd/>
              <a:tailEnd/>
            </a:ln>
          </p:spPr>
          <p:txBody>
            <a:bodyPr>
              <a:spAutoFit/>
            </a:bodyPr>
            <a:lstStyle/>
            <a:p>
              <a:r>
                <a:rPr lang="en-US" sz="1600">
                  <a:solidFill>
                    <a:srgbClr val="00B050"/>
                  </a:solidFill>
                </a:rPr>
                <a:t>0.2</a:t>
              </a:r>
              <a:endParaRPr lang="id-ID" sz="1600">
                <a:solidFill>
                  <a:srgbClr val="00B050"/>
                </a:solidFill>
              </a:endParaRPr>
            </a:p>
          </p:txBody>
        </p:sp>
        <p:sp>
          <p:nvSpPr>
            <p:cNvPr id="83087" name="TextBox 88"/>
            <p:cNvSpPr txBox="1">
              <a:spLocks noChangeArrowheads="1"/>
            </p:cNvSpPr>
            <p:nvPr/>
          </p:nvSpPr>
          <p:spPr bwMode="auto">
            <a:xfrm>
              <a:off x="7620000" y="457200"/>
              <a:ext cx="685800" cy="400110"/>
            </a:xfrm>
            <a:prstGeom prst="rect">
              <a:avLst/>
            </a:prstGeom>
            <a:noFill/>
            <a:ln w="9525">
              <a:noFill/>
              <a:miter lim="800000"/>
              <a:headEnd/>
              <a:tailEnd/>
            </a:ln>
          </p:spPr>
          <p:txBody>
            <a:bodyPr>
              <a:spAutoFit/>
            </a:bodyPr>
            <a:lstStyle/>
            <a:p>
              <a:pPr algn="ctr"/>
              <a:r>
                <a:rPr lang="en-US" sz="2000" b="1">
                  <a:solidFill>
                    <a:srgbClr val="00B050"/>
                  </a:solidFill>
                </a:rPr>
                <a:t>A2</a:t>
              </a:r>
              <a:endParaRPr lang="id-ID" sz="2400" b="1">
                <a:solidFill>
                  <a:srgbClr val="00B050"/>
                </a:solidFill>
              </a:endParaRPr>
            </a:p>
          </p:txBody>
        </p:sp>
      </p:grpSp>
      <p:grpSp>
        <p:nvGrpSpPr>
          <p:cNvPr id="5" name="Group 92"/>
          <p:cNvGrpSpPr>
            <a:grpSpLocks/>
          </p:cNvGrpSpPr>
          <p:nvPr/>
        </p:nvGrpSpPr>
        <p:grpSpPr bwMode="auto">
          <a:xfrm>
            <a:off x="8305800" y="457200"/>
            <a:ext cx="990600" cy="4224338"/>
            <a:chOff x="8001000" y="457200"/>
            <a:chExt cx="762000" cy="4224754"/>
          </a:xfrm>
        </p:grpSpPr>
        <p:sp>
          <p:nvSpPr>
            <p:cNvPr id="83078" name="TextBox 48"/>
            <p:cNvSpPr txBox="1">
              <a:spLocks noChangeArrowheads="1"/>
            </p:cNvSpPr>
            <p:nvPr/>
          </p:nvSpPr>
          <p:spPr bwMode="auto">
            <a:xfrm>
              <a:off x="8229600" y="914400"/>
              <a:ext cx="533400" cy="338554"/>
            </a:xfrm>
            <a:prstGeom prst="rect">
              <a:avLst/>
            </a:prstGeom>
            <a:noFill/>
            <a:ln w="9525">
              <a:noFill/>
              <a:miter lim="800000"/>
              <a:headEnd/>
              <a:tailEnd/>
            </a:ln>
          </p:spPr>
          <p:txBody>
            <a:bodyPr>
              <a:spAutoFit/>
            </a:bodyPr>
            <a:lstStyle/>
            <a:p>
              <a:r>
                <a:rPr lang="en-US" sz="1600">
                  <a:solidFill>
                    <a:srgbClr val="7030A0"/>
                  </a:solidFill>
                </a:rPr>
                <a:t>1</a:t>
              </a:r>
              <a:endParaRPr lang="id-ID" sz="1600">
                <a:solidFill>
                  <a:srgbClr val="7030A0"/>
                </a:solidFill>
              </a:endParaRPr>
            </a:p>
          </p:txBody>
        </p:sp>
        <p:sp>
          <p:nvSpPr>
            <p:cNvPr id="83079" name="TextBox 49"/>
            <p:cNvSpPr txBox="1">
              <a:spLocks noChangeArrowheads="1"/>
            </p:cNvSpPr>
            <p:nvPr/>
          </p:nvSpPr>
          <p:spPr bwMode="auto">
            <a:xfrm>
              <a:off x="8229600" y="1905000"/>
              <a:ext cx="533400" cy="338554"/>
            </a:xfrm>
            <a:prstGeom prst="rect">
              <a:avLst/>
            </a:prstGeom>
            <a:noFill/>
            <a:ln w="9525">
              <a:noFill/>
              <a:miter lim="800000"/>
              <a:headEnd/>
              <a:tailEnd/>
            </a:ln>
          </p:spPr>
          <p:txBody>
            <a:bodyPr>
              <a:spAutoFit/>
            </a:bodyPr>
            <a:lstStyle/>
            <a:p>
              <a:r>
                <a:rPr lang="en-US" sz="1600">
                  <a:solidFill>
                    <a:srgbClr val="7030A0"/>
                  </a:solidFill>
                </a:rPr>
                <a:t>0</a:t>
              </a:r>
              <a:endParaRPr lang="id-ID" sz="1600">
                <a:solidFill>
                  <a:srgbClr val="7030A0"/>
                </a:solidFill>
              </a:endParaRPr>
            </a:p>
          </p:txBody>
        </p:sp>
        <p:sp>
          <p:nvSpPr>
            <p:cNvPr id="83080" name="TextBox 50"/>
            <p:cNvSpPr txBox="1">
              <a:spLocks noChangeArrowheads="1"/>
            </p:cNvSpPr>
            <p:nvPr/>
          </p:nvSpPr>
          <p:spPr bwMode="auto">
            <a:xfrm>
              <a:off x="8229600" y="3124200"/>
              <a:ext cx="533400" cy="338554"/>
            </a:xfrm>
            <a:prstGeom prst="rect">
              <a:avLst/>
            </a:prstGeom>
            <a:noFill/>
            <a:ln w="9525">
              <a:noFill/>
              <a:miter lim="800000"/>
              <a:headEnd/>
              <a:tailEnd/>
            </a:ln>
          </p:spPr>
          <p:txBody>
            <a:bodyPr>
              <a:spAutoFit/>
            </a:bodyPr>
            <a:lstStyle/>
            <a:p>
              <a:r>
                <a:rPr lang="en-US" sz="1600">
                  <a:solidFill>
                    <a:srgbClr val="7030A0"/>
                  </a:solidFill>
                </a:rPr>
                <a:t>0</a:t>
              </a:r>
              <a:endParaRPr lang="id-ID" sz="1600">
                <a:solidFill>
                  <a:srgbClr val="7030A0"/>
                </a:solidFill>
              </a:endParaRPr>
            </a:p>
          </p:txBody>
        </p:sp>
        <p:sp>
          <p:nvSpPr>
            <p:cNvPr id="83081" name="TextBox 51"/>
            <p:cNvSpPr txBox="1">
              <a:spLocks noChangeArrowheads="1"/>
            </p:cNvSpPr>
            <p:nvPr/>
          </p:nvSpPr>
          <p:spPr bwMode="auto">
            <a:xfrm>
              <a:off x="8229600" y="4343400"/>
              <a:ext cx="533400" cy="338554"/>
            </a:xfrm>
            <a:prstGeom prst="rect">
              <a:avLst/>
            </a:prstGeom>
            <a:noFill/>
            <a:ln w="9525">
              <a:noFill/>
              <a:miter lim="800000"/>
              <a:headEnd/>
              <a:tailEnd/>
            </a:ln>
          </p:spPr>
          <p:txBody>
            <a:bodyPr>
              <a:spAutoFit/>
            </a:bodyPr>
            <a:lstStyle/>
            <a:p>
              <a:r>
                <a:rPr lang="en-US" sz="1600">
                  <a:solidFill>
                    <a:srgbClr val="7030A0"/>
                  </a:solidFill>
                </a:rPr>
                <a:t>0</a:t>
              </a:r>
              <a:endParaRPr lang="id-ID" sz="1600">
                <a:solidFill>
                  <a:srgbClr val="7030A0"/>
                </a:solidFill>
              </a:endParaRPr>
            </a:p>
          </p:txBody>
        </p:sp>
        <p:sp>
          <p:nvSpPr>
            <p:cNvPr id="83082" name="TextBox 89"/>
            <p:cNvSpPr txBox="1">
              <a:spLocks noChangeArrowheads="1"/>
            </p:cNvSpPr>
            <p:nvPr/>
          </p:nvSpPr>
          <p:spPr bwMode="auto">
            <a:xfrm>
              <a:off x="8001000" y="457200"/>
              <a:ext cx="685800" cy="400110"/>
            </a:xfrm>
            <a:prstGeom prst="rect">
              <a:avLst/>
            </a:prstGeom>
            <a:noFill/>
            <a:ln w="9525">
              <a:noFill/>
              <a:miter lim="800000"/>
              <a:headEnd/>
              <a:tailEnd/>
            </a:ln>
          </p:spPr>
          <p:txBody>
            <a:bodyPr>
              <a:spAutoFit/>
            </a:bodyPr>
            <a:lstStyle/>
            <a:p>
              <a:pPr algn="ctr"/>
              <a:r>
                <a:rPr lang="en-US" sz="2000" b="1">
                  <a:solidFill>
                    <a:srgbClr val="7030A0"/>
                  </a:solidFill>
                </a:rPr>
                <a:t>Kelas</a:t>
              </a:r>
              <a:endParaRPr lang="id-ID" sz="2400" b="1">
                <a:solidFill>
                  <a:srgbClr val="7030A0"/>
                </a:solidFill>
              </a:endParaRPr>
            </a:p>
          </p:txBody>
        </p:sp>
      </p:grpSp>
      <p:sp>
        <p:nvSpPr>
          <p:cNvPr id="83076" name="TextBox 73"/>
          <p:cNvSpPr txBox="1">
            <a:spLocks noChangeArrowheads="1"/>
          </p:cNvSpPr>
          <p:nvPr/>
        </p:nvSpPr>
        <p:spPr bwMode="auto">
          <a:xfrm>
            <a:off x="0" y="0"/>
            <a:ext cx="1676400" cy="584200"/>
          </a:xfrm>
          <a:prstGeom prst="rect">
            <a:avLst/>
          </a:prstGeom>
          <a:noFill/>
          <a:ln w="9525">
            <a:noFill/>
            <a:miter lim="800000"/>
            <a:headEnd/>
            <a:tailEnd/>
          </a:ln>
        </p:spPr>
        <p:txBody>
          <a:bodyPr>
            <a:spAutoFit/>
          </a:bodyPr>
          <a:lstStyle/>
          <a:p>
            <a:r>
              <a:rPr lang="en-US" sz="3200" b="1">
                <a:solidFill>
                  <a:srgbClr val="A50021"/>
                </a:solidFill>
              </a:rPr>
              <a:t>Testing</a:t>
            </a:r>
            <a:endParaRPr lang="id-ID" sz="3200" b="1">
              <a:solidFill>
                <a:srgbClr val="A50021"/>
              </a:solidFill>
            </a:endParaRPr>
          </a:p>
        </p:txBody>
      </p:sp>
      <p:sp>
        <p:nvSpPr>
          <p:cNvPr id="85" name="TextBox 84"/>
          <p:cNvSpPr txBox="1">
            <a:spLocks noChangeArrowheads="1"/>
          </p:cNvSpPr>
          <p:nvPr/>
        </p:nvSpPr>
        <p:spPr bwMode="auto">
          <a:xfrm>
            <a:off x="1905000" y="0"/>
            <a:ext cx="2438400" cy="369888"/>
          </a:xfrm>
          <a:prstGeom prst="rect">
            <a:avLst/>
          </a:prstGeom>
          <a:noFill/>
          <a:ln w="9525">
            <a:noFill/>
            <a:miter lim="800000"/>
            <a:headEnd/>
            <a:tailEnd/>
          </a:ln>
        </p:spPr>
        <p:txBody>
          <a:bodyPr>
            <a:spAutoFit/>
          </a:bodyPr>
          <a:lstStyle/>
          <a:p>
            <a:r>
              <a:rPr lang="en-US" b="1">
                <a:solidFill>
                  <a:srgbClr val="7030A0"/>
                </a:solidFill>
              </a:rPr>
              <a:t>W1 &amp; W2: Trained</a:t>
            </a:r>
            <a:endParaRPr lang="id-ID" b="1">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blinds(horizontal)">
                                      <p:cBhvr>
                                        <p:cTn id="7" dur="500"/>
                                        <p:tgtEl>
                                          <p:spTgt spid="2816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blinds(horizontal)">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linds(horizontal)">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linds(horizontal)">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8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t>Demo Program</a:t>
            </a:r>
            <a:endParaRPr lang="id-ID" smtClean="0"/>
          </a:p>
        </p:txBody>
      </p:sp>
      <p:sp>
        <p:nvSpPr>
          <p:cNvPr id="71683" name="Content Placeholder 2"/>
          <p:cNvSpPr>
            <a:spLocks noGrp="1"/>
          </p:cNvSpPr>
          <p:nvPr>
            <p:ph idx="1"/>
          </p:nvPr>
        </p:nvSpPr>
        <p:spPr/>
        <p:txBody>
          <a:bodyPr/>
          <a:lstStyle/>
          <a:p>
            <a:r>
              <a:rPr lang="en-US" smtClean="0"/>
              <a:t>Pengenalan Karakter </a:t>
            </a:r>
          </a:p>
          <a:p>
            <a:r>
              <a:rPr lang="en-US" smtClean="0"/>
              <a:t>4 kelas huruf: E, F, G, O</a:t>
            </a:r>
          </a:p>
          <a:p>
            <a:r>
              <a:rPr lang="en-US" smtClean="0"/>
              <a:t>Data Latih</a:t>
            </a:r>
          </a:p>
          <a:p>
            <a:pPr lvl="1"/>
            <a:r>
              <a:rPr lang="en-US" smtClean="0"/>
              <a:t>4 kelas, setiap kelas berisi 5 pola </a:t>
            </a:r>
            <a:r>
              <a:rPr lang="en-US" smtClean="0">
                <a:sym typeface="Wingdings" pitchFamily="2" charset="2"/>
              </a:rPr>
              <a:t> 20 pola huruf</a:t>
            </a:r>
          </a:p>
          <a:p>
            <a:pPr lvl="1"/>
            <a:r>
              <a:rPr lang="en-US" smtClean="0"/>
              <a:t>MLP = 100-10-4</a:t>
            </a:r>
          </a:p>
          <a:p>
            <a:pPr lvl="1"/>
            <a:r>
              <a:rPr lang="en-US" smtClean="0"/>
              <a:t>Algoritma Learning Propagasi Balik</a:t>
            </a:r>
            <a:endParaRPr lang="id-ID"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wipe(down)">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wipe(down)">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wipe(down)">
                                      <p:cBhvr>
                                        <p:cTn id="17" dur="500"/>
                                        <p:tgtEl>
                                          <p:spTgt spid="7168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1683">
                                            <p:txEl>
                                              <p:pRg st="3" end="3"/>
                                            </p:txEl>
                                          </p:spTgt>
                                        </p:tgtEl>
                                        <p:attrNameLst>
                                          <p:attrName>style.visibility</p:attrName>
                                        </p:attrNameLst>
                                      </p:cBhvr>
                                      <p:to>
                                        <p:strVal val="visible"/>
                                      </p:to>
                                    </p:set>
                                    <p:animEffect transition="in" filter="wipe(down)">
                                      <p:cBhvr>
                                        <p:cTn id="20" dur="500"/>
                                        <p:tgtEl>
                                          <p:spTgt spid="7168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animEffect transition="in" filter="wipe(down)">
                                      <p:cBhvr>
                                        <p:cTn id="23" dur="500"/>
                                        <p:tgtEl>
                                          <p:spTgt spid="7168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1683">
                                            <p:txEl>
                                              <p:pRg st="5" end="5"/>
                                            </p:txEl>
                                          </p:spTgt>
                                        </p:tgtEl>
                                        <p:attrNameLst>
                                          <p:attrName>style.visibility</p:attrName>
                                        </p:attrNameLst>
                                      </p:cBhvr>
                                      <p:to>
                                        <p:strVal val="visible"/>
                                      </p:to>
                                    </p:set>
                                    <p:animEffect transition="in" filter="wipe(down)">
                                      <p:cBhvr>
                                        <p:cTn id="26" dur="500"/>
                                        <p:tgtEl>
                                          <p:spTgt spid="716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srcRect/>
          <a:stretch>
            <a:fillRect/>
          </a:stretch>
        </p:blipFill>
        <p:spPr bwMode="auto">
          <a:xfrm>
            <a:off x="0" y="0"/>
            <a:ext cx="9147175" cy="6858000"/>
          </a:xfrm>
          <a:prstGeom prst="rect">
            <a:avLst/>
          </a:prstGeom>
          <a:noFill/>
          <a:ln w="9525">
            <a:noFill/>
            <a:miter lim="800000"/>
            <a:headEnd/>
            <a:tailEnd/>
          </a:ln>
        </p:spPr>
      </p:pic>
      <p:sp>
        <p:nvSpPr>
          <p:cNvPr id="84995" name="Rectangle 2"/>
          <p:cNvSpPr>
            <a:spLocks noChangeArrowheads="1"/>
          </p:cNvSpPr>
          <p:nvPr/>
        </p:nvSpPr>
        <p:spPr bwMode="auto">
          <a:xfrm>
            <a:off x="4727575" y="6488113"/>
            <a:ext cx="4416425" cy="369887"/>
          </a:xfrm>
          <a:prstGeom prst="rect">
            <a:avLst/>
          </a:prstGeom>
          <a:noFill/>
          <a:ln w="9525">
            <a:noFill/>
            <a:miter lim="800000"/>
            <a:headEnd/>
            <a:tailEnd/>
          </a:ln>
        </p:spPr>
        <p:txBody>
          <a:bodyPr wrap="none">
            <a:spAutoFit/>
          </a:bodyPr>
          <a:lstStyle/>
          <a:p>
            <a:r>
              <a:rPr lang="en-US">
                <a:solidFill>
                  <a:srgbClr val="FFFF00"/>
                </a:solidFill>
              </a:rPr>
              <a:t>[Sumber: Digital Studio – Paris, Perancis]</a:t>
            </a:r>
            <a:endParaRPr lang="id-ID">
              <a:solidFill>
                <a:srgbClr val="FFFF00"/>
              </a:solidFill>
            </a:endParaRPr>
          </a:p>
        </p:txBody>
      </p:sp>
      <p:sp>
        <p:nvSpPr>
          <p:cNvPr id="4" name="Oval 3"/>
          <p:cNvSpPr/>
          <p:nvPr/>
        </p:nvSpPr>
        <p:spPr>
          <a:xfrm>
            <a:off x="3048000" y="2743200"/>
            <a:ext cx="8382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Oval 4"/>
          <p:cNvSpPr/>
          <p:nvPr/>
        </p:nvSpPr>
        <p:spPr>
          <a:xfrm>
            <a:off x="1676400" y="2286000"/>
            <a:ext cx="8382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Oval 5"/>
          <p:cNvSpPr/>
          <p:nvPr/>
        </p:nvSpPr>
        <p:spPr>
          <a:xfrm>
            <a:off x="7010400" y="2667000"/>
            <a:ext cx="838200" cy="9144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Rectangle 6"/>
          <p:cNvSpPr>
            <a:spLocks noChangeArrowheads="1"/>
          </p:cNvSpPr>
          <p:nvPr/>
        </p:nvSpPr>
        <p:spPr bwMode="auto">
          <a:xfrm>
            <a:off x="0" y="0"/>
            <a:ext cx="5867400" cy="830263"/>
          </a:xfrm>
          <a:prstGeom prst="rect">
            <a:avLst/>
          </a:prstGeom>
          <a:noFill/>
          <a:ln w="9525">
            <a:noFill/>
            <a:miter lim="800000"/>
            <a:headEnd/>
            <a:tailEnd/>
          </a:ln>
        </p:spPr>
        <p:txBody>
          <a:bodyPr>
            <a:spAutoFit/>
          </a:bodyPr>
          <a:lstStyle/>
          <a:p>
            <a:r>
              <a:rPr lang="en-US" sz="2400" b="1">
                <a:solidFill>
                  <a:srgbClr val="FFFF00"/>
                </a:solidFill>
              </a:rPr>
              <a:t>Unlimited capacity?</a:t>
            </a:r>
          </a:p>
          <a:p>
            <a:r>
              <a:rPr lang="en-US" sz="2400" b="1">
                <a:solidFill>
                  <a:srgbClr val="FFFF00"/>
                </a:solidFill>
              </a:rPr>
              <a:t>We LEARN, not just store &amp; retrieve !</a:t>
            </a:r>
          </a:p>
        </p:txBody>
      </p:sp>
      <p:cxnSp>
        <p:nvCxnSpPr>
          <p:cNvPr id="9" name="Straight Arrow Connector 8"/>
          <p:cNvCxnSpPr/>
          <p:nvPr/>
        </p:nvCxnSpPr>
        <p:spPr>
          <a:xfrm rot="16200000" flipH="1">
            <a:off x="838200" y="1295400"/>
            <a:ext cx="1371600" cy="4572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a:spLocks noChangeArrowheads="1"/>
          </p:cNvSpPr>
          <p:nvPr/>
        </p:nvSpPr>
        <p:spPr bwMode="auto">
          <a:xfrm>
            <a:off x="1600200" y="1295400"/>
            <a:ext cx="3108325" cy="369888"/>
          </a:xfrm>
          <a:prstGeom prst="rect">
            <a:avLst/>
          </a:prstGeom>
          <a:noFill/>
          <a:ln w="9525">
            <a:noFill/>
            <a:miter lim="800000"/>
            <a:headEnd/>
            <a:tailEnd/>
          </a:ln>
        </p:spPr>
        <p:txBody>
          <a:bodyPr wrap="none">
            <a:spAutoFit/>
          </a:bodyPr>
          <a:lstStyle/>
          <a:p>
            <a:r>
              <a:rPr lang="en-US" b="1">
                <a:solidFill>
                  <a:srgbClr val="FFC000"/>
                </a:solidFill>
              </a:rPr>
              <a:t>Updating synaptic weights</a:t>
            </a:r>
            <a:endParaRPr lang="id-ID">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linds(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linds(horizontal)">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srcRect/>
          <a:stretch>
            <a:fillRect/>
          </a:stretch>
        </p:blipFill>
        <p:spPr bwMode="auto">
          <a:xfrm>
            <a:off x="0" y="0"/>
            <a:ext cx="9147175" cy="6858000"/>
          </a:xfrm>
          <a:prstGeom prst="rect">
            <a:avLst/>
          </a:prstGeom>
          <a:noFill/>
          <a:ln w="9525">
            <a:noFill/>
            <a:miter lim="800000"/>
            <a:headEnd/>
            <a:tailEnd/>
          </a:ln>
        </p:spPr>
      </p:pic>
      <p:sp>
        <p:nvSpPr>
          <p:cNvPr id="53251" name="Rectangle 2"/>
          <p:cNvSpPr>
            <a:spLocks noChangeArrowheads="1"/>
          </p:cNvSpPr>
          <p:nvPr/>
        </p:nvSpPr>
        <p:spPr bwMode="auto">
          <a:xfrm>
            <a:off x="4727575" y="6488113"/>
            <a:ext cx="4416425" cy="369887"/>
          </a:xfrm>
          <a:prstGeom prst="rect">
            <a:avLst/>
          </a:prstGeom>
          <a:noFill/>
          <a:ln w="9525">
            <a:noFill/>
            <a:miter lim="800000"/>
            <a:headEnd/>
            <a:tailEnd/>
          </a:ln>
        </p:spPr>
        <p:txBody>
          <a:bodyPr wrap="none">
            <a:spAutoFit/>
          </a:bodyPr>
          <a:lstStyle/>
          <a:p>
            <a:r>
              <a:rPr lang="en-US" dirty="0">
                <a:solidFill>
                  <a:srgbClr val="FFFF00"/>
                </a:solidFill>
              </a:rPr>
              <a:t>[</a:t>
            </a:r>
            <a:r>
              <a:rPr lang="en-US" dirty="0" err="1">
                <a:solidFill>
                  <a:srgbClr val="FFFF00"/>
                </a:solidFill>
              </a:rPr>
              <a:t>Sumber</a:t>
            </a:r>
            <a:r>
              <a:rPr lang="en-US" dirty="0">
                <a:solidFill>
                  <a:srgbClr val="FFFF00"/>
                </a:solidFill>
              </a:rPr>
              <a:t>: Digital Studio – Paris, </a:t>
            </a:r>
            <a:r>
              <a:rPr lang="en-US" dirty="0" err="1">
                <a:solidFill>
                  <a:srgbClr val="FFFF00"/>
                </a:solidFill>
              </a:rPr>
              <a:t>Perancis</a:t>
            </a:r>
            <a:r>
              <a:rPr lang="en-US" dirty="0">
                <a:solidFill>
                  <a:srgbClr val="FFFF00"/>
                </a:solidFill>
              </a:rPr>
              <a:t>]</a:t>
            </a:r>
            <a:endParaRPr lang="id-ID" dirty="0">
              <a:solidFill>
                <a:srgbClr val="FFFF00"/>
              </a:solidFill>
            </a:endParaRPr>
          </a:p>
        </p:txBody>
      </p:sp>
      <p:pic>
        <p:nvPicPr>
          <p:cNvPr id="5" name="Picture 2"/>
          <p:cNvPicPr>
            <a:picLocks noChangeAspect="1" noChangeArrowheads="1"/>
          </p:cNvPicPr>
          <p:nvPr/>
        </p:nvPicPr>
        <p:blipFill>
          <a:blip r:embed="rId4"/>
          <a:srcRect/>
          <a:stretch>
            <a:fillRect/>
          </a:stretch>
        </p:blipFill>
        <p:spPr bwMode="auto">
          <a:xfrm>
            <a:off x="3733800" y="0"/>
            <a:ext cx="5410200" cy="3505200"/>
          </a:xfrm>
          <a:prstGeom prst="rect">
            <a:avLst/>
          </a:prstGeom>
          <a:noFill/>
          <a:ln w="9525">
            <a:noFill/>
            <a:miter lim="800000"/>
            <a:headEnd/>
            <a:tailEnd/>
          </a:ln>
        </p:spPr>
      </p:pic>
      <p:sp>
        <p:nvSpPr>
          <p:cNvPr id="6" name="Rectangle 5"/>
          <p:cNvSpPr>
            <a:spLocks noChangeArrowheads="1"/>
          </p:cNvSpPr>
          <p:nvPr/>
        </p:nvSpPr>
        <p:spPr bwMode="auto">
          <a:xfrm>
            <a:off x="0" y="0"/>
            <a:ext cx="3733800" cy="1917700"/>
          </a:xfrm>
          <a:prstGeom prst="rect">
            <a:avLst/>
          </a:prstGeom>
          <a:noFill/>
          <a:ln w="9525">
            <a:noFill/>
            <a:miter lim="800000"/>
            <a:headEnd/>
            <a:tailEnd/>
          </a:ln>
        </p:spPr>
        <p:txBody>
          <a:bodyPr>
            <a:spAutoFit/>
          </a:bodyPr>
          <a:lstStyle/>
          <a:p>
            <a:r>
              <a:rPr lang="en-US" sz="2400" b="1">
                <a:solidFill>
                  <a:srgbClr val="FFFF00"/>
                </a:solidFill>
              </a:rPr>
              <a:t>10 - 100 Milyar neuron</a:t>
            </a:r>
          </a:p>
          <a:p>
            <a:r>
              <a:rPr lang="en-US" sz="2400" b="1">
                <a:solidFill>
                  <a:srgbClr val="FFFF00"/>
                </a:solidFill>
              </a:rPr>
              <a:t>10 - 100 Trilyun koneksi</a:t>
            </a:r>
            <a:endParaRPr lang="id-ID" sz="2400" b="1">
              <a:solidFill>
                <a:srgbClr val="FFFF00"/>
              </a:solidFill>
            </a:endParaRPr>
          </a:p>
          <a:p>
            <a:r>
              <a:rPr lang="en-US" sz="2400" b="1">
                <a:solidFill>
                  <a:srgbClr val="FFFF00"/>
                </a:solidFill>
              </a:rPr>
              <a:t>Store &amp; retrieve?</a:t>
            </a:r>
          </a:p>
          <a:p>
            <a:r>
              <a:rPr lang="en-US" sz="2400" b="1">
                <a:solidFill>
                  <a:srgbClr val="FFFF00"/>
                </a:solidFill>
              </a:rPr>
              <a:t>Unlimited capacity?</a:t>
            </a:r>
          </a:p>
          <a:p>
            <a:r>
              <a:rPr lang="en-US" sz="2400" b="1">
                <a:solidFill>
                  <a:srgbClr val="FFFF00"/>
                </a:solidFill>
              </a:rPr>
              <a:t>How we learn?</a:t>
            </a:r>
            <a:endParaRPr lang="id-ID" sz="2400" b="1">
              <a:solidFill>
                <a:srgbClr val="FFFF00"/>
              </a:solidFill>
            </a:endParaRPr>
          </a:p>
        </p:txBody>
      </p:sp>
      <p:cxnSp>
        <p:nvCxnSpPr>
          <p:cNvPr id="8" name="Straight Arrow Connector 7"/>
          <p:cNvCxnSpPr/>
          <p:nvPr/>
        </p:nvCxnSpPr>
        <p:spPr>
          <a:xfrm rot="5400000" flipH="1" flipV="1">
            <a:off x="3352800" y="1219200"/>
            <a:ext cx="2133600" cy="1676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5829300" y="2857500"/>
            <a:ext cx="26670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7162800" y="2514600"/>
            <a:ext cx="2286000" cy="1066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400800" y="4267200"/>
            <a:ext cx="838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Oval 13"/>
          <p:cNvSpPr/>
          <p:nvPr/>
        </p:nvSpPr>
        <p:spPr>
          <a:xfrm>
            <a:off x="3048000" y="2743200"/>
            <a:ext cx="838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Oval 17"/>
          <p:cNvSpPr/>
          <p:nvPr/>
        </p:nvSpPr>
        <p:spPr>
          <a:xfrm>
            <a:off x="7315200" y="3810000"/>
            <a:ext cx="8382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linds(horizont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linds(horizont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mtClean="0"/>
              <a:t>Permasalahan pada MLP</a:t>
            </a:r>
            <a:endParaRPr lang="id-ID" smtClean="0"/>
          </a:p>
        </p:txBody>
      </p:sp>
      <p:sp>
        <p:nvSpPr>
          <p:cNvPr id="3" name="Content Placeholder 2"/>
          <p:cNvSpPr>
            <a:spLocks noGrp="1"/>
          </p:cNvSpPr>
          <p:nvPr>
            <p:ph idx="1"/>
          </p:nvPr>
        </p:nvSpPr>
        <p:spPr/>
        <p:txBody>
          <a:bodyPr/>
          <a:lstStyle/>
          <a:p>
            <a:pPr eaLnBrk="1" hangingPunct="1"/>
            <a:r>
              <a:rPr lang="en-US" smtClean="0"/>
              <a:t>Bagaimana struktur ANN yang optimal?</a:t>
            </a:r>
          </a:p>
          <a:p>
            <a:pPr lvl="1" eaLnBrk="1" hangingPunct="1"/>
            <a:r>
              <a:rPr lang="en-US" smtClean="0"/>
              <a:t>Jumlah </a:t>
            </a:r>
            <a:r>
              <a:rPr lang="en-US" i="1" smtClean="0"/>
              <a:t>hidden layer</a:t>
            </a:r>
          </a:p>
          <a:p>
            <a:pPr lvl="1" eaLnBrk="1" hangingPunct="1"/>
            <a:r>
              <a:rPr lang="en-US" smtClean="0"/>
              <a:t>Jumlah neuron pada hidden layer</a:t>
            </a:r>
          </a:p>
          <a:p>
            <a:pPr lvl="1" eaLnBrk="1" hangingPunct="1"/>
            <a:r>
              <a:rPr lang="en-US" smtClean="0"/>
              <a:t>Jumlah neuron pada output layer</a:t>
            </a:r>
          </a:p>
          <a:p>
            <a:pPr lvl="1" eaLnBrk="1" hangingPunct="1"/>
            <a:r>
              <a:rPr lang="en-US" smtClean="0"/>
              <a:t>Fungsi aktivasi yang optimal</a:t>
            </a:r>
          </a:p>
          <a:p>
            <a:pPr eaLnBrk="1" hangingPunct="1"/>
            <a:r>
              <a:rPr lang="en-US" i="1" smtClean="0"/>
              <a:t>Learning</a:t>
            </a:r>
            <a:r>
              <a:rPr lang="en-US" smtClean="0"/>
              <a:t> </a:t>
            </a:r>
            <a:r>
              <a:rPr lang="en-US" i="1" smtClean="0"/>
              <a:t>Rate</a:t>
            </a:r>
          </a:p>
          <a:p>
            <a:pPr eaLnBrk="1" hangingPunct="1"/>
            <a:r>
              <a:rPr lang="en-US" smtClean="0"/>
              <a:t>Kapan Menghentikan </a:t>
            </a:r>
            <a:r>
              <a:rPr lang="en-US" i="1" smtClean="0"/>
              <a:t>Learning</a:t>
            </a:r>
            <a:endParaRPr lang="id-ID"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pic>
        <p:nvPicPr>
          <p:cNvPr id="2" name="Picture 2"/>
          <p:cNvPicPr>
            <a:picLocks noChangeAspect="1" noChangeArrowheads="1"/>
          </p:cNvPicPr>
          <p:nvPr/>
        </p:nvPicPr>
        <p:blipFill>
          <a:blip r:embed="rId2"/>
          <a:srcRect/>
          <a:stretch>
            <a:fillRect/>
          </a:stretch>
        </p:blipFill>
        <p:spPr bwMode="auto">
          <a:xfrm>
            <a:off x="542925" y="381000"/>
            <a:ext cx="1895475" cy="2438400"/>
          </a:xfrm>
          <a:prstGeom prst="rect">
            <a:avLst/>
          </a:prstGeom>
          <a:noFill/>
          <a:ln w="9525">
            <a:noFill/>
            <a:miter lim="800000"/>
            <a:headEnd/>
            <a:tailEnd/>
          </a:ln>
        </p:spPr>
      </p:pic>
      <p:pic>
        <p:nvPicPr>
          <p:cNvPr id="186371" name="Picture 3"/>
          <p:cNvPicPr>
            <a:picLocks noChangeAspect="1" noChangeArrowheads="1"/>
          </p:cNvPicPr>
          <p:nvPr/>
        </p:nvPicPr>
        <p:blipFill>
          <a:blip r:embed="rId3"/>
          <a:srcRect/>
          <a:stretch>
            <a:fillRect/>
          </a:stretch>
        </p:blipFill>
        <p:spPr bwMode="auto">
          <a:xfrm>
            <a:off x="3362325" y="381000"/>
            <a:ext cx="2047875" cy="2438400"/>
          </a:xfrm>
          <a:prstGeom prst="rect">
            <a:avLst/>
          </a:prstGeom>
          <a:noFill/>
          <a:ln w="9525">
            <a:noFill/>
            <a:miter lim="800000"/>
            <a:headEnd/>
            <a:tailEnd/>
          </a:ln>
        </p:spPr>
      </p:pic>
      <p:pic>
        <p:nvPicPr>
          <p:cNvPr id="186372" name="Picture 4"/>
          <p:cNvPicPr>
            <a:picLocks noChangeAspect="1" noChangeArrowheads="1"/>
          </p:cNvPicPr>
          <p:nvPr/>
        </p:nvPicPr>
        <p:blipFill>
          <a:blip r:embed="rId4"/>
          <a:srcRect/>
          <a:stretch>
            <a:fillRect/>
          </a:stretch>
        </p:blipFill>
        <p:spPr bwMode="auto">
          <a:xfrm>
            <a:off x="6486525" y="381000"/>
            <a:ext cx="2047875" cy="2438400"/>
          </a:xfrm>
          <a:prstGeom prst="rect">
            <a:avLst/>
          </a:prstGeom>
          <a:noFill/>
          <a:ln w="9525">
            <a:noFill/>
            <a:miter lim="800000"/>
            <a:headEnd/>
            <a:tailEnd/>
          </a:ln>
        </p:spPr>
      </p:pic>
      <p:pic>
        <p:nvPicPr>
          <p:cNvPr id="186373" name="Picture 5"/>
          <p:cNvPicPr>
            <a:picLocks noChangeAspect="1" noChangeArrowheads="1"/>
          </p:cNvPicPr>
          <p:nvPr/>
        </p:nvPicPr>
        <p:blipFill>
          <a:blip r:embed="rId5"/>
          <a:srcRect/>
          <a:stretch>
            <a:fillRect/>
          </a:stretch>
        </p:blipFill>
        <p:spPr bwMode="auto">
          <a:xfrm>
            <a:off x="609600" y="3810000"/>
            <a:ext cx="1790700" cy="2047875"/>
          </a:xfrm>
          <a:prstGeom prst="rect">
            <a:avLst/>
          </a:prstGeom>
          <a:noFill/>
          <a:ln w="9525">
            <a:noFill/>
            <a:miter lim="800000"/>
            <a:headEnd/>
            <a:tailEnd/>
          </a:ln>
        </p:spPr>
      </p:pic>
      <p:pic>
        <p:nvPicPr>
          <p:cNvPr id="186374" name="Picture 6"/>
          <p:cNvPicPr>
            <a:picLocks noChangeAspect="1" noChangeArrowheads="1"/>
          </p:cNvPicPr>
          <p:nvPr/>
        </p:nvPicPr>
        <p:blipFill>
          <a:blip r:embed="rId6"/>
          <a:srcRect/>
          <a:stretch>
            <a:fillRect/>
          </a:stretch>
        </p:blipFill>
        <p:spPr bwMode="auto">
          <a:xfrm>
            <a:off x="3333750" y="3733800"/>
            <a:ext cx="2152650" cy="2047875"/>
          </a:xfrm>
          <a:prstGeom prst="rect">
            <a:avLst/>
          </a:prstGeom>
          <a:noFill/>
          <a:ln w="9525">
            <a:noFill/>
            <a:miter lim="800000"/>
            <a:headEnd/>
            <a:tailEnd/>
          </a:ln>
        </p:spPr>
      </p:pic>
      <p:pic>
        <p:nvPicPr>
          <p:cNvPr id="186375" name="Picture 7"/>
          <p:cNvPicPr>
            <a:picLocks noChangeAspect="1" noChangeArrowheads="1"/>
          </p:cNvPicPr>
          <p:nvPr/>
        </p:nvPicPr>
        <p:blipFill>
          <a:blip r:embed="rId7"/>
          <a:srcRect/>
          <a:stretch>
            <a:fillRect/>
          </a:stretch>
        </p:blipFill>
        <p:spPr bwMode="auto">
          <a:xfrm>
            <a:off x="6486525" y="3743325"/>
            <a:ext cx="1971675" cy="2047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6373"/>
                                        </p:tgtEl>
                                        <p:attrNameLst>
                                          <p:attrName>style.visibility</p:attrName>
                                        </p:attrNameLst>
                                      </p:cBhvr>
                                      <p:to>
                                        <p:strVal val="visible"/>
                                      </p:to>
                                    </p:set>
                                    <p:animEffect transition="in" filter="blinds(horizontal)">
                                      <p:cBhvr>
                                        <p:cTn id="12" dur="500"/>
                                        <p:tgtEl>
                                          <p:spTgt spid="18637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6371"/>
                                        </p:tgtEl>
                                        <p:attrNameLst>
                                          <p:attrName>style.visibility</p:attrName>
                                        </p:attrNameLst>
                                      </p:cBhvr>
                                      <p:to>
                                        <p:strVal val="visible"/>
                                      </p:to>
                                    </p:set>
                                    <p:animEffect transition="in" filter="blinds(horizontal)">
                                      <p:cBhvr>
                                        <p:cTn id="17" dur="500"/>
                                        <p:tgtEl>
                                          <p:spTgt spid="1863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6374"/>
                                        </p:tgtEl>
                                        <p:attrNameLst>
                                          <p:attrName>style.visibility</p:attrName>
                                        </p:attrNameLst>
                                      </p:cBhvr>
                                      <p:to>
                                        <p:strVal val="visible"/>
                                      </p:to>
                                    </p:set>
                                    <p:animEffect transition="in" filter="blinds(horizontal)">
                                      <p:cBhvr>
                                        <p:cTn id="22" dur="500"/>
                                        <p:tgtEl>
                                          <p:spTgt spid="18637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6372"/>
                                        </p:tgtEl>
                                        <p:attrNameLst>
                                          <p:attrName>style.visibility</p:attrName>
                                        </p:attrNameLst>
                                      </p:cBhvr>
                                      <p:to>
                                        <p:strVal val="visible"/>
                                      </p:to>
                                    </p:set>
                                    <p:animEffect transition="in" filter="blinds(horizontal)">
                                      <p:cBhvr>
                                        <p:cTn id="27" dur="500"/>
                                        <p:tgtEl>
                                          <p:spTgt spid="18637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6375"/>
                                        </p:tgtEl>
                                        <p:attrNameLst>
                                          <p:attrName>style.visibility</p:attrName>
                                        </p:attrNameLst>
                                      </p:cBhvr>
                                      <p:to>
                                        <p:strVal val="visible"/>
                                      </p:to>
                                    </p:set>
                                    <p:animEffect transition="in" filter="blinds(horizontal)">
                                      <p:cBhvr>
                                        <p:cTn id="32" dur="500"/>
                                        <p:tgtEl>
                                          <p:spTgt spid="1863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3554" name="Object 1"/>
          <p:cNvGraphicFramePr>
            <a:graphicFrameLocks noChangeAspect="1"/>
          </p:cNvGraphicFramePr>
          <p:nvPr/>
        </p:nvGraphicFramePr>
        <p:xfrm>
          <a:off x="1905000" y="3124200"/>
          <a:ext cx="5297488" cy="1600200"/>
        </p:xfrm>
        <a:graphic>
          <a:graphicData uri="http://schemas.openxmlformats.org/presentationml/2006/ole">
            <mc:AlternateContent xmlns:mc="http://schemas.openxmlformats.org/markup-compatibility/2006">
              <mc:Choice xmlns:v="urn:schemas-microsoft-com:vml" Requires="v">
                <p:oleObj spid="_x0000_s23572" name="Equation" r:id="rId3" imgW="914400" imgH="279400" progId="Equation.3">
                  <p:embed/>
                </p:oleObj>
              </mc:Choice>
              <mc:Fallback>
                <p:oleObj name="Equation" r:id="rId3" imgW="914400" imgH="2794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124200"/>
                        <a:ext cx="5297488" cy="160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itle 3"/>
          <p:cNvSpPr>
            <a:spLocks noGrp="1"/>
          </p:cNvSpPr>
          <p:nvPr>
            <p:ph type="title"/>
          </p:nvPr>
        </p:nvSpPr>
        <p:spPr/>
        <p:txBody>
          <a:bodyPr>
            <a:normAutofit fontScale="90000"/>
          </a:bodyPr>
          <a:lstStyle/>
          <a:p>
            <a:pPr eaLnBrk="1" hangingPunct="1">
              <a:defRPr/>
            </a:pPr>
            <a:r>
              <a:rPr lang="en-US" dirty="0" err="1" smtClean="0"/>
              <a:t>Jumlah</a:t>
            </a:r>
            <a:r>
              <a:rPr lang="en-US" dirty="0" smtClean="0"/>
              <a:t> neuron </a:t>
            </a:r>
            <a:r>
              <a:rPr lang="en-US" dirty="0" err="1" smtClean="0"/>
              <a:t>pada</a:t>
            </a:r>
            <a:r>
              <a:rPr lang="en-US" dirty="0" smtClean="0"/>
              <a:t> hidden layer?</a:t>
            </a:r>
            <a:endParaRPr lang="id-ID" dirty="0"/>
          </a:p>
        </p:txBody>
      </p:sp>
      <p:sp>
        <p:nvSpPr>
          <p:cNvPr id="5" name="Rectangle 4"/>
          <p:cNvSpPr>
            <a:spLocks noChangeArrowheads="1"/>
          </p:cNvSpPr>
          <p:nvPr/>
        </p:nvSpPr>
        <p:spPr bwMode="auto">
          <a:xfrm>
            <a:off x="533400" y="5953125"/>
            <a:ext cx="8361363" cy="523875"/>
          </a:xfrm>
          <a:prstGeom prst="rect">
            <a:avLst/>
          </a:prstGeom>
          <a:noFill/>
          <a:ln w="9525">
            <a:noFill/>
            <a:miter lim="800000"/>
            <a:headEnd/>
            <a:tailEnd/>
          </a:ln>
        </p:spPr>
        <p:txBody>
          <a:bodyPr wrap="none">
            <a:spAutoFit/>
          </a:bodyPr>
          <a:lstStyle/>
          <a:p>
            <a:r>
              <a:rPr lang="en-US" sz="2800" b="1">
                <a:solidFill>
                  <a:srgbClr val="FF0000"/>
                </a:solidFill>
              </a:rPr>
              <a:t>Perhatian</a:t>
            </a:r>
            <a:r>
              <a:rPr lang="en-US" sz="2800">
                <a:solidFill>
                  <a:srgbClr val="FF0000"/>
                </a:solidFill>
              </a:rPr>
              <a:t>: Rumus ini hanya perkiraan (tidak pasti).</a:t>
            </a:r>
            <a:endParaRPr lang="id-ID"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p:cNvPicPr>
            <a:picLocks noChangeAspect="1" noChangeArrowheads="1"/>
          </p:cNvPicPr>
          <p:nvPr/>
        </p:nvPicPr>
        <p:blipFill>
          <a:blip r:embed="rId2"/>
          <a:srcRect/>
          <a:stretch>
            <a:fillRect/>
          </a:stretch>
        </p:blipFill>
        <p:spPr bwMode="auto">
          <a:xfrm>
            <a:off x="1600200" y="2209800"/>
            <a:ext cx="6321425" cy="4267200"/>
          </a:xfrm>
          <a:prstGeom prst="rect">
            <a:avLst/>
          </a:prstGeom>
          <a:noFill/>
          <a:ln w="9525">
            <a:noFill/>
            <a:miter lim="800000"/>
            <a:headEnd/>
            <a:tailEnd/>
          </a:ln>
        </p:spPr>
      </p:pic>
      <p:sp>
        <p:nvSpPr>
          <p:cNvPr id="3" name="Title 2"/>
          <p:cNvSpPr>
            <a:spLocks noGrp="1"/>
          </p:cNvSpPr>
          <p:nvPr>
            <p:ph type="title"/>
          </p:nvPr>
        </p:nvSpPr>
        <p:spPr/>
        <p:txBody>
          <a:bodyPr/>
          <a:lstStyle/>
          <a:p>
            <a:pPr eaLnBrk="1" hangingPunct="1">
              <a:defRPr/>
            </a:pPr>
            <a:r>
              <a:rPr lang="en-US" dirty="0" smtClean="0"/>
              <a:t>ALVINN: MLP 960-4-30</a:t>
            </a:r>
            <a:endParaRPr lang="id-ID" dirty="0"/>
          </a:p>
        </p:txBody>
      </p:sp>
      <p:sp>
        <p:nvSpPr>
          <p:cNvPr id="4" name="Rectangle 3"/>
          <p:cNvSpPr>
            <a:spLocks noChangeArrowheads="1"/>
          </p:cNvSpPr>
          <p:nvPr/>
        </p:nvSpPr>
        <p:spPr bwMode="auto">
          <a:xfrm>
            <a:off x="533400" y="6029325"/>
            <a:ext cx="4024313" cy="523875"/>
          </a:xfrm>
          <a:prstGeom prst="rect">
            <a:avLst/>
          </a:prstGeom>
          <a:noFill/>
          <a:ln w="9525">
            <a:noFill/>
            <a:miter lim="800000"/>
            <a:headEnd/>
            <a:tailEnd/>
          </a:ln>
        </p:spPr>
        <p:txBody>
          <a:bodyPr wrap="none">
            <a:spAutoFit/>
          </a:bodyPr>
          <a:lstStyle/>
          <a:p>
            <a:r>
              <a:rPr lang="en-US" sz="2800">
                <a:solidFill>
                  <a:srgbClr val="FF0000"/>
                </a:solidFill>
              </a:rPr>
              <a:t>Jauh dari rumus di atas.</a:t>
            </a:r>
            <a:endParaRPr lang="id-ID" sz="28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id-ID" sz="4800" smtClean="0"/>
              <a:t>Jumlah neuron pada output layer</a:t>
            </a:r>
          </a:p>
        </p:txBody>
      </p:sp>
      <p:sp>
        <p:nvSpPr>
          <p:cNvPr id="3" name="Content Placeholder 2"/>
          <p:cNvSpPr>
            <a:spLocks noGrp="1"/>
          </p:cNvSpPr>
          <p:nvPr>
            <p:ph idx="1"/>
          </p:nvPr>
        </p:nvSpPr>
        <p:spPr/>
        <p:txBody>
          <a:bodyPr/>
          <a:lstStyle/>
          <a:p>
            <a:pPr eaLnBrk="1" hangingPunct="1"/>
            <a:r>
              <a:rPr lang="en-US" b="1" smtClean="0"/>
              <a:t>D</a:t>
            </a:r>
            <a:r>
              <a:rPr lang="id-ID" b="1" smtClean="0"/>
              <a:t>eterministik</a:t>
            </a:r>
            <a:r>
              <a:rPr lang="en-US" smtClean="0"/>
              <a:t>:</a:t>
            </a:r>
            <a:r>
              <a:rPr lang="id-ID" smtClean="0"/>
              <a:t> mudah dihitung berdasarkan permasalahan yang dihadapi.</a:t>
            </a:r>
            <a:endParaRPr lang="en-US" smtClean="0"/>
          </a:p>
          <a:p>
            <a:pPr eaLnBrk="1" hangingPunct="1"/>
            <a:r>
              <a:rPr lang="en-US" smtClean="0"/>
              <a:t>Untuk p</a:t>
            </a:r>
            <a:r>
              <a:rPr lang="id-ID" smtClean="0"/>
              <a:t>engenalan karakter dengan </a:t>
            </a:r>
            <a:r>
              <a:rPr lang="id-ID" b="1" smtClean="0"/>
              <a:t>64 kelas</a:t>
            </a:r>
            <a:r>
              <a:rPr lang="en-US" smtClean="0"/>
              <a:t>:             </a:t>
            </a:r>
            <a:r>
              <a:rPr lang="id-ID" smtClean="0"/>
              <a:t> (‘a’, ‘b’, ..., ‘z’, ‘A’, ‘B’, ..., ‘Z’, ‘0’, ‘1’, ... ‘9’, ‘-‘, ‘+’)</a:t>
            </a:r>
            <a:r>
              <a:rPr lang="en-US" smtClean="0"/>
              <a:t>, perlu berapa output neuron?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4578" name="Object 1"/>
          <p:cNvGraphicFramePr>
            <a:graphicFrameLocks noChangeAspect="1"/>
          </p:cNvGraphicFramePr>
          <p:nvPr/>
        </p:nvGraphicFramePr>
        <p:xfrm>
          <a:off x="152400" y="533400"/>
          <a:ext cx="8716963" cy="2590800"/>
        </p:xfrm>
        <a:graphic>
          <a:graphicData uri="http://schemas.openxmlformats.org/presentationml/2006/ole">
            <mc:AlternateContent xmlns:mc="http://schemas.openxmlformats.org/markup-compatibility/2006">
              <mc:Choice xmlns:v="urn:schemas-microsoft-com:vml" Requires="v">
                <p:oleObj spid="_x0000_s24614" name="Visio" r:id="rId3" imgW="7329790" imgH="2171616" progId="Visio.Drawing.11">
                  <p:embed/>
                </p:oleObj>
              </mc:Choice>
              <mc:Fallback>
                <p:oleObj name="Visio" r:id="rId3" imgW="7329790" imgH="217161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33400"/>
                        <a:ext cx="8716963"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90467" name="Object 3"/>
          <p:cNvGraphicFramePr>
            <a:graphicFrameLocks noChangeAspect="1"/>
          </p:cNvGraphicFramePr>
          <p:nvPr/>
        </p:nvGraphicFramePr>
        <p:xfrm>
          <a:off x="152400" y="4038600"/>
          <a:ext cx="8716963" cy="2590800"/>
        </p:xfrm>
        <a:graphic>
          <a:graphicData uri="http://schemas.openxmlformats.org/presentationml/2006/ole">
            <mc:AlternateContent xmlns:mc="http://schemas.openxmlformats.org/markup-compatibility/2006">
              <mc:Choice xmlns:v="urn:schemas-microsoft-com:vml" Requires="v">
                <p:oleObj spid="_x0000_s24615" name="Visio" r:id="rId5" imgW="7329790" imgH="2171616" progId="Visio.Drawing.11">
                  <p:embed/>
                </p:oleObj>
              </mc:Choice>
              <mc:Fallback>
                <p:oleObj name="Visio" r:id="rId5" imgW="7329790" imgH="2171616"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038600"/>
                        <a:ext cx="8716963"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0467"/>
                                        </p:tgtEl>
                                        <p:attrNameLst>
                                          <p:attrName>style.visibility</p:attrName>
                                        </p:attrNameLst>
                                      </p:cBhvr>
                                      <p:to>
                                        <p:strVal val="visible"/>
                                      </p:to>
                                    </p:set>
                                    <p:animEffect transition="in" filter="blinds(horizontal)">
                                      <p:cBhvr>
                                        <p:cTn id="7" dur="500"/>
                                        <p:tgtEl>
                                          <p:spTgt spid="190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5605"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560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5602" name="Object 4"/>
          <p:cNvGraphicFramePr>
            <a:graphicFrameLocks noChangeAspect="1"/>
          </p:cNvGraphicFramePr>
          <p:nvPr/>
        </p:nvGraphicFramePr>
        <p:xfrm>
          <a:off x="152400" y="533400"/>
          <a:ext cx="8716963" cy="2590800"/>
        </p:xfrm>
        <a:graphic>
          <a:graphicData uri="http://schemas.openxmlformats.org/presentationml/2006/ole">
            <mc:AlternateContent xmlns:mc="http://schemas.openxmlformats.org/markup-compatibility/2006">
              <mc:Choice xmlns:v="urn:schemas-microsoft-com:vml" Requires="v">
                <p:oleObj spid="_x0000_s25638" name="Visio" r:id="rId3" imgW="7329790" imgH="2171616" progId="Visio.Drawing.11">
                  <p:embed/>
                </p:oleObj>
              </mc:Choice>
              <mc:Fallback>
                <p:oleObj name="Visio" r:id="rId3" imgW="7329790" imgH="2171616"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33400"/>
                        <a:ext cx="8716963"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0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195590" name="Object 6"/>
          <p:cNvGraphicFramePr>
            <a:graphicFrameLocks noChangeAspect="1"/>
          </p:cNvGraphicFramePr>
          <p:nvPr/>
        </p:nvGraphicFramePr>
        <p:xfrm>
          <a:off x="152400" y="4038600"/>
          <a:ext cx="8716963" cy="2590800"/>
        </p:xfrm>
        <a:graphic>
          <a:graphicData uri="http://schemas.openxmlformats.org/presentationml/2006/ole">
            <mc:AlternateContent xmlns:mc="http://schemas.openxmlformats.org/markup-compatibility/2006">
              <mc:Choice xmlns:v="urn:schemas-microsoft-com:vml" Requires="v">
                <p:oleObj spid="_x0000_s25639" name="Visio" r:id="rId5" imgW="7329790" imgH="2171616" progId="Visio.Drawing.11">
                  <p:embed/>
                </p:oleObj>
              </mc:Choice>
              <mc:Fallback>
                <p:oleObj name="Visio" r:id="rId5" imgW="7329790" imgH="2171616" progId="Visio.Drawing.11">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038600"/>
                        <a:ext cx="8716963"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5590"/>
                                        </p:tgtEl>
                                        <p:attrNameLst>
                                          <p:attrName>style.visibility</p:attrName>
                                        </p:attrNameLst>
                                      </p:cBhvr>
                                      <p:to>
                                        <p:strVal val="visible"/>
                                      </p:to>
                                    </p:set>
                                    <p:animEffect transition="in" filter="blinds(horizontal)">
                                      <p:cBhvr>
                                        <p:cTn id="7" dur="500"/>
                                        <p:tgtEl>
                                          <p:spTgt spid="195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371600" y="457200"/>
            <a:ext cx="6019800" cy="2085975"/>
          </a:xfrm>
          <a:prstGeom prst="rect">
            <a:avLst/>
          </a:prstGeom>
          <a:noFill/>
          <a:ln w="9525">
            <a:noFill/>
            <a:miter lim="800000"/>
            <a:headEnd/>
            <a:tailEnd/>
          </a:ln>
        </p:spPr>
      </p:pic>
      <p:pic>
        <p:nvPicPr>
          <p:cNvPr id="189443" name="Picture 3"/>
          <p:cNvPicPr>
            <a:picLocks noChangeAspect="1" noChangeArrowheads="1"/>
          </p:cNvPicPr>
          <p:nvPr/>
        </p:nvPicPr>
        <p:blipFill>
          <a:blip r:embed="rId3"/>
          <a:srcRect/>
          <a:stretch>
            <a:fillRect/>
          </a:stretch>
        </p:blipFill>
        <p:spPr bwMode="auto">
          <a:xfrm>
            <a:off x="1371600" y="3505200"/>
            <a:ext cx="6000750" cy="2371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9443"/>
                                        </p:tgtEl>
                                        <p:attrNameLst>
                                          <p:attrName>style.visibility</p:attrName>
                                        </p:attrNameLst>
                                      </p:cBhvr>
                                      <p:to>
                                        <p:strVal val="visible"/>
                                      </p:to>
                                    </p:set>
                                    <p:animEffect transition="in" filter="blinds(horizontal)">
                                      <p:cBhvr>
                                        <p:cTn id="12" dur="500"/>
                                        <p:tgtEl>
                                          <p:spTgt spid="189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id-ID" i="1" dirty="0" smtClean="0"/>
              <a:t>Security</a:t>
            </a:r>
            <a:r>
              <a:rPr lang="en-US" i="1" dirty="0" smtClean="0"/>
              <a:t> </a:t>
            </a:r>
            <a:r>
              <a:rPr lang="id-ID" i="1" dirty="0" smtClean="0"/>
              <a:t>S</a:t>
            </a:r>
            <a:r>
              <a:rPr lang="en-US" i="1" dirty="0" smtClean="0"/>
              <a:t>y</a:t>
            </a:r>
            <a:r>
              <a:rPr lang="id-ID" i="1" dirty="0" smtClean="0"/>
              <a:t>stem</a:t>
            </a:r>
            <a:r>
              <a:rPr lang="en-US" i="1" dirty="0" smtClean="0"/>
              <a:t>s</a:t>
            </a:r>
            <a:endParaRPr lang="id-ID" i="1" dirty="0"/>
          </a:p>
        </p:txBody>
      </p:sp>
      <p:sp>
        <p:nvSpPr>
          <p:cNvPr id="266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6626" name="Object 1"/>
          <p:cNvGraphicFramePr>
            <a:graphicFrameLocks noChangeAspect="1"/>
          </p:cNvGraphicFramePr>
          <p:nvPr/>
        </p:nvGraphicFramePr>
        <p:xfrm>
          <a:off x="1676400" y="2286000"/>
          <a:ext cx="5791200" cy="4138613"/>
        </p:xfrm>
        <a:graphic>
          <a:graphicData uri="http://schemas.openxmlformats.org/presentationml/2006/ole">
            <mc:AlternateContent xmlns:mc="http://schemas.openxmlformats.org/markup-compatibility/2006">
              <mc:Choice xmlns:v="urn:schemas-microsoft-com:vml" Requires="v">
                <p:oleObj spid="_x0000_s26644" name="Visio" r:id="rId3" imgW="3038290" imgH="2171700" progId="Visio.Drawing.11">
                  <p:embed/>
                </p:oleObj>
              </mc:Choice>
              <mc:Fallback>
                <p:oleObj name="Visio" r:id="rId3" imgW="3038290" imgH="217170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86000"/>
                        <a:ext cx="5791200" cy="4138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p:cNvPicPr>
            <a:picLocks noChangeAspect="1" noChangeArrowheads="1"/>
          </p:cNvPicPr>
          <p:nvPr/>
        </p:nvPicPr>
        <p:blipFill>
          <a:blip r:embed="rId2"/>
          <a:srcRect/>
          <a:stretch>
            <a:fillRect/>
          </a:stretch>
        </p:blipFill>
        <p:spPr bwMode="auto">
          <a:xfrm>
            <a:off x="457200" y="2590800"/>
            <a:ext cx="8166100" cy="3429000"/>
          </a:xfrm>
          <a:prstGeom prst="rect">
            <a:avLst/>
          </a:prstGeom>
          <a:noFill/>
          <a:ln w="9525">
            <a:noFill/>
            <a:miter lim="800000"/>
            <a:headEnd/>
            <a:tailEnd/>
          </a:ln>
        </p:spPr>
      </p:pic>
      <p:sp>
        <p:nvSpPr>
          <p:cNvPr id="4" name="Title 3"/>
          <p:cNvSpPr>
            <a:spLocks noGrp="1"/>
          </p:cNvSpPr>
          <p:nvPr>
            <p:ph type="title"/>
          </p:nvPr>
        </p:nvSpPr>
        <p:spPr/>
        <p:txBody>
          <a:bodyPr>
            <a:noAutofit/>
          </a:bodyPr>
          <a:lstStyle/>
          <a:p>
            <a:pPr eaLnBrk="1" hangingPunct="1">
              <a:defRPr/>
            </a:pPr>
            <a:r>
              <a:rPr lang="en-US" sz="5400" i="1" dirty="0" smtClean="0"/>
              <a:t>L</a:t>
            </a:r>
            <a:r>
              <a:rPr lang="id-ID" sz="5400" i="1" dirty="0" smtClean="0"/>
              <a:t>earning </a:t>
            </a:r>
            <a:r>
              <a:rPr lang="en-US" sz="5400" i="1" dirty="0" smtClean="0"/>
              <a:t>R</a:t>
            </a:r>
            <a:r>
              <a:rPr lang="id-ID" sz="5400" i="1" dirty="0" smtClean="0"/>
              <a:t>ate</a:t>
            </a:r>
            <a:r>
              <a:rPr lang="en-US" sz="5400" dirty="0" smtClean="0"/>
              <a:t>:</a:t>
            </a:r>
            <a:r>
              <a:rPr lang="id-ID" sz="5400" dirty="0" smtClean="0"/>
              <a:t> </a:t>
            </a:r>
            <a:r>
              <a:rPr lang="en-US" sz="5400" b="1" dirty="0" smtClean="0"/>
              <a:t>B</a:t>
            </a:r>
            <a:r>
              <a:rPr lang="id-ID" sz="5400" b="1" dirty="0" smtClean="0"/>
              <a:t>esar</a:t>
            </a:r>
            <a:endParaRPr lang="id-ID" sz="5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p:txBody>
          <a:bodyPr/>
          <a:lstStyle/>
          <a:p>
            <a:r>
              <a:rPr lang="en-US" smtClean="0"/>
              <a:t>Perceptron</a:t>
            </a:r>
          </a:p>
        </p:txBody>
      </p:sp>
      <p:sp>
        <p:nvSpPr>
          <p:cNvPr id="41987" name="Rectangle 3"/>
          <p:cNvSpPr>
            <a:spLocks noGrp="1"/>
          </p:cNvSpPr>
          <p:nvPr>
            <p:ph type="body" idx="1"/>
          </p:nvPr>
        </p:nvSpPr>
        <p:spPr/>
        <p:txBody>
          <a:bodyPr/>
          <a:lstStyle/>
          <a:p>
            <a:r>
              <a:rPr lang="en-US" b="1" smtClean="0"/>
              <a:t>Neuron</a:t>
            </a:r>
            <a:r>
              <a:rPr lang="en-US" smtClean="0"/>
              <a:t>: Sel syaraf biologis</a:t>
            </a:r>
          </a:p>
          <a:p>
            <a:r>
              <a:rPr lang="en-US" b="1" smtClean="0">
                <a:sym typeface="Wingdings" pitchFamily="2" charset="2"/>
              </a:rPr>
              <a:t>Perceptron</a:t>
            </a:r>
            <a:r>
              <a:rPr lang="en-US" smtClean="0">
                <a:sym typeface="Wingdings" pitchFamily="2" charset="2"/>
              </a:rPr>
              <a:t>: </a:t>
            </a:r>
            <a:r>
              <a:rPr lang="en-US" smtClean="0"/>
              <a:t>Sel syaraf buatan</a:t>
            </a:r>
          </a:p>
          <a:p>
            <a:pPr lvl="1"/>
            <a:r>
              <a:rPr lang="en-US" smtClean="0"/>
              <a:t>Input function</a:t>
            </a:r>
          </a:p>
          <a:p>
            <a:pPr lvl="1"/>
            <a:r>
              <a:rPr lang="en-US" smtClean="0"/>
              <a:t>Activation function</a:t>
            </a:r>
          </a:p>
          <a:p>
            <a:pPr lvl="1"/>
            <a:r>
              <a:rPr lang="en-US" smtClean="0"/>
              <a:t>Output</a:t>
            </a:r>
          </a:p>
          <a:p>
            <a:pPr lvl="1"/>
            <a:endParaRPr lang="en-US" smtClean="0"/>
          </a:p>
          <a:p>
            <a:endParaRPr lang="en-US" smtClean="0">
              <a:sym typeface="Wingdings" pitchFamily="2" charset="2"/>
            </a:endParaRP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blinds(horizontal)">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blinds(horizontal)">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blinds(horizontal)">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blinds(horizontal)">
                                      <p:cBhvr>
                                        <p:cTn id="27" dur="500"/>
                                        <p:tgtEl>
                                          <p:spTgt spid="419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Group 33"/>
          <p:cNvGrpSpPr>
            <a:grpSpLocks/>
          </p:cNvGrpSpPr>
          <p:nvPr/>
        </p:nvGrpSpPr>
        <p:grpSpPr bwMode="auto">
          <a:xfrm>
            <a:off x="838200" y="150813"/>
            <a:ext cx="7620000" cy="6402387"/>
            <a:chOff x="914400" y="0"/>
            <a:chExt cx="7620000" cy="6401594"/>
          </a:xfrm>
        </p:grpSpPr>
        <p:sp>
          <p:nvSpPr>
            <p:cNvPr id="3" name="Oval 2"/>
            <p:cNvSpPr/>
            <p:nvPr/>
          </p:nvSpPr>
          <p:spPr>
            <a:xfrm>
              <a:off x="5029200" y="2057145"/>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 name="Oval 3"/>
            <p:cNvSpPr/>
            <p:nvPr/>
          </p:nvSpPr>
          <p:spPr>
            <a:xfrm>
              <a:off x="5715000" y="1904764"/>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Oval 4"/>
            <p:cNvSpPr/>
            <p:nvPr/>
          </p:nvSpPr>
          <p:spPr>
            <a:xfrm>
              <a:off x="6172200" y="358095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Oval 5"/>
            <p:cNvSpPr/>
            <p:nvPr/>
          </p:nvSpPr>
          <p:spPr>
            <a:xfrm>
              <a:off x="6096000" y="2514289"/>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Oval 6"/>
            <p:cNvSpPr/>
            <p:nvPr/>
          </p:nvSpPr>
          <p:spPr>
            <a:xfrm>
              <a:off x="5257800" y="350476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Oval 7"/>
            <p:cNvSpPr/>
            <p:nvPr/>
          </p:nvSpPr>
          <p:spPr>
            <a:xfrm>
              <a:off x="4419600" y="2285717"/>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 name="Oval 8"/>
            <p:cNvSpPr/>
            <p:nvPr/>
          </p:nvSpPr>
          <p:spPr>
            <a:xfrm>
              <a:off x="5257800" y="1523811"/>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0" name="Oval 9"/>
            <p:cNvSpPr/>
            <p:nvPr/>
          </p:nvSpPr>
          <p:spPr>
            <a:xfrm>
              <a:off x="5715000" y="3047622"/>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Oval 10"/>
            <p:cNvSpPr/>
            <p:nvPr/>
          </p:nvSpPr>
          <p:spPr>
            <a:xfrm>
              <a:off x="5029200" y="2895241"/>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2" name="Oval 11"/>
            <p:cNvSpPr/>
            <p:nvPr/>
          </p:nvSpPr>
          <p:spPr>
            <a:xfrm>
              <a:off x="5410200" y="2590479"/>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p>
          </p:txBody>
        </p:sp>
        <p:sp>
          <p:nvSpPr>
            <p:cNvPr id="13" name="Isosceles Triangle 12"/>
            <p:cNvSpPr/>
            <p:nvPr/>
          </p:nvSpPr>
          <p:spPr>
            <a:xfrm>
              <a:off x="2286000" y="4038100"/>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Isosceles Triangle 13"/>
            <p:cNvSpPr/>
            <p:nvPr/>
          </p:nvSpPr>
          <p:spPr>
            <a:xfrm>
              <a:off x="2743200" y="3961909"/>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Isosceles Triangle 14"/>
            <p:cNvSpPr/>
            <p:nvPr/>
          </p:nvSpPr>
          <p:spPr>
            <a:xfrm>
              <a:off x="3429000" y="4190481"/>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Isosceles Triangle 15"/>
            <p:cNvSpPr/>
            <p:nvPr/>
          </p:nvSpPr>
          <p:spPr>
            <a:xfrm>
              <a:off x="3124200" y="2971432"/>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Isosceles Triangle 16"/>
            <p:cNvSpPr/>
            <p:nvPr/>
          </p:nvSpPr>
          <p:spPr>
            <a:xfrm>
              <a:off x="1752600" y="3580956"/>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Isosceles Triangle 17"/>
            <p:cNvSpPr/>
            <p:nvPr/>
          </p:nvSpPr>
          <p:spPr>
            <a:xfrm>
              <a:off x="3200400" y="3580956"/>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Isosceles Triangle 18"/>
            <p:cNvSpPr/>
            <p:nvPr/>
          </p:nvSpPr>
          <p:spPr>
            <a:xfrm>
              <a:off x="2438400" y="3276194"/>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0" name="Isosceles Triangle 19"/>
            <p:cNvSpPr/>
            <p:nvPr/>
          </p:nvSpPr>
          <p:spPr>
            <a:xfrm>
              <a:off x="1676400" y="4190481"/>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1" name="Isosceles Triangle 20"/>
            <p:cNvSpPr/>
            <p:nvPr/>
          </p:nvSpPr>
          <p:spPr>
            <a:xfrm>
              <a:off x="2743200" y="4571434"/>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25" name="Straight Connector 24"/>
            <p:cNvCxnSpPr/>
            <p:nvPr/>
          </p:nvCxnSpPr>
          <p:spPr>
            <a:xfrm>
              <a:off x="914400" y="3504766"/>
              <a:ext cx="7010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332267" y="3542861"/>
              <a:ext cx="5715879" cy="1587"/>
            </a:xfrm>
            <a:prstGeom prst="line">
              <a:avLst/>
            </a:prstGeom>
          </p:spPr>
          <p:style>
            <a:lnRef idx="1">
              <a:schemeClr val="accent1"/>
            </a:lnRef>
            <a:fillRef idx="0">
              <a:schemeClr val="accent1"/>
            </a:fillRef>
            <a:effectRef idx="0">
              <a:schemeClr val="accent1"/>
            </a:effectRef>
            <a:fontRef idx="minor">
              <a:schemeClr val="tx1"/>
            </a:fontRef>
          </p:style>
        </p:cxnSp>
        <p:sp>
          <p:nvSpPr>
            <p:cNvPr id="27679" name="TextBox 28"/>
            <p:cNvSpPr txBox="1">
              <a:spLocks noChangeArrowheads="1"/>
            </p:cNvSpPr>
            <p:nvPr/>
          </p:nvSpPr>
          <p:spPr bwMode="auto">
            <a:xfrm>
              <a:off x="8001000" y="3276600"/>
              <a:ext cx="533400" cy="523220"/>
            </a:xfrm>
            <a:prstGeom prst="rect">
              <a:avLst/>
            </a:prstGeom>
            <a:noFill/>
            <a:ln w="9525">
              <a:noFill/>
              <a:miter lim="800000"/>
              <a:headEnd/>
              <a:tailEnd/>
            </a:ln>
          </p:spPr>
          <p:txBody>
            <a:bodyPr>
              <a:spAutoFit/>
            </a:bodyPr>
            <a:lstStyle/>
            <a:p>
              <a:pPr algn="ctr"/>
              <a:r>
                <a:rPr lang="en-US" sz="2800" i="1"/>
                <a:t>x</a:t>
              </a:r>
              <a:r>
                <a:rPr lang="en-US" sz="2800" baseline="-25000"/>
                <a:t>1</a:t>
              </a:r>
              <a:endParaRPr lang="id-ID" sz="2800" baseline="-25000"/>
            </a:p>
          </p:txBody>
        </p:sp>
        <p:sp>
          <p:nvSpPr>
            <p:cNvPr id="27680" name="TextBox 29"/>
            <p:cNvSpPr txBox="1">
              <a:spLocks noChangeArrowheads="1"/>
            </p:cNvSpPr>
            <p:nvPr/>
          </p:nvSpPr>
          <p:spPr bwMode="auto">
            <a:xfrm>
              <a:off x="3886200" y="0"/>
              <a:ext cx="533400" cy="523220"/>
            </a:xfrm>
            <a:prstGeom prst="rect">
              <a:avLst/>
            </a:prstGeom>
            <a:noFill/>
            <a:ln w="9525">
              <a:noFill/>
              <a:miter lim="800000"/>
              <a:headEnd/>
              <a:tailEnd/>
            </a:ln>
          </p:spPr>
          <p:txBody>
            <a:bodyPr>
              <a:spAutoFit/>
            </a:bodyPr>
            <a:lstStyle/>
            <a:p>
              <a:pPr algn="ctr"/>
              <a:r>
                <a:rPr lang="en-US" sz="2800" i="1"/>
                <a:t>x</a:t>
              </a:r>
              <a:r>
                <a:rPr lang="en-US" sz="2800" baseline="-25000"/>
                <a:t>2</a:t>
              </a:r>
              <a:endParaRPr lang="id-ID" sz="2800" baseline="-25000"/>
            </a:p>
          </p:txBody>
        </p:sp>
      </p:grpSp>
      <p:cxnSp>
        <p:nvCxnSpPr>
          <p:cNvPr id="40" name="Straight Connector 39"/>
          <p:cNvCxnSpPr/>
          <p:nvPr/>
        </p:nvCxnSpPr>
        <p:spPr>
          <a:xfrm>
            <a:off x="2819400" y="838200"/>
            <a:ext cx="4648200" cy="36576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66800" y="1905000"/>
            <a:ext cx="3886200" cy="37338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43200" y="762000"/>
            <a:ext cx="4343400" cy="38100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90600" y="2057400"/>
            <a:ext cx="4343400" cy="35814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971800" y="685800"/>
            <a:ext cx="4343400" cy="35814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38200" y="1905000"/>
            <a:ext cx="4343400" cy="35814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graphicFrame>
        <p:nvGraphicFramePr>
          <p:cNvPr id="104450" name="Object 4"/>
          <p:cNvGraphicFramePr>
            <a:graphicFrameLocks noChangeAspect="1"/>
          </p:cNvGraphicFramePr>
          <p:nvPr/>
        </p:nvGraphicFramePr>
        <p:xfrm>
          <a:off x="228600" y="5673725"/>
          <a:ext cx="8458200" cy="1031875"/>
        </p:xfrm>
        <a:graphic>
          <a:graphicData uri="http://schemas.openxmlformats.org/presentationml/2006/ole">
            <mc:AlternateContent xmlns:mc="http://schemas.openxmlformats.org/markup-compatibility/2006">
              <mc:Choice xmlns:v="urn:schemas-microsoft-com:vml" Requires="v">
                <p:oleObj spid="_x0000_s27668" name="Equation" r:id="rId3" imgW="1637589" imgH="203112" progId="Equation.3">
                  <p:embed/>
                </p:oleObj>
              </mc:Choice>
              <mc:Fallback>
                <p:oleObj name="Equation" r:id="rId3" imgW="1637589" imgH="203112"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673725"/>
                        <a:ext cx="8458200" cy="103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43"/>
                                        </p:tgtEl>
                                      </p:cBhvr>
                                    </p:animEffect>
                                    <p:set>
                                      <p:cBhvr>
                                        <p:cTn id="22" dur="1" fill="hold">
                                          <p:stCondLst>
                                            <p:cond delay="499"/>
                                          </p:stCondLst>
                                        </p:cTn>
                                        <p:tgtEl>
                                          <p:spTgt spid="4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34"/>
                                        </p:tgtEl>
                                      </p:cBhvr>
                                    </p:animEffect>
                                    <p:set>
                                      <p:cBhvr>
                                        <p:cTn id="32" dur="1" fill="hold">
                                          <p:stCondLst>
                                            <p:cond delay="499"/>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linds(horizontal)">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blinds(horizont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44"/>
                                        </p:tgtEl>
                                      </p:cBhvr>
                                    </p:animEffect>
                                    <p:set>
                                      <p:cBhvr>
                                        <p:cTn id="52" dur="1" fill="hold">
                                          <p:stCondLst>
                                            <p:cond delay="499"/>
                                          </p:stCondLst>
                                        </p:cTn>
                                        <p:tgtEl>
                                          <p:spTgt spid="4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linds(horizontal)">
                                      <p:cBhvr>
                                        <p:cTn id="57" dur="5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xit" presetSubtype="10" fill="hold" nodeType="clickEffect">
                                  <p:stCondLst>
                                    <p:cond delay="0"/>
                                  </p:stCondLst>
                                  <p:childTnLst>
                                    <p:animEffect transition="out" filter="blinds(horizontal)">
                                      <p:cBhvr>
                                        <p:cTn id="61" dur="500"/>
                                        <p:tgtEl>
                                          <p:spTgt spid="45"/>
                                        </p:tgtEl>
                                      </p:cBhvr>
                                    </p:animEffect>
                                    <p:set>
                                      <p:cBhvr>
                                        <p:cTn id="62" dur="1" fill="hold">
                                          <p:stCondLst>
                                            <p:cond delay="499"/>
                                          </p:stCondLst>
                                        </p:cTn>
                                        <p:tgtEl>
                                          <p:spTgt spid="4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04450"/>
                                        </p:tgtEl>
                                        <p:attrNameLst>
                                          <p:attrName>style.visibility</p:attrName>
                                        </p:attrNameLst>
                                      </p:cBhvr>
                                      <p:to>
                                        <p:strVal val="visible"/>
                                      </p:to>
                                    </p:set>
                                    <p:animEffect transition="in" filter="blinds(horizontal)">
                                      <p:cBhvr>
                                        <p:cTn id="67" dur="5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id-ID" dirty="0" smtClean="0"/>
              <a:t>Algoritma </a:t>
            </a:r>
            <a:r>
              <a:rPr lang="en-US" dirty="0" err="1" smtClean="0"/>
              <a:t>Belajar</a:t>
            </a:r>
            <a:r>
              <a:rPr lang="id-ID" dirty="0" smtClean="0"/>
              <a:t> </a:t>
            </a:r>
            <a:r>
              <a:rPr lang="id-ID" b="1" dirty="0" smtClean="0"/>
              <a:t>Propagasi Balik</a:t>
            </a:r>
            <a:endParaRPr lang="id-ID" b="1" dirty="0"/>
          </a:p>
        </p:txBody>
      </p:sp>
      <p:sp>
        <p:nvSpPr>
          <p:cNvPr id="28681" name="Content Placeholder 2"/>
          <p:cNvSpPr>
            <a:spLocks noGrp="1"/>
          </p:cNvSpPr>
          <p:nvPr>
            <p:ph idx="1"/>
          </p:nvPr>
        </p:nvSpPr>
        <p:spPr/>
        <p:txBody>
          <a:bodyPr/>
          <a:lstStyle/>
          <a:p>
            <a:pPr eaLnBrk="1" hangingPunct="1"/>
            <a:r>
              <a:rPr lang="id-ID" b="1" smtClean="0"/>
              <a:t>Pelatihan Jaringan</a:t>
            </a:r>
            <a:endParaRPr lang="en-US" b="1" smtClean="0"/>
          </a:p>
          <a:p>
            <a:pPr lvl="1" eaLnBrk="1" hangingPunct="1"/>
            <a:r>
              <a:rPr lang="en-US" smtClean="0"/>
              <a:t>Perhitungan Mundur</a:t>
            </a:r>
            <a:endParaRPr lang="id-ID" smtClean="0"/>
          </a:p>
        </p:txBody>
      </p:sp>
      <p:sp>
        <p:nvSpPr>
          <p:cNvPr id="2868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868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8684"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868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
        <p:nvSpPr>
          <p:cNvPr id="2868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8674" name="Object 2"/>
          <p:cNvGraphicFramePr>
            <a:graphicFrameLocks noChangeAspect="1"/>
          </p:cNvGraphicFramePr>
          <p:nvPr/>
        </p:nvGraphicFramePr>
        <p:xfrm>
          <a:off x="1219200" y="2971800"/>
          <a:ext cx="2514600" cy="487363"/>
        </p:xfrm>
        <a:graphic>
          <a:graphicData uri="http://schemas.openxmlformats.org/presentationml/2006/ole">
            <mc:AlternateContent xmlns:mc="http://schemas.openxmlformats.org/markup-compatibility/2006">
              <mc:Choice xmlns:v="urn:schemas-microsoft-com:vml" Requires="v">
                <p:oleObj spid="_x0000_s28782" name="Equation" r:id="rId3" imgW="1181100" imgH="228600" progId="Equation.3">
                  <p:embed/>
                </p:oleObj>
              </mc:Choice>
              <mc:Fallback>
                <p:oleObj name="Equation" r:id="rId3" imgW="1181100" imgH="228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971800"/>
                        <a:ext cx="2514600" cy="487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7"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8675" name="Object 3"/>
          <p:cNvGraphicFramePr>
            <a:graphicFrameLocks noChangeAspect="1"/>
          </p:cNvGraphicFramePr>
          <p:nvPr/>
        </p:nvGraphicFramePr>
        <p:xfrm>
          <a:off x="5581650" y="2971800"/>
          <a:ext cx="3333750" cy="457200"/>
        </p:xfrm>
        <a:graphic>
          <a:graphicData uri="http://schemas.openxmlformats.org/presentationml/2006/ole">
            <mc:AlternateContent xmlns:mc="http://schemas.openxmlformats.org/markup-compatibility/2006">
              <mc:Choice xmlns:v="urn:schemas-microsoft-com:vml" Requires="v">
                <p:oleObj spid="_x0000_s28783" name="Equation" r:id="rId5" imgW="1663700" imgH="228600" progId="Equation.3">
                  <p:embed/>
                </p:oleObj>
              </mc:Choice>
              <mc:Fallback>
                <p:oleObj name="Equation" r:id="rId5" imgW="1663700" imgH="228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1650" y="2971800"/>
                        <a:ext cx="33337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8"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8676" name="Object 4"/>
          <p:cNvGraphicFramePr>
            <a:graphicFrameLocks noChangeAspect="1"/>
          </p:cNvGraphicFramePr>
          <p:nvPr/>
        </p:nvGraphicFramePr>
        <p:xfrm>
          <a:off x="1143000" y="3810000"/>
          <a:ext cx="3744913" cy="457200"/>
        </p:xfrm>
        <a:graphic>
          <a:graphicData uri="http://schemas.openxmlformats.org/presentationml/2006/ole">
            <mc:AlternateContent xmlns:mc="http://schemas.openxmlformats.org/markup-compatibility/2006">
              <mc:Choice xmlns:v="urn:schemas-microsoft-com:vml" Requires="v">
                <p:oleObj spid="_x0000_s28784" name="Equation" r:id="rId7" imgW="1637589" imgH="203112" progId="Equation.3">
                  <p:embed/>
                </p:oleObj>
              </mc:Choice>
              <mc:Fallback>
                <p:oleObj name="Equation" r:id="rId7" imgW="1637589" imgH="203112"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3810000"/>
                        <a:ext cx="37449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89"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8677" name="Object 5"/>
          <p:cNvGraphicFramePr>
            <a:graphicFrameLocks noChangeAspect="1"/>
          </p:cNvGraphicFramePr>
          <p:nvPr/>
        </p:nvGraphicFramePr>
        <p:xfrm>
          <a:off x="5562600" y="3810000"/>
          <a:ext cx="3276600" cy="501650"/>
        </p:xfrm>
        <a:graphic>
          <a:graphicData uri="http://schemas.openxmlformats.org/presentationml/2006/ole">
            <mc:AlternateContent xmlns:mc="http://schemas.openxmlformats.org/markup-compatibility/2006">
              <mc:Choice xmlns:v="urn:schemas-microsoft-com:vml" Requires="v">
                <p:oleObj spid="_x0000_s28785" name="Equation" r:id="rId9" imgW="1307532" imgH="203112" progId="Equation.3">
                  <p:embed/>
                </p:oleObj>
              </mc:Choice>
              <mc:Fallback>
                <p:oleObj name="Equation" r:id="rId9" imgW="1307532" imgH="203112"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2600" y="3810000"/>
                        <a:ext cx="327660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8678" name="Object 6"/>
          <p:cNvGraphicFramePr>
            <a:graphicFrameLocks noChangeAspect="1"/>
          </p:cNvGraphicFramePr>
          <p:nvPr/>
        </p:nvGraphicFramePr>
        <p:xfrm>
          <a:off x="1143000" y="4724400"/>
          <a:ext cx="3940175" cy="457200"/>
        </p:xfrm>
        <a:graphic>
          <a:graphicData uri="http://schemas.openxmlformats.org/presentationml/2006/ole">
            <mc:AlternateContent xmlns:mc="http://schemas.openxmlformats.org/markup-compatibility/2006">
              <mc:Choice xmlns:v="urn:schemas-microsoft-com:vml" Requires="v">
                <p:oleObj spid="_x0000_s28786" name="Equation" r:id="rId11" imgW="1726451" imgH="203112" progId="Equation.3">
                  <p:embed/>
                </p:oleObj>
              </mc:Choice>
              <mc:Fallback>
                <p:oleObj name="Equation" r:id="rId11" imgW="1726451" imgH="203112"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43000" y="4724400"/>
                        <a:ext cx="39401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9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8679" name="Object 8"/>
          <p:cNvGraphicFramePr>
            <a:graphicFrameLocks noChangeAspect="1"/>
          </p:cNvGraphicFramePr>
          <p:nvPr/>
        </p:nvGraphicFramePr>
        <p:xfrm>
          <a:off x="5486400" y="4724400"/>
          <a:ext cx="3429000" cy="490538"/>
        </p:xfrm>
        <a:graphic>
          <a:graphicData uri="http://schemas.openxmlformats.org/presentationml/2006/ole">
            <mc:AlternateContent xmlns:mc="http://schemas.openxmlformats.org/markup-compatibility/2006">
              <mc:Choice xmlns:v="urn:schemas-microsoft-com:vml" Requires="v">
                <p:oleObj spid="_x0000_s28787" name="Equation" r:id="rId13" imgW="1396394" imgH="203112" progId="Equation.3">
                  <p:embed/>
                </p:oleObj>
              </mc:Choice>
              <mc:Fallback>
                <p:oleObj name="Equation" r:id="rId13" imgW="1396394" imgH="203112" progId="Equation.3">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4724400"/>
                        <a:ext cx="3429000" cy="490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Oval 20"/>
          <p:cNvSpPr/>
          <p:nvPr/>
        </p:nvSpPr>
        <p:spPr>
          <a:xfrm>
            <a:off x="3124200" y="3505200"/>
            <a:ext cx="685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4" name="Oval 23"/>
          <p:cNvSpPr/>
          <p:nvPr/>
        </p:nvSpPr>
        <p:spPr>
          <a:xfrm>
            <a:off x="3200400" y="4495800"/>
            <a:ext cx="685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eaLnBrk="1" hangingPunct="1">
              <a:defRPr/>
            </a:pPr>
            <a:r>
              <a:rPr lang="en-US" sz="5400" i="1" dirty="0" smtClean="0"/>
              <a:t>L</a:t>
            </a:r>
            <a:r>
              <a:rPr lang="id-ID" sz="5400" i="1" dirty="0" smtClean="0"/>
              <a:t>earning </a:t>
            </a:r>
            <a:r>
              <a:rPr lang="en-US" sz="5400" i="1" dirty="0" smtClean="0"/>
              <a:t>R</a:t>
            </a:r>
            <a:r>
              <a:rPr lang="id-ID" sz="5400" i="1" dirty="0" smtClean="0"/>
              <a:t>ate</a:t>
            </a:r>
            <a:r>
              <a:rPr lang="en-US" sz="5400" dirty="0" smtClean="0"/>
              <a:t>:</a:t>
            </a:r>
            <a:r>
              <a:rPr lang="id-ID" sz="5400" dirty="0" smtClean="0"/>
              <a:t> </a:t>
            </a:r>
            <a:r>
              <a:rPr lang="en-US" sz="5400" b="1" dirty="0" smtClean="0"/>
              <a:t>Kecil</a:t>
            </a:r>
            <a:endParaRPr lang="id-ID" sz="5400" dirty="0"/>
          </a:p>
        </p:txBody>
      </p:sp>
      <p:pic>
        <p:nvPicPr>
          <p:cNvPr id="92163" name="Picture 2"/>
          <p:cNvPicPr>
            <a:picLocks noChangeAspect="1" noChangeArrowheads="1"/>
          </p:cNvPicPr>
          <p:nvPr/>
        </p:nvPicPr>
        <p:blipFill>
          <a:blip r:embed="rId2"/>
          <a:srcRect/>
          <a:stretch>
            <a:fillRect/>
          </a:stretch>
        </p:blipFill>
        <p:spPr bwMode="auto">
          <a:xfrm>
            <a:off x="457200" y="2590800"/>
            <a:ext cx="8183563"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Kapan</a:t>
            </a:r>
            <a:r>
              <a:rPr lang="en-US" dirty="0" smtClean="0"/>
              <a:t> </a:t>
            </a:r>
            <a:r>
              <a:rPr lang="en-US" dirty="0" err="1" smtClean="0"/>
              <a:t>Menghentikan</a:t>
            </a:r>
            <a:r>
              <a:rPr lang="en-US" dirty="0" smtClean="0"/>
              <a:t> </a:t>
            </a:r>
            <a:r>
              <a:rPr lang="en-US" i="1" dirty="0" smtClean="0"/>
              <a:t>Learning</a:t>
            </a:r>
            <a:r>
              <a:rPr lang="en-US" dirty="0" smtClean="0"/>
              <a:t>?</a:t>
            </a:r>
            <a:endParaRPr lang="id-ID" dirty="0"/>
          </a:p>
        </p:txBody>
      </p:sp>
      <p:sp>
        <p:nvSpPr>
          <p:cNvPr id="297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graphicFrame>
        <p:nvGraphicFramePr>
          <p:cNvPr id="29698" name="Object 2"/>
          <p:cNvGraphicFramePr>
            <a:graphicFrameLocks noChangeAspect="1"/>
          </p:cNvGraphicFramePr>
          <p:nvPr/>
        </p:nvGraphicFramePr>
        <p:xfrm>
          <a:off x="457200" y="2362200"/>
          <a:ext cx="8001000" cy="4340225"/>
        </p:xfrm>
        <a:graphic>
          <a:graphicData uri="http://schemas.openxmlformats.org/presentationml/2006/ole">
            <mc:AlternateContent xmlns:mc="http://schemas.openxmlformats.org/markup-compatibility/2006">
              <mc:Choice xmlns:v="urn:schemas-microsoft-com:vml" Requires="v">
                <p:oleObj spid="_x0000_s29716" name="Visio" r:id="rId3" imgW="4726849" imgH="2566798" progId="Visio.Drawing.11">
                  <p:embed/>
                </p:oleObj>
              </mc:Choice>
              <mc:Fallback>
                <p:oleObj name="Visio" r:id="rId3" imgW="4726849" imgH="2566798"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362200"/>
                        <a:ext cx="8001000" cy="434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6"/>
          <p:cNvGrpSpPr>
            <a:grpSpLocks/>
          </p:cNvGrpSpPr>
          <p:nvPr/>
        </p:nvGrpSpPr>
        <p:grpSpPr bwMode="auto">
          <a:xfrm>
            <a:off x="3825875" y="4724400"/>
            <a:ext cx="1295400" cy="1055688"/>
            <a:chOff x="5044440" y="2678668"/>
            <a:chExt cx="1295400" cy="1055132"/>
          </a:xfrm>
        </p:grpSpPr>
        <p:sp>
          <p:nvSpPr>
            <p:cNvPr id="8" name="Oval 7"/>
            <p:cNvSpPr/>
            <p:nvPr/>
          </p:nvSpPr>
          <p:spPr>
            <a:xfrm>
              <a:off x="5485765" y="3200681"/>
              <a:ext cx="381000" cy="533119"/>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9704" name="TextBox 8"/>
            <p:cNvSpPr txBox="1">
              <a:spLocks noChangeArrowheads="1"/>
            </p:cNvSpPr>
            <p:nvPr/>
          </p:nvSpPr>
          <p:spPr bwMode="auto">
            <a:xfrm>
              <a:off x="5044440" y="2678668"/>
              <a:ext cx="1295400" cy="369332"/>
            </a:xfrm>
            <a:prstGeom prst="rect">
              <a:avLst/>
            </a:prstGeom>
            <a:noFill/>
            <a:ln w="9525">
              <a:noFill/>
              <a:miter lim="800000"/>
              <a:headEnd/>
              <a:tailEnd/>
            </a:ln>
          </p:spPr>
          <p:txBody>
            <a:bodyPr>
              <a:spAutoFit/>
            </a:bodyPr>
            <a:lstStyle/>
            <a:p>
              <a:pPr algn="ctr"/>
              <a:r>
                <a:rPr lang="en-US" b="1">
                  <a:solidFill>
                    <a:srgbClr val="0070C0"/>
                  </a:solidFill>
                </a:rPr>
                <a:t>Berhenti !</a:t>
              </a:r>
              <a:endParaRPr lang="id-ID" b="1">
                <a:solidFill>
                  <a:srgbClr val="0070C0"/>
                </a:solidFill>
              </a:endParaRPr>
            </a:p>
          </p:txBody>
        </p:sp>
      </p:grpSp>
      <p:sp>
        <p:nvSpPr>
          <p:cNvPr id="10" name="TextBox 9"/>
          <p:cNvSpPr txBox="1">
            <a:spLocks noChangeArrowheads="1"/>
          </p:cNvSpPr>
          <p:nvPr/>
        </p:nvSpPr>
        <p:spPr bwMode="auto">
          <a:xfrm>
            <a:off x="2895600" y="3581400"/>
            <a:ext cx="3124200" cy="708025"/>
          </a:xfrm>
          <a:prstGeom prst="rect">
            <a:avLst/>
          </a:prstGeom>
          <a:noFill/>
          <a:ln w="9525">
            <a:noFill/>
            <a:miter lim="800000"/>
            <a:headEnd/>
            <a:tailEnd/>
          </a:ln>
        </p:spPr>
        <p:txBody>
          <a:bodyPr>
            <a:spAutoFit/>
          </a:bodyPr>
          <a:lstStyle/>
          <a:p>
            <a:pPr algn="ctr"/>
            <a:r>
              <a:rPr lang="en-US" sz="2000" b="1">
                <a:solidFill>
                  <a:srgbClr val="0070C0"/>
                </a:solidFill>
              </a:rPr>
              <a:t>Total MSE proporsional paling rendah</a:t>
            </a:r>
            <a:endParaRPr lang="id-ID" sz="20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Group 33"/>
          <p:cNvGrpSpPr>
            <a:grpSpLocks/>
          </p:cNvGrpSpPr>
          <p:nvPr/>
        </p:nvGrpSpPr>
        <p:grpSpPr bwMode="auto">
          <a:xfrm>
            <a:off x="838200" y="150813"/>
            <a:ext cx="7620000" cy="6402387"/>
            <a:chOff x="914400" y="0"/>
            <a:chExt cx="7620000" cy="6401594"/>
          </a:xfrm>
        </p:grpSpPr>
        <p:sp>
          <p:nvSpPr>
            <p:cNvPr id="3" name="Oval 2"/>
            <p:cNvSpPr/>
            <p:nvPr/>
          </p:nvSpPr>
          <p:spPr>
            <a:xfrm>
              <a:off x="5029200" y="2057145"/>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 name="Oval 3"/>
            <p:cNvSpPr/>
            <p:nvPr/>
          </p:nvSpPr>
          <p:spPr>
            <a:xfrm>
              <a:off x="5715000" y="1904764"/>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 name="Oval 4"/>
            <p:cNvSpPr/>
            <p:nvPr/>
          </p:nvSpPr>
          <p:spPr>
            <a:xfrm>
              <a:off x="6172200" y="358095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Oval 5"/>
            <p:cNvSpPr/>
            <p:nvPr/>
          </p:nvSpPr>
          <p:spPr>
            <a:xfrm>
              <a:off x="6096000" y="2514289"/>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Oval 6"/>
            <p:cNvSpPr/>
            <p:nvPr/>
          </p:nvSpPr>
          <p:spPr>
            <a:xfrm>
              <a:off x="5257800" y="3504766"/>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Oval 7"/>
            <p:cNvSpPr/>
            <p:nvPr/>
          </p:nvSpPr>
          <p:spPr>
            <a:xfrm>
              <a:off x="4419600" y="2285717"/>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9" name="Oval 8"/>
            <p:cNvSpPr/>
            <p:nvPr/>
          </p:nvSpPr>
          <p:spPr>
            <a:xfrm>
              <a:off x="5257800" y="1523811"/>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0" name="Oval 9"/>
            <p:cNvSpPr/>
            <p:nvPr/>
          </p:nvSpPr>
          <p:spPr>
            <a:xfrm>
              <a:off x="5715000" y="3047622"/>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Oval 10"/>
            <p:cNvSpPr/>
            <p:nvPr/>
          </p:nvSpPr>
          <p:spPr>
            <a:xfrm>
              <a:off x="5029200" y="2895241"/>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2" name="Oval 11"/>
            <p:cNvSpPr/>
            <p:nvPr/>
          </p:nvSpPr>
          <p:spPr>
            <a:xfrm>
              <a:off x="5410200" y="2590479"/>
              <a:ext cx="304800" cy="3047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p>
          </p:txBody>
        </p:sp>
        <p:sp>
          <p:nvSpPr>
            <p:cNvPr id="13" name="Isosceles Triangle 12"/>
            <p:cNvSpPr/>
            <p:nvPr/>
          </p:nvSpPr>
          <p:spPr>
            <a:xfrm>
              <a:off x="2286000" y="4038100"/>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Isosceles Triangle 13"/>
            <p:cNvSpPr/>
            <p:nvPr/>
          </p:nvSpPr>
          <p:spPr>
            <a:xfrm>
              <a:off x="2743200" y="3961909"/>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5" name="Isosceles Triangle 14"/>
            <p:cNvSpPr/>
            <p:nvPr/>
          </p:nvSpPr>
          <p:spPr>
            <a:xfrm>
              <a:off x="3429000" y="4190481"/>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6" name="Isosceles Triangle 15"/>
            <p:cNvSpPr/>
            <p:nvPr/>
          </p:nvSpPr>
          <p:spPr>
            <a:xfrm>
              <a:off x="3124200" y="2971432"/>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7" name="Isosceles Triangle 16"/>
            <p:cNvSpPr/>
            <p:nvPr/>
          </p:nvSpPr>
          <p:spPr>
            <a:xfrm>
              <a:off x="1752600" y="3580956"/>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8" name="Isosceles Triangle 17"/>
            <p:cNvSpPr/>
            <p:nvPr/>
          </p:nvSpPr>
          <p:spPr>
            <a:xfrm>
              <a:off x="3200400" y="3580956"/>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Isosceles Triangle 18"/>
            <p:cNvSpPr/>
            <p:nvPr/>
          </p:nvSpPr>
          <p:spPr>
            <a:xfrm>
              <a:off x="2438400" y="3276194"/>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0" name="Isosceles Triangle 19"/>
            <p:cNvSpPr/>
            <p:nvPr/>
          </p:nvSpPr>
          <p:spPr>
            <a:xfrm>
              <a:off x="1676400" y="4190481"/>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1" name="Isosceles Triangle 20"/>
            <p:cNvSpPr/>
            <p:nvPr/>
          </p:nvSpPr>
          <p:spPr>
            <a:xfrm>
              <a:off x="2743200" y="4571434"/>
              <a:ext cx="381000" cy="304762"/>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25" name="Straight Connector 24"/>
            <p:cNvCxnSpPr/>
            <p:nvPr/>
          </p:nvCxnSpPr>
          <p:spPr>
            <a:xfrm>
              <a:off x="914400" y="3504766"/>
              <a:ext cx="7010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332267" y="3542861"/>
              <a:ext cx="5715879" cy="1587"/>
            </a:xfrm>
            <a:prstGeom prst="line">
              <a:avLst/>
            </a:prstGeom>
          </p:spPr>
          <p:style>
            <a:lnRef idx="1">
              <a:schemeClr val="accent1"/>
            </a:lnRef>
            <a:fillRef idx="0">
              <a:schemeClr val="accent1"/>
            </a:fillRef>
            <a:effectRef idx="0">
              <a:schemeClr val="accent1"/>
            </a:effectRef>
            <a:fontRef idx="minor">
              <a:schemeClr val="tx1"/>
            </a:fontRef>
          </p:style>
        </p:cxnSp>
        <p:sp>
          <p:nvSpPr>
            <p:cNvPr id="93215" name="TextBox 28"/>
            <p:cNvSpPr txBox="1">
              <a:spLocks noChangeArrowheads="1"/>
            </p:cNvSpPr>
            <p:nvPr/>
          </p:nvSpPr>
          <p:spPr bwMode="auto">
            <a:xfrm>
              <a:off x="8001000" y="3276600"/>
              <a:ext cx="533400" cy="523220"/>
            </a:xfrm>
            <a:prstGeom prst="rect">
              <a:avLst/>
            </a:prstGeom>
            <a:noFill/>
            <a:ln w="9525">
              <a:noFill/>
              <a:miter lim="800000"/>
              <a:headEnd/>
              <a:tailEnd/>
            </a:ln>
          </p:spPr>
          <p:txBody>
            <a:bodyPr>
              <a:spAutoFit/>
            </a:bodyPr>
            <a:lstStyle/>
            <a:p>
              <a:pPr algn="ctr"/>
              <a:r>
                <a:rPr lang="en-US" sz="2800" i="1"/>
                <a:t>x</a:t>
              </a:r>
              <a:r>
                <a:rPr lang="en-US" sz="2800" baseline="-25000"/>
                <a:t>1</a:t>
              </a:r>
              <a:endParaRPr lang="id-ID" sz="2800" baseline="-25000"/>
            </a:p>
          </p:txBody>
        </p:sp>
        <p:sp>
          <p:nvSpPr>
            <p:cNvPr id="93216" name="TextBox 29"/>
            <p:cNvSpPr txBox="1">
              <a:spLocks noChangeArrowheads="1"/>
            </p:cNvSpPr>
            <p:nvPr/>
          </p:nvSpPr>
          <p:spPr bwMode="auto">
            <a:xfrm>
              <a:off x="3886200" y="0"/>
              <a:ext cx="533400" cy="523220"/>
            </a:xfrm>
            <a:prstGeom prst="rect">
              <a:avLst/>
            </a:prstGeom>
            <a:noFill/>
            <a:ln w="9525">
              <a:noFill/>
              <a:miter lim="800000"/>
              <a:headEnd/>
              <a:tailEnd/>
            </a:ln>
          </p:spPr>
          <p:txBody>
            <a:bodyPr>
              <a:spAutoFit/>
            </a:bodyPr>
            <a:lstStyle/>
            <a:p>
              <a:pPr algn="ctr"/>
              <a:r>
                <a:rPr lang="en-US" sz="2800" i="1"/>
                <a:t>x</a:t>
              </a:r>
              <a:r>
                <a:rPr lang="en-US" sz="2800" baseline="-25000"/>
                <a:t>2</a:t>
              </a:r>
              <a:endParaRPr lang="id-ID" sz="2800" baseline="-25000"/>
            </a:p>
          </p:txBody>
        </p:sp>
      </p:grpSp>
      <p:cxnSp>
        <p:nvCxnSpPr>
          <p:cNvPr id="35" name="Straight Connector 34"/>
          <p:cNvCxnSpPr/>
          <p:nvPr/>
        </p:nvCxnSpPr>
        <p:spPr>
          <a:xfrm rot="16200000" flipH="1">
            <a:off x="1866900" y="1409700"/>
            <a:ext cx="4343400" cy="3657600"/>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sp>
        <p:nvSpPr>
          <p:cNvPr id="36" name="TextBox 35"/>
          <p:cNvSpPr txBox="1">
            <a:spLocks noChangeArrowheads="1"/>
          </p:cNvSpPr>
          <p:nvPr/>
        </p:nvSpPr>
        <p:spPr bwMode="auto">
          <a:xfrm>
            <a:off x="4343400" y="5648325"/>
            <a:ext cx="3581400" cy="523875"/>
          </a:xfrm>
          <a:prstGeom prst="rect">
            <a:avLst/>
          </a:prstGeom>
          <a:noFill/>
          <a:ln w="9525">
            <a:noFill/>
            <a:miter lim="800000"/>
            <a:headEnd/>
            <a:tailEnd/>
          </a:ln>
        </p:spPr>
        <p:txBody>
          <a:bodyPr>
            <a:spAutoFit/>
          </a:bodyPr>
          <a:lstStyle/>
          <a:p>
            <a:pPr algn="ctr"/>
            <a:r>
              <a:rPr lang="en-US" sz="2800" i="1">
                <a:solidFill>
                  <a:srgbClr val="33CC33"/>
                </a:solidFill>
              </a:rPr>
              <a:t>w</a:t>
            </a:r>
            <a:r>
              <a:rPr lang="en-US" sz="2800" baseline="-25000">
                <a:solidFill>
                  <a:srgbClr val="33CC33"/>
                </a:solidFill>
              </a:rPr>
              <a:t>1</a:t>
            </a:r>
            <a:r>
              <a:rPr lang="en-US" sz="2800" i="1">
                <a:solidFill>
                  <a:srgbClr val="33CC33"/>
                </a:solidFill>
              </a:rPr>
              <a:t>x</a:t>
            </a:r>
            <a:r>
              <a:rPr lang="en-US" sz="2800" baseline="-25000">
                <a:solidFill>
                  <a:srgbClr val="33CC33"/>
                </a:solidFill>
              </a:rPr>
              <a:t>1</a:t>
            </a:r>
            <a:r>
              <a:rPr lang="en-US" sz="2800" i="1">
                <a:solidFill>
                  <a:srgbClr val="33CC33"/>
                </a:solidFill>
              </a:rPr>
              <a:t> + w</a:t>
            </a:r>
            <a:r>
              <a:rPr lang="en-US" sz="2800" baseline="-25000">
                <a:solidFill>
                  <a:srgbClr val="33CC33"/>
                </a:solidFill>
              </a:rPr>
              <a:t>2</a:t>
            </a:r>
            <a:r>
              <a:rPr lang="en-US" sz="2800" i="1">
                <a:solidFill>
                  <a:srgbClr val="33CC33"/>
                </a:solidFill>
              </a:rPr>
              <a:t>x</a:t>
            </a:r>
            <a:r>
              <a:rPr lang="en-US" sz="2800" baseline="-25000">
                <a:solidFill>
                  <a:srgbClr val="33CC33"/>
                </a:solidFill>
              </a:rPr>
              <a:t>2 </a:t>
            </a:r>
            <a:r>
              <a:rPr lang="en-US" sz="2800" i="1">
                <a:solidFill>
                  <a:srgbClr val="33CC33"/>
                </a:solidFill>
              </a:rPr>
              <a:t>- </a:t>
            </a:r>
            <a:r>
              <a:rPr lang="el-GR" sz="2800" i="1">
                <a:solidFill>
                  <a:srgbClr val="33CC33"/>
                </a:solidFill>
              </a:rPr>
              <a:t>θ</a:t>
            </a:r>
            <a:r>
              <a:rPr lang="en-US" sz="2800" i="1">
                <a:solidFill>
                  <a:srgbClr val="33CC33"/>
                </a:solidFill>
              </a:rPr>
              <a:t>= </a:t>
            </a:r>
            <a:r>
              <a:rPr lang="en-US" sz="2800">
                <a:solidFill>
                  <a:srgbClr val="33CC33"/>
                </a:solidFill>
              </a:rPr>
              <a:t>0</a:t>
            </a:r>
            <a:endParaRPr lang="id-ID" sz="2800" baseline="-25000">
              <a:solidFill>
                <a:srgbClr val="33CC33"/>
              </a:solidFill>
            </a:endParaRPr>
          </a:p>
        </p:txBody>
      </p:sp>
      <p:sp>
        <p:nvSpPr>
          <p:cNvPr id="37" name="Rectangle 36"/>
          <p:cNvSpPr>
            <a:spLocks noChangeArrowheads="1"/>
          </p:cNvSpPr>
          <p:nvPr/>
        </p:nvSpPr>
        <p:spPr bwMode="auto">
          <a:xfrm>
            <a:off x="4648200" y="6172200"/>
            <a:ext cx="3165475" cy="523875"/>
          </a:xfrm>
          <a:prstGeom prst="rect">
            <a:avLst/>
          </a:prstGeom>
          <a:noFill/>
          <a:ln w="9525">
            <a:noFill/>
            <a:miter lim="800000"/>
            <a:headEnd/>
            <a:tailEnd/>
          </a:ln>
        </p:spPr>
        <p:txBody>
          <a:bodyPr wrap="none">
            <a:spAutoFit/>
          </a:bodyPr>
          <a:lstStyle/>
          <a:p>
            <a:pPr algn="ctr"/>
            <a:r>
              <a:rPr lang="en-US" sz="2800" i="1"/>
              <a:t>Decision boundary</a:t>
            </a:r>
          </a:p>
        </p:txBody>
      </p:sp>
      <p:cxnSp>
        <p:nvCxnSpPr>
          <p:cNvPr id="40" name="Straight Connector 39"/>
          <p:cNvCxnSpPr/>
          <p:nvPr/>
        </p:nvCxnSpPr>
        <p:spPr>
          <a:xfrm>
            <a:off x="2819400" y="838200"/>
            <a:ext cx="4648200" cy="36576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66800" y="1524000"/>
            <a:ext cx="3886200" cy="3733800"/>
          </a:xfrm>
          <a:prstGeom prst="line">
            <a:avLst/>
          </a:prstGeom>
          <a:ln w="38100">
            <a:solidFill>
              <a:srgbClr val="FF33C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1485900" y="1638300"/>
            <a:ext cx="4343400" cy="365760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2171700" y="1104900"/>
            <a:ext cx="4267200" cy="373380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linds(horizont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43"/>
                                        </p:tgtEl>
                                      </p:cBhvr>
                                    </p:animEffect>
                                    <p:set>
                                      <p:cBhvr>
                                        <p:cTn id="22" dur="1" fill="hold">
                                          <p:stCondLst>
                                            <p:cond delay="499"/>
                                          </p:stCondLst>
                                        </p:cTn>
                                        <p:tgtEl>
                                          <p:spTgt spid="4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linds(horizontal)">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linds(horizont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linds(horizont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linds(horizontal)">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i="1" dirty="0" err="1" smtClean="0"/>
              <a:t>Overfit</a:t>
            </a:r>
            <a:r>
              <a:rPr lang="en-US" i="1" dirty="0" smtClean="0"/>
              <a:t>,</a:t>
            </a:r>
            <a:r>
              <a:rPr lang="en-US" dirty="0" smtClean="0"/>
              <a:t> </a:t>
            </a:r>
            <a:r>
              <a:rPr lang="en-US" i="1" dirty="0" smtClean="0"/>
              <a:t>Oversize</a:t>
            </a:r>
            <a:r>
              <a:rPr lang="en-US" dirty="0" smtClean="0"/>
              <a:t>, </a:t>
            </a:r>
            <a:r>
              <a:rPr lang="en-US" i="1" dirty="0" smtClean="0"/>
              <a:t>Flexible</a:t>
            </a:r>
            <a:endParaRPr lang="id-ID" i="1" dirty="0"/>
          </a:p>
        </p:txBody>
      </p:sp>
      <p:pic>
        <p:nvPicPr>
          <p:cNvPr id="392194" name="Picture 2" descr="D:\00 Suyanto\001 Kuliah 2009\CSCS3243 Kecerdasan Mesain dan Artifisial\Over fit shoes.jpg"/>
          <p:cNvPicPr>
            <a:picLocks noChangeAspect="1" noChangeArrowheads="1"/>
          </p:cNvPicPr>
          <p:nvPr/>
        </p:nvPicPr>
        <p:blipFill>
          <a:blip r:embed="rId2"/>
          <a:srcRect/>
          <a:stretch>
            <a:fillRect/>
          </a:stretch>
        </p:blipFill>
        <p:spPr bwMode="auto">
          <a:xfrm>
            <a:off x="533400" y="2133600"/>
            <a:ext cx="1776413" cy="4267200"/>
          </a:xfrm>
          <a:prstGeom prst="rect">
            <a:avLst/>
          </a:prstGeom>
          <a:noFill/>
          <a:ln w="9525">
            <a:noFill/>
            <a:miter lim="800000"/>
            <a:headEnd/>
            <a:tailEnd/>
          </a:ln>
        </p:spPr>
      </p:pic>
      <p:pic>
        <p:nvPicPr>
          <p:cNvPr id="392195" name="Picture 3" descr="D:\00 Suyanto\001 Kuliah 2009\CSCS3243 Kecerdasan Mesain dan Artifisial\Oversize Shoes.jpg"/>
          <p:cNvPicPr>
            <a:picLocks noChangeAspect="1" noChangeArrowheads="1"/>
          </p:cNvPicPr>
          <p:nvPr/>
        </p:nvPicPr>
        <p:blipFill>
          <a:blip r:embed="rId3"/>
          <a:srcRect/>
          <a:stretch>
            <a:fillRect/>
          </a:stretch>
        </p:blipFill>
        <p:spPr bwMode="auto">
          <a:xfrm>
            <a:off x="2590800" y="2133600"/>
            <a:ext cx="1955800" cy="4284663"/>
          </a:xfrm>
          <a:prstGeom prst="rect">
            <a:avLst/>
          </a:prstGeom>
          <a:noFill/>
          <a:ln w="9525">
            <a:noFill/>
            <a:miter lim="800000"/>
            <a:headEnd/>
            <a:tailEnd/>
          </a:ln>
        </p:spPr>
      </p:pic>
      <p:pic>
        <p:nvPicPr>
          <p:cNvPr id="392196" name="Picture 4" descr="D:\00 Suyanto\001 Kuliah 2009\CSCS3243 Kecerdasan Mesain dan Artifisial\Flexible Shoes.jpg"/>
          <p:cNvPicPr>
            <a:picLocks noChangeAspect="1" noChangeArrowheads="1"/>
          </p:cNvPicPr>
          <p:nvPr/>
        </p:nvPicPr>
        <p:blipFill>
          <a:blip r:embed="rId4"/>
          <a:srcRect/>
          <a:stretch>
            <a:fillRect/>
          </a:stretch>
        </p:blipFill>
        <p:spPr bwMode="auto">
          <a:xfrm>
            <a:off x="4800600" y="2133600"/>
            <a:ext cx="4073525" cy="2419350"/>
          </a:xfrm>
          <a:prstGeom prst="rect">
            <a:avLst/>
          </a:prstGeom>
          <a:noFill/>
          <a:ln w="9525">
            <a:noFill/>
            <a:miter lim="800000"/>
            <a:headEnd/>
            <a:tailEnd/>
          </a:ln>
        </p:spPr>
      </p:pic>
      <p:sp>
        <p:nvSpPr>
          <p:cNvPr id="6" name="Oval 5"/>
          <p:cNvSpPr/>
          <p:nvPr/>
        </p:nvSpPr>
        <p:spPr>
          <a:xfrm>
            <a:off x="609600" y="5638800"/>
            <a:ext cx="1600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 name="Oval 6"/>
          <p:cNvSpPr/>
          <p:nvPr/>
        </p:nvSpPr>
        <p:spPr>
          <a:xfrm>
            <a:off x="2590800" y="5105400"/>
            <a:ext cx="16002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8" name="Oval 7"/>
          <p:cNvSpPr/>
          <p:nvPr/>
        </p:nvSpPr>
        <p:spPr>
          <a:xfrm>
            <a:off x="5943600" y="2590800"/>
            <a:ext cx="1600200" cy="1295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92194"/>
                                        </p:tgtEl>
                                        <p:attrNameLst>
                                          <p:attrName>style.visibility</p:attrName>
                                        </p:attrNameLst>
                                      </p:cBhvr>
                                      <p:to>
                                        <p:strVal val="visible"/>
                                      </p:to>
                                    </p:set>
                                    <p:animEffect transition="in" filter="blinds(horizontal)">
                                      <p:cBhvr>
                                        <p:cTn id="7" dur="500"/>
                                        <p:tgtEl>
                                          <p:spTgt spid="39219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92195"/>
                                        </p:tgtEl>
                                        <p:attrNameLst>
                                          <p:attrName>style.visibility</p:attrName>
                                        </p:attrNameLst>
                                      </p:cBhvr>
                                      <p:to>
                                        <p:strVal val="visible"/>
                                      </p:to>
                                    </p:set>
                                    <p:animEffect transition="in" filter="blinds(horizontal)">
                                      <p:cBhvr>
                                        <p:cTn id="17" dur="500"/>
                                        <p:tgtEl>
                                          <p:spTgt spid="39219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92196"/>
                                        </p:tgtEl>
                                        <p:attrNameLst>
                                          <p:attrName>style.visibility</p:attrName>
                                        </p:attrNameLst>
                                      </p:cBhvr>
                                      <p:to>
                                        <p:strVal val="visible"/>
                                      </p:to>
                                    </p:set>
                                    <p:animEffect transition="in" filter="blinds(horizontal)">
                                      <p:cBhvr>
                                        <p:cTn id="27" dur="500"/>
                                        <p:tgtEl>
                                          <p:spTgt spid="39219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id-ID" dirty="0" smtClean="0"/>
              <a:t>Strategi penggunaan ANN</a:t>
            </a:r>
            <a:endParaRPr lang="id-ID" dirty="0"/>
          </a:p>
        </p:txBody>
      </p:sp>
      <p:sp>
        <p:nvSpPr>
          <p:cNvPr id="9" name="Content Placeholder 8"/>
          <p:cNvSpPr>
            <a:spLocks noGrp="1"/>
          </p:cNvSpPr>
          <p:nvPr>
            <p:ph idx="1"/>
          </p:nvPr>
        </p:nvSpPr>
        <p:spPr>
          <a:xfrm>
            <a:off x="457200" y="1935163"/>
            <a:ext cx="8229600" cy="4770437"/>
          </a:xfrm>
        </p:spPr>
        <p:txBody>
          <a:bodyPr/>
          <a:lstStyle/>
          <a:p>
            <a:r>
              <a:rPr lang="id-ID" sz="2000" b="1" dirty="0" smtClean="0"/>
              <a:t>Cara memandang masalah</a:t>
            </a:r>
            <a:r>
              <a:rPr lang="id-ID" sz="2000" dirty="0" smtClean="0"/>
              <a:t>: </a:t>
            </a:r>
          </a:p>
          <a:p>
            <a:pPr lvl="1"/>
            <a:r>
              <a:rPr lang="id-ID" sz="1800" dirty="0" smtClean="0"/>
              <a:t>Klasifikasi</a:t>
            </a:r>
          </a:p>
          <a:p>
            <a:pPr lvl="1"/>
            <a:r>
              <a:rPr lang="id-ID" sz="1800" dirty="0" smtClean="0"/>
              <a:t>Sekuriti</a:t>
            </a:r>
          </a:p>
          <a:p>
            <a:pPr lvl="1"/>
            <a:r>
              <a:rPr lang="id-ID" sz="1800" dirty="0" smtClean="0"/>
              <a:t>Prediksi</a:t>
            </a:r>
          </a:p>
          <a:p>
            <a:pPr lvl="1"/>
            <a:r>
              <a:rPr lang="id-ID" sz="1800" dirty="0" smtClean="0"/>
              <a:t>Optimasi</a:t>
            </a:r>
          </a:p>
          <a:p>
            <a:r>
              <a:rPr lang="id-ID" sz="2000" b="1" dirty="0" smtClean="0"/>
              <a:t>Teknik learning</a:t>
            </a:r>
            <a:r>
              <a:rPr lang="id-ID" sz="2000" dirty="0" smtClean="0"/>
              <a:t>: Supervised/Unsupervised</a:t>
            </a:r>
          </a:p>
          <a:p>
            <a:r>
              <a:rPr lang="id-ID" sz="2000" b="1" dirty="0" smtClean="0"/>
              <a:t>Desain Arsitektur</a:t>
            </a:r>
          </a:p>
          <a:p>
            <a:pPr lvl="1"/>
            <a:r>
              <a:rPr lang="id-ID" sz="1800" dirty="0" smtClean="0"/>
              <a:t>Jumlah layer</a:t>
            </a:r>
          </a:p>
          <a:p>
            <a:pPr lvl="1"/>
            <a:r>
              <a:rPr lang="id-ID" sz="1800" dirty="0" smtClean="0"/>
              <a:t>Jumlah neuron</a:t>
            </a:r>
          </a:p>
          <a:p>
            <a:pPr lvl="1"/>
            <a:r>
              <a:rPr lang="id-ID" sz="1800" dirty="0" smtClean="0"/>
              <a:t>Pemetaan output</a:t>
            </a:r>
          </a:p>
          <a:p>
            <a:r>
              <a:rPr lang="id-ID" sz="2000" b="1" dirty="0" smtClean="0"/>
              <a:t>Strategi </a:t>
            </a:r>
            <a:r>
              <a:rPr lang="id-ID" sz="2000" b="1" i="1" dirty="0" smtClean="0"/>
              <a:t>learning</a:t>
            </a:r>
          </a:p>
          <a:p>
            <a:pPr lvl="1"/>
            <a:r>
              <a:rPr lang="id-ID" sz="1800" dirty="0" smtClean="0"/>
              <a:t>Penyiapan data: filterisasi data, pembagian data (training, validasi, test)</a:t>
            </a:r>
          </a:p>
          <a:p>
            <a:pPr lvl="1"/>
            <a:r>
              <a:rPr lang="id-ID" sz="1800" dirty="0" smtClean="0"/>
              <a:t>Parameter: inisialisasi (acak </a:t>
            </a:r>
            <a:r>
              <a:rPr lang="id-ID" sz="1800" smtClean="0"/>
              <a:t>atau memakai </a:t>
            </a:r>
            <a:r>
              <a:rPr lang="id-ID" sz="1800" dirty="0" smtClean="0"/>
              <a:t>algoritma), laju belajar, dsb.</a:t>
            </a:r>
          </a:p>
          <a:p>
            <a:pPr lvl="1"/>
            <a:r>
              <a:rPr lang="id-ID" sz="1800" dirty="0" smtClean="0"/>
              <a:t>Penghentian learning</a:t>
            </a:r>
          </a:p>
          <a:p>
            <a:pPr lvl="1"/>
            <a:endParaRPr lang="id-ID" sz="1800" dirty="0"/>
          </a:p>
        </p:txBody>
      </p:sp>
      <p:sp>
        <p:nvSpPr>
          <p:cNvPr id="2970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down)">
                                      <p:cBhvr>
                                        <p:cTn id="10" dur="500"/>
                                        <p:tgtEl>
                                          <p:spTgt spid="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wipe(down)">
                                      <p:cBhvr>
                                        <p:cTn id="13" dur="500"/>
                                        <p:tgtEl>
                                          <p:spTgt spid="9">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wipe(down)">
                                      <p:cBhvr>
                                        <p:cTn id="16" dur="500"/>
                                        <p:tgtEl>
                                          <p:spTgt spid="9">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wipe(down)">
                                      <p:cBhvr>
                                        <p:cTn id="19" dur="500"/>
                                        <p:tgtEl>
                                          <p:spTgt spid="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xEl>
                                              <p:pRg st="5" end="5"/>
                                            </p:txEl>
                                          </p:spTgt>
                                        </p:tgtEl>
                                        <p:attrNameLst>
                                          <p:attrName>style.visibility</p:attrName>
                                        </p:attrNameLst>
                                      </p:cBhvr>
                                      <p:to>
                                        <p:strVal val="visible"/>
                                      </p:to>
                                    </p:set>
                                    <p:animEffect transition="in" filter="wipe(down)">
                                      <p:cBhvr>
                                        <p:cTn id="24" dur="500"/>
                                        <p:tgtEl>
                                          <p:spTgt spid="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xEl>
                                              <p:pRg st="6" end="6"/>
                                            </p:txEl>
                                          </p:spTgt>
                                        </p:tgtEl>
                                        <p:attrNameLst>
                                          <p:attrName>style.visibility</p:attrName>
                                        </p:attrNameLst>
                                      </p:cBhvr>
                                      <p:to>
                                        <p:strVal val="visible"/>
                                      </p:to>
                                    </p:set>
                                    <p:animEffect transition="in" filter="wipe(down)">
                                      <p:cBhvr>
                                        <p:cTn id="29" dur="500"/>
                                        <p:tgtEl>
                                          <p:spTgt spid="9">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wipe(down)">
                                      <p:cBhvr>
                                        <p:cTn id="32" dur="500"/>
                                        <p:tgtEl>
                                          <p:spTgt spid="9">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Effect transition="in" filter="wipe(down)">
                                      <p:cBhvr>
                                        <p:cTn id="35" dur="500"/>
                                        <p:tgtEl>
                                          <p:spTgt spid="9">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xEl>
                                              <p:pRg st="9" end="9"/>
                                            </p:txEl>
                                          </p:spTgt>
                                        </p:tgtEl>
                                        <p:attrNameLst>
                                          <p:attrName>style.visibility</p:attrName>
                                        </p:attrNameLst>
                                      </p:cBhvr>
                                      <p:to>
                                        <p:strVal val="visible"/>
                                      </p:to>
                                    </p:set>
                                    <p:animEffect transition="in" filter="wipe(down)">
                                      <p:cBhvr>
                                        <p:cTn id="38" dur="500"/>
                                        <p:tgtEl>
                                          <p:spTgt spid="9">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animEffect transition="in" filter="wipe(down)">
                                      <p:cBhvr>
                                        <p:cTn id="43" dur="500"/>
                                        <p:tgtEl>
                                          <p:spTgt spid="9">
                                            <p:txEl>
                                              <p:pRg st="10" end="1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9">
                                            <p:txEl>
                                              <p:pRg st="11" end="11"/>
                                            </p:txEl>
                                          </p:spTgt>
                                        </p:tgtEl>
                                        <p:attrNameLst>
                                          <p:attrName>style.visibility</p:attrName>
                                        </p:attrNameLst>
                                      </p:cBhvr>
                                      <p:to>
                                        <p:strVal val="visible"/>
                                      </p:to>
                                    </p:set>
                                    <p:animEffect transition="in" filter="wipe(down)">
                                      <p:cBhvr>
                                        <p:cTn id="46" dur="500"/>
                                        <p:tgtEl>
                                          <p:spTgt spid="9">
                                            <p:txEl>
                                              <p:pRg st="11" end="11"/>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
                                            <p:txEl>
                                              <p:pRg st="12" end="12"/>
                                            </p:txEl>
                                          </p:spTgt>
                                        </p:tgtEl>
                                        <p:attrNameLst>
                                          <p:attrName>style.visibility</p:attrName>
                                        </p:attrNameLst>
                                      </p:cBhvr>
                                      <p:to>
                                        <p:strVal val="visible"/>
                                      </p:to>
                                    </p:set>
                                    <p:animEffect transition="in" filter="wipe(down)">
                                      <p:cBhvr>
                                        <p:cTn id="49" dur="500"/>
                                        <p:tgtEl>
                                          <p:spTgt spid="9">
                                            <p:txEl>
                                              <p:pRg st="12" end="12"/>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xEl>
                                              <p:pRg st="13" end="13"/>
                                            </p:txEl>
                                          </p:spTgt>
                                        </p:tgtEl>
                                        <p:attrNameLst>
                                          <p:attrName>style.visibility</p:attrName>
                                        </p:attrNameLst>
                                      </p:cBhvr>
                                      <p:to>
                                        <p:strVal val="visible"/>
                                      </p:to>
                                    </p:set>
                                    <p:animEffect transition="in" filter="wipe(down)">
                                      <p:cBhvr>
                                        <p:cTn id="52" dur="500"/>
                                        <p:tgtEl>
                                          <p:spTgt spid="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marL="342900" indent="-342900"/>
            <a:r>
              <a:rPr lang="en-US" sz="4000" b="1" dirty="0" err="1" smtClean="0"/>
              <a:t>Studi</a:t>
            </a:r>
            <a:r>
              <a:rPr lang="en-US" sz="4000" b="1" dirty="0" smtClean="0"/>
              <a:t> </a:t>
            </a:r>
            <a:r>
              <a:rPr lang="en-US" sz="4000" b="1" dirty="0" err="1" smtClean="0"/>
              <a:t>Kasus</a:t>
            </a:r>
            <a:endParaRPr lang="en-US" sz="4000" dirty="0" smtClean="0"/>
          </a:p>
        </p:txBody>
      </p:sp>
      <p:sp>
        <p:nvSpPr>
          <p:cNvPr id="3" name="Content Placeholder 2"/>
          <p:cNvSpPr>
            <a:spLocks noGrp="1"/>
          </p:cNvSpPr>
          <p:nvPr>
            <p:ph idx="1"/>
          </p:nvPr>
        </p:nvSpPr>
        <p:spPr/>
        <p:txBody>
          <a:bodyPr/>
          <a:lstStyle/>
          <a:p>
            <a:r>
              <a:rPr lang="en-US" dirty="0" err="1" smtClean="0"/>
              <a:t>Klasifikasi</a:t>
            </a:r>
            <a:endParaRPr lang="en-US" dirty="0" smtClean="0"/>
          </a:p>
          <a:p>
            <a:r>
              <a:rPr lang="en-US" dirty="0" err="1" smtClean="0"/>
              <a:t>Verifikasi</a:t>
            </a:r>
            <a:endParaRPr lang="id-ID" dirty="0" smtClean="0"/>
          </a:p>
          <a:p>
            <a:r>
              <a:rPr lang="id-ID" dirty="0" smtClean="0"/>
              <a:t>Sekuriti</a:t>
            </a:r>
            <a:endParaRPr lang="en-US" dirty="0" smtClean="0"/>
          </a:p>
          <a:p>
            <a:r>
              <a:rPr lang="en-US" dirty="0" err="1" smtClean="0"/>
              <a:t>Prediksi</a:t>
            </a:r>
            <a:endParaRPr lang="id-ID" dirty="0" smtClean="0"/>
          </a:p>
          <a:p>
            <a:r>
              <a:rPr lang="id-ID" dirty="0" smtClean="0"/>
              <a:t>Deteksi</a:t>
            </a:r>
            <a:endParaRPr lang="en-US" dirty="0" smtClean="0"/>
          </a:p>
          <a:p>
            <a:r>
              <a:rPr lang="en-US" dirty="0" err="1" smtClean="0"/>
              <a:t>Optimasi</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pPr marL="342900" indent="-342900"/>
            <a:r>
              <a:rPr lang="en-US" sz="4000" b="1" dirty="0" err="1" smtClean="0"/>
              <a:t>Kasus</a:t>
            </a:r>
            <a:r>
              <a:rPr lang="en-US" sz="4000" b="1" dirty="0" smtClean="0"/>
              <a:t> 1</a:t>
            </a:r>
            <a:r>
              <a:rPr lang="en-US" sz="4000" dirty="0" smtClean="0"/>
              <a:t> </a:t>
            </a:r>
            <a:r>
              <a:rPr lang="en-US" sz="4000" dirty="0" err="1" smtClean="0"/>
              <a:t>Verifikasi</a:t>
            </a:r>
            <a:r>
              <a:rPr lang="en-US" sz="4000" dirty="0" smtClean="0"/>
              <a:t> </a:t>
            </a:r>
            <a:r>
              <a:rPr lang="en-US" sz="4000" dirty="0" err="1" smtClean="0"/>
              <a:t>tandatangan</a:t>
            </a:r>
            <a:endParaRPr lang="en-US" sz="4000" dirty="0" smtClean="0"/>
          </a:p>
        </p:txBody>
      </p:sp>
      <p:sp>
        <p:nvSpPr>
          <p:cNvPr id="3" name="Content Placeholder 2"/>
          <p:cNvSpPr>
            <a:spLocks noGrp="1"/>
          </p:cNvSpPr>
          <p:nvPr>
            <p:ph idx="1"/>
          </p:nvPr>
        </p:nvSpPr>
        <p:spPr/>
        <p:txBody>
          <a:bodyPr/>
          <a:lstStyle/>
          <a:p>
            <a:r>
              <a:rPr lang="en-US" dirty="0" smtClean="0"/>
              <a:t>OFFLINE </a:t>
            </a:r>
            <a:r>
              <a:rPr lang="en-US" dirty="0" err="1" smtClean="0"/>
              <a:t>atau</a:t>
            </a:r>
            <a:r>
              <a:rPr lang="en-US" dirty="0" smtClean="0"/>
              <a:t> ONLINE?</a:t>
            </a:r>
          </a:p>
          <a:p>
            <a:r>
              <a:rPr lang="en-US" dirty="0" smtClean="0"/>
              <a:t>Citra: 100 x 100 pixel grayscale</a:t>
            </a:r>
          </a:p>
          <a:p>
            <a:r>
              <a:rPr lang="en-US" dirty="0" err="1" smtClean="0"/>
              <a:t>Satu</a:t>
            </a:r>
            <a:r>
              <a:rPr lang="en-US" dirty="0" smtClean="0"/>
              <a:t> </a:t>
            </a:r>
            <a:r>
              <a:rPr lang="en-US" dirty="0" err="1" smtClean="0"/>
              <a:t>juta</a:t>
            </a:r>
            <a:r>
              <a:rPr lang="en-US" dirty="0" smtClean="0"/>
              <a:t> </a:t>
            </a:r>
            <a:r>
              <a:rPr lang="en-US" dirty="0" err="1" smtClean="0"/>
              <a:t>tandatangan</a:t>
            </a:r>
            <a:r>
              <a:rPr lang="en-US" dirty="0" smtClean="0"/>
              <a:t>?</a:t>
            </a:r>
          </a:p>
          <a:p>
            <a:endParaRPr lang="en-US" dirty="0" smtClean="0"/>
          </a:p>
          <a:p>
            <a:r>
              <a:rPr lang="en-US" dirty="0" smtClean="0"/>
              <a:t>Input &amp; Output?</a:t>
            </a:r>
          </a:p>
          <a:p>
            <a:r>
              <a:rPr lang="en-US" dirty="0" smtClean="0"/>
              <a:t>P </a:t>
            </a:r>
            <a:r>
              <a:rPr lang="en-US" dirty="0" err="1" smtClean="0"/>
              <a:t>dan</a:t>
            </a:r>
            <a:r>
              <a:rPr lang="en-US" dirty="0" smtClean="0"/>
              <a:t> T?</a:t>
            </a:r>
          </a:p>
          <a:p>
            <a:r>
              <a:rPr lang="en-US" dirty="0" err="1" smtClean="0"/>
              <a:t>Struktur</a:t>
            </a:r>
            <a:r>
              <a:rPr lang="en-US" dirty="0" smtClean="0"/>
              <a:t> </a:t>
            </a:r>
            <a:r>
              <a:rPr lang="en-US" dirty="0" err="1" smtClean="0"/>
              <a:t>dan</a:t>
            </a:r>
            <a:r>
              <a:rPr lang="en-US" dirty="0" smtClean="0"/>
              <a:t> parameter MLP?</a:t>
            </a:r>
          </a:p>
          <a:p>
            <a:r>
              <a:rPr lang="en-US" dirty="0" err="1" smtClean="0"/>
              <a:t>Perlu</a:t>
            </a:r>
            <a:r>
              <a:rPr lang="en-US" dirty="0" smtClean="0"/>
              <a:t> </a:t>
            </a:r>
            <a:r>
              <a:rPr lang="en-US" i="1" dirty="0" smtClean="0"/>
              <a:t>preprocessing</a:t>
            </a:r>
            <a:r>
              <a:rPr lang="en-US" dirty="0" smtClean="0"/>
              <a:t>?</a:t>
            </a:r>
            <a:endParaRPr lang="id-ID" dirty="0" smtClean="0"/>
          </a:p>
        </p:txBody>
      </p:sp>
      <p:pic>
        <p:nvPicPr>
          <p:cNvPr id="698370" name="Picture 2" descr="E:\001 Kuliah 2009\KMA\biometric-5.jpg"/>
          <p:cNvPicPr>
            <a:picLocks noChangeAspect="1" noChangeArrowheads="1"/>
          </p:cNvPicPr>
          <p:nvPr/>
        </p:nvPicPr>
        <p:blipFill>
          <a:blip r:embed="rId2"/>
          <a:srcRect/>
          <a:stretch>
            <a:fillRect/>
          </a:stretch>
        </p:blipFill>
        <p:spPr bwMode="auto">
          <a:xfrm>
            <a:off x="5257800" y="2057400"/>
            <a:ext cx="36576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98370"/>
                                        </p:tgtEl>
                                        <p:attrNameLst>
                                          <p:attrName>style.visibility</p:attrName>
                                        </p:attrNameLst>
                                      </p:cBhvr>
                                      <p:to>
                                        <p:strVal val="visible"/>
                                      </p:to>
                                    </p:set>
                                    <p:animEffect transition="in" filter="blinds(horizontal)">
                                      <p:cBhvr>
                                        <p:cTn id="12" dur="500"/>
                                        <p:tgtEl>
                                          <p:spTgt spid="6983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marL="342900" indent="-342900"/>
            <a:r>
              <a:rPr lang="en-US" sz="4400" b="1" dirty="0" err="1" smtClean="0"/>
              <a:t>Kasus</a:t>
            </a:r>
            <a:r>
              <a:rPr lang="en-US" sz="4400" b="1" dirty="0" smtClean="0"/>
              <a:t> 2</a:t>
            </a:r>
            <a:r>
              <a:rPr lang="en-US" sz="4400" dirty="0" smtClean="0"/>
              <a:t>: </a:t>
            </a:r>
            <a:r>
              <a:rPr lang="en-US" sz="4400" dirty="0" err="1" smtClean="0"/>
              <a:t>Sistem</a:t>
            </a:r>
            <a:r>
              <a:rPr lang="en-US" sz="4400" dirty="0" smtClean="0"/>
              <a:t> </a:t>
            </a:r>
            <a:r>
              <a:rPr lang="en-US" sz="4400" dirty="0" err="1" smtClean="0"/>
              <a:t>keamanan</a:t>
            </a:r>
            <a:endParaRPr lang="en-US" sz="4400" dirty="0" smtClean="0"/>
          </a:p>
        </p:txBody>
      </p:sp>
      <p:sp>
        <p:nvSpPr>
          <p:cNvPr id="3" name="Content Placeholder 2"/>
          <p:cNvSpPr>
            <a:spLocks noGrp="1"/>
          </p:cNvSpPr>
          <p:nvPr>
            <p:ph idx="1"/>
          </p:nvPr>
        </p:nvSpPr>
        <p:spPr/>
        <p:txBody>
          <a:bodyPr/>
          <a:lstStyle/>
          <a:p>
            <a:r>
              <a:rPr lang="en-US" dirty="0" err="1" smtClean="0"/>
              <a:t>Satu</a:t>
            </a:r>
            <a:r>
              <a:rPr lang="en-US" dirty="0" smtClean="0"/>
              <a:t> </a:t>
            </a:r>
            <a:r>
              <a:rPr lang="en-US" dirty="0" err="1" smtClean="0"/>
              <a:t>ruangan</a:t>
            </a:r>
            <a:r>
              <a:rPr lang="en-US" dirty="0" smtClean="0"/>
              <a:t> </a:t>
            </a:r>
            <a:r>
              <a:rPr lang="en-US" dirty="0" err="1" smtClean="0"/>
              <a:t>hanya</a:t>
            </a:r>
            <a:r>
              <a:rPr lang="en-US" dirty="0" smtClean="0"/>
              <a:t> 10 </a:t>
            </a:r>
            <a:r>
              <a:rPr lang="en-US" dirty="0" err="1" smtClean="0"/>
              <a:t>orang</a:t>
            </a:r>
            <a:r>
              <a:rPr lang="en-US" dirty="0" smtClean="0"/>
              <a:t> yang </a:t>
            </a:r>
            <a:r>
              <a:rPr lang="en-US" dirty="0" err="1" smtClean="0"/>
              <a:t>boleh</a:t>
            </a:r>
            <a:r>
              <a:rPr lang="en-US" dirty="0" smtClean="0"/>
              <a:t> </a:t>
            </a:r>
            <a:r>
              <a:rPr lang="en-US" dirty="0" err="1" smtClean="0"/>
              <a:t>masuk</a:t>
            </a:r>
            <a:endParaRPr lang="en-US" dirty="0" smtClean="0"/>
          </a:p>
          <a:p>
            <a:r>
              <a:rPr lang="en-US" dirty="0" err="1" smtClean="0"/>
              <a:t>Setiap</a:t>
            </a:r>
            <a:r>
              <a:rPr lang="en-US" dirty="0" smtClean="0"/>
              <a:t> </a:t>
            </a:r>
            <a:r>
              <a:rPr lang="en-US" dirty="0" err="1" smtClean="0"/>
              <a:t>orang</a:t>
            </a:r>
            <a:r>
              <a:rPr lang="en-US" dirty="0" smtClean="0"/>
              <a:t> yang </a:t>
            </a:r>
            <a:r>
              <a:rPr lang="en-US" dirty="0" err="1" smtClean="0"/>
              <a:t>akan</a:t>
            </a:r>
            <a:r>
              <a:rPr lang="en-US" dirty="0" smtClean="0"/>
              <a:t> </a:t>
            </a:r>
            <a:r>
              <a:rPr lang="en-US" dirty="0" err="1" smtClean="0"/>
              <a:t>masuk</a:t>
            </a:r>
            <a:r>
              <a:rPr lang="en-US" dirty="0" smtClean="0"/>
              <a:t> </a:t>
            </a:r>
            <a:r>
              <a:rPr lang="en-US" dirty="0" err="1" smtClean="0"/>
              <a:t>ruangan</a:t>
            </a:r>
            <a:r>
              <a:rPr lang="en-US" dirty="0" smtClean="0"/>
              <a:t> </a:t>
            </a:r>
            <a:r>
              <a:rPr lang="en-US" dirty="0" err="1" smtClean="0"/>
              <a:t>harus</a:t>
            </a:r>
            <a:r>
              <a:rPr lang="en-US" dirty="0" smtClean="0"/>
              <a:t> </a:t>
            </a:r>
            <a:r>
              <a:rPr lang="en-US" dirty="0" err="1" smtClean="0"/>
              <a:t>menempelkan</a:t>
            </a:r>
            <a:r>
              <a:rPr lang="en-US" dirty="0" smtClean="0"/>
              <a:t> </a:t>
            </a:r>
            <a:r>
              <a:rPr lang="en-US" dirty="0" err="1" smtClean="0"/>
              <a:t>ibu</a:t>
            </a:r>
            <a:r>
              <a:rPr lang="en-US" dirty="0" smtClean="0"/>
              <a:t> </a:t>
            </a:r>
            <a:r>
              <a:rPr lang="en-US" dirty="0" err="1" smtClean="0"/>
              <a:t>jari</a:t>
            </a:r>
            <a:r>
              <a:rPr lang="en-US" dirty="0" smtClean="0"/>
              <a:t> </a:t>
            </a:r>
            <a:r>
              <a:rPr lang="en-US" dirty="0" err="1" smtClean="0"/>
              <a:t>untuk</a:t>
            </a:r>
            <a:r>
              <a:rPr lang="en-US" dirty="0" smtClean="0"/>
              <a:t> </a:t>
            </a:r>
            <a:r>
              <a:rPr lang="en-US" dirty="0" err="1" smtClean="0"/>
              <a:t>diverifikasi</a:t>
            </a:r>
            <a:r>
              <a:rPr lang="en-US" dirty="0" smtClean="0"/>
              <a:t> </a:t>
            </a:r>
            <a:r>
              <a:rPr lang="en-US" dirty="0" err="1" smtClean="0"/>
              <a:t>sidik</a:t>
            </a:r>
            <a:r>
              <a:rPr lang="en-US" dirty="0" smtClean="0"/>
              <a:t> </a:t>
            </a:r>
            <a:r>
              <a:rPr lang="en-US" dirty="0" err="1" smtClean="0"/>
              <a:t>jarinya</a:t>
            </a:r>
            <a:endParaRPr lang="en-US" dirty="0" smtClean="0"/>
          </a:p>
          <a:p>
            <a:r>
              <a:rPr lang="en-US" dirty="0" smtClean="0"/>
              <a:t>Citra: 300 x 300 pixels</a:t>
            </a:r>
          </a:p>
          <a:p>
            <a:endParaRPr lang="en-US" dirty="0" smtClean="0"/>
          </a:p>
          <a:p>
            <a:r>
              <a:rPr lang="en-US" dirty="0" smtClean="0"/>
              <a:t>Input &amp; Output?</a:t>
            </a:r>
          </a:p>
          <a:p>
            <a:r>
              <a:rPr lang="en-US" dirty="0" smtClean="0"/>
              <a:t>P </a:t>
            </a:r>
            <a:r>
              <a:rPr lang="en-US" dirty="0" err="1" smtClean="0"/>
              <a:t>dan</a:t>
            </a:r>
            <a:r>
              <a:rPr lang="en-US" dirty="0" smtClean="0"/>
              <a:t> T?</a:t>
            </a:r>
          </a:p>
          <a:p>
            <a:r>
              <a:rPr lang="en-US" dirty="0" err="1" smtClean="0"/>
              <a:t>Struktur</a:t>
            </a:r>
            <a:r>
              <a:rPr lang="en-US" dirty="0" smtClean="0"/>
              <a:t> </a:t>
            </a:r>
            <a:r>
              <a:rPr lang="en-US" dirty="0" err="1" smtClean="0"/>
              <a:t>dan</a:t>
            </a:r>
            <a:r>
              <a:rPr lang="en-US" dirty="0" smtClean="0"/>
              <a:t> parameter MLP?</a:t>
            </a:r>
          </a:p>
          <a:p>
            <a:r>
              <a:rPr lang="en-US" dirty="0" err="1" smtClean="0"/>
              <a:t>Perlu</a:t>
            </a:r>
            <a:r>
              <a:rPr lang="en-US" dirty="0" smtClean="0"/>
              <a:t> </a:t>
            </a:r>
            <a:r>
              <a:rPr lang="en-US" i="1" dirty="0" smtClean="0"/>
              <a:t>preprocessing</a:t>
            </a:r>
            <a:r>
              <a:rPr lang="en-US" dirty="0" smtClean="0"/>
              <a:t>?</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srcRect/>
          <a:stretch>
            <a:fillRect/>
          </a:stretch>
        </p:blipFill>
        <p:spPr bwMode="auto">
          <a:xfrm>
            <a:off x="0" y="609600"/>
            <a:ext cx="9144000" cy="5638800"/>
          </a:xfrm>
          <a:prstGeom prst="rect">
            <a:avLst/>
          </a:prstGeom>
          <a:noFill/>
          <a:ln w="9525">
            <a:noFill/>
            <a:miter lim="800000"/>
            <a:headEnd/>
            <a:tailEnd/>
          </a:ln>
        </p:spPr>
      </p:pic>
      <p:sp>
        <p:nvSpPr>
          <p:cNvPr id="3" name="Oval 2"/>
          <p:cNvSpPr/>
          <p:nvPr/>
        </p:nvSpPr>
        <p:spPr>
          <a:xfrm>
            <a:off x="457200" y="76200"/>
            <a:ext cx="5486400" cy="6705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 name="Oval 3"/>
          <p:cNvSpPr/>
          <p:nvPr/>
        </p:nvSpPr>
        <p:spPr>
          <a:xfrm>
            <a:off x="6553200" y="228600"/>
            <a:ext cx="1295400" cy="6172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 name="Oval 5"/>
          <p:cNvSpPr/>
          <p:nvPr/>
        </p:nvSpPr>
        <p:spPr>
          <a:xfrm>
            <a:off x="8229600" y="228600"/>
            <a:ext cx="914400" cy="617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marL="342900" indent="-342900"/>
            <a:r>
              <a:rPr lang="en-US" sz="4400" b="1" dirty="0" err="1" smtClean="0"/>
              <a:t>Kasus</a:t>
            </a:r>
            <a:r>
              <a:rPr lang="en-US" sz="4400" b="1" dirty="0" smtClean="0"/>
              <a:t> 3</a:t>
            </a:r>
            <a:r>
              <a:rPr lang="en-US" sz="4400" dirty="0" smtClean="0"/>
              <a:t>: </a:t>
            </a:r>
            <a:r>
              <a:rPr lang="en-US" sz="4400" dirty="0" err="1" smtClean="0"/>
              <a:t>Prediksi</a:t>
            </a:r>
            <a:r>
              <a:rPr lang="en-US" sz="4400" dirty="0" smtClean="0"/>
              <a:t> </a:t>
            </a:r>
            <a:r>
              <a:rPr lang="en-US" sz="4400" dirty="0" err="1" smtClean="0"/>
              <a:t>pelanggan</a:t>
            </a:r>
            <a:r>
              <a:rPr lang="en-US" sz="4400" dirty="0" smtClean="0"/>
              <a:t> PSTN</a:t>
            </a:r>
          </a:p>
        </p:txBody>
      </p:sp>
      <p:sp>
        <p:nvSpPr>
          <p:cNvPr id="3" name="Content Placeholder 2"/>
          <p:cNvSpPr>
            <a:spLocks noGrp="1"/>
          </p:cNvSpPr>
          <p:nvPr>
            <p:ph idx="1"/>
          </p:nvPr>
        </p:nvSpPr>
        <p:spPr/>
        <p:txBody>
          <a:bodyPr/>
          <a:lstStyle/>
          <a:p>
            <a:r>
              <a:rPr lang="en-US" dirty="0" smtClean="0"/>
              <a:t>Data </a:t>
            </a:r>
            <a:r>
              <a:rPr lang="en-US" dirty="0" err="1" smtClean="0"/>
              <a:t>riil</a:t>
            </a:r>
            <a:r>
              <a:rPr lang="en-US" dirty="0" smtClean="0"/>
              <a:t> </a:t>
            </a:r>
            <a:r>
              <a:rPr lang="en-US" dirty="0" err="1" smtClean="0"/>
              <a:t>dari</a:t>
            </a:r>
            <a:r>
              <a:rPr lang="en-US" dirty="0" smtClean="0"/>
              <a:t> PT Telkom</a:t>
            </a:r>
          </a:p>
          <a:p>
            <a:r>
              <a:rPr lang="en-US" dirty="0" err="1" smtClean="0"/>
              <a:t>Jumlah</a:t>
            </a:r>
            <a:r>
              <a:rPr lang="en-US" dirty="0" smtClean="0"/>
              <a:t> </a:t>
            </a:r>
            <a:r>
              <a:rPr lang="en-US" dirty="0" err="1" smtClean="0"/>
              <a:t>pelanggan</a:t>
            </a:r>
            <a:r>
              <a:rPr lang="en-US" dirty="0" smtClean="0"/>
              <a:t> </a:t>
            </a:r>
            <a:r>
              <a:rPr lang="en-US" dirty="0" err="1" smtClean="0"/>
              <a:t>bulanan</a:t>
            </a:r>
            <a:r>
              <a:rPr lang="en-US" dirty="0" smtClean="0"/>
              <a:t> </a:t>
            </a:r>
            <a:r>
              <a:rPr lang="en-US" dirty="0" err="1" smtClean="0"/>
              <a:t>selama</a:t>
            </a:r>
            <a:r>
              <a:rPr lang="en-US" dirty="0" smtClean="0"/>
              <a:t> 7 </a:t>
            </a:r>
            <a:r>
              <a:rPr lang="en-US" dirty="0" err="1" smtClean="0"/>
              <a:t>tahun</a:t>
            </a:r>
            <a:endParaRPr lang="en-US" dirty="0" smtClean="0"/>
          </a:p>
          <a:p>
            <a:r>
              <a:rPr lang="en-US" dirty="0" smtClean="0"/>
              <a:t>Error </a:t>
            </a:r>
            <a:r>
              <a:rPr lang="en-US" dirty="0" err="1" smtClean="0"/>
              <a:t>harus</a:t>
            </a:r>
            <a:r>
              <a:rPr lang="en-US" dirty="0" smtClean="0"/>
              <a:t> &lt; 1 %</a:t>
            </a:r>
          </a:p>
          <a:p>
            <a:endParaRPr lang="en-US" dirty="0" smtClean="0"/>
          </a:p>
          <a:p>
            <a:r>
              <a:rPr lang="en-US" dirty="0" smtClean="0"/>
              <a:t>Input &amp; Output?</a:t>
            </a:r>
          </a:p>
          <a:p>
            <a:r>
              <a:rPr lang="en-US" dirty="0" smtClean="0"/>
              <a:t>P </a:t>
            </a:r>
            <a:r>
              <a:rPr lang="en-US" dirty="0" err="1" smtClean="0"/>
              <a:t>dan</a:t>
            </a:r>
            <a:r>
              <a:rPr lang="en-US" dirty="0" smtClean="0"/>
              <a:t> T?</a:t>
            </a:r>
          </a:p>
          <a:p>
            <a:r>
              <a:rPr lang="en-US" dirty="0" err="1" smtClean="0"/>
              <a:t>Struktur</a:t>
            </a:r>
            <a:r>
              <a:rPr lang="en-US" dirty="0" smtClean="0"/>
              <a:t> </a:t>
            </a:r>
            <a:r>
              <a:rPr lang="en-US" dirty="0" err="1" smtClean="0"/>
              <a:t>dan</a:t>
            </a:r>
            <a:r>
              <a:rPr lang="en-US" dirty="0" smtClean="0"/>
              <a:t> parameter MLP? </a:t>
            </a:r>
          </a:p>
          <a:p>
            <a:r>
              <a:rPr lang="en-US" dirty="0" err="1" smtClean="0"/>
              <a:t>Perlu</a:t>
            </a:r>
            <a:r>
              <a:rPr lang="en-US" dirty="0" smtClean="0"/>
              <a:t> </a:t>
            </a:r>
            <a:r>
              <a:rPr lang="en-US" i="1" dirty="0" smtClean="0"/>
              <a:t>preprocessing</a:t>
            </a:r>
            <a:r>
              <a:rPr lang="en-US" dirty="0" smtClean="0"/>
              <a:t>?</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5843" name="Rectangle 3"/>
          <p:cNvSpPr>
            <a:spLocks noChangeArrowheads="1"/>
          </p:cNvSpPr>
          <p:nvPr/>
        </p:nvSpPr>
        <p:spPr bwMode="auto">
          <a:xfrm>
            <a:off x="1524000" y="5257800"/>
            <a:ext cx="7356475" cy="708025"/>
          </a:xfrm>
          <a:prstGeom prst="rect">
            <a:avLst/>
          </a:prstGeom>
          <a:noFill/>
          <a:ln w="9525">
            <a:noFill/>
            <a:miter lim="800000"/>
            <a:headEnd/>
            <a:tailEnd/>
          </a:ln>
        </p:spPr>
        <p:txBody>
          <a:bodyPr wrap="none">
            <a:spAutoFit/>
          </a:bodyPr>
          <a:lstStyle/>
          <a:p>
            <a:r>
              <a:rPr lang="en-US" sz="4000" dirty="0">
                <a:solidFill>
                  <a:srgbClr val="C00000"/>
                </a:solidFill>
                <a:latin typeface="Calibri" pitchFamily="34" charset="0"/>
              </a:rPr>
              <a:t>Data 7 </a:t>
            </a:r>
            <a:r>
              <a:rPr lang="en-US" sz="4000" dirty="0" err="1">
                <a:solidFill>
                  <a:srgbClr val="C00000"/>
                </a:solidFill>
                <a:latin typeface="Calibri" pitchFamily="34" charset="0"/>
              </a:rPr>
              <a:t>tahun</a:t>
            </a:r>
            <a:r>
              <a:rPr lang="en-US" sz="4000" dirty="0">
                <a:solidFill>
                  <a:srgbClr val="C00000"/>
                </a:solidFill>
                <a:latin typeface="Calibri" pitchFamily="34" charset="0"/>
              </a:rPr>
              <a:t>: Jan 2002 – Des 2008</a:t>
            </a:r>
            <a:endParaRPr lang="id-ID" sz="4000" dirty="0">
              <a:solidFill>
                <a:srgbClr val="C00000"/>
              </a:solidFill>
              <a:latin typeface="Calibri" pitchFamily="34" charset="0"/>
            </a:endParaRPr>
          </a:p>
        </p:txBody>
      </p:sp>
      <p:sp>
        <p:nvSpPr>
          <p:cNvPr id="4" name="Rectangle 3"/>
          <p:cNvSpPr>
            <a:spLocks noChangeArrowheads="1"/>
          </p:cNvSpPr>
          <p:nvPr/>
        </p:nvSpPr>
        <p:spPr bwMode="auto">
          <a:xfrm>
            <a:off x="1752600" y="3352800"/>
            <a:ext cx="7086600" cy="923330"/>
          </a:xfrm>
          <a:prstGeom prst="rect">
            <a:avLst/>
          </a:prstGeom>
          <a:solidFill>
            <a:schemeClr val="tx1"/>
          </a:solidFill>
          <a:ln w="9525">
            <a:noFill/>
            <a:miter lim="800000"/>
            <a:headEnd/>
            <a:tailEnd/>
          </a:ln>
        </p:spPr>
        <p:txBody>
          <a:bodyPr wrap="square">
            <a:spAutoFit/>
          </a:bodyPr>
          <a:lstStyle/>
          <a:p>
            <a:pPr algn="ctr"/>
            <a:r>
              <a:rPr lang="en-US" sz="5400" dirty="0" smtClean="0">
                <a:solidFill>
                  <a:srgbClr val="FFFF00"/>
                </a:solidFill>
                <a:latin typeface="Calibri" pitchFamily="34" charset="0"/>
              </a:rPr>
              <a:t>PSTN </a:t>
            </a:r>
            <a:r>
              <a:rPr lang="en-US" sz="5400" dirty="0" err="1" smtClean="0">
                <a:solidFill>
                  <a:srgbClr val="FFFF00"/>
                </a:solidFill>
                <a:latin typeface="Calibri" pitchFamily="34" charset="0"/>
              </a:rPr>
              <a:t>kiamat</a:t>
            </a:r>
            <a:r>
              <a:rPr lang="en-US" sz="5400" dirty="0" smtClean="0">
                <a:solidFill>
                  <a:srgbClr val="FFFF00"/>
                </a:solidFill>
                <a:latin typeface="Calibri" pitchFamily="34" charset="0"/>
              </a:rPr>
              <a:t> </a:t>
            </a:r>
            <a:r>
              <a:rPr lang="en-US" sz="5400" dirty="0" err="1" smtClean="0">
                <a:solidFill>
                  <a:srgbClr val="FFFF00"/>
                </a:solidFill>
                <a:latin typeface="Calibri" pitchFamily="34" charset="0"/>
              </a:rPr>
              <a:t>pada</a:t>
            </a:r>
            <a:r>
              <a:rPr lang="en-US" sz="5400" dirty="0" smtClean="0">
                <a:solidFill>
                  <a:srgbClr val="FFFF00"/>
                </a:solidFill>
                <a:latin typeface="Calibri" pitchFamily="34" charset="0"/>
              </a:rPr>
              <a:t> 2012?</a:t>
            </a:r>
            <a:endParaRPr lang="id-ID" sz="5400" dirty="0">
              <a:solidFill>
                <a:srgbClr val="FFFF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6867" name="Rectangle 2"/>
          <p:cNvSpPr>
            <a:spLocks noChangeArrowheads="1"/>
          </p:cNvSpPr>
          <p:nvPr/>
        </p:nvSpPr>
        <p:spPr bwMode="auto">
          <a:xfrm>
            <a:off x="2133600" y="5387975"/>
            <a:ext cx="5673725" cy="708025"/>
          </a:xfrm>
          <a:prstGeom prst="rect">
            <a:avLst/>
          </a:prstGeom>
          <a:noFill/>
          <a:ln w="9525">
            <a:noFill/>
            <a:miter lim="800000"/>
            <a:headEnd/>
            <a:tailEnd/>
          </a:ln>
        </p:spPr>
        <p:txBody>
          <a:bodyPr wrap="none">
            <a:spAutoFit/>
          </a:bodyPr>
          <a:lstStyle/>
          <a:p>
            <a:r>
              <a:rPr lang="en-US" sz="4000">
                <a:solidFill>
                  <a:srgbClr val="C00000"/>
                </a:solidFill>
                <a:latin typeface="Calibri" pitchFamily="34" charset="0"/>
              </a:rPr>
              <a:t>Untuk membangun model</a:t>
            </a:r>
            <a:endParaRPr lang="id-ID" sz="4000">
              <a:solidFill>
                <a:srgbClr val="C00000"/>
              </a:solidFill>
              <a:latin typeface="Calibri" pitchFamily="34" charset="0"/>
            </a:endParaRPr>
          </a:p>
        </p:txBody>
      </p:sp>
      <p:sp>
        <p:nvSpPr>
          <p:cNvPr id="36868" name="Rectangle 3"/>
          <p:cNvSpPr>
            <a:spLocks noChangeArrowheads="1"/>
          </p:cNvSpPr>
          <p:nvPr/>
        </p:nvSpPr>
        <p:spPr bwMode="auto">
          <a:xfrm>
            <a:off x="1524000" y="4625975"/>
            <a:ext cx="7356475" cy="708025"/>
          </a:xfrm>
          <a:prstGeom prst="rect">
            <a:avLst/>
          </a:prstGeom>
          <a:noFill/>
          <a:ln w="9525">
            <a:noFill/>
            <a:miter lim="800000"/>
            <a:headEnd/>
            <a:tailEnd/>
          </a:ln>
        </p:spPr>
        <p:txBody>
          <a:bodyPr wrap="none">
            <a:spAutoFit/>
          </a:bodyPr>
          <a:lstStyle/>
          <a:p>
            <a:r>
              <a:rPr lang="en-US" sz="4000">
                <a:solidFill>
                  <a:srgbClr val="C00000"/>
                </a:solidFill>
                <a:latin typeface="Calibri" pitchFamily="34" charset="0"/>
              </a:rPr>
              <a:t>Data 6 tahun: Jan 2002 – Des 2007</a:t>
            </a:r>
            <a:endParaRPr lang="id-ID" sz="400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7891" name="Rectangle 2"/>
          <p:cNvSpPr>
            <a:spLocks noChangeArrowheads="1"/>
          </p:cNvSpPr>
          <p:nvPr/>
        </p:nvSpPr>
        <p:spPr bwMode="auto">
          <a:xfrm>
            <a:off x="2133600" y="5387975"/>
            <a:ext cx="5851525" cy="708025"/>
          </a:xfrm>
          <a:prstGeom prst="rect">
            <a:avLst/>
          </a:prstGeom>
          <a:noFill/>
          <a:ln w="9525">
            <a:noFill/>
            <a:miter lim="800000"/>
            <a:headEnd/>
            <a:tailEnd/>
          </a:ln>
        </p:spPr>
        <p:txBody>
          <a:bodyPr wrap="none">
            <a:spAutoFit/>
          </a:bodyPr>
          <a:lstStyle/>
          <a:p>
            <a:r>
              <a:rPr lang="en-US" sz="4000">
                <a:solidFill>
                  <a:srgbClr val="C00000"/>
                </a:solidFill>
                <a:latin typeface="Calibri" pitchFamily="34" charset="0"/>
              </a:rPr>
              <a:t>Untuk menguji ekstrapolasi</a:t>
            </a:r>
            <a:endParaRPr lang="id-ID" sz="4000">
              <a:solidFill>
                <a:srgbClr val="C00000"/>
              </a:solidFill>
              <a:latin typeface="Calibri" pitchFamily="34" charset="0"/>
            </a:endParaRPr>
          </a:p>
        </p:txBody>
      </p:sp>
      <p:sp>
        <p:nvSpPr>
          <p:cNvPr id="37892" name="Rectangle 3"/>
          <p:cNvSpPr>
            <a:spLocks noChangeArrowheads="1"/>
          </p:cNvSpPr>
          <p:nvPr/>
        </p:nvSpPr>
        <p:spPr bwMode="auto">
          <a:xfrm>
            <a:off x="1905000" y="4778375"/>
            <a:ext cx="6202363" cy="708025"/>
          </a:xfrm>
          <a:prstGeom prst="rect">
            <a:avLst/>
          </a:prstGeom>
          <a:noFill/>
          <a:ln w="9525">
            <a:noFill/>
            <a:miter lim="800000"/>
            <a:headEnd/>
            <a:tailEnd/>
          </a:ln>
        </p:spPr>
        <p:txBody>
          <a:bodyPr wrap="none">
            <a:spAutoFit/>
          </a:bodyPr>
          <a:lstStyle/>
          <a:p>
            <a:r>
              <a:rPr lang="en-US" sz="4000">
                <a:solidFill>
                  <a:srgbClr val="C00000"/>
                </a:solidFill>
                <a:latin typeface="Calibri" pitchFamily="34" charset="0"/>
              </a:rPr>
              <a:t>Data 1 tahun: Jan – Des 2008</a:t>
            </a:r>
            <a:endParaRPr lang="id-ID" sz="400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Pembangunan Model</a:t>
            </a:r>
            <a:endParaRPr lang="id-ID" dirty="0" smtClean="0"/>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en-CA" b="1" dirty="0" err="1" smtClean="0"/>
              <a:t>Skenario</a:t>
            </a:r>
            <a:r>
              <a:rPr lang="en-CA" b="1" dirty="0" smtClean="0"/>
              <a:t> 1 </a:t>
            </a:r>
            <a:endParaRPr lang="id-ID" sz="2200" b="1" dirty="0" smtClean="0"/>
          </a:p>
          <a:p>
            <a:pPr marL="640080" lvl="1" indent="-246888" fontAlgn="auto">
              <a:spcAft>
                <a:spcPts val="0"/>
              </a:spcAft>
              <a:buFont typeface="Wingdings 2"/>
              <a:buChar char=""/>
              <a:defRPr/>
            </a:pPr>
            <a:r>
              <a:rPr lang="en-CA" dirty="0" smtClean="0"/>
              <a:t>Data </a:t>
            </a:r>
            <a:r>
              <a:rPr lang="en-CA" i="1" dirty="0" smtClean="0"/>
              <a:t>training	</a:t>
            </a:r>
            <a:r>
              <a:rPr lang="en-CA" dirty="0" smtClean="0"/>
              <a:t>: 24 </a:t>
            </a:r>
            <a:r>
              <a:rPr lang="en-CA" dirty="0" err="1" smtClean="0"/>
              <a:t>bulan</a:t>
            </a:r>
            <a:r>
              <a:rPr lang="en-CA" dirty="0" smtClean="0"/>
              <a:t> (2002 - 2003)</a:t>
            </a:r>
            <a:endParaRPr lang="id-ID" sz="2200" dirty="0" smtClean="0"/>
          </a:p>
          <a:p>
            <a:pPr marL="640080" lvl="1" indent="-246888" fontAlgn="auto">
              <a:spcAft>
                <a:spcPts val="0"/>
              </a:spcAft>
              <a:buFont typeface="Wingdings 2"/>
              <a:buChar char=""/>
              <a:defRPr/>
            </a:pPr>
            <a:r>
              <a:rPr lang="en-CA" dirty="0" smtClean="0"/>
              <a:t>Data </a:t>
            </a:r>
            <a:r>
              <a:rPr lang="en-CA" i="1" dirty="0" smtClean="0"/>
              <a:t>validation</a:t>
            </a:r>
            <a:r>
              <a:rPr lang="en-CA" dirty="0" smtClean="0"/>
              <a:t> 	: 24 </a:t>
            </a:r>
            <a:r>
              <a:rPr lang="en-CA" dirty="0" err="1" smtClean="0"/>
              <a:t>bulan</a:t>
            </a:r>
            <a:r>
              <a:rPr lang="en-CA" dirty="0" smtClean="0"/>
              <a:t> (2004 - 2005)</a:t>
            </a:r>
            <a:endParaRPr lang="id-ID" sz="2200" dirty="0" smtClean="0"/>
          </a:p>
          <a:p>
            <a:pPr marL="640080" lvl="1" indent="-246888" fontAlgn="auto">
              <a:spcAft>
                <a:spcPts val="0"/>
              </a:spcAft>
              <a:buFont typeface="Wingdings 2"/>
              <a:buChar char=""/>
              <a:defRPr/>
            </a:pPr>
            <a:r>
              <a:rPr lang="en-CA" dirty="0" smtClean="0"/>
              <a:t>Data </a:t>
            </a:r>
            <a:r>
              <a:rPr lang="en-CA" i="1" dirty="0" smtClean="0"/>
              <a:t>testing</a:t>
            </a:r>
            <a:r>
              <a:rPr lang="en-CA" dirty="0" smtClean="0"/>
              <a:t> 	: 24 </a:t>
            </a:r>
            <a:r>
              <a:rPr lang="en-CA" dirty="0" err="1" smtClean="0"/>
              <a:t>bulan</a:t>
            </a:r>
            <a:r>
              <a:rPr lang="en-CA" dirty="0" smtClean="0"/>
              <a:t> (2006 - 2007)</a:t>
            </a:r>
            <a:endParaRPr lang="id-ID" sz="2200" dirty="0" smtClean="0"/>
          </a:p>
          <a:p>
            <a:pPr marL="274320" indent="-274320" fontAlgn="auto">
              <a:spcAft>
                <a:spcPts val="0"/>
              </a:spcAft>
              <a:buClr>
                <a:schemeClr val="accent3"/>
              </a:buClr>
              <a:buFont typeface="Wingdings 2"/>
              <a:buChar char=""/>
              <a:defRPr/>
            </a:pPr>
            <a:r>
              <a:rPr lang="en-CA" b="1" dirty="0" err="1" smtClean="0"/>
              <a:t>Skenario</a:t>
            </a:r>
            <a:r>
              <a:rPr lang="en-CA" b="1" dirty="0" smtClean="0"/>
              <a:t> 2</a:t>
            </a:r>
            <a:endParaRPr lang="id-ID" sz="2200" b="1" dirty="0" smtClean="0"/>
          </a:p>
          <a:p>
            <a:pPr marL="640080" lvl="1" indent="-246888" fontAlgn="auto">
              <a:spcAft>
                <a:spcPts val="0"/>
              </a:spcAft>
              <a:buFont typeface="Wingdings 2"/>
              <a:buChar char=""/>
              <a:defRPr/>
            </a:pPr>
            <a:r>
              <a:rPr lang="en-CA" dirty="0" smtClean="0"/>
              <a:t>Data </a:t>
            </a:r>
            <a:r>
              <a:rPr lang="en-CA" i="1" dirty="0" smtClean="0"/>
              <a:t>training</a:t>
            </a:r>
            <a:r>
              <a:rPr lang="en-CA" dirty="0" smtClean="0"/>
              <a:t>	: 12 </a:t>
            </a:r>
            <a:r>
              <a:rPr lang="en-CA" dirty="0" err="1" smtClean="0"/>
              <a:t>bulan</a:t>
            </a:r>
            <a:r>
              <a:rPr lang="en-CA" dirty="0" smtClean="0"/>
              <a:t> (2002)</a:t>
            </a:r>
            <a:endParaRPr lang="id-ID" dirty="0" smtClean="0"/>
          </a:p>
          <a:p>
            <a:pPr marL="640080" lvl="1" indent="-246888" fontAlgn="auto">
              <a:spcAft>
                <a:spcPts val="0"/>
              </a:spcAft>
              <a:buFont typeface="Wingdings 2"/>
              <a:buChar char=""/>
              <a:defRPr/>
            </a:pPr>
            <a:r>
              <a:rPr lang="en-CA" dirty="0" smtClean="0"/>
              <a:t>Data </a:t>
            </a:r>
            <a:r>
              <a:rPr lang="en-CA" i="1" dirty="0" smtClean="0"/>
              <a:t>validation</a:t>
            </a:r>
            <a:r>
              <a:rPr lang="en-CA" dirty="0" smtClean="0"/>
              <a:t> 	: 12 </a:t>
            </a:r>
            <a:r>
              <a:rPr lang="en-CA" dirty="0" err="1" smtClean="0"/>
              <a:t>bulan</a:t>
            </a:r>
            <a:r>
              <a:rPr lang="en-CA" dirty="0" smtClean="0"/>
              <a:t> (2003)</a:t>
            </a:r>
            <a:endParaRPr lang="id-ID" dirty="0" smtClean="0"/>
          </a:p>
          <a:p>
            <a:pPr marL="640080" lvl="1" indent="-246888" fontAlgn="auto">
              <a:spcAft>
                <a:spcPts val="0"/>
              </a:spcAft>
              <a:buFont typeface="Wingdings 2"/>
              <a:buChar char=""/>
              <a:defRPr/>
            </a:pPr>
            <a:r>
              <a:rPr lang="en-CA" dirty="0" smtClean="0"/>
              <a:t>Data </a:t>
            </a:r>
            <a:r>
              <a:rPr lang="en-CA" i="1" dirty="0" smtClean="0"/>
              <a:t>testing</a:t>
            </a:r>
            <a:r>
              <a:rPr lang="en-CA" dirty="0" smtClean="0"/>
              <a:t> 	: 48 </a:t>
            </a:r>
            <a:r>
              <a:rPr lang="en-CA" dirty="0" err="1" smtClean="0"/>
              <a:t>bulan</a:t>
            </a:r>
            <a:r>
              <a:rPr lang="en-CA" dirty="0" smtClean="0"/>
              <a:t> (2004 - 2007)</a:t>
            </a:r>
            <a:endParaRPr lang="id-ID" dirty="0" smtClean="0"/>
          </a:p>
          <a:p>
            <a:pPr marL="274320" indent="-274320" fontAlgn="auto">
              <a:spcAft>
                <a:spcPts val="0"/>
              </a:spcAft>
              <a:buClr>
                <a:schemeClr val="accent3"/>
              </a:buClr>
              <a:buFont typeface="Wingdings 2"/>
              <a:buChar char=""/>
              <a:defRPr/>
            </a:pPr>
            <a:r>
              <a:rPr lang="en-CA" b="1" dirty="0" err="1" smtClean="0"/>
              <a:t>Skenario</a:t>
            </a:r>
            <a:r>
              <a:rPr lang="en-CA" b="1" dirty="0" smtClean="0"/>
              <a:t> 3</a:t>
            </a:r>
            <a:endParaRPr lang="id-ID" sz="2200" b="1" dirty="0" smtClean="0"/>
          </a:p>
          <a:p>
            <a:pPr marL="640080" lvl="1" indent="-246888" fontAlgn="auto">
              <a:spcAft>
                <a:spcPts val="0"/>
              </a:spcAft>
              <a:buFont typeface="Wingdings 2"/>
              <a:buChar char=""/>
              <a:defRPr/>
            </a:pPr>
            <a:r>
              <a:rPr lang="en-CA" dirty="0" smtClean="0"/>
              <a:t>Data </a:t>
            </a:r>
            <a:r>
              <a:rPr lang="en-CA" i="1" dirty="0" smtClean="0"/>
              <a:t>training</a:t>
            </a:r>
            <a:r>
              <a:rPr lang="en-CA" dirty="0" smtClean="0"/>
              <a:t>	: 48 </a:t>
            </a:r>
            <a:r>
              <a:rPr lang="en-CA" dirty="0" err="1" smtClean="0"/>
              <a:t>bulan</a:t>
            </a:r>
            <a:r>
              <a:rPr lang="en-CA" dirty="0" smtClean="0"/>
              <a:t> (2002 - 2005)</a:t>
            </a:r>
            <a:endParaRPr lang="id-ID" dirty="0" smtClean="0"/>
          </a:p>
          <a:p>
            <a:pPr marL="640080" lvl="1" indent="-246888" fontAlgn="auto">
              <a:spcAft>
                <a:spcPts val="0"/>
              </a:spcAft>
              <a:buFont typeface="Wingdings 2"/>
              <a:buChar char=""/>
              <a:defRPr/>
            </a:pPr>
            <a:r>
              <a:rPr lang="en-CA" dirty="0" smtClean="0"/>
              <a:t>Data </a:t>
            </a:r>
            <a:r>
              <a:rPr lang="en-CA" i="1" dirty="0" smtClean="0"/>
              <a:t>validation</a:t>
            </a:r>
            <a:r>
              <a:rPr lang="en-CA" dirty="0" smtClean="0"/>
              <a:t> 	: 12 </a:t>
            </a:r>
            <a:r>
              <a:rPr lang="en-CA" dirty="0" err="1" smtClean="0"/>
              <a:t>bulan</a:t>
            </a:r>
            <a:r>
              <a:rPr lang="en-CA" dirty="0" smtClean="0"/>
              <a:t> (2006)</a:t>
            </a:r>
            <a:endParaRPr lang="id-ID" dirty="0" smtClean="0"/>
          </a:p>
          <a:p>
            <a:pPr marL="640080" lvl="1" indent="-246888" fontAlgn="auto">
              <a:spcAft>
                <a:spcPts val="0"/>
              </a:spcAft>
              <a:buFont typeface="Wingdings 2"/>
              <a:buChar char=""/>
              <a:defRPr/>
            </a:pPr>
            <a:r>
              <a:rPr lang="en-CA" dirty="0" smtClean="0"/>
              <a:t>Data </a:t>
            </a:r>
            <a:r>
              <a:rPr lang="en-CA" i="1" dirty="0" smtClean="0"/>
              <a:t>testing</a:t>
            </a:r>
            <a:r>
              <a:rPr lang="en-CA" dirty="0" smtClean="0"/>
              <a:t> 	: 12 </a:t>
            </a:r>
            <a:r>
              <a:rPr lang="en-CA" dirty="0" err="1" smtClean="0"/>
              <a:t>bulan</a:t>
            </a:r>
            <a:r>
              <a:rPr lang="en-CA" dirty="0" smtClean="0"/>
              <a:t> (2007)</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wipe(down)">
                                      <p:cBhvr>
                                        <p:cTn id="38" dur="500"/>
                                        <p:tgtEl>
                                          <p:spTgt spid="3">
                                            <p:txEl>
                                              <p:pRg st="9" end="9"/>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wipe(down)">
                                      <p:cBhvr>
                                        <p:cTn id="41" dur="500"/>
                                        <p:tgtEl>
                                          <p:spTgt spid="3">
                                            <p:txEl>
                                              <p:pRg st="10" end="1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wipe(down)">
                                      <p:cBhvr>
                                        <p:cTn id="4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marL="342900" indent="-342900"/>
            <a:r>
              <a:rPr lang="en-US" sz="4400" dirty="0" err="1" smtClean="0"/>
              <a:t>Formulasi</a:t>
            </a:r>
            <a:r>
              <a:rPr lang="en-US" sz="4400" dirty="0" smtClean="0"/>
              <a:t> </a:t>
            </a:r>
            <a:r>
              <a:rPr lang="en-US" sz="4400" dirty="0" err="1" smtClean="0"/>
              <a:t>Masalah</a:t>
            </a:r>
            <a:endParaRPr lang="en-US" sz="4400" dirty="0" smtClean="0"/>
          </a:p>
        </p:txBody>
      </p:sp>
      <p:sp>
        <p:nvSpPr>
          <p:cNvPr id="3" name="Content Placeholder 2"/>
          <p:cNvSpPr>
            <a:spLocks noGrp="1"/>
          </p:cNvSpPr>
          <p:nvPr>
            <p:ph idx="1"/>
          </p:nvPr>
        </p:nvSpPr>
        <p:spPr/>
        <p:txBody>
          <a:bodyPr/>
          <a:lstStyle/>
          <a:p>
            <a:r>
              <a:rPr lang="en-US" dirty="0" smtClean="0"/>
              <a:t>Input &amp; Output?</a:t>
            </a:r>
          </a:p>
          <a:p>
            <a:r>
              <a:rPr lang="en-US" dirty="0" smtClean="0"/>
              <a:t>P </a:t>
            </a:r>
            <a:r>
              <a:rPr lang="en-US" dirty="0" err="1" smtClean="0"/>
              <a:t>dan</a:t>
            </a:r>
            <a:r>
              <a:rPr lang="en-US" dirty="0" smtClean="0"/>
              <a:t> T?</a:t>
            </a:r>
          </a:p>
          <a:p>
            <a:r>
              <a:rPr lang="en-US" dirty="0" err="1" smtClean="0"/>
              <a:t>Struktur</a:t>
            </a:r>
            <a:r>
              <a:rPr lang="en-US" dirty="0" smtClean="0"/>
              <a:t> </a:t>
            </a:r>
            <a:r>
              <a:rPr lang="en-US" dirty="0" err="1" smtClean="0"/>
              <a:t>dan</a:t>
            </a:r>
            <a:r>
              <a:rPr lang="en-US" dirty="0" smtClean="0"/>
              <a:t> parameter MLP?</a:t>
            </a:r>
          </a:p>
          <a:p>
            <a:r>
              <a:rPr lang="en-US" dirty="0" err="1" smtClean="0"/>
              <a:t>Perlu</a:t>
            </a:r>
            <a:r>
              <a:rPr lang="en-US" dirty="0" smtClean="0"/>
              <a:t> </a:t>
            </a:r>
            <a:r>
              <a:rPr lang="en-US" i="1" dirty="0" smtClean="0"/>
              <a:t>preprocessing</a:t>
            </a:r>
            <a:r>
              <a:rPr lang="en-US" dirty="0" smtClean="0"/>
              <a:t>?</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Normalisasi</a:t>
            </a:r>
            <a:endParaRPr lang="id-ID" smtClean="0"/>
          </a:p>
        </p:txBody>
      </p:sp>
      <p:sp>
        <p:nvSpPr>
          <p:cNvPr id="39939" name="Content Placeholder 7"/>
          <p:cNvSpPr>
            <a:spLocks noGrp="1"/>
          </p:cNvSpPr>
          <p:nvPr>
            <p:ph idx="1"/>
          </p:nvPr>
        </p:nvSpPr>
        <p:spPr/>
        <p:txBody>
          <a:bodyPr/>
          <a:lstStyle/>
          <a:p>
            <a:endParaRPr lang="en-US" smtClean="0"/>
          </a:p>
          <a:p>
            <a:endParaRPr lang="en-US" smtClean="0"/>
          </a:p>
          <a:p>
            <a:endParaRPr lang="en-US" smtClean="0"/>
          </a:p>
          <a:p>
            <a:endParaRPr lang="en-US" smtClean="0"/>
          </a:p>
          <a:p>
            <a:endParaRPr lang="en-US" smtClean="0"/>
          </a:p>
          <a:p>
            <a:endParaRPr lang="en-US" smtClean="0"/>
          </a:p>
          <a:p>
            <a:r>
              <a:rPr lang="en-US" smtClean="0"/>
              <a:t>X</a:t>
            </a:r>
            <a:r>
              <a:rPr lang="en-US" i="1" smtClean="0"/>
              <a:t>n</a:t>
            </a:r>
            <a:r>
              <a:rPr lang="en-US" i="1" baseline="-25000" smtClean="0"/>
              <a:t>i</a:t>
            </a:r>
            <a:r>
              <a:rPr lang="en-US" baseline="-25000" smtClean="0"/>
              <a:t> 	</a:t>
            </a:r>
            <a:r>
              <a:rPr lang="en-US" smtClean="0"/>
              <a:t>= data aktual normalisasi ke-i</a:t>
            </a:r>
            <a:endParaRPr lang="id-ID" smtClean="0"/>
          </a:p>
          <a:p>
            <a:r>
              <a:rPr lang="en-US" smtClean="0"/>
              <a:t>X</a:t>
            </a:r>
            <a:r>
              <a:rPr lang="en-US" i="1" baseline="-25000" smtClean="0"/>
              <a:t>i	</a:t>
            </a:r>
            <a:r>
              <a:rPr lang="en-US" smtClean="0"/>
              <a:t>= data aktual dengan range data asli ke-i</a:t>
            </a:r>
            <a:endParaRPr lang="id-ID" smtClean="0"/>
          </a:p>
          <a:p>
            <a:r>
              <a:rPr lang="en-US" smtClean="0"/>
              <a:t>X 	= data aktual dengan range data asli</a:t>
            </a:r>
            <a:endParaRPr lang="id-ID" smtClean="0"/>
          </a:p>
        </p:txBody>
      </p:sp>
      <p:sp>
        <p:nvSpPr>
          <p:cNvPr id="3994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latin typeface="Constantia" pitchFamily="18" charset="0"/>
            </a:endParaRPr>
          </a:p>
        </p:txBody>
      </p:sp>
      <p:pic>
        <p:nvPicPr>
          <p:cNvPr id="3994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95400" y="2786063"/>
            <a:ext cx="6248400" cy="871537"/>
          </a:xfrm>
          <a:prstGeom prst="rect">
            <a:avLst/>
          </a:prstGeom>
          <a:noFill/>
          <a:ln w="9525">
            <a:noFill/>
            <a:miter lim="800000"/>
            <a:headEnd/>
            <a:tailEnd/>
          </a:ln>
        </p:spPr>
      </p:pic>
      <p:sp>
        <p:nvSpPr>
          <p:cNvPr id="3994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id-ID">
              <a:latin typeface="Constantia"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Denormalisasi</a:t>
            </a:r>
            <a:endParaRPr lang="id-ID" smtClean="0"/>
          </a:p>
        </p:txBody>
      </p:sp>
      <p:sp>
        <p:nvSpPr>
          <p:cNvPr id="40963" name="Content Placeholder 2"/>
          <p:cNvSpPr>
            <a:spLocks noGrp="1"/>
          </p:cNvSpPr>
          <p:nvPr>
            <p:ph idx="1"/>
          </p:nvPr>
        </p:nvSpPr>
        <p:spPr/>
        <p:txBody>
          <a:bodyPr/>
          <a:lstStyle/>
          <a:p>
            <a:endParaRPr lang="en-US" smtClean="0"/>
          </a:p>
          <a:p>
            <a:endParaRPr lang="en-US" smtClean="0"/>
          </a:p>
          <a:p>
            <a:endParaRPr lang="en-US" smtClean="0"/>
          </a:p>
          <a:p>
            <a:endParaRPr lang="en-US" smtClean="0"/>
          </a:p>
          <a:p>
            <a:endParaRPr lang="en-US" smtClean="0"/>
          </a:p>
          <a:p>
            <a:r>
              <a:rPr lang="en-US" smtClean="0"/>
              <a:t>F</a:t>
            </a:r>
            <a:r>
              <a:rPr lang="en-US" baseline="-25000" smtClean="0"/>
              <a:t>i</a:t>
            </a:r>
            <a:r>
              <a:rPr lang="en-US" smtClean="0"/>
              <a:t>  = nilai prediksi dengan range nilai asli</a:t>
            </a:r>
            <a:endParaRPr lang="id-ID" smtClean="0"/>
          </a:p>
          <a:p>
            <a:r>
              <a:rPr lang="en-US" smtClean="0"/>
              <a:t>F’</a:t>
            </a:r>
            <a:r>
              <a:rPr lang="en-US" baseline="-25000" smtClean="0"/>
              <a:t>i</a:t>
            </a:r>
            <a:r>
              <a:rPr lang="en-US" smtClean="0"/>
              <a:t> = nilai prediksi dari hasil data yang dinormalisasi</a:t>
            </a:r>
            <a:endParaRPr lang="id-ID" smtClean="0"/>
          </a:p>
          <a:p>
            <a:r>
              <a:rPr lang="en-US" smtClean="0"/>
              <a:t>X  = data aktual</a:t>
            </a:r>
            <a:endParaRPr lang="id-ID" smtClean="0"/>
          </a:p>
        </p:txBody>
      </p:sp>
      <p:pic>
        <p:nvPicPr>
          <p:cNvPr id="40964"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9600" y="2667000"/>
            <a:ext cx="7974013"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Pembangunan Model</a:t>
            </a:r>
            <a:endParaRPr lang="id-ID" smtClean="0"/>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en-CA" b="1" dirty="0" err="1" smtClean="0"/>
              <a:t>Skenario</a:t>
            </a:r>
            <a:r>
              <a:rPr lang="en-CA" b="1" dirty="0" smtClean="0"/>
              <a:t> 1 </a:t>
            </a:r>
            <a:endParaRPr lang="id-ID" sz="2200" b="1" dirty="0" smtClean="0"/>
          </a:p>
          <a:p>
            <a:pPr marL="640080" lvl="1" indent="-246888" fontAlgn="auto">
              <a:spcAft>
                <a:spcPts val="0"/>
              </a:spcAft>
              <a:buFont typeface="Wingdings 2"/>
              <a:buChar char=""/>
              <a:defRPr/>
            </a:pPr>
            <a:r>
              <a:rPr lang="en-CA" dirty="0" smtClean="0"/>
              <a:t>Data </a:t>
            </a:r>
            <a:r>
              <a:rPr lang="en-CA" i="1" dirty="0" smtClean="0"/>
              <a:t>training	</a:t>
            </a:r>
            <a:r>
              <a:rPr lang="en-CA" dirty="0" smtClean="0"/>
              <a:t>: 24 </a:t>
            </a:r>
            <a:r>
              <a:rPr lang="en-CA" dirty="0" err="1" smtClean="0"/>
              <a:t>bulan</a:t>
            </a:r>
            <a:r>
              <a:rPr lang="en-CA" dirty="0" smtClean="0"/>
              <a:t> (2002 - 2003)</a:t>
            </a:r>
            <a:endParaRPr lang="id-ID" sz="2200" dirty="0" smtClean="0"/>
          </a:p>
          <a:p>
            <a:pPr marL="640080" lvl="1" indent="-246888" fontAlgn="auto">
              <a:spcAft>
                <a:spcPts val="0"/>
              </a:spcAft>
              <a:buFont typeface="Wingdings 2"/>
              <a:buChar char=""/>
              <a:defRPr/>
            </a:pPr>
            <a:r>
              <a:rPr lang="en-CA" dirty="0" smtClean="0"/>
              <a:t>Data </a:t>
            </a:r>
            <a:r>
              <a:rPr lang="en-CA" i="1" dirty="0" smtClean="0"/>
              <a:t>validation</a:t>
            </a:r>
            <a:r>
              <a:rPr lang="en-CA" dirty="0" smtClean="0"/>
              <a:t> 	: 24 </a:t>
            </a:r>
            <a:r>
              <a:rPr lang="en-CA" dirty="0" err="1" smtClean="0"/>
              <a:t>bulan</a:t>
            </a:r>
            <a:r>
              <a:rPr lang="en-CA" dirty="0" smtClean="0"/>
              <a:t> (2004 - 2005)</a:t>
            </a:r>
            <a:endParaRPr lang="id-ID" sz="2200" dirty="0" smtClean="0"/>
          </a:p>
          <a:p>
            <a:pPr marL="640080" lvl="1" indent="-246888" fontAlgn="auto">
              <a:spcAft>
                <a:spcPts val="0"/>
              </a:spcAft>
              <a:buFont typeface="Wingdings 2"/>
              <a:buChar char=""/>
              <a:defRPr/>
            </a:pPr>
            <a:r>
              <a:rPr lang="en-CA" dirty="0" smtClean="0"/>
              <a:t>Data </a:t>
            </a:r>
            <a:r>
              <a:rPr lang="en-CA" i="1" dirty="0" smtClean="0"/>
              <a:t>testing</a:t>
            </a:r>
            <a:r>
              <a:rPr lang="en-CA" dirty="0" smtClean="0"/>
              <a:t> 	: 24 </a:t>
            </a:r>
            <a:r>
              <a:rPr lang="en-CA" dirty="0" err="1" smtClean="0"/>
              <a:t>bulan</a:t>
            </a:r>
            <a:r>
              <a:rPr lang="en-CA" dirty="0" smtClean="0"/>
              <a:t> (2006 - 2007)</a:t>
            </a:r>
            <a:endParaRPr lang="id-ID" sz="2200" dirty="0" smtClean="0"/>
          </a:p>
          <a:p>
            <a:pPr marL="274320" indent="-274320" fontAlgn="auto">
              <a:spcAft>
                <a:spcPts val="0"/>
              </a:spcAft>
              <a:buClr>
                <a:schemeClr val="accent3"/>
              </a:buClr>
              <a:buFont typeface="Wingdings 2"/>
              <a:buChar char=""/>
              <a:defRPr/>
            </a:pPr>
            <a:r>
              <a:rPr lang="en-CA" b="1" dirty="0" err="1" smtClean="0"/>
              <a:t>Skenario</a:t>
            </a:r>
            <a:r>
              <a:rPr lang="en-CA" b="1" dirty="0" smtClean="0"/>
              <a:t> 2</a:t>
            </a:r>
            <a:endParaRPr lang="id-ID" sz="2200" b="1" dirty="0" smtClean="0"/>
          </a:p>
          <a:p>
            <a:pPr marL="640080" lvl="1" indent="-246888" fontAlgn="auto">
              <a:spcAft>
                <a:spcPts val="0"/>
              </a:spcAft>
              <a:buFont typeface="Wingdings 2"/>
              <a:buChar char=""/>
              <a:defRPr/>
            </a:pPr>
            <a:r>
              <a:rPr lang="en-CA" dirty="0" smtClean="0"/>
              <a:t>Data </a:t>
            </a:r>
            <a:r>
              <a:rPr lang="en-CA" i="1" dirty="0" smtClean="0"/>
              <a:t>training</a:t>
            </a:r>
            <a:r>
              <a:rPr lang="en-CA" dirty="0" smtClean="0"/>
              <a:t>	: 12 </a:t>
            </a:r>
            <a:r>
              <a:rPr lang="en-CA" dirty="0" err="1" smtClean="0"/>
              <a:t>bulan</a:t>
            </a:r>
            <a:r>
              <a:rPr lang="en-CA" dirty="0" smtClean="0"/>
              <a:t> (2002)</a:t>
            </a:r>
            <a:endParaRPr lang="id-ID" dirty="0" smtClean="0"/>
          </a:p>
          <a:p>
            <a:pPr marL="640080" lvl="1" indent="-246888" fontAlgn="auto">
              <a:spcAft>
                <a:spcPts val="0"/>
              </a:spcAft>
              <a:buFont typeface="Wingdings 2"/>
              <a:buChar char=""/>
              <a:defRPr/>
            </a:pPr>
            <a:r>
              <a:rPr lang="en-CA" dirty="0" smtClean="0"/>
              <a:t>Data </a:t>
            </a:r>
            <a:r>
              <a:rPr lang="en-CA" i="1" dirty="0" smtClean="0"/>
              <a:t>validation</a:t>
            </a:r>
            <a:r>
              <a:rPr lang="en-CA" dirty="0" smtClean="0"/>
              <a:t> 	: 12 </a:t>
            </a:r>
            <a:r>
              <a:rPr lang="en-CA" dirty="0" err="1" smtClean="0"/>
              <a:t>bulan</a:t>
            </a:r>
            <a:r>
              <a:rPr lang="en-CA" dirty="0" smtClean="0"/>
              <a:t> (2003)</a:t>
            </a:r>
            <a:endParaRPr lang="id-ID" dirty="0" smtClean="0"/>
          </a:p>
          <a:p>
            <a:pPr marL="640080" lvl="1" indent="-246888" fontAlgn="auto">
              <a:spcAft>
                <a:spcPts val="0"/>
              </a:spcAft>
              <a:buFont typeface="Wingdings 2"/>
              <a:buChar char=""/>
              <a:defRPr/>
            </a:pPr>
            <a:r>
              <a:rPr lang="en-CA" dirty="0" smtClean="0"/>
              <a:t>Data </a:t>
            </a:r>
            <a:r>
              <a:rPr lang="en-CA" i="1" dirty="0" smtClean="0"/>
              <a:t>testing</a:t>
            </a:r>
            <a:r>
              <a:rPr lang="en-CA" dirty="0" smtClean="0"/>
              <a:t> 	: 48 </a:t>
            </a:r>
            <a:r>
              <a:rPr lang="en-CA" dirty="0" err="1" smtClean="0"/>
              <a:t>bulan</a:t>
            </a:r>
            <a:r>
              <a:rPr lang="en-CA" dirty="0" smtClean="0"/>
              <a:t> (2004 - 2007)</a:t>
            </a:r>
            <a:endParaRPr lang="id-ID" dirty="0" smtClean="0"/>
          </a:p>
          <a:p>
            <a:pPr marL="274320" indent="-274320" fontAlgn="auto">
              <a:spcAft>
                <a:spcPts val="0"/>
              </a:spcAft>
              <a:buClr>
                <a:schemeClr val="accent3"/>
              </a:buClr>
              <a:buFont typeface="Wingdings 2"/>
              <a:buChar char=""/>
              <a:defRPr/>
            </a:pPr>
            <a:r>
              <a:rPr lang="en-CA" b="1" dirty="0" err="1" smtClean="0"/>
              <a:t>Skenario</a:t>
            </a:r>
            <a:r>
              <a:rPr lang="en-CA" b="1" dirty="0" smtClean="0"/>
              <a:t> 3</a:t>
            </a:r>
            <a:endParaRPr lang="id-ID" sz="2200" b="1" dirty="0" smtClean="0"/>
          </a:p>
          <a:p>
            <a:pPr marL="640080" lvl="1" indent="-246888" fontAlgn="auto">
              <a:spcAft>
                <a:spcPts val="0"/>
              </a:spcAft>
              <a:buFont typeface="Wingdings 2"/>
              <a:buChar char=""/>
              <a:defRPr/>
            </a:pPr>
            <a:r>
              <a:rPr lang="en-CA" dirty="0" smtClean="0"/>
              <a:t>Data </a:t>
            </a:r>
            <a:r>
              <a:rPr lang="en-CA" i="1" dirty="0" smtClean="0"/>
              <a:t>training</a:t>
            </a:r>
            <a:r>
              <a:rPr lang="en-CA" dirty="0" smtClean="0"/>
              <a:t>	: 48 </a:t>
            </a:r>
            <a:r>
              <a:rPr lang="en-CA" dirty="0" err="1" smtClean="0"/>
              <a:t>bulan</a:t>
            </a:r>
            <a:r>
              <a:rPr lang="en-CA" dirty="0" smtClean="0"/>
              <a:t> (2002 - 2005)</a:t>
            </a:r>
            <a:endParaRPr lang="id-ID" dirty="0" smtClean="0"/>
          </a:p>
          <a:p>
            <a:pPr marL="640080" lvl="1" indent="-246888" fontAlgn="auto">
              <a:spcAft>
                <a:spcPts val="0"/>
              </a:spcAft>
              <a:buFont typeface="Wingdings 2"/>
              <a:buChar char=""/>
              <a:defRPr/>
            </a:pPr>
            <a:r>
              <a:rPr lang="en-CA" dirty="0" smtClean="0"/>
              <a:t>Data </a:t>
            </a:r>
            <a:r>
              <a:rPr lang="en-CA" i="1" dirty="0" smtClean="0"/>
              <a:t>validation</a:t>
            </a:r>
            <a:r>
              <a:rPr lang="en-CA" dirty="0" smtClean="0"/>
              <a:t> 	: 12 </a:t>
            </a:r>
            <a:r>
              <a:rPr lang="en-CA" dirty="0" err="1" smtClean="0"/>
              <a:t>bulan</a:t>
            </a:r>
            <a:r>
              <a:rPr lang="en-CA" dirty="0" smtClean="0"/>
              <a:t> (2006)</a:t>
            </a:r>
            <a:endParaRPr lang="id-ID" dirty="0" smtClean="0"/>
          </a:p>
          <a:p>
            <a:pPr marL="640080" lvl="1" indent="-246888" fontAlgn="auto">
              <a:spcAft>
                <a:spcPts val="0"/>
              </a:spcAft>
              <a:buFont typeface="Wingdings 2"/>
              <a:buChar char=""/>
              <a:defRPr/>
            </a:pPr>
            <a:r>
              <a:rPr lang="en-CA" dirty="0" smtClean="0"/>
              <a:t>Data </a:t>
            </a:r>
            <a:r>
              <a:rPr lang="en-CA" i="1" dirty="0" smtClean="0"/>
              <a:t>testing</a:t>
            </a:r>
            <a:r>
              <a:rPr lang="en-CA" dirty="0" smtClean="0"/>
              <a:t> 	: 12 </a:t>
            </a:r>
            <a:r>
              <a:rPr lang="en-CA" dirty="0" err="1" smtClean="0"/>
              <a:t>bulan</a:t>
            </a:r>
            <a:r>
              <a:rPr lang="en-CA" dirty="0" smtClean="0"/>
              <a:t> (2007)</a:t>
            </a:r>
            <a:endParaRPr lang="id-ID"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2"/>
          <a:srcRect l="2267" t="38316" r="1031" b="1173"/>
          <a:stretch>
            <a:fillRect/>
          </a:stretch>
        </p:blipFill>
        <p:spPr bwMode="auto">
          <a:xfrm>
            <a:off x="0" y="0"/>
            <a:ext cx="9144000" cy="6858000"/>
          </a:xfrm>
          <a:prstGeom prst="rect">
            <a:avLst/>
          </a:prstGeom>
          <a:noFill/>
          <a:ln w="9525">
            <a:noFill/>
            <a:miter lim="800000"/>
            <a:headEnd/>
            <a:tailEnd/>
          </a:ln>
        </p:spPr>
      </p:pic>
      <p:sp>
        <p:nvSpPr>
          <p:cNvPr id="52227" name="Rectangle 2"/>
          <p:cNvSpPr>
            <a:spLocks noChangeArrowheads="1"/>
          </p:cNvSpPr>
          <p:nvPr/>
        </p:nvSpPr>
        <p:spPr bwMode="auto">
          <a:xfrm>
            <a:off x="914400" y="1066800"/>
            <a:ext cx="1962150" cy="584200"/>
          </a:xfrm>
          <a:prstGeom prst="rect">
            <a:avLst/>
          </a:prstGeom>
          <a:noFill/>
          <a:ln w="9525">
            <a:noFill/>
            <a:miter lim="800000"/>
            <a:headEnd/>
            <a:tailEnd/>
          </a:ln>
        </p:spPr>
        <p:txBody>
          <a:bodyPr wrap="none">
            <a:spAutoFit/>
          </a:bodyPr>
          <a:lstStyle/>
          <a:p>
            <a:pPr algn="ctr"/>
            <a:r>
              <a:rPr lang="en-US" sz="3200" b="1">
                <a:solidFill>
                  <a:srgbClr val="FF0000"/>
                </a:solidFill>
                <a:latin typeface="Calibri" pitchFamily="34" charset="0"/>
              </a:rPr>
              <a:t>Skenario 1</a:t>
            </a:r>
            <a:endParaRPr lang="id-ID" sz="3200">
              <a:latin typeface="Calibri" pitchFamily="34" charset="0"/>
            </a:endParaRPr>
          </a:p>
        </p:txBody>
      </p:sp>
      <p:sp>
        <p:nvSpPr>
          <p:cNvPr id="52228" name="Rectangle 3"/>
          <p:cNvSpPr>
            <a:spLocks noChangeArrowheads="1"/>
          </p:cNvSpPr>
          <p:nvPr/>
        </p:nvSpPr>
        <p:spPr bwMode="auto">
          <a:xfrm>
            <a:off x="914400" y="533400"/>
            <a:ext cx="2227263" cy="584200"/>
          </a:xfrm>
          <a:prstGeom prst="rect">
            <a:avLst/>
          </a:prstGeom>
          <a:noFill/>
          <a:ln w="9525">
            <a:noFill/>
            <a:miter lim="800000"/>
            <a:headEnd/>
            <a:tailEnd/>
          </a:ln>
        </p:spPr>
        <p:txBody>
          <a:bodyPr wrap="none">
            <a:spAutoFit/>
          </a:bodyPr>
          <a:lstStyle/>
          <a:p>
            <a:pPr algn="ctr"/>
            <a:r>
              <a:rPr lang="en-US" sz="3200" b="1">
                <a:solidFill>
                  <a:srgbClr val="FF0000"/>
                </a:solidFill>
                <a:latin typeface="Calibri" pitchFamily="34" charset="0"/>
              </a:rPr>
              <a:t>Ekstrapolasi</a:t>
            </a:r>
            <a:endParaRPr lang="id-ID" sz="3200">
              <a:latin typeface="Calibri" pitchFamily="34" charset="0"/>
            </a:endParaRPr>
          </a:p>
        </p:txBody>
      </p:sp>
      <p:sp>
        <p:nvSpPr>
          <p:cNvPr id="52229" name="Rectangle 4"/>
          <p:cNvSpPr>
            <a:spLocks noChangeArrowheads="1"/>
          </p:cNvSpPr>
          <p:nvPr/>
        </p:nvSpPr>
        <p:spPr bwMode="auto">
          <a:xfrm>
            <a:off x="6781800" y="1303338"/>
            <a:ext cx="2005013" cy="830262"/>
          </a:xfrm>
          <a:prstGeom prst="rect">
            <a:avLst/>
          </a:prstGeom>
          <a:noFill/>
          <a:ln w="9525">
            <a:noFill/>
            <a:miter lim="800000"/>
            <a:headEnd/>
            <a:tailEnd/>
          </a:ln>
        </p:spPr>
        <p:txBody>
          <a:bodyPr wrap="none">
            <a:spAutoFit/>
          </a:bodyPr>
          <a:lstStyle/>
          <a:p>
            <a:pPr algn="ctr"/>
            <a:r>
              <a:rPr lang="en-US" sz="2400" b="1">
                <a:solidFill>
                  <a:srgbClr val="00B050"/>
                </a:solidFill>
                <a:latin typeface="Calibri" pitchFamily="34" charset="0"/>
              </a:rPr>
              <a:t>8 bulan</a:t>
            </a:r>
          </a:p>
          <a:p>
            <a:pPr algn="ctr"/>
            <a:r>
              <a:rPr lang="en-US" sz="2400" b="1">
                <a:solidFill>
                  <a:srgbClr val="00B050"/>
                </a:solidFill>
                <a:latin typeface="Calibri" pitchFamily="34" charset="0"/>
              </a:rPr>
              <a:t>Acc APE &lt; 1%  </a:t>
            </a:r>
            <a:endParaRPr lang="id-ID" sz="2400">
              <a:solidFill>
                <a:srgbClr val="00B050"/>
              </a:solidFill>
              <a:latin typeface="Calibri" pitchFamily="34" charset="0"/>
            </a:endParaRPr>
          </a:p>
        </p:txBody>
      </p:sp>
      <p:cxnSp>
        <p:nvCxnSpPr>
          <p:cNvPr id="7" name="Straight Arrow Connector 6"/>
          <p:cNvCxnSpPr/>
          <p:nvPr/>
        </p:nvCxnSpPr>
        <p:spPr>
          <a:xfrm rot="5400000">
            <a:off x="7124700" y="2552700"/>
            <a:ext cx="914400" cy="381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p:cNvSpPr>
          <p:nvPr/>
        </p:nvSpPr>
        <p:spPr>
          <a:xfrm>
            <a:off x="457200" y="704850"/>
            <a:ext cx="8229600" cy="1143000"/>
          </a:xfrm>
          <a:prstGeom prst="rect">
            <a:avLst/>
          </a:prstGeom>
        </p:spPr>
        <p:txBody>
          <a:bodyPr/>
          <a:lstStyle/>
          <a:p>
            <a:pPr eaLnBrk="0" hangingPunct="0">
              <a:defRPr/>
            </a:pPr>
            <a:r>
              <a:rPr lang="en-US" sz="4400" dirty="0" err="1">
                <a:solidFill>
                  <a:srgbClr val="0070C0"/>
                </a:solidFill>
                <a:latin typeface="+mj-lt"/>
                <a:ea typeface="+mj-ea"/>
                <a:cs typeface="+mj-cs"/>
              </a:rPr>
              <a:t>Perceptron</a:t>
            </a:r>
            <a:endParaRPr lang="en-US" sz="4400" dirty="0">
              <a:solidFill>
                <a:srgbClr val="0070C0"/>
              </a:solidFill>
              <a:latin typeface="+mj-lt"/>
              <a:ea typeface="+mj-ea"/>
              <a:cs typeface="+mj-cs"/>
            </a:endParaRPr>
          </a:p>
        </p:txBody>
      </p:sp>
      <p:cxnSp>
        <p:nvCxnSpPr>
          <p:cNvPr id="9" name="Straight Arrow Connector 8"/>
          <p:cNvCxnSpPr/>
          <p:nvPr/>
        </p:nvCxnSpPr>
        <p:spPr>
          <a:xfrm>
            <a:off x="914400" y="2565400"/>
            <a:ext cx="1381125" cy="5826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324" name="TextBox 36"/>
          <p:cNvSpPr txBox="1">
            <a:spLocks noChangeArrowheads="1"/>
          </p:cNvSpPr>
          <p:nvPr/>
        </p:nvSpPr>
        <p:spPr bwMode="auto">
          <a:xfrm>
            <a:off x="990600" y="2209800"/>
            <a:ext cx="1219200" cy="584200"/>
          </a:xfrm>
          <a:prstGeom prst="rect">
            <a:avLst/>
          </a:prstGeom>
          <a:noFill/>
          <a:ln w="9525">
            <a:noFill/>
            <a:miter lim="800000"/>
            <a:headEnd/>
            <a:tailEnd/>
          </a:ln>
        </p:spPr>
        <p:txBody>
          <a:bodyPr>
            <a:spAutoFit/>
          </a:bodyPr>
          <a:lstStyle/>
          <a:p>
            <a:pPr algn="ctr"/>
            <a:r>
              <a:rPr lang="en-US" sz="3200"/>
              <a:t>w</a:t>
            </a:r>
            <a:endParaRPr lang="id-ID" sz="3200"/>
          </a:p>
        </p:txBody>
      </p:sp>
      <p:cxnSp>
        <p:nvCxnSpPr>
          <p:cNvPr id="11" name="Straight Arrow Connector 10"/>
          <p:cNvCxnSpPr/>
          <p:nvPr/>
        </p:nvCxnSpPr>
        <p:spPr>
          <a:xfrm flipV="1">
            <a:off x="762000" y="5105400"/>
            <a:ext cx="1457325" cy="4302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326" name="TextBox 38"/>
          <p:cNvSpPr txBox="1">
            <a:spLocks noChangeArrowheads="1"/>
          </p:cNvSpPr>
          <p:nvPr/>
        </p:nvSpPr>
        <p:spPr bwMode="auto">
          <a:xfrm>
            <a:off x="914400" y="5334000"/>
            <a:ext cx="1219200" cy="584200"/>
          </a:xfrm>
          <a:prstGeom prst="rect">
            <a:avLst/>
          </a:prstGeom>
          <a:noFill/>
          <a:ln w="9525">
            <a:noFill/>
            <a:miter lim="800000"/>
            <a:headEnd/>
            <a:tailEnd/>
          </a:ln>
        </p:spPr>
        <p:txBody>
          <a:bodyPr>
            <a:spAutoFit/>
          </a:bodyPr>
          <a:lstStyle/>
          <a:p>
            <a:pPr algn="ctr"/>
            <a:r>
              <a:rPr lang="en-US" sz="3200"/>
              <a:t>w</a:t>
            </a:r>
            <a:endParaRPr lang="id-ID" sz="3200"/>
          </a:p>
        </p:txBody>
      </p:sp>
      <p:sp>
        <p:nvSpPr>
          <p:cNvPr id="56327" name="TextBox 40"/>
          <p:cNvSpPr txBox="1">
            <a:spLocks noChangeArrowheads="1"/>
          </p:cNvSpPr>
          <p:nvPr/>
        </p:nvSpPr>
        <p:spPr bwMode="auto">
          <a:xfrm>
            <a:off x="0" y="2133600"/>
            <a:ext cx="838200" cy="584200"/>
          </a:xfrm>
          <a:prstGeom prst="rect">
            <a:avLst/>
          </a:prstGeom>
          <a:noFill/>
          <a:ln w="9525">
            <a:noFill/>
            <a:miter lim="800000"/>
            <a:headEnd/>
            <a:tailEnd/>
          </a:ln>
        </p:spPr>
        <p:txBody>
          <a:bodyPr>
            <a:spAutoFit/>
          </a:bodyPr>
          <a:lstStyle/>
          <a:p>
            <a:pPr algn="ctr"/>
            <a:r>
              <a:rPr lang="en-US" sz="3200"/>
              <a:t>x1</a:t>
            </a:r>
            <a:endParaRPr lang="id-ID" sz="3200"/>
          </a:p>
        </p:txBody>
      </p:sp>
      <p:sp>
        <p:nvSpPr>
          <p:cNvPr id="56328" name="TextBox 41"/>
          <p:cNvSpPr txBox="1">
            <a:spLocks noChangeArrowheads="1"/>
          </p:cNvSpPr>
          <p:nvPr/>
        </p:nvSpPr>
        <p:spPr bwMode="auto">
          <a:xfrm>
            <a:off x="0" y="5257800"/>
            <a:ext cx="838200" cy="584200"/>
          </a:xfrm>
          <a:prstGeom prst="rect">
            <a:avLst/>
          </a:prstGeom>
          <a:noFill/>
          <a:ln w="9525">
            <a:noFill/>
            <a:miter lim="800000"/>
            <a:headEnd/>
            <a:tailEnd/>
          </a:ln>
        </p:spPr>
        <p:txBody>
          <a:bodyPr>
            <a:spAutoFit/>
          </a:bodyPr>
          <a:lstStyle/>
          <a:p>
            <a:pPr algn="ctr"/>
            <a:r>
              <a:rPr lang="en-US" sz="3200"/>
              <a:t>xp</a:t>
            </a:r>
            <a:endParaRPr lang="id-ID" sz="3200"/>
          </a:p>
        </p:txBody>
      </p:sp>
      <p:cxnSp>
        <p:nvCxnSpPr>
          <p:cNvPr id="23" name="Straight Arrow Connector 22"/>
          <p:cNvCxnSpPr/>
          <p:nvPr/>
        </p:nvCxnSpPr>
        <p:spPr>
          <a:xfrm>
            <a:off x="7315200" y="4038600"/>
            <a:ext cx="1447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7924800" y="3276600"/>
            <a:ext cx="7620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7924800" y="4038600"/>
            <a:ext cx="762000" cy="762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7658100" y="3086100"/>
            <a:ext cx="12192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6200000" flipH="1">
            <a:off x="7658100" y="4305300"/>
            <a:ext cx="12192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00088" y="3567113"/>
            <a:ext cx="990600" cy="381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335" name="TextBox 40"/>
          <p:cNvSpPr txBox="1">
            <a:spLocks noChangeArrowheads="1"/>
          </p:cNvSpPr>
          <p:nvPr/>
        </p:nvSpPr>
        <p:spPr bwMode="auto">
          <a:xfrm>
            <a:off x="0" y="3302000"/>
            <a:ext cx="838200" cy="584200"/>
          </a:xfrm>
          <a:prstGeom prst="rect">
            <a:avLst/>
          </a:prstGeom>
          <a:noFill/>
          <a:ln w="9525">
            <a:noFill/>
            <a:miter lim="800000"/>
            <a:headEnd/>
            <a:tailEnd/>
          </a:ln>
        </p:spPr>
        <p:txBody>
          <a:bodyPr>
            <a:spAutoFit/>
          </a:bodyPr>
          <a:lstStyle/>
          <a:p>
            <a:pPr algn="ctr"/>
            <a:r>
              <a:rPr lang="en-US" sz="3200"/>
              <a:t>x2</a:t>
            </a:r>
            <a:endParaRPr lang="id-ID" sz="3200"/>
          </a:p>
        </p:txBody>
      </p:sp>
      <p:sp>
        <p:nvSpPr>
          <p:cNvPr id="56336" name="TextBox 40"/>
          <p:cNvSpPr txBox="1">
            <a:spLocks noChangeArrowheads="1"/>
          </p:cNvSpPr>
          <p:nvPr/>
        </p:nvSpPr>
        <p:spPr bwMode="auto">
          <a:xfrm>
            <a:off x="0" y="3733800"/>
            <a:ext cx="838200" cy="1570038"/>
          </a:xfrm>
          <a:prstGeom prst="rect">
            <a:avLst/>
          </a:prstGeom>
          <a:noFill/>
          <a:ln w="9525">
            <a:noFill/>
            <a:miter lim="800000"/>
            <a:headEnd/>
            <a:tailEnd/>
          </a:ln>
        </p:spPr>
        <p:txBody>
          <a:bodyPr>
            <a:spAutoFit/>
          </a:bodyPr>
          <a:lstStyle/>
          <a:p>
            <a:pPr algn="ctr"/>
            <a:r>
              <a:rPr lang="en-US" sz="3200"/>
              <a:t>.</a:t>
            </a:r>
          </a:p>
          <a:p>
            <a:pPr algn="ctr"/>
            <a:r>
              <a:rPr lang="en-US" sz="3200"/>
              <a:t>.</a:t>
            </a:r>
          </a:p>
          <a:p>
            <a:pPr algn="ctr"/>
            <a:r>
              <a:rPr lang="en-US" sz="3200"/>
              <a:t>.</a:t>
            </a:r>
            <a:endParaRPr lang="id-ID" sz="3200"/>
          </a:p>
        </p:txBody>
      </p:sp>
      <p:grpSp>
        <p:nvGrpSpPr>
          <p:cNvPr id="56337" name="Group 57"/>
          <p:cNvGrpSpPr>
            <a:grpSpLocks/>
          </p:cNvGrpSpPr>
          <p:nvPr/>
        </p:nvGrpSpPr>
        <p:grpSpPr bwMode="auto">
          <a:xfrm>
            <a:off x="1676400" y="2514600"/>
            <a:ext cx="5638800" cy="3276600"/>
            <a:chOff x="1676400" y="2514600"/>
            <a:chExt cx="5638800" cy="3276600"/>
          </a:xfrm>
        </p:grpSpPr>
        <p:sp>
          <p:nvSpPr>
            <p:cNvPr id="7" name="Oval 6"/>
            <p:cNvSpPr/>
            <p:nvPr/>
          </p:nvSpPr>
          <p:spPr>
            <a:xfrm>
              <a:off x="1676400" y="2514600"/>
              <a:ext cx="5638800" cy="3276600"/>
            </a:xfrm>
            <a:prstGeom prst="ellipse">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18" name="Straight Connector 17"/>
            <p:cNvCxnSpPr/>
            <p:nvPr/>
          </p:nvCxnSpPr>
          <p:spPr>
            <a:xfrm rot="5400000">
              <a:off x="1915319" y="4144169"/>
              <a:ext cx="3048000" cy="158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017169" y="4147344"/>
              <a:ext cx="30480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6341" name="Rectangle 43"/>
            <p:cNvSpPr>
              <a:spLocks noChangeArrowheads="1"/>
            </p:cNvSpPr>
            <p:nvPr/>
          </p:nvSpPr>
          <p:spPr bwMode="auto">
            <a:xfrm>
              <a:off x="2362200" y="3447871"/>
              <a:ext cx="784488" cy="1200329"/>
            </a:xfrm>
            <a:prstGeom prst="rect">
              <a:avLst/>
            </a:prstGeom>
            <a:noFill/>
            <a:ln w="9525">
              <a:noFill/>
              <a:miter lim="800000"/>
              <a:headEnd/>
              <a:tailEnd/>
            </a:ln>
          </p:spPr>
          <p:txBody>
            <a:bodyPr>
              <a:spAutoFit/>
            </a:bodyPr>
            <a:lstStyle/>
            <a:p>
              <a:r>
                <a:rPr lang="id-ID" sz="7200" b="1">
                  <a:sym typeface="Symbol" pitchFamily="18" charset="2"/>
                </a:rPr>
                <a:t></a:t>
              </a:r>
              <a:endParaRPr lang="id-ID" sz="7200" b="1"/>
            </a:p>
          </p:txBody>
        </p:sp>
        <p:grpSp>
          <p:nvGrpSpPr>
            <p:cNvPr id="56342" name="Group 53"/>
            <p:cNvGrpSpPr>
              <a:grpSpLocks/>
            </p:cNvGrpSpPr>
            <p:nvPr/>
          </p:nvGrpSpPr>
          <p:grpSpPr bwMode="auto">
            <a:xfrm>
              <a:off x="4038600" y="3581400"/>
              <a:ext cx="838200" cy="1068388"/>
              <a:chOff x="6553200" y="1066800"/>
              <a:chExt cx="1524000" cy="1068388"/>
            </a:xfrm>
          </p:grpSpPr>
          <p:cxnSp>
            <p:nvCxnSpPr>
              <p:cNvPr id="48" name="Straight Connector 47"/>
              <p:cNvCxnSpPr/>
              <p:nvPr/>
            </p:nvCxnSpPr>
            <p:spPr>
              <a:xfrm>
                <a:off x="7315200" y="1066800"/>
                <a:ext cx="762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553200" y="2133600"/>
                <a:ext cx="762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6782594" y="1600994"/>
                <a:ext cx="10652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343" name="Rectangle 54"/>
            <p:cNvSpPr>
              <a:spLocks noChangeArrowheads="1"/>
            </p:cNvSpPr>
            <p:nvPr/>
          </p:nvSpPr>
          <p:spPr bwMode="auto">
            <a:xfrm>
              <a:off x="5867400" y="3048000"/>
              <a:ext cx="784488" cy="1569660"/>
            </a:xfrm>
            <a:prstGeom prst="rect">
              <a:avLst/>
            </a:prstGeom>
            <a:noFill/>
            <a:ln w="9525">
              <a:noFill/>
              <a:miter lim="800000"/>
              <a:headEnd/>
              <a:tailEnd/>
            </a:ln>
          </p:spPr>
          <p:txBody>
            <a:bodyPr>
              <a:spAutoFit/>
            </a:bodyPr>
            <a:lstStyle/>
            <a:p>
              <a:r>
                <a:rPr lang="en-US" sz="9600">
                  <a:sym typeface="Symbol" pitchFamily="18" charset="2"/>
                </a:rPr>
                <a:t>y</a:t>
              </a:r>
              <a:endParaRPr lang="id-ID" sz="9600"/>
            </a:p>
          </p:txBody>
        </p:sp>
      </p:gr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p:cNvPicPr>
            <a:picLocks noChangeAspect="1" noChangeArrowheads="1"/>
          </p:cNvPicPr>
          <p:nvPr/>
        </p:nvPicPr>
        <p:blipFill>
          <a:blip r:embed="rId2"/>
          <a:srcRect l="2814" t="37776" r="1523" b="1021"/>
          <a:stretch>
            <a:fillRect/>
          </a:stretch>
        </p:blipFill>
        <p:spPr bwMode="auto">
          <a:xfrm>
            <a:off x="0" y="0"/>
            <a:ext cx="9144000" cy="6858000"/>
          </a:xfrm>
          <a:prstGeom prst="rect">
            <a:avLst/>
          </a:prstGeom>
          <a:noFill/>
          <a:ln w="9525">
            <a:noFill/>
            <a:miter lim="800000"/>
            <a:headEnd/>
            <a:tailEnd/>
          </a:ln>
        </p:spPr>
      </p:pic>
      <p:sp>
        <p:nvSpPr>
          <p:cNvPr id="54275" name="Rectangle 3"/>
          <p:cNvSpPr>
            <a:spLocks noChangeArrowheads="1"/>
          </p:cNvSpPr>
          <p:nvPr/>
        </p:nvSpPr>
        <p:spPr bwMode="auto">
          <a:xfrm>
            <a:off x="914400" y="1066800"/>
            <a:ext cx="1962150" cy="584200"/>
          </a:xfrm>
          <a:prstGeom prst="rect">
            <a:avLst/>
          </a:prstGeom>
          <a:noFill/>
          <a:ln w="9525">
            <a:noFill/>
            <a:miter lim="800000"/>
            <a:headEnd/>
            <a:tailEnd/>
          </a:ln>
        </p:spPr>
        <p:txBody>
          <a:bodyPr wrap="none">
            <a:spAutoFit/>
          </a:bodyPr>
          <a:lstStyle/>
          <a:p>
            <a:r>
              <a:rPr lang="en-US" sz="3200" b="1">
                <a:solidFill>
                  <a:srgbClr val="FF0000"/>
                </a:solidFill>
                <a:latin typeface="Calibri" pitchFamily="34" charset="0"/>
              </a:rPr>
              <a:t>Skenario 2</a:t>
            </a:r>
            <a:endParaRPr lang="id-ID" sz="3200">
              <a:latin typeface="Calibri" pitchFamily="34" charset="0"/>
            </a:endParaRPr>
          </a:p>
        </p:txBody>
      </p:sp>
      <p:sp>
        <p:nvSpPr>
          <p:cNvPr id="54276" name="Rectangle 4"/>
          <p:cNvSpPr>
            <a:spLocks noChangeArrowheads="1"/>
          </p:cNvSpPr>
          <p:nvPr/>
        </p:nvSpPr>
        <p:spPr bwMode="auto">
          <a:xfrm>
            <a:off x="914400" y="533400"/>
            <a:ext cx="2227263" cy="584200"/>
          </a:xfrm>
          <a:prstGeom prst="rect">
            <a:avLst/>
          </a:prstGeom>
          <a:noFill/>
          <a:ln w="9525">
            <a:noFill/>
            <a:miter lim="800000"/>
            <a:headEnd/>
            <a:tailEnd/>
          </a:ln>
        </p:spPr>
        <p:txBody>
          <a:bodyPr wrap="none">
            <a:spAutoFit/>
          </a:bodyPr>
          <a:lstStyle/>
          <a:p>
            <a:r>
              <a:rPr lang="en-US" sz="3200" b="1">
                <a:solidFill>
                  <a:srgbClr val="FF0000"/>
                </a:solidFill>
                <a:latin typeface="Calibri" pitchFamily="34" charset="0"/>
              </a:rPr>
              <a:t>Ekstrapolasi</a:t>
            </a:r>
            <a:endParaRPr lang="id-ID" sz="3200">
              <a:latin typeface="Calibri" pitchFamily="34" charset="0"/>
            </a:endParaRPr>
          </a:p>
        </p:txBody>
      </p:sp>
      <p:sp>
        <p:nvSpPr>
          <p:cNvPr id="54277" name="Rectangle 5"/>
          <p:cNvSpPr>
            <a:spLocks noChangeArrowheads="1"/>
          </p:cNvSpPr>
          <p:nvPr/>
        </p:nvSpPr>
        <p:spPr bwMode="auto">
          <a:xfrm>
            <a:off x="6629400" y="2667000"/>
            <a:ext cx="1981200" cy="830263"/>
          </a:xfrm>
          <a:prstGeom prst="rect">
            <a:avLst/>
          </a:prstGeom>
          <a:noFill/>
          <a:ln w="9525">
            <a:noFill/>
            <a:miter lim="800000"/>
            <a:headEnd/>
            <a:tailEnd/>
          </a:ln>
        </p:spPr>
        <p:txBody>
          <a:bodyPr>
            <a:spAutoFit/>
          </a:bodyPr>
          <a:lstStyle/>
          <a:p>
            <a:pPr algn="ctr"/>
            <a:r>
              <a:rPr lang="en-US" sz="2400" b="1">
                <a:solidFill>
                  <a:srgbClr val="00B050"/>
                </a:solidFill>
                <a:latin typeface="Calibri" pitchFamily="34" charset="0"/>
              </a:rPr>
              <a:t>5 bulan</a:t>
            </a:r>
          </a:p>
          <a:p>
            <a:pPr algn="ctr"/>
            <a:r>
              <a:rPr lang="en-US" sz="2400" b="1">
                <a:solidFill>
                  <a:srgbClr val="00B050"/>
                </a:solidFill>
                <a:latin typeface="Calibri" pitchFamily="34" charset="0"/>
              </a:rPr>
              <a:t>Acc APE &lt; 1%  </a:t>
            </a:r>
            <a:endParaRPr lang="id-ID" sz="2400">
              <a:solidFill>
                <a:srgbClr val="00B050"/>
              </a:solidFill>
              <a:latin typeface="Calibri" pitchFamily="34" charset="0"/>
            </a:endParaRPr>
          </a:p>
        </p:txBody>
      </p:sp>
      <p:cxnSp>
        <p:nvCxnSpPr>
          <p:cNvPr id="7" name="Straight Arrow Connector 6"/>
          <p:cNvCxnSpPr/>
          <p:nvPr/>
        </p:nvCxnSpPr>
        <p:spPr>
          <a:xfrm rot="5400000">
            <a:off x="7223125" y="1768475"/>
            <a:ext cx="1143000" cy="381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2"/>
          <a:srcRect l="2875" t="38007" r="1643" b="1395"/>
          <a:stretch>
            <a:fillRect/>
          </a:stretch>
        </p:blipFill>
        <p:spPr bwMode="auto">
          <a:xfrm>
            <a:off x="0" y="0"/>
            <a:ext cx="9144000" cy="6858000"/>
          </a:xfrm>
          <a:prstGeom prst="rect">
            <a:avLst/>
          </a:prstGeom>
          <a:noFill/>
          <a:ln w="9525">
            <a:noFill/>
            <a:miter lim="800000"/>
            <a:headEnd/>
            <a:tailEnd/>
          </a:ln>
        </p:spPr>
      </p:pic>
      <p:sp>
        <p:nvSpPr>
          <p:cNvPr id="56323" name="Rectangle 3"/>
          <p:cNvSpPr>
            <a:spLocks noChangeArrowheads="1"/>
          </p:cNvSpPr>
          <p:nvPr/>
        </p:nvSpPr>
        <p:spPr bwMode="auto">
          <a:xfrm>
            <a:off x="914400" y="1066800"/>
            <a:ext cx="1962150" cy="584200"/>
          </a:xfrm>
          <a:prstGeom prst="rect">
            <a:avLst/>
          </a:prstGeom>
          <a:noFill/>
          <a:ln w="9525">
            <a:noFill/>
            <a:miter lim="800000"/>
            <a:headEnd/>
            <a:tailEnd/>
          </a:ln>
        </p:spPr>
        <p:txBody>
          <a:bodyPr wrap="none">
            <a:spAutoFit/>
          </a:bodyPr>
          <a:lstStyle/>
          <a:p>
            <a:r>
              <a:rPr lang="en-US" sz="3200" b="1">
                <a:solidFill>
                  <a:srgbClr val="FF0000"/>
                </a:solidFill>
                <a:latin typeface="Calibri" pitchFamily="34" charset="0"/>
              </a:rPr>
              <a:t>Skenario 3</a:t>
            </a:r>
            <a:endParaRPr lang="id-ID" sz="3200">
              <a:latin typeface="Calibri" pitchFamily="34" charset="0"/>
            </a:endParaRPr>
          </a:p>
        </p:txBody>
      </p:sp>
      <p:sp>
        <p:nvSpPr>
          <p:cNvPr id="56324" name="Rectangle 4"/>
          <p:cNvSpPr>
            <a:spLocks noChangeArrowheads="1"/>
          </p:cNvSpPr>
          <p:nvPr/>
        </p:nvSpPr>
        <p:spPr bwMode="auto">
          <a:xfrm>
            <a:off x="914400" y="533400"/>
            <a:ext cx="2227263" cy="584200"/>
          </a:xfrm>
          <a:prstGeom prst="rect">
            <a:avLst/>
          </a:prstGeom>
          <a:noFill/>
          <a:ln w="9525">
            <a:noFill/>
            <a:miter lim="800000"/>
            <a:headEnd/>
            <a:tailEnd/>
          </a:ln>
        </p:spPr>
        <p:txBody>
          <a:bodyPr wrap="none">
            <a:spAutoFit/>
          </a:bodyPr>
          <a:lstStyle/>
          <a:p>
            <a:r>
              <a:rPr lang="en-US" sz="3200" b="1">
                <a:solidFill>
                  <a:srgbClr val="FF0000"/>
                </a:solidFill>
                <a:latin typeface="Calibri" pitchFamily="34" charset="0"/>
              </a:rPr>
              <a:t>Ekstrapolasi</a:t>
            </a:r>
            <a:endParaRPr lang="id-ID" sz="3200">
              <a:latin typeface="Calibri" pitchFamily="34" charset="0"/>
            </a:endParaRPr>
          </a:p>
        </p:txBody>
      </p:sp>
      <p:sp>
        <p:nvSpPr>
          <p:cNvPr id="56325" name="Rectangle 5"/>
          <p:cNvSpPr>
            <a:spLocks noChangeArrowheads="1"/>
          </p:cNvSpPr>
          <p:nvPr/>
        </p:nvSpPr>
        <p:spPr bwMode="auto">
          <a:xfrm>
            <a:off x="6477000" y="1303338"/>
            <a:ext cx="2057400" cy="830262"/>
          </a:xfrm>
          <a:prstGeom prst="rect">
            <a:avLst/>
          </a:prstGeom>
          <a:noFill/>
          <a:ln w="9525">
            <a:noFill/>
            <a:miter lim="800000"/>
            <a:headEnd/>
            <a:tailEnd/>
          </a:ln>
        </p:spPr>
        <p:txBody>
          <a:bodyPr>
            <a:spAutoFit/>
          </a:bodyPr>
          <a:lstStyle/>
          <a:p>
            <a:pPr algn="ctr"/>
            <a:r>
              <a:rPr lang="en-US" sz="2400" b="1">
                <a:solidFill>
                  <a:srgbClr val="00B050"/>
                </a:solidFill>
                <a:latin typeface="Calibri" pitchFamily="34" charset="0"/>
              </a:rPr>
              <a:t>8 bulan</a:t>
            </a:r>
          </a:p>
          <a:p>
            <a:pPr algn="ctr"/>
            <a:r>
              <a:rPr lang="en-US" sz="2400" b="1">
                <a:solidFill>
                  <a:srgbClr val="00B050"/>
                </a:solidFill>
                <a:latin typeface="Calibri" pitchFamily="34" charset="0"/>
              </a:rPr>
              <a:t>Acc. APE &lt; 1%  </a:t>
            </a:r>
            <a:endParaRPr lang="id-ID" sz="2400">
              <a:solidFill>
                <a:srgbClr val="00B050"/>
              </a:solidFill>
              <a:latin typeface="Calibri" pitchFamily="34" charset="0"/>
            </a:endParaRPr>
          </a:p>
        </p:txBody>
      </p:sp>
      <p:cxnSp>
        <p:nvCxnSpPr>
          <p:cNvPr id="7" name="Straight Arrow Connector 6"/>
          <p:cNvCxnSpPr/>
          <p:nvPr/>
        </p:nvCxnSpPr>
        <p:spPr>
          <a:xfrm rot="5400000">
            <a:off x="6850063" y="2476500"/>
            <a:ext cx="914400" cy="3810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marL="342900" indent="-342900"/>
            <a:r>
              <a:rPr lang="en-US" sz="4000" b="1" dirty="0" err="1" smtClean="0"/>
              <a:t>Kasus</a:t>
            </a:r>
            <a:r>
              <a:rPr lang="en-US" sz="4000" b="1" dirty="0" smtClean="0"/>
              <a:t> 4</a:t>
            </a:r>
            <a:r>
              <a:rPr lang="en-US" sz="4000" dirty="0" smtClean="0"/>
              <a:t>: </a:t>
            </a:r>
            <a:r>
              <a:rPr lang="en-US" sz="4000" dirty="0" err="1" smtClean="0"/>
              <a:t>Deteksi</a:t>
            </a:r>
            <a:r>
              <a:rPr lang="en-US" sz="4000" dirty="0" smtClean="0"/>
              <a:t> </a:t>
            </a:r>
            <a:r>
              <a:rPr lang="en-US" sz="4000" dirty="0" err="1" smtClean="0"/>
              <a:t>Kecurangan</a:t>
            </a:r>
            <a:endParaRPr lang="en-US" sz="4000" dirty="0" smtClean="0"/>
          </a:p>
        </p:txBody>
      </p:sp>
      <p:sp>
        <p:nvSpPr>
          <p:cNvPr id="4" name="Content Placeholder 2"/>
          <p:cNvSpPr>
            <a:spLocks noGrp="1"/>
          </p:cNvSpPr>
          <p:nvPr>
            <p:ph idx="1"/>
          </p:nvPr>
        </p:nvSpPr>
        <p:spPr/>
        <p:txBody>
          <a:bodyPr/>
          <a:lstStyle/>
          <a:p>
            <a:r>
              <a:rPr lang="en-US" dirty="0" err="1" smtClean="0"/>
              <a:t>Jumlah</a:t>
            </a:r>
            <a:r>
              <a:rPr lang="en-US" dirty="0" smtClean="0"/>
              <a:t> </a:t>
            </a:r>
            <a:r>
              <a:rPr lang="en-US" dirty="0" err="1" smtClean="0"/>
              <a:t>pelanggan</a:t>
            </a:r>
            <a:r>
              <a:rPr lang="en-US" dirty="0" smtClean="0"/>
              <a:t>: 10 </a:t>
            </a:r>
            <a:r>
              <a:rPr lang="en-US" dirty="0" err="1" smtClean="0"/>
              <a:t>juta</a:t>
            </a:r>
            <a:endParaRPr lang="en-US" dirty="0" smtClean="0"/>
          </a:p>
          <a:p>
            <a:r>
              <a:rPr lang="en-US" dirty="0" smtClean="0"/>
              <a:t>Data </a:t>
            </a:r>
            <a:r>
              <a:rPr lang="en-US" dirty="0" err="1" smtClean="0"/>
              <a:t>yg</a:t>
            </a:r>
            <a:r>
              <a:rPr lang="en-US" dirty="0" smtClean="0"/>
              <a:t> </a:t>
            </a:r>
            <a:r>
              <a:rPr lang="en-US" dirty="0" err="1" smtClean="0"/>
              <a:t>tersedia</a:t>
            </a:r>
            <a:r>
              <a:rPr lang="en-US" dirty="0" smtClean="0"/>
              <a:t>: </a:t>
            </a:r>
            <a:r>
              <a:rPr lang="en-US" dirty="0" err="1" smtClean="0"/>
              <a:t>tagihan</a:t>
            </a:r>
            <a:r>
              <a:rPr lang="en-US" dirty="0" smtClean="0"/>
              <a:t> </a:t>
            </a:r>
            <a:r>
              <a:rPr lang="en-US" dirty="0" err="1" smtClean="0"/>
              <a:t>bulanan</a:t>
            </a:r>
            <a:r>
              <a:rPr lang="en-US" dirty="0" smtClean="0"/>
              <a:t> </a:t>
            </a:r>
            <a:r>
              <a:rPr lang="en-US" dirty="0" err="1" smtClean="0"/>
              <a:t>selama</a:t>
            </a:r>
            <a:r>
              <a:rPr lang="en-US" dirty="0" smtClean="0"/>
              <a:t> 5 </a:t>
            </a:r>
            <a:r>
              <a:rPr lang="en-US" dirty="0" err="1" smtClean="0"/>
              <a:t>tahun</a:t>
            </a:r>
            <a:endParaRPr lang="en-US" dirty="0" smtClean="0"/>
          </a:p>
          <a:p>
            <a:r>
              <a:rPr lang="en-US" dirty="0" err="1" smtClean="0"/>
              <a:t>Kecurangan</a:t>
            </a:r>
            <a:r>
              <a:rPr lang="en-US" dirty="0" smtClean="0"/>
              <a:t>:</a:t>
            </a:r>
          </a:p>
          <a:p>
            <a:pPr lvl="1"/>
            <a:r>
              <a:rPr lang="en-US" dirty="0" err="1" smtClean="0"/>
              <a:t>Jika</a:t>
            </a:r>
            <a:r>
              <a:rPr lang="en-US" dirty="0" smtClean="0"/>
              <a:t> </a:t>
            </a:r>
            <a:r>
              <a:rPr lang="en-US" dirty="0" err="1" smtClean="0"/>
              <a:t>tagihan</a:t>
            </a:r>
            <a:r>
              <a:rPr lang="en-US" dirty="0" smtClean="0"/>
              <a:t> </a:t>
            </a:r>
            <a:r>
              <a:rPr lang="en-US" dirty="0" err="1" smtClean="0"/>
              <a:t>pada</a:t>
            </a:r>
            <a:r>
              <a:rPr lang="en-US" dirty="0" smtClean="0"/>
              <a:t> </a:t>
            </a:r>
            <a:r>
              <a:rPr lang="en-US" dirty="0" err="1" smtClean="0"/>
              <a:t>bulan</a:t>
            </a:r>
            <a:r>
              <a:rPr lang="en-US" dirty="0" smtClean="0"/>
              <a:t> </a:t>
            </a:r>
            <a:r>
              <a:rPr lang="en-US" dirty="0" err="1" smtClean="0"/>
              <a:t>ini</a:t>
            </a:r>
            <a:r>
              <a:rPr lang="en-US" dirty="0" smtClean="0"/>
              <a:t> </a:t>
            </a:r>
            <a:r>
              <a:rPr lang="en-US" dirty="0" err="1" smtClean="0"/>
              <a:t>jauh</a:t>
            </a:r>
            <a:r>
              <a:rPr lang="en-US" dirty="0" smtClean="0"/>
              <a:t> </a:t>
            </a:r>
            <a:r>
              <a:rPr lang="en-US" dirty="0" err="1" smtClean="0"/>
              <a:t>lebih</a:t>
            </a:r>
            <a:r>
              <a:rPr lang="en-US" dirty="0" smtClean="0"/>
              <a:t> </a:t>
            </a:r>
            <a:r>
              <a:rPr lang="en-US" dirty="0" err="1" smtClean="0"/>
              <a:t>sedikit</a:t>
            </a:r>
            <a:r>
              <a:rPr lang="en-US" dirty="0" smtClean="0"/>
              <a:t> </a:t>
            </a:r>
            <a:r>
              <a:rPr lang="en-US" dirty="0" err="1" smtClean="0"/>
              <a:t>atau</a:t>
            </a:r>
            <a:r>
              <a:rPr lang="en-US" dirty="0" smtClean="0"/>
              <a:t> </a:t>
            </a:r>
            <a:r>
              <a:rPr lang="en-US" dirty="0" err="1" smtClean="0"/>
              <a:t>lebih</a:t>
            </a:r>
            <a:r>
              <a:rPr lang="en-US" dirty="0" smtClean="0"/>
              <a:t> </a:t>
            </a:r>
            <a:r>
              <a:rPr lang="en-US" dirty="0" err="1" smtClean="0"/>
              <a:t>besar</a:t>
            </a:r>
            <a:r>
              <a:rPr lang="en-US" dirty="0" smtClean="0"/>
              <a:t> </a:t>
            </a:r>
            <a:r>
              <a:rPr lang="en-US" dirty="0" err="1" smtClean="0"/>
              <a:t>dibandingkan</a:t>
            </a:r>
            <a:r>
              <a:rPr lang="en-US" dirty="0" smtClean="0"/>
              <a:t> </a:t>
            </a:r>
            <a:r>
              <a:rPr lang="en-US" dirty="0" err="1" smtClean="0"/>
              <a:t>bulan-bulan</a:t>
            </a:r>
            <a:r>
              <a:rPr lang="en-US" dirty="0" smtClean="0"/>
              <a:t> </a:t>
            </a:r>
            <a:r>
              <a:rPr lang="en-US" dirty="0" err="1" smtClean="0"/>
              <a:t>sebelumnya</a:t>
            </a:r>
            <a:endParaRPr lang="en-US" dirty="0" smtClean="0"/>
          </a:p>
          <a:p>
            <a:pPr lvl="1"/>
            <a:r>
              <a:rPr lang="en-US" dirty="0" err="1" smtClean="0"/>
              <a:t>Jika</a:t>
            </a:r>
            <a:r>
              <a:rPr lang="en-US" dirty="0" smtClean="0"/>
              <a:t> </a:t>
            </a:r>
            <a:r>
              <a:rPr lang="en-US" dirty="0" err="1" smtClean="0"/>
              <a:t>tunggakan</a:t>
            </a:r>
            <a:r>
              <a:rPr lang="en-US" dirty="0" smtClean="0"/>
              <a:t> </a:t>
            </a:r>
            <a:r>
              <a:rPr lang="en-US" dirty="0" err="1" smtClean="0"/>
              <a:t>lebih</a:t>
            </a:r>
            <a:r>
              <a:rPr lang="en-US" dirty="0" smtClean="0"/>
              <a:t> </a:t>
            </a:r>
            <a:r>
              <a:rPr lang="en-US" dirty="0" err="1" smtClean="0"/>
              <a:t>dari</a:t>
            </a:r>
            <a:r>
              <a:rPr lang="en-US" dirty="0" smtClean="0"/>
              <a:t> 3 </a:t>
            </a:r>
            <a:r>
              <a:rPr lang="en-US" dirty="0" err="1" smtClean="0"/>
              <a:t>bulan</a:t>
            </a:r>
            <a:r>
              <a:rPr lang="en-US" dirty="0" smtClean="0"/>
              <a:t> </a:t>
            </a:r>
            <a:r>
              <a:rPr lang="en-US" dirty="0" err="1" smtClean="0"/>
              <a:t>dengan</a:t>
            </a:r>
            <a:r>
              <a:rPr lang="en-US" dirty="0" smtClean="0"/>
              <a:t> total </a:t>
            </a:r>
            <a:r>
              <a:rPr lang="en-US" dirty="0" err="1" smtClean="0"/>
              <a:t>tagihan</a:t>
            </a:r>
            <a:r>
              <a:rPr lang="en-US" dirty="0" smtClean="0"/>
              <a:t> </a:t>
            </a:r>
            <a:r>
              <a:rPr lang="en-US" dirty="0" err="1" smtClean="0"/>
              <a:t>jauh</a:t>
            </a:r>
            <a:r>
              <a:rPr lang="en-US" dirty="0" smtClean="0"/>
              <a:t> </a:t>
            </a:r>
            <a:r>
              <a:rPr lang="en-US" dirty="0" err="1" smtClean="0"/>
              <a:t>lebih</a:t>
            </a:r>
            <a:r>
              <a:rPr lang="en-US" dirty="0" smtClean="0"/>
              <a:t> </a:t>
            </a:r>
            <a:r>
              <a:rPr lang="en-US" dirty="0" err="1" smtClean="0"/>
              <a:t>besar</a:t>
            </a:r>
            <a:r>
              <a:rPr lang="en-US" dirty="0" smtClean="0"/>
              <a:t> </a:t>
            </a:r>
            <a:r>
              <a:rPr lang="en-US" dirty="0" err="1" smtClean="0"/>
              <a:t>dibandingkan</a:t>
            </a:r>
            <a:r>
              <a:rPr lang="en-US" dirty="0" smtClean="0"/>
              <a:t> </a:t>
            </a:r>
            <a:r>
              <a:rPr lang="en-US" dirty="0" err="1" smtClean="0"/>
              <a:t>bulan-bulan</a:t>
            </a:r>
            <a:r>
              <a:rPr lang="en-US" dirty="0" smtClean="0"/>
              <a:t> </a:t>
            </a:r>
            <a:r>
              <a:rPr lang="en-US" dirty="0" err="1" smtClean="0"/>
              <a:t>sebelumnya</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500"/>
                                        <p:tgtEl>
                                          <p:spTgt spid="4">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marL="342900" indent="-342900"/>
            <a:r>
              <a:rPr lang="en-US" sz="4400" dirty="0" err="1" smtClean="0"/>
              <a:t>Formulasi</a:t>
            </a:r>
            <a:r>
              <a:rPr lang="en-US" sz="4400" dirty="0" smtClean="0"/>
              <a:t> </a:t>
            </a:r>
            <a:r>
              <a:rPr lang="en-US" sz="4400" dirty="0" err="1" smtClean="0"/>
              <a:t>Masalah</a:t>
            </a:r>
            <a:endParaRPr lang="en-US" sz="4400" dirty="0" smtClean="0"/>
          </a:p>
        </p:txBody>
      </p:sp>
      <p:sp>
        <p:nvSpPr>
          <p:cNvPr id="3" name="Content Placeholder 2"/>
          <p:cNvSpPr>
            <a:spLocks noGrp="1"/>
          </p:cNvSpPr>
          <p:nvPr>
            <p:ph idx="1"/>
          </p:nvPr>
        </p:nvSpPr>
        <p:spPr/>
        <p:txBody>
          <a:bodyPr/>
          <a:lstStyle/>
          <a:p>
            <a:r>
              <a:rPr lang="en-US" dirty="0" smtClean="0"/>
              <a:t>Input &amp; Output?</a:t>
            </a:r>
          </a:p>
          <a:p>
            <a:r>
              <a:rPr lang="en-US" dirty="0" smtClean="0"/>
              <a:t>P </a:t>
            </a:r>
            <a:r>
              <a:rPr lang="en-US" dirty="0" err="1" smtClean="0"/>
              <a:t>dan</a:t>
            </a:r>
            <a:r>
              <a:rPr lang="en-US" dirty="0" smtClean="0"/>
              <a:t> T?</a:t>
            </a:r>
          </a:p>
          <a:p>
            <a:r>
              <a:rPr lang="en-US" dirty="0" err="1" smtClean="0"/>
              <a:t>Struktur</a:t>
            </a:r>
            <a:r>
              <a:rPr lang="en-US" dirty="0" smtClean="0"/>
              <a:t> </a:t>
            </a:r>
            <a:r>
              <a:rPr lang="en-US" dirty="0" err="1" smtClean="0"/>
              <a:t>dan</a:t>
            </a:r>
            <a:r>
              <a:rPr lang="en-US" dirty="0" smtClean="0"/>
              <a:t> parameter MLP?</a:t>
            </a:r>
          </a:p>
          <a:p>
            <a:r>
              <a:rPr lang="en-US" dirty="0" err="1" smtClean="0"/>
              <a:t>Perlu</a:t>
            </a:r>
            <a:r>
              <a:rPr lang="en-US" dirty="0" smtClean="0"/>
              <a:t> </a:t>
            </a:r>
            <a:r>
              <a:rPr lang="en-US" i="1" dirty="0" smtClean="0"/>
              <a:t>preprocessing</a:t>
            </a:r>
            <a:r>
              <a:rPr lang="en-US" dirty="0" smtClean="0"/>
              <a:t>?</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err="1" smtClean="0"/>
              <a:t>Kasus</a:t>
            </a:r>
            <a:r>
              <a:rPr lang="en-US" sz="5400" b="1" dirty="0" smtClean="0"/>
              <a:t> 5</a:t>
            </a:r>
            <a:r>
              <a:rPr lang="en-US" sz="5400" dirty="0" smtClean="0"/>
              <a:t>: </a:t>
            </a:r>
            <a:r>
              <a:rPr lang="en-US" sz="5400" dirty="0" err="1" smtClean="0"/>
              <a:t>Deteksi</a:t>
            </a:r>
            <a:r>
              <a:rPr lang="en-US" sz="5400" dirty="0" smtClean="0"/>
              <a:t> Churn</a:t>
            </a:r>
            <a:endParaRPr lang="id-ID" dirty="0"/>
          </a:p>
        </p:txBody>
      </p:sp>
      <p:graphicFrame>
        <p:nvGraphicFramePr>
          <p:cNvPr id="3" name="Table 2"/>
          <p:cNvGraphicFramePr>
            <a:graphicFrameLocks noGrp="1"/>
          </p:cNvGraphicFramePr>
          <p:nvPr/>
        </p:nvGraphicFramePr>
        <p:xfrm>
          <a:off x="457200" y="2209800"/>
          <a:ext cx="8305799" cy="4419605"/>
        </p:xfrm>
        <a:graphic>
          <a:graphicData uri="http://schemas.openxmlformats.org/drawingml/2006/table">
            <a:tbl>
              <a:tblPr/>
              <a:tblGrid>
                <a:gridCol w="1021663"/>
                <a:gridCol w="1238558"/>
                <a:gridCol w="1460360"/>
                <a:gridCol w="973574"/>
                <a:gridCol w="1252298"/>
                <a:gridCol w="1530042"/>
                <a:gridCol w="829304"/>
              </a:tblGrid>
              <a:tr h="671289">
                <a:tc>
                  <a:txBody>
                    <a:bodyPr/>
                    <a:lstStyle/>
                    <a:p>
                      <a:pPr algn="ctr">
                        <a:spcAft>
                          <a:spcPts val="0"/>
                        </a:spcAft>
                      </a:pPr>
                      <a:r>
                        <a:rPr lang="en-US" sz="1600" b="1" dirty="0">
                          <a:solidFill>
                            <a:srgbClr val="000000"/>
                          </a:solidFill>
                          <a:latin typeface="Arial" pitchFamily="34" charset="0"/>
                          <a:ea typeface="Times New Roman"/>
                          <a:cs typeface="Arial" pitchFamily="34" charset="0"/>
                        </a:rPr>
                        <a:t>Kota</a:t>
                      </a:r>
                      <a:endParaRPr lang="id-ID"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600" b="1" dirty="0" err="1">
                          <a:solidFill>
                            <a:srgbClr val="000000"/>
                          </a:solidFill>
                          <a:latin typeface="Arial" pitchFamily="34" charset="0"/>
                          <a:ea typeface="Times New Roman"/>
                          <a:cs typeface="Arial" pitchFamily="34" charset="0"/>
                        </a:rPr>
                        <a:t>Tipe</a:t>
                      </a:r>
                      <a:endParaRPr lang="id-ID"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600" b="1" dirty="0" err="1">
                          <a:solidFill>
                            <a:srgbClr val="000000"/>
                          </a:solidFill>
                          <a:latin typeface="Arial" pitchFamily="34" charset="0"/>
                          <a:ea typeface="Times New Roman"/>
                          <a:cs typeface="Arial" pitchFamily="34" charset="0"/>
                        </a:rPr>
                        <a:t>Tipe</a:t>
                      </a:r>
                      <a:endParaRPr lang="id-ID" sz="1600" dirty="0">
                        <a:latin typeface="Arial" pitchFamily="34" charset="0"/>
                        <a:ea typeface="Times New Roman"/>
                        <a:cs typeface="Arial" pitchFamily="34" charset="0"/>
                      </a:endParaRPr>
                    </a:p>
                    <a:p>
                      <a:pPr algn="ctr">
                        <a:spcAft>
                          <a:spcPts val="0"/>
                        </a:spcAft>
                      </a:pPr>
                      <a:r>
                        <a:rPr lang="en-US" sz="1600" b="1" dirty="0" err="1">
                          <a:solidFill>
                            <a:srgbClr val="000000"/>
                          </a:solidFill>
                          <a:latin typeface="Arial" pitchFamily="34" charset="0"/>
                          <a:ea typeface="Times New Roman"/>
                          <a:cs typeface="Arial" pitchFamily="34" charset="0"/>
                        </a:rPr>
                        <a:t>Pembayaran</a:t>
                      </a:r>
                      <a:endParaRPr lang="id-ID"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600" b="1" dirty="0" err="1">
                          <a:solidFill>
                            <a:srgbClr val="000000"/>
                          </a:solidFill>
                          <a:latin typeface="Arial" pitchFamily="34" charset="0"/>
                          <a:ea typeface="Times New Roman"/>
                          <a:cs typeface="Arial" pitchFamily="34" charset="0"/>
                        </a:rPr>
                        <a:t>Tagihan</a:t>
                      </a:r>
                      <a:endParaRPr lang="id-ID" sz="1600" dirty="0">
                        <a:latin typeface="Arial" pitchFamily="34" charset="0"/>
                        <a:ea typeface="Times New Roman"/>
                        <a:cs typeface="Arial" pitchFamily="34" charset="0"/>
                      </a:endParaRPr>
                    </a:p>
                    <a:p>
                      <a:pPr algn="ctr">
                        <a:spcAft>
                          <a:spcPts val="0"/>
                        </a:spcAft>
                      </a:pPr>
                      <a:r>
                        <a:rPr lang="en-US" sz="1600" b="1" dirty="0" err="1">
                          <a:solidFill>
                            <a:srgbClr val="000000"/>
                          </a:solidFill>
                          <a:latin typeface="Arial" pitchFamily="34" charset="0"/>
                          <a:ea typeface="Times New Roman"/>
                          <a:cs typeface="Arial" pitchFamily="34" charset="0"/>
                        </a:rPr>
                        <a:t>Bulanan</a:t>
                      </a:r>
                      <a:endParaRPr lang="id-ID"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600" b="1" dirty="0" err="1">
                          <a:solidFill>
                            <a:srgbClr val="000000"/>
                          </a:solidFill>
                          <a:latin typeface="Arial" pitchFamily="34" charset="0"/>
                          <a:ea typeface="Times New Roman"/>
                          <a:cs typeface="Arial" pitchFamily="34" charset="0"/>
                        </a:rPr>
                        <a:t>Jumlah</a:t>
                      </a:r>
                      <a:endParaRPr lang="id-ID" sz="1600" dirty="0">
                        <a:latin typeface="Arial" pitchFamily="34" charset="0"/>
                        <a:ea typeface="Times New Roman"/>
                        <a:cs typeface="Arial" pitchFamily="34" charset="0"/>
                      </a:endParaRPr>
                    </a:p>
                    <a:p>
                      <a:pPr algn="ctr">
                        <a:spcAft>
                          <a:spcPts val="0"/>
                        </a:spcAft>
                      </a:pPr>
                      <a:r>
                        <a:rPr lang="en-US" sz="1600" b="1" dirty="0" err="1">
                          <a:solidFill>
                            <a:srgbClr val="000000"/>
                          </a:solidFill>
                          <a:latin typeface="Arial" pitchFamily="34" charset="0"/>
                          <a:ea typeface="Times New Roman"/>
                          <a:cs typeface="Arial" pitchFamily="34" charset="0"/>
                        </a:rPr>
                        <a:t>Panggilan</a:t>
                      </a:r>
                      <a:endParaRPr lang="id-ID"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600" b="1" dirty="0" err="1">
                          <a:solidFill>
                            <a:srgbClr val="000000"/>
                          </a:solidFill>
                          <a:latin typeface="Arial" pitchFamily="34" charset="0"/>
                          <a:ea typeface="Times New Roman"/>
                          <a:cs typeface="Arial" pitchFamily="34" charset="0"/>
                        </a:rPr>
                        <a:t>Panggilan</a:t>
                      </a:r>
                      <a:endParaRPr lang="id-ID" sz="1600" dirty="0">
                        <a:latin typeface="Arial" pitchFamily="34" charset="0"/>
                        <a:ea typeface="Times New Roman"/>
                        <a:cs typeface="Arial" pitchFamily="34" charset="0"/>
                      </a:endParaRPr>
                    </a:p>
                    <a:p>
                      <a:pPr algn="ctr">
                        <a:spcAft>
                          <a:spcPts val="0"/>
                        </a:spcAft>
                      </a:pPr>
                      <a:r>
                        <a:rPr lang="en-US" sz="1600" b="1" dirty="0" err="1">
                          <a:solidFill>
                            <a:srgbClr val="000000"/>
                          </a:solidFill>
                          <a:latin typeface="Arial" pitchFamily="34" charset="0"/>
                          <a:ea typeface="Times New Roman"/>
                          <a:cs typeface="Arial" pitchFamily="34" charset="0"/>
                        </a:rPr>
                        <a:t>TidakNormal</a:t>
                      </a:r>
                      <a:endParaRPr lang="id-ID"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en-US" sz="1600" b="1" dirty="0">
                          <a:solidFill>
                            <a:srgbClr val="000000"/>
                          </a:solidFill>
                          <a:latin typeface="Arial" pitchFamily="34" charset="0"/>
                          <a:ea typeface="Times New Roman"/>
                          <a:cs typeface="Arial" pitchFamily="34" charset="0"/>
                        </a:rPr>
                        <a:t>Churn</a:t>
                      </a:r>
                      <a:endParaRPr lang="id-ID" sz="1600" dirty="0">
                        <a:latin typeface="Arial" pitchFamily="34" charset="0"/>
                        <a:ea typeface="Times New Roman"/>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40756">
                <a:tc>
                  <a:txBody>
                    <a:bodyPr/>
                    <a:lstStyle/>
                    <a:p>
                      <a:pPr>
                        <a:spcAft>
                          <a:spcPts val="0"/>
                        </a:spcAft>
                      </a:pPr>
                      <a:r>
                        <a:rPr lang="en-US" sz="1600" dirty="0">
                          <a:solidFill>
                            <a:srgbClr val="000000"/>
                          </a:solidFill>
                          <a:latin typeface="Arial" pitchFamily="34" charset="0"/>
                          <a:ea typeface="Times New Roman"/>
                          <a:cs typeface="Arial" pitchFamily="34" charset="0"/>
                        </a:rPr>
                        <a:t>Jakarta</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Pemerintah</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Cash</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Besar</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Arial" pitchFamily="34" charset="0"/>
                          <a:ea typeface="Times New Roman"/>
                          <a:cs typeface="Arial" pitchFamily="34" charset="0"/>
                        </a:rPr>
                        <a:t>10</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solidFill>
                            <a:srgbClr val="000000"/>
                          </a:solidFill>
                          <a:latin typeface="Arial" pitchFamily="34" charset="0"/>
                          <a:ea typeface="Times New Roman"/>
                          <a:cs typeface="Arial" pitchFamily="34" charset="0"/>
                        </a:rPr>
                        <a:t>Sedikit</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Tidak</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756">
                <a:tc>
                  <a:txBody>
                    <a:bodyPr/>
                    <a:lstStyle/>
                    <a:p>
                      <a:pPr>
                        <a:spcAft>
                          <a:spcPts val="0"/>
                        </a:spcAft>
                      </a:pPr>
                      <a:r>
                        <a:rPr lang="en-US" sz="1600">
                          <a:solidFill>
                            <a:srgbClr val="000000"/>
                          </a:solidFill>
                          <a:latin typeface="Arial" pitchFamily="34" charset="0"/>
                          <a:ea typeface="Times New Roman"/>
                          <a:cs typeface="Arial" pitchFamily="34" charset="0"/>
                        </a:rPr>
                        <a:t>Jakarta</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solidFill>
                            <a:srgbClr val="000000"/>
                          </a:solidFill>
                          <a:latin typeface="Arial" pitchFamily="34" charset="0"/>
                          <a:ea typeface="Times New Roman"/>
                          <a:cs typeface="Arial" pitchFamily="34" charset="0"/>
                        </a:rPr>
                        <a:t>Corporate</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Kartu Kredit</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Sedang</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Arial" pitchFamily="34" charset="0"/>
                          <a:ea typeface="Times New Roman"/>
                          <a:cs typeface="Arial" pitchFamily="34" charset="0"/>
                        </a:rPr>
                        <a:t>8</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solidFill>
                            <a:srgbClr val="000000"/>
                          </a:solidFill>
                          <a:latin typeface="Arial" pitchFamily="34" charset="0"/>
                          <a:ea typeface="Times New Roman"/>
                          <a:cs typeface="Arial" pitchFamily="34" charset="0"/>
                        </a:rPr>
                        <a:t>Sedang</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Tidak</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756">
                <a:tc>
                  <a:txBody>
                    <a:bodyPr/>
                    <a:lstStyle/>
                    <a:p>
                      <a:pPr>
                        <a:spcAft>
                          <a:spcPts val="0"/>
                        </a:spcAft>
                      </a:pPr>
                      <a:r>
                        <a:rPr lang="en-US" sz="1600">
                          <a:solidFill>
                            <a:srgbClr val="000000"/>
                          </a:solidFill>
                          <a:latin typeface="Arial" pitchFamily="34" charset="0"/>
                          <a:ea typeface="Times New Roman"/>
                          <a:cs typeface="Arial" pitchFamily="34" charset="0"/>
                        </a:rPr>
                        <a:t>Jakarta</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Corporate</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Kartu Kredit</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Kecil</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Arial" pitchFamily="34" charset="0"/>
                          <a:ea typeface="Times New Roman"/>
                          <a:cs typeface="Arial" pitchFamily="34" charset="0"/>
                        </a:rPr>
                        <a:t>5</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solidFill>
                            <a:srgbClr val="000000"/>
                          </a:solidFill>
                          <a:latin typeface="Arial" pitchFamily="34" charset="0"/>
                          <a:ea typeface="Times New Roman"/>
                          <a:cs typeface="Arial" pitchFamily="34" charset="0"/>
                        </a:rPr>
                        <a:t>Banyak</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Tidak</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756">
                <a:tc>
                  <a:txBody>
                    <a:bodyPr/>
                    <a:lstStyle/>
                    <a:p>
                      <a:pPr>
                        <a:spcAft>
                          <a:spcPts val="0"/>
                        </a:spcAft>
                      </a:pPr>
                      <a:r>
                        <a:rPr lang="en-US" sz="1600">
                          <a:solidFill>
                            <a:srgbClr val="000000"/>
                          </a:solidFill>
                          <a:latin typeface="Arial" pitchFamily="34" charset="0"/>
                          <a:ea typeface="Times New Roman"/>
                          <a:cs typeface="Arial" pitchFamily="34" charset="0"/>
                        </a:rPr>
                        <a:t>Surabaya</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Corporate</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Cash</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Kecil</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Arial" pitchFamily="34" charset="0"/>
                          <a:ea typeface="Times New Roman"/>
                          <a:cs typeface="Arial" pitchFamily="34" charset="0"/>
                        </a:rPr>
                        <a:t>3</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solidFill>
                            <a:srgbClr val="000000"/>
                          </a:solidFill>
                          <a:latin typeface="Arial" pitchFamily="34" charset="0"/>
                          <a:ea typeface="Times New Roman"/>
                          <a:cs typeface="Arial" pitchFamily="34" charset="0"/>
                        </a:rPr>
                        <a:t>Banyak</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Ya</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756">
                <a:tc>
                  <a:txBody>
                    <a:bodyPr/>
                    <a:lstStyle/>
                    <a:p>
                      <a:pPr>
                        <a:spcAft>
                          <a:spcPts val="0"/>
                        </a:spcAft>
                      </a:pPr>
                      <a:r>
                        <a:rPr lang="en-US" sz="1600">
                          <a:solidFill>
                            <a:srgbClr val="000000"/>
                          </a:solidFill>
                          <a:latin typeface="Arial" pitchFamily="34" charset="0"/>
                          <a:ea typeface="Times New Roman"/>
                          <a:cs typeface="Arial" pitchFamily="34" charset="0"/>
                        </a:rPr>
                        <a:t>Surabaya</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Corporate</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Cash</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Kecil</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Arial" pitchFamily="34" charset="0"/>
                          <a:ea typeface="Times New Roman"/>
                          <a:cs typeface="Arial" pitchFamily="34" charset="0"/>
                        </a:rPr>
                        <a:t>2</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solidFill>
                            <a:srgbClr val="000000"/>
                          </a:solidFill>
                          <a:latin typeface="Arial" pitchFamily="34" charset="0"/>
                          <a:ea typeface="Times New Roman"/>
                          <a:cs typeface="Arial" pitchFamily="34" charset="0"/>
                        </a:rPr>
                        <a:t>Banyak</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Ya</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756">
                <a:tc>
                  <a:txBody>
                    <a:bodyPr/>
                    <a:lstStyle/>
                    <a:p>
                      <a:pPr>
                        <a:spcAft>
                          <a:spcPts val="0"/>
                        </a:spcAft>
                      </a:pPr>
                      <a:r>
                        <a:rPr lang="en-US" sz="1600">
                          <a:solidFill>
                            <a:srgbClr val="000000"/>
                          </a:solidFill>
                          <a:latin typeface="Arial" pitchFamily="34" charset="0"/>
                          <a:ea typeface="Times New Roman"/>
                          <a:cs typeface="Arial" pitchFamily="34" charset="0"/>
                        </a:rPr>
                        <a:t>Surabaya</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Corporate</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Kartu Kredit</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Besar</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Arial" pitchFamily="34" charset="0"/>
                          <a:ea typeface="Times New Roman"/>
                          <a:cs typeface="Arial" pitchFamily="34" charset="0"/>
                        </a:rPr>
                        <a:t>1</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solidFill>
                            <a:srgbClr val="000000"/>
                          </a:solidFill>
                          <a:latin typeface="Arial" pitchFamily="34" charset="0"/>
                          <a:ea typeface="Times New Roman"/>
                          <a:cs typeface="Arial" pitchFamily="34" charset="0"/>
                        </a:rPr>
                        <a:t>Sedang</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Tidak</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756">
                <a:tc>
                  <a:txBody>
                    <a:bodyPr/>
                    <a:lstStyle/>
                    <a:p>
                      <a:pPr>
                        <a:spcAft>
                          <a:spcPts val="0"/>
                        </a:spcAft>
                      </a:pPr>
                      <a:r>
                        <a:rPr lang="en-US" sz="1600">
                          <a:solidFill>
                            <a:srgbClr val="000000"/>
                          </a:solidFill>
                          <a:latin typeface="Arial" pitchFamily="34" charset="0"/>
                          <a:ea typeface="Times New Roman"/>
                          <a:cs typeface="Arial" pitchFamily="34" charset="0"/>
                        </a:rPr>
                        <a:t>Jakarta</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Corporate</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Kartu Kredit</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Sedang</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Arial" pitchFamily="34" charset="0"/>
                          <a:ea typeface="Times New Roman"/>
                          <a:cs typeface="Arial" pitchFamily="34" charset="0"/>
                        </a:rPr>
                        <a:t>9</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solidFill>
                            <a:srgbClr val="000000"/>
                          </a:solidFill>
                          <a:latin typeface="Arial" pitchFamily="34" charset="0"/>
                          <a:ea typeface="Times New Roman"/>
                          <a:cs typeface="Arial" pitchFamily="34" charset="0"/>
                        </a:rPr>
                        <a:t>Sedang</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solidFill>
                            <a:srgbClr val="000000"/>
                          </a:solidFill>
                          <a:latin typeface="Arial" pitchFamily="34" charset="0"/>
                          <a:ea typeface="Times New Roman"/>
                          <a:cs typeface="Arial" pitchFamily="34" charset="0"/>
                        </a:rPr>
                        <a:t>Tidak</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756">
                <a:tc>
                  <a:txBody>
                    <a:bodyPr/>
                    <a:lstStyle/>
                    <a:p>
                      <a:pPr>
                        <a:spcAft>
                          <a:spcPts val="0"/>
                        </a:spcAft>
                      </a:pPr>
                      <a:r>
                        <a:rPr lang="en-US" sz="1600">
                          <a:solidFill>
                            <a:srgbClr val="000000"/>
                          </a:solidFill>
                          <a:latin typeface="Arial" pitchFamily="34" charset="0"/>
                          <a:ea typeface="Times New Roman"/>
                          <a:cs typeface="Arial" pitchFamily="34" charset="0"/>
                        </a:rPr>
                        <a:t>Jakarta</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Corporate</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Kartu Kredit</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Sedang</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Arial" pitchFamily="34" charset="0"/>
                          <a:ea typeface="Times New Roman"/>
                          <a:cs typeface="Arial" pitchFamily="34" charset="0"/>
                        </a:rPr>
                        <a:t>7</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Sedang</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solidFill>
                            <a:srgbClr val="000000"/>
                          </a:solidFill>
                          <a:latin typeface="Arial" pitchFamily="34" charset="0"/>
                          <a:ea typeface="Times New Roman"/>
                          <a:cs typeface="Arial" pitchFamily="34" charset="0"/>
                        </a:rPr>
                        <a:t>Tidak</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756">
                <a:tc>
                  <a:txBody>
                    <a:bodyPr/>
                    <a:lstStyle/>
                    <a:p>
                      <a:pPr>
                        <a:spcAft>
                          <a:spcPts val="0"/>
                        </a:spcAft>
                      </a:pPr>
                      <a:r>
                        <a:rPr lang="en-US" sz="1600">
                          <a:solidFill>
                            <a:srgbClr val="000000"/>
                          </a:solidFill>
                          <a:latin typeface="Arial" pitchFamily="34" charset="0"/>
                          <a:ea typeface="Times New Roman"/>
                          <a:cs typeface="Arial" pitchFamily="34" charset="0"/>
                        </a:rPr>
                        <a:t>Jakarta</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Corporate</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Kartu Kredit</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Sedang</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Arial" pitchFamily="34" charset="0"/>
                          <a:ea typeface="Times New Roman"/>
                          <a:cs typeface="Arial" pitchFamily="34" charset="0"/>
                        </a:rPr>
                        <a:t>6</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Sedang</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solidFill>
                            <a:srgbClr val="000000"/>
                          </a:solidFill>
                          <a:latin typeface="Arial" pitchFamily="34" charset="0"/>
                          <a:ea typeface="Times New Roman"/>
                          <a:cs typeface="Arial" pitchFamily="34" charset="0"/>
                        </a:rPr>
                        <a:t>Tidak</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756">
                <a:tc>
                  <a:txBody>
                    <a:bodyPr/>
                    <a:lstStyle/>
                    <a:p>
                      <a:pPr>
                        <a:spcAft>
                          <a:spcPts val="0"/>
                        </a:spcAft>
                      </a:pPr>
                      <a:r>
                        <a:rPr lang="en-US" sz="1600">
                          <a:solidFill>
                            <a:srgbClr val="000000"/>
                          </a:solidFill>
                          <a:latin typeface="Arial" pitchFamily="34" charset="0"/>
                          <a:ea typeface="Times New Roman"/>
                          <a:cs typeface="Arial" pitchFamily="34" charset="0"/>
                        </a:rPr>
                        <a:t>Jakarta</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Corporate</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Kartu Kredit</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Sedang</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Arial" pitchFamily="34" charset="0"/>
                          <a:ea typeface="Times New Roman"/>
                          <a:cs typeface="Arial" pitchFamily="34" charset="0"/>
                        </a:rPr>
                        <a:t>4</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Sedang</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solidFill>
                            <a:srgbClr val="000000"/>
                          </a:solidFill>
                          <a:latin typeface="Arial" pitchFamily="34" charset="0"/>
                          <a:ea typeface="Times New Roman"/>
                          <a:cs typeface="Arial" pitchFamily="34" charset="0"/>
                        </a:rPr>
                        <a:t>Tidak</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756">
                <a:tc>
                  <a:txBody>
                    <a:bodyPr/>
                    <a:lstStyle/>
                    <a:p>
                      <a:pPr>
                        <a:spcAft>
                          <a:spcPts val="0"/>
                        </a:spcAft>
                      </a:pPr>
                      <a:r>
                        <a:rPr lang="en-US" sz="1600">
                          <a:solidFill>
                            <a:srgbClr val="000000"/>
                          </a:solidFill>
                          <a:latin typeface="Arial" pitchFamily="34" charset="0"/>
                          <a:ea typeface="Times New Roman"/>
                          <a:cs typeface="Arial" pitchFamily="34" charset="0"/>
                        </a:rPr>
                        <a:t>Jakarta</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Corporate</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Kartu Kredit</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Sedang</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Arial" pitchFamily="34" charset="0"/>
                          <a:ea typeface="Times New Roman"/>
                          <a:cs typeface="Arial" pitchFamily="34" charset="0"/>
                        </a:rPr>
                        <a:t>9</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solidFill>
                            <a:srgbClr val="000000"/>
                          </a:solidFill>
                          <a:latin typeface="Arial" pitchFamily="34" charset="0"/>
                          <a:ea typeface="Times New Roman"/>
                          <a:cs typeface="Arial" pitchFamily="34" charset="0"/>
                        </a:rPr>
                        <a:t>Sedang</a:t>
                      </a:r>
                      <a:endParaRPr lang="id-ID" sz="160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solidFill>
                            <a:srgbClr val="000000"/>
                          </a:solidFill>
                          <a:latin typeface="Arial" pitchFamily="34" charset="0"/>
                          <a:ea typeface="Times New Roman"/>
                          <a:cs typeface="Arial" pitchFamily="34" charset="0"/>
                        </a:rPr>
                        <a:t>Tidak</a:t>
                      </a:r>
                      <a:endParaRPr lang="id-ID" sz="1600" dirty="0">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marL="342900" indent="-342900"/>
            <a:r>
              <a:rPr lang="en-US" sz="4400" dirty="0" err="1" smtClean="0"/>
              <a:t>Formulasi</a:t>
            </a:r>
            <a:r>
              <a:rPr lang="en-US" sz="4400" dirty="0" smtClean="0"/>
              <a:t> </a:t>
            </a:r>
            <a:r>
              <a:rPr lang="en-US" sz="4400" dirty="0" err="1" smtClean="0"/>
              <a:t>Masalah</a:t>
            </a:r>
            <a:endParaRPr lang="en-US" sz="4400" dirty="0" smtClean="0"/>
          </a:p>
        </p:txBody>
      </p:sp>
      <p:sp>
        <p:nvSpPr>
          <p:cNvPr id="3" name="Content Placeholder 2"/>
          <p:cNvSpPr>
            <a:spLocks noGrp="1"/>
          </p:cNvSpPr>
          <p:nvPr>
            <p:ph idx="1"/>
          </p:nvPr>
        </p:nvSpPr>
        <p:spPr/>
        <p:txBody>
          <a:bodyPr/>
          <a:lstStyle/>
          <a:p>
            <a:r>
              <a:rPr lang="en-US" dirty="0" smtClean="0"/>
              <a:t>Input &amp; Output?</a:t>
            </a:r>
          </a:p>
          <a:p>
            <a:r>
              <a:rPr lang="en-US" dirty="0" smtClean="0"/>
              <a:t>P </a:t>
            </a:r>
            <a:r>
              <a:rPr lang="en-US" dirty="0" err="1" smtClean="0"/>
              <a:t>dan</a:t>
            </a:r>
            <a:r>
              <a:rPr lang="en-US" dirty="0" smtClean="0"/>
              <a:t> T?</a:t>
            </a:r>
          </a:p>
          <a:p>
            <a:r>
              <a:rPr lang="en-US" dirty="0" err="1" smtClean="0"/>
              <a:t>Struktur</a:t>
            </a:r>
            <a:r>
              <a:rPr lang="en-US" dirty="0" smtClean="0"/>
              <a:t> </a:t>
            </a:r>
            <a:r>
              <a:rPr lang="en-US" dirty="0" err="1" smtClean="0"/>
              <a:t>dan</a:t>
            </a:r>
            <a:r>
              <a:rPr lang="en-US" dirty="0" smtClean="0"/>
              <a:t> parameter MLP?</a:t>
            </a:r>
          </a:p>
          <a:p>
            <a:r>
              <a:rPr lang="en-US" dirty="0" err="1" smtClean="0"/>
              <a:t>Perlu</a:t>
            </a:r>
            <a:r>
              <a:rPr lang="en-US" dirty="0" smtClean="0"/>
              <a:t> </a:t>
            </a:r>
            <a:r>
              <a:rPr lang="en-US" i="1" dirty="0" smtClean="0"/>
              <a:t>preprocessing</a:t>
            </a:r>
            <a:r>
              <a:rPr lang="en-US" dirty="0" smtClean="0"/>
              <a:t>?</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err="1" smtClean="0"/>
              <a:t>Kasus</a:t>
            </a:r>
            <a:r>
              <a:rPr lang="en-US" sz="4800" b="1" dirty="0" smtClean="0"/>
              <a:t> 6</a:t>
            </a:r>
            <a:r>
              <a:rPr lang="en-US" sz="4800" dirty="0" smtClean="0"/>
              <a:t>: </a:t>
            </a:r>
            <a:r>
              <a:rPr lang="en-US" sz="4800" dirty="0" err="1" smtClean="0"/>
              <a:t>Kompresi</a:t>
            </a:r>
            <a:r>
              <a:rPr lang="en-US" sz="4800" dirty="0" smtClean="0"/>
              <a:t> Citra</a:t>
            </a:r>
            <a:endParaRPr lang="id-ID" dirty="0"/>
          </a:p>
        </p:txBody>
      </p:sp>
      <p:pic>
        <p:nvPicPr>
          <p:cNvPr id="736258" name="Picture 2" descr="C:\03 Privates\Foto\IEEE 2007 Taipei\DSC00423.JPG"/>
          <p:cNvPicPr>
            <a:picLocks noChangeAspect="1" noChangeArrowheads="1"/>
          </p:cNvPicPr>
          <p:nvPr/>
        </p:nvPicPr>
        <p:blipFill>
          <a:blip r:embed="rId2" cstate="print"/>
          <a:srcRect/>
          <a:stretch>
            <a:fillRect/>
          </a:stretch>
        </p:blipFill>
        <p:spPr bwMode="auto">
          <a:xfrm>
            <a:off x="457200" y="2286000"/>
            <a:ext cx="3824666" cy="3583515"/>
          </a:xfrm>
          <a:prstGeom prst="rect">
            <a:avLst/>
          </a:prstGeom>
          <a:noFill/>
        </p:spPr>
      </p:pic>
      <p:pic>
        <p:nvPicPr>
          <p:cNvPr id="4" name="Picture 2" descr="C:\03 Privates\Foto\IEEE 2007 Taipei\DSC00423.JPG"/>
          <p:cNvPicPr>
            <a:picLocks noChangeAspect="1" noChangeArrowheads="1"/>
          </p:cNvPicPr>
          <p:nvPr/>
        </p:nvPicPr>
        <p:blipFill>
          <a:blip r:embed="rId3" cstate="print"/>
          <a:srcRect/>
          <a:stretch>
            <a:fillRect/>
          </a:stretch>
        </p:blipFill>
        <p:spPr bwMode="auto">
          <a:xfrm>
            <a:off x="4495800" y="3200400"/>
            <a:ext cx="1905001" cy="1784888"/>
          </a:xfrm>
          <a:prstGeom prst="rect">
            <a:avLst/>
          </a:prstGeom>
          <a:noFill/>
        </p:spPr>
      </p:pic>
      <p:pic>
        <p:nvPicPr>
          <p:cNvPr id="5" name="Picture 2" descr="C:\03 Privates\Foto\IEEE 2007 Taipei\DSC00423.JPG"/>
          <p:cNvPicPr>
            <a:picLocks noChangeAspect="1" noChangeArrowheads="1"/>
          </p:cNvPicPr>
          <p:nvPr/>
        </p:nvPicPr>
        <p:blipFill>
          <a:blip r:embed="rId4" cstate="print"/>
          <a:srcRect/>
          <a:stretch>
            <a:fillRect/>
          </a:stretch>
        </p:blipFill>
        <p:spPr bwMode="auto">
          <a:xfrm>
            <a:off x="6553200" y="3581400"/>
            <a:ext cx="975934" cy="914400"/>
          </a:xfrm>
          <a:prstGeom prst="rect">
            <a:avLst/>
          </a:prstGeom>
          <a:noFill/>
        </p:spPr>
      </p:pic>
      <p:pic>
        <p:nvPicPr>
          <p:cNvPr id="6" name="Picture 2" descr="C:\03 Privates\Foto\IEEE 2007 Taipei\DSC00423.JPG"/>
          <p:cNvPicPr>
            <a:picLocks noChangeAspect="1" noChangeArrowheads="1"/>
          </p:cNvPicPr>
          <p:nvPr/>
        </p:nvPicPr>
        <p:blipFill>
          <a:blip r:embed="rId5" cstate="print"/>
          <a:srcRect/>
          <a:stretch>
            <a:fillRect/>
          </a:stretch>
        </p:blipFill>
        <p:spPr bwMode="auto">
          <a:xfrm>
            <a:off x="7696200" y="3733800"/>
            <a:ext cx="569295" cy="533400"/>
          </a:xfrm>
          <a:prstGeom prst="rect">
            <a:avLst/>
          </a:prstGeom>
          <a:noFill/>
        </p:spPr>
      </p:pic>
      <p:sp>
        <p:nvSpPr>
          <p:cNvPr id="7" name="Rectangle 6"/>
          <p:cNvSpPr/>
          <p:nvPr/>
        </p:nvSpPr>
        <p:spPr>
          <a:xfrm>
            <a:off x="685800" y="5943600"/>
            <a:ext cx="3082895" cy="369332"/>
          </a:xfrm>
          <a:prstGeom prst="rect">
            <a:avLst/>
          </a:prstGeom>
        </p:spPr>
        <p:txBody>
          <a:bodyPr wrap="none">
            <a:spAutoFit/>
          </a:bodyPr>
          <a:lstStyle/>
          <a:p>
            <a:r>
              <a:rPr lang="en-US" dirty="0" smtClean="0"/>
              <a:t>1024x1024 pixel, size: </a:t>
            </a:r>
            <a:r>
              <a:rPr lang="en-US" b="1" dirty="0" smtClean="0"/>
              <a:t>3 MB</a:t>
            </a:r>
            <a:endParaRPr lang="id-ID" b="1"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marL="342900" indent="-342900"/>
            <a:r>
              <a:rPr lang="en-US" sz="4400" dirty="0" err="1" smtClean="0"/>
              <a:t>Formulasi</a:t>
            </a:r>
            <a:r>
              <a:rPr lang="en-US" sz="4400" dirty="0" smtClean="0"/>
              <a:t> </a:t>
            </a:r>
            <a:r>
              <a:rPr lang="en-US" sz="4400" dirty="0" err="1" smtClean="0"/>
              <a:t>Masalah</a:t>
            </a:r>
            <a:endParaRPr lang="en-US" sz="4400" dirty="0" smtClean="0"/>
          </a:p>
        </p:txBody>
      </p:sp>
      <p:sp>
        <p:nvSpPr>
          <p:cNvPr id="3" name="Content Placeholder 2"/>
          <p:cNvSpPr>
            <a:spLocks noGrp="1"/>
          </p:cNvSpPr>
          <p:nvPr>
            <p:ph idx="1"/>
          </p:nvPr>
        </p:nvSpPr>
        <p:spPr/>
        <p:txBody>
          <a:bodyPr/>
          <a:lstStyle/>
          <a:p>
            <a:r>
              <a:rPr lang="en-US" dirty="0" smtClean="0"/>
              <a:t>Input &amp; Output?</a:t>
            </a:r>
          </a:p>
          <a:p>
            <a:r>
              <a:rPr lang="en-US" dirty="0" smtClean="0"/>
              <a:t>P </a:t>
            </a:r>
            <a:r>
              <a:rPr lang="en-US" dirty="0" err="1" smtClean="0"/>
              <a:t>dan</a:t>
            </a:r>
            <a:r>
              <a:rPr lang="en-US" dirty="0" smtClean="0"/>
              <a:t> T?</a:t>
            </a:r>
          </a:p>
          <a:p>
            <a:r>
              <a:rPr lang="en-US" dirty="0" err="1" smtClean="0"/>
              <a:t>Struktur</a:t>
            </a:r>
            <a:r>
              <a:rPr lang="en-US" dirty="0" smtClean="0"/>
              <a:t> </a:t>
            </a:r>
            <a:r>
              <a:rPr lang="en-US" dirty="0" err="1" smtClean="0"/>
              <a:t>dan</a:t>
            </a:r>
            <a:r>
              <a:rPr lang="en-US" dirty="0" smtClean="0"/>
              <a:t> parameter MLP?</a:t>
            </a:r>
          </a:p>
          <a:p>
            <a:r>
              <a:rPr lang="en-US" dirty="0" err="1" smtClean="0"/>
              <a:t>Perlu</a:t>
            </a:r>
            <a:r>
              <a:rPr lang="en-US" dirty="0" smtClean="0"/>
              <a:t> </a:t>
            </a:r>
            <a:r>
              <a:rPr lang="en-US" i="1" dirty="0" smtClean="0"/>
              <a:t>preprocessing</a:t>
            </a:r>
            <a:r>
              <a:rPr lang="en-US" dirty="0" smtClean="0"/>
              <a:t>?</a:t>
            </a:r>
            <a:endParaRPr lang="id-ID"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1594" y="6488668"/>
            <a:ext cx="2702406" cy="369332"/>
          </a:xfrm>
          <a:prstGeom prst="rect">
            <a:avLst/>
          </a:prstGeom>
        </p:spPr>
        <p:txBody>
          <a:bodyPr wrap="none">
            <a:spAutoFit/>
          </a:bodyPr>
          <a:lstStyle/>
          <a:p>
            <a:r>
              <a:rPr lang="en-US" dirty="0" smtClean="0"/>
              <a:t>[</a:t>
            </a:r>
            <a:r>
              <a:rPr lang="id-ID" dirty="0" smtClean="0"/>
              <a:t>Paul Watta</a:t>
            </a:r>
            <a:r>
              <a:rPr lang="en-US" dirty="0" smtClean="0"/>
              <a:t>, et. al. 1996]</a:t>
            </a:r>
            <a:endParaRPr lang="id-ID" dirty="0"/>
          </a:p>
        </p:txBody>
      </p:sp>
      <p:pic>
        <p:nvPicPr>
          <p:cNvPr id="737282" name="Picture 2" descr="E:\001 Kuliah 2009\KMA\Image Compression using Backprop_files\bpNetwork.gif"/>
          <p:cNvPicPr>
            <a:picLocks noChangeAspect="1" noChangeArrowheads="1"/>
          </p:cNvPicPr>
          <p:nvPr/>
        </p:nvPicPr>
        <p:blipFill>
          <a:blip r:embed="rId2"/>
          <a:srcRect/>
          <a:stretch>
            <a:fillRect/>
          </a:stretch>
        </p:blipFill>
        <p:spPr bwMode="auto">
          <a:xfrm>
            <a:off x="533400" y="762000"/>
            <a:ext cx="8135650" cy="4953000"/>
          </a:xfrm>
          <a:prstGeom prst="rect">
            <a:avLst/>
          </a:prstGeom>
          <a:noFill/>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8306" name="Picture 2" descr="E:\001 Kuliah 2009\KMA\Image Compression using Backprop_files\bpCompressionScheme.gif"/>
          <p:cNvPicPr>
            <a:picLocks noChangeAspect="1" noChangeArrowheads="1"/>
          </p:cNvPicPr>
          <p:nvPr/>
        </p:nvPicPr>
        <p:blipFill>
          <a:blip r:embed="rId2"/>
          <a:srcRect/>
          <a:stretch>
            <a:fillRect/>
          </a:stretch>
        </p:blipFill>
        <p:spPr bwMode="auto">
          <a:xfrm>
            <a:off x="348498" y="1295400"/>
            <a:ext cx="8414502" cy="3810000"/>
          </a:xfrm>
          <a:prstGeom prst="rect">
            <a:avLst/>
          </a:prstGeom>
          <a:noFill/>
        </p:spPr>
      </p:pic>
      <p:sp>
        <p:nvSpPr>
          <p:cNvPr id="3" name="Rectangle 2"/>
          <p:cNvSpPr/>
          <p:nvPr/>
        </p:nvSpPr>
        <p:spPr>
          <a:xfrm>
            <a:off x="6441594" y="6488668"/>
            <a:ext cx="2702406" cy="369332"/>
          </a:xfrm>
          <a:prstGeom prst="rect">
            <a:avLst/>
          </a:prstGeom>
        </p:spPr>
        <p:txBody>
          <a:bodyPr wrap="none">
            <a:spAutoFit/>
          </a:bodyPr>
          <a:lstStyle/>
          <a:p>
            <a:r>
              <a:rPr lang="en-US" dirty="0" smtClean="0"/>
              <a:t>[</a:t>
            </a:r>
            <a:r>
              <a:rPr lang="id-ID" dirty="0" smtClean="0"/>
              <a:t>Paul Watta</a:t>
            </a:r>
            <a:r>
              <a:rPr lang="en-US" dirty="0" smtClean="0"/>
              <a:t>, et. al. 1996]</a:t>
            </a:r>
            <a:endParaRPr lang="id-ID"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30389</TotalTime>
  <Words>4436</Words>
  <Application>Microsoft Office PowerPoint</Application>
  <PresentationFormat>On-screen Show (4:3)</PresentationFormat>
  <Paragraphs>1750</Paragraphs>
  <Slides>190</Slides>
  <Notes>7</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190</vt:i4>
      </vt:variant>
    </vt:vector>
  </HeadingPairs>
  <TitlesOfParts>
    <vt:vector size="194" baseType="lpstr">
      <vt:lpstr>Flow</vt:lpstr>
      <vt:lpstr>Office Theme</vt:lpstr>
      <vt:lpstr>Visio</vt:lpstr>
      <vt:lpstr>Equation</vt:lpstr>
      <vt:lpstr>Artificial Neural Network </vt:lpstr>
      <vt:lpstr>PowerPoint Presentation</vt:lpstr>
      <vt:lpstr>PowerPoint Presentation</vt:lpstr>
      <vt:lpstr>PowerPoint Presentation</vt:lpstr>
      <vt:lpstr>PowerPoint Presentation</vt:lpstr>
      <vt:lpstr>PowerPoint Presentation</vt:lpstr>
      <vt:lpstr>Perceptron</vt:lpstr>
      <vt:lpstr>PowerPoint Presentation</vt:lpstr>
      <vt:lpstr>PowerPoint Presentation</vt:lpstr>
      <vt:lpstr>Perceptron</vt:lpstr>
      <vt:lpstr>Fuzzy C-Means (FCM)</vt:lpstr>
      <vt:lpstr>AND</vt:lpstr>
      <vt:lpstr>AND</vt:lpstr>
      <vt:lpstr>OR</vt:lpstr>
      <vt:lpstr>OR</vt:lpstr>
      <vt:lpstr>XOR</vt:lpstr>
      <vt:lpstr>XOR</vt:lpstr>
      <vt:lpstr>3 elemen input  3 dimensi</vt:lpstr>
      <vt:lpstr> Perceptron Network</vt:lpstr>
      <vt:lpstr>Learning</vt:lpstr>
      <vt:lpstr>PowerPoint Presentation</vt:lpstr>
      <vt:lpstr>PowerPoint Presentation</vt:lpstr>
      <vt:lpstr>Activation Functions</vt:lpstr>
      <vt:lpstr>Hard Limit</vt:lpstr>
      <vt:lpstr>Threshold</vt:lpstr>
      <vt:lpstr>Symetric Hard Limit</vt:lpstr>
      <vt:lpstr>Bipolar Threshold</vt:lpstr>
      <vt:lpstr>Linear (Identity)</vt:lpstr>
      <vt:lpstr>Piecewise-linear</vt:lpstr>
      <vt:lpstr>Symetric Piecewise-linear</vt:lpstr>
      <vt:lpstr>Sigmoid</vt:lpstr>
      <vt:lpstr>Symetric (Bipolar) Sigmoid</vt:lpstr>
      <vt:lpstr>Radial Basis Function (RBF)</vt:lpstr>
      <vt:lpstr>Arsitektur ANN</vt:lpstr>
      <vt:lpstr>Single-Layer Feedforward Networks</vt:lpstr>
      <vt:lpstr>Multi-Layer Feedforward Networks</vt:lpstr>
      <vt:lpstr>Recurrent Networks (tanpa hidden neurons)</vt:lpstr>
      <vt:lpstr>Recurrent Networks (dengan hidden neurons)</vt:lpstr>
      <vt:lpstr>Lattice Structure (satu dimensi, 3 neurons)</vt:lpstr>
      <vt:lpstr>Lattice Structure (dua dimensi, 3x3 neurons)</vt:lpstr>
      <vt:lpstr>Proses Belajar (Learning)</vt:lpstr>
      <vt:lpstr>Perceptron: Model</vt:lpstr>
      <vt:lpstr>Perceptron: Signal-Flow Graph</vt:lpstr>
      <vt:lpstr>PowerPoint Presentation</vt:lpstr>
      <vt:lpstr>PowerPoint Presentation</vt:lpstr>
      <vt:lpstr>PowerPoint Presentation</vt:lpstr>
      <vt:lpstr>PowerPoint Presentation</vt:lpstr>
      <vt:lpstr>PowerPoint Presentation</vt:lpstr>
      <vt:lpstr>Multi-Layer Perceptron (MLP)</vt:lpstr>
      <vt:lpstr>Algoritma Belajar Propagasi Balik</vt:lpstr>
      <vt:lpstr>Algoritma Belajar Propagasi Balik</vt:lpstr>
      <vt:lpstr>Algoritma Belajar Propagasi Balik</vt:lpstr>
      <vt:lpstr>Algoritma Belajar Propagasi Balik</vt:lpstr>
      <vt:lpstr>Algoritma Belajar Propagasi Balik</vt:lpstr>
      <vt:lpstr>Pengenalan Karakter E, F, G, O</vt:lpstr>
      <vt:lpstr>PowerPoint Presentation</vt:lpstr>
      <vt:lpstr>PowerPoint Presentation</vt:lpstr>
      <vt:lpstr>Demo Program</vt:lpstr>
      <vt:lpstr>PowerPoint Presentation</vt:lpstr>
      <vt:lpstr>Permasalahan pada MLP</vt:lpstr>
      <vt:lpstr>PowerPoint Presentation</vt:lpstr>
      <vt:lpstr>Jumlah neuron pada hidden layer?</vt:lpstr>
      <vt:lpstr>ALVINN: MLP 960-4-30</vt:lpstr>
      <vt:lpstr>Jumlah neuron pada output layer</vt:lpstr>
      <vt:lpstr>PowerPoint Presentation</vt:lpstr>
      <vt:lpstr>PowerPoint Presentation</vt:lpstr>
      <vt:lpstr>PowerPoint Presentation</vt:lpstr>
      <vt:lpstr>Security Systems</vt:lpstr>
      <vt:lpstr>Learning Rate: Besar</vt:lpstr>
      <vt:lpstr>PowerPoint Presentation</vt:lpstr>
      <vt:lpstr>Algoritma Belajar Propagasi Balik</vt:lpstr>
      <vt:lpstr>Learning Rate: Kecil</vt:lpstr>
      <vt:lpstr>Kapan Menghentikan Learning?</vt:lpstr>
      <vt:lpstr>PowerPoint Presentation</vt:lpstr>
      <vt:lpstr>Overfit, Oversize, Flexible</vt:lpstr>
      <vt:lpstr>Strategi penggunaan ANN</vt:lpstr>
      <vt:lpstr>Studi Kasus</vt:lpstr>
      <vt:lpstr>Kasus 1 Verifikasi tandatangan</vt:lpstr>
      <vt:lpstr>Kasus 2: Sistem keamanan</vt:lpstr>
      <vt:lpstr>Kasus 3: Prediksi pelanggan PSTN</vt:lpstr>
      <vt:lpstr>PowerPoint Presentation</vt:lpstr>
      <vt:lpstr>PowerPoint Presentation</vt:lpstr>
      <vt:lpstr>PowerPoint Presentation</vt:lpstr>
      <vt:lpstr>Pembangunan Model</vt:lpstr>
      <vt:lpstr>Formulasi Masalah</vt:lpstr>
      <vt:lpstr>Normalisasi</vt:lpstr>
      <vt:lpstr>Denormalisasi</vt:lpstr>
      <vt:lpstr>Pembangunan Model</vt:lpstr>
      <vt:lpstr>PowerPoint Presentation</vt:lpstr>
      <vt:lpstr>PowerPoint Presentation</vt:lpstr>
      <vt:lpstr>PowerPoint Presentation</vt:lpstr>
      <vt:lpstr>Kasus 4: Deteksi Kecurangan</vt:lpstr>
      <vt:lpstr>Formulasi Masalah</vt:lpstr>
      <vt:lpstr>Kasus 5: Deteksi Churn</vt:lpstr>
      <vt:lpstr>Formulasi Masalah</vt:lpstr>
      <vt:lpstr>Kasus 6: Kompresi Citra</vt:lpstr>
      <vt:lpstr>Formulasi Masalah</vt:lpstr>
      <vt:lpstr>PowerPoint Presentation</vt:lpstr>
      <vt:lpstr>PowerPoint Presentation</vt:lpstr>
      <vt:lpstr>PowerPoint Presentation</vt:lpstr>
      <vt:lpstr>PowerPoint Presentation</vt:lpstr>
      <vt:lpstr>MLP</vt:lpstr>
      <vt:lpstr>Supervised vs Unsupervised</vt:lpstr>
      <vt:lpstr>ANN</vt:lpstr>
      <vt:lpstr>Jumlah neuron pada output layer</vt:lpstr>
      <vt:lpstr>PowerPoint Presentation</vt:lpstr>
      <vt:lpstr>PowerPoint Presentation</vt:lpstr>
      <vt:lpstr>PowerPoint Presentation</vt:lpstr>
      <vt:lpstr>Security Systems</vt:lpstr>
      <vt:lpstr>Learning Rate: Besar</vt:lpstr>
      <vt:lpstr>PowerPoint Presentation</vt:lpstr>
      <vt:lpstr>Algoritma Belajar Propagasi Balik</vt:lpstr>
      <vt:lpstr>Learning Rate: Kecil</vt:lpstr>
      <vt:lpstr>Kapan Menghentikan Learning?</vt:lpstr>
      <vt:lpstr>PowerPoint Presentation</vt:lpstr>
      <vt:lpstr>Overfit, Oversize, Flexible</vt:lpstr>
      <vt:lpstr>Strategi penggunaan ANN</vt:lpstr>
      <vt:lpstr>PowerPoint Presentation</vt:lpstr>
      <vt:lpstr>PowerPoint Presentation</vt:lpstr>
      <vt:lpstr>PowerPoint Presentation</vt:lpstr>
      <vt:lpstr>PCA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Perhitungan PCA</vt:lpstr>
      <vt:lpstr>PowerPoint Presentation</vt:lpstr>
      <vt:lpstr>Arsitektur Hebbian Network</vt:lpstr>
      <vt:lpstr>Hebbian-Based PCA</vt:lpstr>
      <vt:lpstr>Generalized Hebbian Algorithm (GHA)</vt:lpstr>
      <vt:lpstr>PowerPoint Presentation</vt:lpstr>
      <vt:lpstr>Real Problems</vt:lpstr>
      <vt:lpstr>SVM</vt:lpstr>
      <vt:lpstr>SVM</vt:lpstr>
      <vt:lpstr>Strategi penggunaan ANN</vt:lpstr>
      <vt:lpstr>Case 1: Spam Filtering</vt:lpstr>
      <vt:lpstr>PowerPoint Presentation</vt:lpstr>
      <vt:lpstr>Data</vt:lpstr>
      <vt:lpstr>Rules of the game</vt:lpstr>
      <vt:lpstr>Example: Wordlist (Dictionary)</vt:lpstr>
      <vt:lpstr>Example: Spam Email</vt:lpstr>
      <vt:lpstr>Example: Non-Spam Email</vt:lpstr>
      <vt:lpstr>Example: Unlabeled Email</vt:lpstr>
      <vt:lpstr>Classification technique?</vt:lpstr>
      <vt:lpstr>Feature Extraction?</vt:lpstr>
      <vt:lpstr>Training Set</vt:lpstr>
      <vt:lpstr>Information Gain (IG)</vt:lpstr>
      <vt:lpstr>PowerPoint Presentation</vt:lpstr>
      <vt:lpstr>PCA untuk Ekstraksi Fitur?</vt:lpstr>
      <vt:lpstr>Kapan Menghentikan Learning?</vt:lpstr>
      <vt:lpstr>Kasus 2: Optimasi Pembelian Buku</vt:lpstr>
      <vt:lpstr>Karakteristik Data</vt:lpstr>
      <vt:lpstr>Contoh Data Training</vt:lpstr>
      <vt:lpstr>Teknik Klasifikasi?</vt:lpstr>
      <vt:lpstr>Feature Extraction?</vt:lpstr>
      <vt:lpstr>IG atau PCA?</vt:lpstr>
      <vt:lpstr>PowerPoint Presentation</vt:lpstr>
      <vt:lpstr>SVM</vt:lpstr>
      <vt:lpstr>Competitive Neural Networks (CNN)</vt:lpstr>
      <vt:lpstr>Arsitektur WTA Network</vt:lpstr>
      <vt:lpstr>Euclidean norm</vt:lpstr>
      <vt:lpstr>The Competitive Layer</vt:lpstr>
      <vt:lpstr>Training</vt:lpstr>
      <vt:lpstr>Testing</vt:lpstr>
      <vt:lpstr>PowerPoint Presentation</vt:lpstr>
      <vt:lpstr>PowerPoint Presentation</vt:lpstr>
      <vt:lpstr>PowerPoint Presentation</vt:lpstr>
      <vt:lpstr>PowerPoint Presentation</vt:lpstr>
      <vt:lpstr>Data Training 1</vt:lpstr>
      <vt:lpstr>Data Training 2</vt:lpstr>
      <vt:lpstr>Supervised vs Unsupervised</vt:lpstr>
      <vt:lpstr>PowerPoint Presentation</vt:lpstr>
      <vt:lpstr>Molecular Memory</vt:lpstr>
      <vt:lpstr>Referensi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Computation Komputasi Berbasis Evolusi dan Genetika</dc:title>
  <dc:creator>Toshiba</dc:creator>
  <cp:lastModifiedBy>lenovo</cp:lastModifiedBy>
  <cp:revision>637</cp:revision>
  <dcterms:created xsi:type="dcterms:W3CDTF">2006-08-16T00:00:00Z</dcterms:created>
  <dcterms:modified xsi:type="dcterms:W3CDTF">2017-05-21T06:04:49Z</dcterms:modified>
</cp:coreProperties>
</file>