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82"/>
  </p:notesMasterIdLst>
  <p:sldIdLst>
    <p:sldId id="405" r:id="rId3"/>
    <p:sldId id="982" r:id="rId4"/>
    <p:sldId id="983" r:id="rId5"/>
    <p:sldId id="985" r:id="rId6"/>
    <p:sldId id="984" r:id="rId7"/>
    <p:sldId id="989" r:id="rId8"/>
    <p:sldId id="935" r:id="rId9"/>
    <p:sldId id="936" r:id="rId10"/>
    <p:sldId id="938" r:id="rId11"/>
    <p:sldId id="937" r:id="rId12"/>
    <p:sldId id="939" r:id="rId13"/>
    <p:sldId id="780" r:id="rId14"/>
    <p:sldId id="781" r:id="rId15"/>
    <p:sldId id="784" r:id="rId16"/>
    <p:sldId id="875" r:id="rId17"/>
    <p:sldId id="877" r:id="rId18"/>
    <p:sldId id="874" r:id="rId19"/>
    <p:sldId id="543" r:id="rId20"/>
    <p:sldId id="544" r:id="rId21"/>
    <p:sldId id="545" r:id="rId22"/>
    <p:sldId id="546" r:id="rId23"/>
    <p:sldId id="547" r:id="rId24"/>
    <p:sldId id="548" r:id="rId25"/>
    <p:sldId id="549" r:id="rId26"/>
    <p:sldId id="550" r:id="rId27"/>
    <p:sldId id="551" r:id="rId28"/>
    <p:sldId id="987" r:id="rId29"/>
    <p:sldId id="973" r:id="rId30"/>
    <p:sldId id="974" r:id="rId31"/>
    <p:sldId id="981" r:id="rId32"/>
    <p:sldId id="975" r:id="rId33"/>
    <p:sldId id="976" r:id="rId34"/>
    <p:sldId id="979" r:id="rId35"/>
    <p:sldId id="977" r:id="rId36"/>
    <p:sldId id="978" r:id="rId37"/>
    <p:sldId id="980" r:id="rId38"/>
    <p:sldId id="988" r:id="rId39"/>
    <p:sldId id="552" r:id="rId40"/>
    <p:sldId id="876" r:id="rId41"/>
    <p:sldId id="553" r:id="rId42"/>
    <p:sldId id="554" r:id="rId43"/>
    <p:sldId id="555" r:id="rId44"/>
    <p:sldId id="556" r:id="rId45"/>
    <p:sldId id="557" r:id="rId46"/>
    <p:sldId id="558" r:id="rId47"/>
    <p:sldId id="940" r:id="rId48"/>
    <p:sldId id="941" r:id="rId49"/>
    <p:sldId id="942" r:id="rId50"/>
    <p:sldId id="943" r:id="rId51"/>
    <p:sldId id="944" r:id="rId52"/>
    <p:sldId id="945" r:id="rId53"/>
    <p:sldId id="946" r:id="rId54"/>
    <p:sldId id="947" r:id="rId55"/>
    <p:sldId id="948" r:id="rId56"/>
    <p:sldId id="949" r:id="rId57"/>
    <p:sldId id="950" r:id="rId58"/>
    <p:sldId id="951" r:id="rId59"/>
    <p:sldId id="952" r:id="rId60"/>
    <p:sldId id="953" r:id="rId61"/>
    <p:sldId id="954" r:id="rId62"/>
    <p:sldId id="955" r:id="rId63"/>
    <p:sldId id="956" r:id="rId64"/>
    <p:sldId id="957" r:id="rId65"/>
    <p:sldId id="958" r:id="rId66"/>
    <p:sldId id="959" r:id="rId67"/>
    <p:sldId id="960" r:id="rId68"/>
    <p:sldId id="961" r:id="rId69"/>
    <p:sldId id="962" r:id="rId70"/>
    <p:sldId id="963" r:id="rId71"/>
    <p:sldId id="964" r:id="rId72"/>
    <p:sldId id="965" r:id="rId73"/>
    <p:sldId id="966" r:id="rId74"/>
    <p:sldId id="967" r:id="rId75"/>
    <p:sldId id="968" r:id="rId76"/>
    <p:sldId id="969" r:id="rId77"/>
    <p:sldId id="970" r:id="rId78"/>
    <p:sldId id="971" r:id="rId79"/>
    <p:sldId id="972" r:id="rId80"/>
    <p:sldId id="990" r:id="rId8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2%20IT%20Telkom\001%20Kuliah%202009\CS4763%20EC\Obs%20Simple%20GA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2%20IT%20Telkom\001%20Kuliah%202009\CS4763%20EC\Obs%20Simple%20GA%20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Rata-rata Fitness </a:t>
            </a:r>
            <a:r>
              <a:rPr lang="en-US" dirty="0" err="1" smtClean="0"/>
              <a:t>Terbaik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Sheet4!$F$5</c:f>
            </c:strRef>
          </c:tx>
          <c:val>
            <c:numRef>
              <c:f>Sheet4!$F$6:$F$86</c:f>
            </c:numRef>
          </c:val>
          <c:smooth val="0"/>
        </c:ser>
        <c:ser>
          <c:idx val="0"/>
          <c:order val="0"/>
          <c:tx>
            <c:strRef>
              <c:f>'[Obs Simple GA 2.xls]Sheet4'!$F$5</c:f>
              <c:strCache>
                <c:ptCount val="1"/>
                <c:pt idx="0">
                  <c:v>Rata-rata Fitness</c:v>
                </c:pt>
              </c:strCache>
            </c:strRef>
          </c:tx>
          <c:val>
            <c:numRef>
              <c:f>'[Obs Simple GA 2.xls]Sheet4'!$F$6:$F$86</c:f>
              <c:numCache>
                <c:formatCode>0.0000000</c:formatCode>
                <c:ptCount val="81"/>
                <c:pt idx="0">
                  <c:v>839.55447489999949</c:v>
                </c:pt>
                <c:pt idx="1">
                  <c:v>839.55447489999949</c:v>
                </c:pt>
                <c:pt idx="2">
                  <c:v>611.07706239999948</c:v>
                </c:pt>
                <c:pt idx="3">
                  <c:v>839.55447489999949</c:v>
                </c:pt>
                <c:pt idx="4">
                  <c:v>839.55447489999949</c:v>
                </c:pt>
                <c:pt idx="5">
                  <c:v>528.71617330000004</c:v>
                </c:pt>
                <c:pt idx="6">
                  <c:v>839.55447489999949</c:v>
                </c:pt>
                <c:pt idx="7">
                  <c:v>839.55447489999949</c:v>
                </c:pt>
                <c:pt idx="8">
                  <c:v>622.22013919999949</c:v>
                </c:pt>
                <c:pt idx="9">
                  <c:v>1000</c:v>
                </c:pt>
                <c:pt idx="10">
                  <c:v>1000</c:v>
                </c:pt>
                <c:pt idx="11">
                  <c:v>999.99877770000353</c:v>
                </c:pt>
                <c:pt idx="12">
                  <c:v>1000</c:v>
                </c:pt>
                <c:pt idx="13">
                  <c:v>1000</c:v>
                </c:pt>
                <c:pt idx="14">
                  <c:v>999.99820150000005</c:v>
                </c:pt>
                <c:pt idx="15">
                  <c:v>1000</c:v>
                </c:pt>
                <c:pt idx="16">
                  <c:v>1000</c:v>
                </c:pt>
                <c:pt idx="17">
                  <c:v>999.99887820000777</c:v>
                </c:pt>
                <c:pt idx="18">
                  <c:v>1000</c:v>
                </c:pt>
                <c:pt idx="19">
                  <c:v>1000</c:v>
                </c:pt>
                <c:pt idx="20">
                  <c:v>1000</c:v>
                </c:pt>
                <c:pt idx="21">
                  <c:v>1000</c:v>
                </c:pt>
                <c:pt idx="22">
                  <c:v>1000</c:v>
                </c:pt>
                <c:pt idx="23">
                  <c:v>1000</c:v>
                </c:pt>
                <c:pt idx="24">
                  <c:v>1000</c:v>
                </c:pt>
                <c:pt idx="25">
                  <c:v>1000</c:v>
                </c:pt>
                <c:pt idx="26">
                  <c:v>1000</c:v>
                </c:pt>
                <c:pt idx="27">
                  <c:v>839.55447489999949</c:v>
                </c:pt>
                <c:pt idx="28">
                  <c:v>839.55447489999949</c:v>
                </c:pt>
                <c:pt idx="29">
                  <c:v>599.445276899992</c:v>
                </c:pt>
                <c:pt idx="30">
                  <c:v>839.55447489999949</c:v>
                </c:pt>
                <c:pt idx="31">
                  <c:v>839.55447489999949</c:v>
                </c:pt>
                <c:pt idx="32">
                  <c:v>575.84728689998735</c:v>
                </c:pt>
                <c:pt idx="33">
                  <c:v>839.55447489999949</c:v>
                </c:pt>
                <c:pt idx="34">
                  <c:v>839.55447489999949</c:v>
                </c:pt>
                <c:pt idx="35">
                  <c:v>559.68048439999995</c:v>
                </c:pt>
                <c:pt idx="36">
                  <c:v>1000</c:v>
                </c:pt>
                <c:pt idx="37">
                  <c:v>1000</c:v>
                </c:pt>
                <c:pt idx="38">
                  <c:v>999.99864290000005</c:v>
                </c:pt>
                <c:pt idx="39">
                  <c:v>1000</c:v>
                </c:pt>
                <c:pt idx="40">
                  <c:v>1000</c:v>
                </c:pt>
                <c:pt idx="41">
                  <c:v>999.99884589999999</c:v>
                </c:pt>
                <c:pt idx="42">
                  <c:v>1000</c:v>
                </c:pt>
                <c:pt idx="43">
                  <c:v>1000</c:v>
                </c:pt>
                <c:pt idx="44">
                  <c:v>999.99871180000002</c:v>
                </c:pt>
                <c:pt idx="45">
                  <c:v>1000</c:v>
                </c:pt>
                <c:pt idx="46">
                  <c:v>1000</c:v>
                </c:pt>
                <c:pt idx="47">
                  <c:v>1000</c:v>
                </c:pt>
                <c:pt idx="48">
                  <c:v>1000</c:v>
                </c:pt>
                <c:pt idx="49">
                  <c:v>1000</c:v>
                </c:pt>
                <c:pt idx="50">
                  <c:v>1000</c:v>
                </c:pt>
                <c:pt idx="51">
                  <c:v>1000</c:v>
                </c:pt>
                <c:pt idx="52">
                  <c:v>1000</c:v>
                </c:pt>
                <c:pt idx="53">
                  <c:v>1000</c:v>
                </c:pt>
                <c:pt idx="54">
                  <c:v>839.55447489999949</c:v>
                </c:pt>
                <c:pt idx="55">
                  <c:v>839.55447489999949</c:v>
                </c:pt>
                <c:pt idx="56">
                  <c:v>599.01086759999998</c:v>
                </c:pt>
                <c:pt idx="57">
                  <c:v>839.55447489999949</c:v>
                </c:pt>
                <c:pt idx="58">
                  <c:v>828.61491850000004</c:v>
                </c:pt>
                <c:pt idx="59">
                  <c:v>557.38288660000001</c:v>
                </c:pt>
                <c:pt idx="60">
                  <c:v>839.55447489999949</c:v>
                </c:pt>
                <c:pt idx="61">
                  <c:v>839.55447489999949</c:v>
                </c:pt>
                <c:pt idx="62">
                  <c:v>539.10553709999999</c:v>
                </c:pt>
                <c:pt idx="63">
                  <c:v>1000</c:v>
                </c:pt>
                <c:pt idx="64">
                  <c:v>999.99999949999949</c:v>
                </c:pt>
                <c:pt idx="65">
                  <c:v>999.99867889999996</c:v>
                </c:pt>
                <c:pt idx="66">
                  <c:v>1000</c:v>
                </c:pt>
                <c:pt idx="67">
                  <c:v>999.99999969999999</c:v>
                </c:pt>
                <c:pt idx="68">
                  <c:v>999.99479330000054</c:v>
                </c:pt>
                <c:pt idx="69">
                  <c:v>1000</c:v>
                </c:pt>
                <c:pt idx="70">
                  <c:v>999.99999960000002</c:v>
                </c:pt>
                <c:pt idx="71">
                  <c:v>999.99395500000003</c:v>
                </c:pt>
                <c:pt idx="72">
                  <c:v>999.99999879999996</c:v>
                </c:pt>
                <c:pt idx="73">
                  <c:v>999.99999990000003</c:v>
                </c:pt>
                <c:pt idx="74">
                  <c:v>999.99999760000003</c:v>
                </c:pt>
                <c:pt idx="75">
                  <c:v>999.99999949999949</c:v>
                </c:pt>
                <c:pt idx="76">
                  <c:v>1000</c:v>
                </c:pt>
                <c:pt idx="77">
                  <c:v>999.99999790000004</c:v>
                </c:pt>
                <c:pt idx="78">
                  <c:v>1000</c:v>
                </c:pt>
                <c:pt idx="79">
                  <c:v>1000</c:v>
                </c:pt>
                <c:pt idx="80">
                  <c:v>999.99999879999996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323648"/>
        <c:axId val="415325184"/>
      </c:lineChart>
      <c:catAx>
        <c:axId val="41532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415325184"/>
        <c:crosses val="autoZero"/>
        <c:auto val="1"/>
        <c:lblAlgn val="ctr"/>
        <c:lblOffset val="100"/>
        <c:noMultiLvlLbl val="0"/>
      </c:catAx>
      <c:valAx>
        <c:axId val="415325184"/>
        <c:scaling>
          <c:orientation val="minMax"/>
        </c:scaling>
        <c:delete val="0"/>
        <c:axPos val="l"/>
        <c:majorGridlines/>
        <c:numFmt formatCode="0.0000000" sourceLinked="1"/>
        <c:majorTickMark val="out"/>
        <c:minorTickMark val="none"/>
        <c:tickLblPos val="nextTo"/>
        <c:crossAx val="415323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Rata-rata Jumlah Individu yg Dievaluasi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Sheet4!$G$5</c:f>
            </c:strRef>
          </c:tx>
          <c:val>
            <c:numRef>
              <c:f>Sheet4!$G$6:$G$86</c:f>
            </c:numRef>
          </c:val>
          <c:smooth val="0"/>
        </c:ser>
        <c:ser>
          <c:idx val="0"/>
          <c:order val="0"/>
          <c:tx>
            <c:strRef>
              <c:f>'[Obs Simple GA 2.xls]Sheet4'!$G$5</c:f>
              <c:strCache>
                <c:ptCount val="1"/>
                <c:pt idx="0">
                  <c:v>Rata-rata Jml Individu</c:v>
                </c:pt>
              </c:strCache>
            </c:strRef>
          </c:tx>
          <c:val>
            <c:numRef>
              <c:f>'[Obs Simple GA 2.xls]Sheet4'!$G$6:$G$86</c:f>
              <c:numCache>
                <c:formatCode>0.0000</c:formatCode>
                <c:ptCount val="81"/>
                <c:pt idx="0">
                  <c:v>20000</c:v>
                </c:pt>
                <c:pt idx="1">
                  <c:v>20000</c:v>
                </c:pt>
                <c:pt idx="2">
                  <c:v>20000</c:v>
                </c:pt>
                <c:pt idx="3">
                  <c:v>20000</c:v>
                </c:pt>
                <c:pt idx="4">
                  <c:v>20000</c:v>
                </c:pt>
                <c:pt idx="5">
                  <c:v>20000</c:v>
                </c:pt>
                <c:pt idx="6">
                  <c:v>20000</c:v>
                </c:pt>
                <c:pt idx="7">
                  <c:v>20000</c:v>
                </c:pt>
                <c:pt idx="8">
                  <c:v>20000</c:v>
                </c:pt>
                <c:pt idx="9">
                  <c:v>8301.6666999998524</c:v>
                </c:pt>
                <c:pt idx="10">
                  <c:v>20000</c:v>
                </c:pt>
                <c:pt idx="11">
                  <c:v>20000</c:v>
                </c:pt>
                <c:pt idx="12">
                  <c:v>8013.3332999999993</c:v>
                </c:pt>
                <c:pt idx="13">
                  <c:v>20000</c:v>
                </c:pt>
                <c:pt idx="14">
                  <c:v>20000</c:v>
                </c:pt>
                <c:pt idx="15">
                  <c:v>8133.3332999999993</c:v>
                </c:pt>
                <c:pt idx="16">
                  <c:v>20000</c:v>
                </c:pt>
                <c:pt idx="17">
                  <c:v>20000</c:v>
                </c:pt>
                <c:pt idx="18">
                  <c:v>8361.6666999998524</c:v>
                </c:pt>
                <c:pt idx="19">
                  <c:v>8796.6666999998524</c:v>
                </c:pt>
                <c:pt idx="20">
                  <c:v>20000</c:v>
                </c:pt>
                <c:pt idx="21">
                  <c:v>8151.6667000000034</c:v>
                </c:pt>
                <c:pt idx="22">
                  <c:v>8780</c:v>
                </c:pt>
                <c:pt idx="23">
                  <c:v>20000</c:v>
                </c:pt>
                <c:pt idx="24">
                  <c:v>7538.3332999999993</c:v>
                </c:pt>
                <c:pt idx="25">
                  <c:v>8995</c:v>
                </c:pt>
                <c:pt idx="26">
                  <c:v>20000</c:v>
                </c:pt>
                <c:pt idx="27">
                  <c:v>20000</c:v>
                </c:pt>
                <c:pt idx="28">
                  <c:v>20000</c:v>
                </c:pt>
                <c:pt idx="29">
                  <c:v>20000</c:v>
                </c:pt>
                <c:pt idx="30">
                  <c:v>20000</c:v>
                </c:pt>
                <c:pt idx="31">
                  <c:v>20000</c:v>
                </c:pt>
                <c:pt idx="32">
                  <c:v>20000</c:v>
                </c:pt>
                <c:pt idx="33">
                  <c:v>20000</c:v>
                </c:pt>
                <c:pt idx="34">
                  <c:v>20000</c:v>
                </c:pt>
                <c:pt idx="35">
                  <c:v>20000</c:v>
                </c:pt>
                <c:pt idx="36">
                  <c:v>15246.6667</c:v>
                </c:pt>
                <c:pt idx="37">
                  <c:v>20000</c:v>
                </c:pt>
                <c:pt idx="38">
                  <c:v>20000</c:v>
                </c:pt>
                <c:pt idx="39">
                  <c:v>14416.6667</c:v>
                </c:pt>
                <c:pt idx="40">
                  <c:v>20000</c:v>
                </c:pt>
                <c:pt idx="41">
                  <c:v>20000</c:v>
                </c:pt>
                <c:pt idx="42">
                  <c:v>13390</c:v>
                </c:pt>
                <c:pt idx="43">
                  <c:v>20000</c:v>
                </c:pt>
                <c:pt idx="44">
                  <c:v>20000</c:v>
                </c:pt>
                <c:pt idx="45">
                  <c:v>15010</c:v>
                </c:pt>
                <c:pt idx="46">
                  <c:v>16056.6667</c:v>
                </c:pt>
                <c:pt idx="47">
                  <c:v>20000</c:v>
                </c:pt>
                <c:pt idx="48">
                  <c:v>14580</c:v>
                </c:pt>
                <c:pt idx="49">
                  <c:v>15430</c:v>
                </c:pt>
                <c:pt idx="50">
                  <c:v>19860</c:v>
                </c:pt>
                <c:pt idx="51">
                  <c:v>13346.6667</c:v>
                </c:pt>
                <c:pt idx="52">
                  <c:v>15390</c:v>
                </c:pt>
                <c:pt idx="53">
                  <c:v>20000</c:v>
                </c:pt>
                <c:pt idx="54">
                  <c:v>20000</c:v>
                </c:pt>
                <c:pt idx="55">
                  <c:v>20000</c:v>
                </c:pt>
                <c:pt idx="56">
                  <c:v>20000</c:v>
                </c:pt>
                <c:pt idx="57">
                  <c:v>20000</c:v>
                </c:pt>
                <c:pt idx="58">
                  <c:v>20000</c:v>
                </c:pt>
                <c:pt idx="59">
                  <c:v>20000</c:v>
                </c:pt>
                <c:pt idx="60">
                  <c:v>20000</c:v>
                </c:pt>
                <c:pt idx="61">
                  <c:v>20000</c:v>
                </c:pt>
                <c:pt idx="62">
                  <c:v>20000</c:v>
                </c:pt>
                <c:pt idx="63">
                  <c:v>20000</c:v>
                </c:pt>
                <c:pt idx="64">
                  <c:v>20000</c:v>
                </c:pt>
                <c:pt idx="65">
                  <c:v>20000</c:v>
                </c:pt>
                <c:pt idx="66">
                  <c:v>19966.666700000005</c:v>
                </c:pt>
                <c:pt idx="67">
                  <c:v>20000</c:v>
                </c:pt>
                <c:pt idx="68">
                  <c:v>20000</c:v>
                </c:pt>
                <c:pt idx="69">
                  <c:v>19986.666700000005</c:v>
                </c:pt>
                <c:pt idx="70">
                  <c:v>20000</c:v>
                </c:pt>
                <c:pt idx="71">
                  <c:v>20000</c:v>
                </c:pt>
                <c:pt idx="72">
                  <c:v>19966.666700000005</c:v>
                </c:pt>
                <c:pt idx="73">
                  <c:v>20000</c:v>
                </c:pt>
                <c:pt idx="74">
                  <c:v>20000</c:v>
                </c:pt>
                <c:pt idx="75">
                  <c:v>20000</c:v>
                </c:pt>
                <c:pt idx="76">
                  <c:v>20000</c:v>
                </c:pt>
                <c:pt idx="77">
                  <c:v>20000</c:v>
                </c:pt>
                <c:pt idx="78">
                  <c:v>19866.666700000005</c:v>
                </c:pt>
                <c:pt idx="79">
                  <c:v>19993.333299999897</c:v>
                </c:pt>
                <c:pt idx="80">
                  <c:v>20000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921088"/>
        <c:axId val="414922624"/>
      </c:lineChart>
      <c:catAx>
        <c:axId val="41492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414922624"/>
        <c:crosses val="autoZero"/>
        <c:auto val="1"/>
        <c:lblAlgn val="ctr"/>
        <c:lblOffset val="100"/>
        <c:noMultiLvlLbl val="0"/>
      </c:catAx>
      <c:valAx>
        <c:axId val="414922624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414921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445259-2C8D-4C66-82DE-C46156D200A3}" type="datetimeFigureOut">
              <a:rPr lang="id-ID"/>
              <a:pPr>
                <a:defRPr/>
              </a:pPr>
              <a:t>21/05/2017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59BB8-0359-4A17-9092-A0DCD58C1E3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0671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7962D0-F79D-463D-8D38-CB15745BA2D3}" type="slidenum">
              <a:rPr lang="id-ID" smtClean="0"/>
              <a:pPr/>
              <a:t>50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BE9241-8DED-49F2-84C6-FC92E24AA399}" type="slidenum">
              <a:rPr lang="id-ID" smtClean="0"/>
              <a:pPr/>
              <a:t>52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BECA-5D42-4786-A993-ECF54CBB8EE6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F84F-9398-4D7A-9AE8-63C993B51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5427-2C90-45C3-AD8B-91C5B07DBAB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6A71-ACA6-4452-82BA-7759CA50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0450F-E544-4A13-BCF5-1750590D8F6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4D61-6121-4B2A-8ADF-BD2AE46B7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23EA-7907-4800-94C2-2E53F736AC30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F10C-92E9-48E0-8E6B-44E0AEA1B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B3B6-27F2-475D-9AB6-4BF4C9BBB14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0AEF-3659-4052-9FA8-0736B8DD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DB90-E3DA-4F17-9D8E-5092BC14BEE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24D7-7FCA-45FE-9C26-A32AAC6E3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7D4A-4625-4E6D-BE18-FD746390D9D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EF65-6774-4695-9B0F-70884375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3F79-64F0-4475-991E-E8449D9160C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B95D-4232-42E8-A88F-6D1008FD1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96AB-DA2F-4D54-95A7-CB39817471E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E4A8-244F-452D-B45A-94FFBCC32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856D-6E23-4622-85A7-2100EBA686A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D0B5-5B84-4219-AB8D-D7E321D81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C4D7-5604-45A5-9E03-5E2EA1B4C52B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21B4-B67C-4ADE-8685-317334EF9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1BE4-8319-4316-815F-E2DC8BEE01E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CC5A-6E2F-40FB-AD25-5B4F9EF2C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4424-2AEE-4A25-9148-A3279A1A785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AC75-DA37-47E9-B0A1-EF0D7CFE6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F74E-BCCF-42BC-9D6B-1B6717F9CBE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A987-110B-4443-BBC2-CB2D3611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108D-76DE-4902-B763-27292C147CDE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74BA-B6C1-45AB-A997-7C5E9639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041D-EB46-46B8-A326-311FD2071ED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0B7E-00F8-4EFB-BCE2-7ED6E25E7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3077-5A1E-41CA-BFAC-0241F22DC30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C46C-C11E-4F88-8D54-8542598BE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E7FE-9ABA-4042-8679-C52941EFCCA7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F817-DFD5-459D-9426-6661CB34F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733E-6ECE-403B-B4BF-4714C8489AAE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8D54-C4C9-4444-8A32-7EDF3968D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AAA1-B238-4D96-B537-5459C803162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2743-F995-4432-8A9B-C7426D982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4D14-430A-4724-9B28-AAE8651BA21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A0F6-C542-4E19-901E-08F6051E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D17C-87A0-43A7-AC6B-AA6F2DD959A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7B7E-40E3-4AB9-B476-F7803B00C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55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921DA-E1AA-4DEA-AED3-73FD4C0BC023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7A49AC-3E98-4D03-B1D3-FC284F30E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356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3998" r:id="rId2"/>
    <p:sldLayoutId id="214748401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19" r:id="rId9"/>
    <p:sldLayoutId id="2147484004" r:id="rId10"/>
    <p:sldLayoutId id="21474840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AD447-BDEC-40E7-BBA0-2519A041C62C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10F9D-635A-4434-B64D-50A04D878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0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8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57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55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57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0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5400" dirty="0" smtClean="0"/>
              <a:t>Evolutionary Computation</a:t>
            </a:r>
            <a:br>
              <a:rPr lang="id-ID" sz="5400" dirty="0" smtClean="0"/>
            </a:br>
            <a:endParaRPr lang="id-ID" sz="3600" dirty="0"/>
          </a:p>
        </p:txBody>
      </p:sp>
      <p:sp>
        <p:nvSpPr>
          <p:cNvPr id="28675" name="Subtitle 3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id-ID" sz="2400" dirty="0"/>
              <a:t>Dr. </a:t>
            </a:r>
            <a:r>
              <a:rPr lang="en-GB" sz="2400" dirty="0" err="1"/>
              <a:t>Suyanto</a:t>
            </a:r>
            <a:r>
              <a:rPr lang="en-GB" sz="2400" dirty="0"/>
              <a:t>, S</a:t>
            </a:r>
            <a:r>
              <a:rPr lang="id-ID" sz="2400" dirty="0"/>
              <a:t>.</a:t>
            </a:r>
            <a:r>
              <a:rPr lang="en-GB" sz="2400" dirty="0"/>
              <a:t>T</a:t>
            </a:r>
            <a:r>
              <a:rPr lang="id-ID" sz="2400" dirty="0"/>
              <a:t>.</a:t>
            </a:r>
            <a:r>
              <a:rPr lang="en-GB" sz="2400" dirty="0"/>
              <a:t>, M</a:t>
            </a:r>
            <a:r>
              <a:rPr lang="id-ID" sz="2400" dirty="0"/>
              <a:t>.</a:t>
            </a:r>
            <a:r>
              <a:rPr lang="en-GB" sz="2400" dirty="0"/>
              <a:t>Sc.</a:t>
            </a:r>
            <a:endParaRPr lang="id-ID" sz="2400" dirty="0"/>
          </a:p>
          <a:p>
            <a:pPr marR="0"/>
            <a:r>
              <a:rPr lang="id-ID" sz="2400" dirty="0"/>
              <a:t>HP/WA: 0812 845 12345</a:t>
            </a:r>
          </a:p>
          <a:p>
            <a:pPr marR="0"/>
            <a:endParaRPr lang="en-US" sz="2400" dirty="0"/>
          </a:p>
          <a:p>
            <a:pPr marR="0"/>
            <a:r>
              <a:rPr lang="id-ID" sz="2400" dirty="0"/>
              <a:t>Intelligence Computing Multimedia (ICM)</a:t>
            </a:r>
          </a:p>
          <a:p>
            <a:pPr marR="0"/>
            <a:r>
              <a:rPr lang="id-ID" sz="2400" dirty="0"/>
              <a:t>Informatics faculty  – Telkom 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057400" y="2057400"/>
          <a:ext cx="5334000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44" name="Visio" r:id="rId3" imgW="5248842" imgH="4282766" progId="Visio.Drawing.11">
                  <p:embed/>
                </p:oleObj>
              </mc:Choice>
              <mc:Fallback>
                <p:oleObj name="Visio" r:id="rId3" imgW="5248842" imgH="4282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57400"/>
                        <a:ext cx="5334000" cy="433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5400" b="1" dirty="0" smtClean="0"/>
              <a:t>ANN</a:t>
            </a:r>
            <a:r>
              <a:rPr lang="id-ID" sz="5400" dirty="0" smtClean="0"/>
              <a:t>:</a:t>
            </a:r>
            <a:r>
              <a:rPr lang="id-ID" sz="5400" b="1" dirty="0" smtClean="0"/>
              <a:t> </a:t>
            </a:r>
            <a:r>
              <a:rPr lang="id-ID" sz="5400" dirty="0" smtClean="0"/>
              <a:t>MLP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6202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Fuzzy, ANN, </a:t>
            </a:r>
            <a:r>
              <a:rPr lang="en-US" dirty="0" err="1" smtClean="0"/>
              <a:t>dan</a:t>
            </a:r>
            <a:r>
              <a:rPr lang="en-US" dirty="0" smtClean="0"/>
              <a:t> EC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800600" cy="4389437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Fuzzy</a:t>
            </a:r>
            <a:endParaRPr lang="en-US" sz="2000" b="1" dirty="0" smtClean="0"/>
          </a:p>
          <a:p>
            <a:pPr marL="530225" indent="-265113" eaLnBrk="1" hangingPunct="1"/>
            <a:r>
              <a:rPr lang="en-US" sz="2000" dirty="0" smtClean="0"/>
              <a:t>Reasoning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/>
              <a:t>Logika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Inferensi</a:t>
            </a:r>
            <a:endParaRPr lang="en-US" sz="2000" dirty="0" smtClean="0"/>
          </a:p>
          <a:p>
            <a:pPr marL="530225" indent="-265113" eaLnBrk="1" hangingPunct="1"/>
            <a:r>
              <a:rPr lang="en-US" sz="2000" dirty="0" err="1" smtClean="0">
                <a:solidFill>
                  <a:srgbClr val="00B050"/>
                </a:solidFill>
              </a:rPr>
              <a:t>Kontrol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530225" indent="-265113" eaLnBrk="1" hangingPunct="1"/>
            <a:r>
              <a:rPr lang="en-US" sz="2000" dirty="0" err="1" smtClean="0">
                <a:solidFill>
                  <a:srgbClr val="0070C0"/>
                </a:solidFill>
              </a:rPr>
              <a:t>Klasifikasi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prediksi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optimasi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dsb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r>
              <a:rPr lang="en-US" sz="2400" b="1" dirty="0" smtClean="0"/>
              <a:t>ANN</a:t>
            </a:r>
            <a:endParaRPr lang="en-US" sz="2000" b="1" dirty="0" smtClean="0"/>
          </a:p>
          <a:p>
            <a:pPr marL="530225" indent="-265113" eaLnBrk="1" hangingPunct="1"/>
            <a:r>
              <a:rPr lang="en-US" sz="2000" dirty="0" smtClean="0"/>
              <a:t>Learning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otak</a:t>
            </a:r>
            <a:endParaRPr lang="en-US" sz="2000" dirty="0" smtClean="0"/>
          </a:p>
          <a:p>
            <a:pPr marL="530225" indent="-265113" eaLnBrk="1" hangingPunct="1"/>
            <a:r>
              <a:rPr lang="en-US" sz="2000" dirty="0" err="1" smtClean="0">
                <a:solidFill>
                  <a:srgbClr val="00B050"/>
                </a:solidFill>
              </a:rPr>
              <a:t>Klasifikasi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530225" indent="-265113" eaLnBrk="1" hangingPunct="1"/>
            <a:r>
              <a:rPr lang="en-US" sz="2000" dirty="0" err="1" smtClean="0">
                <a:solidFill>
                  <a:srgbClr val="0070C0"/>
                </a:solidFill>
              </a:rPr>
              <a:t>Prediksi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optimasi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kontrol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dsb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Evolutionary Computation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530225" indent="-265113" eaLnBrk="1" hangingPunct="1"/>
            <a:r>
              <a:rPr lang="en-US" sz="2000" dirty="0" smtClean="0"/>
              <a:t>Searching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“</a:t>
            </a:r>
            <a:r>
              <a:rPr lang="en-US" sz="2000" dirty="0" err="1" smtClean="0"/>
              <a:t>Teori</a:t>
            </a:r>
            <a:r>
              <a:rPr lang="en-US" sz="2000" dirty="0" smtClean="0"/>
              <a:t> </a:t>
            </a:r>
            <a:r>
              <a:rPr lang="en-US" sz="2000" dirty="0" err="1" smtClean="0"/>
              <a:t>Evolusi</a:t>
            </a:r>
            <a:r>
              <a:rPr lang="en-US" sz="2000" dirty="0" smtClean="0"/>
              <a:t>”</a:t>
            </a:r>
          </a:p>
          <a:p>
            <a:pPr marL="530225" indent="-265113" eaLnBrk="1" hangingPunct="1"/>
            <a:r>
              <a:rPr lang="en-US" sz="2000" dirty="0" err="1" smtClean="0">
                <a:solidFill>
                  <a:srgbClr val="00B050"/>
                </a:solidFill>
              </a:rPr>
              <a:t>Optimasi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530225" indent="-265113" eaLnBrk="1" hangingPunct="1"/>
            <a:r>
              <a:rPr lang="en-US" sz="2000" dirty="0" err="1" smtClean="0">
                <a:solidFill>
                  <a:srgbClr val="0070C0"/>
                </a:solidFill>
              </a:rPr>
              <a:t>Prediksi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klasifikasi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kontrol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dsb</a:t>
            </a:r>
            <a:r>
              <a:rPr lang="en-US" sz="2000" dirty="0" smtClean="0"/>
              <a:t>.</a:t>
            </a:r>
            <a:endParaRPr lang="id-ID" sz="2000" dirty="0" smtClean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905000"/>
            <a:ext cx="5181600" cy="472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562600" y="3352800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/>
              <a:t>digabungkan</a:t>
            </a:r>
            <a:endParaRPr lang="id-ID" sz="2000" dirty="0"/>
          </a:p>
        </p:txBody>
      </p:sp>
      <p:sp>
        <p:nvSpPr>
          <p:cNvPr id="8" name="Oval 7"/>
          <p:cNvSpPr/>
          <p:nvPr/>
        </p:nvSpPr>
        <p:spPr>
          <a:xfrm>
            <a:off x="457200" y="4876800"/>
            <a:ext cx="457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30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Apa itu EC?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d-ID" sz="3600" smtClean="0"/>
              <a:t>	Evolutionary Computation is a</a:t>
            </a:r>
            <a:r>
              <a:rPr lang="de-DE" sz="3600" smtClean="0"/>
              <a:t>n abstraction from the theory of </a:t>
            </a:r>
            <a:r>
              <a:rPr lang="de-DE" sz="3600" b="1" smtClean="0">
                <a:solidFill>
                  <a:srgbClr val="C00000"/>
                </a:solidFill>
              </a:rPr>
              <a:t>biological evolution </a:t>
            </a:r>
            <a:r>
              <a:rPr lang="de-DE" sz="3600" smtClean="0"/>
              <a:t>that is used to create </a:t>
            </a:r>
            <a:r>
              <a:rPr lang="de-DE" sz="3600" b="1" smtClean="0">
                <a:solidFill>
                  <a:srgbClr val="C00000"/>
                </a:solidFill>
              </a:rPr>
              <a:t>optimization</a:t>
            </a:r>
            <a:r>
              <a:rPr lang="de-DE" sz="3600" smtClean="0"/>
              <a:t> procedures or methodologies, usually implemented on computers, that are used to solve problems“ </a:t>
            </a:r>
            <a:r>
              <a:rPr lang="en-US" sz="3600" smtClean="0"/>
              <a:t>[JUL07].</a:t>
            </a:r>
            <a:endParaRPr lang="id-ID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Apa itu EAs?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d-ID" sz="3200" dirty="0" smtClean="0"/>
              <a:t>	</a:t>
            </a:r>
            <a:r>
              <a:rPr lang="id-ID" sz="3200" i="1" dirty="0" smtClean="0"/>
              <a:t>Evolutionary Algorithms</a:t>
            </a:r>
            <a:r>
              <a:rPr lang="id-ID" sz="3200" dirty="0" smtClean="0"/>
              <a:t> are generic, </a:t>
            </a:r>
            <a:r>
              <a:rPr lang="id-ID" sz="3200" b="1" dirty="0" smtClean="0"/>
              <a:t>population-based meta-heuristic </a:t>
            </a:r>
            <a:r>
              <a:rPr lang="id-ID" sz="3200" dirty="0" smtClean="0"/>
              <a:t>optimization algorithms that use </a:t>
            </a:r>
            <a:r>
              <a:rPr lang="id-ID" sz="3200" b="1" dirty="0" smtClean="0"/>
              <a:t>biology-inspired </a:t>
            </a:r>
            <a:r>
              <a:rPr lang="id-ID" sz="3200" dirty="0" smtClean="0"/>
              <a:t>mechanisms like </a:t>
            </a:r>
            <a:r>
              <a:rPr lang="id-ID" sz="3200" b="1" dirty="0" smtClean="0"/>
              <a:t>mutation</a:t>
            </a:r>
            <a:r>
              <a:rPr lang="id-ID" sz="3200" dirty="0" smtClean="0"/>
              <a:t>, </a:t>
            </a:r>
            <a:r>
              <a:rPr lang="id-ID" sz="3200" b="1" dirty="0" smtClean="0"/>
              <a:t>crossover</a:t>
            </a:r>
            <a:r>
              <a:rPr lang="id-ID" sz="3200" dirty="0" smtClean="0"/>
              <a:t>, </a:t>
            </a:r>
            <a:r>
              <a:rPr lang="id-ID" sz="3200" b="1" dirty="0" smtClean="0"/>
              <a:t>natural selection </a:t>
            </a:r>
            <a:r>
              <a:rPr lang="id-ID" sz="3200" dirty="0" smtClean="0"/>
              <a:t>and </a:t>
            </a:r>
            <a:r>
              <a:rPr lang="id-ID" sz="3200" b="1" dirty="0" smtClean="0"/>
              <a:t>survival </a:t>
            </a:r>
            <a:r>
              <a:rPr lang="id-ID" sz="3200" dirty="0" smtClean="0"/>
              <a:t>of the ﬁttest.</a:t>
            </a:r>
          </a:p>
          <a:p>
            <a:pPr eaLnBrk="1" hangingPunct="1">
              <a:buFont typeface="Wingdings 2" pitchFamily="18" charset="2"/>
              <a:buNone/>
            </a:pPr>
            <a:endParaRPr lang="id-ID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id-ID" sz="2400" dirty="0" smtClean="0"/>
              <a:t>	</a:t>
            </a:r>
            <a:r>
              <a:rPr lang="id-ID" sz="2400" b="1" dirty="0" smtClean="0">
                <a:solidFill>
                  <a:srgbClr val="FF0000"/>
                </a:solidFill>
                <a:latin typeface="Arial Narrow" pitchFamily="34" charset="0"/>
              </a:rPr>
              <a:t>EAs</a:t>
            </a:r>
            <a:r>
              <a:rPr lang="id-ID" sz="2400" b="1" dirty="0" smtClean="0">
                <a:latin typeface="Arial Narrow" pitchFamily="34" charset="0"/>
              </a:rPr>
              <a:t> = algoritma2 yang mengimplementasikan abstraksi </a:t>
            </a:r>
            <a:r>
              <a:rPr lang="id-ID" sz="2400" b="1" dirty="0" smtClean="0">
                <a:solidFill>
                  <a:srgbClr val="FF0000"/>
                </a:solidFill>
                <a:latin typeface="Arial Narrow" pitchFamily="34" charset="0"/>
              </a:rPr>
              <a:t>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Yang termasuk EAs: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4632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dirty="0" smtClean="0"/>
              <a:t>Genetic Algorithms </a:t>
            </a:r>
            <a:r>
              <a:rPr lang="id-ID" dirty="0" smtClean="0"/>
              <a:t>(GA): b</a:t>
            </a:r>
            <a:r>
              <a:rPr lang="en-GB" dirty="0" err="1" smtClean="0"/>
              <a:t>inary</a:t>
            </a:r>
            <a:r>
              <a:rPr lang="en-GB" dirty="0" smtClean="0"/>
              <a:t> strings</a:t>
            </a:r>
            <a:endParaRPr lang="id-ID" dirty="0" smtClean="0"/>
          </a:p>
          <a:p>
            <a:pPr marL="484632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Evolution Strategies 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(ES): r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eal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-valued vectors </a:t>
            </a:r>
            <a:endParaRPr lang="id-ID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84632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dirty="0" smtClean="0"/>
              <a:t>Evolutionary Programming </a:t>
            </a:r>
            <a:r>
              <a:rPr lang="id-ID" dirty="0" smtClean="0"/>
              <a:t>(EP): f</a:t>
            </a:r>
            <a:r>
              <a:rPr lang="en-GB" dirty="0" err="1" smtClean="0"/>
              <a:t>inite</a:t>
            </a:r>
            <a:r>
              <a:rPr lang="en-GB" dirty="0" smtClean="0"/>
              <a:t> state </a:t>
            </a:r>
            <a:r>
              <a:rPr lang="id-ID" dirty="0" smtClean="0"/>
              <a:t>m</a:t>
            </a:r>
            <a:r>
              <a:rPr lang="en-GB" dirty="0" err="1" smtClean="0"/>
              <a:t>achines</a:t>
            </a:r>
            <a:endParaRPr lang="id-ID" dirty="0" smtClean="0"/>
          </a:p>
          <a:p>
            <a:pPr marL="484632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Genetic Programming 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(GP):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LISP trees </a:t>
            </a:r>
            <a:endParaRPr lang="id-ID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84632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id-ID" dirty="0" smtClean="0"/>
              <a:t>Differential Evolution (DE):</a:t>
            </a:r>
            <a:r>
              <a:rPr lang="id-ID" dirty="0" smtClean="0">
                <a:sym typeface="Wingdings" pitchFamily="2" charset="2"/>
              </a:rPr>
              <a:t> Perkembangan dari ES</a:t>
            </a:r>
            <a:endParaRPr lang="id-ID" dirty="0" smtClean="0"/>
          </a:p>
          <a:p>
            <a:pPr marL="484632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Grammatical Evolution (GE) 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 Perkembangan GP</a:t>
            </a:r>
            <a:endParaRPr lang="id-ID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Skema umum EAs</a:t>
            </a:r>
            <a:endParaRPr lang="id-ID" dirty="0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219200" y="2362200"/>
          <a:ext cx="6705600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42" name="Visio" r:id="rId3" imgW="3417806" imgH="2180077" progId="Visio.Drawing.11">
                  <p:embed/>
                </p:oleObj>
              </mc:Choice>
              <mc:Fallback>
                <p:oleObj name="Visio" r:id="rId3" imgW="3417806" imgH="218007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2200"/>
                        <a:ext cx="6705600" cy="427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rved Left Arrow 4"/>
          <p:cNvSpPr/>
          <p:nvPr/>
        </p:nvSpPr>
        <p:spPr>
          <a:xfrm>
            <a:off x="7086600" y="2895600"/>
            <a:ext cx="1676400" cy="3124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10800000">
            <a:off x="2362200" y="2819399"/>
            <a:ext cx="1676400" cy="3124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Komponen</a:t>
            </a:r>
            <a:r>
              <a:rPr lang="en-US" dirty="0" smtClean="0"/>
              <a:t> GA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Inisialisasi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(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fitness)</a:t>
            </a:r>
            <a:endParaRPr lang="id-ID" dirty="0" smtClean="0"/>
          </a:p>
          <a:p>
            <a:pPr eaLnBrk="1" hangingPunct="1"/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Ortu</a:t>
            </a:r>
            <a:endParaRPr lang="en-US" dirty="0" smtClean="0"/>
          </a:p>
          <a:p>
            <a:pPr eaLnBrk="1" hangingPunct="1"/>
            <a:r>
              <a:rPr lang="en-US" dirty="0" err="1" smtClean="0"/>
              <a:t>Rekombinasi</a:t>
            </a:r>
            <a:r>
              <a:rPr lang="id-ID" dirty="0" smtClean="0"/>
              <a:t>/Cross-over</a:t>
            </a:r>
            <a:endParaRPr lang="en-US" dirty="0" smtClean="0"/>
          </a:p>
          <a:p>
            <a:pPr eaLnBrk="1" hangingPunct="1"/>
            <a:r>
              <a:rPr lang="en-US" dirty="0" err="1" smtClean="0"/>
              <a:t>Mutasi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Seleksi</a:t>
            </a:r>
            <a:r>
              <a:rPr lang="en-US" dirty="0" smtClean="0"/>
              <a:t> Survivor</a:t>
            </a:r>
            <a:endParaRPr lang="id-ID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GA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Buat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skema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pengkodean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Individu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Kromosom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Bangun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fungsi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fitness</a:t>
            </a:r>
          </a:p>
          <a:p>
            <a:r>
              <a:rPr lang="en-US" dirty="0" err="1" smtClean="0">
                <a:sym typeface="Wingdings" pitchFamily="2" charset="2"/>
              </a:rPr>
              <a:t>Definisikan</a:t>
            </a:r>
            <a:r>
              <a:rPr lang="en-US" dirty="0" smtClean="0">
                <a:sym typeface="Wingdings" pitchFamily="2" charset="2"/>
              </a:rPr>
              <a:t> operator GA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Studi kasus: Minimasi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id-ID" dirty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2988"/>
            <a:ext cx="54102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413" y="5145088"/>
            <a:ext cx="503078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533400" y="24384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Nilai minimum </a:t>
            </a:r>
            <a:r>
              <a:rPr lang="id-ID" sz="3600" i="1">
                <a:solidFill>
                  <a:schemeClr val="tx2"/>
                </a:solidFill>
                <a:latin typeface="Constantia" pitchFamily="18" charset="0"/>
              </a:rPr>
              <a:t>h</a:t>
            </a:r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 = ?</a:t>
            </a:r>
            <a:endParaRPr lang="id-ID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Individu</a:t>
            </a:r>
            <a:endParaRPr lang="id-ID" dirty="0"/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2971800"/>
            <a:ext cx="88503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57736" y="650874"/>
            <a:ext cx="7100887" cy="559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57736" y="650874"/>
            <a:ext cx="7100887" cy="55975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57736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57736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57736" y="6248399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09" name="Line 29"/>
          <p:cNvSpPr>
            <a:spLocks noChangeShapeType="1"/>
          </p:cNvSpPr>
          <p:nvPr/>
        </p:nvSpPr>
        <p:spPr bwMode="auto">
          <a:xfrm>
            <a:off x="8158623" y="650874"/>
            <a:ext cx="0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3" name="Line 62"/>
          <p:cNvSpPr>
            <a:spLocks noChangeShapeType="1"/>
          </p:cNvSpPr>
          <p:nvPr/>
        </p:nvSpPr>
        <p:spPr bwMode="auto">
          <a:xfrm flipH="1">
            <a:off x="8090361" y="650874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5" name="Line 64"/>
          <p:cNvSpPr>
            <a:spLocks noChangeShapeType="1"/>
          </p:cNvSpPr>
          <p:nvPr/>
        </p:nvSpPr>
        <p:spPr bwMode="auto">
          <a:xfrm>
            <a:off x="1057736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6" name="Freeform 65"/>
          <p:cNvSpPr>
            <a:spLocks/>
          </p:cNvSpPr>
          <p:nvPr/>
        </p:nvSpPr>
        <p:spPr bwMode="auto">
          <a:xfrm>
            <a:off x="1057736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7" name="Line 66"/>
          <p:cNvSpPr>
            <a:spLocks noChangeShapeType="1"/>
          </p:cNvSpPr>
          <p:nvPr/>
        </p:nvSpPr>
        <p:spPr bwMode="auto">
          <a:xfrm flipV="1">
            <a:off x="1052052" y="650874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7180" name="Group 47179"/>
          <p:cNvGrpSpPr/>
          <p:nvPr/>
        </p:nvGrpSpPr>
        <p:grpSpPr>
          <a:xfrm>
            <a:off x="2252663" y="1374774"/>
            <a:ext cx="4889500" cy="3552827"/>
            <a:chOff x="2252663" y="1374774"/>
            <a:chExt cx="4889500" cy="3552827"/>
          </a:xfrm>
        </p:grpSpPr>
        <p:sp>
          <p:nvSpPr>
            <p:cNvPr id="47148" name="Oval 67"/>
            <p:cNvSpPr>
              <a:spLocks noChangeArrowheads="1"/>
            </p:cNvSpPr>
            <p:nvPr/>
          </p:nvSpPr>
          <p:spPr bwMode="auto">
            <a:xfrm>
              <a:off x="6527800" y="4191000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49" name="Oval 68"/>
            <p:cNvSpPr>
              <a:spLocks noChangeArrowheads="1"/>
            </p:cNvSpPr>
            <p:nvPr/>
          </p:nvSpPr>
          <p:spPr bwMode="auto">
            <a:xfrm>
              <a:off x="6581775" y="480536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0" name="Oval 69"/>
            <p:cNvSpPr>
              <a:spLocks noChangeArrowheads="1"/>
            </p:cNvSpPr>
            <p:nvPr/>
          </p:nvSpPr>
          <p:spPr bwMode="auto">
            <a:xfrm>
              <a:off x="7018338" y="419100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1" name="Oval 70"/>
            <p:cNvSpPr>
              <a:spLocks noChangeArrowheads="1"/>
            </p:cNvSpPr>
            <p:nvPr/>
          </p:nvSpPr>
          <p:spPr bwMode="auto">
            <a:xfrm>
              <a:off x="6376988" y="4422775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2" name="Oval 71"/>
            <p:cNvSpPr>
              <a:spLocks noChangeArrowheads="1"/>
            </p:cNvSpPr>
            <p:nvPr/>
          </p:nvSpPr>
          <p:spPr bwMode="auto">
            <a:xfrm>
              <a:off x="6172200" y="480536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6" name="Line 75"/>
            <p:cNvSpPr>
              <a:spLocks noChangeShapeType="1"/>
            </p:cNvSpPr>
            <p:nvPr/>
          </p:nvSpPr>
          <p:spPr bwMode="auto">
            <a:xfrm>
              <a:off x="2559511" y="3025774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7" name="Line 76"/>
            <p:cNvSpPr>
              <a:spLocks noChangeShapeType="1"/>
            </p:cNvSpPr>
            <p:nvPr/>
          </p:nvSpPr>
          <p:spPr bwMode="auto">
            <a:xfrm>
              <a:off x="2615073" y="297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8" name="Line 77"/>
            <p:cNvSpPr>
              <a:spLocks noChangeShapeType="1"/>
            </p:cNvSpPr>
            <p:nvPr/>
          </p:nvSpPr>
          <p:spPr bwMode="auto">
            <a:xfrm>
              <a:off x="2252663" y="1620837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9" name="Line 78"/>
            <p:cNvSpPr>
              <a:spLocks noChangeShapeType="1"/>
            </p:cNvSpPr>
            <p:nvPr/>
          </p:nvSpPr>
          <p:spPr bwMode="auto">
            <a:xfrm>
              <a:off x="2308225" y="1566862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0" name="Line 79"/>
            <p:cNvSpPr>
              <a:spLocks noChangeShapeType="1"/>
            </p:cNvSpPr>
            <p:nvPr/>
          </p:nvSpPr>
          <p:spPr bwMode="auto">
            <a:xfrm>
              <a:off x="3653298" y="14287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1" name="Line 80"/>
            <p:cNvSpPr>
              <a:spLocks noChangeShapeType="1"/>
            </p:cNvSpPr>
            <p:nvPr/>
          </p:nvSpPr>
          <p:spPr bwMode="auto">
            <a:xfrm>
              <a:off x="3707273" y="13747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2" name="Line 81"/>
            <p:cNvSpPr>
              <a:spLocks noChangeShapeType="1"/>
            </p:cNvSpPr>
            <p:nvPr/>
          </p:nvSpPr>
          <p:spPr bwMode="auto">
            <a:xfrm>
              <a:off x="3161173" y="17573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3" name="Line 82"/>
            <p:cNvSpPr>
              <a:spLocks noChangeShapeType="1"/>
            </p:cNvSpPr>
            <p:nvPr/>
          </p:nvSpPr>
          <p:spPr bwMode="auto">
            <a:xfrm>
              <a:off x="3215148" y="170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4" name="Line 83"/>
            <p:cNvSpPr>
              <a:spLocks noChangeShapeType="1"/>
            </p:cNvSpPr>
            <p:nvPr/>
          </p:nvSpPr>
          <p:spPr bwMode="auto">
            <a:xfrm>
              <a:off x="2764298" y="2630486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5" name="Line 84"/>
            <p:cNvSpPr>
              <a:spLocks noChangeShapeType="1"/>
            </p:cNvSpPr>
            <p:nvPr/>
          </p:nvSpPr>
          <p:spPr bwMode="auto">
            <a:xfrm>
              <a:off x="2819861" y="2576511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6" name="Line 85"/>
            <p:cNvSpPr>
              <a:spLocks noChangeShapeType="1"/>
            </p:cNvSpPr>
            <p:nvPr/>
          </p:nvSpPr>
          <p:spPr bwMode="auto">
            <a:xfrm>
              <a:off x="2573798" y="298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7" name="Line 86"/>
            <p:cNvSpPr>
              <a:spLocks noChangeShapeType="1"/>
            </p:cNvSpPr>
            <p:nvPr/>
          </p:nvSpPr>
          <p:spPr bwMode="auto">
            <a:xfrm flipH="1">
              <a:off x="2573798" y="298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8" name="Line 87"/>
            <p:cNvSpPr>
              <a:spLocks noChangeShapeType="1"/>
            </p:cNvSpPr>
            <p:nvPr/>
          </p:nvSpPr>
          <p:spPr bwMode="auto">
            <a:xfrm>
              <a:off x="2266950" y="15811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9" name="Line 88"/>
            <p:cNvSpPr>
              <a:spLocks noChangeShapeType="1"/>
            </p:cNvSpPr>
            <p:nvPr/>
          </p:nvSpPr>
          <p:spPr bwMode="auto">
            <a:xfrm flipH="1">
              <a:off x="2266950" y="15811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0" name="Line 89"/>
            <p:cNvSpPr>
              <a:spLocks noChangeShapeType="1"/>
            </p:cNvSpPr>
            <p:nvPr/>
          </p:nvSpPr>
          <p:spPr bwMode="auto">
            <a:xfrm>
              <a:off x="3665998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1" name="Line 90"/>
            <p:cNvSpPr>
              <a:spLocks noChangeShapeType="1"/>
            </p:cNvSpPr>
            <p:nvPr/>
          </p:nvSpPr>
          <p:spPr bwMode="auto">
            <a:xfrm flipH="1">
              <a:off x="3665998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2" name="Line 91"/>
            <p:cNvSpPr>
              <a:spLocks noChangeShapeType="1"/>
            </p:cNvSpPr>
            <p:nvPr/>
          </p:nvSpPr>
          <p:spPr bwMode="auto">
            <a:xfrm>
              <a:off x="3173873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3" name="Line 92"/>
            <p:cNvSpPr>
              <a:spLocks noChangeShapeType="1"/>
            </p:cNvSpPr>
            <p:nvPr/>
          </p:nvSpPr>
          <p:spPr bwMode="auto">
            <a:xfrm flipH="1">
              <a:off x="3173873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4" name="Line 93"/>
            <p:cNvSpPr>
              <a:spLocks noChangeShapeType="1"/>
            </p:cNvSpPr>
            <p:nvPr/>
          </p:nvSpPr>
          <p:spPr bwMode="auto">
            <a:xfrm>
              <a:off x="2778586" y="25892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5" name="Line 94"/>
            <p:cNvSpPr>
              <a:spLocks noChangeShapeType="1"/>
            </p:cNvSpPr>
            <p:nvPr/>
          </p:nvSpPr>
          <p:spPr bwMode="auto">
            <a:xfrm flipH="1">
              <a:off x="2778586" y="25892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1756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i="1" dirty="0" smtClean="0"/>
              <a:t>Fitness</a:t>
            </a:r>
            <a:endParaRPr lang="id-ID" i="1" dirty="0"/>
          </a:p>
        </p:txBody>
      </p:sp>
      <p:pic>
        <p:nvPicPr>
          <p:cNvPr id="8397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5749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457200" y="54864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Jika nilai minimum = 0, nilai maks </a:t>
            </a:r>
            <a:r>
              <a:rPr lang="id-ID" sz="3600" i="1">
                <a:solidFill>
                  <a:schemeClr val="tx2"/>
                </a:solidFill>
                <a:latin typeface="Constantia" pitchFamily="18" charset="0"/>
              </a:rPr>
              <a:t>f</a:t>
            </a:r>
            <a:r>
              <a:rPr lang="id-ID" sz="3600">
                <a:solidFill>
                  <a:schemeClr val="tx2"/>
                </a:solidFill>
                <a:latin typeface="Constantia" pitchFamily="18" charset="0"/>
              </a:rPr>
              <a:t> = ?</a:t>
            </a:r>
          </a:p>
          <a:p>
            <a:endParaRPr lang="id-ID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</a:t>
            </a:r>
            <a:endParaRPr lang="id-ID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90800"/>
            <a:ext cx="79438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5313" name="Object 1"/>
          <p:cNvGraphicFramePr>
            <a:graphicFrameLocks noChangeAspect="1"/>
          </p:cNvGraphicFramePr>
          <p:nvPr/>
        </p:nvGraphicFramePr>
        <p:xfrm>
          <a:off x="3683000" y="838200"/>
          <a:ext cx="53086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4" imgW="2781000" imgH="622080" progId="Equation.3">
                  <p:embed/>
                </p:oleObj>
              </mc:Choice>
              <mc:Fallback>
                <p:oleObj name="Equation" r:id="rId4" imgW="2781000" imgH="622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838200"/>
                        <a:ext cx="5308600" cy="119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Down Arrow 6"/>
          <p:cNvSpPr/>
          <p:nvPr/>
        </p:nvSpPr>
        <p:spPr>
          <a:xfrm>
            <a:off x="4084638" y="2209800"/>
            <a:ext cx="1752600" cy="6858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0613" y="1871663"/>
            <a:ext cx="28209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207044" y="4953000"/>
            <a:ext cx="1371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697547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10</a:t>
            </a:r>
            <a:endParaRPr lang="id-ID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8362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3683000" y="838200"/>
          <a:ext cx="53086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4" imgW="2781000" imgH="622080" progId="Equation.3">
                  <p:embed/>
                </p:oleObj>
              </mc:Choice>
              <mc:Fallback>
                <p:oleObj name="Equation" r:id="rId4" imgW="2781000" imgH="622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838200"/>
                        <a:ext cx="5308600" cy="119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rved Down Arrow 9"/>
          <p:cNvSpPr/>
          <p:nvPr/>
        </p:nvSpPr>
        <p:spPr>
          <a:xfrm>
            <a:off x="4084638" y="2209800"/>
            <a:ext cx="1752600" cy="6858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0613" y="1871663"/>
            <a:ext cx="28209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391400" y="3505200"/>
            <a:ext cx="1371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70866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10</a:t>
            </a:r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4572000" y="28194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91356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Generasi 100</a:t>
            </a:r>
            <a:endParaRPr lang="id-ID" dirty="0"/>
          </a:p>
        </p:txBody>
      </p:sp>
      <p:sp>
        <p:nvSpPr>
          <p:cNvPr id="5" name="Oval 4"/>
          <p:cNvSpPr/>
          <p:nvPr/>
        </p:nvSpPr>
        <p:spPr>
          <a:xfrm>
            <a:off x="4419600" y="2514600"/>
            <a:ext cx="762000" cy="243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08" descr="img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6096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57912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Untuk presisi 10</a:t>
            </a:r>
            <a:r>
              <a:rPr lang="en-US" sz="2400" baseline="30000">
                <a:latin typeface="Calibri" pitchFamily="34" charset="0"/>
              </a:rPr>
              <a:t>-9 </a:t>
            </a:r>
            <a:r>
              <a:rPr lang="en-US" sz="2400">
                <a:latin typeface="Calibri" pitchFamily="34" charset="0"/>
                <a:sym typeface="Wingdings" pitchFamily="2" charset="2"/>
              </a:rPr>
              <a:t> Berapa bit?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  <a:sym typeface="Wingdings" pitchFamily="2" charset="2"/>
              </a:rPr>
              <a:t> Bisa menggunakan kromosom Real?</a:t>
            </a:r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/>
        </p:nvGraphicFramePr>
        <p:xfrm>
          <a:off x="152400" y="228600"/>
          <a:ext cx="87598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8" name="Document" r:id="rId4" imgW="5731988" imgH="847830" progId="Word.Document.12">
                  <p:embed/>
                </p:oleObj>
              </mc:Choice>
              <mc:Fallback>
                <p:oleObj name="Document" r:id="rId4" imgW="5731988" imgH="84783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598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400" dirty="0" smtClean="0"/>
              <a:t>Representasi individu</a:t>
            </a:r>
            <a:r>
              <a:rPr lang="en-US" sz="4400" dirty="0" smtClean="0"/>
              <a:t> </a:t>
            </a:r>
            <a:r>
              <a:rPr lang="en-US" sz="4400" dirty="0" smtClean="0">
                <a:sym typeface="Wingdings" pitchFamily="2" charset="2"/>
              </a:rPr>
              <a:t> </a:t>
            </a:r>
            <a:r>
              <a:rPr lang="en-US" sz="4400" dirty="0" err="1" smtClean="0">
                <a:sym typeface="Wingdings" pitchFamily="2" charset="2"/>
              </a:rPr>
              <a:t>kromosom</a:t>
            </a:r>
            <a:endParaRPr lang="id-ID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Biner</a:t>
            </a:r>
            <a:endParaRPr lang="id-ID" dirty="0" smtClean="0"/>
          </a:p>
          <a:p>
            <a:pPr eaLnBrk="1" hangingPunct="1"/>
            <a:r>
              <a:rPr lang="en-US" dirty="0" err="1" smtClean="0"/>
              <a:t>Representasi</a:t>
            </a:r>
            <a:r>
              <a:rPr lang="en-US" dirty="0" smtClean="0"/>
              <a:t> Integer</a:t>
            </a:r>
            <a:r>
              <a:rPr lang="id-ID" dirty="0" smtClean="0"/>
              <a:t> </a:t>
            </a:r>
          </a:p>
          <a:p>
            <a:pPr eaLnBrk="1" hangingPunct="1"/>
            <a:r>
              <a:rPr lang="en-US" dirty="0" err="1" smtClean="0"/>
              <a:t>Representasi</a:t>
            </a:r>
            <a:r>
              <a:rPr lang="en-US" dirty="0" smtClean="0"/>
              <a:t> Real</a:t>
            </a:r>
            <a:endParaRPr lang="id-ID" dirty="0" smtClean="0"/>
          </a:p>
          <a:p>
            <a:pPr eaLnBrk="1" hangingPunct="1"/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Permutasi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0034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914400"/>
            <a:ext cx="69151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09638"/>
            <a:ext cx="6953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1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/>
          <p:nvPr/>
        </p:nvGrpSpPr>
        <p:grpSpPr>
          <a:xfrm>
            <a:off x="2252663" y="1374774"/>
            <a:ext cx="4889500" cy="3552827"/>
            <a:chOff x="2252663" y="1374774"/>
            <a:chExt cx="4889500" cy="3552827"/>
          </a:xfrm>
        </p:grpSpPr>
        <p:sp>
          <p:nvSpPr>
            <p:cNvPr id="54" name="Oval 67"/>
            <p:cNvSpPr>
              <a:spLocks noChangeArrowheads="1"/>
            </p:cNvSpPr>
            <p:nvPr/>
          </p:nvSpPr>
          <p:spPr bwMode="auto">
            <a:xfrm>
              <a:off x="6527800" y="4191000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Oval 68"/>
            <p:cNvSpPr>
              <a:spLocks noChangeArrowheads="1"/>
            </p:cNvSpPr>
            <p:nvPr/>
          </p:nvSpPr>
          <p:spPr bwMode="auto">
            <a:xfrm>
              <a:off x="6581775" y="480536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Oval 69"/>
            <p:cNvSpPr>
              <a:spLocks noChangeArrowheads="1"/>
            </p:cNvSpPr>
            <p:nvPr/>
          </p:nvSpPr>
          <p:spPr bwMode="auto">
            <a:xfrm>
              <a:off x="7018338" y="419100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Oval 70"/>
            <p:cNvSpPr>
              <a:spLocks noChangeArrowheads="1"/>
            </p:cNvSpPr>
            <p:nvPr/>
          </p:nvSpPr>
          <p:spPr bwMode="auto">
            <a:xfrm>
              <a:off x="6376988" y="4422775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Oval 71"/>
            <p:cNvSpPr>
              <a:spLocks noChangeArrowheads="1"/>
            </p:cNvSpPr>
            <p:nvPr/>
          </p:nvSpPr>
          <p:spPr bwMode="auto">
            <a:xfrm>
              <a:off x="6172200" y="480536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Line 75"/>
            <p:cNvSpPr>
              <a:spLocks noChangeShapeType="1"/>
            </p:cNvSpPr>
            <p:nvPr/>
          </p:nvSpPr>
          <p:spPr bwMode="auto">
            <a:xfrm>
              <a:off x="2559511" y="3025774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2615073" y="297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2252663" y="1620837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2308225" y="1566862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653298" y="14287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707273" y="13747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161173" y="17573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3215148" y="170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>
              <a:off x="2764298" y="2630486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2819861" y="2576511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>
              <a:off x="2573798" y="298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 flipH="1">
              <a:off x="2573798" y="298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>
              <a:off x="2266950" y="15811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 flipH="1">
              <a:off x="2266950" y="15811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>
              <a:off x="3665998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 flipH="1">
              <a:off x="3665998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>
              <a:off x="3173873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 flipH="1">
              <a:off x="3173873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>
              <a:off x="2778586" y="25892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 flipH="1">
              <a:off x="2778586" y="25892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1424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909638"/>
            <a:ext cx="69246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2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923925"/>
            <a:ext cx="694372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23925"/>
            <a:ext cx="69342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09638"/>
            <a:ext cx="69342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914400"/>
            <a:ext cx="69246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914400"/>
            <a:ext cx="69437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919163"/>
            <a:ext cx="69246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2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95388" y="495300"/>
            <a:ext cx="7100887" cy="559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195388" y="495300"/>
            <a:ext cx="7100887" cy="55975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195388" y="495300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195388" y="495300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1195388" y="495300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195388" y="6092825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1195388" y="495300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V="1">
            <a:off x="1195388" y="6024563"/>
            <a:ext cx="0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195388" y="495300"/>
            <a:ext cx="0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073150" y="6161088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-8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V="1">
            <a:off x="2616200" y="6024563"/>
            <a:ext cx="0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2492375" y="6161088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-6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4035425" y="6024563"/>
            <a:ext cx="0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3913188" y="6161088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-4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 flipV="1">
            <a:off x="5456238" y="6024563"/>
            <a:ext cx="0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5332413" y="6161088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4" name="Line 25"/>
          <p:cNvSpPr>
            <a:spLocks noChangeShapeType="1"/>
          </p:cNvSpPr>
          <p:nvPr/>
        </p:nvSpPr>
        <p:spPr bwMode="auto">
          <a:xfrm flipV="1">
            <a:off x="6875463" y="6024563"/>
            <a:ext cx="0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07" name="Rectangle 27"/>
          <p:cNvSpPr>
            <a:spLocks noChangeArrowheads="1"/>
          </p:cNvSpPr>
          <p:nvPr/>
        </p:nvSpPr>
        <p:spPr bwMode="auto">
          <a:xfrm>
            <a:off x="6821488" y="6161088"/>
            <a:ext cx="231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Line 28"/>
          <p:cNvSpPr>
            <a:spLocks noChangeShapeType="1"/>
          </p:cNvSpPr>
          <p:nvPr/>
        </p:nvSpPr>
        <p:spPr bwMode="auto">
          <a:xfrm flipV="1">
            <a:off x="8296275" y="6024563"/>
            <a:ext cx="0" cy="682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10" name="Rectangle 30"/>
          <p:cNvSpPr>
            <a:spLocks noChangeArrowheads="1"/>
          </p:cNvSpPr>
          <p:nvPr/>
        </p:nvSpPr>
        <p:spPr bwMode="auto">
          <a:xfrm>
            <a:off x="8242300" y="6161088"/>
            <a:ext cx="231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Line 31"/>
          <p:cNvSpPr>
            <a:spLocks noChangeShapeType="1"/>
          </p:cNvSpPr>
          <p:nvPr/>
        </p:nvSpPr>
        <p:spPr bwMode="auto">
          <a:xfrm>
            <a:off x="1195388" y="6092825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12" name="Line 32"/>
          <p:cNvSpPr>
            <a:spLocks noChangeShapeType="1"/>
          </p:cNvSpPr>
          <p:nvPr/>
        </p:nvSpPr>
        <p:spPr bwMode="auto">
          <a:xfrm flipH="1">
            <a:off x="8228013" y="6092825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13" name="Rectangle 33"/>
          <p:cNvSpPr>
            <a:spLocks noChangeArrowheads="1"/>
          </p:cNvSpPr>
          <p:nvPr/>
        </p:nvSpPr>
        <p:spPr bwMode="auto">
          <a:xfrm>
            <a:off x="936625" y="5970588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-8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5" name="Line 34"/>
          <p:cNvSpPr>
            <a:spLocks noChangeShapeType="1"/>
          </p:cNvSpPr>
          <p:nvPr/>
        </p:nvSpPr>
        <p:spPr bwMode="auto">
          <a:xfrm>
            <a:off x="1195388" y="5534025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17" name="Rectangle 36"/>
          <p:cNvSpPr>
            <a:spLocks noChangeArrowheads="1"/>
          </p:cNvSpPr>
          <p:nvPr/>
        </p:nvSpPr>
        <p:spPr bwMode="auto">
          <a:xfrm>
            <a:off x="936625" y="54102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-7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8" name="Line 37"/>
          <p:cNvSpPr>
            <a:spLocks noChangeShapeType="1"/>
          </p:cNvSpPr>
          <p:nvPr/>
        </p:nvSpPr>
        <p:spPr bwMode="auto">
          <a:xfrm>
            <a:off x="1195388" y="4973638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20" name="Rectangle 39"/>
          <p:cNvSpPr>
            <a:spLocks noChangeArrowheads="1"/>
          </p:cNvSpPr>
          <p:nvPr/>
        </p:nvSpPr>
        <p:spPr bwMode="auto">
          <a:xfrm>
            <a:off x="936625" y="48514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-6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21" name="Line 40"/>
          <p:cNvSpPr>
            <a:spLocks noChangeShapeType="1"/>
          </p:cNvSpPr>
          <p:nvPr/>
        </p:nvSpPr>
        <p:spPr bwMode="auto">
          <a:xfrm>
            <a:off x="1195388" y="441325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23" name="Rectangle 42"/>
          <p:cNvSpPr>
            <a:spLocks noChangeArrowheads="1"/>
          </p:cNvSpPr>
          <p:nvPr/>
        </p:nvSpPr>
        <p:spPr bwMode="auto">
          <a:xfrm>
            <a:off x="936625" y="4291013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-5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24" name="Line 43"/>
          <p:cNvSpPr>
            <a:spLocks noChangeShapeType="1"/>
          </p:cNvSpPr>
          <p:nvPr/>
        </p:nvSpPr>
        <p:spPr bwMode="auto">
          <a:xfrm>
            <a:off x="1195388" y="385445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26" name="Rectangle 45"/>
          <p:cNvSpPr>
            <a:spLocks noChangeArrowheads="1"/>
          </p:cNvSpPr>
          <p:nvPr/>
        </p:nvSpPr>
        <p:spPr bwMode="auto">
          <a:xfrm>
            <a:off x="936625" y="3730625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-4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27" name="Line 46"/>
          <p:cNvSpPr>
            <a:spLocks noChangeShapeType="1"/>
          </p:cNvSpPr>
          <p:nvPr/>
        </p:nvSpPr>
        <p:spPr bwMode="auto">
          <a:xfrm>
            <a:off x="1195388" y="3294062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29" name="Rectangle 48"/>
          <p:cNvSpPr>
            <a:spLocks noChangeArrowheads="1"/>
          </p:cNvSpPr>
          <p:nvPr/>
        </p:nvSpPr>
        <p:spPr bwMode="auto">
          <a:xfrm>
            <a:off x="936625" y="3171825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-3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0" name="Line 49"/>
          <p:cNvSpPr>
            <a:spLocks noChangeShapeType="1"/>
          </p:cNvSpPr>
          <p:nvPr/>
        </p:nvSpPr>
        <p:spPr bwMode="auto">
          <a:xfrm>
            <a:off x="1195388" y="2733675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32" name="Rectangle 51"/>
          <p:cNvSpPr>
            <a:spLocks noChangeArrowheads="1"/>
          </p:cNvSpPr>
          <p:nvPr/>
        </p:nvSpPr>
        <p:spPr bwMode="auto">
          <a:xfrm>
            <a:off x="936625" y="2611437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Line 52"/>
          <p:cNvSpPr>
            <a:spLocks noChangeShapeType="1"/>
          </p:cNvSpPr>
          <p:nvPr/>
        </p:nvSpPr>
        <p:spPr bwMode="auto">
          <a:xfrm>
            <a:off x="1195388" y="2174875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35" name="Rectangle 54"/>
          <p:cNvSpPr>
            <a:spLocks noChangeArrowheads="1"/>
          </p:cNvSpPr>
          <p:nvPr/>
        </p:nvSpPr>
        <p:spPr bwMode="auto">
          <a:xfrm>
            <a:off x="936625" y="205105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6" name="Line 55"/>
          <p:cNvSpPr>
            <a:spLocks noChangeShapeType="1"/>
          </p:cNvSpPr>
          <p:nvPr/>
        </p:nvSpPr>
        <p:spPr bwMode="auto">
          <a:xfrm>
            <a:off x="1195388" y="1614487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38" name="Rectangle 57"/>
          <p:cNvSpPr>
            <a:spLocks noChangeArrowheads="1"/>
          </p:cNvSpPr>
          <p:nvPr/>
        </p:nvSpPr>
        <p:spPr bwMode="auto">
          <a:xfrm>
            <a:off x="1004888" y="1492250"/>
            <a:ext cx="231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9" name="Line 58"/>
          <p:cNvSpPr>
            <a:spLocks noChangeShapeType="1"/>
          </p:cNvSpPr>
          <p:nvPr/>
        </p:nvSpPr>
        <p:spPr bwMode="auto">
          <a:xfrm>
            <a:off x="1195388" y="105410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1" name="Rectangle 60"/>
          <p:cNvSpPr>
            <a:spLocks noChangeArrowheads="1"/>
          </p:cNvSpPr>
          <p:nvPr/>
        </p:nvSpPr>
        <p:spPr bwMode="auto">
          <a:xfrm>
            <a:off x="1004888" y="931862"/>
            <a:ext cx="231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42" name="Line 61"/>
          <p:cNvSpPr>
            <a:spLocks noChangeShapeType="1"/>
          </p:cNvSpPr>
          <p:nvPr/>
        </p:nvSpPr>
        <p:spPr bwMode="auto">
          <a:xfrm>
            <a:off x="1195388" y="49530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4" name="Rectangle 63"/>
          <p:cNvSpPr>
            <a:spLocks noChangeArrowheads="1"/>
          </p:cNvSpPr>
          <p:nvPr/>
        </p:nvSpPr>
        <p:spPr bwMode="auto">
          <a:xfrm>
            <a:off x="1004888" y="371475"/>
            <a:ext cx="231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45" name="Line 64"/>
          <p:cNvSpPr>
            <a:spLocks noChangeShapeType="1"/>
          </p:cNvSpPr>
          <p:nvPr/>
        </p:nvSpPr>
        <p:spPr bwMode="auto">
          <a:xfrm>
            <a:off x="1195388" y="495300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6" name="Freeform 65"/>
          <p:cNvSpPr>
            <a:spLocks/>
          </p:cNvSpPr>
          <p:nvPr/>
        </p:nvSpPr>
        <p:spPr bwMode="auto">
          <a:xfrm>
            <a:off x="1195388" y="495300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7" name="Line 66"/>
          <p:cNvSpPr>
            <a:spLocks noChangeShapeType="1"/>
          </p:cNvSpPr>
          <p:nvPr/>
        </p:nvSpPr>
        <p:spPr bwMode="auto">
          <a:xfrm flipV="1">
            <a:off x="1195388" y="495300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8" name="Oval 67"/>
          <p:cNvSpPr>
            <a:spLocks noChangeArrowheads="1"/>
          </p:cNvSpPr>
          <p:nvPr/>
        </p:nvSpPr>
        <p:spPr bwMode="auto">
          <a:xfrm>
            <a:off x="6794500" y="4810125"/>
            <a:ext cx="122237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9" name="Oval 68"/>
          <p:cNvSpPr>
            <a:spLocks noChangeArrowheads="1"/>
          </p:cNvSpPr>
          <p:nvPr/>
        </p:nvSpPr>
        <p:spPr bwMode="auto">
          <a:xfrm>
            <a:off x="6848475" y="5424488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0" name="Oval 69"/>
          <p:cNvSpPr>
            <a:spLocks noChangeArrowheads="1"/>
          </p:cNvSpPr>
          <p:nvPr/>
        </p:nvSpPr>
        <p:spPr bwMode="auto">
          <a:xfrm>
            <a:off x="7285038" y="4810125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1" name="Oval 70"/>
          <p:cNvSpPr>
            <a:spLocks noChangeArrowheads="1"/>
          </p:cNvSpPr>
          <p:nvPr/>
        </p:nvSpPr>
        <p:spPr bwMode="auto">
          <a:xfrm>
            <a:off x="6643688" y="5041900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2" name="Oval 71"/>
          <p:cNvSpPr>
            <a:spLocks noChangeArrowheads="1"/>
          </p:cNvSpPr>
          <p:nvPr/>
        </p:nvSpPr>
        <p:spPr bwMode="auto">
          <a:xfrm>
            <a:off x="6438900" y="5424488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6" name="Line 75"/>
          <p:cNvSpPr>
            <a:spLocks noChangeShapeType="1"/>
          </p:cNvSpPr>
          <p:nvPr/>
        </p:nvSpPr>
        <p:spPr bwMode="auto">
          <a:xfrm>
            <a:off x="2697163" y="2870200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7" name="Line 76"/>
          <p:cNvSpPr>
            <a:spLocks noChangeShapeType="1"/>
          </p:cNvSpPr>
          <p:nvPr/>
        </p:nvSpPr>
        <p:spPr bwMode="auto">
          <a:xfrm>
            <a:off x="2752725" y="2816225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8" name="Line 77"/>
          <p:cNvSpPr>
            <a:spLocks noChangeShapeType="1"/>
          </p:cNvSpPr>
          <p:nvPr/>
        </p:nvSpPr>
        <p:spPr bwMode="auto">
          <a:xfrm>
            <a:off x="1919288" y="1300162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9" name="Line 78"/>
          <p:cNvSpPr>
            <a:spLocks noChangeShapeType="1"/>
          </p:cNvSpPr>
          <p:nvPr/>
        </p:nvSpPr>
        <p:spPr bwMode="auto">
          <a:xfrm>
            <a:off x="1974850" y="1246187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0" name="Line 79"/>
          <p:cNvSpPr>
            <a:spLocks noChangeShapeType="1"/>
          </p:cNvSpPr>
          <p:nvPr/>
        </p:nvSpPr>
        <p:spPr bwMode="auto">
          <a:xfrm>
            <a:off x="3790950" y="1273175"/>
            <a:ext cx="107950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1" name="Line 80"/>
          <p:cNvSpPr>
            <a:spLocks noChangeShapeType="1"/>
          </p:cNvSpPr>
          <p:nvPr/>
        </p:nvSpPr>
        <p:spPr bwMode="auto">
          <a:xfrm>
            <a:off x="3844925" y="1219200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2" name="Line 81"/>
          <p:cNvSpPr>
            <a:spLocks noChangeShapeType="1"/>
          </p:cNvSpPr>
          <p:nvPr/>
        </p:nvSpPr>
        <p:spPr bwMode="auto">
          <a:xfrm>
            <a:off x="3298825" y="1601787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3" name="Line 82"/>
          <p:cNvSpPr>
            <a:spLocks noChangeShapeType="1"/>
          </p:cNvSpPr>
          <p:nvPr/>
        </p:nvSpPr>
        <p:spPr bwMode="auto">
          <a:xfrm>
            <a:off x="3352800" y="1546225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4" name="Line 83"/>
          <p:cNvSpPr>
            <a:spLocks noChangeShapeType="1"/>
          </p:cNvSpPr>
          <p:nvPr/>
        </p:nvSpPr>
        <p:spPr bwMode="auto">
          <a:xfrm>
            <a:off x="2901950" y="2474912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5" name="Line 84"/>
          <p:cNvSpPr>
            <a:spLocks noChangeShapeType="1"/>
          </p:cNvSpPr>
          <p:nvPr/>
        </p:nvSpPr>
        <p:spPr bwMode="auto">
          <a:xfrm>
            <a:off x="2957513" y="2420937"/>
            <a:ext cx="0" cy="1079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6" name="Line 85"/>
          <p:cNvSpPr>
            <a:spLocks noChangeShapeType="1"/>
          </p:cNvSpPr>
          <p:nvPr/>
        </p:nvSpPr>
        <p:spPr bwMode="auto">
          <a:xfrm>
            <a:off x="2711450" y="2830512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7" name="Line 86"/>
          <p:cNvSpPr>
            <a:spLocks noChangeShapeType="1"/>
          </p:cNvSpPr>
          <p:nvPr/>
        </p:nvSpPr>
        <p:spPr bwMode="auto">
          <a:xfrm flipH="1">
            <a:off x="2711450" y="2830512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8" name="Line 87"/>
          <p:cNvSpPr>
            <a:spLocks noChangeShapeType="1"/>
          </p:cNvSpPr>
          <p:nvPr/>
        </p:nvSpPr>
        <p:spPr bwMode="auto">
          <a:xfrm>
            <a:off x="1933575" y="1260475"/>
            <a:ext cx="80962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9" name="Line 88"/>
          <p:cNvSpPr>
            <a:spLocks noChangeShapeType="1"/>
          </p:cNvSpPr>
          <p:nvPr/>
        </p:nvSpPr>
        <p:spPr bwMode="auto">
          <a:xfrm flipH="1">
            <a:off x="1933575" y="1260475"/>
            <a:ext cx="80962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0" name="Line 89"/>
          <p:cNvSpPr>
            <a:spLocks noChangeShapeType="1"/>
          </p:cNvSpPr>
          <p:nvPr/>
        </p:nvSpPr>
        <p:spPr bwMode="auto">
          <a:xfrm>
            <a:off x="3803650" y="1231900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1" name="Line 90"/>
          <p:cNvSpPr>
            <a:spLocks noChangeShapeType="1"/>
          </p:cNvSpPr>
          <p:nvPr/>
        </p:nvSpPr>
        <p:spPr bwMode="auto">
          <a:xfrm flipH="1">
            <a:off x="3803650" y="1231900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2" name="Line 91"/>
          <p:cNvSpPr>
            <a:spLocks noChangeShapeType="1"/>
          </p:cNvSpPr>
          <p:nvPr/>
        </p:nvSpPr>
        <p:spPr bwMode="auto">
          <a:xfrm>
            <a:off x="3311525" y="1560512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3" name="Line 92"/>
          <p:cNvSpPr>
            <a:spLocks noChangeShapeType="1"/>
          </p:cNvSpPr>
          <p:nvPr/>
        </p:nvSpPr>
        <p:spPr bwMode="auto">
          <a:xfrm flipH="1">
            <a:off x="3311525" y="1560512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4" name="Line 93"/>
          <p:cNvSpPr>
            <a:spLocks noChangeShapeType="1"/>
          </p:cNvSpPr>
          <p:nvPr/>
        </p:nvSpPr>
        <p:spPr bwMode="auto">
          <a:xfrm>
            <a:off x="2916238" y="2433637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5" name="Line 94"/>
          <p:cNvSpPr>
            <a:spLocks noChangeShapeType="1"/>
          </p:cNvSpPr>
          <p:nvPr/>
        </p:nvSpPr>
        <p:spPr bwMode="auto">
          <a:xfrm flipH="1">
            <a:off x="2916238" y="2433637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" name="Line 77"/>
          <p:cNvSpPr>
            <a:spLocks noChangeShapeType="1"/>
          </p:cNvSpPr>
          <p:nvPr/>
        </p:nvSpPr>
        <p:spPr bwMode="auto">
          <a:xfrm>
            <a:off x="3049588" y="2747962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" name="Line 78"/>
          <p:cNvSpPr>
            <a:spLocks noChangeShapeType="1"/>
          </p:cNvSpPr>
          <p:nvPr/>
        </p:nvSpPr>
        <p:spPr bwMode="auto">
          <a:xfrm>
            <a:off x="3105150" y="2693987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" name="Line 79"/>
          <p:cNvSpPr>
            <a:spLocks noChangeShapeType="1"/>
          </p:cNvSpPr>
          <p:nvPr/>
        </p:nvSpPr>
        <p:spPr bwMode="auto">
          <a:xfrm>
            <a:off x="4921250" y="2720975"/>
            <a:ext cx="107950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Line 80"/>
          <p:cNvSpPr>
            <a:spLocks noChangeShapeType="1"/>
          </p:cNvSpPr>
          <p:nvPr/>
        </p:nvSpPr>
        <p:spPr bwMode="auto">
          <a:xfrm>
            <a:off x="4975225" y="2667000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Line 81"/>
          <p:cNvSpPr>
            <a:spLocks noChangeShapeType="1"/>
          </p:cNvSpPr>
          <p:nvPr/>
        </p:nvSpPr>
        <p:spPr bwMode="auto">
          <a:xfrm>
            <a:off x="4429125" y="3049587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" name="Line 82"/>
          <p:cNvSpPr>
            <a:spLocks noChangeShapeType="1"/>
          </p:cNvSpPr>
          <p:nvPr/>
        </p:nvSpPr>
        <p:spPr bwMode="auto">
          <a:xfrm>
            <a:off x="4483100" y="2994025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" name="Line 87"/>
          <p:cNvSpPr>
            <a:spLocks noChangeShapeType="1"/>
          </p:cNvSpPr>
          <p:nvPr/>
        </p:nvSpPr>
        <p:spPr bwMode="auto">
          <a:xfrm>
            <a:off x="3063875" y="2708275"/>
            <a:ext cx="80962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" name="Line 88"/>
          <p:cNvSpPr>
            <a:spLocks noChangeShapeType="1"/>
          </p:cNvSpPr>
          <p:nvPr/>
        </p:nvSpPr>
        <p:spPr bwMode="auto">
          <a:xfrm flipH="1">
            <a:off x="3063875" y="2708275"/>
            <a:ext cx="80962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" name="Line 89"/>
          <p:cNvSpPr>
            <a:spLocks noChangeShapeType="1"/>
          </p:cNvSpPr>
          <p:nvPr/>
        </p:nvSpPr>
        <p:spPr bwMode="auto">
          <a:xfrm>
            <a:off x="4933950" y="2679700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" name="Line 90"/>
          <p:cNvSpPr>
            <a:spLocks noChangeShapeType="1"/>
          </p:cNvSpPr>
          <p:nvPr/>
        </p:nvSpPr>
        <p:spPr bwMode="auto">
          <a:xfrm flipH="1">
            <a:off x="4933950" y="2679700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" name="Line 91"/>
          <p:cNvSpPr>
            <a:spLocks noChangeShapeType="1"/>
          </p:cNvSpPr>
          <p:nvPr/>
        </p:nvSpPr>
        <p:spPr bwMode="auto">
          <a:xfrm>
            <a:off x="4441825" y="3008312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" name="Line 92"/>
          <p:cNvSpPr>
            <a:spLocks noChangeShapeType="1"/>
          </p:cNvSpPr>
          <p:nvPr/>
        </p:nvSpPr>
        <p:spPr bwMode="auto">
          <a:xfrm flipH="1">
            <a:off x="4441825" y="3008312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Oval 67"/>
          <p:cNvSpPr>
            <a:spLocks noChangeArrowheads="1"/>
          </p:cNvSpPr>
          <p:nvPr/>
        </p:nvSpPr>
        <p:spPr bwMode="auto">
          <a:xfrm>
            <a:off x="7386637" y="5130799"/>
            <a:ext cx="122237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" name="Oval 68"/>
          <p:cNvSpPr>
            <a:spLocks noChangeArrowheads="1"/>
          </p:cNvSpPr>
          <p:nvPr/>
        </p:nvSpPr>
        <p:spPr bwMode="auto">
          <a:xfrm>
            <a:off x="7440612" y="5745162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Oval 69"/>
          <p:cNvSpPr>
            <a:spLocks noChangeArrowheads="1"/>
          </p:cNvSpPr>
          <p:nvPr/>
        </p:nvSpPr>
        <p:spPr bwMode="auto">
          <a:xfrm>
            <a:off x="7877175" y="5130799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" name="Oval 70"/>
          <p:cNvSpPr>
            <a:spLocks noChangeArrowheads="1"/>
          </p:cNvSpPr>
          <p:nvPr/>
        </p:nvSpPr>
        <p:spPr bwMode="auto">
          <a:xfrm>
            <a:off x="7235825" y="5362574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Oval 71"/>
          <p:cNvSpPr>
            <a:spLocks noChangeArrowheads="1"/>
          </p:cNvSpPr>
          <p:nvPr/>
        </p:nvSpPr>
        <p:spPr bwMode="auto">
          <a:xfrm>
            <a:off x="7031037" y="5745162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" name="Oval 67"/>
          <p:cNvSpPr>
            <a:spLocks noChangeArrowheads="1"/>
          </p:cNvSpPr>
          <p:nvPr/>
        </p:nvSpPr>
        <p:spPr bwMode="auto">
          <a:xfrm>
            <a:off x="5253037" y="3454399"/>
            <a:ext cx="122237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" name="Oval 68"/>
          <p:cNvSpPr>
            <a:spLocks noChangeArrowheads="1"/>
          </p:cNvSpPr>
          <p:nvPr/>
        </p:nvSpPr>
        <p:spPr bwMode="auto">
          <a:xfrm>
            <a:off x="5307012" y="4068762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1" name="Oval 69"/>
          <p:cNvSpPr>
            <a:spLocks noChangeArrowheads="1"/>
          </p:cNvSpPr>
          <p:nvPr/>
        </p:nvSpPr>
        <p:spPr bwMode="auto">
          <a:xfrm>
            <a:off x="5743575" y="3454399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" name="Oval 70"/>
          <p:cNvSpPr>
            <a:spLocks noChangeArrowheads="1"/>
          </p:cNvSpPr>
          <p:nvPr/>
        </p:nvSpPr>
        <p:spPr bwMode="auto">
          <a:xfrm>
            <a:off x="5102225" y="3686174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3" name="Oval 71"/>
          <p:cNvSpPr>
            <a:spLocks noChangeArrowheads="1"/>
          </p:cNvSpPr>
          <p:nvPr/>
        </p:nvSpPr>
        <p:spPr bwMode="auto">
          <a:xfrm>
            <a:off x="4897437" y="4068762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4" name="Line 75"/>
          <p:cNvSpPr>
            <a:spLocks noChangeShapeType="1"/>
          </p:cNvSpPr>
          <p:nvPr/>
        </p:nvSpPr>
        <p:spPr bwMode="auto">
          <a:xfrm>
            <a:off x="3294063" y="3022600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5" name="Line 76"/>
          <p:cNvSpPr>
            <a:spLocks noChangeShapeType="1"/>
          </p:cNvSpPr>
          <p:nvPr/>
        </p:nvSpPr>
        <p:spPr bwMode="auto">
          <a:xfrm>
            <a:off x="3349625" y="2968625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6" name="Line 77"/>
          <p:cNvSpPr>
            <a:spLocks noChangeShapeType="1"/>
          </p:cNvSpPr>
          <p:nvPr/>
        </p:nvSpPr>
        <p:spPr bwMode="auto">
          <a:xfrm>
            <a:off x="2516188" y="1452562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7" name="Line 78"/>
          <p:cNvSpPr>
            <a:spLocks noChangeShapeType="1"/>
          </p:cNvSpPr>
          <p:nvPr/>
        </p:nvSpPr>
        <p:spPr bwMode="auto">
          <a:xfrm>
            <a:off x="2571750" y="1398587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8" name="Line 79"/>
          <p:cNvSpPr>
            <a:spLocks noChangeShapeType="1"/>
          </p:cNvSpPr>
          <p:nvPr/>
        </p:nvSpPr>
        <p:spPr bwMode="auto">
          <a:xfrm>
            <a:off x="4387850" y="1425575"/>
            <a:ext cx="107950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" name="Line 80"/>
          <p:cNvSpPr>
            <a:spLocks noChangeShapeType="1"/>
          </p:cNvSpPr>
          <p:nvPr/>
        </p:nvSpPr>
        <p:spPr bwMode="auto">
          <a:xfrm>
            <a:off x="4441825" y="1371600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0" name="Line 81"/>
          <p:cNvSpPr>
            <a:spLocks noChangeShapeType="1"/>
          </p:cNvSpPr>
          <p:nvPr/>
        </p:nvSpPr>
        <p:spPr bwMode="auto">
          <a:xfrm>
            <a:off x="3895725" y="1754187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1" name="Line 82"/>
          <p:cNvSpPr>
            <a:spLocks noChangeShapeType="1"/>
          </p:cNvSpPr>
          <p:nvPr/>
        </p:nvSpPr>
        <p:spPr bwMode="auto">
          <a:xfrm>
            <a:off x="3949700" y="1698625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2" name="Line 83"/>
          <p:cNvSpPr>
            <a:spLocks noChangeShapeType="1"/>
          </p:cNvSpPr>
          <p:nvPr/>
        </p:nvSpPr>
        <p:spPr bwMode="auto">
          <a:xfrm>
            <a:off x="3498850" y="2627312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3" name="Line 84"/>
          <p:cNvSpPr>
            <a:spLocks noChangeShapeType="1"/>
          </p:cNvSpPr>
          <p:nvPr/>
        </p:nvSpPr>
        <p:spPr bwMode="auto">
          <a:xfrm>
            <a:off x="3554413" y="2573337"/>
            <a:ext cx="0" cy="1079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4" name="Line 85"/>
          <p:cNvSpPr>
            <a:spLocks noChangeShapeType="1"/>
          </p:cNvSpPr>
          <p:nvPr/>
        </p:nvSpPr>
        <p:spPr bwMode="auto">
          <a:xfrm>
            <a:off x="3308350" y="2982912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5" name="Line 86"/>
          <p:cNvSpPr>
            <a:spLocks noChangeShapeType="1"/>
          </p:cNvSpPr>
          <p:nvPr/>
        </p:nvSpPr>
        <p:spPr bwMode="auto">
          <a:xfrm flipH="1">
            <a:off x="3308350" y="2982912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6" name="Line 87"/>
          <p:cNvSpPr>
            <a:spLocks noChangeShapeType="1"/>
          </p:cNvSpPr>
          <p:nvPr/>
        </p:nvSpPr>
        <p:spPr bwMode="auto">
          <a:xfrm>
            <a:off x="2530475" y="1412875"/>
            <a:ext cx="80962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7" name="Line 88"/>
          <p:cNvSpPr>
            <a:spLocks noChangeShapeType="1"/>
          </p:cNvSpPr>
          <p:nvPr/>
        </p:nvSpPr>
        <p:spPr bwMode="auto">
          <a:xfrm flipH="1">
            <a:off x="2530475" y="1412875"/>
            <a:ext cx="80962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8" name="Line 89"/>
          <p:cNvSpPr>
            <a:spLocks noChangeShapeType="1"/>
          </p:cNvSpPr>
          <p:nvPr/>
        </p:nvSpPr>
        <p:spPr bwMode="auto">
          <a:xfrm>
            <a:off x="4400550" y="1384300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9" name="Line 90"/>
          <p:cNvSpPr>
            <a:spLocks noChangeShapeType="1"/>
          </p:cNvSpPr>
          <p:nvPr/>
        </p:nvSpPr>
        <p:spPr bwMode="auto">
          <a:xfrm flipH="1">
            <a:off x="4400550" y="1384300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0" name="Line 91"/>
          <p:cNvSpPr>
            <a:spLocks noChangeShapeType="1"/>
          </p:cNvSpPr>
          <p:nvPr/>
        </p:nvSpPr>
        <p:spPr bwMode="auto">
          <a:xfrm>
            <a:off x="3908425" y="1712912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1" name="Line 92"/>
          <p:cNvSpPr>
            <a:spLocks noChangeShapeType="1"/>
          </p:cNvSpPr>
          <p:nvPr/>
        </p:nvSpPr>
        <p:spPr bwMode="auto">
          <a:xfrm flipH="1">
            <a:off x="3908425" y="1712912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2" name="Line 93"/>
          <p:cNvSpPr>
            <a:spLocks noChangeShapeType="1"/>
          </p:cNvSpPr>
          <p:nvPr/>
        </p:nvSpPr>
        <p:spPr bwMode="auto">
          <a:xfrm>
            <a:off x="3513138" y="2586037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3" name="Line 94"/>
          <p:cNvSpPr>
            <a:spLocks noChangeShapeType="1"/>
          </p:cNvSpPr>
          <p:nvPr/>
        </p:nvSpPr>
        <p:spPr bwMode="auto">
          <a:xfrm flipH="1">
            <a:off x="3513138" y="2586037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4" name="Line 77"/>
          <p:cNvSpPr>
            <a:spLocks noChangeShapeType="1"/>
          </p:cNvSpPr>
          <p:nvPr/>
        </p:nvSpPr>
        <p:spPr bwMode="auto">
          <a:xfrm>
            <a:off x="3646488" y="2900362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5" name="Line 78"/>
          <p:cNvSpPr>
            <a:spLocks noChangeShapeType="1"/>
          </p:cNvSpPr>
          <p:nvPr/>
        </p:nvSpPr>
        <p:spPr bwMode="auto">
          <a:xfrm>
            <a:off x="3702050" y="2846387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6" name="Line 87"/>
          <p:cNvSpPr>
            <a:spLocks noChangeShapeType="1"/>
          </p:cNvSpPr>
          <p:nvPr/>
        </p:nvSpPr>
        <p:spPr bwMode="auto">
          <a:xfrm>
            <a:off x="3660775" y="2860675"/>
            <a:ext cx="80962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" name="Line 88"/>
          <p:cNvSpPr>
            <a:spLocks noChangeShapeType="1"/>
          </p:cNvSpPr>
          <p:nvPr/>
        </p:nvSpPr>
        <p:spPr bwMode="auto">
          <a:xfrm flipH="1">
            <a:off x="3660775" y="2860675"/>
            <a:ext cx="80962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8" name="Line 79"/>
          <p:cNvSpPr>
            <a:spLocks noChangeShapeType="1"/>
          </p:cNvSpPr>
          <p:nvPr/>
        </p:nvSpPr>
        <p:spPr bwMode="auto">
          <a:xfrm>
            <a:off x="3943350" y="2055812"/>
            <a:ext cx="107950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" name="Line 80"/>
          <p:cNvSpPr>
            <a:spLocks noChangeShapeType="1"/>
          </p:cNvSpPr>
          <p:nvPr/>
        </p:nvSpPr>
        <p:spPr bwMode="auto">
          <a:xfrm>
            <a:off x="3997325" y="2001837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0" name="Line 81"/>
          <p:cNvSpPr>
            <a:spLocks noChangeShapeType="1"/>
          </p:cNvSpPr>
          <p:nvPr/>
        </p:nvSpPr>
        <p:spPr bwMode="auto">
          <a:xfrm>
            <a:off x="3451225" y="2384424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1" name="Line 82"/>
          <p:cNvSpPr>
            <a:spLocks noChangeShapeType="1"/>
          </p:cNvSpPr>
          <p:nvPr/>
        </p:nvSpPr>
        <p:spPr bwMode="auto">
          <a:xfrm>
            <a:off x="3505200" y="2328862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2" name="Line 89"/>
          <p:cNvSpPr>
            <a:spLocks noChangeShapeType="1"/>
          </p:cNvSpPr>
          <p:nvPr/>
        </p:nvSpPr>
        <p:spPr bwMode="auto">
          <a:xfrm>
            <a:off x="3956050" y="2014537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3" name="Line 90"/>
          <p:cNvSpPr>
            <a:spLocks noChangeShapeType="1"/>
          </p:cNvSpPr>
          <p:nvPr/>
        </p:nvSpPr>
        <p:spPr bwMode="auto">
          <a:xfrm flipH="1">
            <a:off x="3956050" y="2014537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4" name="Line 91"/>
          <p:cNvSpPr>
            <a:spLocks noChangeShapeType="1"/>
          </p:cNvSpPr>
          <p:nvPr/>
        </p:nvSpPr>
        <p:spPr bwMode="auto">
          <a:xfrm>
            <a:off x="3463925" y="2343149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5" name="Line 92"/>
          <p:cNvSpPr>
            <a:spLocks noChangeShapeType="1"/>
          </p:cNvSpPr>
          <p:nvPr/>
        </p:nvSpPr>
        <p:spPr bwMode="auto">
          <a:xfrm flipH="1">
            <a:off x="3463925" y="2343149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6" name="Line 79"/>
          <p:cNvSpPr>
            <a:spLocks noChangeShapeType="1"/>
          </p:cNvSpPr>
          <p:nvPr/>
        </p:nvSpPr>
        <p:spPr bwMode="auto">
          <a:xfrm>
            <a:off x="4540250" y="2208212"/>
            <a:ext cx="107950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7" name="Line 80"/>
          <p:cNvSpPr>
            <a:spLocks noChangeShapeType="1"/>
          </p:cNvSpPr>
          <p:nvPr/>
        </p:nvSpPr>
        <p:spPr bwMode="auto">
          <a:xfrm>
            <a:off x="4594225" y="2154237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Line 81"/>
          <p:cNvSpPr>
            <a:spLocks noChangeShapeType="1"/>
          </p:cNvSpPr>
          <p:nvPr/>
        </p:nvSpPr>
        <p:spPr bwMode="auto">
          <a:xfrm>
            <a:off x="4048125" y="2536824"/>
            <a:ext cx="109537" cy="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Line 82"/>
          <p:cNvSpPr>
            <a:spLocks noChangeShapeType="1"/>
          </p:cNvSpPr>
          <p:nvPr/>
        </p:nvSpPr>
        <p:spPr bwMode="auto">
          <a:xfrm>
            <a:off x="4102100" y="2481262"/>
            <a:ext cx="0" cy="109538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Line 89"/>
          <p:cNvSpPr>
            <a:spLocks noChangeShapeType="1"/>
          </p:cNvSpPr>
          <p:nvPr/>
        </p:nvSpPr>
        <p:spPr bwMode="auto">
          <a:xfrm>
            <a:off x="4552950" y="2166937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1" name="Line 90"/>
          <p:cNvSpPr>
            <a:spLocks noChangeShapeType="1"/>
          </p:cNvSpPr>
          <p:nvPr/>
        </p:nvSpPr>
        <p:spPr bwMode="auto">
          <a:xfrm flipH="1">
            <a:off x="4552950" y="2166937"/>
            <a:ext cx="82550" cy="82550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2" name="Line 91"/>
          <p:cNvSpPr>
            <a:spLocks noChangeShapeType="1"/>
          </p:cNvSpPr>
          <p:nvPr/>
        </p:nvSpPr>
        <p:spPr bwMode="auto">
          <a:xfrm>
            <a:off x="4060825" y="2495549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3" name="Line 92"/>
          <p:cNvSpPr>
            <a:spLocks noChangeShapeType="1"/>
          </p:cNvSpPr>
          <p:nvPr/>
        </p:nvSpPr>
        <p:spPr bwMode="auto">
          <a:xfrm flipH="1">
            <a:off x="4060825" y="2495549"/>
            <a:ext cx="82550" cy="80963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4" name="Oval 67"/>
          <p:cNvSpPr>
            <a:spLocks noChangeArrowheads="1"/>
          </p:cNvSpPr>
          <p:nvPr/>
        </p:nvSpPr>
        <p:spPr bwMode="auto">
          <a:xfrm>
            <a:off x="6946900" y="3454399"/>
            <a:ext cx="122237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5" name="Oval 68"/>
          <p:cNvSpPr>
            <a:spLocks noChangeArrowheads="1"/>
          </p:cNvSpPr>
          <p:nvPr/>
        </p:nvSpPr>
        <p:spPr bwMode="auto">
          <a:xfrm>
            <a:off x="7000875" y="4068762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6" name="Oval 69"/>
          <p:cNvSpPr>
            <a:spLocks noChangeArrowheads="1"/>
          </p:cNvSpPr>
          <p:nvPr/>
        </p:nvSpPr>
        <p:spPr bwMode="auto">
          <a:xfrm>
            <a:off x="7437438" y="3454399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7" name="Oval 70"/>
          <p:cNvSpPr>
            <a:spLocks noChangeArrowheads="1"/>
          </p:cNvSpPr>
          <p:nvPr/>
        </p:nvSpPr>
        <p:spPr bwMode="auto">
          <a:xfrm>
            <a:off x="6796088" y="3686174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8" name="Oval 67"/>
          <p:cNvSpPr>
            <a:spLocks noChangeArrowheads="1"/>
          </p:cNvSpPr>
          <p:nvPr/>
        </p:nvSpPr>
        <p:spPr bwMode="auto">
          <a:xfrm>
            <a:off x="7539037" y="3775073"/>
            <a:ext cx="122237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9" name="Oval 69"/>
          <p:cNvSpPr>
            <a:spLocks noChangeArrowheads="1"/>
          </p:cNvSpPr>
          <p:nvPr/>
        </p:nvSpPr>
        <p:spPr bwMode="auto">
          <a:xfrm>
            <a:off x="8029575" y="3775073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0" name="Oval 70"/>
          <p:cNvSpPr>
            <a:spLocks noChangeArrowheads="1"/>
          </p:cNvSpPr>
          <p:nvPr/>
        </p:nvSpPr>
        <p:spPr bwMode="auto">
          <a:xfrm>
            <a:off x="7388225" y="4006848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1" name="Oval 67"/>
          <p:cNvSpPr>
            <a:spLocks noChangeArrowheads="1"/>
          </p:cNvSpPr>
          <p:nvPr/>
        </p:nvSpPr>
        <p:spPr bwMode="auto">
          <a:xfrm>
            <a:off x="3122612" y="4444999"/>
            <a:ext cx="122237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2" name="Oval 68"/>
          <p:cNvSpPr>
            <a:spLocks noChangeArrowheads="1"/>
          </p:cNvSpPr>
          <p:nvPr/>
        </p:nvSpPr>
        <p:spPr bwMode="auto">
          <a:xfrm>
            <a:off x="3176587" y="5059362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" name="Oval 69"/>
          <p:cNvSpPr>
            <a:spLocks noChangeArrowheads="1"/>
          </p:cNvSpPr>
          <p:nvPr/>
        </p:nvSpPr>
        <p:spPr bwMode="auto">
          <a:xfrm>
            <a:off x="3613150" y="4444999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4" name="Oval 70"/>
          <p:cNvSpPr>
            <a:spLocks noChangeArrowheads="1"/>
          </p:cNvSpPr>
          <p:nvPr/>
        </p:nvSpPr>
        <p:spPr bwMode="auto">
          <a:xfrm>
            <a:off x="2971800" y="4676774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5" name="Oval 67"/>
          <p:cNvSpPr>
            <a:spLocks noChangeArrowheads="1"/>
          </p:cNvSpPr>
          <p:nvPr/>
        </p:nvSpPr>
        <p:spPr bwMode="auto">
          <a:xfrm>
            <a:off x="3714749" y="4765673"/>
            <a:ext cx="122237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6" name="Oval 69"/>
          <p:cNvSpPr>
            <a:spLocks noChangeArrowheads="1"/>
          </p:cNvSpPr>
          <p:nvPr/>
        </p:nvSpPr>
        <p:spPr bwMode="auto">
          <a:xfrm>
            <a:off x="4205287" y="4765673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7" name="Oval 70"/>
          <p:cNvSpPr>
            <a:spLocks noChangeArrowheads="1"/>
          </p:cNvSpPr>
          <p:nvPr/>
        </p:nvSpPr>
        <p:spPr bwMode="auto">
          <a:xfrm>
            <a:off x="3563937" y="4997448"/>
            <a:ext cx="123825" cy="122238"/>
          </a:xfrm>
          <a:prstGeom prst="ellipse">
            <a:avLst/>
          </a:pr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44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parameter GA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yang </a:t>
            </a:r>
            <a:r>
              <a:rPr lang="en-US" dirty="0" err="1" smtClean="0"/>
              <a:t>pasti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Umumnya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Representasi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kromosom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biner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/integer/real/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permutasi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Jumlah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bit per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variabel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presisi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diinginkan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50 - 100</a:t>
            </a:r>
          </a:p>
          <a:p>
            <a:pPr lvl="1">
              <a:defRPr/>
            </a:pPr>
            <a:r>
              <a:rPr lang="en-US" dirty="0" err="1" smtClean="0"/>
              <a:t>Probabilitas</a:t>
            </a:r>
            <a:r>
              <a:rPr lang="en-US" dirty="0" smtClean="0"/>
              <a:t> Crossover (Pc) = </a:t>
            </a:r>
            <a:r>
              <a:rPr lang="en-US" dirty="0" smtClean="0">
                <a:solidFill>
                  <a:srgbClr val="FF0000"/>
                </a:solidFill>
              </a:rPr>
              <a:t>0,8</a:t>
            </a:r>
          </a:p>
          <a:p>
            <a:pPr lvl="1">
              <a:defRPr/>
            </a:pP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(Pm) = </a:t>
            </a:r>
            <a:r>
              <a:rPr lang="en-US" dirty="0" smtClean="0">
                <a:solidFill>
                  <a:srgbClr val="FF0000"/>
                </a:solidFill>
              </a:rPr>
              <a:t>1/</a:t>
            </a:r>
            <a:r>
              <a:rPr lang="en-US" i="1" dirty="0" smtClean="0">
                <a:solidFill>
                  <a:srgbClr val="FF0000"/>
                </a:solidFill>
              </a:rPr>
              <a:t>NL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sampai</a:t>
            </a:r>
            <a:r>
              <a:rPr lang="en-US" dirty="0" smtClean="0">
                <a:solidFill>
                  <a:srgbClr val="FF0000"/>
                </a:solidFill>
              </a:rPr>
              <a:t> 1/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</a:p>
          <a:p>
            <a:pPr lvl="2">
              <a:buFont typeface="Wingdings 2" pitchFamily="18" charset="2"/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N = </a:t>
            </a:r>
            <a:r>
              <a:rPr lang="en-US" dirty="0" err="1" smtClean="0">
                <a:solidFill>
                  <a:srgbClr val="FF0000"/>
                </a:solidFill>
              </a:rPr>
              <a:t>Ukuran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Populasi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buFont typeface="Wingdings 2" pitchFamily="18" charset="2"/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Panjang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Jumlah</a:t>
            </a:r>
            <a:r>
              <a:rPr lang="en-US" dirty="0" smtClean="0">
                <a:solidFill>
                  <a:srgbClr val="FF0000"/>
                </a:solidFill>
              </a:rPr>
              <a:t> Gen)</a:t>
            </a:r>
          </a:p>
          <a:p>
            <a:pPr>
              <a:defRPr/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Desain </a:t>
            </a:r>
            <a:r>
              <a:rPr lang="en-US" dirty="0" smtClean="0"/>
              <a:t>GA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Representasi kromosom yang sesuai masalah</a:t>
            </a:r>
          </a:p>
          <a:p>
            <a:pPr>
              <a:defRPr/>
            </a:pPr>
            <a:r>
              <a:rPr lang="id-ID" dirty="0" smtClean="0"/>
              <a:t>Fungsi fitness yang efisien</a:t>
            </a:r>
          </a:p>
          <a:p>
            <a:pPr>
              <a:defRPr/>
            </a:pPr>
            <a:r>
              <a:rPr lang="id-ID" dirty="0" smtClean="0"/>
              <a:t>Operator evolusi yang sesuai dengan kromosom &amp; fungsi fitness</a:t>
            </a:r>
          </a:p>
          <a:p>
            <a:pPr>
              <a:defRPr/>
            </a:pPr>
            <a:r>
              <a:rPr lang="id-ID" dirty="0" smtClean="0"/>
              <a:t>Advanced GA</a:t>
            </a:r>
          </a:p>
          <a:p>
            <a:pPr>
              <a:defRPr/>
            </a:pPr>
            <a:r>
              <a:rPr lang="id-ID" dirty="0" smtClean="0"/>
              <a:t>Penambahan algoritma desterministik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52513" y="6248399"/>
            <a:ext cx="710088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5" name="Line 64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6" name="Freeform 65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7" name="Line 66"/>
          <p:cNvSpPr>
            <a:spLocks noChangeShapeType="1"/>
          </p:cNvSpPr>
          <p:nvPr/>
        </p:nvSpPr>
        <p:spPr bwMode="auto">
          <a:xfrm flipV="1">
            <a:off x="1044369" y="650874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1914525" y="1374774"/>
            <a:ext cx="5603874" cy="4033837"/>
            <a:chOff x="1914525" y="1374774"/>
            <a:chExt cx="5603874" cy="4033837"/>
          </a:xfrm>
        </p:grpSpPr>
        <p:sp>
          <p:nvSpPr>
            <p:cNvPr id="47148" name="Oval 67"/>
            <p:cNvSpPr>
              <a:spLocks noChangeArrowheads="1"/>
            </p:cNvSpPr>
            <p:nvPr/>
          </p:nvSpPr>
          <p:spPr bwMode="auto">
            <a:xfrm>
              <a:off x="66516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0" name="Oval 69"/>
            <p:cNvSpPr>
              <a:spLocks noChangeArrowheads="1"/>
            </p:cNvSpPr>
            <p:nvPr/>
          </p:nvSpPr>
          <p:spPr bwMode="auto">
            <a:xfrm>
              <a:off x="71421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51" name="Oval 70"/>
            <p:cNvSpPr>
              <a:spLocks noChangeArrowheads="1"/>
            </p:cNvSpPr>
            <p:nvPr/>
          </p:nvSpPr>
          <p:spPr bwMode="auto">
            <a:xfrm>
              <a:off x="6500813" y="51974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0" name="Line 79"/>
            <p:cNvSpPr>
              <a:spLocks noChangeShapeType="1"/>
            </p:cNvSpPr>
            <p:nvPr/>
          </p:nvSpPr>
          <p:spPr bwMode="auto">
            <a:xfrm>
              <a:off x="3648075" y="14287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1" name="Line 80"/>
            <p:cNvSpPr>
              <a:spLocks noChangeShapeType="1"/>
            </p:cNvSpPr>
            <p:nvPr/>
          </p:nvSpPr>
          <p:spPr bwMode="auto">
            <a:xfrm>
              <a:off x="3702050" y="13747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2" name="Line 81"/>
            <p:cNvSpPr>
              <a:spLocks noChangeShapeType="1"/>
            </p:cNvSpPr>
            <p:nvPr/>
          </p:nvSpPr>
          <p:spPr bwMode="auto">
            <a:xfrm>
              <a:off x="3155950" y="17573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3" name="Line 82"/>
            <p:cNvSpPr>
              <a:spLocks noChangeShapeType="1"/>
            </p:cNvSpPr>
            <p:nvPr/>
          </p:nvSpPr>
          <p:spPr bwMode="auto">
            <a:xfrm>
              <a:off x="3209925" y="170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4" name="Line 83"/>
            <p:cNvSpPr>
              <a:spLocks noChangeShapeType="1"/>
            </p:cNvSpPr>
            <p:nvPr/>
          </p:nvSpPr>
          <p:spPr bwMode="auto">
            <a:xfrm>
              <a:off x="2825750" y="20716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65" name="Line 84"/>
            <p:cNvSpPr>
              <a:spLocks noChangeShapeType="1"/>
            </p:cNvSpPr>
            <p:nvPr/>
          </p:nvSpPr>
          <p:spPr bwMode="auto">
            <a:xfrm>
              <a:off x="2881313" y="20177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0" name="Line 89"/>
            <p:cNvSpPr>
              <a:spLocks noChangeShapeType="1"/>
            </p:cNvSpPr>
            <p:nvPr/>
          </p:nvSpPr>
          <p:spPr bwMode="auto">
            <a:xfrm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1" name="Line 90"/>
            <p:cNvSpPr>
              <a:spLocks noChangeShapeType="1"/>
            </p:cNvSpPr>
            <p:nvPr/>
          </p:nvSpPr>
          <p:spPr bwMode="auto">
            <a:xfrm flipH="1"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2" name="Line 91"/>
            <p:cNvSpPr>
              <a:spLocks noChangeShapeType="1"/>
            </p:cNvSpPr>
            <p:nvPr/>
          </p:nvSpPr>
          <p:spPr bwMode="auto">
            <a:xfrm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3" name="Line 92"/>
            <p:cNvSpPr>
              <a:spLocks noChangeShapeType="1"/>
            </p:cNvSpPr>
            <p:nvPr/>
          </p:nvSpPr>
          <p:spPr bwMode="auto">
            <a:xfrm flipH="1"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74" name="Line 93"/>
            <p:cNvSpPr>
              <a:spLocks noChangeShapeType="1"/>
            </p:cNvSpPr>
            <p:nvPr/>
          </p:nvSpPr>
          <p:spPr bwMode="auto">
            <a:xfrm>
              <a:off x="2840038" y="20304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Line 77"/>
            <p:cNvSpPr>
              <a:spLocks noChangeShapeType="1"/>
            </p:cNvSpPr>
            <p:nvPr/>
          </p:nvSpPr>
          <p:spPr bwMode="auto">
            <a:xfrm>
              <a:off x="2973388" y="23447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3028950" y="22907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Line 79"/>
            <p:cNvSpPr>
              <a:spLocks noChangeShapeType="1"/>
            </p:cNvSpPr>
            <p:nvPr/>
          </p:nvSpPr>
          <p:spPr bwMode="auto">
            <a:xfrm>
              <a:off x="4845050" y="2317751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Line 80"/>
            <p:cNvSpPr>
              <a:spLocks noChangeShapeType="1"/>
            </p:cNvSpPr>
            <p:nvPr/>
          </p:nvSpPr>
          <p:spPr bwMode="auto">
            <a:xfrm>
              <a:off x="4899025" y="2263776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81"/>
            <p:cNvSpPr>
              <a:spLocks noChangeShapeType="1"/>
            </p:cNvSpPr>
            <p:nvPr/>
          </p:nvSpPr>
          <p:spPr bwMode="auto">
            <a:xfrm>
              <a:off x="4352925" y="2646363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Line 82"/>
            <p:cNvSpPr>
              <a:spLocks noChangeShapeType="1"/>
            </p:cNvSpPr>
            <p:nvPr/>
          </p:nvSpPr>
          <p:spPr bwMode="auto">
            <a:xfrm>
              <a:off x="4406900" y="25908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Line 87"/>
            <p:cNvSpPr>
              <a:spLocks noChangeShapeType="1"/>
            </p:cNvSpPr>
            <p:nvPr/>
          </p:nvSpPr>
          <p:spPr bwMode="auto">
            <a:xfrm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88"/>
            <p:cNvSpPr>
              <a:spLocks noChangeShapeType="1"/>
            </p:cNvSpPr>
            <p:nvPr/>
          </p:nvSpPr>
          <p:spPr bwMode="auto">
            <a:xfrm flipH="1"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89"/>
            <p:cNvSpPr>
              <a:spLocks noChangeShapeType="1"/>
            </p:cNvSpPr>
            <p:nvPr/>
          </p:nvSpPr>
          <p:spPr bwMode="auto">
            <a:xfrm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Line 90"/>
            <p:cNvSpPr>
              <a:spLocks noChangeShapeType="1"/>
            </p:cNvSpPr>
            <p:nvPr/>
          </p:nvSpPr>
          <p:spPr bwMode="auto">
            <a:xfrm flipH="1"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Line 91"/>
            <p:cNvSpPr>
              <a:spLocks noChangeShapeType="1"/>
            </p:cNvSpPr>
            <p:nvPr/>
          </p:nvSpPr>
          <p:spPr bwMode="auto">
            <a:xfrm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Line 92"/>
            <p:cNvSpPr>
              <a:spLocks noChangeShapeType="1"/>
            </p:cNvSpPr>
            <p:nvPr/>
          </p:nvSpPr>
          <p:spPr bwMode="auto">
            <a:xfrm flipH="1"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Oval 67"/>
            <p:cNvSpPr>
              <a:spLocks noChangeArrowheads="1"/>
            </p:cNvSpPr>
            <p:nvPr/>
          </p:nvSpPr>
          <p:spPr bwMode="auto">
            <a:xfrm>
              <a:off x="5110162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Oval 68"/>
            <p:cNvSpPr>
              <a:spLocks noChangeArrowheads="1"/>
            </p:cNvSpPr>
            <p:nvPr/>
          </p:nvSpPr>
          <p:spPr bwMode="auto">
            <a:xfrm>
              <a:off x="5164137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Oval 69"/>
            <p:cNvSpPr>
              <a:spLocks noChangeArrowheads="1"/>
            </p:cNvSpPr>
            <p:nvPr/>
          </p:nvSpPr>
          <p:spPr bwMode="auto">
            <a:xfrm>
              <a:off x="5600700" y="36099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Oval 70"/>
            <p:cNvSpPr>
              <a:spLocks noChangeArrowheads="1"/>
            </p:cNvSpPr>
            <p:nvPr/>
          </p:nvSpPr>
          <p:spPr bwMode="auto">
            <a:xfrm>
              <a:off x="4959350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Oval 71"/>
            <p:cNvSpPr>
              <a:spLocks noChangeArrowheads="1"/>
            </p:cNvSpPr>
            <p:nvPr/>
          </p:nvSpPr>
          <p:spPr bwMode="auto">
            <a:xfrm>
              <a:off x="4754562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Line 75"/>
            <p:cNvSpPr>
              <a:spLocks noChangeShapeType="1"/>
            </p:cNvSpPr>
            <p:nvPr/>
          </p:nvSpPr>
          <p:spPr bwMode="auto">
            <a:xfrm>
              <a:off x="3217863" y="2619376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Line 76"/>
            <p:cNvSpPr>
              <a:spLocks noChangeShapeType="1"/>
            </p:cNvSpPr>
            <p:nvPr/>
          </p:nvSpPr>
          <p:spPr bwMode="auto">
            <a:xfrm>
              <a:off x="3273425" y="25654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Line 77"/>
            <p:cNvSpPr>
              <a:spLocks noChangeShapeType="1"/>
            </p:cNvSpPr>
            <p:nvPr/>
          </p:nvSpPr>
          <p:spPr bwMode="auto">
            <a:xfrm>
              <a:off x="3090863" y="2078037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Line 78"/>
            <p:cNvSpPr>
              <a:spLocks noChangeShapeType="1"/>
            </p:cNvSpPr>
            <p:nvPr/>
          </p:nvSpPr>
          <p:spPr bwMode="auto">
            <a:xfrm>
              <a:off x="3146425" y="2024062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Line 79"/>
            <p:cNvSpPr>
              <a:spLocks noChangeShapeType="1"/>
            </p:cNvSpPr>
            <p:nvPr/>
          </p:nvSpPr>
          <p:spPr bwMode="auto">
            <a:xfrm>
              <a:off x="4244975" y="15811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Line 80"/>
            <p:cNvSpPr>
              <a:spLocks noChangeShapeType="1"/>
            </p:cNvSpPr>
            <p:nvPr/>
          </p:nvSpPr>
          <p:spPr bwMode="auto">
            <a:xfrm>
              <a:off x="4298950" y="15271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Line 81"/>
            <p:cNvSpPr>
              <a:spLocks noChangeShapeType="1"/>
            </p:cNvSpPr>
            <p:nvPr/>
          </p:nvSpPr>
          <p:spPr bwMode="auto">
            <a:xfrm>
              <a:off x="3752850" y="19097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Line 82"/>
            <p:cNvSpPr>
              <a:spLocks noChangeShapeType="1"/>
            </p:cNvSpPr>
            <p:nvPr/>
          </p:nvSpPr>
          <p:spPr bwMode="auto">
            <a:xfrm>
              <a:off x="3806825" y="18541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Line 83"/>
            <p:cNvSpPr>
              <a:spLocks noChangeShapeType="1"/>
            </p:cNvSpPr>
            <p:nvPr/>
          </p:nvSpPr>
          <p:spPr bwMode="auto">
            <a:xfrm>
              <a:off x="3422650" y="22240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Line 84"/>
            <p:cNvSpPr>
              <a:spLocks noChangeShapeType="1"/>
            </p:cNvSpPr>
            <p:nvPr/>
          </p:nvSpPr>
          <p:spPr bwMode="auto">
            <a:xfrm>
              <a:off x="3478213" y="21701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Line 85"/>
            <p:cNvSpPr>
              <a:spLocks noChangeShapeType="1"/>
            </p:cNvSpPr>
            <p:nvPr/>
          </p:nvSpPr>
          <p:spPr bwMode="auto">
            <a:xfrm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Line 86"/>
            <p:cNvSpPr>
              <a:spLocks noChangeShapeType="1"/>
            </p:cNvSpPr>
            <p:nvPr/>
          </p:nvSpPr>
          <p:spPr bwMode="auto">
            <a:xfrm flipH="1"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Line 87"/>
            <p:cNvSpPr>
              <a:spLocks noChangeShapeType="1"/>
            </p:cNvSpPr>
            <p:nvPr/>
          </p:nvSpPr>
          <p:spPr bwMode="auto">
            <a:xfrm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Line 88"/>
            <p:cNvSpPr>
              <a:spLocks noChangeShapeType="1"/>
            </p:cNvSpPr>
            <p:nvPr/>
          </p:nvSpPr>
          <p:spPr bwMode="auto">
            <a:xfrm flipH="1"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Line 89"/>
            <p:cNvSpPr>
              <a:spLocks noChangeShapeType="1"/>
            </p:cNvSpPr>
            <p:nvPr/>
          </p:nvSpPr>
          <p:spPr bwMode="auto">
            <a:xfrm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Line 90"/>
            <p:cNvSpPr>
              <a:spLocks noChangeShapeType="1"/>
            </p:cNvSpPr>
            <p:nvPr/>
          </p:nvSpPr>
          <p:spPr bwMode="auto">
            <a:xfrm flipH="1"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Line 91"/>
            <p:cNvSpPr>
              <a:spLocks noChangeShapeType="1"/>
            </p:cNvSpPr>
            <p:nvPr/>
          </p:nvSpPr>
          <p:spPr bwMode="auto">
            <a:xfrm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Line 92"/>
            <p:cNvSpPr>
              <a:spLocks noChangeShapeType="1"/>
            </p:cNvSpPr>
            <p:nvPr/>
          </p:nvSpPr>
          <p:spPr bwMode="auto">
            <a:xfrm flipH="1"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Line 93"/>
            <p:cNvSpPr>
              <a:spLocks noChangeShapeType="1"/>
            </p:cNvSpPr>
            <p:nvPr/>
          </p:nvSpPr>
          <p:spPr bwMode="auto">
            <a:xfrm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Line 94"/>
            <p:cNvSpPr>
              <a:spLocks noChangeShapeType="1"/>
            </p:cNvSpPr>
            <p:nvPr/>
          </p:nvSpPr>
          <p:spPr bwMode="auto">
            <a:xfrm flipH="1"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Line 77"/>
            <p:cNvSpPr>
              <a:spLocks noChangeShapeType="1"/>
            </p:cNvSpPr>
            <p:nvPr/>
          </p:nvSpPr>
          <p:spPr bwMode="auto">
            <a:xfrm>
              <a:off x="3570288" y="24971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Line 78"/>
            <p:cNvSpPr>
              <a:spLocks noChangeShapeType="1"/>
            </p:cNvSpPr>
            <p:nvPr/>
          </p:nvSpPr>
          <p:spPr bwMode="auto">
            <a:xfrm>
              <a:off x="3625850" y="24431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 flipH="1"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Line 79"/>
            <p:cNvSpPr>
              <a:spLocks noChangeShapeType="1"/>
            </p:cNvSpPr>
            <p:nvPr/>
          </p:nvSpPr>
          <p:spPr bwMode="auto">
            <a:xfrm>
              <a:off x="3800475" y="22113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Line 80"/>
            <p:cNvSpPr>
              <a:spLocks noChangeShapeType="1"/>
            </p:cNvSpPr>
            <p:nvPr/>
          </p:nvSpPr>
          <p:spPr bwMode="auto">
            <a:xfrm>
              <a:off x="3854450" y="21574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Line 89"/>
            <p:cNvSpPr>
              <a:spLocks noChangeShapeType="1"/>
            </p:cNvSpPr>
            <p:nvPr/>
          </p:nvSpPr>
          <p:spPr bwMode="auto">
            <a:xfrm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Line 90"/>
            <p:cNvSpPr>
              <a:spLocks noChangeShapeType="1"/>
            </p:cNvSpPr>
            <p:nvPr/>
          </p:nvSpPr>
          <p:spPr bwMode="auto">
            <a:xfrm flipH="1"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Line 79"/>
            <p:cNvSpPr>
              <a:spLocks noChangeShapeType="1"/>
            </p:cNvSpPr>
            <p:nvPr/>
          </p:nvSpPr>
          <p:spPr bwMode="auto">
            <a:xfrm>
              <a:off x="4397375" y="23637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Line 80"/>
            <p:cNvSpPr>
              <a:spLocks noChangeShapeType="1"/>
            </p:cNvSpPr>
            <p:nvPr/>
          </p:nvSpPr>
          <p:spPr bwMode="auto">
            <a:xfrm>
              <a:off x="4451350" y="23098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Line 81"/>
            <p:cNvSpPr>
              <a:spLocks noChangeShapeType="1"/>
            </p:cNvSpPr>
            <p:nvPr/>
          </p:nvSpPr>
          <p:spPr bwMode="auto">
            <a:xfrm>
              <a:off x="3971925" y="2133600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Line 82"/>
            <p:cNvSpPr>
              <a:spLocks noChangeShapeType="1"/>
            </p:cNvSpPr>
            <p:nvPr/>
          </p:nvSpPr>
          <p:spPr bwMode="auto">
            <a:xfrm>
              <a:off x="4025900" y="2078038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Line 89"/>
            <p:cNvSpPr>
              <a:spLocks noChangeShapeType="1"/>
            </p:cNvSpPr>
            <p:nvPr/>
          </p:nvSpPr>
          <p:spPr bwMode="auto">
            <a:xfrm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Line 90"/>
            <p:cNvSpPr>
              <a:spLocks noChangeShapeType="1"/>
            </p:cNvSpPr>
            <p:nvPr/>
          </p:nvSpPr>
          <p:spPr bwMode="auto">
            <a:xfrm flipH="1"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Line 91"/>
            <p:cNvSpPr>
              <a:spLocks noChangeShapeType="1"/>
            </p:cNvSpPr>
            <p:nvPr/>
          </p:nvSpPr>
          <p:spPr bwMode="auto">
            <a:xfrm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Line 92"/>
            <p:cNvSpPr>
              <a:spLocks noChangeShapeType="1"/>
            </p:cNvSpPr>
            <p:nvPr/>
          </p:nvSpPr>
          <p:spPr bwMode="auto">
            <a:xfrm flipH="1"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Oval 67"/>
            <p:cNvSpPr>
              <a:spLocks noChangeArrowheads="1"/>
            </p:cNvSpPr>
            <p:nvPr/>
          </p:nvSpPr>
          <p:spPr bwMode="auto">
            <a:xfrm>
              <a:off x="6804025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Oval 68"/>
            <p:cNvSpPr>
              <a:spLocks noChangeArrowheads="1"/>
            </p:cNvSpPr>
            <p:nvPr/>
          </p:nvSpPr>
          <p:spPr bwMode="auto">
            <a:xfrm>
              <a:off x="6858000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Oval 69"/>
            <p:cNvSpPr>
              <a:spLocks noChangeArrowheads="1"/>
            </p:cNvSpPr>
            <p:nvPr/>
          </p:nvSpPr>
          <p:spPr bwMode="auto">
            <a:xfrm>
              <a:off x="7294563" y="36099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Oval 70"/>
            <p:cNvSpPr>
              <a:spLocks noChangeArrowheads="1"/>
            </p:cNvSpPr>
            <p:nvPr/>
          </p:nvSpPr>
          <p:spPr bwMode="auto">
            <a:xfrm>
              <a:off x="6653213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Oval 67"/>
            <p:cNvSpPr>
              <a:spLocks noChangeArrowheads="1"/>
            </p:cNvSpPr>
            <p:nvPr/>
          </p:nvSpPr>
          <p:spPr bwMode="auto">
            <a:xfrm>
              <a:off x="7396162" y="3930647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Oval 70"/>
            <p:cNvSpPr>
              <a:spLocks noChangeArrowheads="1"/>
            </p:cNvSpPr>
            <p:nvPr/>
          </p:nvSpPr>
          <p:spPr bwMode="auto">
            <a:xfrm>
              <a:off x="7245350" y="416242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Oval 67"/>
            <p:cNvSpPr>
              <a:spLocks noChangeArrowheads="1"/>
            </p:cNvSpPr>
            <p:nvPr/>
          </p:nvSpPr>
          <p:spPr bwMode="auto">
            <a:xfrm>
              <a:off x="2738437" y="3200400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Oval 68"/>
            <p:cNvSpPr>
              <a:spLocks noChangeArrowheads="1"/>
            </p:cNvSpPr>
            <p:nvPr/>
          </p:nvSpPr>
          <p:spPr bwMode="auto">
            <a:xfrm>
              <a:off x="2119312" y="34321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Oval 69"/>
            <p:cNvSpPr>
              <a:spLocks noChangeArrowheads="1"/>
            </p:cNvSpPr>
            <p:nvPr/>
          </p:nvSpPr>
          <p:spPr bwMode="auto">
            <a:xfrm>
              <a:off x="3228975" y="320040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Oval 70"/>
            <p:cNvSpPr>
              <a:spLocks noChangeArrowheads="1"/>
            </p:cNvSpPr>
            <p:nvPr/>
          </p:nvSpPr>
          <p:spPr bwMode="auto">
            <a:xfrm>
              <a:off x="1914525" y="3405187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Oval 67"/>
            <p:cNvSpPr>
              <a:spLocks noChangeArrowheads="1"/>
            </p:cNvSpPr>
            <p:nvPr/>
          </p:nvSpPr>
          <p:spPr bwMode="auto">
            <a:xfrm>
              <a:off x="2657474" y="3494086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Oval 69"/>
            <p:cNvSpPr>
              <a:spLocks noChangeArrowheads="1"/>
            </p:cNvSpPr>
            <p:nvPr/>
          </p:nvSpPr>
          <p:spPr bwMode="auto">
            <a:xfrm>
              <a:off x="3148012" y="349408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Oval 70"/>
            <p:cNvSpPr>
              <a:spLocks noChangeArrowheads="1"/>
            </p:cNvSpPr>
            <p:nvPr/>
          </p:nvSpPr>
          <p:spPr bwMode="auto">
            <a:xfrm>
              <a:off x="2506662" y="337026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Oval 67"/>
            <p:cNvSpPr>
              <a:spLocks noChangeArrowheads="1"/>
            </p:cNvSpPr>
            <p:nvPr/>
          </p:nvSpPr>
          <p:spPr bwMode="auto">
            <a:xfrm>
              <a:off x="50133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Oval 69"/>
            <p:cNvSpPr>
              <a:spLocks noChangeArrowheads="1"/>
            </p:cNvSpPr>
            <p:nvPr/>
          </p:nvSpPr>
          <p:spPr bwMode="auto">
            <a:xfrm>
              <a:off x="55038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Oval 70"/>
            <p:cNvSpPr>
              <a:spLocks noChangeArrowheads="1"/>
            </p:cNvSpPr>
            <p:nvPr/>
          </p:nvSpPr>
          <p:spPr bwMode="auto">
            <a:xfrm>
              <a:off x="4862513" y="51974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Oval 67"/>
            <p:cNvSpPr>
              <a:spLocks noChangeArrowheads="1"/>
            </p:cNvSpPr>
            <p:nvPr/>
          </p:nvSpPr>
          <p:spPr bwMode="auto">
            <a:xfrm>
              <a:off x="5605462" y="52863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Oval 69"/>
            <p:cNvSpPr>
              <a:spLocks noChangeArrowheads="1"/>
            </p:cNvSpPr>
            <p:nvPr/>
          </p:nvSpPr>
          <p:spPr bwMode="auto">
            <a:xfrm>
              <a:off x="6096000" y="52863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Oval 68"/>
            <p:cNvSpPr>
              <a:spLocks noChangeArrowheads="1"/>
            </p:cNvSpPr>
            <p:nvPr/>
          </p:nvSpPr>
          <p:spPr bwMode="auto">
            <a:xfrm>
              <a:off x="3590925" y="4513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Oval 68"/>
            <p:cNvSpPr>
              <a:spLocks noChangeArrowheads="1"/>
            </p:cNvSpPr>
            <p:nvPr/>
          </p:nvSpPr>
          <p:spPr bwMode="auto">
            <a:xfrm>
              <a:off x="4183062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Oval 70"/>
            <p:cNvSpPr>
              <a:spLocks noChangeArrowheads="1"/>
            </p:cNvSpPr>
            <p:nvPr/>
          </p:nvSpPr>
          <p:spPr bwMode="auto">
            <a:xfrm>
              <a:off x="3978275" y="4451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Oval 71"/>
            <p:cNvSpPr>
              <a:spLocks noChangeArrowheads="1"/>
            </p:cNvSpPr>
            <p:nvPr/>
          </p:nvSpPr>
          <p:spPr bwMode="auto">
            <a:xfrm>
              <a:off x="3773487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Oval 68"/>
            <p:cNvSpPr>
              <a:spLocks noChangeArrowheads="1"/>
            </p:cNvSpPr>
            <p:nvPr/>
          </p:nvSpPr>
          <p:spPr bwMode="auto">
            <a:xfrm>
              <a:off x="5730876" y="252888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Oval 68"/>
            <p:cNvSpPr>
              <a:spLocks noChangeArrowheads="1"/>
            </p:cNvSpPr>
            <p:nvPr/>
          </p:nvSpPr>
          <p:spPr bwMode="auto">
            <a:xfrm>
              <a:off x="6323013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Oval 70"/>
            <p:cNvSpPr>
              <a:spLocks noChangeArrowheads="1"/>
            </p:cNvSpPr>
            <p:nvPr/>
          </p:nvSpPr>
          <p:spPr bwMode="auto">
            <a:xfrm>
              <a:off x="6118226" y="24669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Oval 71"/>
            <p:cNvSpPr>
              <a:spLocks noChangeArrowheads="1"/>
            </p:cNvSpPr>
            <p:nvPr/>
          </p:nvSpPr>
          <p:spPr bwMode="auto">
            <a:xfrm>
              <a:off x="5913438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Oval 68"/>
            <p:cNvSpPr>
              <a:spLocks noChangeArrowheads="1"/>
            </p:cNvSpPr>
            <p:nvPr/>
          </p:nvSpPr>
          <p:spPr bwMode="auto">
            <a:xfrm>
              <a:off x="6446838" y="260508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Oval 68"/>
            <p:cNvSpPr>
              <a:spLocks noChangeArrowheads="1"/>
            </p:cNvSpPr>
            <p:nvPr/>
          </p:nvSpPr>
          <p:spPr bwMode="auto">
            <a:xfrm>
              <a:off x="7038975" y="29257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Oval 70"/>
            <p:cNvSpPr>
              <a:spLocks noChangeArrowheads="1"/>
            </p:cNvSpPr>
            <p:nvPr/>
          </p:nvSpPr>
          <p:spPr bwMode="auto">
            <a:xfrm>
              <a:off x="6834188" y="25431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Oval 71"/>
            <p:cNvSpPr>
              <a:spLocks noChangeArrowheads="1"/>
            </p:cNvSpPr>
            <p:nvPr/>
          </p:nvSpPr>
          <p:spPr bwMode="auto">
            <a:xfrm>
              <a:off x="6629400" y="29257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Oval 68"/>
            <p:cNvSpPr>
              <a:spLocks noChangeArrowheads="1"/>
            </p:cNvSpPr>
            <p:nvPr/>
          </p:nvSpPr>
          <p:spPr bwMode="auto">
            <a:xfrm>
              <a:off x="6410325" y="3370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Oval 68"/>
            <p:cNvSpPr>
              <a:spLocks noChangeArrowheads="1"/>
            </p:cNvSpPr>
            <p:nvPr/>
          </p:nvSpPr>
          <p:spPr bwMode="auto">
            <a:xfrm>
              <a:off x="7002462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Oval 70"/>
            <p:cNvSpPr>
              <a:spLocks noChangeArrowheads="1"/>
            </p:cNvSpPr>
            <p:nvPr/>
          </p:nvSpPr>
          <p:spPr bwMode="auto">
            <a:xfrm>
              <a:off x="6797675" y="3308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Oval 71"/>
            <p:cNvSpPr>
              <a:spLocks noChangeArrowheads="1"/>
            </p:cNvSpPr>
            <p:nvPr/>
          </p:nvSpPr>
          <p:spPr bwMode="auto">
            <a:xfrm>
              <a:off x="6592887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520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Observasi parameter GA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876550" algn="l"/>
              </a:tabLst>
            </a:pPr>
            <a:r>
              <a:rPr lang="en-US" sz="2400" smtClean="0"/>
              <a:t>Minimasi fungsi </a:t>
            </a:r>
            <a:r>
              <a:rPr lang="en-US" sz="2400" i="1" smtClean="0"/>
              <a:t>h</a:t>
            </a:r>
            <a:r>
              <a:rPr lang="en-US" sz="2400" smtClean="0"/>
              <a:t> = x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2</a:t>
            </a:r>
            <a:r>
              <a:rPr lang="en-US" sz="2400" smtClean="0"/>
              <a:t> + x</a:t>
            </a:r>
            <a:r>
              <a:rPr lang="en-US" sz="2400" baseline="-25000" smtClean="0"/>
              <a:t>2</a:t>
            </a:r>
            <a:r>
              <a:rPr lang="en-US" sz="2400" baseline="30000" smtClean="0"/>
              <a:t>2</a:t>
            </a:r>
            <a:r>
              <a:rPr lang="en-US" sz="2400" smtClean="0"/>
              <a:t>,   x</a:t>
            </a:r>
            <a:r>
              <a:rPr lang="en-US" sz="2400" baseline="-25000" smtClean="0"/>
              <a:t>1</a:t>
            </a:r>
            <a:r>
              <a:rPr lang="en-US" sz="2400" smtClean="0"/>
              <a:t> dan x</a:t>
            </a:r>
            <a:r>
              <a:rPr lang="en-US" sz="2400" baseline="-25000" smtClean="0"/>
              <a:t>2</a:t>
            </a:r>
            <a:r>
              <a:rPr lang="en-US" sz="2400" smtClean="0"/>
              <a:t> elemen [-10, 10]</a:t>
            </a:r>
            <a:endParaRPr lang="en-US" sz="2400" baseline="30000" smtClean="0"/>
          </a:p>
          <a:p>
            <a:pPr>
              <a:tabLst>
                <a:tab pos="2876550" algn="l"/>
              </a:tabLst>
            </a:pPr>
            <a:r>
              <a:rPr lang="en-US" sz="2400" smtClean="0"/>
              <a:t>Fitness = 1/(x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2</a:t>
            </a:r>
            <a:r>
              <a:rPr lang="en-US" sz="2400" smtClean="0"/>
              <a:t> + x</a:t>
            </a:r>
            <a:r>
              <a:rPr lang="en-US" sz="2400" baseline="-25000" smtClean="0"/>
              <a:t>2</a:t>
            </a:r>
            <a:r>
              <a:rPr lang="en-US" sz="2400" baseline="30000" smtClean="0"/>
              <a:t>2 </a:t>
            </a:r>
            <a:r>
              <a:rPr lang="en-US" sz="2400" smtClean="0"/>
              <a:t>+ 0.001)</a:t>
            </a:r>
          </a:p>
          <a:p>
            <a:pPr>
              <a:tabLst>
                <a:tab pos="2876550" algn="l"/>
              </a:tabLst>
            </a:pPr>
            <a:endParaRPr lang="en-US" sz="2400" smtClean="0"/>
          </a:p>
          <a:p>
            <a:pPr>
              <a:tabLst>
                <a:tab pos="2876550" algn="l"/>
              </a:tabLst>
            </a:pPr>
            <a:r>
              <a:rPr lang="id-ID" sz="2400" smtClean="0"/>
              <a:t>Uk</a:t>
            </a:r>
            <a:r>
              <a:rPr lang="en-US" sz="2400" smtClean="0"/>
              <a:t>uran </a:t>
            </a:r>
            <a:r>
              <a:rPr lang="id-ID" sz="2400" smtClean="0"/>
              <a:t>Pop</a:t>
            </a:r>
            <a:r>
              <a:rPr lang="en-US" sz="2400" smtClean="0"/>
              <a:t>ulasi</a:t>
            </a:r>
            <a:r>
              <a:rPr lang="id-ID" sz="2400" smtClean="0"/>
              <a:t> </a:t>
            </a:r>
            <a:r>
              <a:rPr lang="en-US" sz="2400" smtClean="0"/>
              <a:t>	</a:t>
            </a:r>
            <a:r>
              <a:rPr lang="id-ID" sz="2400" smtClean="0"/>
              <a:t>= [50 100 200]</a:t>
            </a:r>
          </a:p>
          <a:p>
            <a:pPr>
              <a:tabLst>
                <a:tab pos="2876550" algn="l"/>
              </a:tabLst>
            </a:pPr>
            <a:r>
              <a:rPr lang="en-US" sz="2400" smtClean="0"/>
              <a:t>Jumlah </a:t>
            </a:r>
            <a:r>
              <a:rPr lang="id-ID" sz="2400" smtClean="0"/>
              <a:t>bit    </a:t>
            </a:r>
            <a:r>
              <a:rPr lang="en-US" sz="2400" smtClean="0"/>
              <a:t>	</a:t>
            </a:r>
            <a:r>
              <a:rPr lang="id-ID" sz="2400" smtClean="0"/>
              <a:t>= [10 </a:t>
            </a:r>
            <a:r>
              <a:rPr lang="en-US" sz="2400" smtClean="0"/>
              <a:t>5</a:t>
            </a:r>
            <a:r>
              <a:rPr lang="id-ID" sz="2400" smtClean="0"/>
              <a:t>0 </a:t>
            </a:r>
            <a:r>
              <a:rPr lang="en-US" sz="2400" smtClean="0"/>
              <a:t>9</a:t>
            </a:r>
            <a:r>
              <a:rPr lang="id-ID" sz="2400" smtClean="0"/>
              <a:t>0]</a:t>
            </a:r>
            <a:endParaRPr lang="en-US" sz="2400" smtClean="0"/>
          </a:p>
          <a:p>
            <a:pPr>
              <a:tabLst>
                <a:tab pos="2876550" algn="l"/>
              </a:tabLst>
            </a:pPr>
            <a:r>
              <a:rPr lang="id-ID" sz="2400" smtClean="0"/>
              <a:t>P</a:t>
            </a:r>
            <a:r>
              <a:rPr lang="en-US" sz="2400" smtClean="0"/>
              <a:t>rob Rekombinasi</a:t>
            </a:r>
            <a:r>
              <a:rPr lang="id-ID" sz="2400" smtClean="0"/>
              <a:t> </a:t>
            </a:r>
            <a:r>
              <a:rPr lang="en-US" sz="2400" smtClean="0"/>
              <a:t>	</a:t>
            </a:r>
            <a:r>
              <a:rPr lang="id-ID" sz="2400" smtClean="0"/>
              <a:t>= [0.5 0.7 0.9]</a:t>
            </a:r>
            <a:endParaRPr lang="en-US" sz="2400" smtClean="0"/>
          </a:p>
          <a:p>
            <a:pPr>
              <a:tabLst>
                <a:tab pos="2876550" algn="l"/>
              </a:tabLst>
            </a:pPr>
            <a:r>
              <a:rPr lang="en-US" sz="2400" smtClean="0"/>
              <a:t>Prob Mutasi 	= [</a:t>
            </a:r>
            <a:r>
              <a:rPr lang="id-ID" sz="2400" smtClean="0"/>
              <a:t>0.5/JumGen 1/JumGen 2/JumGen</a:t>
            </a:r>
            <a:r>
              <a:rPr lang="en-US" sz="2400" smtClean="0"/>
              <a:t>]</a:t>
            </a:r>
          </a:p>
          <a:p>
            <a:pPr>
              <a:tabLst>
                <a:tab pos="2876550" algn="l"/>
              </a:tabLst>
            </a:pPr>
            <a:endParaRPr lang="en-US" sz="2400" smtClean="0"/>
          </a:p>
          <a:p>
            <a:pPr>
              <a:tabLst>
                <a:tab pos="2876550" algn="l"/>
              </a:tabLst>
            </a:pPr>
            <a:r>
              <a:rPr lang="en-US" sz="2400" smtClean="0"/>
              <a:t>Jumlah Individu maksimum = 20000 (</a:t>
            </a:r>
            <a:r>
              <a:rPr lang="en-US" sz="2400" i="1" smtClean="0">
                <a:solidFill>
                  <a:srgbClr val="FF0000"/>
                </a:solidFill>
              </a:rPr>
              <a:t>fairness</a:t>
            </a:r>
            <a:r>
              <a:rPr lang="en-US" sz="2400" smtClean="0"/>
              <a:t>)</a:t>
            </a:r>
          </a:p>
          <a:p>
            <a:pPr>
              <a:tabLst>
                <a:tab pos="2876550" algn="l"/>
              </a:tabLst>
            </a:pPr>
            <a:r>
              <a:rPr lang="en-US" sz="2400" smtClean="0"/>
              <a:t>Jumlah running/percobaan = 30 (</a:t>
            </a:r>
            <a:r>
              <a:rPr lang="en-US" sz="2400" i="1" smtClean="0">
                <a:solidFill>
                  <a:srgbClr val="FF0000"/>
                </a:solidFill>
              </a:rPr>
              <a:t>valid</a:t>
            </a:r>
            <a:r>
              <a:rPr lang="en-US" sz="2400" smtClean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3048000"/>
            <a:ext cx="8153400" cy="2209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61913"/>
          <a:ext cx="8686801" cy="6766560"/>
        </p:xfrm>
        <a:graphic>
          <a:graphicData uri="http://schemas.openxmlformats.org/drawingml/2006/table">
            <a:tbl>
              <a:tblPr/>
              <a:tblGrid>
                <a:gridCol w="957657"/>
                <a:gridCol w="1172057"/>
                <a:gridCol w="800429"/>
                <a:gridCol w="1618725"/>
                <a:gridCol w="1415044"/>
                <a:gridCol w="1189924"/>
                <a:gridCol w="1532965"/>
              </a:tblGrid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Observasi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Ukuran populasi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Jumlah bit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Probabilitas Pdh Silang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Probabilitas Mutasi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Rata-rata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Fitness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terbaik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Rata-rata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Jml Individu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yang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dievaluasi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611,0770624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528,7161733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622,2201392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8301,6667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999,9987777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8013,3333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999,9982015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8133,3333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999,9988782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8361,6667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8796,6667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8151,6667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8780,0000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7538,3333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8995,0000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599,4452769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143000" y="5500688"/>
            <a:ext cx="5105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4948238"/>
            <a:ext cx="670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Paket parameter terbaik untuk kasus di atas</a:t>
            </a:r>
            <a:endParaRPr lang="id-ID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46038"/>
          <a:ext cx="8686801" cy="6766560"/>
        </p:xfrm>
        <a:graphic>
          <a:graphicData uri="http://schemas.openxmlformats.org/drawingml/2006/table">
            <a:tbl>
              <a:tblPr/>
              <a:tblGrid>
                <a:gridCol w="957657"/>
                <a:gridCol w="1172057"/>
                <a:gridCol w="800429"/>
                <a:gridCol w="1618725"/>
                <a:gridCol w="1415044"/>
                <a:gridCol w="1189924"/>
                <a:gridCol w="1532965"/>
              </a:tblGrid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Observasi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Ukuran populasi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Jumlah bit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Probabilitas Pdh Silang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Probabilitas Mutasi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Rata-rata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Fitness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terbaik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Rata-rata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Jml Individu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yang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dievaluasi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575,8472869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559,6804844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15246,6667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999,9986429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14416,6667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999,9988459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13390,0000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999,9987118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15010,0000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16056,6667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14580,0000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15430,0000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19860,0000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13346,6667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15390,0000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599,0108676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828,6149185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557,3828866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52400"/>
          <a:ext cx="8686801" cy="4846320"/>
        </p:xfrm>
        <a:graphic>
          <a:graphicData uri="http://schemas.openxmlformats.org/drawingml/2006/table">
            <a:tbl>
              <a:tblPr/>
              <a:tblGrid>
                <a:gridCol w="957657"/>
                <a:gridCol w="1172057"/>
                <a:gridCol w="800429"/>
                <a:gridCol w="1618725"/>
                <a:gridCol w="1415044"/>
                <a:gridCol w="1189924"/>
                <a:gridCol w="1532965"/>
              </a:tblGrid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Observasi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Ukuran populasi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Jumlah bit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Probabilitas Pdh Silang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Probabilitas Mutasi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Rata-rata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Fitness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terbaik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Rata-rata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Jml Individu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yang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dievaluasi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tabLst/>
                      </a:pP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839,5544749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539,1055371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999,9999995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999,9986789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19966,6667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999,9999997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999,9947933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19986,6667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999,9999996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999,9939550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999,9999988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19966,6667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999,9999999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999,9999976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999,9999995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999,9999979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19866,6667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1000,0000000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19993,3333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999,9999988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20000,0000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228600"/>
          <a:ext cx="8686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GA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Konvergensi Prematur</a:t>
            </a:r>
            <a:r>
              <a:rPr lang="en-US" smtClean="0"/>
              <a:t> (KP)</a:t>
            </a:r>
          </a:p>
          <a:p>
            <a:r>
              <a:rPr lang="en-US" i="1" smtClean="0"/>
              <a:t>G</a:t>
            </a:r>
            <a:r>
              <a:rPr lang="id-ID" i="1" smtClean="0"/>
              <a:t>ray </a:t>
            </a:r>
            <a:r>
              <a:rPr lang="en-US" i="1" smtClean="0"/>
              <a:t>C</a:t>
            </a:r>
            <a:r>
              <a:rPr lang="id-ID" i="1" smtClean="0"/>
              <a:t>oding</a:t>
            </a:r>
            <a:endParaRPr lang="en-US" i="1" smtClean="0"/>
          </a:p>
          <a:p>
            <a:r>
              <a:rPr lang="id-ID" i="1" smtClean="0"/>
              <a:t>Messy Encoding</a:t>
            </a:r>
            <a:endParaRPr lang="en-US" i="1" smtClean="0"/>
          </a:p>
          <a:p>
            <a:r>
              <a:rPr lang="en-US" i="1" smtClean="0"/>
              <a:t>F</a:t>
            </a:r>
            <a:r>
              <a:rPr lang="id-ID" i="1" smtClean="0"/>
              <a:t>itness </a:t>
            </a:r>
            <a:r>
              <a:rPr lang="en-US" i="1" smtClean="0"/>
              <a:t>R</a:t>
            </a:r>
            <a:r>
              <a:rPr lang="id-ID" i="1" smtClean="0"/>
              <a:t>anking</a:t>
            </a:r>
            <a:endParaRPr lang="en-US" i="1" smtClean="0"/>
          </a:p>
          <a:p>
            <a:r>
              <a:rPr lang="en-US" i="1" smtClean="0"/>
              <a:t>Island Model</a:t>
            </a:r>
          </a:p>
          <a:p>
            <a:r>
              <a:rPr lang="en-US" i="1" smtClean="0"/>
              <a:t>Adaptive GA</a:t>
            </a:r>
            <a:endParaRPr lang="en-US" smtClean="0"/>
          </a:p>
          <a:p>
            <a:r>
              <a:rPr lang="en-US" i="1" smtClean="0"/>
              <a:t>Grid-Based Crossover</a:t>
            </a:r>
            <a:endParaRPr lang="en-US" smtClean="0"/>
          </a:p>
          <a:p>
            <a:r>
              <a:rPr lang="en-US" i="1" smtClean="0"/>
              <a:t>Grammatical Encoding</a:t>
            </a:r>
          </a:p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6092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Konvergensi Prematur</a:t>
            </a:r>
            <a:r>
              <a:rPr lang="en-US" dirty="0" smtClean="0"/>
              <a:t> (KP)</a:t>
            </a:r>
            <a:endParaRPr lang="id-ID" dirty="0"/>
          </a:p>
        </p:txBody>
      </p:sp>
      <p:pic>
        <p:nvPicPr>
          <p:cNvPr id="156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7699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1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Pencegahan KP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G</a:t>
            </a:r>
            <a:r>
              <a:rPr lang="id-ID" i="1" smtClean="0"/>
              <a:t>ray </a:t>
            </a:r>
            <a:r>
              <a:rPr lang="en-US" i="1" smtClean="0"/>
              <a:t>C</a:t>
            </a:r>
            <a:r>
              <a:rPr lang="id-ID" i="1" smtClean="0"/>
              <a:t>oding</a:t>
            </a:r>
            <a:endParaRPr lang="en-US" i="1" smtClean="0"/>
          </a:p>
          <a:p>
            <a:r>
              <a:rPr lang="id-ID" i="1" smtClean="0"/>
              <a:t>Messy Encoding</a:t>
            </a:r>
            <a:endParaRPr lang="en-US" i="1" smtClean="0"/>
          </a:p>
          <a:p>
            <a:r>
              <a:rPr lang="en-US" i="1" smtClean="0"/>
              <a:t>F</a:t>
            </a:r>
            <a:r>
              <a:rPr lang="id-ID" i="1" smtClean="0"/>
              <a:t>itness </a:t>
            </a:r>
            <a:r>
              <a:rPr lang="en-US" i="1" smtClean="0"/>
              <a:t>R</a:t>
            </a:r>
            <a:r>
              <a:rPr lang="id-ID" i="1" smtClean="0"/>
              <a:t>anking</a:t>
            </a:r>
            <a:endParaRPr lang="en-US" i="1" smtClean="0"/>
          </a:p>
          <a:p>
            <a:r>
              <a:rPr lang="en-US" i="1" smtClean="0"/>
              <a:t>Island Model</a:t>
            </a:r>
          </a:p>
          <a:p>
            <a:r>
              <a:rPr lang="en-US" i="1" smtClean="0"/>
              <a:t>Adaptive GA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79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Hamming Distance</a:t>
            </a:r>
            <a:endParaRPr lang="id-ID" dirty="0"/>
          </a:p>
        </p:txBody>
      </p:sp>
      <p:pic>
        <p:nvPicPr>
          <p:cNvPr id="158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2438400"/>
            <a:ext cx="6819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3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8" name="Group 457"/>
          <p:cNvGrpSpPr/>
          <p:nvPr/>
        </p:nvGrpSpPr>
        <p:grpSpPr>
          <a:xfrm>
            <a:off x="2016126" y="1452563"/>
            <a:ext cx="5603874" cy="4033837"/>
            <a:chOff x="1914525" y="1374774"/>
            <a:chExt cx="5603874" cy="4033837"/>
          </a:xfrm>
        </p:grpSpPr>
        <p:sp>
          <p:nvSpPr>
            <p:cNvPr id="459" name="Oval 67"/>
            <p:cNvSpPr>
              <a:spLocks noChangeArrowheads="1"/>
            </p:cNvSpPr>
            <p:nvPr/>
          </p:nvSpPr>
          <p:spPr bwMode="auto">
            <a:xfrm>
              <a:off x="66516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0" name="Oval 69"/>
            <p:cNvSpPr>
              <a:spLocks noChangeArrowheads="1"/>
            </p:cNvSpPr>
            <p:nvPr/>
          </p:nvSpPr>
          <p:spPr bwMode="auto">
            <a:xfrm>
              <a:off x="71421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1" name="Oval 70"/>
            <p:cNvSpPr>
              <a:spLocks noChangeArrowheads="1"/>
            </p:cNvSpPr>
            <p:nvPr/>
          </p:nvSpPr>
          <p:spPr bwMode="auto">
            <a:xfrm>
              <a:off x="6500813" y="51974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Line 79"/>
            <p:cNvSpPr>
              <a:spLocks noChangeShapeType="1"/>
            </p:cNvSpPr>
            <p:nvPr/>
          </p:nvSpPr>
          <p:spPr bwMode="auto">
            <a:xfrm>
              <a:off x="3648075" y="14287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Line 80"/>
            <p:cNvSpPr>
              <a:spLocks noChangeShapeType="1"/>
            </p:cNvSpPr>
            <p:nvPr/>
          </p:nvSpPr>
          <p:spPr bwMode="auto">
            <a:xfrm>
              <a:off x="3702050" y="13747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Line 81"/>
            <p:cNvSpPr>
              <a:spLocks noChangeShapeType="1"/>
            </p:cNvSpPr>
            <p:nvPr/>
          </p:nvSpPr>
          <p:spPr bwMode="auto">
            <a:xfrm>
              <a:off x="3155950" y="17573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Line 82"/>
            <p:cNvSpPr>
              <a:spLocks noChangeShapeType="1"/>
            </p:cNvSpPr>
            <p:nvPr/>
          </p:nvSpPr>
          <p:spPr bwMode="auto">
            <a:xfrm>
              <a:off x="3209925" y="17017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Line 83"/>
            <p:cNvSpPr>
              <a:spLocks noChangeShapeType="1"/>
            </p:cNvSpPr>
            <p:nvPr/>
          </p:nvSpPr>
          <p:spPr bwMode="auto">
            <a:xfrm>
              <a:off x="2825750" y="20716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7" name="Line 84"/>
            <p:cNvSpPr>
              <a:spLocks noChangeShapeType="1"/>
            </p:cNvSpPr>
            <p:nvPr/>
          </p:nvSpPr>
          <p:spPr bwMode="auto">
            <a:xfrm>
              <a:off x="2881313" y="20177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8" name="Line 89"/>
            <p:cNvSpPr>
              <a:spLocks noChangeShapeType="1"/>
            </p:cNvSpPr>
            <p:nvPr/>
          </p:nvSpPr>
          <p:spPr bwMode="auto">
            <a:xfrm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Line 90"/>
            <p:cNvSpPr>
              <a:spLocks noChangeShapeType="1"/>
            </p:cNvSpPr>
            <p:nvPr/>
          </p:nvSpPr>
          <p:spPr bwMode="auto">
            <a:xfrm flipH="1">
              <a:off x="3660775" y="13874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Line 91"/>
            <p:cNvSpPr>
              <a:spLocks noChangeShapeType="1"/>
            </p:cNvSpPr>
            <p:nvPr/>
          </p:nvSpPr>
          <p:spPr bwMode="auto">
            <a:xfrm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Line 92"/>
            <p:cNvSpPr>
              <a:spLocks noChangeShapeType="1"/>
            </p:cNvSpPr>
            <p:nvPr/>
          </p:nvSpPr>
          <p:spPr bwMode="auto">
            <a:xfrm flipH="1">
              <a:off x="3168650" y="17160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Line 93"/>
            <p:cNvSpPr>
              <a:spLocks noChangeShapeType="1"/>
            </p:cNvSpPr>
            <p:nvPr/>
          </p:nvSpPr>
          <p:spPr bwMode="auto">
            <a:xfrm>
              <a:off x="2840038" y="20304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3" name="Line 77"/>
            <p:cNvSpPr>
              <a:spLocks noChangeShapeType="1"/>
            </p:cNvSpPr>
            <p:nvPr/>
          </p:nvSpPr>
          <p:spPr bwMode="auto">
            <a:xfrm>
              <a:off x="2973388" y="23447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4" name="Line 78"/>
            <p:cNvSpPr>
              <a:spLocks noChangeShapeType="1"/>
            </p:cNvSpPr>
            <p:nvPr/>
          </p:nvSpPr>
          <p:spPr bwMode="auto">
            <a:xfrm>
              <a:off x="3028950" y="22907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Line 79"/>
            <p:cNvSpPr>
              <a:spLocks noChangeShapeType="1"/>
            </p:cNvSpPr>
            <p:nvPr/>
          </p:nvSpPr>
          <p:spPr bwMode="auto">
            <a:xfrm>
              <a:off x="4845050" y="2317751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6" name="Line 80"/>
            <p:cNvSpPr>
              <a:spLocks noChangeShapeType="1"/>
            </p:cNvSpPr>
            <p:nvPr/>
          </p:nvSpPr>
          <p:spPr bwMode="auto">
            <a:xfrm>
              <a:off x="4899025" y="2263776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7" name="Line 81"/>
            <p:cNvSpPr>
              <a:spLocks noChangeShapeType="1"/>
            </p:cNvSpPr>
            <p:nvPr/>
          </p:nvSpPr>
          <p:spPr bwMode="auto">
            <a:xfrm>
              <a:off x="4352925" y="2646363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8" name="Line 82"/>
            <p:cNvSpPr>
              <a:spLocks noChangeShapeType="1"/>
            </p:cNvSpPr>
            <p:nvPr/>
          </p:nvSpPr>
          <p:spPr bwMode="auto">
            <a:xfrm>
              <a:off x="4406900" y="25908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9" name="Line 87"/>
            <p:cNvSpPr>
              <a:spLocks noChangeShapeType="1"/>
            </p:cNvSpPr>
            <p:nvPr/>
          </p:nvSpPr>
          <p:spPr bwMode="auto">
            <a:xfrm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0" name="Line 88"/>
            <p:cNvSpPr>
              <a:spLocks noChangeShapeType="1"/>
            </p:cNvSpPr>
            <p:nvPr/>
          </p:nvSpPr>
          <p:spPr bwMode="auto">
            <a:xfrm flipH="1">
              <a:off x="2987675" y="23050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Line 89"/>
            <p:cNvSpPr>
              <a:spLocks noChangeShapeType="1"/>
            </p:cNvSpPr>
            <p:nvPr/>
          </p:nvSpPr>
          <p:spPr bwMode="auto">
            <a:xfrm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2" name="Line 90"/>
            <p:cNvSpPr>
              <a:spLocks noChangeShapeType="1"/>
            </p:cNvSpPr>
            <p:nvPr/>
          </p:nvSpPr>
          <p:spPr bwMode="auto">
            <a:xfrm flipH="1">
              <a:off x="4857750" y="2276476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3" name="Line 91"/>
            <p:cNvSpPr>
              <a:spLocks noChangeShapeType="1"/>
            </p:cNvSpPr>
            <p:nvPr/>
          </p:nvSpPr>
          <p:spPr bwMode="auto">
            <a:xfrm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Line 92"/>
            <p:cNvSpPr>
              <a:spLocks noChangeShapeType="1"/>
            </p:cNvSpPr>
            <p:nvPr/>
          </p:nvSpPr>
          <p:spPr bwMode="auto">
            <a:xfrm flipH="1">
              <a:off x="4365625" y="26050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5" name="Oval 67"/>
            <p:cNvSpPr>
              <a:spLocks noChangeArrowheads="1"/>
            </p:cNvSpPr>
            <p:nvPr/>
          </p:nvSpPr>
          <p:spPr bwMode="auto">
            <a:xfrm>
              <a:off x="5110162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6" name="Oval 68"/>
            <p:cNvSpPr>
              <a:spLocks noChangeArrowheads="1"/>
            </p:cNvSpPr>
            <p:nvPr/>
          </p:nvSpPr>
          <p:spPr bwMode="auto">
            <a:xfrm>
              <a:off x="5164137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7" name="Oval 69"/>
            <p:cNvSpPr>
              <a:spLocks noChangeArrowheads="1"/>
            </p:cNvSpPr>
            <p:nvPr/>
          </p:nvSpPr>
          <p:spPr bwMode="auto">
            <a:xfrm>
              <a:off x="5600700" y="36099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8" name="Oval 70"/>
            <p:cNvSpPr>
              <a:spLocks noChangeArrowheads="1"/>
            </p:cNvSpPr>
            <p:nvPr/>
          </p:nvSpPr>
          <p:spPr bwMode="auto">
            <a:xfrm>
              <a:off x="4959350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Oval 71"/>
            <p:cNvSpPr>
              <a:spLocks noChangeArrowheads="1"/>
            </p:cNvSpPr>
            <p:nvPr/>
          </p:nvSpPr>
          <p:spPr bwMode="auto">
            <a:xfrm>
              <a:off x="4754562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Line 75"/>
            <p:cNvSpPr>
              <a:spLocks noChangeShapeType="1"/>
            </p:cNvSpPr>
            <p:nvPr/>
          </p:nvSpPr>
          <p:spPr bwMode="auto">
            <a:xfrm>
              <a:off x="3217863" y="2619376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Line 76"/>
            <p:cNvSpPr>
              <a:spLocks noChangeShapeType="1"/>
            </p:cNvSpPr>
            <p:nvPr/>
          </p:nvSpPr>
          <p:spPr bwMode="auto">
            <a:xfrm>
              <a:off x="3273425" y="256540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Line 77"/>
            <p:cNvSpPr>
              <a:spLocks noChangeShapeType="1"/>
            </p:cNvSpPr>
            <p:nvPr/>
          </p:nvSpPr>
          <p:spPr bwMode="auto">
            <a:xfrm>
              <a:off x="3090863" y="2078037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3" name="Line 78"/>
            <p:cNvSpPr>
              <a:spLocks noChangeShapeType="1"/>
            </p:cNvSpPr>
            <p:nvPr/>
          </p:nvSpPr>
          <p:spPr bwMode="auto">
            <a:xfrm>
              <a:off x="3146425" y="2024062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4" name="Line 79"/>
            <p:cNvSpPr>
              <a:spLocks noChangeShapeType="1"/>
            </p:cNvSpPr>
            <p:nvPr/>
          </p:nvSpPr>
          <p:spPr bwMode="auto">
            <a:xfrm>
              <a:off x="4244975" y="1581149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5" name="Line 80"/>
            <p:cNvSpPr>
              <a:spLocks noChangeShapeType="1"/>
            </p:cNvSpPr>
            <p:nvPr/>
          </p:nvSpPr>
          <p:spPr bwMode="auto">
            <a:xfrm>
              <a:off x="4298950" y="1527174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6" name="Line 81"/>
            <p:cNvSpPr>
              <a:spLocks noChangeShapeType="1"/>
            </p:cNvSpPr>
            <p:nvPr/>
          </p:nvSpPr>
          <p:spPr bwMode="auto">
            <a:xfrm>
              <a:off x="3752850" y="1909761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7" name="Line 82"/>
            <p:cNvSpPr>
              <a:spLocks noChangeShapeType="1"/>
            </p:cNvSpPr>
            <p:nvPr/>
          </p:nvSpPr>
          <p:spPr bwMode="auto">
            <a:xfrm>
              <a:off x="3806825" y="1854199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8" name="Line 83"/>
            <p:cNvSpPr>
              <a:spLocks noChangeShapeType="1"/>
            </p:cNvSpPr>
            <p:nvPr/>
          </p:nvSpPr>
          <p:spPr bwMode="auto">
            <a:xfrm>
              <a:off x="3422650" y="222408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9" name="Line 84"/>
            <p:cNvSpPr>
              <a:spLocks noChangeShapeType="1"/>
            </p:cNvSpPr>
            <p:nvPr/>
          </p:nvSpPr>
          <p:spPr bwMode="auto">
            <a:xfrm>
              <a:off x="3478213" y="2170113"/>
              <a:ext cx="0" cy="1079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0" name="Line 85"/>
            <p:cNvSpPr>
              <a:spLocks noChangeShapeType="1"/>
            </p:cNvSpPr>
            <p:nvPr/>
          </p:nvSpPr>
          <p:spPr bwMode="auto">
            <a:xfrm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1" name="Line 86"/>
            <p:cNvSpPr>
              <a:spLocks noChangeShapeType="1"/>
            </p:cNvSpPr>
            <p:nvPr/>
          </p:nvSpPr>
          <p:spPr bwMode="auto">
            <a:xfrm flipH="1">
              <a:off x="3232150" y="2579688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2" name="Line 87"/>
            <p:cNvSpPr>
              <a:spLocks noChangeShapeType="1"/>
            </p:cNvSpPr>
            <p:nvPr/>
          </p:nvSpPr>
          <p:spPr bwMode="auto">
            <a:xfrm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3" name="Line 88"/>
            <p:cNvSpPr>
              <a:spLocks noChangeShapeType="1"/>
            </p:cNvSpPr>
            <p:nvPr/>
          </p:nvSpPr>
          <p:spPr bwMode="auto">
            <a:xfrm flipH="1">
              <a:off x="3105150" y="2038350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4" name="Line 89"/>
            <p:cNvSpPr>
              <a:spLocks noChangeShapeType="1"/>
            </p:cNvSpPr>
            <p:nvPr/>
          </p:nvSpPr>
          <p:spPr bwMode="auto">
            <a:xfrm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5" name="Line 90"/>
            <p:cNvSpPr>
              <a:spLocks noChangeShapeType="1"/>
            </p:cNvSpPr>
            <p:nvPr/>
          </p:nvSpPr>
          <p:spPr bwMode="auto">
            <a:xfrm flipH="1">
              <a:off x="4257675" y="1539874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6" name="Line 91"/>
            <p:cNvSpPr>
              <a:spLocks noChangeShapeType="1"/>
            </p:cNvSpPr>
            <p:nvPr/>
          </p:nvSpPr>
          <p:spPr bwMode="auto">
            <a:xfrm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7" name="Line 92"/>
            <p:cNvSpPr>
              <a:spLocks noChangeShapeType="1"/>
            </p:cNvSpPr>
            <p:nvPr/>
          </p:nvSpPr>
          <p:spPr bwMode="auto">
            <a:xfrm flipH="1">
              <a:off x="3765550" y="1868486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8" name="Line 93"/>
            <p:cNvSpPr>
              <a:spLocks noChangeShapeType="1"/>
            </p:cNvSpPr>
            <p:nvPr/>
          </p:nvSpPr>
          <p:spPr bwMode="auto">
            <a:xfrm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9" name="Line 94"/>
            <p:cNvSpPr>
              <a:spLocks noChangeShapeType="1"/>
            </p:cNvSpPr>
            <p:nvPr/>
          </p:nvSpPr>
          <p:spPr bwMode="auto">
            <a:xfrm flipH="1">
              <a:off x="3436938" y="2182813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0" name="Line 77"/>
            <p:cNvSpPr>
              <a:spLocks noChangeShapeType="1"/>
            </p:cNvSpPr>
            <p:nvPr/>
          </p:nvSpPr>
          <p:spPr bwMode="auto">
            <a:xfrm>
              <a:off x="3570288" y="2497138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1" name="Line 78"/>
            <p:cNvSpPr>
              <a:spLocks noChangeShapeType="1"/>
            </p:cNvSpPr>
            <p:nvPr/>
          </p:nvSpPr>
          <p:spPr bwMode="auto">
            <a:xfrm>
              <a:off x="3625850" y="2443163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2" name="Line 87"/>
            <p:cNvSpPr>
              <a:spLocks noChangeShapeType="1"/>
            </p:cNvSpPr>
            <p:nvPr/>
          </p:nvSpPr>
          <p:spPr bwMode="auto">
            <a:xfrm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3" name="Line 88"/>
            <p:cNvSpPr>
              <a:spLocks noChangeShapeType="1"/>
            </p:cNvSpPr>
            <p:nvPr/>
          </p:nvSpPr>
          <p:spPr bwMode="auto">
            <a:xfrm flipH="1">
              <a:off x="3584575" y="2457451"/>
              <a:ext cx="80962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4" name="Line 79"/>
            <p:cNvSpPr>
              <a:spLocks noChangeShapeType="1"/>
            </p:cNvSpPr>
            <p:nvPr/>
          </p:nvSpPr>
          <p:spPr bwMode="auto">
            <a:xfrm>
              <a:off x="3800475" y="22113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5" name="Line 80"/>
            <p:cNvSpPr>
              <a:spLocks noChangeShapeType="1"/>
            </p:cNvSpPr>
            <p:nvPr/>
          </p:nvSpPr>
          <p:spPr bwMode="auto">
            <a:xfrm>
              <a:off x="3854450" y="21574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6" name="Line 89"/>
            <p:cNvSpPr>
              <a:spLocks noChangeShapeType="1"/>
            </p:cNvSpPr>
            <p:nvPr/>
          </p:nvSpPr>
          <p:spPr bwMode="auto">
            <a:xfrm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7" name="Line 90"/>
            <p:cNvSpPr>
              <a:spLocks noChangeShapeType="1"/>
            </p:cNvSpPr>
            <p:nvPr/>
          </p:nvSpPr>
          <p:spPr bwMode="auto">
            <a:xfrm flipH="1">
              <a:off x="3813175" y="21701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8" name="Line 79"/>
            <p:cNvSpPr>
              <a:spLocks noChangeShapeType="1"/>
            </p:cNvSpPr>
            <p:nvPr/>
          </p:nvSpPr>
          <p:spPr bwMode="auto">
            <a:xfrm>
              <a:off x="4397375" y="2363786"/>
              <a:ext cx="107950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9" name="Line 80"/>
            <p:cNvSpPr>
              <a:spLocks noChangeShapeType="1"/>
            </p:cNvSpPr>
            <p:nvPr/>
          </p:nvSpPr>
          <p:spPr bwMode="auto">
            <a:xfrm>
              <a:off x="4451350" y="2309811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0" name="Line 81"/>
            <p:cNvSpPr>
              <a:spLocks noChangeShapeType="1"/>
            </p:cNvSpPr>
            <p:nvPr/>
          </p:nvSpPr>
          <p:spPr bwMode="auto">
            <a:xfrm>
              <a:off x="3971925" y="2133600"/>
              <a:ext cx="109537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1" name="Line 82"/>
            <p:cNvSpPr>
              <a:spLocks noChangeShapeType="1"/>
            </p:cNvSpPr>
            <p:nvPr/>
          </p:nvSpPr>
          <p:spPr bwMode="auto">
            <a:xfrm>
              <a:off x="4025900" y="2078038"/>
              <a:ext cx="0" cy="109538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2" name="Line 89"/>
            <p:cNvSpPr>
              <a:spLocks noChangeShapeType="1"/>
            </p:cNvSpPr>
            <p:nvPr/>
          </p:nvSpPr>
          <p:spPr bwMode="auto">
            <a:xfrm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3" name="Line 90"/>
            <p:cNvSpPr>
              <a:spLocks noChangeShapeType="1"/>
            </p:cNvSpPr>
            <p:nvPr/>
          </p:nvSpPr>
          <p:spPr bwMode="auto">
            <a:xfrm flipH="1">
              <a:off x="4410075" y="2322511"/>
              <a:ext cx="82550" cy="825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4" name="Line 91"/>
            <p:cNvSpPr>
              <a:spLocks noChangeShapeType="1"/>
            </p:cNvSpPr>
            <p:nvPr/>
          </p:nvSpPr>
          <p:spPr bwMode="auto">
            <a:xfrm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5" name="Line 92"/>
            <p:cNvSpPr>
              <a:spLocks noChangeShapeType="1"/>
            </p:cNvSpPr>
            <p:nvPr/>
          </p:nvSpPr>
          <p:spPr bwMode="auto">
            <a:xfrm flipH="1">
              <a:off x="3984625" y="2092325"/>
              <a:ext cx="82550" cy="809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6" name="Oval 67"/>
            <p:cNvSpPr>
              <a:spLocks noChangeArrowheads="1"/>
            </p:cNvSpPr>
            <p:nvPr/>
          </p:nvSpPr>
          <p:spPr bwMode="auto">
            <a:xfrm>
              <a:off x="6804025" y="36099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7" name="Oval 68"/>
            <p:cNvSpPr>
              <a:spLocks noChangeArrowheads="1"/>
            </p:cNvSpPr>
            <p:nvPr/>
          </p:nvSpPr>
          <p:spPr bwMode="auto">
            <a:xfrm>
              <a:off x="6858000" y="42243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8" name="Oval 69"/>
            <p:cNvSpPr>
              <a:spLocks noChangeArrowheads="1"/>
            </p:cNvSpPr>
            <p:nvPr/>
          </p:nvSpPr>
          <p:spPr bwMode="auto">
            <a:xfrm>
              <a:off x="7294563" y="36099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9" name="Oval 70"/>
            <p:cNvSpPr>
              <a:spLocks noChangeArrowheads="1"/>
            </p:cNvSpPr>
            <p:nvPr/>
          </p:nvSpPr>
          <p:spPr bwMode="auto">
            <a:xfrm>
              <a:off x="6653213" y="38417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0" name="Oval 67"/>
            <p:cNvSpPr>
              <a:spLocks noChangeArrowheads="1"/>
            </p:cNvSpPr>
            <p:nvPr/>
          </p:nvSpPr>
          <p:spPr bwMode="auto">
            <a:xfrm>
              <a:off x="7396162" y="3930647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1" name="Oval 70"/>
            <p:cNvSpPr>
              <a:spLocks noChangeArrowheads="1"/>
            </p:cNvSpPr>
            <p:nvPr/>
          </p:nvSpPr>
          <p:spPr bwMode="auto">
            <a:xfrm>
              <a:off x="7245350" y="416242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Oval 67"/>
            <p:cNvSpPr>
              <a:spLocks noChangeArrowheads="1"/>
            </p:cNvSpPr>
            <p:nvPr/>
          </p:nvSpPr>
          <p:spPr bwMode="auto">
            <a:xfrm>
              <a:off x="2738437" y="3200400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Oval 68"/>
            <p:cNvSpPr>
              <a:spLocks noChangeArrowheads="1"/>
            </p:cNvSpPr>
            <p:nvPr/>
          </p:nvSpPr>
          <p:spPr bwMode="auto">
            <a:xfrm>
              <a:off x="2119312" y="34321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4" name="Oval 69"/>
            <p:cNvSpPr>
              <a:spLocks noChangeArrowheads="1"/>
            </p:cNvSpPr>
            <p:nvPr/>
          </p:nvSpPr>
          <p:spPr bwMode="auto">
            <a:xfrm>
              <a:off x="3228975" y="320040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5" name="Oval 70"/>
            <p:cNvSpPr>
              <a:spLocks noChangeArrowheads="1"/>
            </p:cNvSpPr>
            <p:nvPr/>
          </p:nvSpPr>
          <p:spPr bwMode="auto">
            <a:xfrm>
              <a:off x="1914525" y="3405187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6" name="Oval 67"/>
            <p:cNvSpPr>
              <a:spLocks noChangeArrowheads="1"/>
            </p:cNvSpPr>
            <p:nvPr/>
          </p:nvSpPr>
          <p:spPr bwMode="auto">
            <a:xfrm>
              <a:off x="2657474" y="3494086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7" name="Oval 69"/>
            <p:cNvSpPr>
              <a:spLocks noChangeArrowheads="1"/>
            </p:cNvSpPr>
            <p:nvPr/>
          </p:nvSpPr>
          <p:spPr bwMode="auto">
            <a:xfrm>
              <a:off x="3148012" y="349408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8" name="Oval 70"/>
            <p:cNvSpPr>
              <a:spLocks noChangeArrowheads="1"/>
            </p:cNvSpPr>
            <p:nvPr/>
          </p:nvSpPr>
          <p:spPr bwMode="auto">
            <a:xfrm>
              <a:off x="2506662" y="3370260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9" name="Oval 67"/>
            <p:cNvSpPr>
              <a:spLocks noChangeArrowheads="1"/>
            </p:cNvSpPr>
            <p:nvPr/>
          </p:nvSpPr>
          <p:spPr bwMode="auto">
            <a:xfrm>
              <a:off x="5013325" y="4965699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0" name="Oval 69"/>
            <p:cNvSpPr>
              <a:spLocks noChangeArrowheads="1"/>
            </p:cNvSpPr>
            <p:nvPr/>
          </p:nvSpPr>
          <p:spPr bwMode="auto">
            <a:xfrm>
              <a:off x="5503863" y="4965699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1" name="Oval 70"/>
            <p:cNvSpPr>
              <a:spLocks noChangeArrowheads="1"/>
            </p:cNvSpPr>
            <p:nvPr/>
          </p:nvSpPr>
          <p:spPr bwMode="auto">
            <a:xfrm>
              <a:off x="4862513" y="51974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2" name="Oval 67"/>
            <p:cNvSpPr>
              <a:spLocks noChangeArrowheads="1"/>
            </p:cNvSpPr>
            <p:nvPr/>
          </p:nvSpPr>
          <p:spPr bwMode="auto">
            <a:xfrm>
              <a:off x="5605462" y="5286373"/>
              <a:ext cx="122237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3" name="Oval 69"/>
            <p:cNvSpPr>
              <a:spLocks noChangeArrowheads="1"/>
            </p:cNvSpPr>
            <p:nvPr/>
          </p:nvSpPr>
          <p:spPr bwMode="auto">
            <a:xfrm>
              <a:off x="6096000" y="5286373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4" name="Oval 68"/>
            <p:cNvSpPr>
              <a:spLocks noChangeArrowheads="1"/>
            </p:cNvSpPr>
            <p:nvPr/>
          </p:nvSpPr>
          <p:spPr bwMode="auto">
            <a:xfrm>
              <a:off x="3590925" y="4513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5" name="Oval 68"/>
            <p:cNvSpPr>
              <a:spLocks noChangeArrowheads="1"/>
            </p:cNvSpPr>
            <p:nvPr/>
          </p:nvSpPr>
          <p:spPr bwMode="auto">
            <a:xfrm>
              <a:off x="4183062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6" name="Oval 70"/>
            <p:cNvSpPr>
              <a:spLocks noChangeArrowheads="1"/>
            </p:cNvSpPr>
            <p:nvPr/>
          </p:nvSpPr>
          <p:spPr bwMode="auto">
            <a:xfrm>
              <a:off x="3978275" y="4451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7" name="Oval 71"/>
            <p:cNvSpPr>
              <a:spLocks noChangeArrowheads="1"/>
            </p:cNvSpPr>
            <p:nvPr/>
          </p:nvSpPr>
          <p:spPr bwMode="auto">
            <a:xfrm>
              <a:off x="3773487" y="4833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8" name="Oval 68"/>
            <p:cNvSpPr>
              <a:spLocks noChangeArrowheads="1"/>
            </p:cNvSpPr>
            <p:nvPr/>
          </p:nvSpPr>
          <p:spPr bwMode="auto">
            <a:xfrm>
              <a:off x="5730876" y="252888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9" name="Oval 68"/>
            <p:cNvSpPr>
              <a:spLocks noChangeArrowheads="1"/>
            </p:cNvSpPr>
            <p:nvPr/>
          </p:nvSpPr>
          <p:spPr bwMode="auto">
            <a:xfrm>
              <a:off x="6323013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0" name="Oval 70"/>
            <p:cNvSpPr>
              <a:spLocks noChangeArrowheads="1"/>
            </p:cNvSpPr>
            <p:nvPr/>
          </p:nvSpPr>
          <p:spPr bwMode="auto">
            <a:xfrm>
              <a:off x="6118226" y="24669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1" name="Oval 71"/>
            <p:cNvSpPr>
              <a:spLocks noChangeArrowheads="1"/>
            </p:cNvSpPr>
            <p:nvPr/>
          </p:nvSpPr>
          <p:spPr bwMode="auto">
            <a:xfrm>
              <a:off x="5913438" y="28495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2" name="Oval 68"/>
            <p:cNvSpPr>
              <a:spLocks noChangeArrowheads="1"/>
            </p:cNvSpPr>
            <p:nvPr/>
          </p:nvSpPr>
          <p:spPr bwMode="auto">
            <a:xfrm>
              <a:off x="6446838" y="260508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3" name="Oval 68"/>
            <p:cNvSpPr>
              <a:spLocks noChangeArrowheads="1"/>
            </p:cNvSpPr>
            <p:nvPr/>
          </p:nvSpPr>
          <p:spPr bwMode="auto">
            <a:xfrm>
              <a:off x="7038975" y="29257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4" name="Oval 70"/>
            <p:cNvSpPr>
              <a:spLocks noChangeArrowheads="1"/>
            </p:cNvSpPr>
            <p:nvPr/>
          </p:nvSpPr>
          <p:spPr bwMode="auto">
            <a:xfrm>
              <a:off x="6834188" y="2543174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5" name="Oval 71"/>
            <p:cNvSpPr>
              <a:spLocks noChangeArrowheads="1"/>
            </p:cNvSpPr>
            <p:nvPr/>
          </p:nvSpPr>
          <p:spPr bwMode="auto">
            <a:xfrm>
              <a:off x="6629400" y="29257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6" name="Oval 68"/>
            <p:cNvSpPr>
              <a:spLocks noChangeArrowheads="1"/>
            </p:cNvSpPr>
            <p:nvPr/>
          </p:nvSpPr>
          <p:spPr bwMode="auto">
            <a:xfrm>
              <a:off x="6410325" y="3370262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7" name="Oval 68"/>
            <p:cNvSpPr>
              <a:spLocks noChangeArrowheads="1"/>
            </p:cNvSpPr>
            <p:nvPr/>
          </p:nvSpPr>
          <p:spPr bwMode="auto">
            <a:xfrm>
              <a:off x="7002462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8" name="Oval 70"/>
            <p:cNvSpPr>
              <a:spLocks noChangeArrowheads="1"/>
            </p:cNvSpPr>
            <p:nvPr/>
          </p:nvSpPr>
          <p:spPr bwMode="auto">
            <a:xfrm>
              <a:off x="6797675" y="3308348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9" name="Oval 71"/>
            <p:cNvSpPr>
              <a:spLocks noChangeArrowheads="1"/>
            </p:cNvSpPr>
            <p:nvPr/>
          </p:nvSpPr>
          <p:spPr bwMode="auto">
            <a:xfrm>
              <a:off x="6592887" y="3690936"/>
              <a:ext cx="123825" cy="1222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8419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Binary Coding</a:t>
            </a:r>
            <a:endParaRPr lang="id-ID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Jika solusi maksimum yang </a:t>
            </a:r>
            <a:r>
              <a:rPr lang="en-US" dirty="0" err="1" smtClean="0"/>
              <a:t>di</a:t>
            </a:r>
            <a:r>
              <a:rPr lang="id-ID" dirty="0" smtClean="0"/>
              <a:t>cari adalah </a:t>
            </a:r>
            <a:r>
              <a:rPr lang="id-ID" dirty="0" smtClean="0">
                <a:solidFill>
                  <a:srgbClr val="FF0000"/>
                </a:solidFill>
              </a:rPr>
              <a:t>10000</a:t>
            </a:r>
            <a:r>
              <a:rPr lang="en-US" dirty="0" smtClean="0"/>
              <a:t> (16)</a:t>
            </a:r>
          </a:p>
          <a:p>
            <a:r>
              <a:rPr lang="en-US" dirty="0" smtClean="0"/>
              <a:t>I</a:t>
            </a:r>
            <a:r>
              <a:rPr lang="id-ID" dirty="0" smtClean="0"/>
              <a:t>ndividu terbaik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id-ID" dirty="0" smtClean="0">
                <a:solidFill>
                  <a:srgbClr val="0070C0"/>
                </a:solidFill>
              </a:rPr>
              <a:t>01111</a:t>
            </a:r>
            <a:r>
              <a:rPr lang="en-US" dirty="0" smtClean="0"/>
              <a:t> (</a:t>
            </a:r>
            <a:r>
              <a:rPr lang="id-ID" dirty="0" smtClean="0"/>
              <a:t>15)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id-ID" dirty="0" smtClean="0"/>
              <a:t>ampai beberapa generasi berikutnya ternyata individu terbaik tetap </a:t>
            </a:r>
            <a:r>
              <a:rPr lang="id-ID" dirty="0" smtClean="0">
                <a:solidFill>
                  <a:srgbClr val="0070C0"/>
                </a:solidFill>
              </a:rPr>
              <a:t>01111</a:t>
            </a:r>
            <a:r>
              <a:rPr lang="en-US" dirty="0" smtClean="0"/>
              <a:t> (</a:t>
            </a:r>
            <a:r>
              <a:rPr lang="id-ID" dirty="0" smtClean="0"/>
              <a:t>15). </a:t>
            </a:r>
            <a:endParaRPr lang="en-US" dirty="0" smtClean="0"/>
          </a:p>
          <a:p>
            <a:r>
              <a:rPr lang="en-US" dirty="0" err="1" smtClean="0"/>
              <a:t>Mengapa</a:t>
            </a:r>
            <a:r>
              <a:rPr lang="en-US" dirty="0" smtClean="0"/>
              <a:t>?</a:t>
            </a:r>
          </a:p>
          <a:p>
            <a:r>
              <a:rPr lang="id-ID" dirty="0" smtClean="0">
                <a:solidFill>
                  <a:srgbClr val="0070C0"/>
                </a:solidFill>
              </a:rPr>
              <a:t>01111</a:t>
            </a:r>
            <a:r>
              <a:rPr lang="id-ID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>
                <a:solidFill>
                  <a:srgbClr val="FF0000"/>
                </a:solidFill>
              </a:rPr>
              <a:t>10000</a:t>
            </a:r>
            <a:r>
              <a:rPr lang="id-ID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id-ID" dirty="0" smtClean="0"/>
              <a:t>mutasi 5 gen.</a:t>
            </a:r>
            <a:endParaRPr lang="en-US" dirty="0" smtClean="0"/>
          </a:p>
          <a:p>
            <a:r>
              <a:rPr lang="id-ID" dirty="0" smtClean="0"/>
              <a:t>Padahal probabilitas mutasi biasanya dibuat sangat kecil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id-ID" dirty="0" smtClean="0"/>
              <a:t>1/</a:t>
            </a:r>
            <a:r>
              <a:rPr lang="id-ID" i="1" dirty="0" smtClean="0"/>
              <a:t>NL</a:t>
            </a:r>
            <a:r>
              <a:rPr lang="id-ID" dirty="0" smtClean="0"/>
              <a:t> sampai 1/</a:t>
            </a:r>
            <a:r>
              <a:rPr lang="id-ID" i="1" dirty="0" smtClean="0"/>
              <a:t>L</a:t>
            </a:r>
            <a:r>
              <a:rPr lang="en-US" i="1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, L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SOLUSINYA?</a:t>
            </a:r>
          </a:p>
        </p:txBody>
      </p:sp>
    </p:spTree>
    <p:extLst>
      <p:ext uri="{BB962C8B-B14F-4D97-AF65-F5344CB8AC3E}">
        <p14:creationId xmlns:p14="http://schemas.microsoft.com/office/powerpoint/2010/main" val="34777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G</a:t>
            </a:r>
            <a:r>
              <a:rPr lang="id-ID" i="1" dirty="0" smtClean="0"/>
              <a:t>ray </a:t>
            </a:r>
            <a:r>
              <a:rPr lang="en-US" i="1" dirty="0" smtClean="0"/>
              <a:t>C</a:t>
            </a:r>
            <a:r>
              <a:rPr lang="id-ID" i="1" dirty="0" smtClean="0"/>
              <a:t>oding</a:t>
            </a:r>
            <a:endParaRPr lang="id-ID" dirty="0"/>
          </a:p>
        </p:txBody>
      </p:sp>
      <p:pic>
        <p:nvPicPr>
          <p:cNvPr id="160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28938"/>
            <a:ext cx="83820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7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G</a:t>
            </a:r>
            <a:r>
              <a:rPr lang="id-ID" i="1" dirty="0" smtClean="0"/>
              <a:t>ray </a:t>
            </a:r>
            <a:r>
              <a:rPr lang="en-US" i="1" dirty="0" smtClean="0"/>
              <a:t>C</a:t>
            </a:r>
            <a:r>
              <a:rPr lang="id-ID" i="1" dirty="0" smtClean="0"/>
              <a:t>oding</a:t>
            </a:r>
            <a:endParaRPr lang="id-ID" dirty="0"/>
          </a:p>
        </p:txBody>
      </p:sp>
      <p:pic>
        <p:nvPicPr>
          <p:cNvPr id="161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113" y="2057400"/>
            <a:ext cx="4535487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0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i="1" dirty="0" smtClean="0"/>
              <a:t>Messy Encoding</a:t>
            </a:r>
            <a:endParaRPr lang="id-ID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3810000"/>
            <a:ext cx="22860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3810000"/>
            <a:ext cx="36576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47738" y="2590800"/>
            <a:ext cx="7129462" cy="3752910"/>
            <a:chOff x="947738" y="2590800"/>
            <a:chExt cx="7129462" cy="3752910"/>
          </a:xfrm>
        </p:grpSpPr>
        <p:pic>
          <p:nvPicPr>
            <p:cNvPr id="16281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47738" y="2590800"/>
              <a:ext cx="7129462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743200" y="5943600"/>
              <a:ext cx="3505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1     2     3    4    5     6    7    8</a:t>
              </a:r>
              <a:endParaRPr lang="id-ID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14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Crossover</a:t>
            </a:r>
            <a:endParaRPr lang="id-ID" dirty="0"/>
          </a:p>
        </p:txBody>
      </p:sp>
      <p:pic>
        <p:nvPicPr>
          <p:cNvPr id="163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69278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15200" y="4572000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Posisi 7 = ?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5423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91400" y="1447800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dipanjangkan</a:t>
            </a:r>
          </a:p>
          <a:p>
            <a:r>
              <a:rPr lang="id-ID" b="1" i="1" dirty="0" smtClean="0">
                <a:solidFill>
                  <a:srgbClr val="FF0000"/>
                </a:solidFill>
              </a:rPr>
              <a:t>n</a:t>
            </a:r>
            <a:r>
              <a:rPr lang="id-ID" b="1" dirty="0" smtClean="0">
                <a:solidFill>
                  <a:srgbClr val="FF0000"/>
                </a:solidFill>
              </a:rPr>
              <a:t> kali semula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866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Mutasi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20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1219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 err="1" smtClean="0"/>
              <a:t>Maksimasi</a:t>
            </a:r>
            <a:r>
              <a:rPr lang="en-US" sz="2800" dirty="0" smtClean="0"/>
              <a:t> </a:t>
            </a:r>
            <a:r>
              <a:rPr lang="en-US" sz="2800" i="1" dirty="0" smtClean="0"/>
              <a:t>h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id-ID" sz="2800" i="1" dirty="0" smtClean="0"/>
              <a:t>x</a:t>
            </a:r>
            <a:r>
              <a:rPr lang="id-ID" sz="2800" baseline="-25000" dirty="0" smtClean="0"/>
              <a:t>1</a:t>
            </a:r>
            <a:r>
              <a:rPr lang="id-ID" sz="2800" dirty="0" smtClean="0"/>
              <a:t> dan </a:t>
            </a:r>
            <a:r>
              <a:rPr lang="id-ID" sz="2800" i="1" dirty="0" smtClean="0"/>
              <a:t>x</a:t>
            </a:r>
            <a:r>
              <a:rPr lang="id-ID" sz="2800" baseline="-25000" dirty="0" smtClean="0"/>
              <a:t>2</a:t>
            </a:r>
            <a:r>
              <a:rPr lang="id-ID" sz="2800" dirty="0" smtClean="0"/>
              <a:t> adalah real [-2, 2])?</a:t>
            </a:r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86200"/>
            <a:ext cx="5521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smtClean="0"/>
              <a:t>Linear Fitness Ranking</a:t>
            </a: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5603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Pada fungsi di atas, nilai-nilai </a:t>
            </a:r>
            <a:r>
              <a:rPr lang="pt-BR" i="1" smtClean="0"/>
              <a:t>h</a:t>
            </a:r>
            <a:r>
              <a:rPr lang="pt-BR" smtClean="0"/>
              <a:t> berada dalam interval 999</a:t>
            </a:r>
            <a:r>
              <a:rPr lang="id-ID" smtClean="0"/>
              <a:t>94</a:t>
            </a:r>
            <a:r>
              <a:rPr lang="pt-BR" smtClean="0"/>
              <a:t> sampai 1000</a:t>
            </a:r>
            <a:r>
              <a:rPr lang="id-ID" smtClean="0"/>
              <a:t>06</a:t>
            </a:r>
            <a:r>
              <a:rPr lang="pt-BR" smtClean="0"/>
              <a:t>. </a:t>
            </a:r>
          </a:p>
          <a:p>
            <a:r>
              <a:rPr lang="pt-BR" smtClean="0"/>
              <a:t>Dengan demikian, semua individu memiliki nilai </a:t>
            </a:r>
            <a:r>
              <a:rPr lang="pt-BR" i="1" smtClean="0"/>
              <a:t>fitness</a:t>
            </a:r>
            <a:r>
              <a:rPr lang="pt-BR" smtClean="0"/>
              <a:t> yang hampir sama dalam kisaran 100000. </a:t>
            </a:r>
          </a:p>
          <a:p>
            <a:r>
              <a:rPr lang="pt-BR" smtClean="0"/>
              <a:t>Hal ini akan berakibat buruk pada proses seleksi orangtua secara proporsional terhadap </a:t>
            </a:r>
            <a:r>
              <a:rPr lang="pt-BR" i="1" smtClean="0"/>
              <a:t>fitness</a:t>
            </a:r>
            <a:r>
              <a:rPr lang="pt-BR" smtClean="0"/>
              <a:t>-nya.</a:t>
            </a:r>
          </a:p>
          <a:p>
            <a:r>
              <a:rPr lang="pt-BR" smtClean="0"/>
              <a:t>Bagaimana Solusinya?</a:t>
            </a:r>
            <a:endParaRPr lang="id-ID" smtClean="0"/>
          </a:p>
        </p:txBody>
      </p:sp>
      <p:sp>
        <p:nvSpPr>
          <p:cNvPr id="167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smtClean="0"/>
              <a:t>Linear Fitness Ranking</a:t>
            </a: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9816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smtClean="0"/>
              <a:t>Linear Fitness Ranking</a:t>
            </a:r>
            <a:endParaRPr lang="id-ID" smtClean="0"/>
          </a:p>
        </p:txBody>
      </p:sp>
      <p:pic>
        <p:nvPicPr>
          <p:cNvPr id="168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70866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57200" y="4244975"/>
            <a:ext cx="7848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i="1"/>
              <a:t>f</a:t>
            </a:r>
            <a:r>
              <a:rPr lang="id-ID" sz="2400" i="1" baseline="-25000"/>
              <a:t>LR</a:t>
            </a:r>
            <a:r>
              <a:rPr lang="id-ID" sz="2400"/>
              <a:t>(</a:t>
            </a:r>
            <a:r>
              <a:rPr lang="id-ID" sz="2400" i="1"/>
              <a:t>i</a:t>
            </a:r>
            <a:r>
              <a:rPr lang="id-ID" sz="2400"/>
              <a:t>)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id-ID" sz="2400"/>
              <a:t>nilai </a:t>
            </a:r>
            <a:r>
              <a:rPr lang="id-ID" sz="2400" i="1"/>
              <a:t>fitness</a:t>
            </a:r>
            <a:r>
              <a:rPr lang="id-ID" sz="2400"/>
              <a:t> individu ke-</a:t>
            </a:r>
            <a:r>
              <a:rPr lang="id-ID" sz="2400" i="1"/>
              <a:t>i</a:t>
            </a:r>
            <a:r>
              <a:rPr lang="id-ID" sz="2400"/>
              <a:t> yang sudah diskalakan</a:t>
            </a:r>
            <a:endParaRPr lang="en-US" sz="2400"/>
          </a:p>
          <a:p>
            <a:r>
              <a:rPr lang="id-ID" sz="2400" i="1"/>
              <a:t>N</a:t>
            </a:r>
            <a:r>
              <a:rPr lang="id-ID" sz="2400"/>
              <a:t> </a:t>
            </a:r>
            <a:r>
              <a:rPr lang="en-US" sz="2400"/>
              <a:t>    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id-ID" sz="2400"/>
              <a:t>jumlah individu dalam populasi. </a:t>
            </a:r>
            <a:endParaRPr lang="en-US" sz="2400"/>
          </a:p>
          <a:p>
            <a:r>
              <a:rPr lang="id-ID" sz="2400" i="1"/>
              <a:t>R</a:t>
            </a:r>
            <a:r>
              <a:rPr lang="id-ID" sz="2400"/>
              <a:t>(</a:t>
            </a:r>
            <a:r>
              <a:rPr lang="id-ID" sz="2400" i="1"/>
              <a:t>i</a:t>
            </a:r>
            <a:r>
              <a:rPr lang="id-ID" sz="2400"/>
              <a:t>) </a:t>
            </a:r>
            <a:r>
              <a:rPr lang="en-US" sz="2400"/>
              <a:t>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id-ID" sz="2400"/>
              <a:t>ranking individu ke </a:t>
            </a:r>
            <a:r>
              <a:rPr lang="id-ID" sz="2400" i="1"/>
              <a:t>i</a:t>
            </a:r>
            <a:r>
              <a:rPr lang="id-ID" sz="2400"/>
              <a:t>. </a:t>
            </a:r>
            <a:endParaRPr lang="en-US" sz="2400"/>
          </a:p>
          <a:p>
            <a:r>
              <a:rPr lang="en-US" sz="2400" i="1"/>
              <a:t>f</a:t>
            </a:r>
            <a:r>
              <a:rPr lang="id-ID" sz="2400" i="1" baseline="-25000"/>
              <a:t>min</a:t>
            </a:r>
            <a:r>
              <a:rPr lang="id-ID" sz="2400"/>
              <a:t> </a:t>
            </a:r>
            <a:r>
              <a:rPr lang="en-US" sz="2400"/>
              <a:t> 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id-ID" sz="2400"/>
              <a:t>nilai </a:t>
            </a:r>
            <a:r>
              <a:rPr lang="id-ID" sz="2400" i="1"/>
              <a:t>fitness</a:t>
            </a:r>
            <a:r>
              <a:rPr lang="id-ID" sz="2400"/>
              <a:t> terkecil</a:t>
            </a:r>
            <a:endParaRPr lang="en-US" sz="2400"/>
          </a:p>
          <a:p>
            <a:r>
              <a:rPr lang="id-ID" sz="2400" i="1"/>
              <a:t>f</a:t>
            </a:r>
            <a:r>
              <a:rPr lang="id-ID" sz="2400" i="1" baseline="-25000"/>
              <a:t>max</a:t>
            </a:r>
            <a:r>
              <a:rPr lang="id-ID" sz="2400"/>
              <a:t> </a:t>
            </a:r>
            <a:r>
              <a:rPr lang="en-US" sz="2400"/>
              <a:t>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id-ID" sz="2400"/>
              <a:t>nilai </a:t>
            </a:r>
            <a:r>
              <a:rPr lang="id-ID" sz="2400" i="1"/>
              <a:t>fitness</a:t>
            </a:r>
            <a:r>
              <a:rPr lang="id-ID" sz="2400"/>
              <a:t> terbesar</a:t>
            </a:r>
          </a:p>
        </p:txBody>
      </p:sp>
    </p:spTree>
    <p:extLst>
      <p:ext uri="{BB962C8B-B14F-4D97-AF65-F5344CB8AC3E}">
        <p14:creationId xmlns:p14="http://schemas.microsoft.com/office/powerpoint/2010/main" val="41496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52513" y="650874"/>
            <a:ext cx="7100887" cy="5597526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052513" y="6248399"/>
            <a:ext cx="71008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5" name="Line 64"/>
          <p:cNvSpPr>
            <a:spLocks noChangeShapeType="1"/>
          </p:cNvSpPr>
          <p:nvPr/>
        </p:nvSpPr>
        <p:spPr bwMode="auto">
          <a:xfrm>
            <a:off x="1052513" y="650874"/>
            <a:ext cx="710088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6" name="Freeform 65"/>
          <p:cNvSpPr>
            <a:spLocks/>
          </p:cNvSpPr>
          <p:nvPr/>
        </p:nvSpPr>
        <p:spPr bwMode="auto">
          <a:xfrm>
            <a:off x="1052513" y="650874"/>
            <a:ext cx="7100887" cy="5597526"/>
          </a:xfrm>
          <a:custGeom>
            <a:avLst/>
            <a:gdLst>
              <a:gd name="T0" fmla="*/ 0 w 520"/>
              <a:gd name="T1" fmla="*/ 410 h 410"/>
              <a:gd name="T2" fmla="*/ 520 w 520"/>
              <a:gd name="T3" fmla="*/ 410 h 410"/>
              <a:gd name="T4" fmla="*/ 520 w 520"/>
              <a:gd name="T5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410">
                <a:moveTo>
                  <a:pt x="0" y="410"/>
                </a:moveTo>
                <a:lnTo>
                  <a:pt x="520" y="410"/>
                </a:lnTo>
                <a:lnTo>
                  <a:pt x="5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7" name="Line 66"/>
          <p:cNvSpPr>
            <a:spLocks noChangeShapeType="1"/>
          </p:cNvSpPr>
          <p:nvPr/>
        </p:nvSpPr>
        <p:spPr bwMode="auto">
          <a:xfrm flipV="1">
            <a:off x="1044369" y="650874"/>
            <a:ext cx="0" cy="559752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8" name="Oval 67"/>
          <p:cNvSpPr>
            <a:spLocks noChangeArrowheads="1"/>
          </p:cNvSpPr>
          <p:nvPr/>
        </p:nvSpPr>
        <p:spPr bwMode="auto">
          <a:xfrm>
            <a:off x="6651625" y="4965699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49" name="Oval 68"/>
          <p:cNvSpPr>
            <a:spLocks noChangeArrowheads="1"/>
          </p:cNvSpPr>
          <p:nvPr/>
        </p:nvSpPr>
        <p:spPr bwMode="auto">
          <a:xfrm>
            <a:off x="6705600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0" name="Oval 69"/>
          <p:cNvSpPr>
            <a:spLocks noChangeArrowheads="1"/>
          </p:cNvSpPr>
          <p:nvPr/>
        </p:nvSpPr>
        <p:spPr bwMode="auto">
          <a:xfrm>
            <a:off x="7142163" y="4965699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1" name="Oval 70"/>
          <p:cNvSpPr>
            <a:spLocks noChangeArrowheads="1"/>
          </p:cNvSpPr>
          <p:nvPr/>
        </p:nvSpPr>
        <p:spPr bwMode="auto">
          <a:xfrm>
            <a:off x="6500813" y="51974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2" name="Oval 71"/>
          <p:cNvSpPr>
            <a:spLocks noChangeArrowheads="1"/>
          </p:cNvSpPr>
          <p:nvPr/>
        </p:nvSpPr>
        <p:spPr bwMode="auto">
          <a:xfrm>
            <a:off x="6296025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6" name="Line 75"/>
          <p:cNvSpPr>
            <a:spLocks noChangeShapeType="1"/>
          </p:cNvSpPr>
          <p:nvPr/>
        </p:nvSpPr>
        <p:spPr bwMode="auto">
          <a:xfrm>
            <a:off x="2554288" y="3025774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7" name="Line 76"/>
          <p:cNvSpPr>
            <a:spLocks noChangeShapeType="1"/>
          </p:cNvSpPr>
          <p:nvPr/>
        </p:nvSpPr>
        <p:spPr bwMode="auto">
          <a:xfrm>
            <a:off x="2609850" y="29717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8" name="Line 77"/>
          <p:cNvSpPr>
            <a:spLocks noChangeShapeType="1"/>
          </p:cNvSpPr>
          <p:nvPr/>
        </p:nvSpPr>
        <p:spPr bwMode="auto">
          <a:xfrm>
            <a:off x="1776413" y="14557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59" name="Line 78"/>
          <p:cNvSpPr>
            <a:spLocks noChangeShapeType="1"/>
          </p:cNvSpPr>
          <p:nvPr/>
        </p:nvSpPr>
        <p:spPr bwMode="auto">
          <a:xfrm>
            <a:off x="1831975" y="14017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0" name="Line 79"/>
          <p:cNvSpPr>
            <a:spLocks noChangeShapeType="1"/>
          </p:cNvSpPr>
          <p:nvPr/>
        </p:nvSpPr>
        <p:spPr bwMode="auto">
          <a:xfrm>
            <a:off x="3648075" y="1428749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1" name="Line 80"/>
          <p:cNvSpPr>
            <a:spLocks noChangeShapeType="1"/>
          </p:cNvSpPr>
          <p:nvPr/>
        </p:nvSpPr>
        <p:spPr bwMode="auto">
          <a:xfrm>
            <a:off x="3702050" y="1374774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2" name="Line 81"/>
          <p:cNvSpPr>
            <a:spLocks noChangeShapeType="1"/>
          </p:cNvSpPr>
          <p:nvPr/>
        </p:nvSpPr>
        <p:spPr bwMode="auto">
          <a:xfrm>
            <a:off x="3155950" y="1757361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3" name="Line 82"/>
          <p:cNvSpPr>
            <a:spLocks noChangeShapeType="1"/>
          </p:cNvSpPr>
          <p:nvPr/>
        </p:nvSpPr>
        <p:spPr bwMode="auto">
          <a:xfrm>
            <a:off x="3209925" y="17017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4" name="Line 83"/>
          <p:cNvSpPr>
            <a:spLocks noChangeShapeType="1"/>
          </p:cNvSpPr>
          <p:nvPr/>
        </p:nvSpPr>
        <p:spPr bwMode="auto">
          <a:xfrm>
            <a:off x="2759075" y="263048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5" name="Line 84"/>
          <p:cNvSpPr>
            <a:spLocks noChangeShapeType="1"/>
          </p:cNvSpPr>
          <p:nvPr/>
        </p:nvSpPr>
        <p:spPr bwMode="auto">
          <a:xfrm>
            <a:off x="2814638" y="2576511"/>
            <a:ext cx="0" cy="1079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6" name="Line 85"/>
          <p:cNvSpPr>
            <a:spLocks noChangeShapeType="1"/>
          </p:cNvSpPr>
          <p:nvPr/>
        </p:nvSpPr>
        <p:spPr bwMode="auto">
          <a:xfrm>
            <a:off x="2568575" y="298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7" name="Line 86"/>
          <p:cNvSpPr>
            <a:spLocks noChangeShapeType="1"/>
          </p:cNvSpPr>
          <p:nvPr/>
        </p:nvSpPr>
        <p:spPr bwMode="auto">
          <a:xfrm flipH="1">
            <a:off x="2568575" y="298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8" name="Line 87"/>
          <p:cNvSpPr>
            <a:spLocks noChangeShapeType="1"/>
          </p:cNvSpPr>
          <p:nvPr/>
        </p:nvSpPr>
        <p:spPr bwMode="auto">
          <a:xfrm>
            <a:off x="1790700" y="14160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69" name="Line 88"/>
          <p:cNvSpPr>
            <a:spLocks noChangeShapeType="1"/>
          </p:cNvSpPr>
          <p:nvPr/>
        </p:nvSpPr>
        <p:spPr bwMode="auto">
          <a:xfrm flipH="1">
            <a:off x="1790700" y="14160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0" name="Line 89"/>
          <p:cNvSpPr>
            <a:spLocks noChangeShapeType="1"/>
          </p:cNvSpPr>
          <p:nvPr/>
        </p:nvSpPr>
        <p:spPr bwMode="auto">
          <a:xfrm>
            <a:off x="3660775" y="13874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1" name="Line 90"/>
          <p:cNvSpPr>
            <a:spLocks noChangeShapeType="1"/>
          </p:cNvSpPr>
          <p:nvPr/>
        </p:nvSpPr>
        <p:spPr bwMode="auto">
          <a:xfrm flipH="1">
            <a:off x="3660775" y="13874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2" name="Line 91"/>
          <p:cNvSpPr>
            <a:spLocks noChangeShapeType="1"/>
          </p:cNvSpPr>
          <p:nvPr/>
        </p:nvSpPr>
        <p:spPr bwMode="auto">
          <a:xfrm>
            <a:off x="3168650" y="171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3" name="Line 92"/>
          <p:cNvSpPr>
            <a:spLocks noChangeShapeType="1"/>
          </p:cNvSpPr>
          <p:nvPr/>
        </p:nvSpPr>
        <p:spPr bwMode="auto">
          <a:xfrm flipH="1">
            <a:off x="3168650" y="17160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4" name="Line 93"/>
          <p:cNvSpPr>
            <a:spLocks noChangeShapeType="1"/>
          </p:cNvSpPr>
          <p:nvPr/>
        </p:nvSpPr>
        <p:spPr bwMode="auto">
          <a:xfrm>
            <a:off x="2773363" y="25892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175" name="Line 94"/>
          <p:cNvSpPr>
            <a:spLocks noChangeShapeType="1"/>
          </p:cNvSpPr>
          <p:nvPr/>
        </p:nvSpPr>
        <p:spPr bwMode="auto">
          <a:xfrm flipH="1">
            <a:off x="2773363" y="25892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" name="Line 77"/>
          <p:cNvSpPr>
            <a:spLocks noChangeShapeType="1"/>
          </p:cNvSpPr>
          <p:nvPr/>
        </p:nvSpPr>
        <p:spPr bwMode="auto">
          <a:xfrm>
            <a:off x="2906713" y="29035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" name="Line 78"/>
          <p:cNvSpPr>
            <a:spLocks noChangeShapeType="1"/>
          </p:cNvSpPr>
          <p:nvPr/>
        </p:nvSpPr>
        <p:spPr bwMode="auto">
          <a:xfrm>
            <a:off x="2962275" y="28495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" name="Line 79"/>
          <p:cNvSpPr>
            <a:spLocks noChangeShapeType="1"/>
          </p:cNvSpPr>
          <p:nvPr/>
        </p:nvSpPr>
        <p:spPr bwMode="auto">
          <a:xfrm>
            <a:off x="4778375" y="2876549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Line 80"/>
          <p:cNvSpPr>
            <a:spLocks noChangeShapeType="1"/>
          </p:cNvSpPr>
          <p:nvPr/>
        </p:nvSpPr>
        <p:spPr bwMode="auto">
          <a:xfrm>
            <a:off x="4832350" y="2822574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Line 81"/>
          <p:cNvSpPr>
            <a:spLocks noChangeShapeType="1"/>
          </p:cNvSpPr>
          <p:nvPr/>
        </p:nvSpPr>
        <p:spPr bwMode="auto">
          <a:xfrm>
            <a:off x="4286250" y="3205161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" name="Line 82"/>
          <p:cNvSpPr>
            <a:spLocks noChangeShapeType="1"/>
          </p:cNvSpPr>
          <p:nvPr/>
        </p:nvSpPr>
        <p:spPr bwMode="auto">
          <a:xfrm>
            <a:off x="4340225" y="31495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" name="Line 87"/>
          <p:cNvSpPr>
            <a:spLocks noChangeShapeType="1"/>
          </p:cNvSpPr>
          <p:nvPr/>
        </p:nvSpPr>
        <p:spPr bwMode="auto">
          <a:xfrm>
            <a:off x="2921000" y="28638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" name="Line 88"/>
          <p:cNvSpPr>
            <a:spLocks noChangeShapeType="1"/>
          </p:cNvSpPr>
          <p:nvPr/>
        </p:nvSpPr>
        <p:spPr bwMode="auto">
          <a:xfrm flipH="1">
            <a:off x="2921000" y="28638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" name="Line 89"/>
          <p:cNvSpPr>
            <a:spLocks noChangeShapeType="1"/>
          </p:cNvSpPr>
          <p:nvPr/>
        </p:nvSpPr>
        <p:spPr bwMode="auto">
          <a:xfrm>
            <a:off x="4791075" y="28352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" name="Line 90"/>
          <p:cNvSpPr>
            <a:spLocks noChangeShapeType="1"/>
          </p:cNvSpPr>
          <p:nvPr/>
        </p:nvSpPr>
        <p:spPr bwMode="auto">
          <a:xfrm flipH="1">
            <a:off x="4791075" y="28352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" name="Line 91"/>
          <p:cNvSpPr>
            <a:spLocks noChangeShapeType="1"/>
          </p:cNvSpPr>
          <p:nvPr/>
        </p:nvSpPr>
        <p:spPr bwMode="auto">
          <a:xfrm>
            <a:off x="4298950" y="31638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" name="Line 92"/>
          <p:cNvSpPr>
            <a:spLocks noChangeShapeType="1"/>
          </p:cNvSpPr>
          <p:nvPr/>
        </p:nvSpPr>
        <p:spPr bwMode="auto">
          <a:xfrm flipH="1">
            <a:off x="4298950" y="31638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Oval 67"/>
          <p:cNvSpPr>
            <a:spLocks noChangeArrowheads="1"/>
          </p:cNvSpPr>
          <p:nvPr/>
        </p:nvSpPr>
        <p:spPr bwMode="auto">
          <a:xfrm>
            <a:off x="7243762" y="52863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" name="Oval 68"/>
          <p:cNvSpPr>
            <a:spLocks noChangeArrowheads="1"/>
          </p:cNvSpPr>
          <p:nvPr/>
        </p:nvSpPr>
        <p:spPr bwMode="auto">
          <a:xfrm>
            <a:off x="7297737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Oval 69"/>
          <p:cNvSpPr>
            <a:spLocks noChangeArrowheads="1"/>
          </p:cNvSpPr>
          <p:nvPr/>
        </p:nvSpPr>
        <p:spPr bwMode="auto">
          <a:xfrm>
            <a:off x="7734300" y="52863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" name="Oval 70"/>
          <p:cNvSpPr>
            <a:spLocks noChangeArrowheads="1"/>
          </p:cNvSpPr>
          <p:nvPr/>
        </p:nvSpPr>
        <p:spPr bwMode="auto">
          <a:xfrm>
            <a:off x="7092950" y="55181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Oval 71"/>
          <p:cNvSpPr>
            <a:spLocks noChangeArrowheads="1"/>
          </p:cNvSpPr>
          <p:nvPr/>
        </p:nvSpPr>
        <p:spPr bwMode="auto">
          <a:xfrm>
            <a:off x="6888162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" name="Oval 67"/>
          <p:cNvSpPr>
            <a:spLocks noChangeArrowheads="1"/>
          </p:cNvSpPr>
          <p:nvPr/>
        </p:nvSpPr>
        <p:spPr bwMode="auto">
          <a:xfrm>
            <a:off x="5110162" y="36099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" name="Oval 68"/>
          <p:cNvSpPr>
            <a:spLocks noChangeArrowheads="1"/>
          </p:cNvSpPr>
          <p:nvPr/>
        </p:nvSpPr>
        <p:spPr bwMode="auto">
          <a:xfrm>
            <a:off x="5164137" y="42243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1" name="Oval 69"/>
          <p:cNvSpPr>
            <a:spLocks noChangeArrowheads="1"/>
          </p:cNvSpPr>
          <p:nvPr/>
        </p:nvSpPr>
        <p:spPr bwMode="auto">
          <a:xfrm>
            <a:off x="5600700" y="36099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" name="Oval 70"/>
          <p:cNvSpPr>
            <a:spLocks noChangeArrowheads="1"/>
          </p:cNvSpPr>
          <p:nvPr/>
        </p:nvSpPr>
        <p:spPr bwMode="auto">
          <a:xfrm>
            <a:off x="4959350" y="38417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3" name="Oval 71"/>
          <p:cNvSpPr>
            <a:spLocks noChangeArrowheads="1"/>
          </p:cNvSpPr>
          <p:nvPr/>
        </p:nvSpPr>
        <p:spPr bwMode="auto">
          <a:xfrm>
            <a:off x="4754562" y="42243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4" name="Line 75"/>
          <p:cNvSpPr>
            <a:spLocks noChangeShapeType="1"/>
          </p:cNvSpPr>
          <p:nvPr/>
        </p:nvSpPr>
        <p:spPr bwMode="auto">
          <a:xfrm>
            <a:off x="3151188" y="3178174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5" name="Line 76"/>
          <p:cNvSpPr>
            <a:spLocks noChangeShapeType="1"/>
          </p:cNvSpPr>
          <p:nvPr/>
        </p:nvSpPr>
        <p:spPr bwMode="auto">
          <a:xfrm>
            <a:off x="3206750" y="31241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6" name="Line 77"/>
          <p:cNvSpPr>
            <a:spLocks noChangeShapeType="1"/>
          </p:cNvSpPr>
          <p:nvPr/>
        </p:nvSpPr>
        <p:spPr bwMode="auto">
          <a:xfrm>
            <a:off x="2373313" y="16081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7" name="Line 78"/>
          <p:cNvSpPr>
            <a:spLocks noChangeShapeType="1"/>
          </p:cNvSpPr>
          <p:nvPr/>
        </p:nvSpPr>
        <p:spPr bwMode="auto">
          <a:xfrm>
            <a:off x="2428875" y="15541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8" name="Line 79"/>
          <p:cNvSpPr>
            <a:spLocks noChangeShapeType="1"/>
          </p:cNvSpPr>
          <p:nvPr/>
        </p:nvSpPr>
        <p:spPr bwMode="auto">
          <a:xfrm>
            <a:off x="4244975" y="1581149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" name="Line 80"/>
          <p:cNvSpPr>
            <a:spLocks noChangeShapeType="1"/>
          </p:cNvSpPr>
          <p:nvPr/>
        </p:nvSpPr>
        <p:spPr bwMode="auto">
          <a:xfrm>
            <a:off x="4298950" y="1527174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0" name="Line 81"/>
          <p:cNvSpPr>
            <a:spLocks noChangeShapeType="1"/>
          </p:cNvSpPr>
          <p:nvPr/>
        </p:nvSpPr>
        <p:spPr bwMode="auto">
          <a:xfrm>
            <a:off x="3752850" y="1909761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1" name="Line 82"/>
          <p:cNvSpPr>
            <a:spLocks noChangeShapeType="1"/>
          </p:cNvSpPr>
          <p:nvPr/>
        </p:nvSpPr>
        <p:spPr bwMode="auto">
          <a:xfrm>
            <a:off x="3806825" y="1854199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2" name="Line 83"/>
          <p:cNvSpPr>
            <a:spLocks noChangeShapeType="1"/>
          </p:cNvSpPr>
          <p:nvPr/>
        </p:nvSpPr>
        <p:spPr bwMode="auto">
          <a:xfrm>
            <a:off x="3355975" y="278288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3" name="Line 84"/>
          <p:cNvSpPr>
            <a:spLocks noChangeShapeType="1"/>
          </p:cNvSpPr>
          <p:nvPr/>
        </p:nvSpPr>
        <p:spPr bwMode="auto">
          <a:xfrm>
            <a:off x="3411538" y="2728911"/>
            <a:ext cx="0" cy="1079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4" name="Line 85"/>
          <p:cNvSpPr>
            <a:spLocks noChangeShapeType="1"/>
          </p:cNvSpPr>
          <p:nvPr/>
        </p:nvSpPr>
        <p:spPr bwMode="auto">
          <a:xfrm>
            <a:off x="3165475" y="313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5" name="Line 86"/>
          <p:cNvSpPr>
            <a:spLocks noChangeShapeType="1"/>
          </p:cNvSpPr>
          <p:nvPr/>
        </p:nvSpPr>
        <p:spPr bwMode="auto">
          <a:xfrm flipH="1">
            <a:off x="3165475" y="313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6" name="Line 87"/>
          <p:cNvSpPr>
            <a:spLocks noChangeShapeType="1"/>
          </p:cNvSpPr>
          <p:nvPr/>
        </p:nvSpPr>
        <p:spPr bwMode="auto">
          <a:xfrm>
            <a:off x="2387600" y="15684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7" name="Line 88"/>
          <p:cNvSpPr>
            <a:spLocks noChangeShapeType="1"/>
          </p:cNvSpPr>
          <p:nvPr/>
        </p:nvSpPr>
        <p:spPr bwMode="auto">
          <a:xfrm flipH="1">
            <a:off x="2387600" y="15684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8" name="Line 89"/>
          <p:cNvSpPr>
            <a:spLocks noChangeShapeType="1"/>
          </p:cNvSpPr>
          <p:nvPr/>
        </p:nvSpPr>
        <p:spPr bwMode="auto">
          <a:xfrm>
            <a:off x="4257675" y="15398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9" name="Line 90"/>
          <p:cNvSpPr>
            <a:spLocks noChangeShapeType="1"/>
          </p:cNvSpPr>
          <p:nvPr/>
        </p:nvSpPr>
        <p:spPr bwMode="auto">
          <a:xfrm flipH="1">
            <a:off x="4257675" y="1539874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0" name="Line 91"/>
          <p:cNvSpPr>
            <a:spLocks noChangeShapeType="1"/>
          </p:cNvSpPr>
          <p:nvPr/>
        </p:nvSpPr>
        <p:spPr bwMode="auto">
          <a:xfrm>
            <a:off x="3765550" y="186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1" name="Line 92"/>
          <p:cNvSpPr>
            <a:spLocks noChangeShapeType="1"/>
          </p:cNvSpPr>
          <p:nvPr/>
        </p:nvSpPr>
        <p:spPr bwMode="auto">
          <a:xfrm flipH="1">
            <a:off x="3765550" y="1868486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2" name="Line 93"/>
          <p:cNvSpPr>
            <a:spLocks noChangeShapeType="1"/>
          </p:cNvSpPr>
          <p:nvPr/>
        </p:nvSpPr>
        <p:spPr bwMode="auto">
          <a:xfrm>
            <a:off x="3370263" y="27416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3" name="Line 94"/>
          <p:cNvSpPr>
            <a:spLocks noChangeShapeType="1"/>
          </p:cNvSpPr>
          <p:nvPr/>
        </p:nvSpPr>
        <p:spPr bwMode="auto">
          <a:xfrm flipH="1">
            <a:off x="3370263" y="27416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4" name="Line 77"/>
          <p:cNvSpPr>
            <a:spLocks noChangeShapeType="1"/>
          </p:cNvSpPr>
          <p:nvPr/>
        </p:nvSpPr>
        <p:spPr bwMode="auto">
          <a:xfrm>
            <a:off x="3503613" y="3055936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5" name="Line 78"/>
          <p:cNvSpPr>
            <a:spLocks noChangeShapeType="1"/>
          </p:cNvSpPr>
          <p:nvPr/>
        </p:nvSpPr>
        <p:spPr bwMode="auto">
          <a:xfrm>
            <a:off x="3559175" y="300196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6" name="Line 87"/>
          <p:cNvSpPr>
            <a:spLocks noChangeShapeType="1"/>
          </p:cNvSpPr>
          <p:nvPr/>
        </p:nvSpPr>
        <p:spPr bwMode="auto">
          <a:xfrm>
            <a:off x="3517900" y="30162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" name="Line 88"/>
          <p:cNvSpPr>
            <a:spLocks noChangeShapeType="1"/>
          </p:cNvSpPr>
          <p:nvPr/>
        </p:nvSpPr>
        <p:spPr bwMode="auto">
          <a:xfrm flipH="1">
            <a:off x="3517900" y="3016249"/>
            <a:ext cx="80962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8" name="Line 79"/>
          <p:cNvSpPr>
            <a:spLocks noChangeShapeType="1"/>
          </p:cNvSpPr>
          <p:nvPr/>
        </p:nvSpPr>
        <p:spPr bwMode="auto">
          <a:xfrm>
            <a:off x="3800475" y="2211386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" name="Line 80"/>
          <p:cNvSpPr>
            <a:spLocks noChangeShapeType="1"/>
          </p:cNvSpPr>
          <p:nvPr/>
        </p:nvSpPr>
        <p:spPr bwMode="auto">
          <a:xfrm>
            <a:off x="3854450" y="215741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0" name="Line 81"/>
          <p:cNvSpPr>
            <a:spLocks noChangeShapeType="1"/>
          </p:cNvSpPr>
          <p:nvPr/>
        </p:nvSpPr>
        <p:spPr bwMode="auto">
          <a:xfrm>
            <a:off x="3308350" y="2539998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1" name="Line 82"/>
          <p:cNvSpPr>
            <a:spLocks noChangeShapeType="1"/>
          </p:cNvSpPr>
          <p:nvPr/>
        </p:nvSpPr>
        <p:spPr bwMode="auto">
          <a:xfrm>
            <a:off x="3362325" y="2484436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2" name="Line 89"/>
          <p:cNvSpPr>
            <a:spLocks noChangeShapeType="1"/>
          </p:cNvSpPr>
          <p:nvPr/>
        </p:nvSpPr>
        <p:spPr bwMode="auto">
          <a:xfrm>
            <a:off x="3813175" y="21701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3" name="Line 90"/>
          <p:cNvSpPr>
            <a:spLocks noChangeShapeType="1"/>
          </p:cNvSpPr>
          <p:nvPr/>
        </p:nvSpPr>
        <p:spPr bwMode="auto">
          <a:xfrm flipH="1">
            <a:off x="3813175" y="21701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4" name="Line 91"/>
          <p:cNvSpPr>
            <a:spLocks noChangeShapeType="1"/>
          </p:cNvSpPr>
          <p:nvPr/>
        </p:nvSpPr>
        <p:spPr bwMode="auto">
          <a:xfrm>
            <a:off x="3321050" y="24987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5" name="Line 92"/>
          <p:cNvSpPr>
            <a:spLocks noChangeShapeType="1"/>
          </p:cNvSpPr>
          <p:nvPr/>
        </p:nvSpPr>
        <p:spPr bwMode="auto">
          <a:xfrm flipH="1">
            <a:off x="3321050" y="24987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6" name="Line 79"/>
          <p:cNvSpPr>
            <a:spLocks noChangeShapeType="1"/>
          </p:cNvSpPr>
          <p:nvPr/>
        </p:nvSpPr>
        <p:spPr bwMode="auto">
          <a:xfrm>
            <a:off x="4397375" y="2363786"/>
            <a:ext cx="10795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7" name="Line 80"/>
          <p:cNvSpPr>
            <a:spLocks noChangeShapeType="1"/>
          </p:cNvSpPr>
          <p:nvPr/>
        </p:nvSpPr>
        <p:spPr bwMode="auto">
          <a:xfrm>
            <a:off x="4451350" y="2309811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Line 81"/>
          <p:cNvSpPr>
            <a:spLocks noChangeShapeType="1"/>
          </p:cNvSpPr>
          <p:nvPr/>
        </p:nvSpPr>
        <p:spPr bwMode="auto">
          <a:xfrm>
            <a:off x="3905250" y="2692398"/>
            <a:ext cx="10953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Line 82"/>
          <p:cNvSpPr>
            <a:spLocks noChangeShapeType="1"/>
          </p:cNvSpPr>
          <p:nvPr/>
        </p:nvSpPr>
        <p:spPr bwMode="auto">
          <a:xfrm>
            <a:off x="3959225" y="2636836"/>
            <a:ext cx="0" cy="109538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Line 89"/>
          <p:cNvSpPr>
            <a:spLocks noChangeShapeType="1"/>
          </p:cNvSpPr>
          <p:nvPr/>
        </p:nvSpPr>
        <p:spPr bwMode="auto">
          <a:xfrm>
            <a:off x="4410075" y="23225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1" name="Line 90"/>
          <p:cNvSpPr>
            <a:spLocks noChangeShapeType="1"/>
          </p:cNvSpPr>
          <p:nvPr/>
        </p:nvSpPr>
        <p:spPr bwMode="auto">
          <a:xfrm flipH="1">
            <a:off x="4410075" y="2322511"/>
            <a:ext cx="82550" cy="825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2" name="Line 91"/>
          <p:cNvSpPr>
            <a:spLocks noChangeShapeType="1"/>
          </p:cNvSpPr>
          <p:nvPr/>
        </p:nvSpPr>
        <p:spPr bwMode="auto">
          <a:xfrm>
            <a:off x="3917950" y="26511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3" name="Line 92"/>
          <p:cNvSpPr>
            <a:spLocks noChangeShapeType="1"/>
          </p:cNvSpPr>
          <p:nvPr/>
        </p:nvSpPr>
        <p:spPr bwMode="auto">
          <a:xfrm flipH="1">
            <a:off x="3917950" y="2651123"/>
            <a:ext cx="82550" cy="809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4" name="Oval 67"/>
          <p:cNvSpPr>
            <a:spLocks noChangeArrowheads="1"/>
          </p:cNvSpPr>
          <p:nvPr/>
        </p:nvSpPr>
        <p:spPr bwMode="auto">
          <a:xfrm>
            <a:off x="6804025" y="36099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5" name="Oval 68"/>
          <p:cNvSpPr>
            <a:spLocks noChangeArrowheads="1"/>
          </p:cNvSpPr>
          <p:nvPr/>
        </p:nvSpPr>
        <p:spPr bwMode="auto">
          <a:xfrm>
            <a:off x="6858000" y="42243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6" name="Oval 69"/>
          <p:cNvSpPr>
            <a:spLocks noChangeArrowheads="1"/>
          </p:cNvSpPr>
          <p:nvPr/>
        </p:nvSpPr>
        <p:spPr bwMode="auto">
          <a:xfrm>
            <a:off x="7294563" y="36099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7" name="Oval 70"/>
          <p:cNvSpPr>
            <a:spLocks noChangeArrowheads="1"/>
          </p:cNvSpPr>
          <p:nvPr/>
        </p:nvSpPr>
        <p:spPr bwMode="auto">
          <a:xfrm>
            <a:off x="6653213" y="38417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8" name="Oval 67"/>
          <p:cNvSpPr>
            <a:spLocks noChangeArrowheads="1"/>
          </p:cNvSpPr>
          <p:nvPr/>
        </p:nvSpPr>
        <p:spPr bwMode="auto">
          <a:xfrm>
            <a:off x="7396162" y="3930647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9" name="Oval 69"/>
          <p:cNvSpPr>
            <a:spLocks noChangeArrowheads="1"/>
          </p:cNvSpPr>
          <p:nvPr/>
        </p:nvSpPr>
        <p:spPr bwMode="auto">
          <a:xfrm>
            <a:off x="7886700" y="3930647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0" name="Oval 70"/>
          <p:cNvSpPr>
            <a:spLocks noChangeArrowheads="1"/>
          </p:cNvSpPr>
          <p:nvPr/>
        </p:nvSpPr>
        <p:spPr bwMode="auto">
          <a:xfrm>
            <a:off x="7245350" y="416242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1" name="Oval 67"/>
          <p:cNvSpPr>
            <a:spLocks noChangeArrowheads="1"/>
          </p:cNvSpPr>
          <p:nvPr/>
        </p:nvSpPr>
        <p:spPr bwMode="auto">
          <a:xfrm>
            <a:off x="2065337" y="3432174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2" name="Oval 68"/>
          <p:cNvSpPr>
            <a:spLocks noChangeArrowheads="1"/>
          </p:cNvSpPr>
          <p:nvPr/>
        </p:nvSpPr>
        <p:spPr bwMode="auto">
          <a:xfrm>
            <a:off x="2119312" y="3690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3" name="Oval 69"/>
          <p:cNvSpPr>
            <a:spLocks noChangeArrowheads="1"/>
          </p:cNvSpPr>
          <p:nvPr/>
        </p:nvSpPr>
        <p:spPr bwMode="auto">
          <a:xfrm>
            <a:off x="2555875" y="34321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4" name="Oval 70"/>
          <p:cNvSpPr>
            <a:spLocks noChangeArrowheads="1"/>
          </p:cNvSpPr>
          <p:nvPr/>
        </p:nvSpPr>
        <p:spPr bwMode="auto">
          <a:xfrm>
            <a:off x="1914525" y="3663949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5" name="Oval 67"/>
          <p:cNvSpPr>
            <a:spLocks noChangeArrowheads="1"/>
          </p:cNvSpPr>
          <p:nvPr/>
        </p:nvSpPr>
        <p:spPr bwMode="auto">
          <a:xfrm>
            <a:off x="2657474" y="3752848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6" name="Oval 69"/>
          <p:cNvSpPr>
            <a:spLocks noChangeArrowheads="1"/>
          </p:cNvSpPr>
          <p:nvPr/>
        </p:nvSpPr>
        <p:spPr bwMode="auto">
          <a:xfrm>
            <a:off x="3148012" y="37528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7" name="Oval 70"/>
          <p:cNvSpPr>
            <a:spLocks noChangeArrowheads="1"/>
          </p:cNvSpPr>
          <p:nvPr/>
        </p:nvSpPr>
        <p:spPr bwMode="auto">
          <a:xfrm>
            <a:off x="2506662" y="362902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9" name="Oval 67"/>
          <p:cNvSpPr>
            <a:spLocks noChangeArrowheads="1"/>
          </p:cNvSpPr>
          <p:nvPr/>
        </p:nvSpPr>
        <p:spPr bwMode="auto">
          <a:xfrm>
            <a:off x="5013325" y="4965699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0" name="Oval 68"/>
          <p:cNvSpPr>
            <a:spLocks noChangeArrowheads="1"/>
          </p:cNvSpPr>
          <p:nvPr/>
        </p:nvSpPr>
        <p:spPr bwMode="auto">
          <a:xfrm>
            <a:off x="5067300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1" name="Oval 69"/>
          <p:cNvSpPr>
            <a:spLocks noChangeArrowheads="1"/>
          </p:cNvSpPr>
          <p:nvPr/>
        </p:nvSpPr>
        <p:spPr bwMode="auto">
          <a:xfrm>
            <a:off x="5503863" y="4965699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2" name="Oval 70"/>
          <p:cNvSpPr>
            <a:spLocks noChangeArrowheads="1"/>
          </p:cNvSpPr>
          <p:nvPr/>
        </p:nvSpPr>
        <p:spPr bwMode="auto">
          <a:xfrm>
            <a:off x="4862513" y="51974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3" name="Oval 71"/>
          <p:cNvSpPr>
            <a:spLocks noChangeArrowheads="1"/>
          </p:cNvSpPr>
          <p:nvPr/>
        </p:nvSpPr>
        <p:spPr bwMode="auto">
          <a:xfrm>
            <a:off x="4657725" y="55800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4" name="Oval 67"/>
          <p:cNvSpPr>
            <a:spLocks noChangeArrowheads="1"/>
          </p:cNvSpPr>
          <p:nvPr/>
        </p:nvSpPr>
        <p:spPr bwMode="auto">
          <a:xfrm>
            <a:off x="5605462" y="5286373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5" name="Oval 68"/>
          <p:cNvSpPr>
            <a:spLocks noChangeArrowheads="1"/>
          </p:cNvSpPr>
          <p:nvPr/>
        </p:nvSpPr>
        <p:spPr bwMode="auto">
          <a:xfrm>
            <a:off x="5659437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6" name="Oval 69"/>
          <p:cNvSpPr>
            <a:spLocks noChangeArrowheads="1"/>
          </p:cNvSpPr>
          <p:nvPr/>
        </p:nvSpPr>
        <p:spPr bwMode="auto">
          <a:xfrm>
            <a:off x="6096000" y="5286373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7" name="Oval 70"/>
          <p:cNvSpPr>
            <a:spLocks noChangeArrowheads="1"/>
          </p:cNvSpPr>
          <p:nvPr/>
        </p:nvSpPr>
        <p:spPr bwMode="auto">
          <a:xfrm>
            <a:off x="5454650" y="55181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8" name="Oval 71"/>
          <p:cNvSpPr>
            <a:spLocks noChangeArrowheads="1"/>
          </p:cNvSpPr>
          <p:nvPr/>
        </p:nvSpPr>
        <p:spPr bwMode="auto">
          <a:xfrm>
            <a:off x="5249862" y="59007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9" name="Oval 68"/>
          <p:cNvSpPr>
            <a:spLocks noChangeArrowheads="1"/>
          </p:cNvSpPr>
          <p:nvPr/>
        </p:nvSpPr>
        <p:spPr bwMode="auto">
          <a:xfrm>
            <a:off x="3590925" y="45132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0" name="Oval 68"/>
          <p:cNvSpPr>
            <a:spLocks noChangeArrowheads="1"/>
          </p:cNvSpPr>
          <p:nvPr/>
        </p:nvSpPr>
        <p:spPr bwMode="auto">
          <a:xfrm>
            <a:off x="4183062" y="4833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1" name="Oval 70"/>
          <p:cNvSpPr>
            <a:spLocks noChangeArrowheads="1"/>
          </p:cNvSpPr>
          <p:nvPr/>
        </p:nvSpPr>
        <p:spPr bwMode="auto">
          <a:xfrm>
            <a:off x="3978275" y="44513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2" name="Oval 71"/>
          <p:cNvSpPr>
            <a:spLocks noChangeArrowheads="1"/>
          </p:cNvSpPr>
          <p:nvPr/>
        </p:nvSpPr>
        <p:spPr bwMode="auto">
          <a:xfrm>
            <a:off x="3773487" y="4833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3" name="Oval 68"/>
          <p:cNvSpPr>
            <a:spLocks noChangeArrowheads="1"/>
          </p:cNvSpPr>
          <p:nvPr/>
        </p:nvSpPr>
        <p:spPr bwMode="auto">
          <a:xfrm>
            <a:off x="5770563" y="19700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4" name="Oval 68"/>
          <p:cNvSpPr>
            <a:spLocks noChangeArrowheads="1"/>
          </p:cNvSpPr>
          <p:nvPr/>
        </p:nvSpPr>
        <p:spPr bwMode="auto">
          <a:xfrm>
            <a:off x="6362700" y="22907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5" name="Oval 70"/>
          <p:cNvSpPr>
            <a:spLocks noChangeArrowheads="1"/>
          </p:cNvSpPr>
          <p:nvPr/>
        </p:nvSpPr>
        <p:spPr bwMode="auto">
          <a:xfrm>
            <a:off x="6157913" y="19081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6" name="Oval 71"/>
          <p:cNvSpPr>
            <a:spLocks noChangeArrowheads="1"/>
          </p:cNvSpPr>
          <p:nvPr/>
        </p:nvSpPr>
        <p:spPr bwMode="auto">
          <a:xfrm>
            <a:off x="5953125" y="22907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7" name="Oval 68"/>
          <p:cNvSpPr>
            <a:spLocks noChangeArrowheads="1"/>
          </p:cNvSpPr>
          <p:nvPr/>
        </p:nvSpPr>
        <p:spPr bwMode="auto">
          <a:xfrm>
            <a:off x="6486525" y="20462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8" name="Oval 68"/>
          <p:cNvSpPr>
            <a:spLocks noChangeArrowheads="1"/>
          </p:cNvSpPr>
          <p:nvPr/>
        </p:nvSpPr>
        <p:spPr bwMode="auto">
          <a:xfrm>
            <a:off x="7078662" y="23669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9" name="Oval 70"/>
          <p:cNvSpPr>
            <a:spLocks noChangeArrowheads="1"/>
          </p:cNvSpPr>
          <p:nvPr/>
        </p:nvSpPr>
        <p:spPr bwMode="auto">
          <a:xfrm>
            <a:off x="6873875" y="198437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0" name="Oval 71"/>
          <p:cNvSpPr>
            <a:spLocks noChangeArrowheads="1"/>
          </p:cNvSpPr>
          <p:nvPr/>
        </p:nvSpPr>
        <p:spPr bwMode="auto">
          <a:xfrm>
            <a:off x="6669087" y="23669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1" name="Oval 68"/>
          <p:cNvSpPr>
            <a:spLocks noChangeArrowheads="1"/>
          </p:cNvSpPr>
          <p:nvPr/>
        </p:nvSpPr>
        <p:spPr bwMode="auto">
          <a:xfrm>
            <a:off x="6410325" y="33702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2" name="Oval 68"/>
          <p:cNvSpPr>
            <a:spLocks noChangeArrowheads="1"/>
          </p:cNvSpPr>
          <p:nvPr/>
        </p:nvSpPr>
        <p:spPr bwMode="auto">
          <a:xfrm>
            <a:off x="7002462" y="3690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3" name="Oval 70"/>
          <p:cNvSpPr>
            <a:spLocks noChangeArrowheads="1"/>
          </p:cNvSpPr>
          <p:nvPr/>
        </p:nvSpPr>
        <p:spPr bwMode="auto">
          <a:xfrm>
            <a:off x="6797675" y="33083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4" name="Oval 71"/>
          <p:cNvSpPr>
            <a:spLocks noChangeArrowheads="1"/>
          </p:cNvSpPr>
          <p:nvPr/>
        </p:nvSpPr>
        <p:spPr bwMode="auto">
          <a:xfrm>
            <a:off x="6592887" y="3690936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8" name="Oval 67"/>
          <p:cNvSpPr>
            <a:spLocks noChangeArrowheads="1"/>
          </p:cNvSpPr>
          <p:nvPr/>
        </p:nvSpPr>
        <p:spPr bwMode="auto">
          <a:xfrm>
            <a:off x="1571626" y="1676400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9" name="Oval 68"/>
          <p:cNvSpPr>
            <a:spLocks noChangeArrowheads="1"/>
          </p:cNvSpPr>
          <p:nvPr/>
        </p:nvSpPr>
        <p:spPr bwMode="auto">
          <a:xfrm>
            <a:off x="1625601" y="1935162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0" name="Oval 69"/>
          <p:cNvSpPr>
            <a:spLocks noChangeArrowheads="1"/>
          </p:cNvSpPr>
          <p:nvPr/>
        </p:nvSpPr>
        <p:spPr bwMode="auto">
          <a:xfrm>
            <a:off x="2062164" y="1676400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1" name="Oval 70"/>
          <p:cNvSpPr>
            <a:spLocks noChangeArrowheads="1"/>
          </p:cNvSpPr>
          <p:nvPr/>
        </p:nvSpPr>
        <p:spPr bwMode="auto">
          <a:xfrm>
            <a:off x="1420814" y="1908175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2" name="Oval 67"/>
          <p:cNvSpPr>
            <a:spLocks noChangeArrowheads="1"/>
          </p:cNvSpPr>
          <p:nvPr/>
        </p:nvSpPr>
        <p:spPr bwMode="auto">
          <a:xfrm>
            <a:off x="2163763" y="1997074"/>
            <a:ext cx="122237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3" name="Oval 70"/>
          <p:cNvSpPr>
            <a:spLocks noChangeArrowheads="1"/>
          </p:cNvSpPr>
          <p:nvPr/>
        </p:nvSpPr>
        <p:spPr bwMode="auto">
          <a:xfrm>
            <a:off x="2012951" y="187324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4" name="Oval 68"/>
          <p:cNvSpPr>
            <a:spLocks noChangeArrowheads="1"/>
          </p:cNvSpPr>
          <p:nvPr/>
        </p:nvSpPr>
        <p:spPr bwMode="auto">
          <a:xfrm>
            <a:off x="1981200" y="90011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5" name="Oval 68"/>
          <p:cNvSpPr>
            <a:spLocks noChangeArrowheads="1"/>
          </p:cNvSpPr>
          <p:nvPr/>
        </p:nvSpPr>
        <p:spPr bwMode="auto">
          <a:xfrm>
            <a:off x="2573337" y="12207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6" name="Oval 70"/>
          <p:cNvSpPr>
            <a:spLocks noChangeArrowheads="1"/>
          </p:cNvSpPr>
          <p:nvPr/>
        </p:nvSpPr>
        <p:spPr bwMode="auto">
          <a:xfrm>
            <a:off x="2368550" y="838200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7" name="Oval 71"/>
          <p:cNvSpPr>
            <a:spLocks noChangeArrowheads="1"/>
          </p:cNvSpPr>
          <p:nvPr/>
        </p:nvSpPr>
        <p:spPr bwMode="auto">
          <a:xfrm>
            <a:off x="2163762" y="12207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8" name="Oval 68"/>
          <p:cNvSpPr>
            <a:spLocks noChangeArrowheads="1"/>
          </p:cNvSpPr>
          <p:nvPr/>
        </p:nvSpPr>
        <p:spPr bwMode="auto">
          <a:xfrm>
            <a:off x="2697162" y="976314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5" name="Oval 68"/>
          <p:cNvSpPr>
            <a:spLocks noChangeArrowheads="1"/>
          </p:cNvSpPr>
          <p:nvPr/>
        </p:nvSpPr>
        <p:spPr bwMode="auto">
          <a:xfrm>
            <a:off x="3289299" y="12969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6" name="Oval 70"/>
          <p:cNvSpPr>
            <a:spLocks noChangeArrowheads="1"/>
          </p:cNvSpPr>
          <p:nvPr/>
        </p:nvSpPr>
        <p:spPr bwMode="auto">
          <a:xfrm>
            <a:off x="3084512" y="914400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7" name="Oval 71"/>
          <p:cNvSpPr>
            <a:spLocks noChangeArrowheads="1"/>
          </p:cNvSpPr>
          <p:nvPr/>
        </p:nvSpPr>
        <p:spPr bwMode="auto">
          <a:xfrm>
            <a:off x="2879724" y="1296988"/>
            <a:ext cx="123825" cy="122238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9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381000"/>
          <a:ext cx="8534398" cy="6096002"/>
        </p:xfrm>
        <a:graphic>
          <a:graphicData uri="http://schemas.openxmlformats.org/drawingml/2006/table">
            <a:tbl>
              <a:tblPr/>
              <a:tblGrid>
                <a:gridCol w="2133599"/>
                <a:gridCol w="1981200"/>
                <a:gridCol w="2406563"/>
                <a:gridCol w="2013036"/>
              </a:tblGrid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spc="-3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Individu ke</a:t>
                      </a:r>
                      <a:endParaRPr lang="id-ID" sz="32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i="1" spc="-3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fitness</a:t>
                      </a:r>
                      <a:endParaRPr lang="id-ID" sz="32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Ranking </a:t>
                      </a:r>
                      <a:r>
                        <a:rPr lang="id-ID" sz="2400" b="1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R(i)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id-ID" sz="2400" b="1" i="1" spc="-30" baseline="-25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LR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100004,00</a:t>
                      </a:r>
                      <a:endParaRPr lang="id-ID" sz="3200" spc="-30" dirty="0">
                        <a:solidFill>
                          <a:schemeClr val="tx1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endParaRPr lang="id-ID" sz="3200" spc="-30">
                        <a:solidFill>
                          <a:schemeClr val="tx1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100004,00</a:t>
                      </a:r>
                      <a:endParaRPr lang="id-ID" sz="3200" spc="-30" dirty="0">
                        <a:solidFill>
                          <a:schemeClr val="tx1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100003,99</a:t>
                      </a:r>
                      <a:endParaRPr lang="id-ID" sz="3200" spc="-30" dirty="0">
                        <a:solidFill>
                          <a:srgbClr val="0070C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100003,56</a:t>
                      </a:r>
                      <a:endParaRPr lang="id-ID" sz="3200" spc="-30" dirty="0">
                        <a:solidFill>
                          <a:srgbClr val="C0000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100003,98</a:t>
                      </a:r>
                      <a:endParaRPr lang="id-ID" sz="3200" spc="-30" dirty="0">
                        <a:solidFill>
                          <a:srgbClr val="0070C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100003,12</a:t>
                      </a:r>
                      <a:endParaRPr lang="id-ID" sz="3200" spc="-30" dirty="0">
                        <a:solidFill>
                          <a:srgbClr val="C0000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100003,97</a:t>
                      </a:r>
                      <a:endParaRPr lang="id-ID" sz="3200" spc="-30" dirty="0">
                        <a:solidFill>
                          <a:srgbClr val="0070C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100002,68</a:t>
                      </a:r>
                      <a:endParaRPr lang="id-ID" sz="3200" spc="-30" dirty="0">
                        <a:solidFill>
                          <a:srgbClr val="C0000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100003,96</a:t>
                      </a:r>
                      <a:endParaRPr lang="id-ID" sz="3200" spc="-30" dirty="0">
                        <a:solidFill>
                          <a:srgbClr val="0070C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100002,26</a:t>
                      </a:r>
                      <a:endParaRPr lang="id-ID" sz="3200" spc="-30" dirty="0">
                        <a:solidFill>
                          <a:srgbClr val="C0000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100003,95</a:t>
                      </a:r>
                      <a:endParaRPr lang="id-ID" sz="3200" spc="-30" dirty="0">
                        <a:solidFill>
                          <a:srgbClr val="0070C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100001,82</a:t>
                      </a:r>
                      <a:endParaRPr lang="id-ID" sz="3200" spc="-30" dirty="0">
                        <a:solidFill>
                          <a:srgbClr val="C0000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100003,94</a:t>
                      </a:r>
                      <a:endParaRPr lang="id-ID" sz="3200" spc="-30" dirty="0">
                        <a:solidFill>
                          <a:srgbClr val="0070C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100001,38</a:t>
                      </a:r>
                      <a:endParaRPr lang="id-ID" sz="3200" spc="-30" dirty="0">
                        <a:solidFill>
                          <a:srgbClr val="C0000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100003,93</a:t>
                      </a:r>
                      <a:endParaRPr lang="id-ID" sz="3200" spc="-30" dirty="0">
                        <a:solidFill>
                          <a:srgbClr val="0070C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100000,84</a:t>
                      </a:r>
                      <a:endParaRPr lang="id-ID" sz="3200" spc="-30" dirty="0">
                        <a:solidFill>
                          <a:srgbClr val="C0000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100003,92</a:t>
                      </a:r>
                      <a:endParaRPr lang="id-ID" sz="3200" spc="-30" dirty="0">
                        <a:solidFill>
                          <a:srgbClr val="0070C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100000,44</a:t>
                      </a:r>
                      <a:endParaRPr lang="id-ID" sz="3200" spc="-30" dirty="0">
                        <a:solidFill>
                          <a:srgbClr val="C00000"/>
                        </a:solidFill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100000,00</a:t>
                      </a:r>
                      <a:endParaRPr lang="id-ID" sz="32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id-ID" sz="32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100000,00</a:t>
                      </a:r>
                      <a:endParaRPr lang="id-ID" sz="32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7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533400"/>
          <a:ext cx="8686799" cy="5791203"/>
        </p:xfrm>
        <a:graphic>
          <a:graphicData uri="http://schemas.openxmlformats.org/drawingml/2006/table">
            <a:tbl>
              <a:tblPr/>
              <a:tblGrid>
                <a:gridCol w="1441009"/>
                <a:gridCol w="938446"/>
                <a:gridCol w="1647221"/>
                <a:gridCol w="1647221"/>
                <a:gridCol w="1506451"/>
                <a:gridCol w="1506451"/>
              </a:tblGrid>
              <a:tr h="417163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b="1" i="1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Fitness</a:t>
                      </a:r>
                      <a:endParaRPr lang="id-ID" sz="3200" b="1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b="1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Posisi</a:t>
                      </a:r>
                      <a:endParaRPr lang="id-ID" sz="3200" b="1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b="1" i="1" spc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Fitness</a:t>
                      </a:r>
                      <a:r>
                        <a:rPr lang="id-ID" sz="2400" b="1" spc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 Perangkingan</a:t>
                      </a:r>
                      <a:endParaRPr lang="id-ID" sz="3200" b="1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78524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b="1" spc="0" dirty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LR, S = 2</a:t>
                      </a:r>
                      <a:endParaRPr lang="id-ID" sz="3200" b="1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b="1" spc="0" dirty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LR, S = 1,2</a:t>
                      </a:r>
                      <a:endParaRPr lang="id-ID" sz="3200" b="1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b="1" spc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NLR, S = 3</a:t>
                      </a:r>
                      <a:endParaRPr lang="id-ID" sz="3200" b="1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b="1" spc="0" dirty="0"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NLR, S = 2</a:t>
                      </a:r>
                      <a:endParaRPr lang="id-ID" sz="3200" b="1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90,11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1,1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90,09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1,08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2,21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1,69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90,08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1,06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1,62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1,43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90,06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1,04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1,19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1,21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90,05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1,2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1,02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0,88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1,03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89,97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0,65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0,87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89,96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0,98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0,48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0,74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89,95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0,96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0,35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0,62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79,94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0,94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0,26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0,53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79,93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0,2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0,92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0,19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0,45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79,91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0,14</a:t>
                      </a:r>
                      <a:endParaRPr lang="id-ID" sz="3200" spc="-3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Arial" pitchFamily="34" charset="0"/>
                        </a:rPr>
                        <a:t>0,38</a:t>
                      </a:r>
                      <a:endParaRPr lang="id-ID" sz="3200" spc="-30" dirty="0">
                        <a:latin typeface="Arial Narrow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i="1" smtClean="0"/>
              <a:t>Island Models (</a:t>
            </a:r>
            <a:r>
              <a:rPr lang="en-US" sz="4400" i="1" smtClean="0"/>
              <a:t>Sub Population</a:t>
            </a:r>
            <a:r>
              <a:rPr lang="en-US" sz="4400" smtClean="0"/>
              <a:t>)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57200" y="21336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v-SE" sz="2800"/>
              <a:t>N kromosom dalam satu populasi dibagi menjadi N</a:t>
            </a:r>
            <a:r>
              <a:rPr lang="sv-SE" sz="2800" baseline="-25000"/>
              <a:t>k</a:t>
            </a:r>
            <a:r>
              <a:rPr lang="sv-SE" sz="2800"/>
              <a:t> kelompok</a:t>
            </a:r>
            <a:r>
              <a:rPr lang="en-US" sz="2800"/>
              <a:t>. </a:t>
            </a:r>
            <a:r>
              <a:rPr lang="sv-SE" sz="2800"/>
              <a:t>Masing-masing kelompok berisi:</a:t>
            </a:r>
            <a:endParaRPr lang="en-US" sz="2800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457200" y="5370513"/>
            <a:ext cx="7924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sv-SE" sz="2800" dirty="0"/>
              <a:t>Suatu individu bisa dipindah ke sub populasi </a:t>
            </a:r>
          </a:p>
          <a:p>
            <a:pPr>
              <a:buFont typeface="Wingdings" pitchFamily="2" charset="2"/>
              <a:buNone/>
            </a:pPr>
            <a:r>
              <a:rPr lang="sv-SE" sz="2800" dirty="0"/>
              <a:t>lain berdasarkan </a:t>
            </a:r>
            <a:r>
              <a:rPr lang="id-ID" sz="2800" i="1" dirty="0" smtClean="0">
                <a:solidFill>
                  <a:srgbClr val="FF0000"/>
                </a:solidFill>
              </a:rPr>
              <a:t>t</a:t>
            </a:r>
            <a:r>
              <a:rPr lang="sv-SE" sz="2800" i="1" dirty="0" smtClean="0">
                <a:solidFill>
                  <a:srgbClr val="FF0000"/>
                </a:solidFill>
              </a:rPr>
              <a:t>unneling </a:t>
            </a:r>
            <a:r>
              <a:rPr lang="sv-SE" sz="2800" i="1" dirty="0">
                <a:solidFill>
                  <a:srgbClr val="FF0000"/>
                </a:solidFill>
              </a:rPr>
              <a:t>probability </a:t>
            </a:r>
            <a:r>
              <a:rPr lang="sv-SE" sz="2800" i="1" dirty="0"/>
              <a:t>p</a:t>
            </a:r>
            <a:r>
              <a:rPr lang="sv-SE" sz="2800" baseline="-25000" dirty="0"/>
              <a:t>t</a:t>
            </a:r>
            <a:endParaRPr lang="en-US" sz="2800" dirty="0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352800" y="3429000"/>
          <a:ext cx="16732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82" name="Equation" r:id="rId3" imgW="495085" imgH="431613" progId="Equation.3">
                  <p:embed/>
                </p:oleObj>
              </mc:Choice>
              <mc:Fallback>
                <p:oleObj name="Equation" r:id="rId3" imgW="49508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29000"/>
                        <a:ext cx="16732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Island model</a:t>
            </a:r>
            <a:r>
              <a:rPr lang="en-US" dirty="0" smtClean="0"/>
              <a:t> EAs</a:t>
            </a:r>
            <a:endParaRPr lang="id-ID" dirty="0"/>
          </a:p>
        </p:txBody>
      </p:sp>
      <p:pic>
        <p:nvPicPr>
          <p:cNvPr id="1710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49911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3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Island model</a:t>
            </a:r>
            <a:r>
              <a:rPr lang="en-US" dirty="0" smtClean="0"/>
              <a:t> EAs</a:t>
            </a:r>
            <a:endParaRPr lang="id-ID" dirty="0"/>
          </a:p>
        </p:txBody>
      </p:sp>
      <p:pic>
        <p:nvPicPr>
          <p:cNvPr id="172035" name="Picture 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49117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5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7"/>
          <p:cNvGrpSpPr>
            <a:grpSpLocks/>
          </p:cNvGrpSpPr>
          <p:nvPr/>
        </p:nvGrpSpPr>
        <p:grpSpPr bwMode="auto">
          <a:xfrm>
            <a:off x="609600" y="1066800"/>
            <a:ext cx="5562600" cy="5029200"/>
            <a:chOff x="192" y="1008"/>
            <a:chExt cx="3504" cy="3168"/>
          </a:xfrm>
        </p:grpSpPr>
        <p:pic>
          <p:nvPicPr>
            <p:cNvPr id="173062" name="Picture 4" descr="3-4a AGstandar 3D gag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1152"/>
              <a:ext cx="145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063" name="Picture 13" descr="3-4a AGstandar 3D gag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7" y="1152"/>
              <a:ext cx="145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064" name="Picture 14" descr="3-4a AGstandar 3D gag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" y="2725"/>
              <a:ext cx="1455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065" name="Picture 15" descr="3-4a AGstandar 3D gag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7" y="2725"/>
              <a:ext cx="1455" cy="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66" name="Rectangle 16"/>
            <p:cNvSpPr>
              <a:spLocks noChangeArrowheads="1"/>
            </p:cNvSpPr>
            <p:nvPr/>
          </p:nvSpPr>
          <p:spPr bwMode="auto">
            <a:xfrm>
              <a:off x="192" y="1008"/>
              <a:ext cx="3504" cy="3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3067" name="AutoShape 20"/>
            <p:cNvSpPr>
              <a:spLocks noChangeArrowheads="1"/>
            </p:cNvSpPr>
            <p:nvPr/>
          </p:nvSpPr>
          <p:spPr bwMode="auto">
            <a:xfrm>
              <a:off x="976" y="2472"/>
              <a:ext cx="144" cy="240"/>
            </a:xfrm>
            <a:prstGeom prst="upDownArrow">
              <a:avLst>
                <a:gd name="adj1" fmla="val 50000"/>
                <a:gd name="adj2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3068" name="AutoShape 21"/>
            <p:cNvSpPr>
              <a:spLocks noChangeArrowheads="1"/>
            </p:cNvSpPr>
            <p:nvPr/>
          </p:nvSpPr>
          <p:spPr bwMode="auto">
            <a:xfrm>
              <a:off x="2808" y="2472"/>
              <a:ext cx="144" cy="240"/>
            </a:xfrm>
            <a:prstGeom prst="upDownArrow">
              <a:avLst>
                <a:gd name="adj1" fmla="val 50000"/>
                <a:gd name="adj2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3069" name="AutoShape 22"/>
            <p:cNvSpPr>
              <a:spLocks noChangeArrowheads="1"/>
            </p:cNvSpPr>
            <p:nvPr/>
          </p:nvSpPr>
          <p:spPr bwMode="auto">
            <a:xfrm>
              <a:off x="1800" y="1776"/>
              <a:ext cx="288" cy="144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3070" name="AutoShape 23"/>
            <p:cNvSpPr>
              <a:spLocks noChangeArrowheads="1"/>
            </p:cNvSpPr>
            <p:nvPr/>
          </p:nvSpPr>
          <p:spPr bwMode="auto">
            <a:xfrm>
              <a:off x="1792" y="3384"/>
              <a:ext cx="288" cy="144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3071" name="AutoShape 24"/>
            <p:cNvSpPr>
              <a:spLocks noChangeArrowheads="1"/>
            </p:cNvSpPr>
            <p:nvPr/>
          </p:nvSpPr>
          <p:spPr bwMode="auto">
            <a:xfrm rot="2565255">
              <a:off x="1752" y="2520"/>
              <a:ext cx="384" cy="137"/>
            </a:xfrm>
            <a:prstGeom prst="leftRightArrow">
              <a:avLst>
                <a:gd name="adj1" fmla="val 50000"/>
                <a:gd name="adj2" fmla="val 5605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3072" name="AutoShape 25"/>
            <p:cNvSpPr>
              <a:spLocks noChangeArrowheads="1"/>
            </p:cNvSpPr>
            <p:nvPr/>
          </p:nvSpPr>
          <p:spPr bwMode="auto">
            <a:xfrm rot="8146023">
              <a:off x="1746" y="2509"/>
              <a:ext cx="384" cy="152"/>
            </a:xfrm>
            <a:prstGeom prst="leftRightArrow">
              <a:avLst>
                <a:gd name="adj1" fmla="val 50000"/>
                <a:gd name="adj2" fmla="val 5052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172200" y="1752600"/>
            <a:ext cx="2419350" cy="946150"/>
            <a:chOff x="3708" y="2304"/>
            <a:chExt cx="1524" cy="596"/>
          </a:xfrm>
        </p:grpSpPr>
        <p:sp>
          <p:nvSpPr>
            <p:cNvPr id="173060" name="AutoShape 18"/>
            <p:cNvSpPr>
              <a:spLocks noChangeArrowheads="1"/>
            </p:cNvSpPr>
            <p:nvPr/>
          </p:nvSpPr>
          <p:spPr bwMode="auto">
            <a:xfrm>
              <a:off x="3708" y="2400"/>
              <a:ext cx="432" cy="336"/>
            </a:xfrm>
            <a:prstGeom prst="rightArrow">
              <a:avLst>
                <a:gd name="adj1" fmla="val 50000"/>
                <a:gd name="adj2" fmla="val 3214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3061" name="Text Box 26"/>
            <p:cNvSpPr txBox="1">
              <a:spLocks noChangeArrowheads="1"/>
            </p:cNvSpPr>
            <p:nvPr/>
          </p:nvSpPr>
          <p:spPr bwMode="auto">
            <a:xfrm>
              <a:off x="4176" y="2304"/>
              <a:ext cx="105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The best individual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9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i="1" dirty="0" smtClean="0"/>
              <a:t>Adaptive</a:t>
            </a:r>
            <a:r>
              <a:rPr lang="id-ID" dirty="0" smtClean="0"/>
              <a:t> </a:t>
            </a:r>
            <a:r>
              <a:rPr lang="en-US" dirty="0" smtClean="0"/>
              <a:t>EAs</a:t>
            </a:r>
            <a:endParaRPr lang="id-ID" dirty="0"/>
          </a:p>
        </p:txBody>
      </p:sp>
      <p:pic>
        <p:nvPicPr>
          <p:cNvPr id="174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95600"/>
            <a:ext cx="688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5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Grid-based Crossover</a:t>
            </a:r>
            <a:endParaRPr lang="id-ID" smtClean="0"/>
          </a:p>
        </p:txBody>
      </p:sp>
      <p:pic>
        <p:nvPicPr>
          <p:cNvPr id="175107" name="Picture 2" descr="5-13 grid-bas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2133600"/>
            <a:ext cx="77914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457200" y="5486400"/>
            <a:ext cx="845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 I</a:t>
            </a:r>
            <a:r>
              <a:rPr lang="id-ID" sz="2000">
                <a:latin typeface="Arial Narrow" pitchFamily="34" charset="0"/>
              </a:rPr>
              <a:t>ndividu-individu diletakkan dalam suatu </a:t>
            </a:r>
            <a:r>
              <a:rPr lang="id-ID" sz="2000" b="1" i="1">
                <a:latin typeface="Arial Narrow" pitchFamily="34" charset="0"/>
              </a:rPr>
              <a:t>toroidal space</a:t>
            </a:r>
            <a:r>
              <a:rPr lang="id-ID" sz="2000">
                <a:latin typeface="Arial Narrow" pitchFamily="34" charset="0"/>
              </a:rPr>
              <a:t>, dimana ujung-ujung kotak tersebut disatukan dan membentuk ruang tiga dimensi seperti bola.</a:t>
            </a:r>
            <a:endParaRPr lang="en-US" sz="200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 Individu hanya bisa di-crossover dengan indivdu2 tetangganya.</a:t>
            </a:r>
          </a:p>
          <a:p>
            <a:pPr>
              <a:buFont typeface="Arial" charset="0"/>
              <a:buChar char="•"/>
            </a:pPr>
            <a:r>
              <a:rPr lang="en-US" sz="2000"/>
              <a:t> Individu hitam hanya boleh </a:t>
            </a:r>
            <a:r>
              <a:rPr lang="en-US" sz="2000" i="1"/>
              <a:t>crossover</a:t>
            </a:r>
            <a:r>
              <a:rPr lang="en-US" sz="2000"/>
              <a:t> dengan 1 dari 8 individu tetangga.</a:t>
            </a:r>
          </a:p>
        </p:txBody>
      </p:sp>
    </p:spTree>
    <p:extLst>
      <p:ext uri="{BB962C8B-B14F-4D97-AF65-F5344CB8AC3E}">
        <p14:creationId xmlns:p14="http://schemas.microsoft.com/office/powerpoint/2010/main" val="22798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6-7 toroidal sp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6248400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73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6721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Fuzzy C-Means (FCM)</a:t>
            </a:r>
            <a:endParaRPr lang="id-ID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71800" y="4191000"/>
            <a:ext cx="1825625" cy="674688"/>
            <a:chOff x="7239001" y="2971800"/>
            <a:chExt cx="1825771" cy="673826"/>
          </a:xfrm>
        </p:grpSpPr>
        <p:sp>
          <p:nvSpPr>
            <p:cNvPr id="5" name="Smiley Face 4"/>
            <p:cNvSpPr/>
            <p:nvPr/>
          </p:nvSpPr>
          <p:spPr>
            <a:xfrm>
              <a:off x="7848650" y="2971800"/>
              <a:ext cx="304824" cy="304411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4" name="Rectangle 5"/>
            <p:cNvSpPr>
              <a:spLocks noChangeArrowheads="1"/>
            </p:cNvSpPr>
            <p:nvPr/>
          </p:nvSpPr>
          <p:spPr bwMode="auto">
            <a:xfrm>
              <a:off x="7239001" y="3276598"/>
              <a:ext cx="1825771" cy="369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Kelasku mana?</a:t>
              </a:r>
              <a:endParaRPr lang="id-ID">
                <a:solidFill>
                  <a:srgbClr val="FF0000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2500313" y="2057400"/>
            <a:ext cx="2209800" cy="2743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4800600" y="3886200"/>
            <a:ext cx="22098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cxnSp>
        <p:nvCxnSpPr>
          <p:cNvPr id="10" name="Straight Connector 9"/>
          <p:cNvCxnSpPr>
            <a:endCxn id="5" idx="0"/>
          </p:cNvCxnSpPr>
          <p:nvPr/>
        </p:nvCxnSpPr>
        <p:spPr>
          <a:xfrm rot="16200000" flipH="1">
            <a:off x="3314700" y="3771900"/>
            <a:ext cx="762000" cy="76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</p:cNvCxnSpPr>
          <p:nvPr/>
        </p:nvCxnSpPr>
        <p:spPr>
          <a:xfrm rot="16200000" flipH="1">
            <a:off x="4413250" y="3879850"/>
            <a:ext cx="882650" cy="2025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 untuk melatih FFNN (MLP)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Menemukan weights secara otomatis</a:t>
            </a:r>
          </a:p>
          <a:p>
            <a:r>
              <a:rPr lang="id-ID" dirty="0" smtClean="0"/>
              <a:t>Menggunakan representasi biner</a:t>
            </a:r>
          </a:p>
          <a:p>
            <a:r>
              <a:rPr lang="id-ID" dirty="0" smtClean="0"/>
              <a:t>Bagaimana performansi Advanced GA?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81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Masalah 3-Parity</a:t>
            </a:r>
            <a:endParaRPr lang="id-ID" dirty="0"/>
          </a:p>
        </p:txBody>
      </p:sp>
      <p:pic>
        <p:nvPicPr>
          <p:cNvPr id="663554" name="Picture 2" descr="Tabel 6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667000"/>
            <a:ext cx="59626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22214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/>
              <a:t>Tabel Kebenaran XOR untuk tiga masukan </a:t>
            </a:r>
            <a:r>
              <a:rPr lang="id-ID" i="1" dirty="0" smtClean="0"/>
              <a:t>X</a:t>
            </a:r>
            <a:r>
              <a:rPr lang="id-ID" baseline="-25000" dirty="0" smtClean="0"/>
              <a:t>1</a:t>
            </a:r>
            <a:r>
              <a:rPr lang="id-ID" dirty="0" smtClean="0"/>
              <a:t>, </a:t>
            </a:r>
            <a:r>
              <a:rPr lang="id-ID" i="1" dirty="0" smtClean="0"/>
              <a:t>X</a:t>
            </a:r>
            <a:r>
              <a:rPr lang="id-ID" baseline="-25000" dirty="0" smtClean="0"/>
              <a:t>2</a:t>
            </a:r>
            <a:r>
              <a:rPr lang="id-ID" dirty="0" smtClean="0"/>
              <a:t>, dan </a:t>
            </a:r>
            <a:r>
              <a:rPr lang="id-ID" i="1" dirty="0" smtClean="0"/>
              <a:t>X</a:t>
            </a:r>
            <a:r>
              <a:rPr lang="id-ID" baseline="-25000" dirty="0" smtClean="0"/>
              <a:t>3</a:t>
            </a:r>
            <a:r>
              <a:rPr lang="id-ID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49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dirty="0" smtClean="0"/>
              <a:t>Fungsi Fitness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914400" y="2234625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i="1" dirty="0" smtClean="0"/>
              <a:t>f </a:t>
            </a:r>
            <a:r>
              <a:rPr lang="id-ID" sz="3200" dirty="0" smtClean="0"/>
              <a:t>= 1/</a:t>
            </a:r>
            <a:r>
              <a:rPr lang="id-ID" sz="3200" i="1" dirty="0" smtClean="0"/>
              <a:t>delta</a:t>
            </a:r>
            <a:endParaRPr lang="id-ID" sz="3200" dirty="0"/>
          </a:p>
        </p:txBody>
      </p:sp>
      <p:sp>
        <p:nvSpPr>
          <p:cNvPr id="66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664577" name="Object 1"/>
          <p:cNvGraphicFramePr>
            <a:graphicFrameLocks noChangeAspect="1"/>
          </p:cNvGraphicFramePr>
          <p:nvPr/>
        </p:nvGraphicFramePr>
        <p:xfrm>
          <a:off x="838200" y="2971800"/>
          <a:ext cx="4975411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06" r:id="rId3" imgW="1765300" imgH="482600" progId="Equation.3">
                  <p:embed/>
                </p:oleObj>
              </mc:Choice>
              <mc:Fallback>
                <p:oleObj r:id="rId3" imgW="1765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4975411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4800600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000" i="1" dirty="0" smtClean="0"/>
              <a:t> m</a:t>
            </a:r>
            <a:r>
              <a:rPr lang="id-ID" sz="2000" dirty="0" smtClean="0"/>
              <a:t> = 2</a:t>
            </a:r>
            <a:r>
              <a:rPr lang="id-ID" sz="2000" i="1" baseline="30000" dirty="0" smtClean="0"/>
              <a:t>n</a:t>
            </a:r>
            <a:r>
              <a:rPr lang="id-ID" sz="2000" dirty="0" smtClean="0"/>
              <a:t> = 2</a:t>
            </a:r>
            <a:r>
              <a:rPr lang="id-ID" sz="2000" baseline="30000" dirty="0" smtClean="0"/>
              <a:t>3</a:t>
            </a:r>
            <a:r>
              <a:rPr lang="id-ID" sz="2000" dirty="0" smtClean="0"/>
              <a:t> = 8</a:t>
            </a:r>
          </a:p>
          <a:p>
            <a:pPr>
              <a:buFont typeface="Arial" pitchFamily="34" charset="0"/>
              <a:buChar char="•"/>
            </a:pPr>
            <a:r>
              <a:rPr lang="id-ID" sz="2000" i="1" dirty="0" smtClean="0"/>
              <a:t> d</a:t>
            </a:r>
            <a:r>
              <a:rPr lang="id-ID" sz="2000" dirty="0" smtClean="0"/>
              <a:t>(</a:t>
            </a:r>
            <a:r>
              <a:rPr lang="id-ID" sz="2000" i="1" dirty="0" smtClean="0"/>
              <a:t>i</a:t>
            </a:r>
            <a:r>
              <a:rPr lang="id-ID" sz="2000" dirty="0" smtClean="0"/>
              <a:t>) adalah output yang diharapkan. 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/>
              <a:t> Pola masukan pertama, </a:t>
            </a:r>
            <a:r>
              <a:rPr lang="id-ID" sz="2000" i="1" dirty="0" smtClean="0"/>
              <a:t>X</a:t>
            </a:r>
            <a:r>
              <a:rPr lang="id-ID" sz="2000" baseline="-25000" dirty="0" smtClean="0"/>
              <a:t>1 </a:t>
            </a:r>
            <a:r>
              <a:rPr lang="id-ID" sz="2000" dirty="0" smtClean="0"/>
              <a:t>= 0, </a:t>
            </a:r>
            <a:r>
              <a:rPr lang="id-ID" sz="2000" i="1" dirty="0" smtClean="0"/>
              <a:t>X</a:t>
            </a:r>
            <a:r>
              <a:rPr lang="id-ID" sz="2000" baseline="-25000" dirty="0" smtClean="0"/>
              <a:t>2 </a:t>
            </a:r>
            <a:r>
              <a:rPr lang="id-ID" sz="2000" dirty="0" smtClean="0"/>
              <a:t>= 0, dan </a:t>
            </a:r>
            <a:r>
              <a:rPr lang="id-ID" sz="2000" i="1" dirty="0" smtClean="0"/>
              <a:t>X</a:t>
            </a:r>
            <a:r>
              <a:rPr lang="id-ID" sz="2000" baseline="-25000" dirty="0" smtClean="0"/>
              <a:t>3</a:t>
            </a:r>
            <a:r>
              <a:rPr lang="id-ID" sz="2000" dirty="0" smtClean="0"/>
              <a:t> = 0, maka </a:t>
            </a:r>
            <a:r>
              <a:rPr lang="id-ID" sz="2000" i="1" dirty="0" smtClean="0"/>
              <a:t>d</a:t>
            </a:r>
            <a:r>
              <a:rPr lang="id-ID" sz="2000" dirty="0" smtClean="0"/>
              <a:t>(</a:t>
            </a:r>
            <a:r>
              <a:rPr lang="id-ID" sz="2000" i="1" dirty="0" smtClean="0"/>
              <a:t>1</a:t>
            </a:r>
            <a:r>
              <a:rPr lang="id-ID" sz="2000" dirty="0" smtClean="0"/>
              <a:t>) = 0.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/>
              <a:t> Pola masukan ke dua, </a:t>
            </a:r>
            <a:r>
              <a:rPr lang="id-ID" sz="2000" i="1" dirty="0" smtClean="0"/>
              <a:t>X</a:t>
            </a:r>
            <a:r>
              <a:rPr lang="id-ID" sz="2000" baseline="-25000" dirty="0" smtClean="0"/>
              <a:t>1 </a:t>
            </a:r>
            <a:r>
              <a:rPr lang="id-ID" sz="2000" dirty="0" smtClean="0"/>
              <a:t>= 0, </a:t>
            </a:r>
            <a:r>
              <a:rPr lang="id-ID" sz="2000" i="1" dirty="0" smtClean="0"/>
              <a:t>X</a:t>
            </a:r>
            <a:r>
              <a:rPr lang="id-ID" sz="2000" baseline="-25000" dirty="0" smtClean="0"/>
              <a:t>2 </a:t>
            </a:r>
            <a:r>
              <a:rPr lang="id-ID" sz="2000" dirty="0" smtClean="0"/>
              <a:t>= 0, dan </a:t>
            </a:r>
            <a:r>
              <a:rPr lang="id-ID" sz="2000" i="1" dirty="0" smtClean="0"/>
              <a:t>X</a:t>
            </a:r>
            <a:r>
              <a:rPr lang="id-ID" sz="2000" baseline="-25000" dirty="0" smtClean="0"/>
              <a:t>3</a:t>
            </a:r>
            <a:r>
              <a:rPr lang="id-ID" sz="2000" dirty="0" smtClean="0"/>
              <a:t> = 1, maka </a:t>
            </a:r>
            <a:r>
              <a:rPr lang="id-ID" sz="2000" i="1" dirty="0" smtClean="0"/>
              <a:t>d</a:t>
            </a:r>
            <a:r>
              <a:rPr lang="id-ID" sz="2000" dirty="0" smtClean="0"/>
              <a:t>(</a:t>
            </a:r>
            <a:r>
              <a:rPr lang="id-ID" sz="2000" i="1" dirty="0" smtClean="0"/>
              <a:t>2</a:t>
            </a:r>
            <a:r>
              <a:rPr lang="id-ID" sz="2000" dirty="0" smtClean="0"/>
              <a:t>) = 1, dst.</a:t>
            </a:r>
          </a:p>
          <a:p>
            <a:pPr>
              <a:buFont typeface="Arial" pitchFamily="34" charset="0"/>
              <a:buChar char="•"/>
            </a:pPr>
            <a:r>
              <a:rPr lang="id-ID" sz="2000" i="1" dirty="0" smtClean="0"/>
              <a:t> y</a:t>
            </a:r>
            <a:r>
              <a:rPr lang="id-ID" sz="2000" dirty="0" smtClean="0"/>
              <a:t>(</a:t>
            </a:r>
            <a:r>
              <a:rPr lang="id-ID" sz="2000" i="1" dirty="0" smtClean="0"/>
              <a:t>i</a:t>
            </a:r>
            <a:r>
              <a:rPr lang="id-ID" sz="2000" dirty="0" smtClean="0"/>
              <a:t>) adalah output aktual yang dihasilkan.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5264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6-4b binary enco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133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5" name="Picture 3" descr="6-5b Mes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1338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6" name="Picture 4" descr="6-6b Sub Popula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41338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7" name="Picture 5" descr="6-8b Grid-bas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41338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94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Grammatical Encoding</a:t>
            </a:r>
            <a:endParaRPr lang="id-ID" smtClean="0"/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200" smtClean="0"/>
              <a:t>Otak manusia merupakan suatu komputer sangat kompleks yang terdiri dari sekitar 10</a:t>
            </a:r>
            <a:r>
              <a:rPr lang="id-ID" sz="2200" baseline="30000" smtClean="0"/>
              <a:t>11 </a:t>
            </a:r>
            <a:r>
              <a:rPr lang="id-ID" sz="2200" smtClean="0"/>
              <a:t>elemen komputasi (</a:t>
            </a:r>
            <a:r>
              <a:rPr lang="id-ID" sz="2200" i="1" smtClean="0"/>
              <a:t>neurons</a:t>
            </a:r>
            <a:r>
              <a:rPr lang="id-ID" sz="2200" smtClean="0"/>
              <a:t>). </a:t>
            </a:r>
            <a:endParaRPr lang="en-US" sz="2200" smtClean="0"/>
          </a:p>
          <a:p>
            <a:r>
              <a:rPr lang="en-US" sz="2200" smtClean="0"/>
              <a:t>T</a:t>
            </a:r>
            <a:r>
              <a:rPr lang="id-ID" sz="2200" smtClean="0"/>
              <a:t>erdapat sekitar 10</a:t>
            </a:r>
            <a:r>
              <a:rPr lang="id-ID" sz="2200" baseline="30000" smtClean="0"/>
              <a:t>14 </a:t>
            </a:r>
            <a:r>
              <a:rPr lang="id-ID" sz="2200" smtClean="0"/>
              <a:t>sampai 10</a:t>
            </a:r>
            <a:r>
              <a:rPr lang="id-ID" sz="2200" baseline="30000" smtClean="0"/>
              <a:t>15 </a:t>
            </a:r>
            <a:r>
              <a:rPr lang="id-ID" sz="2200" smtClean="0"/>
              <a:t>koneksi antar </a:t>
            </a:r>
            <a:r>
              <a:rPr lang="id-ID" sz="2200" i="1" smtClean="0"/>
              <a:t>neurons</a:t>
            </a:r>
            <a:r>
              <a:rPr lang="id-ID" sz="2200" smtClean="0"/>
              <a:t>, atau sekitar 1000 sampai 10000 koneksi per </a:t>
            </a:r>
            <a:r>
              <a:rPr lang="id-ID" sz="2200" i="1" smtClean="0"/>
              <a:t>neuron</a:t>
            </a:r>
            <a:r>
              <a:rPr lang="id-ID" sz="2200" smtClean="0"/>
              <a:t>. </a:t>
            </a:r>
            <a:endParaRPr lang="en-US" sz="2200" smtClean="0"/>
          </a:p>
          <a:p>
            <a:r>
              <a:rPr lang="id-ID" sz="2200" smtClean="0"/>
              <a:t>Jika setiap koneksi dikodekan ke dalam kromosom, maka informasi yang mengisi kromosom akan sekitar </a:t>
            </a:r>
            <a:r>
              <a:rPr lang="id-ID" sz="2200" b="1" smtClean="0">
                <a:solidFill>
                  <a:srgbClr val="FF0000"/>
                </a:solidFill>
              </a:rPr>
              <a:t>10</a:t>
            </a:r>
            <a:r>
              <a:rPr lang="id-ID" sz="2200" b="1" baseline="30000" smtClean="0">
                <a:solidFill>
                  <a:srgbClr val="FF0000"/>
                </a:solidFill>
              </a:rPr>
              <a:t>5 </a:t>
            </a:r>
            <a:r>
              <a:rPr lang="id-ID" sz="2200" b="1" smtClean="0">
                <a:solidFill>
                  <a:srgbClr val="FF0000"/>
                </a:solidFill>
              </a:rPr>
              <a:t>GB</a:t>
            </a:r>
            <a:r>
              <a:rPr lang="id-ID" sz="2200" smtClean="0"/>
              <a:t>, dimana bobot-bobot sinaptik dikodekan menggunakan hanya 1 </a:t>
            </a:r>
            <a:r>
              <a:rPr lang="id-ID" sz="2200" i="1" smtClean="0"/>
              <a:t>byte</a:t>
            </a:r>
            <a:r>
              <a:rPr lang="id-ID" sz="2200" smtClean="0"/>
              <a:t>. </a:t>
            </a:r>
            <a:endParaRPr lang="en-US" sz="2200" smtClean="0"/>
          </a:p>
          <a:p>
            <a:r>
              <a:rPr lang="id-ID" sz="2200" smtClean="0"/>
              <a:t>Tetapi, pada kenyataanya ukuran </a:t>
            </a:r>
            <a:r>
              <a:rPr lang="id-ID" sz="2200" i="1" smtClean="0"/>
              <a:t>genome</a:t>
            </a:r>
            <a:r>
              <a:rPr lang="id-ID" sz="2200" smtClean="0"/>
              <a:t> manusia hanya sekitar </a:t>
            </a:r>
            <a:r>
              <a:rPr lang="id-ID" sz="2200" b="1" smtClean="0">
                <a:solidFill>
                  <a:srgbClr val="FF0000"/>
                </a:solidFill>
              </a:rPr>
              <a:t>3 GB</a:t>
            </a:r>
            <a:r>
              <a:rPr lang="id-ID" sz="2200" smtClean="0"/>
              <a:t>. </a:t>
            </a:r>
            <a:endParaRPr lang="en-US" sz="2200" smtClean="0"/>
          </a:p>
          <a:p>
            <a:r>
              <a:rPr lang="id-ID" sz="2200" smtClean="0"/>
              <a:t>Oleh karena itu para peneliti percaya bahwa pengkodean otak manusia bukanlah menggunakan pengkodean langsung, melainkan pengkodean </a:t>
            </a:r>
            <a:r>
              <a:rPr lang="id-ID" sz="2200" b="1" smtClean="0">
                <a:solidFill>
                  <a:srgbClr val="FF0000"/>
                </a:solidFill>
              </a:rPr>
              <a:t>prosedur</a:t>
            </a:r>
            <a:r>
              <a:rPr lang="id-ID" sz="2200" b="1" smtClean="0"/>
              <a:t> </a:t>
            </a:r>
            <a:r>
              <a:rPr lang="id-ID" sz="2200" smtClean="0"/>
              <a:t>dimana otak dibentuk.</a:t>
            </a:r>
          </a:p>
        </p:txBody>
      </p:sp>
    </p:spTree>
    <p:extLst>
      <p:ext uri="{BB962C8B-B14F-4D97-AF65-F5344CB8AC3E}">
        <p14:creationId xmlns:p14="http://schemas.microsoft.com/office/powerpoint/2010/main" val="37592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Grammatical Encoding</a:t>
            </a:r>
            <a:endParaRPr lang="id-ID" smtClean="0"/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smtClean="0"/>
              <a:t>Pada skema ini, kromosom dipandang sebagai kalimat yang diekspresikan menggunakan </a:t>
            </a:r>
            <a:r>
              <a:rPr lang="id-ID" sz="2400" i="1" smtClean="0"/>
              <a:t>grammar </a:t>
            </a:r>
            <a:r>
              <a:rPr lang="id-ID" sz="2400" smtClean="0"/>
              <a:t>(tata bahasa). </a:t>
            </a:r>
            <a:endParaRPr lang="en-US" sz="2400" smtClean="0"/>
          </a:p>
          <a:p>
            <a:r>
              <a:rPr lang="id-ID" sz="2400" smtClean="0"/>
              <a:t>Ketika sebuah kalimat dibaca (kromosom didekodekan), maka individu dibangkitkan menggunakan </a:t>
            </a:r>
            <a:r>
              <a:rPr lang="id-ID" sz="2400" i="1" smtClean="0"/>
              <a:t>grammar</a:t>
            </a:r>
            <a:r>
              <a:rPr lang="id-ID" sz="2400" smtClean="0"/>
              <a:t> </a:t>
            </a:r>
            <a:r>
              <a:rPr lang="en-US" sz="2400" smtClean="0"/>
              <a:t>tsb</a:t>
            </a:r>
            <a:r>
              <a:rPr lang="id-ID" sz="2400" smtClean="0"/>
              <a:t>.</a:t>
            </a:r>
            <a:endParaRPr lang="en-US" sz="2400" smtClean="0"/>
          </a:p>
          <a:p>
            <a:r>
              <a:rPr lang="en-US" sz="2400" smtClean="0"/>
              <a:t>Contoh: </a:t>
            </a:r>
            <a:r>
              <a:rPr lang="id-ID" sz="2400" smtClean="0"/>
              <a:t>skema Kitano</a:t>
            </a:r>
            <a:r>
              <a:rPr lang="en-US" sz="2400" smtClean="0"/>
              <a:t> yang digunakan untuk mengkodekan A</a:t>
            </a:r>
            <a:r>
              <a:rPr lang="id-ID" sz="2400" smtClean="0"/>
              <a:t>NN yang berisi maksimum 8 </a:t>
            </a:r>
            <a:r>
              <a:rPr lang="id-ID" sz="2400" i="1" smtClean="0"/>
              <a:t>neurons</a:t>
            </a:r>
            <a:endParaRPr lang="id-ID" sz="2400" smtClean="0"/>
          </a:p>
        </p:txBody>
      </p:sp>
    </p:spTree>
    <p:extLst>
      <p:ext uri="{BB962C8B-B14F-4D97-AF65-F5344CB8AC3E}">
        <p14:creationId xmlns:p14="http://schemas.microsoft.com/office/powerpoint/2010/main" val="11977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smtClean="0"/>
              <a:t>Skema</a:t>
            </a:r>
            <a:r>
              <a:rPr lang="en-US" sz="5400" smtClean="0"/>
              <a:t> </a:t>
            </a:r>
            <a:r>
              <a:rPr lang="id-ID" sz="5400" smtClean="0"/>
              <a:t>Kitano</a:t>
            </a:r>
            <a:endParaRPr lang="id-ID" smtClean="0"/>
          </a:p>
        </p:txBody>
      </p:sp>
      <p:pic>
        <p:nvPicPr>
          <p:cNvPr id="8199" name="Picture 2" descr="5-11 gramati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8085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457200" y="3505200"/>
          <a:ext cx="15890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4" name="Equation" r:id="rId4" imgW="863225" imgH="457002" progId="Equation.3">
                  <p:embed/>
                </p:oleObj>
              </mc:Choice>
              <mc:Fallback>
                <p:oleObj name="Equation" r:id="rId4" imgW="86322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15890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468313" y="4572000"/>
          <a:ext cx="15890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5" name="Equation" r:id="rId6" imgW="863225" imgH="457002" progId="Equation.3">
                  <p:embed/>
                </p:oleObj>
              </mc:Choice>
              <mc:Fallback>
                <p:oleObj name="Equation" r:id="rId6" imgW="86322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72000"/>
                        <a:ext cx="15890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62823" name="Object 7"/>
          <p:cNvGraphicFramePr>
            <a:graphicFrameLocks noChangeAspect="1"/>
          </p:cNvGraphicFramePr>
          <p:nvPr/>
        </p:nvGraphicFramePr>
        <p:xfrm>
          <a:off x="2438400" y="4525963"/>
          <a:ext cx="16764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6" name="Equation" r:id="rId8" imgW="863225" imgH="457002" progId="Equation.3">
                  <p:embed/>
                </p:oleObj>
              </mc:Choice>
              <mc:Fallback>
                <p:oleObj name="Equation" r:id="rId8" imgW="86322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25963"/>
                        <a:ext cx="167640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457200" y="5715000"/>
          <a:ext cx="6762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7" name="Equation" r:id="rId10" imgW="3378200" imgH="457200" progId="Equation.3">
                  <p:embed/>
                </p:oleObj>
              </mc:Choice>
              <mc:Fallback>
                <p:oleObj name="Equation" r:id="rId10" imgW="337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15000"/>
                        <a:ext cx="6762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8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smtClean="0"/>
              <a:t>Skema</a:t>
            </a:r>
            <a:r>
              <a:rPr lang="en-US" sz="5400" smtClean="0"/>
              <a:t> </a:t>
            </a:r>
            <a:r>
              <a:rPr lang="id-ID" sz="5400" smtClean="0"/>
              <a:t>Kitano</a:t>
            </a:r>
            <a:endParaRPr lang="id-ID" smtClean="0"/>
          </a:p>
        </p:txBody>
      </p:sp>
      <p:pic>
        <p:nvPicPr>
          <p:cNvPr id="9222" name="Picture 2" descr="5-11 gramati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8085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466725" y="4572000"/>
          <a:ext cx="904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0" name="Equation" r:id="rId4" imgW="545863" imgH="457002" progId="Equation.3">
                  <p:embed/>
                </p:oleObj>
              </mc:Choice>
              <mc:Fallback>
                <p:oleObj name="Equation" r:id="rId4" imgW="545863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572000"/>
                        <a:ext cx="9048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2200275" y="4038600"/>
          <a:ext cx="21431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1" name="Equation" r:id="rId6" imgW="1028700" imgH="914400" progId="Equation.3">
                  <p:embed/>
                </p:oleObj>
              </mc:Choice>
              <mc:Fallback>
                <p:oleObj name="Equation" r:id="rId6" imgW="1028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4038600"/>
                        <a:ext cx="2143125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1978" name="Object 10"/>
          <p:cNvGraphicFramePr>
            <a:graphicFrameLocks noChangeAspect="1"/>
          </p:cNvGraphicFramePr>
          <p:nvPr/>
        </p:nvGraphicFramePr>
        <p:xfrm>
          <a:off x="5265738" y="3505200"/>
          <a:ext cx="311626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2" name="Equation" r:id="rId8" imgW="1778000" imgH="1828800" progId="Equation.3">
                  <p:embed/>
                </p:oleObj>
              </mc:Choice>
              <mc:Fallback>
                <p:oleObj name="Equation" r:id="rId8" imgW="17780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3505200"/>
                        <a:ext cx="3116262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1524000" y="4800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Right Arrow 18"/>
          <p:cNvSpPr/>
          <p:nvPr/>
        </p:nvSpPr>
        <p:spPr>
          <a:xfrm>
            <a:off x="4572000" y="4724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13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smtClean="0"/>
              <a:t>Skema</a:t>
            </a:r>
            <a:r>
              <a:rPr lang="en-US" sz="5400" smtClean="0"/>
              <a:t> </a:t>
            </a:r>
            <a:r>
              <a:rPr lang="id-ID" sz="5400" smtClean="0"/>
              <a:t>Kitano</a:t>
            </a:r>
            <a:endParaRPr lang="id-ID" smtClean="0"/>
          </a:p>
        </p:txBody>
      </p:sp>
      <p:sp>
        <p:nvSpPr>
          <p:cNvPr id="1802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02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02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02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02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023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4724400" y="3962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180235" name="Picture 5" descr="6-9 Kaus untuk 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286000"/>
            <a:ext cx="4048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44" name="Picture 6" descr="6-9 JST untuk 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09800"/>
            <a:ext cx="3419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67000" y="6096000"/>
            <a:ext cx="3125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Demo Program</a:t>
            </a:r>
            <a:endParaRPr lang="id-ID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8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Referensi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125" indent="-1254125">
              <a:buFont typeface="Wingdings 2" pitchFamily="18" charset="2"/>
              <a:buNone/>
              <a:tabLst>
                <a:tab pos="1254125" algn="l"/>
              </a:tabLst>
            </a:pPr>
            <a:r>
              <a:rPr lang="en-US" sz="2400" smtClean="0"/>
              <a:t>[SUY08]	Suyanto, 2008, “</a:t>
            </a:r>
            <a:r>
              <a:rPr lang="id-ID" sz="2400" smtClean="0"/>
              <a:t>Soft </a:t>
            </a:r>
            <a:r>
              <a:rPr lang="en-US" sz="2400" smtClean="0"/>
              <a:t>Comput</a:t>
            </a:r>
            <a:r>
              <a:rPr lang="id-ID" sz="2400" smtClean="0"/>
              <a:t>ing</a:t>
            </a:r>
            <a:r>
              <a:rPr lang="en-US" sz="2400" smtClean="0"/>
              <a:t>: </a:t>
            </a:r>
            <a:r>
              <a:rPr lang="id-ID" sz="2400" smtClean="0"/>
              <a:t>Membangun Mesin Ber-IQ Tinggi</a:t>
            </a:r>
            <a:r>
              <a:rPr lang="en-US" sz="2400" smtClean="0"/>
              <a:t>”, Informatika, Bandung Indonesia.</a:t>
            </a:r>
            <a:r>
              <a:rPr lang="id-ID" sz="2400" smtClean="0"/>
              <a:t> ISBN: 978-979-1153-49-2.</a:t>
            </a:r>
          </a:p>
          <a:p>
            <a:pPr marL="1254125" indent="-1254125">
              <a:buFont typeface="Wingdings 2" pitchFamily="18" charset="2"/>
              <a:buNone/>
              <a:tabLst>
                <a:tab pos="1254125" algn="l"/>
              </a:tabLst>
            </a:pPr>
            <a:r>
              <a:rPr lang="sv-SE" sz="2400" smtClean="0"/>
              <a:t>[TET01]	Tettamanzi A., Tomassini M., ”Soft Computing”. Springer-Verlag Berlin Heidelberg, 2001. Printed in Germany.</a:t>
            </a:r>
          </a:p>
          <a:p>
            <a:pPr marL="1254125" indent="-1254125">
              <a:buFont typeface="Wingdings 2" pitchFamily="18" charset="2"/>
              <a:buNone/>
              <a:tabLst>
                <a:tab pos="1254125" algn="l"/>
              </a:tabLst>
            </a:pPr>
            <a:r>
              <a:rPr lang="sv-SE" sz="2400" smtClean="0"/>
              <a:t>[MIT97]	Mitchell M. Tom. 1997. ”Machine Learning”. McGraw-Hill International Editions. Printed in Singapore.</a:t>
            </a:r>
          </a:p>
        </p:txBody>
      </p:sp>
    </p:spTree>
    <p:extLst>
      <p:ext uri="{BB962C8B-B14F-4D97-AF65-F5344CB8AC3E}">
        <p14:creationId xmlns:p14="http://schemas.microsoft.com/office/powerpoint/2010/main" val="6644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AND</a:t>
            </a:r>
            <a:endParaRPr lang="id-ID" smtClean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09600" y="2438400"/>
            <a:ext cx="3581400" cy="29670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33400" y="1687513"/>
            <a:ext cx="4267200" cy="3794125"/>
            <a:chOff x="533400" y="1688068"/>
            <a:chExt cx="4267200" cy="3793867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7871" y="3661196"/>
              <a:ext cx="305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914400" y="4881901"/>
              <a:ext cx="3276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066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1066800" y="3435786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2590800" y="3435786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8170" name="TextBox 27"/>
            <p:cNvSpPr txBox="1">
              <a:spLocks noChangeArrowheads="1"/>
            </p:cNvSpPr>
            <p:nvPr/>
          </p:nvSpPr>
          <p:spPr bwMode="auto">
            <a:xfrm>
              <a:off x="609600" y="50364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0</a:t>
              </a:r>
              <a:endParaRPr lang="id-ID"/>
            </a:p>
          </p:txBody>
        </p:sp>
        <p:sp>
          <p:nvSpPr>
            <p:cNvPr id="48171" name="TextBox 28"/>
            <p:cNvSpPr txBox="1">
              <a:spLocks noChangeArrowheads="1"/>
            </p:cNvSpPr>
            <p:nvPr/>
          </p:nvSpPr>
          <p:spPr bwMode="auto">
            <a:xfrm>
              <a:off x="2452914" y="51126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8172" name="TextBox 29"/>
            <p:cNvSpPr txBox="1">
              <a:spLocks noChangeArrowheads="1"/>
            </p:cNvSpPr>
            <p:nvPr/>
          </p:nvSpPr>
          <p:spPr bwMode="auto">
            <a:xfrm>
              <a:off x="533400" y="3447871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8173" name="TextBox 17"/>
            <p:cNvSpPr txBox="1">
              <a:spLocks noChangeArrowheads="1"/>
            </p:cNvSpPr>
            <p:nvPr/>
          </p:nvSpPr>
          <p:spPr bwMode="auto">
            <a:xfrm>
              <a:off x="4191000" y="467868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x1</a:t>
              </a:r>
              <a:endParaRPr lang="id-ID"/>
            </a:p>
          </p:txBody>
        </p:sp>
        <p:sp>
          <p:nvSpPr>
            <p:cNvPr id="48174" name="TextBox 18"/>
            <p:cNvSpPr txBox="1">
              <a:spLocks noChangeArrowheads="1"/>
            </p:cNvSpPr>
            <p:nvPr/>
          </p:nvSpPr>
          <p:spPr bwMode="auto">
            <a:xfrm>
              <a:off x="914401" y="1688068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x2</a:t>
              </a:r>
              <a:endParaRPr lang="id-ID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0" y="1295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819400" y="56388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x1 + x2 – 1,5 = 0</a:t>
            </a:r>
            <a:endParaRPr lang="id-ID" sz="2400">
              <a:solidFill>
                <a:srgbClr val="0070C0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47800" y="2525713"/>
            <a:ext cx="1825625" cy="674687"/>
            <a:chOff x="7239001" y="2971800"/>
            <a:chExt cx="1825771" cy="673826"/>
          </a:xfrm>
        </p:grpSpPr>
        <p:sp>
          <p:nvSpPr>
            <p:cNvPr id="19" name="Smiley Face 18"/>
            <p:cNvSpPr/>
            <p:nvPr/>
          </p:nvSpPr>
          <p:spPr>
            <a:xfrm>
              <a:off x="7848650" y="2971800"/>
              <a:ext cx="304824" cy="304411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63" name="Rectangle 5"/>
            <p:cNvSpPr>
              <a:spLocks noChangeArrowheads="1"/>
            </p:cNvSpPr>
            <p:nvPr/>
          </p:nvSpPr>
          <p:spPr bwMode="auto">
            <a:xfrm>
              <a:off x="7239001" y="3276598"/>
              <a:ext cx="1825771" cy="369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Kelasku mana?</a:t>
              </a:r>
              <a:endParaRPr lang="id-ID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43200" y="61722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w1.x1 + w2.x2 – 1,5 = 0</a:t>
            </a:r>
            <a:endParaRPr lang="id-ID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Perceptron</a:t>
            </a:r>
            <a:r>
              <a:rPr lang="en-US" dirty="0" smtClean="0"/>
              <a:t> Network</a:t>
            </a:r>
            <a:endParaRPr lang="id-ID" dirty="0"/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6691313" y="2438400"/>
            <a:ext cx="1524000" cy="914400"/>
            <a:chOff x="6172201" y="3810000"/>
            <a:chExt cx="2667000" cy="1371600"/>
          </a:xfrm>
        </p:grpSpPr>
        <p:sp>
          <p:nvSpPr>
            <p:cNvPr id="5" name="Oval 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6368655" y="4492229"/>
              <a:ext cx="1273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7362032" y="4493420"/>
              <a:ext cx="12763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94" name="Rectangle 7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53295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320397" y="1069035"/>
                <a:ext cx="7582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551471" y="2132387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6783376" y="1595371"/>
                <a:ext cx="1063352" cy="106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96" name="Rectangle 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grpSp>
        <p:nvGrpSpPr>
          <p:cNvPr id="53252" name="Group 13"/>
          <p:cNvGrpSpPr>
            <a:grpSpLocks/>
          </p:cNvGrpSpPr>
          <p:nvPr/>
        </p:nvGrpSpPr>
        <p:grpSpPr bwMode="auto">
          <a:xfrm>
            <a:off x="6691313" y="3886200"/>
            <a:ext cx="1524000" cy="914400"/>
            <a:chOff x="6172201" y="3810000"/>
            <a:chExt cx="2667000" cy="1371600"/>
          </a:xfrm>
        </p:grpSpPr>
        <p:sp>
          <p:nvSpPr>
            <p:cNvPr id="15" name="Oval 1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6368655" y="4492229"/>
              <a:ext cx="1273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7362032" y="4493420"/>
              <a:ext cx="12763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85" name="Rectangle 17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53286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320397" y="1069035"/>
                <a:ext cx="7582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551471" y="2132387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6783376" y="1595371"/>
                <a:ext cx="1063352" cy="106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87" name="Rectangle 1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grpSp>
        <p:nvGrpSpPr>
          <p:cNvPr id="53253" name="Group 23"/>
          <p:cNvGrpSpPr>
            <a:grpSpLocks/>
          </p:cNvGrpSpPr>
          <p:nvPr/>
        </p:nvGrpSpPr>
        <p:grpSpPr bwMode="auto">
          <a:xfrm>
            <a:off x="6691313" y="5486400"/>
            <a:ext cx="1524000" cy="914400"/>
            <a:chOff x="6172201" y="3810000"/>
            <a:chExt cx="2667000" cy="1371600"/>
          </a:xfrm>
        </p:grpSpPr>
        <p:sp>
          <p:nvSpPr>
            <p:cNvPr id="25" name="Oval 2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6368655" y="4492229"/>
              <a:ext cx="1273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362032" y="4493420"/>
              <a:ext cx="12763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76" name="Rectangle 27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53277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7320397" y="1069035"/>
                <a:ext cx="7582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551471" y="2132387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6783376" y="1595371"/>
                <a:ext cx="1063352" cy="106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78" name="Rectangle 2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4710113" y="2895600"/>
            <a:ext cx="1981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36"/>
          <p:cNvSpPr txBox="1">
            <a:spLocks noChangeArrowheads="1"/>
          </p:cNvSpPr>
          <p:nvPr/>
        </p:nvSpPr>
        <p:spPr bwMode="auto">
          <a:xfrm>
            <a:off x="5167313" y="22860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</a:t>
            </a:r>
            <a:endParaRPr lang="id-ID" sz="3200"/>
          </a:p>
        </p:txBody>
      </p:sp>
      <p:cxnSp>
        <p:nvCxnSpPr>
          <p:cNvPr id="36" name="Straight Arrow Connector 35"/>
          <p:cNvCxnSpPr>
            <a:stCxn id="53259" idx="3"/>
          </p:cNvCxnSpPr>
          <p:nvPr/>
        </p:nvCxnSpPr>
        <p:spPr>
          <a:xfrm>
            <a:off x="4633913" y="5880100"/>
            <a:ext cx="2057400" cy="63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TextBox 38"/>
          <p:cNvSpPr txBox="1">
            <a:spLocks noChangeArrowheads="1"/>
          </p:cNvSpPr>
          <p:nvPr/>
        </p:nvSpPr>
        <p:spPr bwMode="auto">
          <a:xfrm>
            <a:off x="5014913" y="59436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</a:t>
            </a:r>
            <a:endParaRPr lang="id-ID" sz="3200"/>
          </a:p>
        </p:txBody>
      </p:sp>
      <p:sp>
        <p:nvSpPr>
          <p:cNvPr id="53258" name="TextBox 40"/>
          <p:cNvSpPr txBox="1">
            <a:spLocks noChangeArrowheads="1"/>
          </p:cNvSpPr>
          <p:nvPr/>
        </p:nvSpPr>
        <p:spPr bwMode="auto">
          <a:xfrm>
            <a:off x="3795713" y="2463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x1</a:t>
            </a:r>
            <a:endParaRPr lang="id-ID" sz="3200"/>
          </a:p>
        </p:txBody>
      </p:sp>
      <p:sp>
        <p:nvSpPr>
          <p:cNvPr id="53259" name="TextBox 41"/>
          <p:cNvSpPr txBox="1">
            <a:spLocks noChangeArrowheads="1"/>
          </p:cNvSpPr>
          <p:nvPr/>
        </p:nvSpPr>
        <p:spPr bwMode="auto">
          <a:xfrm>
            <a:off x="3795713" y="5588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xp</a:t>
            </a:r>
            <a:endParaRPr lang="id-ID" sz="320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633913" y="4267200"/>
            <a:ext cx="2105025" cy="47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1" name="TextBox 40"/>
          <p:cNvSpPr txBox="1">
            <a:spLocks noChangeArrowheads="1"/>
          </p:cNvSpPr>
          <p:nvPr/>
        </p:nvSpPr>
        <p:spPr bwMode="auto">
          <a:xfrm>
            <a:off x="3795713" y="36322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x2</a:t>
            </a:r>
            <a:endParaRPr lang="id-ID" sz="3200"/>
          </a:p>
        </p:txBody>
      </p:sp>
      <p:sp>
        <p:nvSpPr>
          <p:cNvPr id="53262" name="TextBox 40"/>
          <p:cNvSpPr txBox="1">
            <a:spLocks noChangeArrowheads="1"/>
          </p:cNvSpPr>
          <p:nvPr/>
        </p:nvSpPr>
        <p:spPr bwMode="auto">
          <a:xfrm>
            <a:off x="3795713" y="4064000"/>
            <a:ext cx="83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.</a:t>
            </a:r>
          </a:p>
          <a:p>
            <a:pPr algn="ctr"/>
            <a:r>
              <a:rPr lang="en-US" sz="3200"/>
              <a:t>.</a:t>
            </a:r>
          </a:p>
          <a:p>
            <a:pPr algn="ctr"/>
            <a:r>
              <a:rPr lang="en-US" sz="3200"/>
              <a:t>.</a:t>
            </a:r>
            <a:endParaRPr lang="id-ID" sz="320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633913" y="3171825"/>
            <a:ext cx="2181225" cy="1095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33913" y="4267200"/>
            <a:ext cx="2209800" cy="13858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H="1">
            <a:off x="4557713" y="3048000"/>
            <a:ext cx="2667000" cy="2362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259" idx="3"/>
          </p:cNvCxnSpPr>
          <p:nvPr/>
        </p:nvCxnSpPr>
        <p:spPr>
          <a:xfrm flipV="1">
            <a:off x="4633913" y="4572000"/>
            <a:ext cx="2181225" cy="130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259" idx="3"/>
          </p:cNvCxnSpPr>
          <p:nvPr/>
        </p:nvCxnSpPr>
        <p:spPr>
          <a:xfrm flipV="1">
            <a:off x="4633913" y="3276600"/>
            <a:ext cx="2409825" cy="2603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710113" y="2895600"/>
            <a:ext cx="213360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229600" y="5942013"/>
            <a:ext cx="685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146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Straight Arrow Connector 68"/>
          <p:cNvCxnSpPr/>
          <p:nvPr/>
        </p:nvCxnSpPr>
        <p:spPr>
          <a:xfrm>
            <a:off x="8229600" y="43434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229600" y="28956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7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5426</TotalTime>
  <Words>1848</Words>
  <Application>Microsoft Office PowerPoint</Application>
  <PresentationFormat>On-screen Show (4:3)</PresentationFormat>
  <Paragraphs>948</Paragraphs>
  <Slides>79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Flow</vt:lpstr>
      <vt:lpstr>Office Theme</vt:lpstr>
      <vt:lpstr>Visio</vt:lpstr>
      <vt:lpstr>Equation</vt:lpstr>
      <vt:lpstr>Document</vt:lpstr>
      <vt:lpstr>Microsoft Equation 3.0</vt:lpstr>
      <vt:lpstr>Evolutionary Computation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Fuzzy C-Means (FCM)</vt:lpstr>
      <vt:lpstr>AND</vt:lpstr>
      <vt:lpstr> Perceptron Network</vt:lpstr>
      <vt:lpstr>ANN: MLP</vt:lpstr>
      <vt:lpstr>Fuzzy, ANN, dan EC</vt:lpstr>
      <vt:lpstr>Apa itu EC?</vt:lpstr>
      <vt:lpstr>Apa itu EAs?</vt:lpstr>
      <vt:lpstr>Yang termasuk EAs:</vt:lpstr>
      <vt:lpstr>Skema umum EAs</vt:lpstr>
      <vt:lpstr>Komponen GA</vt:lpstr>
      <vt:lpstr>Bekerja dengan GA</vt:lpstr>
      <vt:lpstr>Studi kasus: Minimasi fungsi</vt:lpstr>
      <vt:lpstr>Individu</vt:lpstr>
      <vt:lpstr>Fitness</vt:lpstr>
      <vt:lpstr>Generasi 1</vt:lpstr>
      <vt:lpstr>Generasi 1</vt:lpstr>
      <vt:lpstr>Generasi 10</vt:lpstr>
      <vt:lpstr>Generasi 10</vt:lpstr>
      <vt:lpstr>Generasi 100</vt:lpstr>
      <vt:lpstr>PowerPoint Presentation</vt:lpstr>
      <vt:lpstr>Representasi individu  kromosom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parameter GA</vt:lpstr>
      <vt:lpstr>Desain GA</vt:lpstr>
      <vt:lpstr>Observasi parameter 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GA</vt:lpstr>
      <vt:lpstr>Konvergensi Prematur (KP)</vt:lpstr>
      <vt:lpstr>Pencegahan KP</vt:lpstr>
      <vt:lpstr>Hamming Distance</vt:lpstr>
      <vt:lpstr>Binary Coding</vt:lpstr>
      <vt:lpstr>Gray Coding</vt:lpstr>
      <vt:lpstr>Gray Coding</vt:lpstr>
      <vt:lpstr>Messy Encoding</vt:lpstr>
      <vt:lpstr>Crossover</vt:lpstr>
      <vt:lpstr>PowerPoint Presentation</vt:lpstr>
      <vt:lpstr>Mutasi</vt:lpstr>
      <vt:lpstr>Linear Fitness Ranking</vt:lpstr>
      <vt:lpstr>Linear Fitness Ranking</vt:lpstr>
      <vt:lpstr>Linear Fitness Ranking</vt:lpstr>
      <vt:lpstr>PowerPoint Presentation</vt:lpstr>
      <vt:lpstr>PowerPoint Presentation</vt:lpstr>
      <vt:lpstr>PowerPoint Presentation</vt:lpstr>
      <vt:lpstr>Island Models (Sub Population)</vt:lpstr>
      <vt:lpstr>Island model EAs</vt:lpstr>
      <vt:lpstr>Island model EAs</vt:lpstr>
      <vt:lpstr>PowerPoint Presentation</vt:lpstr>
      <vt:lpstr>Adaptive EAs</vt:lpstr>
      <vt:lpstr>Grid-based Crossover</vt:lpstr>
      <vt:lpstr>PowerPoint Presentation</vt:lpstr>
      <vt:lpstr>GA untuk melatih FFNN (MLP)</vt:lpstr>
      <vt:lpstr>Masalah 3-Parity</vt:lpstr>
      <vt:lpstr>Fungsi Fitness</vt:lpstr>
      <vt:lpstr>PowerPoint Presentation</vt:lpstr>
      <vt:lpstr>Grammatical Encoding</vt:lpstr>
      <vt:lpstr>Grammatical Encoding</vt:lpstr>
      <vt:lpstr>Skema Kitano</vt:lpstr>
      <vt:lpstr>Skema Kitano</vt:lpstr>
      <vt:lpstr>Skema Kitano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lenovo</cp:lastModifiedBy>
  <cp:revision>263</cp:revision>
  <dcterms:created xsi:type="dcterms:W3CDTF">2006-08-16T00:00:00Z</dcterms:created>
  <dcterms:modified xsi:type="dcterms:W3CDTF">2017-05-21T05:59:39Z</dcterms:modified>
</cp:coreProperties>
</file>