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3" r:id="rId3"/>
    <p:sldMasterId id="2147483725" r:id="rId4"/>
  </p:sldMasterIdLst>
  <p:sldIdLst>
    <p:sldId id="256" r:id="rId5"/>
    <p:sldId id="259" r:id="rId6"/>
    <p:sldId id="260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21" r:id="rId24"/>
    <p:sldId id="305" r:id="rId25"/>
    <p:sldId id="306" r:id="rId26"/>
    <p:sldId id="307" r:id="rId27"/>
    <p:sldId id="308" r:id="rId28"/>
    <p:sldId id="309" r:id="rId29"/>
    <p:sldId id="310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4" r:id="rId42"/>
    <p:sldId id="335" r:id="rId43"/>
    <p:sldId id="336" r:id="rId44"/>
    <p:sldId id="337" r:id="rId45"/>
    <p:sldId id="338" r:id="rId46"/>
    <p:sldId id="311" r:id="rId47"/>
    <p:sldId id="339" r:id="rId48"/>
    <p:sldId id="345" r:id="rId49"/>
    <p:sldId id="346" r:id="rId50"/>
    <p:sldId id="344" r:id="rId51"/>
    <p:sldId id="312" r:id="rId52"/>
    <p:sldId id="349" r:id="rId53"/>
    <p:sldId id="348" r:id="rId54"/>
    <p:sldId id="347" r:id="rId55"/>
    <p:sldId id="350" r:id="rId56"/>
    <p:sldId id="313" r:id="rId57"/>
    <p:sldId id="314" r:id="rId58"/>
    <p:sldId id="351" r:id="rId59"/>
    <p:sldId id="315" r:id="rId60"/>
    <p:sldId id="352" r:id="rId61"/>
    <p:sldId id="316" r:id="rId62"/>
    <p:sldId id="353" r:id="rId63"/>
    <p:sldId id="317" r:id="rId64"/>
    <p:sldId id="354" r:id="rId65"/>
    <p:sldId id="318" r:id="rId66"/>
    <p:sldId id="319" r:id="rId67"/>
    <p:sldId id="355" r:id="rId68"/>
    <p:sldId id="340" r:id="rId69"/>
    <p:sldId id="341" r:id="rId70"/>
    <p:sldId id="343" r:id="rId71"/>
    <p:sldId id="342" r:id="rId72"/>
    <p:sldId id="320" r:id="rId73"/>
    <p:sldId id="286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7D34-8074-4829-903E-1525684193C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4982-B4FA-4A6D-B110-A8046B4C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E3B7-CDF4-4395-934A-FCA78DDA4498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5997B-3203-4F90-9502-9848B9318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1D44-5314-4A42-8E37-00E37635469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4D5E-F0E2-450C-B1BC-D01562830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07F7-B4A0-4D10-A8EA-77FE800BF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C7D34-8074-4829-903E-1525684193C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4982-B4FA-4A6D-B110-A8046B4C2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A0F61-C30A-4452-839A-490AFC6992C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D654-3B07-4A87-B503-7FFEF05E35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BD5B7-130F-4A87-BC6B-31A5C3CD9AA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DC30E-EF63-450B-ABF1-8A3EA1B7D1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70C05-FDED-49D2-82FD-55D4EC37E97C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4355E-F1AF-4F4C-B430-CA3699F73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94ABA-6B86-42BB-84DC-EC4BB2D8082A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E68B3-8FF3-42F5-B027-AF54A7399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2F770-CE57-4C73-8449-6313417F94DC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35F5F-F8D1-4F14-90C3-46EA92EDD4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F167B-0432-4937-BEE7-55E5AFA218D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AAA6A-0581-4F51-A80A-D185324CDB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0F61-C30A-4452-839A-490AFC6992C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D654-3B07-4A87-B503-7FFEF05E3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5B750-CDAC-4650-B82F-92D6BABDFB4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8BBCB-C48C-4113-8C5D-0805982F3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7F15AA4E-47B5-4F8B-909E-CFB6C89E67E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1F41F995-EA25-4A74-A887-99724DBD4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3E3B7-CDF4-4395-934A-FCA78DDA4498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5997B-3203-4F90-9502-9848B9318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61D44-5314-4A42-8E37-00E376354699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C4D5E-F0E2-450C-B1BC-D01562830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C7D34-8074-4829-903E-1525684193C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4982-B4FA-4A6D-B110-A8046B4C2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A0F61-C30A-4452-839A-490AFC6992C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D654-3B07-4A87-B503-7FFEF05E35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BD5B7-130F-4A87-BC6B-31A5C3CD9AA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C9DC30E-EF63-450B-ABF1-8A3EA1B7D1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70C05-FDED-49D2-82FD-55D4EC37E97C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4355E-F1AF-4F4C-B430-CA3699F73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94ABA-6B86-42BB-84DC-EC4BB2D8082A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E68B3-8FF3-42F5-B027-AF54A7399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2F770-CE57-4C73-8449-6313417F94DC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35F5F-F8D1-4F14-90C3-46EA92EDD4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D5B7-130F-4A87-BC6B-31A5C3CD9AA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DC30E-EF63-450B-ABF1-8A3EA1B7D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F167B-0432-4937-BEE7-55E5AFA218D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AAA6A-0581-4F51-A80A-D185324CDB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5B750-CDAC-4650-B82F-92D6BABDFB4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8BBCB-C48C-4113-8C5D-0805982F3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5AA4E-47B5-4F8B-909E-CFB6C89E67E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F995-EA25-4A74-A887-99724DBD4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3E3B7-CDF4-4395-934A-FCA78DDA4498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5997B-3203-4F90-9502-9848B9318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61D44-5314-4A42-8E37-00E376354699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C4D5E-F0E2-450C-B1BC-D01562830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C7D34-8074-4829-903E-1525684193C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4982-B4FA-4A6D-B110-A8046B4C2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A0F61-C30A-4452-839A-490AFC6992C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D654-3B07-4A87-B503-7FFEF05E35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BD5B7-130F-4A87-BC6B-31A5C3CD9AA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DC30E-EF63-450B-ABF1-8A3EA1B7D1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70C05-FDED-49D2-82FD-55D4EC37E97C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4355E-F1AF-4F4C-B430-CA3699F73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94ABA-6B86-42BB-84DC-EC4BB2D8082A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E68B3-8FF3-42F5-B027-AF54A7399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C05-FDED-49D2-82FD-55D4EC37E97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355E-F1AF-4F4C-B430-CA3699F7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2F770-CE57-4C73-8449-6313417F94DC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35F5F-F8D1-4F14-90C3-46EA92EDD4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F167B-0432-4937-BEE7-55E5AFA218D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AAA6A-0581-4F51-A80A-D185324CDB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5B750-CDAC-4650-B82F-92D6BABDFB4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8BBCB-C48C-4113-8C5D-0805982F3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5AA4E-47B5-4F8B-909E-CFB6C89E67E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F995-EA25-4A74-A887-99724DBD4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3E3B7-CDF4-4395-934A-FCA78DDA4498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5997B-3203-4F90-9502-9848B9318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61D44-5314-4A42-8E37-00E376354699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C4D5E-F0E2-450C-B1BC-D01562830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4ABA-6B86-42BB-84DC-EC4BB2D8082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68B3-8FF3-42F5-B027-AF54A7399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F770-CE57-4C73-8449-6313417F94D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5F5F-F8D1-4F14-90C3-46EA92EDD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167B-0432-4937-BEE7-55E5AFA218D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AA6A-0581-4F51-A80A-D185324CD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B750-CDAC-4650-B82F-92D6BABDFB4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BBCB-C48C-4113-8C5D-0805982F3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AA4E-47B5-4F8B-909E-CFB6C89E67E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F995-EA25-4A74-A887-99724DBD4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5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660E0-0E32-43BE-B53F-75D0E193E59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C62BA-1290-4F70-9061-95820A2C2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356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7" r:id="rId2"/>
    <p:sldLayoutId id="214748368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7" r:id="rId9"/>
    <p:sldLayoutId id="2147483683" r:id="rId10"/>
    <p:sldLayoutId id="2147483684" r:id="rId11"/>
    <p:sldLayoutId id="214748368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63660E0-0E32-43BE-B53F-75D0E193E59F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43C62BA-1290-4F70-9061-95820A2C22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63660E0-0E32-43BE-B53F-75D0E193E59F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43C62BA-1290-4F70-9061-95820A2C22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3660E0-0E32-43BE-B53F-75D0E193E59F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3C62BA-1290-4F70-9061-95820A2C22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9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0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6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err="1" smtClean="0"/>
              <a:t>Neuro</a:t>
            </a:r>
            <a:r>
              <a:rPr lang="id-ID" sz="6000" dirty="0"/>
              <a:t>-</a:t>
            </a:r>
            <a:r>
              <a:rPr lang="en-US" sz="6000" dirty="0" smtClean="0"/>
              <a:t>Fuzzy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id-ID" sz="6000" dirty="0"/>
          </a:p>
        </p:txBody>
      </p:sp>
      <p:sp>
        <p:nvSpPr>
          <p:cNvPr id="28675" name="Subtitle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id-ID" sz="2400" dirty="0"/>
              <a:t>Dr. </a:t>
            </a:r>
            <a:r>
              <a:rPr lang="en-GB" sz="2400" dirty="0" err="1"/>
              <a:t>Suyanto</a:t>
            </a:r>
            <a:r>
              <a:rPr lang="en-GB" sz="2400" dirty="0"/>
              <a:t>, S</a:t>
            </a:r>
            <a:r>
              <a:rPr lang="id-ID" sz="2400" dirty="0"/>
              <a:t>.</a:t>
            </a:r>
            <a:r>
              <a:rPr lang="en-GB" sz="2400" dirty="0"/>
              <a:t>T</a:t>
            </a:r>
            <a:r>
              <a:rPr lang="id-ID" sz="2400" dirty="0"/>
              <a:t>.</a:t>
            </a:r>
            <a:r>
              <a:rPr lang="en-GB" sz="2400" dirty="0"/>
              <a:t>, M</a:t>
            </a:r>
            <a:r>
              <a:rPr lang="id-ID" sz="2400" dirty="0"/>
              <a:t>.</a:t>
            </a:r>
            <a:r>
              <a:rPr lang="en-GB" sz="2400" dirty="0"/>
              <a:t>Sc.</a:t>
            </a:r>
            <a:endParaRPr lang="id-ID" sz="2400" dirty="0"/>
          </a:p>
          <a:p>
            <a:pPr marR="0"/>
            <a:r>
              <a:rPr lang="id-ID" sz="2400" dirty="0"/>
              <a:t>HP/WA: 0812 845 12345</a:t>
            </a:r>
          </a:p>
          <a:p>
            <a:pPr marR="0"/>
            <a:endParaRPr lang="en-US" sz="2400" dirty="0"/>
          </a:p>
          <a:p>
            <a:pPr marR="0"/>
            <a:r>
              <a:rPr lang="id-ID" sz="2400" dirty="0"/>
              <a:t>Intelligence Computing Multimedia (ICM)</a:t>
            </a:r>
          </a:p>
          <a:p>
            <a:pPr marR="0"/>
            <a:r>
              <a:rPr lang="id-ID" sz="2400" dirty="0"/>
              <a:t>Informatics faculty  – Telkom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OR/AND</a:t>
            </a:r>
            <a:r>
              <a:rPr lang="en-US" i="1" smtClean="0"/>
              <a:t> fuzzy neuron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685800" y="5867400"/>
            <a:ext cx="7848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Jika C1 = 1 dan C2 = 0, maka akan menjadi </a:t>
            </a:r>
            <a:r>
              <a:rPr lang="en-US">
                <a:latin typeface="Constantia" pitchFamily="18" charset="0"/>
                <a:sym typeface="Wingdings" pitchFamily="2" charset="2"/>
              </a:rPr>
              <a:t>AND fuzzy neuron</a:t>
            </a:r>
            <a:endParaRPr lang="en-US"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Jika C</a:t>
            </a:r>
            <a:r>
              <a:rPr lang="en-US" baseline="-25000">
                <a:latin typeface="Constantia" pitchFamily="18" charset="0"/>
              </a:rPr>
              <a:t>1</a:t>
            </a:r>
            <a:r>
              <a:rPr lang="en-US">
                <a:latin typeface="Constantia" pitchFamily="18" charset="0"/>
              </a:rPr>
              <a:t> = 0 dan C</a:t>
            </a:r>
            <a:r>
              <a:rPr lang="en-US" baseline="-25000">
                <a:latin typeface="Constantia" pitchFamily="18" charset="0"/>
              </a:rPr>
              <a:t>2</a:t>
            </a:r>
            <a:r>
              <a:rPr lang="en-US">
                <a:latin typeface="Constantia" pitchFamily="18" charset="0"/>
              </a:rPr>
              <a:t> = 1, maka akan menjadi </a:t>
            </a:r>
            <a:r>
              <a:rPr lang="en-US">
                <a:latin typeface="Constantia" pitchFamily="18" charset="0"/>
                <a:sym typeface="Wingdings" pitchFamily="2" charset="2"/>
              </a:rPr>
              <a:t>OR fuzzy neuron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62000" y="2008188"/>
          <a:ext cx="7772400" cy="363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3" imgW="5219048" imgH="2438095" progId="PBrush">
                  <p:embed/>
                </p:oleObj>
              </mc:Choice>
              <mc:Fallback>
                <p:oleObj name="Bitmap Image" r:id="rId3" imgW="5219048" imgH="243809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8188"/>
                        <a:ext cx="7772400" cy="363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3 Layer ANN dengan </a:t>
            </a:r>
            <a:r>
              <a:rPr lang="en-US" sz="4000" i="1"/>
              <a:t>AND fuzzy units </a:t>
            </a:r>
            <a:r>
              <a:rPr lang="en-US" sz="4000"/>
              <a:t>pada</a:t>
            </a:r>
            <a:r>
              <a:rPr lang="en-US" sz="4000" i="1"/>
              <a:t> hidden layer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85800" y="1828800"/>
          <a:ext cx="5791200" cy="367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3" imgW="5792008" imgH="3677163" progId="PBrush">
                  <p:embed/>
                </p:oleObj>
              </mc:Choice>
              <mc:Fallback>
                <p:oleObj name="Bitmap Image" r:id="rId3" imgW="5792008" imgH="367716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5791200" cy="367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705600" y="5029200"/>
          <a:ext cx="213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1028254" imgH="253890" progId="Equation.3">
                  <p:embed/>
                </p:oleObj>
              </mc:Choice>
              <mc:Fallback>
                <p:oleObj name="Equation" r:id="rId5" imgW="1028254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029200"/>
                        <a:ext cx="2133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3733800" y="495300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>
            <a:off x="5791200" y="4038600"/>
            <a:ext cx="160020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85800" y="6019800"/>
          <a:ext cx="8153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3492500" imgH="254000" progId="Equation.3">
                  <p:embed/>
                </p:oleObj>
              </mc:Choice>
              <mc:Fallback>
                <p:oleObj name="Equation" r:id="rId7" imgW="3492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19800"/>
                        <a:ext cx="81534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62000" y="1828800"/>
          <a:ext cx="5638800" cy="367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3" imgW="5772956" imgH="3761905" progId="PBrush">
                  <p:embed/>
                </p:oleObj>
              </mc:Choice>
              <mc:Fallback>
                <p:oleObj name="Bitmap Image" r:id="rId3" imgW="5772956" imgH="376190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5638800" cy="367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0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3 Layer ANN dengan </a:t>
            </a:r>
            <a:r>
              <a:rPr lang="en-US" sz="4000" i="1"/>
              <a:t>OR fuzzy units </a:t>
            </a:r>
            <a:r>
              <a:rPr lang="en-US" sz="4000"/>
              <a:t>pada</a:t>
            </a:r>
            <a:r>
              <a:rPr lang="en-US" sz="4000" i="1"/>
              <a:t> hidden layer</a:t>
            </a: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85800" y="5943600"/>
          <a:ext cx="81534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3505200" imgH="254000" progId="Equation.3">
                  <p:embed/>
                </p:oleObj>
              </mc:Choice>
              <mc:Fallback>
                <p:oleObj name="Equation" r:id="rId5" imgW="35052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943600"/>
                        <a:ext cx="81534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553200" y="4953000"/>
          <a:ext cx="2286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7" imgW="1066337" imgH="253890" progId="Equation.3">
                  <p:embed/>
                </p:oleObj>
              </mc:Choice>
              <mc:Fallback>
                <p:oleObj name="Equation" r:id="rId7" imgW="1066337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953000"/>
                        <a:ext cx="22860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15"/>
          <p:cNvSpPr>
            <a:spLocks noChangeShapeType="1"/>
          </p:cNvSpPr>
          <p:nvPr/>
        </p:nvSpPr>
        <p:spPr bwMode="auto">
          <a:xfrm>
            <a:off x="3505200" y="487680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29" name="Line 16"/>
          <p:cNvSpPr>
            <a:spLocks noChangeShapeType="1"/>
          </p:cNvSpPr>
          <p:nvPr/>
        </p:nvSpPr>
        <p:spPr bwMode="auto">
          <a:xfrm>
            <a:off x="5791200" y="4038600"/>
            <a:ext cx="1600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NEFPROX </a:t>
            </a:r>
            <a:r>
              <a:rPr lang="en-US" sz="2400" smtClean="0"/>
              <a:t>(</a:t>
            </a:r>
            <a:r>
              <a:rPr lang="en-US" sz="2400" b="1" smtClean="0"/>
              <a:t>NE</a:t>
            </a:r>
            <a:r>
              <a:rPr lang="en-US" sz="2400" smtClean="0"/>
              <a:t>uro-</a:t>
            </a:r>
            <a:r>
              <a:rPr lang="en-US" sz="2400" b="1" smtClean="0"/>
              <a:t>F</a:t>
            </a:r>
            <a:r>
              <a:rPr lang="en-US" sz="2400" smtClean="0"/>
              <a:t>uzzy function ap</a:t>
            </a:r>
            <a:r>
              <a:rPr lang="en-US" sz="2400" b="1" smtClean="0"/>
              <a:t>PROX</a:t>
            </a:r>
            <a:r>
              <a:rPr lang="en-US" sz="2400" smtClean="0"/>
              <a:t>imator)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Sesuai dengan namanya, NEFPROX digunakan untuk </a:t>
            </a:r>
            <a:r>
              <a:rPr lang="en-US" sz="2800" i="1" smtClean="0">
                <a:solidFill>
                  <a:srgbClr val="FF0000"/>
                </a:solidFill>
              </a:rPr>
              <a:t>approximating a continuous unknown function specified by sample input/output data pairs</a:t>
            </a:r>
            <a:r>
              <a:rPr lang="en-US" sz="28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Feedforward Network dengan 3 layer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Tidak ada </a:t>
            </a:r>
            <a:r>
              <a:rPr lang="en-US" sz="2800" i="1" smtClean="0"/>
              <a:t>cycles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Tidak ada koneksi antara layer </a:t>
            </a:r>
            <a:r>
              <a:rPr lang="en-US" sz="2800" i="1" smtClean="0"/>
              <a:t>n</a:t>
            </a:r>
            <a:r>
              <a:rPr lang="en-US" sz="2800" smtClean="0"/>
              <a:t> dan layer </a:t>
            </a:r>
            <a:r>
              <a:rPr lang="en-US" sz="2800" i="1" smtClean="0"/>
              <a:t>n </a:t>
            </a:r>
            <a:r>
              <a:rPr lang="en-US" sz="2800" smtClean="0"/>
              <a:t>+ </a:t>
            </a:r>
            <a:r>
              <a:rPr lang="en-US" sz="2800" i="1" smtClean="0"/>
              <a:t>j</a:t>
            </a:r>
            <a:r>
              <a:rPr lang="en-US" sz="2800" smtClean="0"/>
              <a:t> (dimana </a:t>
            </a:r>
            <a:r>
              <a:rPr lang="en-US" sz="2800" i="1" smtClean="0"/>
              <a:t>j</a:t>
            </a:r>
            <a:r>
              <a:rPr lang="en-US" sz="2800" smtClean="0"/>
              <a:t> &gt; 1)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Jaringan ini </a:t>
            </a:r>
            <a:r>
              <a:rPr lang="en-US" sz="2800" smtClean="0">
                <a:solidFill>
                  <a:srgbClr val="FF0000"/>
                </a:solidFill>
              </a:rPr>
              <a:t>mampu belajar dan memberikan </a:t>
            </a:r>
            <a:r>
              <a:rPr lang="en-US" sz="2800" i="1" smtClean="0">
                <a:solidFill>
                  <a:srgbClr val="FF0000"/>
                </a:solidFill>
              </a:rPr>
              <a:t>fuzzy inference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Karakteristik NEFPROX</a:t>
            </a:r>
            <a:endParaRPr lang="en-US" sz="2800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Input unit </a:t>
            </a:r>
            <a:r>
              <a:rPr lang="en-US" sz="2800" dirty="0" err="1"/>
              <a:t>diberi</a:t>
            </a:r>
            <a:r>
              <a:rPr lang="en-US" sz="2800" dirty="0"/>
              <a:t> label </a:t>
            </a:r>
            <a:r>
              <a:rPr lang="en-US" sz="2800" i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x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i="1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Hidden </a:t>
            </a:r>
            <a:r>
              <a:rPr lang="en-US" sz="2800" dirty="0"/>
              <a:t>rule units </a:t>
            </a:r>
            <a:r>
              <a:rPr lang="en-US" sz="2800" dirty="0" err="1"/>
              <a:t>dinyatakan</a:t>
            </a:r>
            <a:r>
              <a:rPr lang="en-US" sz="2800" dirty="0"/>
              <a:t> R</a:t>
            </a:r>
            <a:r>
              <a:rPr lang="en-US" sz="2800" baseline="-25000" dirty="0"/>
              <a:t>1</a:t>
            </a:r>
            <a:r>
              <a:rPr lang="en-US" sz="2800" dirty="0"/>
              <a:t>, R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k</a:t>
            </a:r>
            <a:endParaRPr lang="en-US" sz="2800" baseline="-250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Output </a:t>
            </a:r>
            <a:r>
              <a:rPr lang="en-US" sz="2800" dirty="0"/>
              <a:t>units </a:t>
            </a:r>
            <a:r>
              <a:rPr lang="en-US" sz="2800" dirty="0" err="1"/>
              <a:t>dilambangkan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i="1" dirty="0"/>
              <a:t>y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y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i="1" dirty="0" err="1" smtClean="0"/>
              <a:t>y</a:t>
            </a:r>
            <a:r>
              <a:rPr lang="en-US" sz="2800" baseline="-25000" dirty="0" err="1" smtClean="0"/>
              <a:t>m</a:t>
            </a:r>
            <a:endParaRPr lang="en-US" sz="28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koneksi</a:t>
            </a:r>
            <a:r>
              <a:rPr lang="en-US" sz="2800" dirty="0"/>
              <a:t> </a:t>
            </a:r>
            <a:r>
              <a:rPr lang="en-US" sz="2800" dirty="0" err="1"/>
              <a:t>diberi</a:t>
            </a:r>
            <a:r>
              <a:rPr lang="en-US" sz="2800" dirty="0"/>
              <a:t> </a:t>
            </a:r>
            <a:r>
              <a:rPr lang="en-US" sz="2800" dirty="0" err="1"/>
              <a:t>bobot</a:t>
            </a:r>
            <a:r>
              <a:rPr lang="en-US" sz="2800" dirty="0"/>
              <a:t> </a:t>
            </a:r>
            <a:r>
              <a:rPr lang="en-US" sz="2800" dirty="0" err="1" smtClean="0"/>
              <a:t>dgn</a:t>
            </a:r>
            <a:r>
              <a:rPr lang="en-US" sz="2800" dirty="0" smtClean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fuzzy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diberi</a:t>
            </a:r>
            <a:r>
              <a:rPr lang="en-US" sz="2800" dirty="0"/>
              <a:t> label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linguistik</a:t>
            </a:r>
            <a:r>
              <a:rPr lang="en-US" sz="2800" dirty="0"/>
              <a:t>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koneksi</a:t>
            </a:r>
            <a:r>
              <a:rPr lang="en-US" sz="2800" dirty="0"/>
              <a:t> yang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unit input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label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diberi</a:t>
            </a:r>
            <a:r>
              <a:rPr lang="en-US" sz="2800" dirty="0"/>
              <a:t> </a:t>
            </a:r>
            <a:r>
              <a:rPr lang="en-US" sz="2800" dirty="0" err="1"/>
              <a:t>bobot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shared weight</a:t>
            </a:r>
            <a:r>
              <a:rPr lang="en-US" sz="2800" i="1" dirty="0"/>
              <a:t>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aturan</a:t>
            </a:r>
            <a:r>
              <a:rPr lang="en-US" sz="2800" dirty="0"/>
              <a:t> </a:t>
            </a:r>
            <a:r>
              <a:rPr lang="en-US" sz="2800" dirty="0" err="1" smtClean="0"/>
              <a:t>dgn</a:t>
            </a:r>
            <a:r>
              <a:rPr lang="en-US" sz="2800" dirty="0" smtClean="0"/>
              <a:t> </a:t>
            </a:r>
            <a:r>
              <a:rPr lang="en-US" sz="2800" i="1" dirty="0"/>
              <a:t>antecedents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NEFPROX</a:t>
            </a:r>
          </a:p>
        </p:txBody>
      </p:sp>
      <p:grpSp>
        <p:nvGrpSpPr>
          <p:cNvPr id="6148" name="Group 19"/>
          <p:cNvGrpSpPr>
            <a:grpSpLocks/>
          </p:cNvGrpSpPr>
          <p:nvPr/>
        </p:nvGrpSpPr>
        <p:grpSpPr bwMode="auto">
          <a:xfrm>
            <a:off x="304800" y="1752600"/>
            <a:ext cx="8534400" cy="4724400"/>
            <a:chOff x="192" y="1104"/>
            <a:chExt cx="5376" cy="2976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512" y="1104"/>
            <a:ext cx="2193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Bitmap Image" r:id="rId3" imgW="2800741" imgH="3801006" progId="PBrush">
                    <p:embed/>
                  </p:oleObj>
                </mc:Choice>
                <mc:Fallback>
                  <p:oleObj name="Bitmap Image" r:id="rId3" imgW="2800741" imgH="3801006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2" y="1104"/>
                          <a:ext cx="2193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Line 8"/>
            <p:cNvSpPr>
              <a:spLocks noChangeShapeType="1"/>
            </p:cNvSpPr>
            <p:nvPr/>
          </p:nvSpPr>
          <p:spPr bwMode="auto">
            <a:xfrm>
              <a:off x="3288" y="3888"/>
              <a:ext cx="100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50" name="Text Box 9"/>
            <p:cNvSpPr txBox="1">
              <a:spLocks noChangeArrowheads="1"/>
            </p:cNvSpPr>
            <p:nvPr/>
          </p:nvSpPr>
          <p:spPr bwMode="auto">
            <a:xfrm>
              <a:off x="4344" y="3792"/>
              <a:ext cx="10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0000"/>
                  </a:solidFill>
                  <a:latin typeface="Constantia" pitchFamily="18" charset="0"/>
                </a:rPr>
                <a:t>Input units</a:t>
              </a:r>
            </a:p>
          </p:txBody>
        </p:sp>
        <p:sp>
          <p:nvSpPr>
            <p:cNvPr id="6151" name="Line 10"/>
            <p:cNvSpPr>
              <a:spLocks noChangeShapeType="1"/>
            </p:cNvSpPr>
            <p:nvPr/>
          </p:nvSpPr>
          <p:spPr bwMode="auto">
            <a:xfrm>
              <a:off x="3624" y="2736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4320" y="2640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0000"/>
                  </a:solidFill>
                  <a:latin typeface="Constantia" pitchFamily="18" charset="0"/>
                </a:rPr>
                <a:t>Hidden rule units</a:t>
              </a: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>
              <a:off x="3096" y="1584"/>
              <a:ext cx="12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54" name="Text Box 13"/>
            <p:cNvSpPr txBox="1">
              <a:spLocks noChangeArrowheads="1"/>
            </p:cNvSpPr>
            <p:nvPr/>
          </p:nvSpPr>
          <p:spPr bwMode="auto">
            <a:xfrm>
              <a:off x="4368" y="1440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0000"/>
                  </a:solidFill>
                  <a:latin typeface="Constantia" pitchFamily="18" charset="0"/>
                </a:rPr>
                <a:t>Output units</a:t>
              </a:r>
            </a:p>
          </p:txBody>
        </p:sp>
        <p:sp>
          <p:nvSpPr>
            <p:cNvPr id="6155" name="Rectangle 15"/>
            <p:cNvSpPr>
              <a:spLocks noChangeArrowheads="1"/>
            </p:cNvSpPr>
            <p:nvPr/>
          </p:nvSpPr>
          <p:spPr bwMode="auto">
            <a:xfrm>
              <a:off x="192" y="2544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  <a:latin typeface="Constantia" pitchFamily="18" charset="0"/>
                </a:rPr>
                <a:t>shared weights</a:t>
              </a:r>
            </a:p>
          </p:txBody>
        </p:sp>
        <p:sp>
          <p:nvSpPr>
            <p:cNvPr id="6156" name="Line 16"/>
            <p:cNvSpPr>
              <a:spLocks noChangeShapeType="1"/>
            </p:cNvSpPr>
            <p:nvPr/>
          </p:nvSpPr>
          <p:spPr bwMode="auto">
            <a:xfrm flipH="1">
              <a:off x="816" y="2064"/>
              <a:ext cx="1152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57" name="Line 17"/>
            <p:cNvSpPr>
              <a:spLocks noChangeShapeType="1"/>
            </p:cNvSpPr>
            <p:nvPr/>
          </p:nvSpPr>
          <p:spPr bwMode="auto">
            <a:xfrm flipH="1" flipV="1">
              <a:off x="816" y="2832"/>
              <a:ext cx="1056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Proses belajar pada NEFPROX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Algoritma belajar terdiri dari dua bagian:</a:t>
            </a:r>
          </a:p>
          <a:p>
            <a:pPr lvl="1"/>
            <a:r>
              <a:rPr lang="en-US" smtClean="0"/>
              <a:t>A structure-learning (</a:t>
            </a:r>
            <a:r>
              <a:rPr lang="en-US" i="1" smtClean="0">
                <a:solidFill>
                  <a:srgbClr val="FF0000"/>
                </a:solidFill>
              </a:rPr>
              <a:t>fuzzy rule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Parameter-learning (</a:t>
            </a:r>
            <a:r>
              <a:rPr lang="en-US" i="1" smtClean="0">
                <a:solidFill>
                  <a:srgbClr val="FF0000"/>
                </a:solidFill>
              </a:rPr>
              <a:t>connection weight</a:t>
            </a:r>
            <a:r>
              <a:rPr lang="en-US" smtClean="0"/>
              <a:t>)</a:t>
            </a:r>
          </a:p>
          <a:p>
            <a:r>
              <a:rPr lang="en-US" smtClean="0"/>
              <a:t>Jika kita </a:t>
            </a:r>
            <a:r>
              <a:rPr lang="en-US" smtClean="0">
                <a:solidFill>
                  <a:srgbClr val="FF0000"/>
                </a:solidFill>
              </a:rPr>
              <a:t>tidak memiliki pengetahuan</a:t>
            </a:r>
            <a:r>
              <a:rPr lang="en-US" smtClean="0"/>
              <a:t> tentang aturan, maka jaringan </a:t>
            </a:r>
            <a:r>
              <a:rPr lang="en-US" smtClean="0">
                <a:solidFill>
                  <a:srgbClr val="FF0000"/>
                </a:solidFill>
              </a:rPr>
              <a:t>tidak memiliki </a:t>
            </a:r>
            <a:r>
              <a:rPr lang="en-US" i="1" smtClean="0">
                <a:solidFill>
                  <a:srgbClr val="FF0000"/>
                </a:solidFill>
              </a:rPr>
              <a:t>hidden rule units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pada awal proses belajar.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smtClean="0"/>
              <a:t>Structure-learning algorithm</a:t>
            </a:r>
            <a:r>
              <a:rPr lang="en-US" sz="4800" smtClean="0"/>
              <a:t> </a:t>
            </a:r>
            <a:r>
              <a:rPr lang="en-US" sz="2000" smtClean="0"/>
              <a:t>[TET01]</a:t>
            </a:r>
          </a:p>
        </p:txBody>
      </p:sp>
      <p:sp>
        <p:nvSpPr>
          <p:cNvPr id="19867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/>
              <a:t>1. 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latih</a:t>
            </a:r>
            <a:r>
              <a:rPr lang="en-US" dirty="0"/>
              <a:t> (</a:t>
            </a:r>
            <a:r>
              <a:rPr lang="en-US" i="1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training set</a:t>
            </a:r>
            <a:endParaRPr lang="en-US" dirty="0"/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/>
              <a:t>2.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input unit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 smtClean="0"/>
              <a:t>keanggotaan</a:t>
            </a:r>
            <a:endParaRPr lang="en-US" dirty="0" smtClean="0"/>
          </a:p>
          <a:p>
            <a:pPr marL="365125" indent="-365125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sehingga</a:t>
            </a:r>
            <a:endParaRPr lang="en-US" dirty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71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7176" name="Rectangle 2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153400" y="23622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253780" imgH="253780" progId="Equation.3">
                  <p:embed/>
                </p:oleObj>
              </mc:Choice>
              <mc:Fallback>
                <p:oleObj name="Equation" r:id="rId3" imgW="253780" imgH="2537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3622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2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52600" y="3962400"/>
          <a:ext cx="5181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5" imgW="1600200" imgH="330200" progId="Equation.3">
                  <p:embed/>
                </p:oleObj>
              </mc:Choice>
              <mc:Fallback>
                <p:oleObj name="Equation" r:id="rId5" imgW="1600200" imgH="330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51816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smtClean="0"/>
              <a:t>Structure-learning algorithm</a:t>
            </a:r>
            <a:r>
              <a:rPr lang="en-US" sz="4800" smtClean="0"/>
              <a:t> </a:t>
            </a:r>
            <a:r>
              <a:rPr lang="en-US" sz="2000" smtClean="0"/>
              <a:t>[TET01]</a:t>
            </a:r>
          </a:p>
        </p:txBody>
      </p:sp>
      <p:sp>
        <p:nvSpPr>
          <p:cNvPr id="819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3. Jika tidak ada rule </a:t>
            </a:r>
            <a:r>
              <a:rPr lang="en-US" i="1" smtClean="0"/>
              <a:t>R</a:t>
            </a:r>
            <a:r>
              <a:rPr lang="en-US" smtClean="0"/>
              <a:t> dengan bobot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maka buat </a:t>
            </a:r>
            <a:r>
              <a:rPr lang="en-US" i="1" smtClean="0"/>
              <a:t>node </a:t>
            </a:r>
            <a:r>
              <a:rPr lang="en-US" smtClean="0"/>
              <a:t>untuk rule tersebut dan hubungkan node tersebut ke semua </a:t>
            </a:r>
            <a:r>
              <a:rPr lang="en-US" i="1" smtClean="0"/>
              <a:t>output</a:t>
            </a:r>
            <a:r>
              <a:rPr lang="en-US" smtClean="0"/>
              <a:t> </a:t>
            </a:r>
            <a:r>
              <a:rPr lang="en-US" i="1" smtClean="0"/>
              <a:t>nodes</a:t>
            </a:r>
            <a:r>
              <a:rPr lang="en-US" smtClean="0"/>
              <a:t>. 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819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66800" y="2590800"/>
          <a:ext cx="69342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2070100" imgH="254000" progId="Equation.3">
                  <p:embed/>
                </p:oleObj>
              </mc:Choice>
              <mc:Fallback>
                <p:oleObj name="Equation" r:id="rId3" imgW="20701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69342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Structure-learning algorithm</a:t>
            </a:r>
            <a:r>
              <a:rPr lang="en-US" sz="4800" dirty="0" smtClean="0"/>
              <a:t> </a:t>
            </a:r>
            <a:r>
              <a:rPr lang="en-US" sz="2000" dirty="0" smtClean="0"/>
              <a:t>[TET01]</a:t>
            </a:r>
          </a:p>
        </p:txBody>
      </p:sp>
      <p:sp>
        <p:nvSpPr>
          <p:cNvPr id="92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koneksi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i="1" dirty="0" smtClean="0"/>
              <a:t>rule node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i="1" dirty="0" smtClean="0"/>
              <a:t>output</a:t>
            </a:r>
            <a:r>
              <a:rPr lang="en-US" sz="2800" dirty="0" smtClean="0"/>
              <a:t> </a:t>
            </a:r>
            <a:r>
              <a:rPr lang="en-US" sz="2800" i="1" dirty="0" smtClean="0"/>
              <a:t>nodes</a:t>
            </a:r>
            <a:r>
              <a:rPr lang="en-US" sz="2800" dirty="0" smtClean="0"/>
              <a:t>, </a:t>
            </a:r>
            <a:r>
              <a:rPr lang="en-US" sz="2800" dirty="0" err="1" smtClean="0"/>
              <a:t>cari</a:t>
            </a:r>
            <a:r>
              <a:rPr lang="en-US" sz="2800" dirty="0" smtClean="0"/>
              <a:t> fuzzy weight      yang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fungsi-fungsi</a:t>
            </a:r>
            <a:r>
              <a:rPr lang="en-US" sz="2800" dirty="0" smtClean="0"/>
              <a:t> </a:t>
            </a:r>
            <a:r>
              <a:rPr lang="en-US" sz="2800" dirty="0" err="1" smtClean="0"/>
              <a:t>keanggotaan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</a:t>
            </a:r>
            <a:r>
              <a:rPr lang="en-US" sz="2800" dirty="0" smtClean="0"/>
              <a:t>-</a:t>
            </a:r>
            <a:r>
              <a:rPr lang="en-US" sz="2800" i="1" dirty="0" smtClean="0"/>
              <a:t>assigned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output units </a:t>
            </a:r>
            <a:r>
              <a:rPr lang="en-US" sz="2800" i="1" dirty="0" err="1" smtClean="0"/>
              <a:t>yi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endParaRPr lang="en-US" sz="2800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                            </a:t>
            </a:r>
            <a:r>
              <a:rPr lang="en-US" sz="2800" dirty="0" err="1" smtClean="0"/>
              <a:t>dan</a:t>
            </a:r>
            <a:r>
              <a:rPr lang="en-US" sz="2800" dirty="0" smtClean="0"/>
              <a:t>                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himpunan</a:t>
            </a:r>
            <a:r>
              <a:rPr lang="en-US" sz="2800" dirty="0" smtClean="0"/>
              <a:t> fuzzy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terdefinisi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 err="1" smtClean="0"/>
              <a:t>himpunan</a:t>
            </a:r>
            <a:r>
              <a:rPr lang="en-US" sz="2800" dirty="0" smtClean="0"/>
              <a:t> fuzzy </a:t>
            </a:r>
            <a:r>
              <a:rPr lang="en-US" sz="2800" dirty="0" err="1" smtClean="0"/>
              <a:t>baru</a:t>
            </a:r>
            <a:r>
              <a:rPr lang="en-US" sz="2800" dirty="0" smtClean="0"/>
              <a:t>          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ouput</a:t>
            </a:r>
            <a:r>
              <a:rPr lang="en-US" sz="2800" dirty="0" smtClean="0"/>
              <a:t> </a:t>
            </a:r>
            <a:r>
              <a:rPr lang="en-US" sz="2800" i="1" dirty="0" err="1" smtClean="0"/>
              <a:t>yi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set                      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134100" y="2324100"/>
          <a:ext cx="3857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228501" imgH="253890" progId="Equation.3">
                  <p:embed/>
                </p:oleObj>
              </mc:Choice>
              <mc:Fallback>
                <p:oleObj name="Equation" r:id="rId3" imgW="228501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324100"/>
                        <a:ext cx="38576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838200" y="3554413"/>
          <a:ext cx="33321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1765080" imgH="253800" progId="Equation.3">
                  <p:embed/>
                </p:oleObj>
              </mc:Choice>
              <mc:Fallback>
                <p:oleObj name="Equation" r:id="rId5" imgW="17650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54413"/>
                        <a:ext cx="3332163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334000" y="3562350"/>
          <a:ext cx="1524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7" imgW="787058" imgH="253890" progId="Equation.3">
                  <p:embed/>
                </p:oleObj>
              </mc:Choice>
              <mc:Fallback>
                <p:oleObj name="Equation" r:id="rId7" imgW="787058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62350"/>
                        <a:ext cx="15240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267200" y="4895850"/>
          <a:ext cx="914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9" imgW="482391" imgH="241195" progId="Equation.3">
                  <p:embed/>
                </p:oleObj>
              </mc:Choice>
              <mc:Fallback>
                <p:oleObj name="Equation" r:id="rId9" imgW="482391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95850"/>
                        <a:ext cx="9144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362200" y="5334000"/>
          <a:ext cx="1752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11" imgW="965200" imgH="241300" progId="Equation.3">
                  <p:embed/>
                </p:oleObj>
              </mc:Choice>
              <mc:Fallback>
                <p:oleObj name="Equation" r:id="rId11" imgW="965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34000"/>
                        <a:ext cx="17526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Perbandingan</a:t>
            </a:r>
            <a:r>
              <a:rPr lang="en-US" sz="4000" dirty="0" smtClean="0"/>
              <a:t> ANN </a:t>
            </a:r>
            <a:r>
              <a:rPr lang="en-US" sz="4000" dirty="0" err="1" smtClean="0"/>
              <a:t>dan</a:t>
            </a:r>
            <a:r>
              <a:rPr lang="en-US" sz="4000" dirty="0" smtClean="0"/>
              <a:t> Fuzzy </a:t>
            </a:r>
            <a:r>
              <a:rPr lang="en-US" sz="4000" i="1" dirty="0" smtClean="0"/>
              <a:t>Systems</a:t>
            </a:r>
            <a:endParaRPr lang="id-ID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362200"/>
          <a:ext cx="8305800" cy="4127862"/>
        </p:xfrm>
        <a:graphic>
          <a:graphicData uri="http://schemas.openxmlformats.org/drawingml/2006/table">
            <a:tbl>
              <a:tblPr/>
              <a:tblGrid>
                <a:gridCol w="4700062"/>
                <a:gridCol w="1447953"/>
                <a:gridCol w="2157785"/>
              </a:tblGrid>
              <a:tr h="5660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 dirty="0">
                          <a:latin typeface="Arial"/>
                          <a:ea typeface="Times New Roman"/>
                          <a:cs typeface="Times New Roman"/>
                        </a:rPr>
                        <a:t>Kriteria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1" spc="-30" dirty="0" smtClean="0">
                          <a:latin typeface="Arial"/>
                          <a:ea typeface="Times New Roman"/>
                          <a:cs typeface="Times New Roman"/>
                        </a:rPr>
                        <a:t>ANN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1" i="1" spc="-30">
                          <a:latin typeface="Arial"/>
                          <a:ea typeface="Times New Roman"/>
                          <a:cs typeface="Times New Roman"/>
                        </a:rPr>
                        <a:t>Fuzzy</a:t>
                      </a:r>
                      <a:r>
                        <a:rPr lang="en-US" sz="2400" b="1" spc="-3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spc="-30">
                          <a:latin typeface="Arial"/>
                          <a:ea typeface="Times New Roman"/>
                          <a:cs typeface="Times New Roman"/>
                        </a:rPr>
                        <a:t>Systems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9817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Sangat baik untuk masalah dengan informasi yang kurang presisi dan memiliki kebenaran parsial?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1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Memiliki kemampuan untuk menjelaskan proses penalaran?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Bisa </a:t>
                      </a:r>
                      <a:r>
                        <a:rPr lang="id-ID" sz="2400" i="1" spc="-30">
                          <a:latin typeface="Arial"/>
                          <a:ea typeface="Times New Roman"/>
                          <a:cs typeface="Times New Roman"/>
                        </a:rPr>
                        <a:t>learning</a:t>
                      </a: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err="1"/>
              <a:t>Ilustrasi</a:t>
            </a:r>
            <a:r>
              <a:rPr lang="en-US" sz="4000" b="1" dirty="0"/>
              <a:t> </a:t>
            </a:r>
            <a:r>
              <a:rPr lang="en-US" sz="4000" b="1" dirty="0" smtClean="0"/>
              <a:t>(0)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/>
              <a:t>Structure-learning algorithm</a:t>
            </a:r>
          </a:p>
        </p:txBody>
      </p:sp>
      <p:pic>
        <p:nvPicPr>
          <p:cNvPr id="5734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3430800" cy="44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/>
              <a:t>Ilustrasi (1)</a:t>
            </a:r>
            <a:r>
              <a:rPr lang="en-US" sz="4000" i="1"/>
              <a:t/>
            </a:r>
            <a:br>
              <a:rPr lang="en-US" sz="4000" i="1"/>
            </a:br>
            <a:r>
              <a:rPr lang="en-US" sz="4000" i="1"/>
              <a:t>Structure-learning algorithm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981200"/>
          <a:ext cx="3429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Bitmap Image" r:id="rId3" imgW="2352381" imgH="3742857" progId="PBrush">
                  <p:embed/>
                </p:oleObj>
              </mc:Choice>
              <mc:Fallback>
                <p:oleObj name="Bitmap Image" r:id="rId3" imgW="2352381" imgH="374285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4290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/>
              <a:t>Ilustrasi (2)</a:t>
            </a:r>
            <a:r>
              <a:rPr lang="en-US" sz="4000" i="1"/>
              <a:t/>
            </a:r>
            <a:br>
              <a:rPr lang="en-US" sz="4000" i="1"/>
            </a:br>
            <a:r>
              <a:rPr lang="en-US" sz="4000" i="1"/>
              <a:t>Structure-learning algorithm</a:t>
            </a:r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981200"/>
          <a:ext cx="3429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Bitmap Image" r:id="rId3" imgW="2295238" imgH="3790476" progId="PBrush">
                  <p:embed/>
                </p:oleObj>
              </mc:Choice>
              <mc:Fallback>
                <p:oleObj name="Bitmap Image" r:id="rId3" imgW="2295238" imgH="379047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429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/>
              <a:t>Ilustrasi (3)</a:t>
            </a:r>
            <a:r>
              <a:rPr lang="en-US" sz="4000" i="1"/>
              <a:t/>
            </a:r>
            <a:br>
              <a:rPr lang="en-US" sz="4000" i="1"/>
            </a:br>
            <a:r>
              <a:rPr lang="en-US" sz="4000" i="1"/>
              <a:t>Structure-learning algorithm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90800" y="1981200"/>
          <a:ext cx="41148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Bitmap Image" r:id="rId3" imgW="2971429" imgH="3801006" progId="PBrush">
                  <p:embed/>
                </p:oleObj>
              </mc:Choice>
              <mc:Fallback>
                <p:oleObj name="Bitmap Image" r:id="rId3" imgW="2971429" imgH="380100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41148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smtClean="0"/>
              <a:t>Parameter-learning algorithm</a:t>
            </a:r>
            <a:r>
              <a:rPr lang="en-US" smtClean="0"/>
              <a:t> </a:t>
            </a:r>
            <a:r>
              <a:rPr lang="en-US" sz="2000" smtClean="0"/>
              <a:t>[TET01]</a:t>
            </a:r>
          </a:p>
        </p:txBody>
      </p:sp>
      <p:sp>
        <p:nvSpPr>
          <p:cNvPr id="1331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4013" indent="-354013">
              <a:buFont typeface="Wingdings" pitchFamily="2" charset="2"/>
              <a:buNone/>
            </a:pPr>
            <a:r>
              <a:rPr lang="en-US" dirty="0" smtClean="0"/>
              <a:t>1. 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latih</a:t>
            </a:r>
            <a:r>
              <a:rPr lang="en-US" dirty="0" smtClean="0"/>
              <a:t> (</a:t>
            </a:r>
            <a:r>
              <a:rPr lang="en-US" i="1" dirty="0" err="1" smtClean="0"/>
              <a:t>s</a:t>
            </a:r>
            <a:r>
              <a:rPr lang="en-US" dirty="0" err="1" smtClean="0"/>
              <a:t>,</a:t>
            </a:r>
            <a:r>
              <a:rPr lang="en-US" i="1" dirty="0" err="1" smtClean="0"/>
              <a:t>t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training set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input layer</a:t>
            </a:r>
          </a:p>
          <a:p>
            <a:pPr marL="354013" indent="-354013">
              <a:buFont typeface="Wingdings" pitchFamily="2" charset="2"/>
              <a:buNone/>
            </a:pPr>
            <a:r>
              <a:rPr lang="en-US" dirty="0" smtClean="0"/>
              <a:t>2.  </a:t>
            </a:r>
            <a:r>
              <a:rPr lang="en-US" dirty="0" err="1" smtClean="0"/>
              <a:t>Propagasikan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hidden layer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i="1" dirty="0" smtClean="0"/>
              <a:t>output units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output </a:t>
            </a:r>
            <a:r>
              <a:rPr lang="en-US" b="1" i="1" dirty="0" smtClean="0"/>
              <a:t>o</a:t>
            </a:r>
            <a:r>
              <a:rPr lang="en-US" dirty="0" smtClean="0"/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3.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i="1" dirty="0" smtClean="0"/>
              <a:t>output unit </a:t>
            </a:r>
            <a:r>
              <a:rPr lang="en-US" i="1" dirty="0" err="1" smtClean="0"/>
              <a:t>yi</a:t>
            </a:r>
            <a:r>
              <a:rPr lang="en-US" dirty="0" smtClean="0"/>
              <a:t>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i="1" dirty="0" smtClean="0"/>
              <a:t>error</a:t>
            </a:r>
            <a:r>
              <a:rPr lang="en-US" dirty="0" smtClean="0"/>
              <a:t>-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13318" name="Rectangle 2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124200" y="4800600"/>
          <a:ext cx="25304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787400" imgH="241300" progId="Equation.3">
                  <p:embed/>
                </p:oleObj>
              </mc:Choice>
              <mc:Fallback>
                <p:oleObj name="Equation" r:id="rId3" imgW="7874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00600"/>
                        <a:ext cx="25304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smtClean="0"/>
              <a:t>Parameter-learning algorithm</a:t>
            </a:r>
            <a:r>
              <a:rPr lang="en-US" smtClean="0"/>
              <a:t> </a:t>
            </a:r>
            <a:r>
              <a:rPr lang="en-US" sz="2000" smtClean="0"/>
              <a:t>[TET01]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dirty="0" smtClean="0"/>
              <a:t>4. 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rule unit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output </a:t>
            </a:r>
            <a:r>
              <a:rPr lang="en-US" sz="2800" b="1" i="1" dirty="0" err="1" smtClean="0"/>
              <a:t>o</a:t>
            </a:r>
            <a:r>
              <a:rPr lang="en-US" sz="2800" i="1" baseline="-25000" dirty="0" err="1" smtClean="0"/>
              <a:t>R</a:t>
            </a:r>
            <a:r>
              <a:rPr lang="en-US" sz="2800" dirty="0" smtClean="0"/>
              <a:t> &gt; 0 </a:t>
            </a:r>
            <a:r>
              <a:rPr lang="en-US" sz="2800" dirty="0" err="1" smtClean="0"/>
              <a:t>lakukan</a:t>
            </a:r>
            <a:endParaRPr lang="en-US" sz="2800" dirty="0" smtClean="0"/>
          </a:p>
          <a:p>
            <a:pPr marL="990600" lvl="1" indent="-533400"/>
            <a:r>
              <a:rPr lang="en-US" i="1" dirty="0" smtClean="0"/>
              <a:t>Update </a:t>
            </a:r>
            <a:r>
              <a:rPr lang="en-US" dirty="0" smtClean="0"/>
              <a:t>parameter2 </a:t>
            </a:r>
            <a:r>
              <a:rPr lang="en-US" dirty="0" err="1" smtClean="0"/>
              <a:t>himpunan</a:t>
            </a:r>
            <a:r>
              <a:rPr lang="en-US" dirty="0" smtClean="0"/>
              <a:t> fuzzy   </a:t>
            </a:r>
            <a:r>
              <a:rPr lang="en-US" i="1" dirty="0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learning rate  </a:t>
            </a:r>
          </a:p>
          <a:p>
            <a:pPr marL="990600" lvl="1" indent="-533400"/>
            <a:r>
              <a:rPr lang="en-US" i="1" dirty="0" err="1" smtClean="0"/>
              <a:t>Tentukan</a:t>
            </a:r>
            <a:r>
              <a:rPr lang="en-US" i="1" dirty="0" smtClean="0"/>
              <a:t> </a:t>
            </a:r>
            <a:r>
              <a:rPr lang="en-US" i="1" dirty="0" err="1" smtClean="0"/>
              <a:t>perubahan</a:t>
            </a:r>
            <a:r>
              <a:rPr lang="en-US" dirty="0" smtClean="0"/>
              <a:t> </a:t>
            </a:r>
          </a:p>
          <a:p>
            <a:pPr marL="990600" lvl="1" indent="-533400"/>
            <a:r>
              <a:rPr lang="en-US" i="1" dirty="0" smtClean="0"/>
              <a:t>Update </a:t>
            </a:r>
            <a:r>
              <a:rPr lang="en-US" dirty="0" smtClean="0"/>
              <a:t>parameter2 </a:t>
            </a:r>
            <a:r>
              <a:rPr lang="en-US" dirty="0" err="1" smtClean="0"/>
              <a:t>himpunan</a:t>
            </a:r>
            <a:r>
              <a:rPr lang="en-US" dirty="0" smtClean="0"/>
              <a:t> fuzzy  </a:t>
            </a:r>
            <a:r>
              <a:rPr lang="en-US" i="1" dirty="0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  <a:r>
              <a:rPr lang="en-US" dirty="0" err="1" smtClean="0"/>
              <a:t>menggunakan</a:t>
            </a:r>
            <a:r>
              <a:rPr lang="en-US" dirty="0" smtClean="0"/>
              <a:t>        </a:t>
            </a:r>
            <a:r>
              <a:rPr lang="en-US" dirty="0" err="1" smtClean="0"/>
              <a:t>dan</a:t>
            </a:r>
            <a:r>
              <a:rPr lang="en-US" dirty="0" smtClean="0"/>
              <a:t>      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variasi-variasi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dirty="0" smtClean="0"/>
              <a:t>5.  </a:t>
            </a:r>
            <a:r>
              <a:rPr lang="sv-SE" sz="2800" dirty="0" smtClean="0"/>
              <a:t>Jika kriteria konvergen telah tercapai, maka berhenti. Jika tidak, kembali ke langkah 1.</a:t>
            </a:r>
            <a:endParaRPr lang="en-US" sz="2800" dirty="0" smtClean="0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257800" y="3276600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3" imgW="393359" imgH="177646" progId="Equation.3">
                  <p:embed/>
                </p:oleObj>
              </mc:Choice>
              <mc:Fallback>
                <p:oleObj name="Equation" r:id="rId3" imgW="393359" imgH="17764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76600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343400" y="3733800"/>
          <a:ext cx="4419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5" imgW="3200400" imgH="292100" progId="Equation.3">
                  <p:embed/>
                </p:oleObj>
              </mc:Choice>
              <mc:Fallback>
                <p:oleObj name="Equation" r:id="rId5" imgW="3200400" imgH="292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44196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581400" y="4511675"/>
          <a:ext cx="3317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7" imgW="190335" imgH="215713" progId="Equation.3">
                  <p:embed/>
                </p:oleObj>
              </mc:Choice>
              <mc:Fallback>
                <p:oleObj name="Equation" r:id="rId7" imgW="190335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11675"/>
                        <a:ext cx="3317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648200" y="4540044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9" imgW="152334" imgH="139639" progId="Equation.3">
                  <p:embed/>
                </p:oleObj>
              </mc:Choice>
              <mc:Fallback>
                <p:oleObj name="Equation" r:id="rId9" imgW="152334" imgH="13963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40044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Parameter-learning algorithm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simple heuristic method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id-ID" dirty="0" smtClean="0"/>
              <a:t>rg</a:t>
            </a:r>
            <a:r>
              <a:rPr lang="en-US" dirty="0" err="1" smtClean="0"/>
              <a:t>eseran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keanggotaan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Kasus</a:t>
            </a:r>
            <a:r>
              <a:rPr lang="en-US" sz="3600" dirty="0" smtClean="0"/>
              <a:t>: </a:t>
            </a:r>
            <a:r>
              <a:rPr lang="en-US" sz="3600" dirty="0" err="1" smtClean="0"/>
              <a:t>Prediksi</a:t>
            </a:r>
            <a:r>
              <a:rPr lang="en-US" sz="3600" dirty="0" smtClean="0"/>
              <a:t> </a:t>
            </a:r>
            <a:r>
              <a:rPr lang="en-US" sz="3600" dirty="0" err="1" smtClean="0"/>
              <a:t>Beban</a:t>
            </a:r>
            <a:r>
              <a:rPr lang="en-US" sz="3600" dirty="0" smtClean="0"/>
              <a:t> </a:t>
            </a:r>
            <a:r>
              <a:rPr lang="en-US" sz="3600" dirty="0" err="1" smtClean="0"/>
              <a:t>listrik</a:t>
            </a:r>
            <a:r>
              <a:rPr lang="en-US" sz="3600" dirty="0" smtClean="0"/>
              <a:t> </a:t>
            </a:r>
            <a:r>
              <a:rPr lang="en-US" sz="3600" dirty="0" err="1" smtClean="0"/>
              <a:t>jangka</a:t>
            </a:r>
            <a:r>
              <a:rPr lang="en-US" sz="3600" dirty="0" smtClean="0"/>
              <a:t> </a:t>
            </a:r>
            <a:r>
              <a:rPr lang="en-US" sz="3600" dirty="0" err="1" smtClean="0"/>
              <a:t>pendek</a:t>
            </a:r>
            <a:r>
              <a:rPr lang="en-US" sz="3600" dirty="0" smtClean="0"/>
              <a:t>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Tenaga listrik harus tersedia pada saat dibutuhkan</a:t>
            </a:r>
          </a:p>
          <a:p>
            <a:r>
              <a:rPr lang="it-IT" dirty="0" smtClean="0"/>
              <a:t>Tenaga listrik tidak dapat disimpan dalam skala besar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dibangkitkan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jam (24 jam)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beberpa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?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213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Permasalahan </a:t>
            </a:r>
            <a:r>
              <a:rPr lang="en-US" i="1" smtClean="0"/>
              <a:t>Fuzzy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keanggotaan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bentuk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dirty="0" err="1" smtClean="0">
                <a:solidFill>
                  <a:srgbClr val="FF0000"/>
                </a:solidFill>
              </a:rPr>
              <a:t>kemiringan</a:t>
            </a:r>
            <a:endParaRPr lang="en-US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i="1" dirty="0" smtClean="0"/>
              <a:t>fuzzy</a:t>
            </a:r>
            <a:r>
              <a:rPr lang="en-US" dirty="0" smtClean="0"/>
              <a:t>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u="sng" dirty="0" err="1" smtClean="0"/>
              <a:t>Solusi</a:t>
            </a:r>
            <a:r>
              <a:rPr lang="en-US" dirty="0" smtClean="0"/>
              <a:t>?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 </a:t>
            </a:r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i="1" dirty="0" smtClean="0"/>
              <a:t>fuzzy </a:t>
            </a:r>
            <a:r>
              <a:rPr lang="en-US" dirty="0" smtClean="0"/>
              <a:t>yang optimal.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667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NEFPROX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i="1" dirty="0" smtClean="0"/>
              <a:t>fuzzy </a:t>
            </a:r>
            <a:r>
              <a:rPr lang="en-US" i="1" dirty="0" smtClean="0"/>
              <a:t>set </a:t>
            </a:r>
            <a:r>
              <a:rPr lang="id-ID" dirty="0" smtClean="0"/>
              <a:t>yang digunakan adalah segitiga</a:t>
            </a:r>
          </a:p>
          <a:p>
            <a:pPr lvl="0"/>
            <a:r>
              <a:rPr lang="id-ID" i="1" dirty="0" smtClean="0"/>
              <a:t>Jumlah fuzzy </a:t>
            </a:r>
            <a:r>
              <a:rPr lang="en-US" i="1" dirty="0" smtClean="0"/>
              <a:t>set</a:t>
            </a:r>
            <a:r>
              <a:rPr lang="en-US" dirty="0" smtClean="0"/>
              <a:t> = 4</a:t>
            </a:r>
            <a:r>
              <a:rPr lang="id-ID" dirty="0" smtClean="0"/>
              <a:t> atau </a:t>
            </a:r>
            <a:r>
              <a:rPr lang="en-US" dirty="0" smtClean="0"/>
              <a:t>5</a:t>
            </a:r>
            <a:endParaRPr lang="id-ID" dirty="0" smtClean="0"/>
          </a:p>
          <a:p>
            <a:pPr lvl="0"/>
            <a:r>
              <a:rPr lang="en-US" dirty="0" err="1" smtClean="0"/>
              <a:t>Jumlah</a:t>
            </a:r>
            <a:r>
              <a:rPr lang="en-US" dirty="0" smtClean="0"/>
              <a:t> input = 4</a:t>
            </a:r>
            <a:r>
              <a:rPr lang="id-ID" dirty="0" smtClean="0"/>
              <a:t> atau </a:t>
            </a:r>
            <a:r>
              <a:rPr lang="en-US" dirty="0" smtClean="0"/>
              <a:t>5</a:t>
            </a:r>
            <a:endParaRPr lang="id-ID" dirty="0" smtClean="0"/>
          </a:p>
          <a:p>
            <a:pPr lvl="0"/>
            <a:r>
              <a:rPr lang="en-US" i="1" dirty="0" smtClean="0"/>
              <a:t>Learning rate (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dirty="0" smtClean="0"/>
              <a:t>) </a:t>
            </a:r>
            <a:r>
              <a:rPr lang="en-US" dirty="0" smtClean="0"/>
              <a:t>= 0</a:t>
            </a:r>
            <a:r>
              <a:rPr lang="id-ID" dirty="0" smtClean="0"/>
              <a:t>;</a:t>
            </a:r>
            <a:r>
              <a:rPr lang="en-US" dirty="0" smtClean="0"/>
              <a:t> 0</a:t>
            </a:r>
            <a:r>
              <a:rPr lang="id-ID" dirty="0" smtClean="0"/>
              <a:t>,</a:t>
            </a:r>
            <a:r>
              <a:rPr lang="en-US" dirty="0" smtClean="0"/>
              <a:t>0025</a:t>
            </a:r>
            <a:r>
              <a:rPr lang="id-ID" dirty="0" smtClean="0"/>
              <a:t>;</a:t>
            </a:r>
            <a:r>
              <a:rPr lang="en-US" dirty="0" smtClean="0"/>
              <a:t> 0</a:t>
            </a:r>
            <a:r>
              <a:rPr lang="id-ID" dirty="0" smtClean="0"/>
              <a:t>,</a:t>
            </a:r>
            <a:r>
              <a:rPr lang="en-US" dirty="0" smtClean="0"/>
              <a:t>006</a:t>
            </a:r>
            <a:r>
              <a:rPr lang="id-ID" dirty="0" smtClean="0"/>
              <a:t>; dan </a:t>
            </a:r>
            <a:r>
              <a:rPr lang="en-US" dirty="0" smtClean="0"/>
              <a:t>0</a:t>
            </a:r>
            <a:r>
              <a:rPr lang="id-ID" dirty="0" smtClean="0"/>
              <a:t>,</a:t>
            </a:r>
            <a:r>
              <a:rPr lang="en-US" dirty="0" smtClean="0"/>
              <a:t>01</a:t>
            </a:r>
            <a:endParaRPr lang="id-ID" dirty="0" smtClean="0"/>
          </a:p>
          <a:p>
            <a:pPr lvl="0"/>
            <a:r>
              <a:rPr lang="id-ID" dirty="0" smtClean="0"/>
              <a:t>F</a:t>
            </a:r>
            <a:r>
              <a:rPr lang="en-US" dirty="0" smtClean="0"/>
              <a:t>K</a:t>
            </a:r>
            <a:r>
              <a:rPr lang="id-ID" dirty="0" smtClean="0"/>
              <a:t> memiliki </a:t>
            </a:r>
            <a:r>
              <a:rPr lang="id-ID" i="1" dirty="0" smtClean="0"/>
              <a:t>intersect</a:t>
            </a:r>
            <a:r>
              <a:rPr lang="id-ID" dirty="0" smtClean="0"/>
              <a:t> 0,5</a:t>
            </a:r>
            <a:r>
              <a:rPr lang="en-US" dirty="0" smtClean="0"/>
              <a:t> (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overlap)</a:t>
            </a:r>
            <a:endParaRPr lang="id-ID" dirty="0" smtClean="0"/>
          </a:p>
          <a:p>
            <a:r>
              <a:rPr lang="en-US" dirty="0" smtClean="0"/>
              <a:t>Domain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interval </a:t>
            </a:r>
            <a:r>
              <a:rPr lang="en-US" dirty="0" err="1" smtClean="0"/>
              <a:t>tertentu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47307" y="0"/>
          <a:ext cx="9191307" cy="6857994"/>
        </p:xfrm>
        <a:graphic>
          <a:graphicData uri="http://schemas.openxmlformats.org/drawingml/2006/table">
            <a:tbl>
              <a:tblPr/>
              <a:tblGrid>
                <a:gridCol w="1281712"/>
                <a:gridCol w="3411158"/>
                <a:gridCol w="1068612"/>
                <a:gridCol w="3429825"/>
              </a:tblGrid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>
                          <a:latin typeface="Arial"/>
                          <a:ea typeface="Times New Roman"/>
                          <a:cs typeface="Times New Roman"/>
                        </a:rPr>
                        <a:t>Pukul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Domain</a:t>
                      </a:r>
                      <a:r>
                        <a:rPr lang="id-ID" sz="2000" spc="-30" dirty="0">
                          <a:latin typeface="Arial"/>
                          <a:ea typeface="Times New Roman"/>
                          <a:cs typeface="Times New Roman"/>
                        </a:rPr>
                        <a:t> (kVA)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>
                          <a:latin typeface="Arial"/>
                          <a:ea typeface="Times New Roman"/>
                          <a:cs typeface="Times New Roman"/>
                        </a:rPr>
                        <a:t>Pukul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Domain</a:t>
                      </a:r>
                      <a:r>
                        <a:rPr lang="id-ID" sz="2000" spc="-30" dirty="0">
                          <a:latin typeface="Arial"/>
                          <a:ea typeface="Times New Roman"/>
                          <a:cs typeface="Times New Roman"/>
                        </a:rPr>
                        <a:t> (kVA)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01:00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270000 - 390000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13:00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320000 - 510000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02:00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250000 - 370000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14:00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320000 - 535000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03:00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250000 - 370000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15:00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320000 - 535000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04:00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250000 - 370000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16:00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330000 - 530000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05:00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280000 - 415000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17:00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340000 - 540000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06:00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275000 - 420000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18:00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375000 - 525000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07:00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275000 - 420000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19:00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375000 - 530000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08:00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280000 - 475000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20:00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370000 - 510000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09:00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290000 - 500000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21:00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345000 - 475000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310000 - 510000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22:00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320000 - 440000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310000 - 520000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23:00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295000 - 435000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300000 - 500000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"/>
                          <a:ea typeface="Times New Roman"/>
                          <a:cs typeface="Times New Roman"/>
                        </a:rPr>
                        <a:t>24:00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"/>
                          <a:ea typeface="Times New Roman"/>
                          <a:cs typeface="Times New Roman"/>
                        </a:rPr>
                        <a:t>300000 - 420000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Learning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id-ID" i="1" dirty="0" smtClean="0"/>
              <a:t>jumlah fuzzy </a:t>
            </a:r>
            <a:r>
              <a:rPr lang="en-US" i="1" dirty="0" smtClean="0"/>
              <a:t>set</a:t>
            </a:r>
            <a:r>
              <a:rPr lang="en-US" dirty="0" smtClean="0"/>
              <a:t> </a:t>
            </a:r>
            <a:r>
              <a:rPr lang="id-ID" dirty="0" smtClean="0"/>
              <a:t>(</a:t>
            </a:r>
            <a:r>
              <a:rPr lang="id-ID" i="1" dirty="0" smtClean="0"/>
              <a:t>F</a:t>
            </a:r>
            <a:r>
              <a:rPr lang="id-ID" dirty="0" smtClean="0"/>
              <a:t>) </a:t>
            </a:r>
            <a:r>
              <a:rPr lang="en-US" dirty="0" smtClean="0"/>
              <a:t>= </a:t>
            </a:r>
            <a:r>
              <a:rPr lang="id-ID" dirty="0" smtClean="0"/>
              <a:t>4 dan </a:t>
            </a:r>
            <a:r>
              <a:rPr lang="id-ID" i="1" dirty="0" smtClean="0"/>
              <a:t>j</a:t>
            </a:r>
            <a:r>
              <a:rPr lang="en-US" i="1" dirty="0" err="1" smtClean="0"/>
              <a:t>umlah</a:t>
            </a:r>
            <a:r>
              <a:rPr lang="en-US" i="1" dirty="0" smtClean="0"/>
              <a:t> input</a:t>
            </a:r>
            <a:r>
              <a:rPr lang="en-US" dirty="0" smtClean="0"/>
              <a:t> </a:t>
            </a:r>
            <a:r>
              <a:rPr lang="id-ID" dirty="0" smtClean="0"/>
              <a:t>(</a:t>
            </a:r>
            <a:r>
              <a:rPr lang="id-ID" i="1" dirty="0" smtClean="0"/>
              <a:t>P</a:t>
            </a:r>
            <a:r>
              <a:rPr lang="id-ID" dirty="0" smtClean="0"/>
              <a:t>) </a:t>
            </a:r>
            <a:r>
              <a:rPr lang="en-US" dirty="0" smtClean="0"/>
              <a:t>=</a:t>
            </a:r>
            <a:r>
              <a:rPr lang="id-ID" dirty="0" smtClean="0"/>
              <a:t> 4, maka total aturan </a:t>
            </a:r>
            <a:r>
              <a:rPr lang="en-US" dirty="0" err="1" smtClean="0"/>
              <a:t>maksimum</a:t>
            </a:r>
            <a:r>
              <a:rPr lang="id-ID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256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id-ID" dirty="0" smtClean="0"/>
              <a:t>ika </a:t>
            </a:r>
            <a:r>
              <a:rPr lang="id-ID" i="1" dirty="0" smtClean="0"/>
              <a:t>jumlah fuzzy </a:t>
            </a:r>
            <a:r>
              <a:rPr lang="en-US" i="1" dirty="0" smtClean="0"/>
              <a:t>set</a:t>
            </a:r>
            <a:r>
              <a:rPr lang="en-US" dirty="0" smtClean="0"/>
              <a:t> </a:t>
            </a:r>
            <a:r>
              <a:rPr lang="id-ID" dirty="0" smtClean="0"/>
              <a:t>(</a:t>
            </a:r>
            <a:r>
              <a:rPr lang="id-ID" i="1" dirty="0" smtClean="0"/>
              <a:t>F</a:t>
            </a:r>
            <a:r>
              <a:rPr lang="id-ID" dirty="0" smtClean="0"/>
              <a:t>) </a:t>
            </a:r>
            <a:r>
              <a:rPr lang="en-US" dirty="0" smtClean="0"/>
              <a:t>= </a:t>
            </a:r>
            <a:r>
              <a:rPr lang="id-ID" dirty="0" smtClean="0"/>
              <a:t>5 dan </a:t>
            </a:r>
            <a:r>
              <a:rPr lang="id-ID" i="1" dirty="0" smtClean="0"/>
              <a:t>j</a:t>
            </a:r>
            <a:r>
              <a:rPr lang="en-US" i="1" dirty="0" err="1" smtClean="0"/>
              <a:t>umlah</a:t>
            </a:r>
            <a:r>
              <a:rPr lang="en-US" i="1" dirty="0" smtClean="0"/>
              <a:t> input</a:t>
            </a:r>
            <a:r>
              <a:rPr lang="en-US" dirty="0" smtClean="0"/>
              <a:t> </a:t>
            </a:r>
            <a:r>
              <a:rPr lang="id-ID" dirty="0" smtClean="0"/>
              <a:t>(</a:t>
            </a:r>
            <a:r>
              <a:rPr lang="id-ID" i="1" dirty="0" smtClean="0"/>
              <a:t>P</a:t>
            </a:r>
            <a:r>
              <a:rPr lang="id-ID" dirty="0" smtClean="0"/>
              <a:t>) </a:t>
            </a:r>
            <a:r>
              <a:rPr lang="en-US" dirty="0" smtClean="0"/>
              <a:t>=</a:t>
            </a:r>
            <a:r>
              <a:rPr lang="id-ID" dirty="0" smtClean="0"/>
              <a:t> 5, maka total aturan </a:t>
            </a:r>
            <a:r>
              <a:rPr lang="en-US" dirty="0" err="1" smtClean="0"/>
              <a:t>maksimum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3125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1" y="0"/>
          <a:ext cx="6553199" cy="6858002"/>
        </p:xfrm>
        <a:graphic>
          <a:graphicData uri="http://schemas.openxmlformats.org/drawingml/2006/table">
            <a:tbl>
              <a:tblPr/>
              <a:tblGrid>
                <a:gridCol w="1028106"/>
                <a:gridCol w="1389332"/>
                <a:gridCol w="1758338"/>
                <a:gridCol w="852494"/>
                <a:gridCol w="1524929"/>
              </a:tblGrid>
              <a:tr h="40063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b="1" spc="-30" dirty="0">
                          <a:latin typeface="Arial Narrow"/>
                          <a:ea typeface="Times New Roman"/>
                          <a:cs typeface="Times New Roman"/>
                        </a:rPr>
                        <a:t>Pukul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b="1" spc="-30">
                          <a:latin typeface="Arial Narrow"/>
                          <a:ea typeface="Times New Roman"/>
                          <a:cs typeface="Times New Roman"/>
                        </a:rPr>
                        <a:t>Jumlah </a:t>
                      </a:r>
                      <a:r>
                        <a:rPr lang="id-ID" sz="1100" b="1" i="1" spc="-30">
                          <a:latin typeface="Arial Narrow"/>
                          <a:ea typeface="Times New Roman"/>
                          <a:cs typeface="Times New Roman"/>
                        </a:rPr>
                        <a:t>input</a:t>
                      </a:r>
                      <a:r>
                        <a:rPr lang="id-ID" sz="1100" b="1" spc="-30">
                          <a:latin typeface="Arial Narrow"/>
                          <a:ea typeface="Times New Roman"/>
                          <a:cs typeface="Times New Roman"/>
                        </a:rPr>
                        <a:t> optimal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b="1" spc="-30">
                          <a:latin typeface="Arial Narrow"/>
                          <a:ea typeface="Times New Roman"/>
                          <a:cs typeface="Times New Roman"/>
                        </a:rPr>
                        <a:t>Jumlah </a:t>
                      </a:r>
                      <a:r>
                        <a:rPr lang="id-ID" sz="1100" b="1" i="1" spc="-30">
                          <a:latin typeface="Arial Narrow"/>
                          <a:ea typeface="Times New Roman"/>
                          <a:cs typeface="Times New Roman"/>
                        </a:rPr>
                        <a:t>Fuzzy Set</a:t>
                      </a:r>
                      <a:r>
                        <a:rPr lang="id-ID" sz="1100" b="1" spc="-30">
                          <a:latin typeface="Arial Narrow"/>
                          <a:ea typeface="Times New Roman"/>
                          <a:cs typeface="Times New Roman"/>
                        </a:rPr>
                        <a:t> optimal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b="1" spc="-30">
                          <a:latin typeface="Arial Narrow"/>
                          <a:ea typeface="Times New Roman"/>
                          <a:cs typeface="Times New Roman"/>
                        </a:rPr>
                        <a:t>σ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b="1" spc="-30">
                          <a:latin typeface="Arial Narrow"/>
                          <a:ea typeface="Times New Roman"/>
                          <a:cs typeface="Times New Roman"/>
                        </a:rPr>
                        <a:t>Jumlah Aturan yang dihasilkan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01:00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02:00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03:00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100" spc="-30" dirty="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04:00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05:00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06:00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07:00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08:00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 dirty="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09:00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 dirty="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10:00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11:00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12:00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 dirty="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13:00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0.0025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24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14:00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15:00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0.0025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16:00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0.0025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17:00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 dirty="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18:00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0.0025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19:00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20:00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21:00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22:00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23:00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0.006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34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Arial"/>
                        </a:rPr>
                        <a:t>24:00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>
                          <a:latin typeface="Arial Narrow"/>
                          <a:ea typeface="Times New Roman"/>
                          <a:cs typeface="Times New Roman"/>
                        </a:rPr>
                        <a:t>0.01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100" spc="-30" dirty="0">
                          <a:latin typeface="Arial Narrow"/>
                          <a:ea typeface="Times New Roman"/>
                          <a:cs typeface="Times New Roman"/>
                        </a:rPr>
                        <a:t>45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7517" marR="4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Learning</a:t>
            </a:r>
            <a:endParaRPr lang="id-ID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25565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Akurasi</a:t>
            </a:r>
            <a:r>
              <a:rPr lang="en-US" dirty="0" smtClean="0"/>
              <a:t> NEFPROX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id-ID" sz="2000" i="1" dirty="0" smtClean="0"/>
              <a:t>T</a:t>
            </a:r>
            <a:r>
              <a:rPr lang="id-ID" sz="2000" dirty="0" smtClean="0"/>
              <a:t>(</a:t>
            </a:r>
            <a:r>
              <a:rPr lang="id-ID" sz="2000" i="1" dirty="0" smtClean="0"/>
              <a:t>i</a:t>
            </a:r>
            <a:r>
              <a:rPr lang="id-ID" sz="2000" dirty="0" smtClean="0"/>
              <a:t>) adalah beban listrik sebenarnya (target)</a:t>
            </a:r>
            <a:endParaRPr lang="en-US" sz="2000" dirty="0" smtClean="0"/>
          </a:p>
          <a:p>
            <a:r>
              <a:rPr lang="id-ID" sz="2000" i="1" dirty="0" smtClean="0"/>
              <a:t>O</a:t>
            </a:r>
            <a:r>
              <a:rPr lang="id-ID" sz="2000" dirty="0" smtClean="0"/>
              <a:t>(</a:t>
            </a:r>
            <a:r>
              <a:rPr lang="id-ID" sz="2000" i="1" dirty="0" smtClean="0"/>
              <a:t>i</a:t>
            </a:r>
            <a:r>
              <a:rPr lang="id-ID" sz="2000" dirty="0" smtClean="0"/>
              <a:t>) adalah nilai prediksi yang dihasilkan NEFPROX</a:t>
            </a:r>
            <a:endParaRPr lang="en-US" sz="2000" dirty="0" smtClean="0"/>
          </a:p>
          <a:p>
            <a:r>
              <a:rPr lang="id-ID" sz="2000" i="1" dirty="0" smtClean="0"/>
              <a:t>P</a:t>
            </a:r>
            <a:r>
              <a:rPr lang="id-ID" sz="2000" dirty="0" smtClean="0"/>
              <a:t> adalah jumlah pasangan data (</a:t>
            </a:r>
            <a:r>
              <a:rPr lang="id-ID" sz="2000" i="1" dirty="0" smtClean="0"/>
              <a:t>input</a:t>
            </a:r>
            <a:r>
              <a:rPr lang="id-ID" sz="2000" dirty="0" smtClean="0"/>
              <a:t> dan targetnya)</a:t>
            </a:r>
            <a:endParaRPr lang="en-US" sz="2000" dirty="0" smtClean="0"/>
          </a:p>
          <a:p>
            <a:r>
              <a:rPr lang="id-ID" sz="2000" dirty="0" smtClean="0"/>
              <a:t>Semakin kecil MAPE yang dihasilkan berarti semakin bagus performansi NEFPROX.</a:t>
            </a:r>
            <a:endParaRPr lang="id-ID" sz="2000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1828800" y="2465832"/>
          <a:ext cx="5257800" cy="119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Equation" r:id="rId3" imgW="2146300" imgH="482600" progId="Equation.3">
                  <p:embed/>
                </p:oleObj>
              </mc:Choice>
              <mc:Fallback>
                <p:oleObj name="Equation" r:id="rId3" imgW="2146300" imgH="48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65832"/>
                        <a:ext cx="5257800" cy="119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62000"/>
          <a:ext cx="9143997" cy="6096000"/>
        </p:xfrm>
        <a:graphic>
          <a:graphicData uri="http://schemas.openxmlformats.org/drawingml/2006/table">
            <a:tbl>
              <a:tblPr/>
              <a:tblGrid>
                <a:gridCol w="1155246"/>
                <a:gridCol w="1155246"/>
                <a:gridCol w="1155246"/>
                <a:gridCol w="1155246"/>
                <a:gridCol w="1155246"/>
                <a:gridCol w="1122589"/>
                <a:gridCol w="1122589"/>
                <a:gridCol w="1122589"/>
              </a:tblGrid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 dirty="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en-US" sz="2000" b="1" i="1" spc="-30" dirty="0">
                          <a:latin typeface="Arial Narrow"/>
                          <a:ea typeface="Times New Roman"/>
                          <a:cs typeface="Arial"/>
                        </a:rPr>
                        <a:t>Input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  <a:sym typeface="Symbol"/>
                        </a:rPr>
                        <a:t>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MAPE (%)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0</a:t>
                      </a: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02:00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03:00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2,0537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4,0982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4,5634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1,5700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2,6726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1,5364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0,0025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2,0191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4,0331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4,6225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1,5469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2,5959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1,5167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1,7833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4,4739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4,6514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1,6057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2,6137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1,4374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1,8292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4,5383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4,5684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1,6422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2,7300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1,5295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1,1728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4,2584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4,4250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1,0040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2,1827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1,0479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0,0025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1,3648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4,1078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4,4126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0,8095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2,2589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0,8846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0,7216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2,7773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4,2754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spc="-30">
                          <a:latin typeface="Arial Narrow"/>
                          <a:ea typeface="Times New Roman"/>
                          <a:cs typeface="Arial"/>
                        </a:rPr>
                        <a:t>0,7087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2,4307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0,6565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spc="-30">
                          <a:latin typeface="Arial Narrow"/>
                          <a:ea typeface="Times New Roman"/>
                          <a:cs typeface="Arial"/>
                        </a:rPr>
                        <a:t>0,6208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en-US" sz="1800" spc="-3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en-US" sz="1800" spc="-3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0,7511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spc="-30">
                          <a:latin typeface="Arial Narrow"/>
                          <a:ea typeface="Times New Roman"/>
                          <a:cs typeface="Arial"/>
                        </a:rPr>
                        <a:t>2,6310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spc="-30" dirty="0">
                          <a:latin typeface="Arial Narrow"/>
                          <a:ea typeface="Times New Roman"/>
                          <a:cs typeface="Arial"/>
                        </a:rPr>
                        <a:t>0,6437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MAPE </a:t>
            </a:r>
            <a:r>
              <a:rPr lang="en-US" sz="2800" dirty="0" err="1">
                <a:solidFill>
                  <a:srgbClr val="7030A0"/>
                </a:solidFill>
              </a:rPr>
              <a:t>untuk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i="1" dirty="0">
                <a:solidFill>
                  <a:srgbClr val="7030A0"/>
                </a:solidFill>
              </a:rPr>
              <a:t>validation set </a:t>
            </a:r>
            <a:r>
              <a:rPr lang="en-US" sz="2800" dirty="0" err="1">
                <a:solidFill>
                  <a:srgbClr val="7030A0"/>
                </a:solidFill>
              </a:rPr>
              <a:t>pukul</a:t>
            </a:r>
            <a:r>
              <a:rPr lang="en-US" sz="2800" dirty="0">
                <a:solidFill>
                  <a:srgbClr val="7030A0"/>
                </a:solidFill>
              </a:rPr>
              <a:t> 01:00 </a:t>
            </a:r>
            <a:r>
              <a:rPr lang="en-US" sz="2800" dirty="0" err="1">
                <a:solidFill>
                  <a:srgbClr val="7030A0"/>
                </a:solidFill>
              </a:rPr>
              <a:t>sampai</a:t>
            </a:r>
            <a:r>
              <a:rPr lang="en-US" sz="2800" dirty="0">
                <a:solidFill>
                  <a:srgbClr val="7030A0"/>
                </a:solidFill>
              </a:rPr>
              <a:t> 03:00.</a:t>
            </a:r>
            <a:endParaRPr lang="id-ID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62000"/>
          <a:ext cx="9143997" cy="6096000"/>
        </p:xfrm>
        <a:graphic>
          <a:graphicData uri="http://schemas.openxmlformats.org/drawingml/2006/table">
            <a:tbl>
              <a:tblPr/>
              <a:tblGrid>
                <a:gridCol w="1155246"/>
                <a:gridCol w="1155246"/>
                <a:gridCol w="1155246"/>
                <a:gridCol w="1155246"/>
                <a:gridCol w="1155246"/>
                <a:gridCol w="1122589"/>
                <a:gridCol w="1122589"/>
                <a:gridCol w="1122589"/>
              </a:tblGrid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 dirty="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en-US" sz="2000" b="1" i="1" spc="-30" dirty="0">
                          <a:latin typeface="Arial Narrow"/>
                          <a:ea typeface="Times New Roman"/>
                          <a:cs typeface="Arial"/>
                        </a:rPr>
                        <a:t>Input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000" b="1" i="1" spc="-30" dirty="0">
                          <a:latin typeface="Arial Narrow"/>
                          <a:ea typeface="Times New Roman"/>
                          <a:cs typeface="Arial"/>
                          <a:sym typeface="Symbol"/>
                        </a:rPr>
                        <a:t>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MAPE (%)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07:00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08:00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09:00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3,6292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3,2427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4,1060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3,3450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3,5731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2,5512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0,0025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3,5908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3,1867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3,2290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2,4405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3,2101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2,5337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3,5931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2,8979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3,3454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1,5548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3,3943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2,6345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3,2748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2,7334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3,2876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1,5179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en-US" sz="2000" spc="-3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2,8007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3,0657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2,4545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4,1402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2,2193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4,4337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2,3040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0,0025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3,0204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2,3033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3,3906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1,6534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3,1605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1,7558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3,0670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2,0763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3,4176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1,6592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3,0359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1,3242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3,1921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en-US" sz="2000" spc="-3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3,3253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1,4529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en-US" sz="2000" spc="-3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 Narrow"/>
                          <a:ea typeface="Times New Roman"/>
                          <a:cs typeface="Arial"/>
                        </a:rPr>
                        <a:t>1,4536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MAPE </a:t>
            </a:r>
            <a:r>
              <a:rPr lang="en-US" sz="2800" dirty="0" err="1">
                <a:solidFill>
                  <a:srgbClr val="C00000"/>
                </a:solidFill>
              </a:rPr>
              <a:t>untuk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validation set </a:t>
            </a:r>
            <a:r>
              <a:rPr lang="en-US" sz="2800" dirty="0" err="1">
                <a:solidFill>
                  <a:srgbClr val="C00000"/>
                </a:solidFill>
              </a:rPr>
              <a:t>pukul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07:00 </a:t>
            </a:r>
            <a:r>
              <a:rPr lang="en-US" sz="2800" dirty="0" err="1">
                <a:solidFill>
                  <a:srgbClr val="C00000"/>
                </a:solidFill>
              </a:rPr>
              <a:t>sampai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09:00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id-ID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62000"/>
          <a:ext cx="9143997" cy="6096000"/>
        </p:xfrm>
        <a:graphic>
          <a:graphicData uri="http://schemas.openxmlformats.org/drawingml/2006/table">
            <a:tbl>
              <a:tblPr/>
              <a:tblGrid>
                <a:gridCol w="1155246"/>
                <a:gridCol w="1155246"/>
                <a:gridCol w="1155246"/>
                <a:gridCol w="1155246"/>
                <a:gridCol w="1155246"/>
                <a:gridCol w="1122589"/>
                <a:gridCol w="1122589"/>
                <a:gridCol w="1122589"/>
              </a:tblGrid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Input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  <a:sym typeface="Symbol"/>
                        </a:rPr>
                        <a:t>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MAPE (%)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</a:t>
                      </a: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9:00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20:00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Pukul 21:00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000" b="1" spc="-30">
                          <a:latin typeface="Arial Narrow"/>
                          <a:ea typeface="Times New Roman"/>
                          <a:cs typeface="Arial"/>
                        </a:rPr>
                        <a:t>Jumlah </a:t>
                      </a:r>
                      <a:r>
                        <a:rPr lang="id-ID" sz="2000" b="1" i="1" spc="-30">
                          <a:latin typeface="Arial Narrow"/>
                          <a:ea typeface="Times New Roman"/>
                          <a:cs typeface="Arial"/>
                        </a:rPr>
                        <a:t>fuzzy </a:t>
                      </a:r>
                      <a:r>
                        <a:rPr lang="en-US" sz="2000" b="1" i="1" spc="-30">
                          <a:latin typeface="Arial Narrow"/>
                          <a:ea typeface="Times New Roman"/>
                          <a:cs typeface="Arial"/>
                        </a:rPr>
                        <a:t>set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2,6541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3,2915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1,8599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1,7885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2,6374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3,8766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0,0025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2,3836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2,9800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1,5248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1,9846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2,5538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3,7370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1,7777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2,3619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1,4934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2,7109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2,3680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3,3896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1,6005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1,8084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1,5067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2,7749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2,1762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2,6152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1,9521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2,0966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1,4194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1,0239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2,1370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4,4388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0,0025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1,5541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2,0265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1,0113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1,1898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2,0251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4,3872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0,006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0,7032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1,8351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0,9703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en-US" sz="2000" spc="-3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1,8923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4,2276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b="1" spc="-30">
                          <a:latin typeface="Arial Narrow"/>
                          <a:ea typeface="Times New Roman"/>
                          <a:cs typeface="Arial"/>
                        </a:rPr>
                        <a:t>0,01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0,7976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1,4855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0,9931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en-US" sz="2000" spc="-30"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Arial Narrow"/>
                          <a:ea typeface="Times New Roman"/>
                          <a:cs typeface="Arial"/>
                        </a:rPr>
                        <a:t>1,8973</a:t>
                      </a:r>
                      <a:endParaRPr lang="id-ID" sz="28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Arial Narrow"/>
                          <a:ea typeface="Times New Roman"/>
                          <a:cs typeface="Arial"/>
                        </a:rPr>
                        <a:t>3,3241</a:t>
                      </a:r>
                      <a:endParaRPr lang="id-ID" sz="28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MAPE </a:t>
            </a:r>
            <a:r>
              <a:rPr lang="en-US" sz="2800" dirty="0" err="1">
                <a:solidFill>
                  <a:srgbClr val="0070C0"/>
                </a:solidFill>
              </a:rPr>
              <a:t>untuk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rgbClr val="0070C0"/>
                </a:solidFill>
              </a:rPr>
              <a:t>validation set </a:t>
            </a:r>
            <a:r>
              <a:rPr lang="en-US" sz="2800" dirty="0" err="1">
                <a:solidFill>
                  <a:srgbClr val="0070C0"/>
                </a:solidFill>
              </a:rPr>
              <a:t>pukul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19:00 </a:t>
            </a:r>
            <a:r>
              <a:rPr lang="en-US" sz="2800" dirty="0" err="1">
                <a:solidFill>
                  <a:srgbClr val="0070C0"/>
                </a:solidFill>
              </a:rPr>
              <a:t>sampai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21:00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endParaRPr lang="id-ID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Interaksi ANN dan FS </a:t>
            </a:r>
            <a:r>
              <a:rPr lang="en-US" sz="2000" smtClean="0"/>
              <a:t>[TET01]</a:t>
            </a:r>
            <a:r>
              <a:rPr lang="en-US" smtClean="0"/>
              <a:t> </a:t>
            </a:r>
          </a:p>
        </p:txBody>
      </p:sp>
      <p:grpSp>
        <p:nvGrpSpPr>
          <p:cNvPr id="33795" name="Group 27"/>
          <p:cNvGrpSpPr>
            <a:grpSpLocks/>
          </p:cNvGrpSpPr>
          <p:nvPr/>
        </p:nvGrpSpPr>
        <p:grpSpPr bwMode="auto">
          <a:xfrm>
            <a:off x="838200" y="2362200"/>
            <a:ext cx="7772400" cy="3505200"/>
            <a:chOff x="528" y="1488"/>
            <a:chExt cx="4896" cy="2208"/>
          </a:xfrm>
        </p:grpSpPr>
        <p:sp>
          <p:nvSpPr>
            <p:cNvPr id="33796" name="Text Box 9"/>
            <p:cNvSpPr txBox="1">
              <a:spLocks noChangeArrowheads="1"/>
            </p:cNvSpPr>
            <p:nvPr/>
          </p:nvSpPr>
          <p:spPr bwMode="auto">
            <a:xfrm>
              <a:off x="2486" y="1488"/>
              <a:ext cx="1031" cy="42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000000"/>
                  </a:solidFill>
                </a:rPr>
                <a:t>Fuzzy Neural Networks</a:t>
              </a:r>
              <a:endParaRPr lang="en-US" sz="28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33797" name="Text Box 10"/>
            <p:cNvSpPr txBox="1">
              <a:spLocks noChangeArrowheads="1"/>
            </p:cNvSpPr>
            <p:nvPr/>
          </p:nvSpPr>
          <p:spPr bwMode="auto">
            <a:xfrm>
              <a:off x="2486" y="3065"/>
              <a:ext cx="1031" cy="6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000000"/>
                  </a:solidFill>
                </a:rPr>
                <a:t>Membership functions &amp;</a:t>
              </a:r>
            </a:p>
            <a:p>
              <a:r>
                <a:rPr lang="en-US" i="1">
                  <a:solidFill>
                    <a:srgbClr val="000000"/>
                  </a:solidFill>
                </a:rPr>
                <a:t>Rule learning</a:t>
              </a:r>
              <a:endParaRPr lang="en-US" sz="28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33798" name="Oval 11"/>
            <p:cNvSpPr>
              <a:spLocks noChangeArrowheads="1"/>
            </p:cNvSpPr>
            <p:nvPr/>
          </p:nvSpPr>
          <p:spPr bwMode="auto">
            <a:xfrm>
              <a:off x="528" y="2224"/>
              <a:ext cx="1134" cy="52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3799" name="Text Box 12"/>
            <p:cNvSpPr txBox="1">
              <a:spLocks noChangeArrowheads="1"/>
            </p:cNvSpPr>
            <p:nvPr/>
          </p:nvSpPr>
          <p:spPr bwMode="auto">
            <a:xfrm>
              <a:off x="585" y="2341"/>
              <a:ext cx="103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solidFill>
                    <a:srgbClr val="000000"/>
                  </a:solidFill>
                </a:rPr>
                <a:t>Fuzzy Sets</a:t>
              </a:r>
              <a:endParaRPr lang="en-US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33800" name="Oval 13"/>
            <p:cNvSpPr>
              <a:spLocks noChangeArrowheads="1"/>
            </p:cNvSpPr>
            <p:nvPr/>
          </p:nvSpPr>
          <p:spPr bwMode="auto">
            <a:xfrm>
              <a:off x="4290" y="2224"/>
              <a:ext cx="1134" cy="52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3801" name="Text Box 14"/>
            <p:cNvSpPr txBox="1">
              <a:spLocks noChangeArrowheads="1"/>
            </p:cNvSpPr>
            <p:nvPr/>
          </p:nvSpPr>
          <p:spPr bwMode="auto">
            <a:xfrm>
              <a:off x="4342" y="2268"/>
              <a:ext cx="10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>
                  <a:solidFill>
                    <a:srgbClr val="000000"/>
                  </a:solidFill>
                </a:rPr>
                <a:t>Neural Networks</a:t>
              </a:r>
              <a:endParaRPr lang="en-US" sz="2800">
                <a:latin typeface="Constantia" pitchFamily="18" charset="0"/>
              </a:endParaRPr>
            </a:p>
          </p:txBody>
        </p:sp>
        <p:grpSp>
          <p:nvGrpSpPr>
            <p:cNvPr id="33802" name="Group 15"/>
            <p:cNvGrpSpPr>
              <a:grpSpLocks/>
            </p:cNvGrpSpPr>
            <p:nvPr/>
          </p:nvGrpSpPr>
          <p:grpSpPr bwMode="auto">
            <a:xfrm rot="5400000">
              <a:off x="3924" y="1291"/>
              <a:ext cx="526" cy="1340"/>
              <a:chOff x="2700" y="1800"/>
              <a:chExt cx="2520" cy="900"/>
            </a:xfrm>
          </p:grpSpPr>
          <p:sp>
            <p:nvSpPr>
              <p:cNvPr id="33812" name="Line 16"/>
              <p:cNvSpPr>
                <a:spLocks noChangeShapeType="1"/>
              </p:cNvSpPr>
              <p:nvPr/>
            </p:nvSpPr>
            <p:spPr bwMode="auto">
              <a:xfrm flipH="1">
                <a:off x="2700" y="1800"/>
                <a:ext cx="0" cy="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3" name="Line 17"/>
              <p:cNvSpPr>
                <a:spLocks noChangeShapeType="1"/>
              </p:cNvSpPr>
              <p:nvPr/>
            </p:nvSpPr>
            <p:spPr bwMode="auto">
              <a:xfrm flipH="1">
                <a:off x="2700" y="1800"/>
                <a:ext cx="25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3803" name="Group 18"/>
            <p:cNvGrpSpPr>
              <a:grpSpLocks/>
            </p:cNvGrpSpPr>
            <p:nvPr/>
          </p:nvGrpSpPr>
          <p:grpSpPr bwMode="auto">
            <a:xfrm rot="-5400000">
              <a:off x="1500" y="2396"/>
              <a:ext cx="631" cy="1340"/>
              <a:chOff x="2700" y="1800"/>
              <a:chExt cx="2520" cy="900"/>
            </a:xfrm>
          </p:grpSpPr>
          <p:sp>
            <p:nvSpPr>
              <p:cNvPr id="33810" name="Line 19"/>
              <p:cNvSpPr>
                <a:spLocks noChangeShapeType="1"/>
              </p:cNvSpPr>
              <p:nvPr/>
            </p:nvSpPr>
            <p:spPr bwMode="auto">
              <a:xfrm flipH="1">
                <a:off x="2700" y="1800"/>
                <a:ext cx="0" cy="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1" name="Line 20"/>
              <p:cNvSpPr>
                <a:spLocks noChangeShapeType="1"/>
              </p:cNvSpPr>
              <p:nvPr/>
            </p:nvSpPr>
            <p:spPr bwMode="auto">
              <a:xfrm flipH="1">
                <a:off x="2700" y="1800"/>
                <a:ext cx="25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3804" name="Group 21"/>
            <p:cNvGrpSpPr>
              <a:grpSpLocks/>
            </p:cNvGrpSpPr>
            <p:nvPr/>
          </p:nvGrpSpPr>
          <p:grpSpPr bwMode="auto">
            <a:xfrm rot="10800000">
              <a:off x="3517" y="2750"/>
              <a:ext cx="1340" cy="631"/>
              <a:chOff x="2700" y="1800"/>
              <a:chExt cx="2520" cy="900"/>
            </a:xfrm>
          </p:grpSpPr>
          <p:sp>
            <p:nvSpPr>
              <p:cNvPr id="33808" name="Line 22"/>
              <p:cNvSpPr>
                <a:spLocks noChangeShapeType="1"/>
              </p:cNvSpPr>
              <p:nvPr/>
            </p:nvSpPr>
            <p:spPr bwMode="auto">
              <a:xfrm flipH="1">
                <a:off x="2700" y="1800"/>
                <a:ext cx="0" cy="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9" name="Line 23"/>
              <p:cNvSpPr>
                <a:spLocks noChangeShapeType="1"/>
              </p:cNvSpPr>
              <p:nvPr/>
            </p:nvSpPr>
            <p:spPr bwMode="auto">
              <a:xfrm flipH="1">
                <a:off x="2700" y="1800"/>
                <a:ext cx="25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3805" name="Group 24"/>
            <p:cNvGrpSpPr>
              <a:grpSpLocks/>
            </p:cNvGrpSpPr>
            <p:nvPr/>
          </p:nvGrpSpPr>
          <p:grpSpPr bwMode="auto">
            <a:xfrm>
              <a:off x="1146" y="1698"/>
              <a:ext cx="1340" cy="526"/>
              <a:chOff x="2700" y="1800"/>
              <a:chExt cx="2520" cy="900"/>
            </a:xfrm>
          </p:grpSpPr>
          <p:sp>
            <p:nvSpPr>
              <p:cNvPr id="33806" name="Line 25"/>
              <p:cNvSpPr>
                <a:spLocks noChangeShapeType="1"/>
              </p:cNvSpPr>
              <p:nvPr/>
            </p:nvSpPr>
            <p:spPr bwMode="auto">
              <a:xfrm flipH="1">
                <a:off x="2700" y="1800"/>
                <a:ext cx="0" cy="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7" name="Line 26"/>
              <p:cNvSpPr>
                <a:spLocks noChangeShapeType="1"/>
              </p:cNvSpPr>
              <p:nvPr/>
            </p:nvSpPr>
            <p:spPr bwMode="auto">
              <a:xfrm flipH="1">
                <a:off x="2700" y="1800"/>
                <a:ext cx="25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90804" y="0"/>
          <a:ext cx="6019796" cy="6857996"/>
        </p:xfrm>
        <a:graphic>
          <a:graphicData uri="http://schemas.openxmlformats.org/drawingml/2006/table">
            <a:tbl>
              <a:tblPr/>
              <a:tblGrid>
                <a:gridCol w="656573"/>
                <a:gridCol w="681059"/>
                <a:gridCol w="681059"/>
                <a:gridCol w="656573"/>
                <a:gridCol w="656573"/>
                <a:gridCol w="656573"/>
                <a:gridCol w="656573"/>
                <a:gridCol w="656573"/>
                <a:gridCol w="718240"/>
              </a:tblGrid>
              <a:tr h="2304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050" spc="-30" dirty="0">
                          <a:latin typeface="Arial Narrow"/>
                          <a:ea typeface="Times New Roman"/>
                          <a:cs typeface="Arial"/>
                        </a:rPr>
                        <a:t>Pukul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Error (%)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MAPE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41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11 M</a:t>
                      </a:r>
                      <a:r>
                        <a:rPr lang="id-ID" sz="1050" b="1" spc="-30">
                          <a:latin typeface="Arial Narrow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r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12 M</a:t>
                      </a:r>
                      <a:r>
                        <a:rPr lang="id-ID" sz="1050" b="1" spc="-30">
                          <a:latin typeface="Arial Narrow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r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13 M</a:t>
                      </a:r>
                      <a:r>
                        <a:rPr lang="id-ID" sz="1050" b="1" spc="-30">
                          <a:latin typeface="Arial Narrow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r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14 M</a:t>
                      </a:r>
                      <a:r>
                        <a:rPr lang="id-ID" sz="1050" b="1" spc="-30">
                          <a:latin typeface="Arial Narrow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r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15 M</a:t>
                      </a:r>
                      <a:r>
                        <a:rPr lang="id-ID" sz="1050" b="1" spc="-30">
                          <a:latin typeface="Arial Narrow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r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16 M</a:t>
                      </a:r>
                      <a:r>
                        <a:rPr lang="id-ID" sz="1050" b="1" spc="-30">
                          <a:latin typeface="Arial Narrow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r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17 M</a:t>
                      </a:r>
                      <a:r>
                        <a:rPr lang="id-ID" sz="1050" b="1" spc="-30">
                          <a:latin typeface="Arial Narrow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050" b="1" spc="-30">
                          <a:latin typeface="Arial Narrow"/>
                          <a:ea typeface="Times New Roman"/>
                          <a:cs typeface="Arial"/>
                        </a:rPr>
                        <a:t>r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01:00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-1,426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0,290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2,190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2,096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1,103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0,044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2,852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1,429 %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02:00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-0,969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1,108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1,809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2,182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-0,319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-0,731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0,821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1,134 %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03:00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0,329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1,463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2,432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2,402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-1,974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-0,395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1,505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1,500 %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04:00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1,0516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1,291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1,932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1,380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-1,067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-1,380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1,410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1,359 %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05:00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3,435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0,019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-1,97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-1,215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-1,252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-2,128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0,179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1,457 %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06:00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2,986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-0,0006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 dirty="0">
                          <a:latin typeface="Arial Narrow"/>
                          <a:ea typeface="Times New Roman"/>
                          <a:cs typeface="Arial"/>
                        </a:rPr>
                        <a:t>3,303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-1,203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-4,118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0,942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3,614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 dirty="0">
                          <a:latin typeface="Arial Narrow"/>
                          <a:ea typeface="Times New Roman"/>
                          <a:cs typeface="Arial"/>
                        </a:rPr>
                        <a:t>2,309 %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07:00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2,815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-0,402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1,750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1,295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-1,501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-1,355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-2,068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 dirty="0">
                          <a:latin typeface="Arial Narrow"/>
                          <a:ea typeface="Times New Roman"/>
                          <a:cs typeface="Arial"/>
                        </a:rPr>
                        <a:t>1,598 %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08:00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-0,733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-1,233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4,943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2,366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3,213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3,686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-2,981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2,736 %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09:00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1,032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1,999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1,086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0,264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-1,490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1,97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4,218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1,723 %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10:00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2,657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1,941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-1,021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-0,975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-0,199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0,497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2,390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1,383 %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11:00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2,018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0,421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-0,138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-0,520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0,972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0,719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0,999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0,827 %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12:00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0,199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3,429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-0,452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-0,510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0,458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-1,262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-1,607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1,131 %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13:00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3,225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4,034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-2,666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-0,575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-0,265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3,243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-0,147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2,022 %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14:00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-0,053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4,867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2,738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-1,588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-2,717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1,099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0,249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1,902 %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15:00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2,276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4,852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-4,056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-0,794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-2,398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0,002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-3,033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2,487 %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16:00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-1,255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-1,130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0,899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-4,16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-2,329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-1,189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0,738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1,671 %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17:00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5,234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0,973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-2,992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-3,824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-1,795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-6,201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2,634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3,379 %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18:00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3,978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-2,923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-6,231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-5,871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-2,667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-1,951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2,785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spc="-30" dirty="0">
                          <a:latin typeface="Arial Narrow"/>
                          <a:ea typeface="Times New Roman"/>
                          <a:cs typeface="Arial"/>
                        </a:rPr>
                        <a:t>3,772 %</a:t>
                      </a:r>
                      <a:endParaRPr lang="id-ID" sz="1100" b="1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19:00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0,470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0,837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-0,583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0,693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-1,298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1,573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2,848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1,186 %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20:00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-0,421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-0,619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0,292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0,936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-0,527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0,488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1,683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 dirty="0">
                          <a:latin typeface="Arial Narrow"/>
                          <a:ea typeface="Times New Roman"/>
                          <a:cs typeface="Arial"/>
                        </a:rPr>
                        <a:t>0,709 %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21:00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-0,242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-3,893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-1,575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-0,808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-1,504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0,545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4,146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1,816 %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22:00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0,258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-3,694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-0,805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-2,560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-3,419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0,135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3,792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2,095 %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23:00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0,165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5,037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4,210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-0,988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-1,134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2,351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1,963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2,264 %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24:00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0,865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-0,353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1,831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-4,849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-0,620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0,005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>
                          <a:latin typeface="Arial Narrow"/>
                          <a:ea typeface="Times New Roman"/>
                          <a:cs typeface="Arial"/>
                        </a:rPr>
                        <a:t>1,046</a:t>
                      </a:r>
                      <a:endParaRPr lang="id-ID" sz="11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spc="-30" dirty="0">
                          <a:latin typeface="Arial Narrow"/>
                          <a:ea typeface="Times New Roman"/>
                          <a:cs typeface="Arial"/>
                        </a:rPr>
                        <a:t>1,367 %</a:t>
                      </a:r>
                      <a:endParaRPr lang="id-ID" sz="11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52602" marR="5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MAPE </a:t>
            </a:r>
            <a:r>
              <a:rPr lang="en-US" dirty="0" err="1"/>
              <a:t>untuk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 smtClean="0"/>
              <a:t>Test Set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(11-17 MAR 2007)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720348" y="5257800"/>
            <a:ext cx="304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7315200" y="5257800"/>
            <a:ext cx="3048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28600" y="76200"/>
            <a:ext cx="7518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Beban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listrik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pukul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18:00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sulit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diprediksi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Sangat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Fluktuatif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9600"/>
            <a:ext cx="7637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Beban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listrik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pukul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20:00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mudah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diprediksi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Relatif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periodik</a:t>
            </a:r>
            <a:endParaRPr lang="id-ID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08" y="1828800"/>
            <a:ext cx="90680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81000"/>
            <a:ext cx="7518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Beban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listrik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pukul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18:00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sulit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diprediksi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Sangat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Fluktuatif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7637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Beban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listrik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pukul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20:00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mudah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diprediksi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Relatif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</a:rPr>
              <a:t>periodik</a:t>
            </a:r>
            <a:endParaRPr lang="id-ID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dirty="0" smtClean="0"/>
              <a:t>ANFIS </a:t>
            </a: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Arial Narrow" pitchFamily="34" charset="0"/>
              </a:rPr>
              <a:t>A</a:t>
            </a:r>
            <a:r>
              <a:rPr lang="en-US" sz="2400" dirty="0" smtClean="0">
                <a:latin typeface="Arial Narrow" pitchFamily="34" charset="0"/>
              </a:rPr>
              <a:t>daptive </a:t>
            </a:r>
            <a:r>
              <a:rPr lang="en-US" sz="2400" b="1" dirty="0" smtClean="0">
                <a:latin typeface="Arial Narrow" pitchFamily="34" charset="0"/>
              </a:rPr>
              <a:t>N</a:t>
            </a:r>
            <a:r>
              <a:rPr lang="en-US" sz="2400" dirty="0" smtClean="0">
                <a:latin typeface="Arial Narrow" pitchFamily="34" charset="0"/>
              </a:rPr>
              <a:t>etwork-based</a:t>
            </a:r>
            <a:r>
              <a:rPr lang="en-US" sz="2400" b="1" dirty="0" smtClean="0">
                <a:latin typeface="Arial Narrow" pitchFamily="34" charset="0"/>
              </a:rPr>
              <a:t> F</a:t>
            </a:r>
            <a:r>
              <a:rPr lang="en-US" sz="2400" dirty="0" smtClean="0">
                <a:latin typeface="Arial Narrow" pitchFamily="34" charset="0"/>
              </a:rPr>
              <a:t>uzzy </a:t>
            </a:r>
            <a:r>
              <a:rPr lang="en-US" sz="2400" b="1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nference 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r>
              <a:rPr lang="en-US" sz="2400" dirty="0" smtClean="0">
                <a:latin typeface="Arial Narrow" pitchFamily="34" charset="0"/>
              </a:rPr>
              <a:t>ystem)</a:t>
            </a:r>
            <a:endParaRPr lang="en-US" sz="4000" dirty="0" smtClean="0"/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800350" y="5272088"/>
          <a:ext cx="37528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3" imgW="1600200" imgH="431640" progId="Equation.3">
                  <p:embed/>
                </p:oleObj>
              </mc:Choice>
              <mc:Fallback>
                <p:oleObj name="Equation" r:id="rId3" imgW="1600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5272088"/>
                        <a:ext cx="37528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35814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</a:rPr>
              <a:t>first order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</a:rPr>
              <a:t>Sugeno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r>
              <a:rPr lang="en-US" sz="2800" i="1" dirty="0" smtClean="0">
                <a:latin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himpunan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aturan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menggunakan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kombinasi</a:t>
            </a:r>
            <a:r>
              <a:rPr lang="en-US" sz="2800" dirty="0" smtClean="0">
                <a:latin typeface="Times New Roman" pitchFamily="18" charset="0"/>
              </a:rPr>
              <a:t> linier </a:t>
            </a:r>
            <a:r>
              <a:rPr lang="en-US" sz="2800" dirty="0" err="1" smtClean="0">
                <a:latin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</a:rPr>
              <a:t> input-input yang </a:t>
            </a:r>
            <a:r>
              <a:rPr lang="en-US" sz="2800" dirty="0" err="1" smtClean="0">
                <a:latin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diekspresikan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sbb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</a:rPr>
              <a:t>	IF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</a:rPr>
              <a:t> is </a:t>
            </a:r>
            <a:r>
              <a:rPr lang="en-US" sz="2800" i="1" dirty="0" smtClean="0">
                <a:latin typeface="Times New Roman" pitchFamily="18" charset="0"/>
              </a:rPr>
              <a:t>A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AND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</a:rPr>
              <a:t> is </a:t>
            </a:r>
            <a:r>
              <a:rPr lang="en-US" sz="2800" i="1" dirty="0" smtClean="0">
                <a:latin typeface="Times New Roman" pitchFamily="18" charset="0"/>
              </a:rPr>
              <a:t>B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THEN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f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</a:rPr>
              <a:t> = </a:t>
            </a:r>
            <a:r>
              <a:rPr lang="en-US" sz="2800" i="1" dirty="0" smtClean="0">
                <a:latin typeface="Times New Roman" pitchFamily="18" charset="0"/>
              </a:rPr>
              <a:t>p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</a:rPr>
              <a:t>q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endParaRPr lang="en-US" sz="2800" b="1" baseline="-250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</a:rPr>
              <a:t>	IF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</a:rPr>
              <a:t> is </a:t>
            </a:r>
            <a:r>
              <a:rPr lang="en-US" sz="2800" i="1" dirty="0" smtClean="0">
                <a:latin typeface="Times New Roman" pitchFamily="18" charset="0"/>
              </a:rPr>
              <a:t>A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AND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</a:rPr>
              <a:t> is </a:t>
            </a:r>
            <a:r>
              <a:rPr lang="en-US" sz="2800" i="1" dirty="0" smtClean="0">
                <a:latin typeface="Times New Roman" pitchFamily="18" charset="0"/>
              </a:rPr>
              <a:t>B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THEN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f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</a:rPr>
              <a:t> = </a:t>
            </a:r>
            <a:r>
              <a:rPr lang="en-US" sz="2800" i="1" dirty="0" smtClean="0">
                <a:latin typeface="Times New Roman" pitchFamily="18" charset="0"/>
              </a:rPr>
              <a:t>p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</a:rPr>
              <a:t>q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</a:rPr>
              <a:t>Mekanisme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penalaran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</a:rPr>
              <a:t> model </a:t>
            </a:r>
            <a:r>
              <a:rPr lang="en-US" sz="2800" dirty="0" err="1" smtClean="0">
                <a:latin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sbb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" name="Picture 4" descr="fig4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457200"/>
            <a:ext cx="9144000" cy="5867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ug1-4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636338"/>
            <a:ext cx="8305801" cy="5221662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14478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49475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If  X is small	then  Y = 0.1X + 6.4</a:t>
            </a:r>
          </a:p>
          <a:p>
            <a:pPr>
              <a:tabLst>
                <a:tab pos="2149475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If  X is medium	then  Y = - 0.5X + 4</a:t>
            </a:r>
          </a:p>
          <a:p>
            <a:pPr>
              <a:tabLst>
                <a:tab pos="2149475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If  X is large	then  Y = X – 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If  X is small  and  Y is small then  z = -x+y+1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 X is small  and  Y is large then  z = -y+3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 X is large  and  Y is small then  z = -x+3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 X is large  and  Y is large then  z = x+y+2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667000"/>
            <a:ext cx="4572000" cy="317896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67000"/>
            <a:ext cx="4267200" cy="3200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12713" y="76200"/>
          <a:ext cx="4611687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Visio" r:id="rId3" imgW="6526766" imgH="9149404" progId="Visio.Drawing.11">
                  <p:embed/>
                </p:oleObj>
              </mc:Choice>
              <mc:Fallback>
                <p:oleObj name="Visio" r:id="rId3" imgW="6526766" imgH="914940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76200"/>
                        <a:ext cx="4611687" cy="647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828800"/>
            <a:ext cx="4117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ANFIS </a:t>
            </a:r>
            <a:r>
              <a:rPr lang="en-US" sz="2400" smtClean="0">
                <a:latin typeface="Arial Narrow" pitchFamily="34" charset="0"/>
              </a:rPr>
              <a:t>(</a:t>
            </a:r>
            <a:r>
              <a:rPr lang="en-US" sz="2400" b="1" smtClean="0">
                <a:latin typeface="Arial Narrow" pitchFamily="34" charset="0"/>
              </a:rPr>
              <a:t>A</a:t>
            </a:r>
            <a:r>
              <a:rPr lang="en-US" sz="2400" smtClean="0">
                <a:latin typeface="Arial Narrow" pitchFamily="34" charset="0"/>
              </a:rPr>
              <a:t>daptive </a:t>
            </a:r>
            <a:r>
              <a:rPr lang="en-US" sz="2400" b="1" smtClean="0">
                <a:latin typeface="Arial Narrow" pitchFamily="34" charset="0"/>
              </a:rPr>
              <a:t>N</a:t>
            </a:r>
            <a:r>
              <a:rPr lang="en-US" sz="2400" smtClean="0">
                <a:latin typeface="Arial Narrow" pitchFamily="34" charset="0"/>
              </a:rPr>
              <a:t>etwork-based</a:t>
            </a:r>
            <a:r>
              <a:rPr lang="en-US" sz="2400" b="1" smtClean="0">
                <a:latin typeface="Arial Narrow" pitchFamily="34" charset="0"/>
              </a:rPr>
              <a:t> F</a:t>
            </a:r>
            <a:r>
              <a:rPr lang="en-US" sz="2400" smtClean="0">
                <a:latin typeface="Arial Narrow" pitchFamily="34" charset="0"/>
              </a:rPr>
              <a:t>uzzy </a:t>
            </a:r>
            <a:r>
              <a:rPr lang="en-US" sz="2400" b="1" smtClean="0">
                <a:latin typeface="Arial Narrow" pitchFamily="34" charset="0"/>
              </a:rPr>
              <a:t>I</a:t>
            </a:r>
            <a:r>
              <a:rPr lang="en-US" sz="2400" smtClean="0">
                <a:latin typeface="Arial Narrow" pitchFamily="34" charset="0"/>
              </a:rPr>
              <a:t>nference </a:t>
            </a:r>
            <a:r>
              <a:rPr lang="en-US" sz="2400" b="1" smtClean="0">
                <a:latin typeface="Arial Narrow" pitchFamily="34" charset="0"/>
              </a:rPr>
              <a:t>S</a:t>
            </a:r>
            <a:r>
              <a:rPr lang="en-US" sz="2400" smtClean="0">
                <a:latin typeface="Arial Narrow" pitchFamily="34" charset="0"/>
              </a:rPr>
              <a:t>ystem)</a:t>
            </a:r>
            <a:endParaRPr lang="en-US" sz="400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9600" y="2925763"/>
          <a:ext cx="7924800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Bitmap Image" r:id="rId3" imgW="5847619" imgH="2676899" progId="PBrush">
                  <p:embed/>
                </p:oleObj>
              </mc:Choice>
              <mc:Fallback>
                <p:oleObj name="Bitmap Image" r:id="rId3" imgW="5847619" imgH="267689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25763"/>
                        <a:ext cx="7924800" cy="362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533400" y="1844675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n-lt"/>
                <a:cs typeface="+mn-cs"/>
              </a:rPr>
              <a:t>Arsitektur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jaringan</a:t>
            </a:r>
            <a:r>
              <a:rPr lang="en-US" sz="2400" dirty="0">
                <a:latin typeface="+mn-lt"/>
                <a:cs typeface="+mn-cs"/>
              </a:rPr>
              <a:t> ANFIS yang </a:t>
            </a:r>
            <a:r>
              <a:rPr lang="en-US" sz="2400" dirty="0" err="1">
                <a:latin typeface="+mn-lt"/>
                <a:cs typeface="+mn-cs"/>
              </a:rPr>
              <a:t>berhubungan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dengan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Sugeno</a:t>
            </a:r>
            <a:r>
              <a:rPr lang="en-US" sz="2400" dirty="0">
                <a:latin typeface="+mn-lt"/>
                <a:cs typeface="+mn-cs"/>
              </a:rPr>
              <a:t> model </a:t>
            </a:r>
            <a:r>
              <a:rPr lang="en-US" sz="2400" dirty="0" err="1">
                <a:latin typeface="+mn-lt"/>
                <a:cs typeface="+mn-cs"/>
              </a:rPr>
              <a:t>di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atas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digambarkan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sbb</a:t>
            </a:r>
            <a:r>
              <a:rPr lang="en-US" sz="2400" dirty="0">
                <a:latin typeface="+mn-lt"/>
                <a:cs typeface="+mn-cs"/>
              </a:rPr>
              <a:t> [TET01]:</a:t>
            </a:r>
          </a:p>
        </p:txBody>
      </p:sp>
      <p:sp>
        <p:nvSpPr>
          <p:cNvPr id="6" name="Oval 5"/>
          <p:cNvSpPr/>
          <p:nvPr/>
        </p:nvSpPr>
        <p:spPr>
          <a:xfrm>
            <a:off x="5257800" y="2606040"/>
            <a:ext cx="1447800" cy="419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354038" y="2667000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Adaptif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2667000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Adaptif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03960" y="2667000"/>
            <a:ext cx="1447800" cy="419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811213" y="4181475"/>
            <a:ext cx="7386637" cy="2282825"/>
            <a:chOff x="511" y="2634"/>
            <a:chExt cx="4653" cy="1438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511" y="2634"/>
              <a:ext cx="465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30000"/>
                </a:spcBef>
                <a:buFontTx/>
                <a:buChar char="•"/>
              </a:pPr>
              <a:r>
                <a:rPr lang="en-US" altLang="zh-TW" b="1">
                  <a:solidFill>
                    <a:srgbClr val="FDFF31"/>
                  </a:solidFill>
                </a:rPr>
                <a:t> ANFIS (Adaptive Neuro-Fuzzy Inference System)</a:t>
              </a: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304" y="2936"/>
              <a:ext cx="176" cy="176"/>
            </a:xfrm>
            <a:prstGeom prst="rect">
              <a:avLst/>
            </a:prstGeom>
            <a:solidFill>
              <a:srgbClr val="E60BEB"/>
            </a:solidFill>
            <a:ln w="25400">
              <a:solidFill>
                <a:srgbClr val="C1CEFF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1400" b="1">
                  <a:solidFill>
                    <a:srgbClr val="FFFFFF"/>
                  </a:solidFill>
                </a:rPr>
                <a:t>A</a:t>
              </a:r>
              <a:r>
                <a:rPr lang="en-US" altLang="zh-TW" sz="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04" y="3176"/>
              <a:ext cx="176" cy="176"/>
            </a:xfrm>
            <a:prstGeom prst="rect">
              <a:avLst/>
            </a:prstGeom>
            <a:solidFill>
              <a:srgbClr val="E60BEB"/>
            </a:solidFill>
            <a:ln w="25400">
              <a:solidFill>
                <a:srgbClr val="C1CEFF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1400" b="1">
                  <a:solidFill>
                    <a:srgbClr val="FFFFFF"/>
                  </a:solidFill>
                </a:rPr>
                <a:t>A</a:t>
              </a:r>
              <a:r>
                <a:rPr lang="en-US" altLang="zh-TW" sz="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304" y="3416"/>
              <a:ext cx="176" cy="176"/>
            </a:xfrm>
            <a:prstGeom prst="rect">
              <a:avLst/>
            </a:prstGeom>
            <a:solidFill>
              <a:srgbClr val="E60BEB"/>
            </a:solidFill>
            <a:ln w="25400">
              <a:solidFill>
                <a:srgbClr val="C1CEFF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1400" b="1">
                  <a:solidFill>
                    <a:srgbClr val="FFFFFF"/>
                  </a:solidFill>
                </a:rPr>
                <a:t>B</a:t>
              </a:r>
              <a:r>
                <a:rPr lang="en-US" altLang="zh-TW" sz="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304" y="3656"/>
              <a:ext cx="176" cy="176"/>
            </a:xfrm>
            <a:prstGeom prst="rect">
              <a:avLst/>
            </a:prstGeom>
            <a:solidFill>
              <a:srgbClr val="E60BEB"/>
            </a:solidFill>
            <a:ln w="25400">
              <a:solidFill>
                <a:srgbClr val="C1CEFF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1400" b="1">
                  <a:solidFill>
                    <a:srgbClr val="FFFFFF"/>
                  </a:solidFill>
                </a:rPr>
                <a:t>B</a:t>
              </a:r>
              <a:r>
                <a:rPr lang="en-US" altLang="zh-TW" sz="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488" y="3024"/>
              <a:ext cx="4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488" y="3264"/>
              <a:ext cx="432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488" y="3264"/>
              <a:ext cx="432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488" y="3024"/>
              <a:ext cx="432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04" y="2936"/>
              <a:ext cx="176" cy="176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C1C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504" y="3656"/>
              <a:ext cx="176" cy="176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C1C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112" y="3024"/>
              <a:ext cx="3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112" y="3744"/>
              <a:ext cx="3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320" y="3224"/>
              <a:ext cx="176" cy="320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2000" b="1">
                  <a:solidFill>
                    <a:srgbClr val="FFFFFF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320" y="3800"/>
              <a:ext cx="176" cy="272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2000" b="1">
                  <a:solidFill>
                    <a:srgbClr val="FFFFFF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688" y="3024"/>
              <a:ext cx="624" cy="2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688" y="3264"/>
              <a:ext cx="624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448" y="3888"/>
              <a:ext cx="8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400" y="3936"/>
              <a:ext cx="91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112" y="3024"/>
              <a:ext cx="336" cy="8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112" y="3264"/>
              <a:ext cx="288" cy="67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088" y="3464"/>
              <a:ext cx="224" cy="224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2000" b="1">
                  <a:solidFill>
                    <a:srgbClr val="FFFFFF"/>
                  </a:solidFill>
                  <a:latin typeface="Symbol" pitchFamily="18" charset="2"/>
                </a:rPr>
                <a:t>/</a:t>
              </a: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504" y="3408"/>
              <a:ext cx="576" cy="14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3504" y="3648"/>
              <a:ext cx="576" cy="2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326" y="3564"/>
              <a:ext cx="3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912" y="3024"/>
              <a:ext cx="384" cy="14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912" y="3504"/>
              <a:ext cx="384" cy="14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912" y="3648"/>
              <a:ext cx="384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912" y="3168"/>
              <a:ext cx="384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690" y="3100"/>
              <a:ext cx="21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2200" b="1">
                  <a:solidFill>
                    <a:srgbClr val="FDFF31"/>
                  </a:solidFill>
                </a:rPr>
                <a:t>x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690" y="3580"/>
              <a:ext cx="21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2200" b="1">
                  <a:solidFill>
                    <a:srgbClr val="FDFF31"/>
                  </a:solidFill>
                </a:rPr>
                <a:t>y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056" y="2865"/>
              <a:ext cx="25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1600" b="1">
                  <a:solidFill>
                    <a:srgbClr val="FDFF31"/>
                  </a:solidFill>
                </a:rPr>
                <a:t>w</a:t>
              </a:r>
              <a:r>
                <a:rPr lang="en-US" altLang="zh-TW" sz="900" b="1">
                  <a:solidFill>
                    <a:srgbClr val="FDFF31"/>
                  </a:solidFill>
                </a:rPr>
                <a:t>1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056" y="3789"/>
              <a:ext cx="25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1600" b="1">
                  <a:solidFill>
                    <a:srgbClr val="FDFF31"/>
                  </a:solidFill>
                </a:rPr>
                <a:t>w</a:t>
              </a:r>
              <a:r>
                <a:rPr lang="en-US" altLang="zh-TW" sz="900" b="1">
                  <a:solidFill>
                    <a:srgbClr val="FDFF31"/>
                  </a:solidFill>
                </a:rPr>
                <a:t>4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98" y="2961"/>
              <a:ext cx="41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1600" b="1">
                  <a:solidFill>
                    <a:srgbClr val="FDFF31"/>
                  </a:solidFill>
                </a:rPr>
                <a:t>w</a:t>
              </a:r>
              <a:r>
                <a:rPr lang="en-US" altLang="zh-TW" sz="900" b="1">
                  <a:solidFill>
                    <a:srgbClr val="FDFF31"/>
                  </a:solidFill>
                </a:rPr>
                <a:t>1</a:t>
              </a:r>
              <a:r>
                <a:rPr lang="en-US" altLang="zh-TW" sz="1600" b="1">
                  <a:solidFill>
                    <a:srgbClr val="FDFF31"/>
                  </a:solidFill>
                </a:rPr>
                <a:t>*z</a:t>
              </a:r>
              <a:r>
                <a:rPr lang="en-US" altLang="zh-TW" sz="900" b="1">
                  <a:solidFill>
                    <a:srgbClr val="FDFF31"/>
                  </a:solidFill>
                </a:rPr>
                <a:t>1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746" y="3681"/>
              <a:ext cx="41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1600" b="1">
                  <a:solidFill>
                    <a:srgbClr val="FDFF31"/>
                  </a:solidFill>
                </a:rPr>
                <a:t>w</a:t>
              </a:r>
              <a:r>
                <a:rPr lang="en-US" altLang="zh-TW" sz="900" b="1">
                  <a:solidFill>
                    <a:srgbClr val="FDFF31"/>
                  </a:solidFill>
                </a:rPr>
                <a:t>4</a:t>
              </a:r>
              <a:r>
                <a:rPr lang="en-US" altLang="zh-TW" sz="1600" b="1">
                  <a:solidFill>
                    <a:srgbClr val="FDFF31"/>
                  </a:solidFill>
                </a:rPr>
                <a:t>*z</a:t>
              </a:r>
              <a:r>
                <a:rPr lang="en-US" altLang="zh-TW" sz="900" b="1">
                  <a:solidFill>
                    <a:srgbClr val="FDFF31"/>
                  </a:solidFill>
                </a:rPr>
                <a:t>4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551" y="3305"/>
              <a:ext cx="455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65000"/>
                </a:lnSpc>
                <a:spcBef>
                  <a:spcPct val="30000"/>
                </a:spcBef>
              </a:pPr>
              <a:r>
                <a:rPr lang="en-US" altLang="zh-TW" sz="1800" b="1">
                  <a:solidFill>
                    <a:srgbClr val="FDFF31"/>
                  </a:solidFill>
                  <a:latin typeface="Symbol" pitchFamily="18" charset="2"/>
                </a:rPr>
                <a:t>S</a:t>
              </a:r>
              <a:r>
                <a:rPr lang="en-US" altLang="zh-TW" sz="1600" b="1">
                  <a:solidFill>
                    <a:srgbClr val="FDFF31"/>
                  </a:solidFill>
                </a:rPr>
                <a:t>w</a:t>
              </a:r>
              <a:r>
                <a:rPr lang="en-US" altLang="zh-TW" sz="900" b="1">
                  <a:solidFill>
                    <a:srgbClr val="FDFF31"/>
                  </a:solidFill>
                </a:rPr>
                <a:t>i</a:t>
              </a:r>
              <a:r>
                <a:rPr lang="en-US" altLang="zh-TW" sz="1600" b="1">
                  <a:solidFill>
                    <a:srgbClr val="FDFF31"/>
                  </a:solidFill>
                </a:rPr>
                <a:t>*z</a:t>
              </a:r>
              <a:r>
                <a:rPr lang="en-US" altLang="zh-TW" sz="900" b="1">
                  <a:solidFill>
                    <a:srgbClr val="FDFF31"/>
                  </a:solidFill>
                </a:rPr>
                <a:t>i</a:t>
              </a: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551" y="3689"/>
              <a:ext cx="32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65000"/>
                </a:lnSpc>
                <a:spcBef>
                  <a:spcPct val="30000"/>
                </a:spcBef>
              </a:pPr>
              <a:r>
                <a:rPr lang="en-US" altLang="zh-TW" sz="1800" b="1">
                  <a:solidFill>
                    <a:srgbClr val="FDFF31"/>
                  </a:solidFill>
                  <a:latin typeface="Symbol" pitchFamily="18" charset="2"/>
                </a:rPr>
                <a:t>S</a:t>
              </a:r>
              <a:r>
                <a:rPr lang="en-US" altLang="zh-TW" sz="1600" b="1">
                  <a:solidFill>
                    <a:srgbClr val="FDFF31"/>
                  </a:solidFill>
                </a:rPr>
                <a:t>w</a:t>
              </a:r>
              <a:r>
                <a:rPr lang="en-US" altLang="zh-TW" sz="900" b="1">
                  <a:solidFill>
                    <a:srgbClr val="FDFF31"/>
                  </a:solidFill>
                </a:rPr>
                <a:t>i</a:t>
              </a: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732" y="3484"/>
              <a:ext cx="20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2200" b="1">
                  <a:solidFill>
                    <a:srgbClr val="FDFF31"/>
                  </a:solidFill>
                </a:rPr>
                <a:t>z</a:t>
              </a: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1928" y="2936"/>
              <a:ext cx="176" cy="17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1600" b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504" y="3176"/>
              <a:ext cx="176" cy="176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C1C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504" y="3416"/>
              <a:ext cx="176" cy="176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C1C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1928" y="3176"/>
              <a:ext cx="176" cy="17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1600" b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1928" y="3416"/>
              <a:ext cx="176" cy="17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1600" b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1928" y="3656"/>
              <a:ext cx="176" cy="176"/>
            </a:xfrm>
            <a:prstGeom prst="ellipse">
              <a:avLst/>
            </a:prstGeom>
            <a:noFill/>
            <a:ln w="25400">
              <a:solidFill>
                <a:srgbClr val="C1CE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sz="1600" b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1488" y="3024"/>
              <a:ext cx="432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488" y="3264"/>
              <a:ext cx="432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488" y="3504"/>
              <a:ext cx="4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1488" y="3744"/>
              <a:ext cx="4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2112" y="3264"/>
              <a:ext cx="3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112" y="3504"/>
              <a:ext cx="38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V="1">
              <a:off x="2688" y="3408"/>
              <a:ext cx="624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V="1">
              <a:off x="2688" y="3456"/>
              <a:ext cx="624" cy="2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2112" y="3504"/>
              <a:ext cx="24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2112" y="3743"/>
              <a:ext cx="192" cy="28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2352" y="3984"/>
              <a:ext cx="9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2304" y="4032"/>
              <a:ext cx="100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59" name="Group 104"/>
          <p:cNvGrpSpPr>
            <a:grpSpLocks/>
          </p:cNvGrpSpPr>
          <p:nvPr/>
        </p:nvGrpSpPr>
        <p:grpSpPr bwMode="auto">
          <a:xfrm>
            <a:off x="811213" y="868362"/>
            <a:ext cx="7558087" cy="2408238"/>
            <a:chOff x="511" y="1146"/>
            <a:chExt cx="4761" cy="1517"/>
          </a:xfrm>
        </p:grpSpPr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511" y="1146"/>
              <a:ext cx="241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30000"/>
                </a:spcBef>
                <a:buFontTx/>
                <a:buChar char="•"/>
              </a:pPr>
              <a:r>
                <a:rPr lang="en-US" altLang="zh-TW" b="1" dirty="0">
                  <a:solidFill>
                    <a:srgbClr val="FDFF31"/>
                  </a:solidFill>
                </a:rPr>
                <a:t> Input space partitioning</a:t>
              </a: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816" y="1864"/>
              <a:ext cx="1488" cy="8"/>
            </a:xfrm>
            <a:prstGeom prst="line">
              <a:avLst/>
            </a:prstGeom>
            <a:noFill/>
            <a:ln w="25400">
              <a:solidFill>
                <a:srgbClr val="A2C1FE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V="1">
              <a:off x="816" y="1473"/>
              <a:ext cx="0" cy="383"/>
            </a:xfrm>
            <a:prstGeom prst="line">
              <a:avLst/>
            </a:prstGeom>
            <a:noFill/>
            <a:ln w="25400">
              <a:solidFill>
                <a:srgbClr val="A2C1FE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857" y="1472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zh-TW" sz="2000" b="1">
                  <a:solidFill>
                    <a:srgbClr val="FFFFFF"/>
                  </a:solidFill>
                </a:rPr>
                <a:t>A</a:t>
              </a:r>
              <a:r>
                <a:rPr lang="en-US" altLang="zh-TW" sz="1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64" name="Arc 64"/>
            <p:cNvSpPr>
              <a:spLocks/>
            </p:cNvSpPr>
            <p:nvPr/>
          </p:nvSpPr>
          <p:spPr bwMode="auto">
            <a:xfrm>
              <a:off x="1342" y="1724"/>
              <a:ext cx="134" cy="141"/>
            </a:xfrm>
            <a:custGeom>
              <a:avLst/>
              <a:gdLst>
                <a:gd name="G0" fmla="+- 21600 0 0"/>
                <a:gd name="G1" fmla="+- 155 0 0"/>
                <a:gd name="G2" fmla="+- 21600 0 0"/>
                <a:gd name="T0" fmla="*/ 21600 w 21600"/>
                <a:gd name="T1" fmla="*/ 21755 h 21755"/>
                <a:gd name="T2" fmla="*/ 1 w 21600"/>
                <a:gd name="T3" fmla="*/ 0 h 21755"/>
                <a:gd name="T4" fmla="*/ 21600 w 21600"/>
                <a:gd name="T5" fmla="*/ 155 h 2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55" fill="none" extrusionOk="0">
                  <a:moveTo>
                    <a:pt x="21600" y="21755"/>
                  </a:moveTo>
                  <a:cubicBezTo>
                    <a:pt x="9670" y="21755"/>
                    <a:pt x="0" y="12084"/>
                    <a:pt x="0" y="155"/>
                  </a:cubicBezTo>
                  <a:cubicBezTo>
                    <a:pt x="-1" y="103"/>
                    <a:pt x="0" y="51"/>
                    <a:pt x="0" y="-1"/>
                  </a:cubicBezTo>
                </a:path>
                <a:path w="21600" h="21755" stroke="0" extrusionOk="0">
                  <a:moveTo>
                    <a:pt x="21600" y="21755"/>
                  </a:moveTo>
                  <a:cubicBezTo>
                    <a:pt x="9670" y="21755"/>
                    <a:pt x="0" y="12084"/>
                    <a:pt x="0" y="155"/>
                  </a:cubicBezTo>
                  <a:cubicBezTo>
                    <a:pt x="-1" y="103"/>
                    <a:pt x="0" y="51"/>
                    <a:pt x="0" y="-1"/>
                  </a:cubicBezTo>
                  <a:lnTo>
                    <a:pt x="21600" y="155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5" name="Arc 65"/>
            <p:cNvSpPr>
              <a:spLocks/>
            </p:cNvSpPr>
            <p:nvPr/>
          </p:nvSpPr>
          <p:spPr bwMode="auto">
            <a:xfrm>
              <a:off x="1217" y="1585"/>
              <a:ext cx="135" cy="140"/>
            </a:xfrm>
            <a:custGeom>
              <a:avLst/>
              <a:gdLst>
                <a:gd name="G0" fmla="+- 160 0 0"/>
                <a:gd name="G1" fmla="+- 21600 0 0"/>
                <a:gd name="G2" fmla="+- 21600 0 0"/>
                <a:gd name="T0" fmla="*/ 0 w 21759"/>
                <a:gd name="T1" fmla="*/ 1 h 21600"/>
                <a:gd name="T2" fmla="*/ 21759 w 21759"/>
                <a:gd name="T3" fmla="*/ 21445 h 21600"/>
                <a:gd name="T4" fmla="*/ 160 w 217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9" h="21600" fill="none" extrusionOk="0">
                  <a:moveTo>
                    <a:pt x="-1" y="0"/>
                  </a:moveTo>
                  <a:cubicBezTo>
                    <a:pt x="53" y="0"/>
                    <a:pt x="106" y="-1"/>
                    <a:pt x="160" y="0"/>
                  </a:cubicBezTo>
                  <a:cubicBezTo>
                    <a:pt x="12028" y="0"/>
                    <a:pt x="21674" y="9576"/>
                    <a:pt x="21759" y="21444"/>
                  </a:cubicBezTo>
                </a:path>
                <a:path w="21759" h="21600" stroke="0" extrusionOk="0">
                  <a:moveTo>
                    <a:pt x="-1" y="0"/>
                  </a:moveTo>
                  <a:cubicBezTo>
                    <a:pt x="53" y="0"/>
                    <a:pt x="106" y="-1"/>
                    <a:pt x="160" y="0"/>
                  </a:cubicBezTo>
                  <a:cubicBezTo>
                    <a:pt x="12028" y="0"/>
                    <a:pt x="21674" y="9576"/>
                    <a:pt x="21759" y="21444"/>
                  </a:cubicBezTo>
                  <a:lnTo>
                    <a:pt x="160" y="21600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6" name="Arc 66"/>
            <p:cNvSpPr>
              <a:spLocks/>
            </p:cNvSpPr>
            <p:nvPr/>
          </p:nvSpPr>
          <p:spPr bwMode="auto">
            <a:xfrm>
              <a:off x="957" y="1724"/>
              <a:ext cx="136" cy="141"/>
            </a:xfrm>
            <a:custGeom>
              <a:avLst/>
              <a:gdLst>
                <a:gd name="G0" fmla="+- 161 0 0"/>
                <a:gd name="G1" fmla="+- 155 0 0"/>
                <a:gd name="G2" fmla="+- 21600 0 0"/>
                <a:gd name="T0" fmla="*/ 21760 w 21761"/>
                <a:gd name="T1" fmla="*/ 0 h 21755"/>
                <a:gd name="T2" fmla="*/ 0 w 21761"/>
                <a:gd name="T3" fmla="*/ 21754 h 21755"/>
                <a:gd name="T4" fmla="*/ 161 w 21761"/>
                <a:gd name="T5" fmla="*/ 155 h 2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1" h="21755" fill="none" extrusionOk="0">
                  <a:moveTo>
                    <a:pt x="21760" y="-1"/>
                  </a:moveTo>
                  <a:cubicBezTo>
                    <a:pt x="21760" y="51"/>
                    <a:pt x="21761" y="103"/>
                    <a:pt x="21761" y="155"/>
                  </a:cubicBezTo>
                  <a:cubicBezTo>
                    <a:pt x="21761" y="12084"/>
                    <a:pt x="12090" y="21755"/>
                    <a:pt x="161" y="21755"/>
                  </a:cubicBezTo>
                  <a:cubicBezTo>
                    <a:pt x="107" y="21755"/>
                    <a:pt x="53" y="21754"/>
                    <a:pt x="-1" y="21754"/>
                  </a:cubicBezTo>
                </a:path>
                <a:path w="21761" h="21755" stroke="0" extrusionOk="0">
                  <a:moveTo>
                    <a:pt x="21760" y="-1"/>
                  </a:moveTo>
                  <a:cubicBezTo>
                    <a:pt x="21760" y="51"/>
                    <a:pt x="21761" y="103"/>
                    <a:pt x="21761" y="155"/>
                  </a:cubicBezTo>
                  <a:cubicBezTo>
                    <a:pt x="21761" y="12084"/>
                    <a:pt x="12090" y="21755"/>
                    <a:pt x="161" y="21755"/>
                  </a:cubicBezTo>
                  <a:cubicBezTo>
                    <a:pt x="107" y="21755"/>
                    <a:pt x="53" y="21754"/>
                    <a:pt x="-1" y="21754"/>
                  </a:cubicBezTo>
                  <a:lnTo>
                    <a:pt x="161" y="155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7" name="Arc 67"/>
            <p:cNvSpPr>
              <a:spLocks/>
            </p:cNvSpPr>
            <p:nvPr/>
          </p:nvSpPr>
          <p:spPr bwMode="auto">
            <a:xfrm>
              <a:off x="1086" y="1584"/>
              <a:ext cx="133" cy="139"/>
            </a:xfrm>
            <a:custGeom>
              <a:avLst/>
              <a:gdLst>
                <a:gd name="G0" fmla="+- 21599 0 0"/>
                <a:gd name="G1" fmla="+- 21599 0 0"/>
                <a:gd name="G2" fmla="+- 21600 0 0"/>
                <a:gd name="T0" fmla="*/ 0 w 21599"/>
                <a:gd name="T1" fmla="*/ 21445 h 21599"/>
                <a:gd name="T2" fmla="*/ 21438 w 21599"/>
                <a:gd name="T3" fmla="*/ 0 h 21599"/>
                <a:gd name="T4" fmla="*/ 21599 w 21599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599" fill="none" extrusionOk="0">
                  <a:moveTo>
                    <a:pt x="-1" y="21444"/>
                  </a:moveTo>
                  <a:cubicBezTo>
                    <a:pt x="83" y="9638"/>
                    <a:pt x="9631" y="87"/>
                    <a:pt x="21437" y="-1"/>
                  </a:cubicBezTo>
                </a:path>
                <a:path w="21599" h="21599" stroke="0" extrusionOk="0">
                  <a:moveTo>
                    <a:pt x="-1" y="21444"/>
                  </a:moveTo>
                  <a:cubicBezTo>
                    <a:pt x="83" y="9638"/>
                    <a:pt x="9631" y="87"/>
                    <a:pt x="21437" y="-1"/>
                  </a:cubicBezTo>
                  <a:lnTo>
                    <a:pt x="21599" y="21599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820" y="2440"/>
              <a:ext cx="1484" cy="8"/>
            </a:xfrm>
            <a:prstGeom prst="line">
              <a:avLst/>
            </a:prstGeom>
            <a:noFill/>
            <a:ln w="25400">
              <a:solidFill>
                <a:srgbClr val="A2C1FE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V="1">
              <a:off x="820" y="2049"/>
              <a:ext cx="0" cy="383"/>
            </a:xfrm>
            <a:prstGeom prst="line">
              <a:avLst/>
            </a:prstGeom>
            <a:noFill/>
            <a:ln w="25400">
              <a:solidFill>
                <a:srgbClr val="A2C1FE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011" y="2000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zh-TW" sz="2000" b="1">
                  <a:solidFill>
                    <a:srgbClr val="FFFFFF"/>
                  </a:solidFill>
                </a:rPr>
                <a:t>B</a:t>
              </a:r>
              <a:r>
                <a:rPr lang="en-US" altLang="zh-TW" sz="1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71" name="Arc 71"/>
            <p:cNvSpPr>
              <a:spLocks/>
            </p:cNvSpPr>
            <p:nvPr/>
          </p:nvSpPr>
          <p:spPr bwMode="auto">
            <a:xfrm>
              <a:off x="1555" y="2301"/>
              <a:ext cx="226" cy="151"/>
            </a:xfrm>
            <a:custGeom>
              <a:avLst/>
              <a:gdLst>
                <a:gd name="G0" fmla="+- 21600 0 0"/>
                <a:gd name="G1" fmla="+- 143 0 0"/>
                <a:gd name="G2" fmla="+- 21600 0 0"/>
                <a:gd name="T0" fmla="*/ 21504 w 21600"/>
                <a:gd name="T1" fmla="*/ 21743 h 21743"/>
                <a:gd name="T2" fmla="*/ 0 w 21600"/>
                <a:gd name="T3" fmla="*/ 0 h 21743"/>
                <a:gd name="T4" fmla="*/ 21600 w 21600"/>
                <a:gd name="T5" fmla="*/ 143 h 2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43" fill="none" extrusionOk="0">
                  <a:moveTo>
                    <a:pt x="21504" y="21742"/>
                  </a:moveTo>
                  <a:cubicBezTo>
                    <a:pt x="9612" y="21689"/>
                    <a:pt x="0" y="12034"/>
                    <a:pt x="0" y="143"/>
                  </a:cubicBezTo>
                  <a:cubicBezTo>
                    <a:pt x="-1" y="95"/>
                    <a:pt x="0" y="47"/>
                    <a:pt x="0" y="0"/>
                  </a:cubicBezTo>
                </a:path>
                <a:path w="21600" h="21743" stroke="0" extrusionOk="0">
                  <a:moveTo>
                    <a:pt x="21504" y="21742"/>
                  </a:moveTo>
                  <a:cubicBezTo>
                    <a:pt x="9612" y="21689"/>
                    <a:pt x="0" y="12034"/>
                    <a:pt x="0" y="143"/>
                  </a:cubicBezTo>
                  <a:cubicBezTo>
                    <a:pt x="-1" y="95"/>
                    <a:pt x="0" y="47"/>
                    <a:pt x="0" y="0"/>
                  </a:cubicBezTo>
                  <a:lnTo>
                    <a:pt x="21600" y="143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2" name="Arc 72"/>
            <p:cNvSpPr>
              <a:spLocks/>
            </p:cNvSpPr>
            <p:nvPr/>
          </p:nvSpPr>
          <p:spPr bwMode="auto">
            <a:xfrm>
              <a:off x="1338" y="2161"/>
              <a:ext cx="226" cy="140"/>
            </a:xfrm>
            <a:custGeom>
              <a:avLst/>
              <a:gdLst>
                <a:gd name="G0" fmla="+- 95 0 0"/>
                <a:gd name="G1" fmla="+- 21600 0 0"/>
                <a:gd name="G2" fmla="+- 21600 0 0"/>
                <a:gd name="T0" fmla="*/ 0 w 21694"/>
                <a:gd name="T1" fmla="*/ 0 h 21600"/>
                <a:gd name="T2" fmla="*/ 21694 w 21694"/>
                <a:gd name="T3" fmla="*/ 21445 h 21600"/>
                <a:gd name="T4" fmla="*/ 95 w 216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4" h="21600" fill="none" extrusionOk="0">
                  <a:moveTo>
                    <a:pt x="0" y="0"/>
                  </a:moveTo>
                  <a:cubicBezTo>
                    <a:pt x="31" y="0"/>
                    <a:pt x="63" y="-1"/>
                    <a:pt x="95" y="0"/>
                  </a:cubicBezTo>
                  <a:cubicBezTo>
                    <a:pt x="11963" y="0"/>
                    <a:pt x="21609" y="9576"/>
                    <a:pt x="21694" y="21444"/>
                  </a:cubicBezTo>
                </a:path>
                <a:path w="21694" h="21600" stroke="0" extrusionOk="0">
                  <a:moveTo>
                    <a:pt x="0" y="0"/>
                  </a:moveTo>
                  <a:cubicBezTo>
                    <a:pt x="31" y="0"/>
                    <a:pt x="63" y="-1"/>
                    <a:pt x="95" y="0"/>
                  </a:cubicBezTo>
                  <a:cubicBezTo>
                    <a:pt x="11963" y="0"/>
                    <a:pt x="21609" y="9576"/>
                    <a:pt x="21694" y="21444"/>
                  </a:cubicBezTo>
                  <a:lnTo>
                    <a:pt x="95" y="21600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3" name="Arc 73"/>
            <p:cNvSpPr>
              <a:spLocks/>
            </p:cNvSpPr>
            <p:nvPr/>
          </p:nvSpPr>
          <p:spPr bwMode="auto">
            <a:xfrm>
              <a:off x="896" y="2300"/>
              <a:ext cx="227" cy="150"/>
            </a:xfrm>
            <a:custGeom>
              <a:avLst/>
              <a:gdLst>
                <a:gd name="G0" fmla="+- 96 0 0"/>
                <a:gd name="G1" fmla="+- 146 0 0"/>
                <a:gd name="G2" fmla="+- 21600 0 0"/>
                <a:gd name="T0" fmla="*/ 21696 w 21696"/>
                <a:gd name="T1" fmla="*/ 0 h 21746"/>
                <a:gd name="T2" fmla="*/ 0 w 21696"/>
                <a:gd name="T3" fmla="*/ 21746 h 21746"/>
                <a:gd name="T4" fmla="*/ 96 w 21696"/>
                <a:gd name="T5" fmla="*/ 146 h 2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21746" fill="none" extrusionOk="0">
                  <a:moveTo>
                    <a:pt x="21695" y="0"/>
                  </a:moveTo>
                  <a:cubicBezTo>
                    <a:pt x="21695" y="48"/>
                    <a:pt x="21696" y="97"/>
                    <a:pt x="21696" y="146"/>
                  </a:cubicBezTo>
                  <a:cubicBezTo>
                    <a:pt x="21696" y="12075"/>
                    <a:pt x="12025" y="21746"/>
                    <a:pt x="96" y="21746"/>
                  </a:cubicBezTo>
                  <a:cubicBezTo>
                    <a:pt x="64" y="21746"/>
                    <a:pt x="32" y="21745"/>
                    <a:pt x="0" y="21745"/>
                  </a:cubicBezTo>
                </a:path>
                <a:path w="21696" h="21746" stroke="0" extrusionOk="0">
                  <a:moveTo>
                    <a:pt x="21695" y="0"/>
                  </a:moveTo>
                  <a:cubicBezTo>
                    <a:pt x="21695" y="48"/>
                    <a:pt x="21696" y="97"/>
                    <a:pt x="21696" y="146"/>
                  </a:cubicBezTo>
                  <a:cubicBezTo>
                    <a:pt x="21696" y="12075"/>
                    <a:pt x="12025" y="21746"/>
                    <a:pt x="96" y="21746"/>
                  </a:cubicBezTo>
                  <a:cubicBezTo>
                    <a:pt x="64" y="21746"/>
                    <a:pt x="32" y="21745"/>
                    <a:pt x="0" y="21745"/>
                  </a:cubicBezTo>
                  <a:lnTo>
                    <a:pt x="96" y="146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4" name="Arc 74"/>
            <p:cNvSpPr>
              <a:spLocks/>
            </p:cNvSpPr>
            <p:nvPr/>
          </p:nvSpPr>
          <p:spPr bwMode="auto">
            <a:xfrm>
              <a:off x="1114" y="2159"/>
              <a:ext cx="225" cy="14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21599"/>
                <a:gd name="T1" fmla="*/ 21445 h 21600"/>
                <a:gd name="T2" fmla="*/ 21503 w 21599"/>
                <a:gd name="T3" fmla="*/ 0 h 21600"/>
                <a:gd name="T4" fmla="*/ 21599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21444"/>
                  </a:moveTo>
                  <a:cubicBezTo>
                    <a:pt x="84" y="9613"/>
                    <a:pt x="9671" y="52"/>
                    <a:pt x="21503" y="0"/>
                  </a:cubicBezTo>
                </a:path>
                <a:path w="21599" h="21600" stroke="0" extrusionOk="0">
                  <a:moveTo>
                    <a:pt x="-1" y="21444"/>
                  </a:moveTo>
                  <a:cubicBezTo>
                    <a:pt x="84" y="9613"/>
                    <a:pt x="9671" y="52"/>
                    <a:pt x="21503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1769" y="1469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zh-TW" sz="2000" b="1">
                  <a:solidFill>
                    <a:srgbClr val="FFFFFF"/>
                  </a:solidFill>
                </a:rPr>
                <a:t>A</a:t>
              </a:r>
              <a:r>
                <a:rPr lang="en-US" altLang="zh-TW" sz="1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76" name="Arc 76"/>
            <p:cNvSpPr>
              <a:spLocks/>
            </p:cNvSpPr>
            <p:nvPr/>
          </p:nvSpPr>
          <p:spPr bwMode="auto">
            <a:xfrm>
              <a:off x="1896" y="1737"/>
              <a:ext cx="221" cy="140"/>
            </a:xfrm>
            <a:custGeom>
              <a:avLst/>
              <a:gdLst>
                <a:gd name="G0" fmla="+- 21600 0 0"/>
                <a:gd name="G1" fmla="+- 154 0 0"/>
                <a:gd name="G2" fmla="+- 21600 0 0"/>
                <a:gd name="T0" fmla="*/ 21502 w 21600"/>
                <a:gd name="T1" fmla="*/ 21754 h 21754"/>
                <a:gd name="T2" fmla="*/ 1 w 21600"/>
                <a:gd name="T3" fmla="*/ 0 h 21754"/>
                <a:gd name="T4" fmla="*/ 21600 w 21600"/>
                <a:gd name="T5" fmla="*/ 154 h 2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54" fill="none" extrusionOk="0">
                  <a:moveTo>
                    <a:pt x="21502" y="21753"/>
                  </a:moveTo>
                  <a:cubicBezTo>
                    <a:pt x="9611" y="21699"/>
                    <a:pt x="0" y="12045"/>
                    <a:pt x="0" y="154"/>
                  </a:cubicBezTo>
                  <a:cubicBezTo>
                    <a:pt x="-1" y="102"/>
                    <a:pt x="0" y="51"/>
                    <a:pt x="0" y="-1"/>
                  </a:cubicBezTo>
                </a:path>
                <a:path w="21600" h="21754" stroke="0" extrusionOk="0">
                  <a:moveTo>
                    <a:pt x="21502" y="21753"/>
                  </a:moveTo>
                  <a:cubicBezTo>
                    <a:pt x="9611" y="21699"/>
                    <a:pt x="0" y="12045"/>
                    <a:pt x="0" y="154"/>
                  </a:cubicBezTo>
                  <a:cubicBezTo>
                    <a:pt x="-1" y="102"/>
                    <a:pt x="0" y="51"/>
                    <a:pt x="0" y="-1"/>
                  </a:cubicBezTo>
                  <a:lnTo>
                    <a:pt x="21600" y="154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7" name="Arc 77"/>
            <p:cNvSpPr>
              <a:spLocks/>
            </p:cNvSpPr>
            <p:nvPr/>
          </p:nvSpPr>
          <p:spPr bwMode="auto">
            <a:xfrm>
              <a:off x="1684" y="1597"/>
              <a:ext cx="221" cy="140"/>
            </a:xfrm>
            <a:custGeom>
              <a:avLst/>
              <a:gdLst>
                <a:gd name="G0" fmla="+- 98 0 0"/>
                <a:gd name="G1" fmla="+- 21600 0 0"/>
                <a:gd name="G2" fmla="+- 21600 0 0"/>
                <a:gd name="T0" fmla="*/ 0 w 21697"/>
                <a:gd name="T1" fmla="*/ 0 h 21600"/>
                <a:gd name="T2" fmla="*/ 21697 w 21697"/>
                <a:gd name="T3" fmla="*/ 21445 h 21600"/>
                <a:gd name="T4" fmla="*/ 98 w 216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7" h="21600" fill="none" extrusionOk="0">
                  <a:moveTo>
                    <a:pt x="0" y="0"/>
                  </a:moveTo>
                  <a:cubicBezTo>
                    <a:pt x="32" y="0"/>
                    <a:pt x="65" y="-1"/>
                    <a:pt x="98" y="0"/>
                  </a:cubicBezTo>
                  <a:cubicBezTo>
                    <a:pt x="11966" y="0"/>
                    <a:pt x="21612" y="9576"/>
                    <a:pt x="21697" y="21444"/>
                  </a:cubicBezTo>
                </a:path>
                <a:path w="21697" h="21600" stroke="0" extrusionOk="0">
                  <a:moveTo>
                    <a:pt x="0" y="0"/>
                  </a:moveTo>
                  <a:cubicBezTo>
                    <a:pt x="32" y="0"/>
                    <a:pt x="65" y="-1"/>
                    <a:pt x="98" y="0"/>
                  </a:cubicBezTo>
                  <a:cubicBezTo>
                    <a:pt x="11966" y="0"/>
                    <a:pt x="21612" y="9576"/>
                    <a:pt x="21697" y="21444"/>
                  </a:cubicBezTo>
                  <a:lnTo>
                    <a:pt x="98" y="21600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8" name="Arc 78"/>
            <p:cNvSpPr>
              <a:spLocks/>
            </p:cNvSpPr>
            <p:nvPr/>
          </p:nvSpPr>
          <p:spPr bwMode="auto">
            <a:xfrm>
              <a:off x="1252" y="1736"/>
              <a:ext cx="221" cy="141"/>
            </a:xfrm>
            <a:custGeom>
              <a:avLst/>
              <a:gdLst>
                <a:gd name="G0" fmla="+- 0 0 0"/>
                <a:gd name="G1" fmla="+- 155 0 0"/>
                <a:gd name="G2" fmla="+- 21600 0 0"/>
                <a:gd name="T0" fmla="*/ 21599 w 21600"/>
                <a:gd name="T1" fmla="*/ 0 h 21755"/>
                <a:gd name="T2" fmla="*/ 0 w 21600"/>
                <a:gd name="T3" fmla="*/ 21755 h 21755"/>
                <a:gd name="T4" fmla="*/ 0 w 21600"/>
                <a:gd name="T5" fmla="*/ 155 h 2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55" fill="none" extrusionOk="0">
                  <a:moveTo>
                    <a:pt x="21599" y="-1"/>
                  </a:moveTo>
                  <a:cubicBezTo>
                    <a:pt x="21599" y="51"/>
                    <a:pt x="21600" y="103"/>
                    <a:pt x="21600" y="155"/>
                  </a:cubicBezTo>
                  <a:cubicBezTo>
                    <a:pt x="21600" y="12084"/>
                    <a:pt x="11929" y="21754"/>
                    <a:pt x="0" y="21755"/>
                  </a:cubicBezTo>
                </a:path>
                <a:path w="21600" h="21755" stroke="0" extrusionOk="0">
                  <a:moveTo>
                    <a:pt x="21599" y="-1"/>
                  </a:moveTo>
                  <a:cubicBezTo>
                    <a:pt x="21599" y="51"/>
                    <a:pt x="21600" y="103"/>
                    <a:pt x="21600" y="155"/>
                  </a:cubicBezTo>
                  <a:cubicBezTo>
                    <a:pt x="21600" y="12084"/>
                    <a:pt x="11929" y="21754"/>
                    <a:pt x="0" y="21755"/>
                  </a:cubicBezTo>
                  <a:lnTo>
                    <a:pt x="0" y="155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9" name="Arc 79"/>
            <p:cNvSpPr>
              <a:spLocks/>
            </p:cNvSpPr>
            <p:nvPr/>
          </p:nvSpPr>
          <p:spPr bwMode="auto">
            <a:xfrm>
              <a:off x="1466" y="1595"/>
              <a:ext cx="221" cy="14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21599"/>
                <a:gd name="T1" fmla="*/ 21445 h 21600"/>
                <a:gd name="T2" fmla="*/ 21502 w 21599"/>
                <a:gd name="T3" fmla="*/ 0 h 21600"/>
                <a:gd name="T4" fmla="*/ 21599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21444"/>
                  </a:moveTo>
                  <a:cubicBezTo>
                    <a:pt x="84" y="9614"/>
                    <a:pt x="9671" y="53"/>
                    <a:pt x="21502" y="0"/>
                  </a:cubicBezTo>
                </a:path>
                <a:path w="21599" h="21600" stroke="0" extrusionOk="0">
                  <a:moveTo>
                    <a:pt x="-1" y="21444"/>
                  </a:moveTo>
                  <a:cubicBezTo>
                    <a:pt x="84" y="9614"/>
                    <a:pt x="9671" y="53"/>
                    <a:pt x="21502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1746" y="1997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zh-TW" sz="2000" b="1">
                  <a:solidFill>
                    <a:srgbClr val="FFFFFF"/>
                  </a:solidFill>
                </a:rPr>
                <a:t>B</a:t>
              </a:r>
              <a:r>
                <a:rPr lang="en-US" altLang="zh-TW" sz="1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81" name="Arc 81"/>
            <p:cNvSpPr>
              <a:spLocks/>
            </p:cNvSpPr>
            <p:nvPr/>
          </p:nvSpPr>
          <p:spPr bwMode="auto">
            <a:xfrm>
              <a:off x="1848" y="2312"/>
              <a:ext cx="182" cy="141"/>
            </a:xfrm>
            <a:custGeom>
              <a:avLst/>
              <a:gdLst>
                <a:gd name="G0" fmla="+- 21600 0 0"/>
                <a:gd name="G1" fmla="+- 155 0 0"/>
                <a:gd name="G2" fmla="+- 21600 0 0"/>
                <a:gd name="T0" fmla="*/ 21600 w 21600"/>
                <a:gd name="T1" fmla="*/ 21755 h 21755"/>
                <a:gd name="T2" fmla="*/ 1 w 21600"/>
                <a:gd name="T3" fmla="*/ 0 h 21755"/>
                <a:gd name="T4" fmla="*/ 21600 w 21600"/>
                <a:gd name="T5" fmla="*/ 155 h 2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55" fill="none" extrusionOk="0">
                  <a:moveTo>
                    <a:pt x="21600" y="21755"/>
                  </a:moveTo>
                  <a:cubicBezTo>
                    <a:pt x="9670" y="21755"/>
                    <a:pt x="0" y="12084"/>
                    <a:pt x="0" y="155"/>
                  </a:cubicBezTo>
                  <a:cubicBezTo>
                    <a:pt x="-1" y="103"/>
                    <a:pt x="0" y="51"/>
                    <a:pt x="0" y="-1"/>
                  </a:cubicBezTo>
                </a:path>
                <a:path w="21600" h="21755" stroke="0" extrusionOk="0">
                  <a:moveTo>
                    <a:pt x="21600" y="21755"/>
                  </a:moveTo>
                  <a:cubicBezTo>
                    <a:pt x="9670" y="21755"/>
                    <a:pt x="0" y="12084"/>
                    <a:pt x="0" y="155"/>
                  </a:cubicBezTo>
                  <a:cubicBezTo>
                    <a:pt x="-1" y="103"/>
                    <a:pt x="0" y="51"/>
                    <a:pt x="0" y="-1"/>
                  </a:cubicBezTo>
                  <a:lnTo>
                    <a:pt x="21600" y="155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2" name="Arc 82"/>
            <p:cNvSpPr>
              <a:spLocks/>
            </p:cNvSpPr>
            <p:nvPr/>
          </p:nvSpPr>
          <p:spPr bwMode="auto">
            <a:xfrm>
              <a:off x="1678" y="2173"/>
              <a:ext cx="181" cy="140"/>
            </a:xfrm>
            <a:custGeom>
              <a:avLst/>
              <a:gdLst>
                <a:gd name="G0" fmla="+- 119 0 0"/>
                <a:gd name="G1" fmla="+- 21600 0 0"/>
                <a:gd name="G2" fmla="+- 21600 0 0"/>
                <a:gd name="T0" fmla="*/ 0 w 21718"/>
                <a:gd name="T1" fmla="*/ 0 h 21600"/>
                <a:gd name="T2" fmla="*/ 21718 w 21718"/>
                <a:gd name="T3" fmla="*/ 21445 h 21600"/>
                <a:gd name="T4" fmla="*/ 119 w 217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18" h="21600" fill="none" extrusionOk="0">
                  <a:moveTo>
                    <a:pt x="0" y="0"/>
                  </a:moveTo>
                  <a:cubicBezTo>
                    <a:pt x="39" y="0"/>
                    <a:pt x="79" y="-1"/>
                    <a:pt x="119" y="0"/>
                  </a:cubicBezTo>
                  <a:cubicBezTo>
                    <a:pt x="11987" y="0"/>
                    <a:pt x="21633" y="9576"/>
                    <a:pt x="21718" y="21444"/>
                  </a:cubicBezTo>
                </a:path>
                <a:path w="21718" h="21600" stroke="0" extrusionOk="0">
                  <a:moveTo>
                    <a:pt x="0" y="0"/>
                  </a:moveTo>
                  <a:cubicBezTo>
                    <a:pt x="39" y="0"/>
                    <a:pt x="79" y="-1"/>
                    <a:pt x="119" y="0"/>
                  </a:cubicBezTo>
                  <a:cubicBezTo>
                    <a:pt x="11987" y="0"/>
                    <a:pt x="21633" y="9576"/>
                    <a:pt x="21718" y="21444"/>
                  </a:cubicBezTo>
                  <a:lnTo>
                    <a:pt x="119" y="21600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3" name="Arc 83"/>
            <p:cNvSpPr>
              <a:spLocks/>
            </p:cNvSpPr>
            <p:nvPr/>
          </p:nvSpPr>
          <p:spPr bwMode="auto">
            <a:xfrm>
              <a:off x="1319" y="2312"/>
              <a:ext cx="181" cy="141"/>
            </a:xfrm>
            <a:custGeom>
              <a:avLst/>
              <a:gdLst>
                <a:gd name="G0" fmla="+- 0 0 0"/>
                <a:gd name="G1" fmla="+- 155 0 0"/>
                <a:gd name="G2" fmla="+- 21600 0 0"/>
                <a:gd name="T0" fmla="*/ 21599 w 21600"/>
                <a:gd name="T1" fmla="*/ 0 h 21755"/>
                <a:gd name="T2" fmla="*/ 0 w 21600"/>
                <a:gd name="T3" fmla="*/ 21755 h 21755"/>
                <a:gd name="T4" fmla="*/ 0 w 21600"/>
                <a:gd name="T5" fmla="*/ 155 h 2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55" fill="none" extrusionOk="0">
                  <a:moveTo>
                    <a:pt x="21599" y="-1"/>
                  </a:moveTo>
                  <a:cubicBezTo>
                    <a:pt x="21599" y="51"/>
                    <a:pt x="21600" y="103"/>
                    <a:pt x="21600" y="155"/>
                  </a:cubicBezTo>
                  <a:cubicBezTo>
                    <a:pt x="21600" y="12084"/>
                    <a:pt x="11929" y="21754"/>
                    <a:pt x="0" y="21755"/>
                  </a:cubicBezTo>
                </a:path>
                <a:path w="21600" h="21755" stroke="0" extrusionOk="0">
                  <a:moveTo>
                    <a:pt x="21599" y="-1"/>
                  </a:moveTo>
                  <a:cubicBezTo>
                    <a:pt x="21599" y="51"/>
                    <a:pt x="21600" y="103"/>
                    <a:pt x="21600" y="155"/>
                  </a:cubicBezTo>
                  <a:cubicBezTo>
                    <a:pt x="21600" y="12084"/>
                    <a:pt x="11929" y="21754"/>
                    <a:pt x="0" y="21755"/>
                  </a:cubicBezTo>
                  <a:lnTo>
                    <a:pt x="0" y="155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4" name="Arc 84"/>
            <p:cNvSpPr>
              <a:spLocks/>
            </p:cNvSpPr>
            <p:nvPr/>
          </p:nvSpPr>
          <p:spPr bwMode="auto">
            <a:xfrm>
              <a:off x="1493" y="2171"/>
              <a:ext cx="183" cy="140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21599"/>
                <a:gd name="T1" fmla="*/ 21445 h 21600"/>
                <a:gd name="T2" fmla="*/ 21481 w 21599"/>
                <a:gd name="T3" fmla="*/ 0 h 21600"/>
                <a:gd name="T4" fmla="*/ 21599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21444"/>
                  </a:moveTo>
                  <a:cubicBezTo>
                    <a:pt x="84" y="9622"/>
                    <a:pt x="9658" y="64"/>
                    <a:pt x="21481" y="0"/>
                  </a:cubicBezTo>
                </a:path>
                <a:path w="21599" h="21600" stroke="0" extrusionOk="0">
                  <a:moveTo>
                    <a:pt x="-1" y="21444"/>
                  </a:moveTo>
                  <a:cubicBezTo>
                    <a:pt x="84" y="9622"/>
                    <a:pt x="9658" y="64"/>
                    <a:pt x="21481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25400" cap="rnd">
              <a:solidFill>
                <a:srgbClr val="C8FEC8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2274" y="1804"/>
              <a:ext cx="21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22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2274" y="2380"/>
              <a:ext cx="21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22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5058" y="2380"/>
              <a:ext cx="21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22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3762" y="1276"/>
              <a:ext cx="21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30000"/>
                </a:spcBef>
              </a:pPr>
              <a:r>
                <a:rPr lang="en-US" altLang="zh-TW" sz="22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9" name="Rectangle 89" descr="寬右斜對角線"/>
            <p:cNvSpPr>
              <a:spLocks noChangeArrowheads="1"/>
            </p:cNvSpPr>
            <p:nvPr/>
          </p:nvSpPr>
          <p:spPr bwMode="auto">
            <a:xfrm>
              <a:off x="4272" y="1584"/>
              <a:ext cx="96" cy="864"/>
            </a:xfrm>
            <a:prstGeom prst="rect">
              <a:avLst/>
            </a:prstGeom>
            <a:pattFill prst="wdUpDiag">
              <a:fgClr>
                <a:srgbClr val="E60BEB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0" name="Rectangle 90" descr="寬右斜對角線"/>
            <p:cNvSpPr>
              <a:spLocks noChangeArrowheads="1"/>
            </p:cNvSpPr>
            <p:nvPr/>
          </p:nvSpPr>
          <p:spPr bwMode="auto">
            <a:xfrm>
              <a:off x="3984" y="1872"/>
              <a:ext cx="864" cy="144"/>
            </a:xfrm>
            <a:prstGeom prst="rect">
              <a:avLst/>
            </a:prstGeom>
            <a:pattFill prst="wdUpDiag">
              <a:fgClr>
                <a:srgbClr val="E60BEB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1" name="AutoShape 91"/>
            <p:cNvSpPr>
              <a:spLocks noChangeArrowheads="1"/>
            </p:cNvSpPr>
            <p:nvPr/>
          </p:nvSpPr>
          <p:spPr bwMode="auto">
            <a:xfrm>
              <a:off x="2692" y="1876"/>
              <a:ext cx="808" cy="280"/>
            </a:xfrm>
            <a:prstGeom prst="rightArrow">
              <a:avLst>
                <a:gd name="adj1" fmla="val 50000"/>
                <a:gd name="adj2" fmla="val 144299"/>
              </a:avLst>
            </a:prstGeom>
            <a:gradFill rotWithShape="0">
              <a:gsLst>
                <a:gs pos="0">
                  <a:schemeClr val="accent1">
                    <a:gamma/>
                    <a:tint val="5019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4073" y="2432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zh-TW" sz="2000" b="1">
                  <a:solidFill>
                    <a:srgbClr val="FFFFFF"/>
                  </a:solidFill>
                </a:rPr>
                <a:t>A</a:t>
              </a:r>
              <a:r>
                <a:rPr lang="en-US" altLang="zh-TW" sz="1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4601" y="2429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zh-TW" sz="2000" b="1">
                  <a:solidFill>
                    <a:srgbClr val="FFFFFF"/>
                  </a:solidFill>
                </a:rPr>
                <a:t>A</a:t>
              </a:r>
              <a:r>
                <a:rPr lang="en-US" altLang="zh-TW" sz="1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3747" y="2096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zh-TW" sz="2000" b="1">
                  <a:solidFill>
                    <a:srgbClr val="FFFFFF"/>
                  </a:solidFill>
                </a:rPr>
                <a:t>B</a:t>
              </a:r>
              <a:r>
                <a:rPr lang="en-US" altLang="zh-TW" sz="1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3714" y="1661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zh-TW" sz="2000" b="1">
                  <a:solidFill>
                    <a:srgbClr val="FFFFFF"/>
                  </a:solidFill>
                </a:rPr>
                <a:t>B</a:t>
              </a:r>
              <a:r>
                <a:rPr lang="en-US" altLang="zh-TW" sz="1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3984" y="1584"/>
              <a:ext cx="864" cy="0"/>
            </a:xfrm>
            <a:prstGeom prst="line">
              <a:avLst/>
            </a:prstGeom>
            <a:noFill/>
            <a:ln w="25400">
              <a:solidFill>
                <a:srgbClr val="A2C1FE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 flipV="1">
              <a:off x="4848" y="1584"/>
              <a:ext cx="0" cy="864"/>
            </a:xfrm>
            <a:prstGeom prst="line">
              <a:avLst/>
            </a:prstGeom>
            <a:noFill/>
            <a:ln w="25400">
              <a:solidFill>
                <a:srgbClr val="A2C1FE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8" name="Rectangle 98" descr="75%"/>
            <p:cNvSpPr>
              <a:spLocks noChangeArrowheads="1"/>
            </p:cNvSpPr>
            <p:nvPr/>
          </p:nvSpPr>
          <p:spPr bwMode="auto">
            <a:xfrm>
              <a:off x="3984" y="2016"/>
              <a:ext cx="288" cy="432"/>
            </a:xfrm>
            <a:prstGeom prst="rect">
              <a:avLst/>
            </a:prstGeom>
            <a:pattFill prst="pct75">
              <a:fgClr>
                <a:srgbClr val="00FF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9" name="Rectangle 99" descr="75%"/>
            <p:cNvSpPr>
              <a:spLocks noChangeArrowheads="1"/>
            </p:cNvSpPr>
            <p:nvPr/>
          </p:nvSpPr>
          <p:spPr bwMode="auto">
            <a:xfrm>
              <a:off x="4368" y="2016"/>
              <a:ext cx="480" cy="432"/>
            </a:xfrm>
            <a:prstGeom prst="rect">
              <a:avLst/>
            </a:prstGeom>
            <a:pattFill prst="pct75">
              <a:fgClr>
                <a:srgbClr val="00FF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0" name="Rectangle 100" descr="75%"/>
            <p:cNvSpPr>
              <a:spLocks noChangeArrowheads="1"/>
            </p:cNvSpPr>
            <p:nvPr/>
          </p:nvSpPr>
          <p:spPr bwMode="auto">
            <a:xfrm>
              <a:off x="4368" y="1584"/>
              <a:ext cx="480" cy="288"/>
            </a:xfrm>
            <a:prstGeom prst="rect">
              <a:avLst/>
            </a:prstGeom>
            <a:pattFill prst="pct75">
              <a:fgClr>
                <a:srgbClr val="00FF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1" name="Rectangle 101" descr="75%"/>
            <p:cNvSpPr>
              <a:spLocks noChangeArrowheads="1"/>
            </p:cNvSpPr>
            <p:nvPr/>
          </p:nvSpPr>
          <p:spPr bwMode="auto">
            <a:xfrm>
              <a:off x="3984" y="1584"/>
              <a:ext cx="288" cy="288"/>
            </a:xfrm>
            <a:prstGeom prst="rect">
              <a:avLst/>
            </a:prstGeom>
            <a:pattFill prst="pct75">
              <a:fgClr>
                <a:srgbClr val="00FF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3984" y="2448"/>
              <a:ext cx="1056" cy="0"/>
            </a:xfrm>
            <a:prstGeom prst="line">
              <a:avLst/>
            </a:prstGeom>
            <a:noFill/>
            <a:ln w="25400">
              <a:solidFill>
                <a:srgbClr val="A2C1FE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 flipV="1">
              <a:off x="3984" y="1344"/>
              <a:ext cx="0" cy="1104"/>
            </a:xfrm>
            <a:prstGeom prst="line">
              <a:avLst/>
            </a:prstGeom>
            <a:noFill/>
            <a:ln w="25400">
              <a:solidFill>
                <a:srgbClr val="A2C1FE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4" name="Oval 103"/>
          <p:cNvSpPr/>
          <p:nvPr/>
        </p:nvSpPr>
        <p:spPr>
          <a:xfrm>
            <a:off x="1722120" y="4450080"/>
            <a:ext cx="975360" cy="1874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/>
          <p:cNvSpPr/>
          <p:nvPr/>
        </p:nvSpPr>
        <p:spPr>
          <a:xfrm>
            <a:off x="4876800" y="4800600"/>
            <a:ext cx="975360" cy="1874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Tiga kombinasi ANN &amp; Fuzzy </a:t>
            </a:r>
            <a:r>
              <a:rPr lang="en-US" sz="1800" smtClean="0"/>
              <a:t>[TET01]</a:t>
            </a:r>
            <a:r>
              <a:rPr lang="en-US" sz="400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 smtClean="0">
                <a:solidFill>
                  <a:srgbClr val="FF0000"/>
                </a:solidFill>
              </a:rPr>
              <a:t>Co-operative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Off-line: ANN mempelajari fungsi keanggotaan dan/atau aturan sistem fuzzy </a:t>
            </a:r>
            <a:r>
              <a:rPr lang="en-US" smtClean="0">
                <a:solidFill>
                  <a:srgbClr val="00B0F0"/>
                </a:solidFill>
              </a:rPr>
              <a:t>hanya sekali untuk selamanya</a:t>
            </a:r>
            <a:r>
              <a:rPr lang="en-US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On-line: ANN mempelajari fungsi keanggotaan dan/atau aturan sistem fuzzy pada </a:t>
            </a:r>
            <a:r>
              <a:rPr lang="en-US" smtClean="0">
                <a:solidFill>
                  <a:srgbClr val="00B0F0"/>
                </a:solidFill>
              </a:rPr>
              <a:t>saat sistem tersebut beroperasi</a:t>
            </a:r>
            <a:r>
              <a:rPr lang="en-US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800" b="1" i="1" smtClean="0">
                <a:solidFill>
                  <a:srgbClr val="FF0000"/>
                </a:solidFill>
              </a:rPr>
              <a:t>Concurrent</a:t>
            </a:r>
            <a:r>
              <a:rPr lang="en-US" sz="2800" smtClean="0"/>
              <a:t> (lebih tepat sekuensial) dimana ANN diaplikasikan sebagai </a:t>
            </a:r>
            <a:r>
              <a:rPr lang="en-US" sz="2800" i="1" smtClean="0">
                <a:solidFill>
                  <a:srgbClr val="00B0F0"/>
                </a:solidFill>
              </a:rPr>
              <a:t>pre</a:t>
            </a:r>
            <a:r>
              <a:rPr lang="en-US" sz="2800" i="1" smtClean="0"/>
              <a:t> </a:t>
            </a:r>
            <a:r>
              <a:rPr lang="en-US" sz="2800" smtClean="0"/>
              <a:t>atau </a:t>
            </a:r>
            <a:r>
              <a:rPr lang="en-US" sz="2800" i="1" smtClean="0">
                <a:solidFill>
                  <a:srgbClr val="00B0F0"/>
                </a:solidFill>
              </a:rPr>
              <a:t>post processing</a:t>
            </a:r>
            <a:r>
              <a:rPr lang="en-US" sz="280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800" b="1" i="1" smtClean="0">
                <a:solidFill>
                  <a:srgbClr val="FF0000"/>
                </a:solidFill>
              </a:rPr>
              <a:t>Hybrid</a:t>
            </a:r>
            <a:r>
              <a:rPr lang="en-US" sz="2800" b="1" smtClean="0">
                <a:solidFill>
                  <a:srgbClr val="66FF66"/>
                </a:solidFill>
              </a:rPr>
              <a:t> </a:t>
            </a:r>
            <a:r>
              <a:rPr lang="en-US" sz="2800" smtClean="0"/>
              <a:t>dimana fuzzy system direpresentasikan sebagai struktur jaringan (</a:t>
            </a:r>
            <a:r>
              <a:rPr lang="en-US" sz="2800" smtClean="0">
                <a:solidFill>
                  <a:srgbClr val="00B0F0"/>
                </a:solidFill>
              </a:rPr>
              <a:t>yang bisa belajar</a:t>
            </a:r>
            <a:r>
              <a:rPr lang="en-US" sz="280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531813" y="1828800"/>
            <a:ext cx="3582987" cy="3886200"/>
            <a:chOff x="531813" y="1828800"/>
            <a:chExt cx="3582987" cy="3886200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1290638" y="1828800"/>
              <a:ext cx="14414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Arial" pitchFamily="34" charset="0"/>
                </a:rPr>
                <a:t>Regular grid</a:t>
              </a: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990600" y="52578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990600" y="2743200"/>
              <a:ext cx="0" cy="2514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295400" y="5257800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600200" y="5257800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905000" y="5257800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209800" y="5257800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514600" y="5257800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819400" y="5257800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124200" y="5257800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 rot="5400000">
              <a:off x="455613" y="3046413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 rot="5400000">
              <a:off x="455613" y="3351213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 rot="5400000">
              <a:off x="457200" y="3657600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 rot="5400000">
              <a:off x="455613" y="3960813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5400000">
              <a:off x="455613" y="4265613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5400000">
              <a:off x="455613" y="4570413"/>
              <a:ext cx="609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88"/>
                </a:cxn>
                <a:cxn ang="0">
                  <a:pos x="384" y="0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lnTo>
                    <a:pt x="192" y="288"/>
                  </a:lnTo>
                  <a:lnTo>
                    <a:pt x="3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295400" y="51054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295400" y="48006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1295400" y="44958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295400" y="38862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1295400" y="41910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1295400" y="35814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295400" y="29718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295400" y="32766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12954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16002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19050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22098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V="1">
              <a:off x="25146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28194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V="1">
              <a:off x="31242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V="1">
              <a:off x="34290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3733800" y="29718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46613" y="1828800"/>
            <a:ext cx="3659187" cy="3886200"/>
            <a:chOff x="4646613" y="1828800"/>
            <a:chExt cx="3659187" cy="3886200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4800600" y="1828800"/>
              <a:ext cx="24545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Arial" pitchFamily="34" charset="0"/>
                </a:rPr>
                <a:t>Independent functions</a:t>
              </a: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5181600" y="52578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5181600" y="2743200"/>
              <a:ext cx="0" cy="2514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5638800" y="3124200"/>
              <a:ext cx="14478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6248400" y="3581400"/>
              <a:ext cx="4572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6553200" y="4191000"/>
              <a:ext cx="16002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5486400" y="3733800"/>
              <a:ext cx="213360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648200" y="3124200"/>
              <a:ext cx="533400" cy="6858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240"/>
                </a:cxn>
                <a:cxn ang="0">
                  <a:pos x="336" y="432"/>
                </a:cxn>
              </a:cxnLst>
              <a:rect l="0" t="0" r="r" b="b"/>
              <a:pathLst>
                <a:path w="336" h="432">
                  <a:moveTo>
                    <a:pt x="336" y="0"/>
                  </a:moveTo>
                  <a:lnTo>
                    <a:pt x="0" y="240"/>
                  </a:lnTo>
                  <a:lnTo>
                    <a:pt x="336" y="43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646613" y="3735388"/>
              <a:ext cx="530225" cy="13716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432"/>
                </a:cxn>
                <a:cxn ang="0">
                  <a:pos x="336" y="864"/>
                </a:cxn>
              </a:cxnLst>
              <a:rect l="0" t="0" r="r" b="b"/>
              <a:pathLst>
                <a:path w="336" h="864">
                  <a:moveTo>
                    <a:pt x="336" y="0"/>
                  </a:moveTo>
                  <a:lnTo>
                    <a:pt x="0" y="432"/>
                  </a:lnTo>
                  <a:lnTo>
                    <a:pt x="336" y="86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648200" y="3581400"/>
              <a:ext cx="533400" cy="8382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288"/>
                </a:cxn>
                <a:cxn ang="0">
                  <a:pos x="336" y="528"/>
                </a:cxn>
              </a:cxnLst>
              <a:rect l="0" t="0" r="r" b="b"/>
              <a:pathLst>
                <a:path w="336" h="528">
                  <a:moveTo>
                    <a:pt x="336" y="0"/>
                  </a:moveTo>
                  <a:lnTo>
                    <a:pt x="0" y="288"/>
                  </a:lnTo>
                  <a:lnTo>
                    <a:pt x="336" y="52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4648200" y="4191000"/>
              <a:ext cx="533400" cy="5334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192"/>
                </a:cxn>
                <a:cxn ang="0">
                  <a:pos x="336" y="336"/>
                </a:cxn>
              </a:cxnLst>
              <a:rect l="0" t="0" r="r" b="b"/>
              <a:pathLst>
                <a:path w="336" h="336">
                  <a:moveTo>
                    <a:pt x="336" y="0"/>
                  </a:moveTo>
                  <a:lnTo>
                    <a:pt x="0" y="192"/>
                  </a:lnTo>
                  <a:lnTo>
                    <a:pt x="336" y="33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5486400" y="5257800"/>
              <a:ext cx="21336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2" y="288"/>
                </a:cxn>
                <a:cxn ang="0">
                  <a:pos x="1344" y="0"/>
                </a:cxn>
              </a:cxnLst>
              <a:rect l="0" t="0" r="r" b="b"/>
              <a:pathLst>
                <a:path w="1344" h="288">
                  <a:moveTo>
                    <a:pt x="0" y="0"/>
                  </a:moveTo>
                  <a:lnTo>
                    <a:pt x="672" y="288"/>
                  </a:lnTo>
                  <a:lnTo>
                    <a:pt x="134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5638800" y="5257800"/>
              <a:ext cx="14478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" y="288"/>
                </a:cxn>
                <a:cxn ang="0">
                  <a:pos x="912" y="0"/>
                </a:cxn>
              </a:cxnLst>
              <a:rect l="0" t="0" r="r" b="b"/>
              <a:pathLst>
                <a:path w="912" h="288">
                  <a:moveTo>
                    <a:pt x="0" y="0"/>
                  </a:moveTo>
                  <a:lnTo>
                    <a:pt x="432" y="288"/>
                  </a:lnTo>
                  <a:lnTo>
                    <a:pt x="91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6248400" y="5257800"/>
              <a:ext cx="4572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288"/>
                  </a:lnTo>
                  <a:lnTo>
                    <a:pt x="28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6629400" y="5257800"/>
              <a:ext cx="1524000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288"/>
                </a:cxn>
                <a:cxn ang="0">
                  <a:pos x="960" y="0"/>
                </a:cxn>
              </a:cxnLst>
              <a:rect l="0" t="0" r="r" b="b"/>
              <a:pathLst>
                <a:path w="960" h="288">
                  <a:moveTo>
                    <a:pt x="0" y="0"/>
                  </a:moveTo>
                  <a:lnTo>
                    <a:pt x="576" y="288"/>
                  </a:lnTo>
                  <a:lnTo>
                    <a:pt x="96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4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828800"/>
            <a:ext cx="8154341" cy="3352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ug1-4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636338"/>
            <a:ext cx="8305801" cy="5221662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14478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49475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If  X is small	then  Y = 0.1X + 6.4</a:t>
            </a:r>
          </a:p>
          <a:p>
            <a:pPr>
              <a:tabLst>
                <a:tab pos="2149475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If  X is medium	then  Y = - 0.5X + 4</a:t>
            </a:r>
          </a:p>
          <a:p>
            <a:pPr>
              <a:tabLst>
                <a:tab pos="2149475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If  X is large	then  Y = X – 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ANFIS </a:t>
            </a:r>
            <a:r>
              <a:rPr lang="en-US" sz="2400" smtClean="0">
                <a:latin typeface="Arial Narrow" pitchFamily="34" charset="0"/>
              </a:rPr>
              <a:t>(</a:t>
            </a:r>
            <a:r>
              <a:rPr lang="en-US" sz="2400" b="1" smtClean="0">
                <a:latin typeface="Arial Narrow" pitchFamily="34" charset="0"/>
              </a:rPr>
              <a:t>A</a:t>
            </a:r>
            <a:r>
              <a:rPr lang="en-US" sz="2400" smtClean="0">
                <a:latin typeface="Arial Narrow" pitchFamily="34" charset="0"/>
              </a:rPr>
              <a:t>daptive </a:t>
            </a:r>
            <a:r>
              <a:rPr lang="en-US" sz="2400" b="1" smtClean="0">
                <a:latin typeface="Arial Narrow" pitchFamily="34" charset="0"/>
              </a:rPr>
              <a:t>N</a:t>
            </a:r>
            <a:r>
              <a:rPr lang="en-US" sz="2400" smtClean="0">
                <a:latin typeface="Arial Narrow" pitchFamily="34" charset="0"/>
              </a:rPr>
              <a:t>etwork-based</a:t>
            </a:r>
            <a:r>
              <a:rPr lang="en-US" sz="2400" b="1" smtClean="0">
                <a:latin typeface="Arial Narrow" pitchFamily="34" charset="0"/>
              </a:rPr>
              <a:t> F</a:t>
            </a:r>
            <a:r>
              <a:rPr lang="en-US" sz="2400" smtClean="0">
                <a:latin typeface="Arial Narrow" pitchFamily="34" charset="0"/>
              </a:rPr>
              <a:t>uzzy </a:t>
            </a:r>
            <a:r>
              <a:rPr lang="en-US" sz="2400" b="1" smtClean="0">
                <a:latin typeface="Arial Narrow" pitchFamily="34" charset="0"/>
              </a:rPr>
              <a:t>I</a:t>
            </a:r>
            <a:r>
              <a:rPr lang="en-US" sz="2400" smtClean="0">
                <a:latin typeface="Arial Narrow" pitchFamily="34" charset="0"/>
              </a:rPr>
              <a:t>nference </a:t>
            </a:r>
            <a:r>
              <a:rPr lang="en-US" sz="2400" b="1" smtClean="0">
                <a:latin typeface="Arial Narrow" pitchFamily="34" charset="0"/>
              </a:rPr>
              <a:t>S</a:t>
            </a:r>
            <a:r>
              <a:rPr lang="en-US" sz="2400" smtClean="0">
                <a:latin typeface="Arial Narrow" pitchFamily="34" charset="0"/>
              </a:rPr>
              <a:t>ystem)</a:t>
            </a:r>
          </a:p>
        </p:txBody>
      </p:sp>
      <p:sp>
        <p:nvSpPr>
          <p:cNvPr id="17412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Layer 1</a:t>
            </a:r>
            <a:r>
              <a:rPr lang="en-US" sz="2800" smtClean="0"/>
              <a:t>: Dinotasikan </a:t>
            </a:r>
            <a:r>
              <a:rPr lang="en-US" sz="2800" i="1" smtClean="0"/>
              <a:t>O</a:t>
            </a:r>
            <a:r>
              <a:rPr lang="en-US" sz="2800" i="1" baseline="-25000" smtClean="0"/>
              <a:t>l,i</a:t>
            </a:r>
            <a:r>
              <a:rPr lang="en-US" sz="2800" baseline="-25000" smtClean="0"/>
              <a:t> </a:t>
            </a:r>
            <a:r>
              <a:rPr lang="en-US" sz="2800" smtClean="0"/>
              <a:t>(output dari node </a:t>
            </a:r>
            <a:r>
              <a:rPr lang="en-US" sz="2800" i="1" smtClean="0"/>
              <a:t>i</a:t>
            </a:r>
            <a:r>
              <a:rPr lang="en-US" sz="2800" smtClean="0"/>
              <a:t> pada layer </a:t>
            </a:r>
            <a:r>
              <a:rPr lang="en-US" sz="2800" i="1" smtClean="0"/>
              <a:t>l</a:t>
            </a:r>
            <a:r>
              <a:rPr lang="en-US" sz="2800" smtClean="0"/>
              <a:t>). Masing-masing node pada layer </a:t>
            </a:r>
            <a:r>
              <a:rPr lang="en-US" sz="2800" i="1" smtClean="0"/>
              <a:t>i</a:t>
            </a:r>
            <a:r>
              <a:rPr lang="en-US" sz="2800" smtClean="0"/>
              <a:t> adalah </a:t>
            </a:r>
            <a:r>
              <a:rPr lang="en-US" sz="2800" i="1" smtClean="0"/>
              <a:t>adaptive unit </a:t>
            </a:r>
            <a:r>
              <a:rPr lang="en-US" sz="2800" smtClean="0"/>
              <a:t>dengan output: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dimana </a:t>
            </a:r>
            <a:r>
              <a:rPr lang="en-US" sz="2800" i="1" smtClean="0"/>
              <a:t>x</a:t>
            </a:r>
            <a:r>
              <a:rPr lang="en-US" sz="2800" smtClean="0"/>
              <a:t> dan </a:t>
            </a:r>
            <a:r>
              <a:rPr lang="en-US" sz="2800" i="1" smtClean="0"/>
              <a:t>y</a:t>
            </a:r>
            <a:r>
              <a:rPr lang="en-US" sz="2800" smtClean="0"/>
              <a:t> adalah nilai-nilai input untuk </a:t>
            </a:r>
            <a:r>
              <a:rPr lang="en-US" sz="2800" i="1" smtClean="0"/>
              <a:t>node </a:t>
            </a:r>
            <a:r>
              <a:rPr lang="en-US" sz="2800" smtClean="0"/>
              <a:t>tersebut dan </a:t>
            </a:r>
            <a:r>
              <a:rPr lang="en-US" sz="2800" i="1" smtClean="0"/>
              <a:t>Ai</a:t>
            </a:r>
            <a:r>
              <a:rPr lang="en-US" sz="2800" smtClean="0"/>
              <a:t> atau </a:t>
            </a:r>
            <a:r>
              <a:rPr lang="en-US" sz="2800" i="1" smtClean="0"/>
              <a:t>Bi</a:t>
            </a:r>
            <a:r>
              <a:rPr lang="en-US" sz="2800" smtClean="0"/>
              <a:t>-2 adalah himpunan </a:t>
            </a:r>
            <a:r>
              <a:rPr lang="en-US" sz="2800" i="1" smtClean="0"/>
              <a:t>fuzzy</a:t>
            </a:r>
            <a:r>
              <a:rPr lang="en-US" sz="2800" smtClean="0"/>
              <a:t>. Jadi, masing-masing node pada layer 1 berfungsi membangkitkan derajat keanggotaan bagian </a:t>
            </a:r>
            <a:r>
              <a:rPr lang="en-US" sz="2800" i="1" smtClean="0"/>
              <a:t>premise</a:t>
            </a:r>
            <a:r>
              <a:rPr lang="en-US" sz="2800" smtClean="0"/>
              <a:t>.</a:t>
            </a:r>
          </a:p>
        </p:txBody>
      </p:sp>
      <p:sp>
        <p:nvSpPr>
          <p:cNvPr id="17413" name="Rectangle 1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124200" y="3124200"/>
          <a:ext cx="266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3" imgW="1346200" imgH="482600" progId="Equation.3">
                  <p:embed/>
                </p:oleObj>
              </mc:Choice>
              <mc:Fallback>
                <p:oleObj name="Equation" r:id="rId3" imgW="13462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667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ANFIS </a:t>
            </a:r>
            <a:r>
              <a:rPr lang="en-US" sz="2400" smtClean="0">
                <a:latin typeface="Arial Narrow" pitchFamily="34" charset="0"/>
              </a:rPr>
              <a:t>(</a:t>
            </a:r>
            <a:r>
              <a:rPr lang="en-US" sz="2400" b="1" smtClean="0">
                <a:latin typeface="Arial Narrow" pitchFamily="34" charset="0"/>
              </a:rPr>
              <a:t>A</a:t>
            </a:r>
            <a:r>
              <a:rPr lang="en-US" sz="2400" smtClean="0">
                <a:latin typeface="Arial Narrow" pitchFamily="34" charset="0"/>
              </a:rPr>
              <a:t>daptive </a:t>
            </a:r>
            <a:r>
              <a:rPr lang="en-US" sz="2400" b="1" smtClean="0">
                <a:latin typeface="Arial Narrow" pitchFamily="34" charset="0"/>
              </a:rPr>
              <a:t>N</a:t>
            </a:r>
            <a:r>
              <a:rPr lang="en-US" sz="2400" smtClean="0">
                <a:latin typeface="Arial Narrow" pitchFamily="34" charset="0"/>
              </a:rPr>
              <a:t>etwork-based</a:t>
            </a:r>
            <a:r>
              <a:rPr lang="en-US" sz="2400" b="1" smtClean="0">
                <a:latin typeface="Arial Narrow" pitchFamily="34" charset="0"/>
              </a:rPr>
              <a:t> F</a:t>
            </a:r>
            <a:r>
              <a:rPr lang="en-US" sz="2400" smtClean="0">
                <a:latin typeface="Arial Narrow" pitchFamily="34" charset="0"/>
              </a:rPr>
              <a:t>uzzy </a:t>
            </a:r>
            <a:r>
              <a:rPr lang="en-US" sz="2400" b="1" smtClean="0">
                <a:latin typeface="Arial Narrow" pitchFamily="34" charset="0"/>
              </a:rPr>
              <a:t>I</a:t>
            </a:r>
            <a:r>
              <a:rPr lang="en-US" sz="2400" smtClean="0">
                <a:latin typeface="Arial Narrow" pitchFamily="34" charset="0"/>
              </a:rPr>
              <a:t>nference </a:t>
            </a:r>
            <a:r>
              <a:rPr lang="en-US" sz="2400" b="1" smtClean="0">
                <a:latin typeface="Arial Narrow" pitchFamily="34" charset="0"/>
              </a:rPr>
              <a:t>S</a:t>
            </a:r>
            <a:r>
              <a:rPr lang="en-US" sz="2400" smtClean="0">
                <a:latin typeface="Arial Narrow" pitchFamily="34" charset="0"/>
              </a:rPr>
              <a:t>ystem)</a:t>
            </a:r>
          </a:p>
        </p:txBody>
      </p:sp>
      <p:sp>
        <p:nvSpPr>
          <p:cNvPr id="1843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Misalkan, pada layer 1, kita menggunakan fungsi </a:t>
            </a:r>
            <a:r>
              <a:rPr lang="en-US" sz="2400" i="1" smtClean="0"/>
              <a:t>Bell </a:t>
            </a:r>
            <a:r>
              <a:rPr lang="en-US" sz="2400" smtClean="0"/>
              <a:t>sebagai fungsi keanggotaan        dengan rumus dan grafik sebagai berikut: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id-ID" sz="2400" smtClean="0"/>
              <a:t>Dimana </a:t>
            </a:r>
            <a:r>
              <a:rPr lang="id-ID" sz="2400" i="1" smtClean="0"/>
              <a:t>a</a:t>
            </a:r>
            <a:r>
              <a:rPr lang="id-ID" sz="2400" smtClean="0"/>
              <a:t>, </a:t>
            </a:r>
            <a:r>
              <a:rPr lang="id-ID" sz="2400" i="1" smtClean="0"/>
              <a:t>b</a:t>
            </a:r>
            <a:r>
              <a:rPr lang="id-ID" sz="2400" smtClean="0"/>
              <a:t>, dan </a:t>
            </a:r>
            <a:r>
              <a:rPr lang="id-ID" sz="2400" i="1" smtClean="0"/>
              <a:t>c</a:t>
            </a:r>
            <a:r>
              <a:rPr lang="id-ID" sz="2400" smtClean="0"/>
              <a:t>, yang biasa disebut sebagai </a:t>
            </a:r>
            <a:r>
              <a:rPr lang="id-ID" sz="2400" i="1" smtClean="0"/>
              <a:t>premise parameters</a:t>
            </a:r>
            <a:r>
              <a:rPr lang="id-ID" sz="2400" smtClean="0"/>
              <a:t>, sangat menentukan kemiringan fungsi </a:t>
            </a:r>
            <a:r>
              <a:rPr lang="id-ID" sz="2400" i="1" smtClean="0"/>
              <a:t>Bell </a:t>
            </a:r>
            <a:r>
              <a:rPr lang="id-ID" sz="2400" smtClean="0"/>
              <a:t>tersebut. </a:t>
            </a:r>
            <a:r>
              <a:rPr lang="en-US" sz="2400" smtClean="0"/>
              <a:t>Parameter </a:t>
            </a:r>
            <a:r>
              <a:rPr lang="en-US" sz="2400" i="1" smtClean="0"/>
              <a:t>b</a:t>
            </a:r>
            <a:r>
              <a:rPr lang="en-US" sz="2400" smtClean="0"/>
              <a:t> harus bernilai positif. Jika </a:t>
            </a:r>
            <a:r>
              <a:rPr lang="en-US" sz="2400" i="1" smtClean="0"/>
              <a:t>b</a:t>
            </a:r>
            <a:r>
              <a:rPr lang="en-US" sz="2400" smtClean="0"/>
              <a:t> bernilai negatif, maka fungsi </a:t>
            </a:r>
            <a:r>
              <a:rPr lang="en-US" sz="2400" i="1" smtClean="0"/>
              <a:t>Bell</a:t>
            </a:r>
            <a:r>
              <a:rPr lang="en-US" sz="2400" smtClean="0"/>
              <a:t> menjadi terbalik.</a:t>
            </a:r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24400" y="2895600"/>
          <a:ext cx="28575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Bitmap Image" r:id="rId3" imgW="2857899" imgH="1933333" progId="PBrush">
                  <p:embed/>
                </p:oleObj>
              </mc:Choice>
              <mc:Fallback>
                <p:oleObj name="Bitmap Image" r:id="rId3" imgW="2857899" imgH="193333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95600"/>
                        <a:ext cx="285750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89463" y="1981200"/>
          <a:ext cx="3635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5" imgW="152268" imgH="164957" progId="Equation.3">
                  <p:embed/>
                </p:oleObj>
              </mc:Choice>
              <mc:Fallback>
                <p:oleObj name="Equation" r:id="rId5" imgW="152268" imgH="1649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1981200"/>
                        <a:ext cx="36353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914400" y="2971800"/>
            <a:ext cx="3340100" cy="129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5658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ANFIS </a:t>
            </a:r>
            <a:r>
              <a:rPr lang="en-US" sz="2400" smtClean="0">
                <a:latin typeface="Arial Narrow" pitchFamily="34" charset="0"/>
              </a:rPr>
              <a:t>(</a:t>
            </a:r>
            <a:r>
              <a:rPr lang="en-US" sz="2400" b="1" smtClean="0">
                <a:latin typeface="Arial Narrow" pitchFamily="34" charset="0"/>
              </a:rPr>
              <a:t>A</a:t>
            </a:r>
            <a:r>
              <a:rPr lang="en-US" sz="2400" smtClean="0">
                <a:latin typeface="Arial Narrow" pitchFamily="34" charset="0"/>
              </a:rPr>
              <a:t>daptive </a:t>
            </a:r>
            <a:r>
              <a:rPr lang="en-US" sz="2400" b="1" smtClean="0">
                <a:latin typeface="Arial Narrow" pitchFamily="34" charset="0"/>
              </a:rPr>
              <a:t>N</a:t>
            </a:r>
            <a:r>
              <a:rPr lang="en-US" sz="2400" smtClean="0">
                <a:latin typeface="Arial Narrow" pitchFamily="34" charset="0"/>
              </a:rPr>
              <a:t>etwork-based</a:t>
            </a:r>
            <a:r>
              <a:rPr lang="en-US" sz="2400" b="1" smtClean="0">
                <a:latin typeface="Arial Narrow" pitchFamily="34" charset="0"/>
              </a:rPr>
              <a:t> F</a:t>
            </a:r>
            <a:r>
              <a:rPr lang="en-US" sz="2400" smtClean="0">
                <a:latin typeface="Arial Narrow" pitchFamily="34" charset="0"/>
              </a:rPr>
              <a:t>uzzy </a:t>
            </a:r>
            <a:r>
              <a:rPr lang="en-US" sz="2400" b="1" smtClean="0">
                <a:latin typeface="Arial Narrow" pitchFamily="34" charset="0"/>
              </a:rPr>
              <a:t>I</a:t>
            </a:r>
            <a:r>
              <a:rPr lang="en-US" sz="2400" smtClean="0">
                <a:latin typeface="Arial Narrow" pitchFamily="34" charset="0"/>
              </a:rPr>
              <a:t>nference </a:t>
            </a:r>
            <a:r>
              <a:rPr lang="en-US" sz="2400" b="1" smtClean="0">
                <a:latin typeface="Arial Narrow" pitchFamily="34" charset="0"/>
              </a:rPr>
              <a:t>S</a:t>
            </a:r>
            <a:r>
              <a:rPr lang="en-US" sz="2400" smtClean="0">
                <a:latin typeface="Arial Narrow" pitchFamily="34" charset="0"/>
              </a:rPr>
              <a:t>ystem)</a:t>
            </a:r>
          </a:p>
        </p:txBody>
      </p:sp>
      <p:sp>
        <p:nvSpPr>
          <p:cNvPr id="194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b="1" smtClean="0"/>
              <a:t>Layer 2</a:t>
            </a:r>
            <a:r>
              <a:rPr lang="en-US" smtClean="0"/>
              <a:t>: Dinotasikan     . Setiap node pada layer ini berfungsi untuk menghitung </a:t>
            </a:r>
            <a:r>
              <a:rPr lang="en-US" i="1" smtClean="0"/>
              <a:t>firing strength </a:t>
            </a:r>
            <a:r>
              <a:rPr lang="en-US" smtClean="0"/>
              <a:t>dari setiap </a:t>
            </a:r>
            <a:r>
              <a:rPr lang="en-US" i="1" smtClean="0"/>
              <a:t>rule </a:t>
            </a:r>
            <a:r>
              <a:rPr lang="en-US" smtClean="0"/>
              <a:t>sebagai </a:t>
            </a:r>
            <a:r>
              <a:rPr lang="en-US" i="1" smtClean="0"/>
              <a:t>product</a:t>
            </a:r>
            <a:r>
              <a:rPr lang="en-US" smtClean="0"/>
              <a:t> dari semua input yang masuk atau </a:t>
            </a:r>
            <a:r>
              <a:rPr lang="en-US" i="1" smtClean="0"/>
              <a:t>operator</a:t>
            </a:r>
            <a:r>
              <a:rPr lang="en-US" smtClean="0"/>
              <a:t> </a:t>
            </a:r>
            <a:r>
              <a:rPr lang="en-US" b="1" smtClean="0"/>
              <a:t>t-norm </a:t>
            </a:r>
            <a:r>
              <a:rPr lang="en-US" smtClean="0"/>
              <a:t>(</a:t>
            </a:r>
            <a:r>
              <a:rPr lang="en-US" i="1" smtClean="0"/>
              <a:t>triangular norm</a:t>
            </a:r>
            <a:r>
              <a:rPr lang="en-US" smtClean="0"/>
              <a:t>): 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sv-SE" smtClean="0"/>
              <a:t>	Sehingga</a:t>
            </a:r>
            <a:endParaRPr lang="en-US" smtClean="0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86200" y="19812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371600" y="3913188"/>
          <a:ext cx="62484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5" imgW="2260600" imgH="241300" progId="Equation.3">
                  <p:embed/>
                </p:oleObj>
              </mc:Choice>
              <mc:Fallback>
                <p:oleObj name="Equation" r:id="rId5" imgW="22606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13188"/>
                        <a:ext cx="62484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895600" y="5105400"/>
          <a:ext cx="3352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7" imgW="1587500" imgH="241300" progId="Equation.3">
                  <p:embed/>
                </p:oleObj>
              </mc:Choice>
              <mc:Fallback>
                <p:oleObj name="Equation" r:id="rId7" imgW="15875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05400"/>
                        <a:ext cx="33528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895600" y="5715000"/>
          <a:ext cx="3352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9" imgW="1625600" imgH="241300" progId="Equation.3">
                  <p:embed/>
                </p:oleObj>
              </mc:Choice>
              <mc:Fallback>
                <p:oleObj name="Equation" r:id="rId9" imgW="16256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15000"/>
                        <a:ext cx="33528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5658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ANFIS </a:t>
            </a:r>
            <a:r>
              <a:rPr lang="en-US" sz="2400" smtClean="0">
                <a:latin typeface="Arial Narrow" pitchFamily="34" charset="0"/>
              </a:rPr>
              <a:t>(</a:t>
            </a:r>
            <a:r>
              <a:rPr lang="en-US" sz="2400" b="1" smtClean="0">
                <a:latin typeface="Arial Narrow" pitchFamily="34" charset="0"/>
              </a:rPr>
              <a:t>A</a:t>
            </a:r>
            <a:r>
              <a:rPr lang="en-US" sz="2400" smtClean="0">
                <a:latin typeface="Arial Narrow" pitchFamily="34" charset="0"/>
              </a:rPr>
              <a:t>daptive </a:t>
            </a:r>
            <a:r>
              <a:rPr lang="en-US" sz="2400" b="1" smtClean="0">
                <a:latin typeface="Arial Narrow" pitchFamily="34" charset="0"/>
              </a:rPr>
              <a:t>N</a:t>
            </a:r>
            <a:r>
              <a:rPr lang="en-US" sz="2400" smtClean="0">
                <a:latin typeface="Arial Narrow" pitchFamily="34" charset="0"/>
              </a:rPr>
              <a:t>etwork-based</a:t>
            </a:r>
            <a:r>
              <a:rPr lang="en-US" sz="2400" b="1" smtClean="0">
                <a:latin typeface="Arial Narrow" pitchFamily="34" charset="0"/>
              </a:rPr>
              <a:t> F</a:t>
            </a:r>
            <a:r>
              <a:rPr lang="en-US" sz="2400" smtClean="0">
                <a:latin typeface="Arial Narrow" pitchFamily="34" charset="0"/>
              </a:rPr>
              <a:t>uzzy </a:t>
            </a:r>
            <a:r>
              <a:rPr lang="en-US" sz="2400" b="1" smtClean="0">
                <a:latin typeface="Arial Narrow" pitchFamily="34" charset="0"/>
              </a:rPr>
              <a:t>I</a:t>
            </a:r>
            <a:r>
              <a:rPr lang="en-US" sz="2400" smtClean="0">
                <a:latin typeface="Arial Narrow" pitchFamily="34" charset="0"/>
              </a:rPr>
              <a:t>nference </a:t>
            </a:r>
            <a:r>
              <a:rPr lang="en-US" sz="2400" b="1" smtClean="0">
                <a:latin typeface="Arial Narrow" pitchFamily="34" charset="0"/>
              </a:rPr>
              <a:t>S</a:t>
            </a:r>
            <a:r>
              <a:rPr lang="en-US" sz="2400" smtClean="0">
                <a:latin typeface="Arial Narrow" pitchFamily="34" charset="0"/>
              </a:rPr>
              <a:t>ystem)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smtClean="0"/>
              <a:t>Layer 3</a:t>
            </a:r>
            <a:r>
              <a:rPr lang="sv-SE" smtClean="0"/>
              <a:t>: Dilambangkan dengan </a:t>
            </a:r>
            <a:r>
              <a:rPr lang="sv-SE" i="1" smtClean="0"/>
              <a:t>N</a:t>
            </a:r>
            <a:r>
              <a:rPr lang="sv-SE" smtClean="0"/>
              <a:t>. Berfungsi untuk menghitung rasio dari </a:t>
            </a:r>
            <a:r>
              <a:rPr lang="sv-SE" i="1" smtClean="0"/>
              <a:t>firing strength </a:t>
            </a:r>
            <a:r>
              <a:rPr lang="sv-SE" smtClean="0"/>
              <a:t>dari rule ke-</a:t>
            </a:r>
            <a:r>
              <a:rPr lang="sv-SE" i="1" smtClean="0"/>
              <a:t>i</a:t>
            </a:r>
            <a:r>
              <a:rPr lang="sv-SE" smtClean="0"/>
              <a:t> terhadap total </a:t>
            </a:r>
            <a:r>
              <a:rPr lang="sv-SE" i="1" smtClean="0"/>
              <a:t>firing strength</a:t>
            </a:r>
            <a:r>
              <a:rPr lang="sv-SE" smtClean="0"/>
              <a:t> dari semua rule:</a:t>
            </a:r>
            <a:endParaRPr lang="en-US" smtClean="0"/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id-ID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86000" y="4038600"/>
          <a:ext cx="38862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3" imgW="1790700" imgH="444500" progId="Equation.3">
                  <p:embed/>
                </p:oleObj>
              </mc:Choice>
              <mc:Fallback>
                <p:oleObj name="Equation" r:id="rId3" imgW="17907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38862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5658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Fuzzy Neural Network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/>
              <a:t>Fuzziness</a:t>
            </a:r>
            <a:r>
              <a:rPr lang="en-US" smtClean="0"/>
              <a:t> dapat aplikasikan pada ANN dalam beberapa cara:</a:t>
            </a:r>
          </a:p>
          <a:p>
            <a:pPr lvl="1"/>
            <a:r>
              <a:rPr lang="en-US" i="1" smtClean="0"/>
              <a:t>Fuzzy neuron</a:t>
            </a:r>
          </a:p>
          <a:p>
            <a:pPr lvl="1"/>
            <a:r>
              <a:rPr lang="en-US" i="1" smtClean="0"/>
              <a:t>Multilayered Fuzzy Neural Network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ANFIS </a:t>
            </a:r>
            <a:r>
              <a:rPr lang="en-US" sz="2400" smtClean="0">
                <a:latin typeface="Arial Narrow" pitchFamily="34" charset="0"/>
              </a:rPr>
              <a:t>(</a:t>
            </a:r>
            <a:r>
              <a:rPr lang="en-US" sz="2400" b="1" smtClean="0">
                <a:latin typeface="Arial Narrow" pitchFamily="34" charset="0"/>
              </a:rPr>
              <a:t>A</a:t>
            </a:r>
            <a:r>
              <a:rPr lang="en-US" sz="2400" smtClean="0">
                <a:latin typeface="Arial Narrow" pitchFamily="34" charset="0"/>
              </a:rPr>
              <a:t>daptive </a:t>
            </a:r>
            <a:r>
              <a:rPr lang="en-US" sz="2400" b="1" smtClean="0">
                <a:latin typeface="Arial Narrow" pitchFamily="34" charset="0"/>
              </a:rPr>
              <a:t>N</a:t>
            </a:r>
            <a:r>
              <a:rPr lang="en-US" sz="2400" smtClean="0">
                <a:latin typeface="Arial Narrow" pitchFamily="34" charset="0"/>
              </a:rPr>
              <a:t>etwork-based</a:t>
            </a:r>
            <a:r>
              <a:rPr lang="en-US" sz="2400" b="1" smtClean="0">
                <a:latin typeface="Arial Narrow" pitchFamily="34" charset="0"/>
              </a:rPr>
              <a:t> F</a:t>
            </a:r>
            <a:r>
              <a:rPr lang="en-US" sz="2400" smtClean="0">
                <a:latin typeface="Arial Narrow" pitchFamily="34" charset="0"/>
              </a:rPr>
              <a:t>uzzy </a:t>
            </a:r>
            <a:r>
              <a:rPr lang="en-US" sz="2400" b="1" smtClean="0">
                <a:latin typeface="Arial Narrow" pitchFamily="34" charset="0"/>
              </a:rPr>
              <a:t>I</a:t>
            </a:r>
            <a:r>
              <a:rPr lang="en-US" sz="2400" smtClean="0">
                <a:latin typeface="Arial Narrow" pitchFamily="34" charset="0"/>
              </a:rPr>
              <a:t>nference </a:t>
            </a:r>
            <a:r>
              <a:rPr lang="en-US" sz="2400" b="1" smtClean="0">
                <a:latin typeface="Arial Narrow" pitchFamily="34" charset="0"/>
              </a:rPr>
              <a:t>S</a:t>
            </a:r>
            <a:r>
              <a:rPr lang="en-US" sz="2400" smtClean="0">
                <a:latin typeface="Arial Narrow" pitchFamily="34" charset="0"/>
              </a:rPr>
              <a:t>ystem)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Layer 4</a:t>
            </a:r>
            <a:r>
              <a:rPr lang="en-US" smtClean="0"/>
              <a:t>: Setiap node pada layer ini berfungsi sebagai: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        adalah output dari layer 3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    adalah himpunan parameter pada fuzzy dengan model</a:t>
            </a:r>
            <a:r>
              <a:rPr lang="en-US" i="1" smtClean="0"/>
              <a:t> first-order </a:t>
            </a:r>
            <a:r>
              <a:rPr lang="en-US" smtClean="0"/>
              <a:t>Sugeno.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id-ID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209800" y="2590800"/>
          <a:ext cx="4876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3" imgW="1943100" imgH="241300" progId="Equation.3">
                  <p:embed/>
                </p:oleObj>
              </mc:Choice>
              <mc:Fallback>
                <p:oleObj name="Equation" r:id="rId3" imgW="19431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4876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857250" y="3352800"/>
          <a:ext cx="361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177646" imgH="228402" progId="Equation.3">
                  <p:embed/>
                </p:oleObj>
              </mc:Choice>
              <mc:Fallback>
                <p:oleObj name="Equation" r:id="rId5" imgW="177646" imgH="2284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352800"/>
                        <a:ext cx="361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762000" y="3886200"/>
          <a:ext cx="2057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7" imgW="977900" imgH="228600" progId="Equation.3">
                  <p:embed/>
                </p:oleObj>
              </mc:Choice>
              <mc:Fallback>
                <p:oleObj name="Equation" r:id="rId7" imgW="9779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20574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5658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ANFIS </a:t>
            </a:r>
            <a:r>
              <a:rPr lang="en-US" sz="2400" smtClean="0">
                <a:latin typeface="Arial Narrow" pitchFamily="34" charset="0"/>
              </a:rPr>
              <a:t>(</a:t>
            </a:r>
            <a:r>
              <a:rPr lang="en-US" sz="2400" b="1" smtClean="0">
                <a:latin typeface="Arial Narrow" pitchFamily="34" charset="0"/>
              </a:rPr>
              <a:t>A</a:t>
            </a:r>
            <a:r>
              <a:rPr lang="en-US" sz="2400" smtClean="0">
                <a:latin typeface="Arial Narrow" pitchFamily="34" charset="0"/>
              </a:rPr>
              <a:t>daptive </a:t>
            </a:r>
            <a:r>
              <a:rPr lang="en-US" sz="2400" b="1" smtClean="0">
                <a:latin typeface="Arial Narrow" pitchFamily="34" charset="0"/>
              </a:rPr>
              <a:t>N</a:t>
            </a:r>
            <a:r>
              <a:rPr lang="en-US" sz="2400" smtClean="0">
                <a:latin typeface="Arial Narrow" pitchFamily="34" charset="0"/>
              </a:rPr>
              <a:t>etwork-based</a:t>
            </a:r>
            <a:r>
              <a:rPr lang="en-US" sz="2400" b="1" smtClean="0">
                <a:latin typeface="Arial Narrow" pitchFamily="34" charset="0"/>
              </a:rPr>
              <a:t> F</a:t>
            </a:r>
            <a:r>
              <a:rPr lang="en-US" sz="2400" smtClean="0">
                <a:latin typeface="Arial Narrow" pitchFamily="34" charset="0"/>
              </a:rPr>
              <a:t>uzzy </a:t>
            </a:r>
            <a:r>
              <a:rPr lang="en-US" sz="2400" b="1" smtClean="0">
                <a:latin typeface="Arial Narrow" pitchFamily="34" charset="0"/>
              </a:rPr>
              <a:t>I</a:t>
            </a:r>
            <a:r>
              <a:rPr lang="en-US" sz="2400" smtClean="0">
                <a:latin typeface="Arial Narrow" pitchFamily="34" charset="0"/>
              </a:rPr>
              <a:t>nference </a:t>
            </a:r>
            <a:r>
              <a:rPr lang="en-US" sz="2400" b="1" smtClean="0">
                <a:latin typeface="Arial Narrow" pitchFamily="34" charset="0"/>
              </a:rPr>
              <a:t>S</a:t>
            </a:r>
            <a:r>
              <a:rPr lang="en-US" sz="2400" smtClean="0">
                <a:latin typeface="Arial Narrow" pitchFamily="34" charset="0"/>
              </a:rPr>
              <a:t>ystem)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Layer 5</a:t>
            </a:r>
            <a:r>
              <a:rPr lang="en-US" smtClean="0"/>
              <a:t>: Satu node tunggal yang dilambangkan      pada layer ini berfungsi </a:t>
            </a:r>
            <a:r>
              <a:rPr lang="en-US" b="1" smtClean="0"/>
              <a:t>mengagregasikan seluruh output</a:t>
            </a:r>
            <a:r>
              <a:rPr lang="en-US" smtClean="0"/>
              <a:t> (yang didefinisikan sebagai </a:t>
            </a:r>
            <a:r>
              <a:rPr lang="en-US" b="1" smtClean="0"/>
              <a:t>penjumlahan</a:t>
            </a:r>
            <a:r>
              <a:rPr lang="en-US" smtClean="0"/>
              <a:t> dari semua sinyal yang masuk):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id-ID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209800" y="4191000"/>
          <a:ext cx="45720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1562100" imgH="508000" progId="Equation.3">
                  <p:embed/>
                </p:oleObj>
              </mc:Choice>
              <mc:Fallback>
                <p:oleObj name="Equation" r:id="rId3" imgW="1562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1000"/>
                        <a:ext cx="4572000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620000" y="1981200"/>
          <a:ext cx="339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5" imgW="164957" imgH="190335" progId="Equation.3">
                  <p:embed/>
                </p:oleObj>
              </mc:Choice>
              <mc:Fallback>
                <p:oleObj name="Equation" r:id="rId5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981200"/>
                        <a:ext cx="3397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Learning </a:t>
            </a:r>
            <a:r>
              <a:rPr lang="en-US" smtClean="0"/>
              <a:t>pada ANFIS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 Narrow" pitchFamily="34" charset="0"/>
              </a:rPr>
              <a:t>Algoritma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latin typeface="Arial Narrow" pitchFamily="34" charset="0"/>
              </a:rPr>
              <a:t>learning </a:t>
            </a:r>
            <a:r>
              <a:rPr lang="en-US" sz="2800" dirty="0" err="1" smtClean="0">
                <a:latin typeface="Arial Narrow" pitchFamily="34" charset="0"/>
              </a:rPr>
              <a:t>pada</a:t>
            </a:r>
            <a:r>
              <a:rPr lang="en-US" sz="2800" dirty="0" smtClean="0">
                <a:latin typeface="Arial Narrow" pitchFamily="34" charset="0"/>
              </a:rPr>
              <a:t> ANFIS </a:t>
            </a:r>
            <a:r>
              <a:rPr lang="en-US" sz="2800" dirty="0" err="1" smtClean="0">
                <a:latin typeface="Arial Narrow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latin typeface="Arial Narrow" pitchFamily="34" charset="0"/>
              </a:rPr>
              <a:t>hybrid supervised method </a:t>
            </a:r>
            <a:r>
              <a:rPr lang="en-US" sz="2800" dirty="0" smtClean="0">
                <a:latin typeface="Arial Narrow" pitchFamily="34" charset="0"/>
              </a:rPr>
              <a:t>yang </a:t>
            </a:r>
            <a:r>
              <a:rPr lang="en-US" sz="2800" dirty="0" err="1" smtClean="0">
                <a:latin typeface="Arial Narrow" pitchFamily="34" charset="0"/>
              </a:rPr>
              <a:t>berbasis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pada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dua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metode</a:t>
            </a:r>
            <a:r>
              <a:rPr lang="en-US" sz="2800" dirty="0" smtClean="0">
                <a:latin typeface="Arial Narrow" pitchFamily="34" charset="0"/>
              </a:rPr>
              <a:t>: </a:t>
            </a:r>
            <a:r>
              <a:rPr lang="en-US" sz="2800" i="1" dirty="0" smtClean="0">
                <a:latin typeface="Arial Narrow" pitchFamily="34" charset="0"/>
              </a:rPr>
              <a:t>least-squares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latin typeface="Arial Narrow" pitchFamily="34" charset="0"/>
              </a:rPr>
              <a:t>gradient descent.</a:t>
            </a:r>
            <a:endParaRPr lang="en-US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 Narrow" pitchFamily="34" charset="0"/>
              </a:rPr>
              <a:t>Pada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tahap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maju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sinyal-sinyal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merambat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maju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sampai</a:t>
            </a:r>
            <a:r>
              <a:rPr lang="en-US" sz="2800" dirty="0" smtClean="0">
                <a:latin typeface="Arial Narrow" pitchFamily="34" charset="0"/>
              </a:rPr>
              <a:t> layer 4 </a:t>
            </a:r>
            <a:r>
              <a:rPr lang="en-US" sz="2800" dirty="0" err="1" smtClean="0">
                <a:latin typeface="Arial Narrow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 Narrow" pitchFamily="34" charset="0"/>
              </a:rPr>
              <a:t>consequent parameters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di</a:t>
            </a:r>
            <a:r>
              <a:rPr lang="en-US" sz="2800" dirty="0" smtClean="0">
                <a:latin typeface="Arial Narrow" pitchFamily="34" charset="0"/>
              </a:rPr>
              <a:t>-</a:t>
            </a:r>
            <a:r>
              <a:rPr lang="en-US" sz="2800" i="1" dirty="0" smtClean="0">
                <a:latin typeface="Arial Narrow" pitchFamily="34" charset="0"/>
              </a:rPr>
              <a:t>update</a:t>
            </a:r>
            <a:r>
              <a:rPr lang="en-US" sz="2800" dirty="0" smtClean="0">
                <a:latin typeface="Arial Narrow" pitchFamily="34" charset="0"/>
              </a:rPr>
              <a:t>  </a:t>
            </a:r>
            <a:r>
              <a:rPr lang="en-US" sz="2800" dirty="0" err="1" smtClean="0">
                <a:latin typeface="Arial Narrow" pitchFamily="34" charset="0"/>
              </a:rPr>
              <a:t>menggunakan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metode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 Narrow" pitchFamily="34" charset="0"/>
              </a:rPr>
              <a:t>least-square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 Narrow" pitchFamily="34" charset="0"/>
              </a:rPr>
              <a:t>Pada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tahap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mundur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sinyal-sinyal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latin typeface="Arial Narrow" pitchFamily="34" charset="0"/>
              </a:rPr>
              <a:t>error </a:t>
            </a:r>
            <a:r>
              <a:rPr lang="en-US" sz="2800" dirty="0" err="1" smtClean="0">
                <a:latin typeface="Arial Narrow" pitchFamily="34" charset="0"/>
              </a:rPr>
              <a:t>dirambatkan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mundur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 Narrow" pitchFamily="34" charset="0"/>
              </a:rPr>
              <a:t>premise parameters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di</a:t>
            </a:r>
            <a:r>
              <a:rPr lang="en-US" sz="2800" dirty="0" smtClean="0">
                <a:latin typeface="Arial Narrow" pitchFamily="34" charset="0"/>
              </a:rPr>
              <a:t>-</a:t>
            </a:r>
            <a:r>
              <a:rPr lang="en-US" sz="2800" i="1" dirty="0" smtClean="0">
                <a:latin typeface="Arial Narrow" pitchFamily="34" charset="0"/>
              </a:rPr>
              <a:t>update </a:t>
            </a:r>
            <a:r>
              <a:rPr lang="en-US" sz="2800" dirty="0" err="1" smtClean="0">
                <a:latin typeface="Arial Narrow" pitchFamily="34" charset="0"/>
              </a:rPr>
              <a:t>menggunakan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 Narrow" pitchFamily="34" charset="0"/>
              </a:rPr>
              <a:t>gradient descent</a:t>
            </a:r>
            <a:r>
              <a:rPr lang="en-US" sz="2800" i="1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If  X is small  and  Y is small then  z = -x+y+1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 X is small  and  Y is large then  z = -y+3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 X is large  and  Y is small then  z = -x+3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 X is large  and  Y is large then  z = x+y+2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667000"/>
            <a:ext cx="4572000" cy="317896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67000"/>
            <a:ext cx="4267200" cy="3200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P</a:t>
            </a:r>
            <a:r>
              <a:rPr lang="en-US" sz="3600" dirty="0" err="1" smtClean="0"/>
              <a:t>rediksi</a:t>
            </a:r>
            <a:r>
              <a:rPr lang="id-ID" sz="3600" dirty="0" smtClean="0"/>
              <a:t> Tingkat Partisipasi Angkatan Kerja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Badan Pusat Statistik</a:t>
            </a:r>
            <a:endParaRPr lang="en-US" dirty="0" smtClean="0"/>
          </a:p>
          <a:p>
            <a:r>
              <a:rPr lang="en-US" dirty="0" smtClean="0"/>
              <a:t>Data time series per </a:t>
            </a:r>
            <a:r>
              <a:rPr lang="en-US" dirty="0" err="1" smtClean="0"/>
              <a:t>tahun</a:t>
            </a:r>
            <a:r>
              <a:rPr lang="en-US" dirty="0" smtClean="0"/>
              <a:t>: 1982 – 2002 (21 </a:t>
            </a:r>
            <a:r>
              <a:rPr lang="en-US" dirty="0" err="1" smtClean="0"/>
              <a:t>sampel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ANFIS?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20" y="838200"/>
            <a:ext cx="8883580" cy="54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295400" y="76200"/>
          <a:ext cx="6705600" cy="673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Visio" r:id="rId3" imgW="7606997" imgH="8614930" progId="Visio.Drawing.11">
                  <p:embed/>
                </p:oleObj>
              </mc:Choice>
              <mc:Fallback>
                <p:oleObj name="Visio" r:id="rId3" imgW="7606997" imgH="861493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"/>
                        <a:ext cx="6705600" cy="6737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69004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Kesimpulan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Sinergi</a:t>
            </a:r>
            <a:r>
              <a:rPr lang="en-US" dirty="0" smtClean="0"/>
              <a:t> ANN </a:t>
            </a:r>
            <a:r>
              <a:rPr lang="en-US" dirty="0" err="1" smtClean="0"/>
              <a:t>dan</a:t>
            </a:r>
            <a:r>
              <a:rPr lang="en-US" dirty="0" smtClean="0"/>
              <a:t> FS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smtClean="0"/>
              <a:t>soft computing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i="1" dirty="0" err="1" smtClean="0"/>
              <a:t>Neuro</a:t>
            </a:r>
            <a:r>
              <a:rPr lang="en-US" i="1" dirty="0" smtClean="0"/>
              <a:t>-Fuzzy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NEFPROX</a:t>
            </a:r>
          </a:p>
          <a:p>
            <a:r>
              <a:rPr lang="en-US" dirty="0" smtClean="0"/>
              <a:t>ANFIS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i="1" smtClean="0"/>
              <a:t>Neuron </a:t>
            </a:r>
            <a:r>
              <a:rPr lang="en-US" smtClean="0"/>
              <a:t>konvensional</a:t>
            </a:r>
          </a:p>
        </p:txBody>
      </p:sp>
      <p:pic>
        <p:nvPicPr>
          <p:cNvPr id="3686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828800"/>
            <a:ext cx="6781800" cy="4094163"/>
          </a:xfrm>
        </p:spPr>
      </p:pic>
      <p:sp>
        <p:nvSpPr>
          <p:cNvPr id="36868" name="Text Box 13"/>
          <p:cNvSpPr txBox="1">
            <a:spLocks noChangeArrowheads="1"/>
          </p:cNvSpPr>
          <p:nvPr/>
        </p:nvSpPr>
        <p:spPr bwMode="auto">
          <a:xfrm>
            <a:off x="1143000" y="6172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Courier New" pitchFamily="49" charset="0"/>
              </a:rPr>
              <a:t>y = g</a:t>
            </a:r>
            <a:r>
              <a:rPr lang="en-US" sz="2000">
                <a:latin typeface="Courier New" pitchFamily="49" charset="0"/>
              </a:rPr>
              <a:t>(A(w,x))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en-US" sz="2400" dirty="0" smtClean="0"/>
              <a:t>[SUY08]	</a:t>
            </a:r>
            <a:r>
              <a:rPr lang="en-US" sz="2400" dirty="0" err="1" smtClean="0"/>
              <a:t>Suyanto</a:t>
            </a:r>
            <a:r>
              <a:rPr lang="en-US" sz="2400" dirty="0" smtClean="0"/>
              <a:t>, 2008, “</a:t>
            </a:r>
            <a:r>
              <a:rPr lang="id-ID" sz="2400" dirty="0" smtClean="0"/>
              <a:t>Soft </a:t>
            </a:r>
            <a:r>
              <a:rPr lang="en-US" sz="2400" dirty="0" err="1" smtClean="0"/>
              <a:t>Comput</a:t>
            </a:r>
            <a:r>
              <a:rPr lang="id-ID" sz="2400" dirty="0" smtClean="0"/>
              <a:t>ing</a:t>
            </a:r>
            <a:r>
              <a:rPr lang="en-US" sz="2400" dirty="0" smtClean="0"/>
              <a:t>: </a:t>
            </a:r>
            <a:r>
              <a:rPr lang="id-ID" sz="2400" dirty="0" smtClean="0"/>
              <a:t>Membangun Mesin Ber-IQ Tinggi</a:t>
            </a:r>
            <a:r>
              <a:rPr lang="en-US" sz="2400" dirty="0" smtClean="0"/>
              <a:t>”, </a:t>
            </a:r>
            <a:r>
              <a:rPr lang="en-US" sz="2400" dirty="0" err="1" smtClean="0"/>
              <a:t>Informatika</a:t>
            </a:r>
            <a:r>
              <a:rPr lang="en-US" sz="2400" dirty="0" smtClean="0"/>
              <a:t>, Bandung Indonesia.</a:t>
            </a:r>
            <a:r>
              <a:rPr lang="id-ID" sz="2400" dirty="0" smtClean="0"/>
              <a:t> ISBN: 978-979-1153-49-2.</a:t>
            </a:r>
          </a:p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sv-SE" sz="2400" dirty="0" smtClean="0"/>
              <a:t>[TET01]	Tettamanzi A., Tomassini M., ”Soft Computing”. Springer-Verlag Berlin Heidelberg, 2001. Printed in Germany.</a:t>
            </a:r>
          </a:p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sv-SE" sz="2400" dirty="0" smtClean="0"/>
              <a:t>[MIT97]	Mitchell M. Tom. 1997. ”Machine Learning”. McGraw-Hill International Editions. Printed in Singapore.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OR</a:t>
            </a:r>
            <a:r>
              <a:rPr lang="en-US" i="1" smtClean="0"/>
              <a:t> fuzzy neuron </a:t>
            </a:r>
            <a:r>
              <a:rPr lang="en-US" sz="2000" smtClean="0"/>
              <a:t>[TET01]</a:t>
            </a:r>
            <a:endParaRPr lang="en-US" smtClean="0"/>
          </a:p>
        </p:txBody>
      </p:sp>
      <p:pic>
        <p:nvPicPr>
          <p:cNvPr id="1028" name="Picture 6"/>
          <p:cNvPicPr>
            <a:picLocks noGrp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1905000"/>
            <a:ext cx="5027613" cy="3656013"/>
          </a:xfrm>
        </p:spPr>
      </p:pic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974850" y="5715000"/>
          <a:ext cx="5345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933640" imgH="482400" progId="Equation.3">
                  <p:embed/>
                </p:oleObj>
              </mc:Choice>
              <mc:Fallback>
                <p:oleObj name="Equation" r:id="rId4" imgW="2933640" imgH="4824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5715000"/>
                        <a:ext cx="53451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76350"/>
          </a:xfrm>
        </p:spPr>
        <p:txBody>
          <a:bodyPr/>
          <a:lstStyle/>
          <a:p>
            <a:r>
              <a:rPr lang="en-US" dirty="0" smtClean="0"/>
              <a:t>AND</a:t>
            </a:r>
            <a:r>
              <a:rPr lang="en-US" i="1" dirty="0" smtClean="0"/>
              <a:t> fuzzy neuron </a:t>
            </a:r>
            <a:r>
              <a:rPr lang="en-US" sz="2000" dirty="0" smtClean="0"/>
              <a:t>[TET01]</a:t>
            </a:r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Grp="1"/>
          </p:cNvGraphicFramePr>
          <p:nvPr>
            <p:ph idx="1"/>
          </p:nvPr>
        </p:nvGraphicFramePr>
        <p:xfrm>
          <a:off x="1981200" y="1676400"/>
          <a:ext cx="5027613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3362794" imgH="2534004" progId="PBrush">
                  <p:embed/>
                </p:oleObj>
              </mc:Choice>
              <mc:Fallback>
                <p:oleObj name="Bitmap Image" r:id="rId3" imgW="3362794" imgH="2534004" progId="PBrush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76400"/>
                        <a:ext cx="5027613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1752600" y="5562600"/>
          <a:ext cx="5484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2819400" imgH="482600" progId="Equation.3">
                  <p:embed/>
                </p:oleObj>
              </mc:Choice>
              <mc:Fallback>
                <p:oleObj name="Equation" r:id="rId5" imgW="2819400" imgH="48260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5484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555</TotalTime>
  <Words>2289</Words>
  <Application>Microsoft Office PowerPoint</Application>
  <PresentationFormat>On-screen Show (4:3)</PresentationFormat>
  <Paragraphs>863</Paragraphs>
  <Slides>70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Flow</vt:lpstr>
      <vt:lpstr>Module</vt:lpstr>
      <vt:lpstr>Apex</vt:lpstr>
      <vt:lpstr>Office Theme</vt:lpstr>
      <vt:lpstr>Equation</vt:lpstr>
      <vt:lpstr>Bitmap Image</vt:lpstr>
      <vt:lpstr>Visio</vt:lpstr>
      <vt:lpstr>Neuro-Fuzzy </vt:lpstr>
      <vt:lpstr>Perbandingan ANN dan Fuzzy Systems</vt:lpstr>
      <vt:lpstr>Permasalahan Fuzzy Systems</vt:lpstr>
      <vt:lpstr>Interaksi ANN dan FS [TET01] </vt:lpstr>
      <vt:lpstr>Tiga kombinasi ANN &amp; Fuzzy [TET01] </vt:lpstr>
      <vt:lpstr>Fuzzy Neural Network</vt:lpstr>
      <vt:lpstr>Neuron konvensional</vt:lpstr>
      <vt:lpstr>OR fuzzy neuron [TET01]</vt:lpstr>
      <vt:lpstr>AND fuzzy neuron [TET01]</vt:lpstr>
      <vt:lpstr>OR/AND fuzzy neuron</vt:lpstr>
      <vt:lpstr>3 Layer ANN dengan AND fuzzy units pada hidden layer</vt:lpstr>
      <vt:lpstr>3 Layer ANN dengan OR fuzzy units pada hidden layer</vt:lpstr>
      <vt:lpstr>NEFPROX (NEuro-Fuzzy function apPROXimator)</vt:lpstr>
      <vt:lpstr>Karakteristik NEFPROX</vt:lpstr>
      <vt:lpstr>NEFPROX</vt:lpstr>
      <vt:lpstr>Proses belajar pada NEFPROX</vt:lpstr>
      <vt:lpstr>Structure-learning algorithm [TET01]</vt:lpstr>
      <vt:lpstr>Structure-learning algorithm [TET01]</vt:lpstr>
      <vt:lpstr>Structure-learning algorithm [TET01]</vt:lpstr>
      <vt:lpstr>Ilustrasi (0) Structure-learning algorithm</vt:lpstr>
      <vt:lpstr>Ilustrasi (1) Structure-learning algorithm</vt:lpstr>
      <vt:lpstr>Ilustrasi (2) Structure-learning algorithm</vt:lpstr>
      <vt:lpstr>Ilustrasi (3) Structure-learning algorithm</vt:lpstr>
      <vt:lpstr>Parameter-learning algorithm [TET01]</vt:lpstr>
      <vt:lpstr>Parameter-learning algorithm [TET01]</vt:lpstr>
      <vt:lpstr>Parameter-learning algorithm</vt:lpstr>
      <vt:lpstr>Kasus: Prediksi Beban listrik jangka pendek </vt:lpstr>
      <vt:lpstr>PowerPoint Presentation</vt:lpstr>
      <vt:lpstr>PowerPoint Presentation</vt:lpstr>
      <vt:lpstr>PowerPoint Presentation</vt:lpstr>
      <vt:lpstr>NEFPROX</vt:lpstr>
      <vt:lpstr>PowerPoint Presentation</vt:lpstr>
      <vt:lpstr>Structure Learning</vt:lpstr>
      <vt:lpstr>PowerPoint Presentation</vt:lpstr>
      <vt:lpstr>Parameter Learning</vt:lpstr>
      <vt:lpstr>Akurasi NEFPROX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ANFIS (Adaptive Network-based Fuzzy Inference System)</vt:lpstr>
      <vt:lpstr>PowerPoint Presentation</vt:lpstr>
      <vt:lpstr>PowerPoint Presentation</vt:lpstr>
      <vt:lpstr>PowerPoint Presentation</vt:lpstr>
      <vt:lpstr>PowerPoint Presentation</vt:lpstr>
      <vt:lpstr>ANFIS (Adaptive Network-based Fuzzy Inference System)</vt:lpstr>
      <vt:lpstr>PowerPoint Presentation</vt:lpstr>
      <vt:lpstr>PowerPoint Presentation</vt:lpstr>
      <vt:lpstr>PowerPoint Presentation</vt:lpstr>
      <vt:lpstr>PowerPoint Presentation</vt:lpstr>
      <vt:lpstr>ANFIS (Adaptive Network-based Fuzzy Inference System)</vt:lpstr>
      <vt:lpstr>ANFIS (Adaptive Network-based Fuzzy Inference System)</vt:lpstr>
      <vt:lpstr>PowerPoint Presentation</vt:lpstr>
      <vt:lpstr>ANFIS (Adaptive Network-based Fuzzy Inference System)</vt:lpstr>
      <vt:lpstr>PowerPoint Presentation</vt:lpstr>
      <vt:lpstr>ANFIS (Adaptive Network-based Fuzzy Inference System)</vt:lpstr>
      <vt:lpstr>PowerPoint Presentation</vt:lpstr>
      <vt:lpstr>ANFIS (Adaptive Network-based Fuzzy Inference System)</vt:lpstr>
      <vt:lpstr>PowerPoint Presentation</vt:lpstr>
      <vt:lpstr>ANFIS (Adaptive Network-based Fuzzy Inference System)</vt:lpstr>
      <vt:lpstr>Learning pada ANFIS</vt:lpstr>
      <vt:lpstr>PowerPoint Presentation</vt:lpstr>
      <vt:lpstr>Prediksi Tingkat Partisipasi Angkatan Kerja</vt:lpstr>
      <vt:lpstr>PowerPoint Presentation</vt:lpstr>
      <vt:lpstr>PowerPoint Presentation</vt:lpstr>
      <vt:lpstr>PowerPoint Presentation</vt:lpstr>
      <vt:lpstr>Kesimpulan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CS4763 Soft Computing 05 Neuro-Fuzzy</dc:title>
  <dc:creator>Toshiba</dc:creator>
  <cp:lastModifiedBy>lenovo</cp:lastModifiedBy>
  <cp:revision>43</cp:revision>
  <dcterms:created xsi:type="dcterms:W3CDTF">2006-08-16T00:00:00Z</dcterms:created>
  <dcterms:modified xsi:type="dcterms:W3CDTF">2017-05-21T06:04:39Z</dcterms:modified>
</cp:coreProperties>
</file>