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</p:sldMasterIdLst>
  <p:sldIdLst>
    <p:sldId id="257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56" r:id="rId11"/>
    <p:sldId id="357" r:id="rId12"/>
    <p:sldId id="358" r:id="rId13"/>
    <p:sldId id="359" r:id="rId14"/>
    <p:sldId id="360" r:id="rId15"/>
    <p:sldId id="361" r:id="rId16"/>
    <p:sldId id="306" r:id="rId17"/>
    <p:sldId id="307" r:id="rId18"/>
    <p:sldId id="308" r:id="rId19"/>
    <p:sldId id="362" r:id="rId20"/>
    <p:sldId id="309" r:id="rId21"/>
    <p:sldId id="310" r:id="rId22"/>
    <p:sldId id="311" r:id="rId23"/>
    <p:sldId id="312" r:id="rId24"/>
    <p:sldId id="313" r:id="rId25"/>
    <p:sldId id="363" r:id="rId26"/>
    <p:sldId id="364" r:id="rId27"/>
    <p:sldId id="314" r:id="rId28"/>
    <p:sldId id="315" r:id="rId29"/>
    <p:sldId id="316" r:id="rId30"/>
    <p:sldId id="267" r:id="rId31"/>
    <p:sldId id="294" r:id="rId32"/>
    <p:sldId id="286" r:id="rId33"/>
    <p:sldId id="296" r:id="rId34"/>
    <p:sldId id="297" r:id="rId35"/>
    <p:sldId id="278" r:id="rId36"/>
    <p:sldId id="293" r:id="rId37"/>
    <p:sldId id="295" r:id="rId38"/>
    <p:sldId id="285" r:id="rId39"/>
    <p:sldId id="287" r:id="rId40"/>
    <p:sldId id="290" r:id="rId41"/>
    <p:sldId id="291" r:id="rId42"/>
    <p:sldId id="292" r:id="rId43"/>
    <p:sldId id="298" r:id="rId44"/>
    <p:sldId id="324" r:id="rId45"/>
    <p:sldId id="325" r:id="rId46"/>
    <p:sldId id="326" r:id="rId47"/>
    <p:sldId id="318" r:id="rId48"/>
    <p:sldId id="328" r:id="rId49"/>
    <p:sldId id="320" r:id="rId50"/>
    <p:sldId id="327" r:id="rId51"/>
    <p:sldId id="321" r:id="rId52"/>
    <p:sldId id="329" r:id="rId53"/>
    <p:sldId id="330" r:id="rId54"/>
    <p:sldId id="331" r:id="rId55"/>
    <p:sldId id="333" r:id="rId56"/>
    <p:sldId id="332" r:id="rId57"/>
    <p:sldId id="334" r:id="rId58"/>
    <p:sldId id="279" r:id="rId59"/>
    <p:sldId id="335" r:id="rId60"/>
    <p:sldId id="336" r:id="rId61"/>
    <p:sldId id="322" r:id="rId62"/>
    <p:sldId id="283" r:id="rId63"/>
    <p:sldId id="281" r:id="rId64"/>
    <p:sldId id="282" r:id="rId65"/>
    <p:sldId id="337" r:id="rId66"/>
    <p:sldId id="339" r:id="rId67"/>
    <p:sldId id="340" r:id="rId68"/>
    <p:sldId id="341" r:id="rId69"/>
    <p:sldId id="343" r:id="rId70"/>
    <p:sldId id="344" r:id="rId71"/>
    <p:sldId id="346" r:id="rId72"/>
    <p:sldId id="348" r:id="rId73"/>
    <p:sldId id="352" r:id="rId74"/>
    <p:sldId id="349" r:id="rId75"/>
    <p:sldId id="354" r:id="rId76"/>
    <p:sldId id="345" r:id="rId77"/>
    <p:sldId id="347" r:id="rId78"/>
    <p:sldId id="350" r:id="rId79"/>
    <p:sldId id="353" r:id="rId80"/>
    <p:sldId id="351" r:id="rId81"/>
    <p:sldId id="355" r:id="rId82"/>
    <p:sldId id="317" r:id="rId83"/>
    <p:sldId id="277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C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3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3604-81DF-4FD4-B226-D382BC21A930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0A5FF-84A1-4A1C-84B4-945D5544A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E0976-5FF7-44B9-9438-9C8D9AD1ACAF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422C-A864-4FF0-83FF-7B965B352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6B4BF-BD03-4541-9BB2-B107E4106200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A336-5AB7-4FB7-A262-81F23C76F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D3604-81DF-4FD4-B226-D382BC21A930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0A5FF-84A1-4A1C-84B4-945D5544AC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9ECA98-2A42-4283-ABCB-341F0B6A3B1D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1C666-AE5F-4E4C-8810-A9A4BCB346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D6EE6-6F25-4429-BB75-2302F685A6F9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608B7-CF50-435B-82DE-26087C55C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F4C7D-FF2D-49D1-A9CC-E3EEC404E655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99DE9-75F5-4C9B-86E5-48A5DA6DD5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E0D575-DC98-4CA1-B76F-946AFB2F57E1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2CF51-13D5-443A-A67F-94FBACC4B4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BE14F2-9F03-48A8-B04F-2A96C4A847C6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F79A3-E58D-4879-8871-2608A87332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9DDFC4-DEB4-445A-863A-E9A7C488A842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5DD4D-56C6-4181-BEE8-739ED5AE20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7514F-5427-49CE-B96A-4E069F6D98CA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A8C71-971E-4663-8A3F-B43582A59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ECA98-2A42-4283-ABCB-341F0B6A3B1D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1C666-AE5F-4E4C-8810-A9A4BCB34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59599-0883-4882-87BF-1C6168835C55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8CF04-9849-4714-91D3-42EDD00BE3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E0976-5FF7-44B9-9438-9C8D9AD1ACAF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2422C-A864-4FF0-83FF-7B965B3523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6B4BF-BD03-4541-9BB2-B107E4106200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4A336-5AB7-4FB7-A262-81F23C76F1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6EE6-6F25-4429-BB75-2302F685A6F9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08B7-CF50-435B-82DE-26087C55C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4C7D-FF2D-49D1-A9CC-E3EEC404E655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9DE9-75F5-4C9B-86E5-48A5DA6DD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0D575-DC98-4CA1-B76F-946AFB2F57E1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CF51-13D5-443A-A67F-94FBACC4B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14F2-9F03-48A8-B04F-2A96C4A847C6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79A3-E58D-4879-8871-2608A8733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DDFC4-DEB4-445A-863A-E9A7C488A842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5DD4D-56C6-4181-BEE8-739ED5AE2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514F-5427-49CE-B96A-4E069F6D98CA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A8C71-971E-4663-8A3F-B43582A59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9599-0883-4882-87BF-1C6168835C55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8CF04-9849-4714-91D3-42EDD00BE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4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54E7F5-400E-421F-B144-83D7AF45A435}" type="datetimeFigureOut">
              <a:rPr lang="en-US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23FFC4-D1C6-4527-BC88-B383C3F87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49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87" r:id="rId2"/>
    <p:sldLayoutId id="214748370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708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54E7F5-400E-421F-B144-83D7AF45A435}" type="datetimeFigureOut">
              <a:rPr lang="en-US" smtClean="0"/>
              <a:pPr>
                <a:defRPr/>
              </a:pPr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23FFC4-D1C6-4527-BC88-B383C3F870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4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4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0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2.e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/>
              <a:t>Evolving </a:t>
            </a:r>
            <a:r>
              <a:rPr lang="id-ID" sz="6000" dirty="0" smtClean="0"/>
              <a:t>ANN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id-ID" sz="4000" dirty="0"/>
          </a:p>
        </p:txBody>
      </p:sp>
      <p:sp>
        <p:nvSpPr>
          <p:cNvPr id="15363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/>
            <a:r>
              <a:rPr lang="id-ID" sz="2400" dirty="0"/>
              <a:t>Dr. </a:t>
            </a:r>
            <a:r>
              <a:rPr lang="en-GB" sz="2400" dirty="0" err="1"/>
              <a:t>Suyanto</a:t>
            </a:r>
            <a:r>
              <a:rPr lang="en-GB" sz="2400" dirty="0"/>
              <a:t>, S</a:t>
            </a:r>
            <a:r>
              <a:rPr lang="id-ID" sz="2400" dirty="0"/>
              <a:t>.</a:t>
            </a:r>
            <a:r>
              <a:rPr lang="en-GB" sz="2400" dirty="0"/>
              <a:t>T</a:t>
            </a:r>
            <a:r>
              <a:rPr lang="id-ID" sz="2400" dirty="0"/>
              <a:t>.</a:t>
            </a:r>
            <a:r>
              <a:rPr lang="en-GB" sz="2400" dirty="0"/>
              <a:t>, M</a:t>
            </a:r>
            <a:r>
              <a:rPr lang="id-ID" sz="2400" dirty="0"/>
              <a:t>.</a:t>
            </a:r>
            <a:r>
              <a:rPr lang="en-GB" sz="2400" dirty="0"/>
              <a:t>Sc.</a:t>
            </a:r>
            <a:endParaRPr lang="id-ID" sz="2400" dirty="0"/>
          </a:p>
          <a:p>
            <a:pPr marR="0"/>
            <a:r>
              <a:rPr lang="id-ID" sz="2400" dirty="0"/>
              <a:t>HP/WA: 0812 845 12345</a:t>
            </a:r>
          </a:p>
          <a:p>
            <a:pPr marR="0"/>
            <a:endParaRPr lang="en-US" sz="2400" dirty="0"/>
          </a:p>
          <a:p>
            <a:pPr marR="0"/>
            <a:r>
              <a:rPr lang="id-ID" sz="2400" dirty="0"/>
              <a:t>Intelligence Computing Multimedia (ICM)</a:t>
            </a:r>
          </a:p>
          <a:p>
            <a:pPr marR="0"/>
            <a:r>
              <a:rPr lang="id-ID" sz="2400" dirty="0"/>
              <a:t>Informatics faculty  – Telkom University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51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81952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6200000" flipH="1">
            <a:off x="1104901" y="1638300"/>
            <a:ext cx="43434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029200" y="5943600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33CC33"/>
                </a:solidFill>
              </a:rPr>
              <a:t>Best-so-far DB</a:t>
            </a:r>
            <a:endParaRPr lang="en-US" sz="3200" dirty="0">
              <a:solidFill>
                <a:srgbClr val="33CC33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819400" y="10668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1447800" y="16002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2743201" y="838200"/>
            <a:ext cx="4267200" cy="39624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914401" y="2057400"/>
            <a:ext cx="4191000" cy="3429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90800" y="1219200"/>
            <a:ext cx="4648200" cy="38862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76600" y="11430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438400" y="1447800"/>
            <a:ext cx="5105400" cy="3352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066800" y="1981200"/>
            <a:ext cx="3810000" cy="3429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457199" y="2209800"/>
            <a:ext cx="4267200" cy="304800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981200" y="1143000"/>
            <a:ext cx="4191000" cy="3810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0" y="0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Algoritma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Genetika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981200" y="1143000"/>
            <a:ext cx="4191000" cy="38100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51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81952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029200" y="5943600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33CC33"/>
                </a:solidFill>
              </a:rPr>
              <a:t>Best-so-far DB</a:t>
            </a:r>
            <a:endParaRPr lang="en-US" sz="3200" dirty="0">
              <a:solidFill>
                <a:srgbClr val="33CC33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295398" y="1142999"/>
            <a:ext cx="6248402" cy="4572002"/>
            <a:chOff x="1295398" y="1142999"/>
            <a:chExt cx="6248402" cy="4572002"/>
          </a:xfrm>
        </p:grpSpPr>
        <p:cxnSp>
          <p:nvCxnSpPr>
            <p:cNvPr id="35" name="Straight Connector 34"/>
            <p:cNvCxnSpPr/>
            <p:nvPr/>
          </p:nvCxnSpPr>
          <p:spPr>
            <a:xfrm rot="16200000" flipH="1">
              <a:off x="1104901" y="1638300"/>
              <a:ext cx="4343400" cy="3657600"/>
            </a:xfrm>
            <a:prstGeom prst="lin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514600" y="1371600"/>
              <a:ext cx="4648200" cy="3657600"/>
            </a:xfrm>
            <a:prstGeom prst="lin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447800" y="1600200"/>
              <a:ext cx="3886200" cy="3733800"/>
            </a:xfrm>
            <a:prstGeom prst="lin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2743201" y="1295399"/>
              <a:ext cx="4267200" cy="3962400"/>
            </a:xfrm>
            <a:prstGeom prst="lin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914401" y="1676401"/>
              <a:ext cx="4191000" cy="3429000"/>
            </a:xfrm>
            <a:prstGeom prst="lin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590800" y="1219200"/>
              <a:ext cx="4648200" cy="3886200"/>
            </a:xfrm>
            <a:prstGeom prst="lin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438400" y="1524000"/>
              <a:ext cx="4648200" cy="3657600"/>
            </a:xfrm>
            <a:prstGeom prst="lin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438400" y="1219200"/>
              <a:ext cx="5105400" cy="3733800"/>
            </a:xfrm>
            <a:prstGeom prst="lin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24000" y="1828800"/>
              <a:ext cx="3810000" cy="3429000"/>
            </a:xfrm>
            <a:prstGeom prst="lin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685799" y="2057400"/>
              <a:ext cx="4267200" cy="3048001"/>
            </a:xfrm>
            <a:prstGeom prst="lin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981200" y="1143000"/>
              <a:ext cx="4191000" cy="3810000"/>
            </a:xfrm>
            <a:prstGeom prst="line">
              <a:avLst/>
            </a:prstGeom>
            <a:ln w="381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/>
          <p:nvPr/>
        </p:nvCxnSpPr>
        <p:spPr>
          <a:xfrm>
            <a:off x="1828800" y="1295400"/>
            <a:ext cx="4038600" cy="38862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0" y="0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Algoritma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Genetika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1828800" y="1295400"/>
            <a:ext cx="4038600" cy="38862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51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81952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6200000" flipH="1">
            <a:off x="1866900" y="1409700"/>
            <a:ext cx="4343400" cy="365760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572000" y="5638800"/>
            <a:ext cx="358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 dirty="0">
                <a:solidFill>
                  <a:srgbClr val="33CC33"/>
                </a:solidFill>
              </a:rPr>
              <a:t>w</a:t>
            </a:r>
            <a:r>
              <a:rPr lang="en-US" sz="2800" baseline="-25000" dirty="0">
                <a:solidFill>
                  <a:srgbClr val="33CC33"/>
                </a:solidFill>
              </a:rPr>
              <a:t>1</a:t>
            </a:r>
            <a:r>
              <a:rPr lang="en-US" sz="2800" i="1" dirty="0">
                <a:solidFill>
                  <a:srgbClr val="33CC33"/>
                </a:solidFill>
              </a:rPr>
              <a:t>x</a:t>
            </a:r>
            <a:r>
              <a:rPr lang="en-US" sz="2800" baseline="-25000" dirty="0">
                <a:solidFill>
                  <a:srgbClr val="33CC33"/>
                </a:solidFill>
              </a:rPr>
              <a:t>1</a:t>
            </a:r>
            <a:r>
              <a:rPr lang="en-US" sz="2800" i="1" dirty="0">
                <a:solidFill>
                  <a:srgbClr val="33CC33"/>
                </a:solidFill>
              </a:rPr>
              <a:t> + w</a:t>
            </a:r>
            <a:r>
              <a:rPr lang="en-US" sz="2800" baseline="-25000" dirty="0">
                <a:solidFill>
                  <a:srgbClr val="33CC33"/>
                </a:solidFill>
              </a:rPr>
              <a:t>2</a:t>
            </a:r>
            <a:r>
              <a:rPr lang="en-US" sz="2800" i="1" dirty="0">
                <a:solidFill>
                  <a:srgbClr val="33CC33"/>
                </a:solidFill>
              </a:rPr>
              <a:t>x</a:t>
            </a:r>
            <a:r>
              <a:rPr lang="en-US" sz="2800" baseline="-25000" dirty="0">
                <a:solidFill>
                  <a:srgbClr val="33CC33"/>
                </a:solidFill>
              </a:rPr>
              <a:t>2 </a:t>
            </a:r>
            <a:r>
              <a:rPr lang="en-US" sz="2800" i="1" dirty="0" smtClean="0">
                <a:solidFill>
                  <a:srgbClr val="33CC33"/>
                </a:solidFill>
              </a:rPr>
              <a:t>– </a:t>
            </a:r>
            <a:r>
              <a:rPr lang="el-GR" sz="2800" i="1" dirty="0" smtClean="0">
                <a:solidFill>
                  <a:srgbClr val="33CC33"/>
                </a:solidFill>
              </a:rPr>
              <a:t>θ</a:t>
            </a:r>
            <a:r>
              <a:rPr lang="en-US" sz="2800" i="1" dirty="0" smtClean="0">
                <a:solidFill>
                  <a:srgbClr val="33CC33"/>
                </a:solidFill>
              </a:rPr>
              <a:t> = </a:t>
            </a:r>
            <a:r>
              <a:rPr lang="en-US" sz="2800" dirty="0" smtClean="0">
                <a:solidFill>
                  <a:srgbClr val="33CC33"/>
                </a:solidFill>
              </a:rPr>
              <a:t>0</a:t>
            </a:r>
          </a:p>
          <a:p>
            <a:pPr algn="ctr"/>
            <a:r>
              <a:rPr lang="en-US" sz="2800" i="1" dirty="0" smtClean="0">
                <a:solidFill>
                  <a:srgbClr val="33CC33"/>
                </a:solidFill>
              </a:rPr>
              <a:t>Decision boundary</a:t>
            </a:r>
            <a:endParaRPr lang="id-ID" sz="2800" i="1" dirty="0">
              <a:solidFill>
                <a:srgbClr val="33CC33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819400" y="8382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1066800" y="15240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2362200" y="10668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1600200" y="15240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0" y="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Propagasi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Balik</a:t>
            </a:r>
            <a:endParaRPr lang="en-US" sz="2400" b="1" dirty="0"/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1866899" y="1409700"/>
            <a:ext cx="4343400" cy="36576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Diskusi</a:t>
            </a:r>
            <a:endParaRPr lang="id-ID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PB?</a:t>
            </a:r>
          </a:p>
          <a:p>
            <a:r>
              <a:rPr lang="en-US" dirty="0" smtClean="0"/>
              <a:t>PB</a:t>
            </a:r>
          </a:p>
          <a:p>
            <a:pPr lvl="1"/>
            <a:r>
              <a:rPr lang="en-US" dirty="0" err="1" smtClean="0"/>
              <a:t>Tipe</a:t>
            </a:r>
            <a:r>
              <a:rPr lang="en-US" dirty="0" smtClean="0"/>
              <a:t> data real</a:t>
            </a:r>
          </a:p>
          <a:p>
            <a:r>
              <a:rPr lang="en-US" dirty="0" smtClean="0"/>
              <a:t>AG</a:t>
            </a:r>
          </a:p>
          <a:p>
            <a:pPr lvl="1"/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biner</a:t>
            </a:r>
            <a:endParaRPr lang="en-US" dirty="0" smtClean="0"/>
          </a:p>
          <a:p>
            <a:pPr lvl="1"/>
            <a:r>
              <a:rPr lang="en-US" dirty="0" err="1" smtClean="0"/>
              <a:t>Presisi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51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81952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6200000" flipH="1">
            <a:off x="1714500" y="1409700"/>
            <a:ext cx="4343400" cy="36576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1790701" y="1409700"/>
            <a:ext cx="4267199" cy="373380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/>
              <a:t>EAs untuk optimasi struktur ANN</a:t>
            </a:r>
            <a:endParaRPr lang="id-ID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Banyak struktur ANN:</a:t>
            </a:r>
          </a:p>
          <a:p>
            <a:pPr lvl="1" eaLnBrk="1" hangingPunct="1"/>
            <a:r>
              <a:rPr lang="en-US" smtClean="0"/>
              <a:t>Single Layer Perceptron</a:t>
            </a:r>
          </a:p>
          <a:p>
            <a:pPr lvl="1" eaLnBrk="1" hangingPunct="1"/>
            <a:r>
              <a:rPr lang="en-US" smtClean="0"/>
              <a:t>Multi Layer Perceptron</a:t>
            </a:r>
          </a:p>
          <a:p>
            <a:pPr lvl="1" eaLnBrk="1" hangingPunct="1"/>
            <a:r>
              <a:rPr lang="en-US" smtClean="0"/>
              <a:t>Recurrent Network, dsb.</a:t>
            </a:r>
          </a:p>
          <a:p>
            <a:pPr eaLnBrk="1" hangingPunct="1"/>
            <a:r>
              <a:rPr lang="en-US" smtClean="0"/>
              <a:t>EAs </a:t>
            </a:r>
            <a:r>
              <a:rPr lang="en-US" smtClean="0">
                <a:sym typeface="Wingdings" pitchFamily="2" charset="2"/>
              </a:rPr>
              <a:t>untuk optimasi struktur ANN?</a:t>
            </a:r>
            <a:endParaRPr lang="en-US" smtClean="0"/>
          </a:p>
          <a:p>
            <a:pPr eaLnBrk="1" hangingPunct="1"/>
            <a:r>
              <a:rPr lang="en-US" smtClean="0"/>
              <a:t>Bagaimana representasi kromosomnya?</a:t>
            </a:r>
          </a:p>
          <a:p>
            <a:pPr eaLnBrk="1" hangingPunct="1"/>
            <a:r>
              <a:rPr lang="en-US" smtClean="0"/>
              <a:t>Bagaimana fungsi fitnessnya?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43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362200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Calibri" pitchFamily="34" charset="0"/>
              </a:rPr>
              <a:t>Kromosom Real</a:t>
            </a:r>
            <a:endParaRPr lang="id-ID" sz="36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228600" y="228600"/>
          <a:ext cx="8682038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0" name="Visio" r:id="rId3" imgW="8941699" imgH="5182681" progId="Visio.Drawing.11">
                  <p:embed/>
                </p:oleObj>
              </mc:Choice>
              <mc:Fallback>
                <p:oleObj name="Visio" r:id="rId3" imgW="8941699" imgH="518268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682038" cy="601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2362200" y="62118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Calibri" pitchFamily="34" charset="0"/>
              </a:rPr>
              <a:t>Operator Mutasi</a:t>
            </a:r>
            <a:endParaRPr lang="id-ID" sz="36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88900" y="609600"/>
          <a:ext cx="8923338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4" name="Visio" r:id="rId3" imgW="6892634" imgH="4000686" progId="Visio.Drawing.11">
                  <p:embed/>
                </p:oleObj>
              </mc:Choice>
              <mc:Fallback>
                <p:oleObj name="Visio" r:id="rId3" imgW="6892634" imgH="400068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609600"/>
                        <a:ext cx="8923338" cy="579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68263" y="533400"/>
          <a:ext cx="8923337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4" name="Visio" r:id="rId3" imgW="6892634" imgH="4000686" progId="Visio.Drawing.11">
                  <p:embed/>
                </p:oleObj>
              </mc:Choice>
              <mc:Fallback>
                <p:oleObj name="Visio" r:id="rId3" imgW="6892634" imgH="400068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3" y="533400"/>
                        <a:ext cx="8923337" cy="579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/>
              <a:t>Perbandingan</a:t>
            </a:r>
            <a:r>
              <a:rPr lang="en-US" sz="4000" dirty="0" smtClean="0"/>
              <a:t> EAs </a:t>
            </a:r>
            <a:r>
              <a:rPr lang="en-US" sz="4000" dirty="0" err="1" smtClean="0"/>
              <a:t>dan</a:t>
            </a:r>
            <a:r>
              <a:rPr lang="en-US" sz="4000" dirty="0" smtClean="0"/>
              <a:t> ANN</a:t>
            </a:r>
            <a:endParaRPr lang="id-ID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2362200"/>
          <a:ext cx="8305800" cy="3657600"/>
        </p:xfrm>
        <a:graphic>
          <a:graphicData uri="http://schemas.openxmlformats.org/drawingml/2006/table">
            <a:tbl>
              <a:tblPr/>
              <a:tblGrid>
                <a:gridCol w="4700062"/>
                <a:gridCol w="1447953"/>
                <a:gridCol w="2157785"/>
              </a:tblGrid>
              <a:tr h="756279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b="1" spc="-30" dirty="0">
                          <a:latin typeface="Arial"/>
                          <a:ea typeface="Times New Roman"/>
                          <a:cs typeface="Times New Roman"/>
                        </a:rPr>
                        <a:t>Kriteria</a:t>
                      </a:r>
                      <a:endParaRPr lang="id-ID" sz="32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b="1" spc="-30" dirty="0">
                          <a:latin typeface="Arial"/>
                          <a:ea typeface="Times New Roman"/>
                          <a:cs typeface="Times New Roman"/>
                        </a:rPr>
                        <a:t>EAs</a:t>
                      </a:r>
                      <a:endParaRPr lang="id-ID" sz="32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en-US" sz="2400" b="1" i="0" spc="-30" dirty="0" smtClean="0">
                          <a:latin typeface="Arial"/>
                          <a:ea typeface="Times New Roman"/>
                          <a:cs typeface="Times New Roman"/>
                        </a:rPr>
                        <a:t>ANN</a:t>
                      </a:r>
                      <a:endParaRPr lang="id-ID" sz="3200" i="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76861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latin typeface="Arial"/>
                          <a:ea typeface="Times New Roman"/>
                          <a:cs typeface="Times New Roman"/>
                        </a:rPr>
                        <a:t>Sangat baik untuk klasifikasi atau pengenalan pola?</a:t>
                      </a:r>
                      <a:endParaRPr lang="id-ID" sz="24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b="1" spc="-3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4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4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24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latin typeface="Arial"/>
                          <a:ea typeface="Times New Roman"/>
                          <a:cs typeface="Times New Roman"/>
                        </a:rPr>
                        <a:t>Sangat baik untuk optimasi, khususnya permasalahan kombinatorial?</a:t>
                      </a:r>
                      <a:endParaRPr lang="id-ID" sz="24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4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b="1" spc="-30" dirty="0">
                          <a:latin typeface="Arial"/>
                          <a:ea typeface="Times New Roman"/>
                          <a:cs typeface="Times New Roman"/>
                        </a:rPr>
                        <a:t>Tidak</a:t>
                      </a:r>
                      <a:endParaRPr lang="id-ID" sz="24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21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latin typeface="Arial"/>
                          <a:ea typeface="Times New Roman"/>
                          <a:cs typeface="Times New Roman"/>
                        </a:rPr>
                        <a:t>Bisa </a:t>
                      </a:r>
                      <a:r>
                        <a:rPr lang="id-ID" sz="2400" i="1" spc="-30" dirty="0">
                          <a:latin typeface="Arial"/>
                          <a:ea typeface="Times New Roman"/>
                          <a:cs typeface="Times New Roman"/>
                        </a:rPr>
                        <a:t>learning</a:t>
                      </a:r>
                      <a:r>
                        <a:rPr lang="id-ID" sz="2400" spc="-30" dirty="0"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  <a:endParaRPr lang="id-ID" sz="24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400" spc="-3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800100" algn="l"/>
                        </a:tabLst>
                      </a:pPr>
                      <a:r>
                        <a:rPr lang="id-ID" sz="2400" spc="-30" dirty="0">
                          <a:latin typeface="Arial"/>
                          <a:ea typeface="Times New Roman"/>
                          <a:cs typeface="Times New Roman"/>
                        </a:rPr>
                        <a:t>Ya</a:t>
                      </a:r>
                      <a:endParaRPr lang="id-ID" sz="2400" spc="-30" dirty="0">
                        <a:latin typeface="Book Antiqu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Fungsi Fitness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Setiap kromosom </a:t>
            </a:r>
            <a:r>
              <a:rPr lang="id-ID" smtClean="0"/>
              <a:t>dilatih menggunakan </a:t>
            </a:r>
            <a:r>
              <a:rPr lang="en-US" smtClean="0"/>
              <a:t>BP (atau </a:t>
            </a:r>
            <a:r>
              <a:rPr lang="id-ID" smtClean="0"/>
              <a:t>EAs</a:t>
            </a:r>
            <a:r>
              <a:rPr lang="en-US" smtClean="0"/>
              <a:t>)</a:t>
            </a:r>
            <a:r>
              <a:rPr lang="id-ID" smtClean="0"/>
              <a:t> dengan semua data latih untuk sejumlah </a:t>
            </a:r>
            <a:r>
              <a:rPr lang="id-ID" i="1" smtClean="0"/>
              <a:t>epoch </a:t>
            </a:r>
            <a:r>
              <a:rPr lang="id-ID" smtClean="0"/>
              <a:t>tertentu, misalnya 100 </a:t>
            </a:r>
            <a:r>
              <a:rPr lang="id-ID" i="1" smtClean="0"/>
              <a:t>epoch</a:t>
            </a:r>
            <a:r>
              <a:rPr lang="en-US" smtClean="0"/>
              <a:t>.</a:t>
            </a:r>
          </a:p>
          <a:p>
            <a:pPr eaLnBrk="1" hangingPunct="1"/>
            <a:r>
              <a:rPr lang="id-ID" smtClean="0"/>
              <a:t>MSE kecil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id-ID" i="1" smtClean="0"/>
              <a:t>fitness</a:t>
            </a:r>
            <a:r>
              <a:rPr lang="id-ID" smtClean="0"/>
              <a:t> tinggi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31745" name="Object 2"/>
          <p:cNvGraphicFramePr>
            <a:graphicFrameLocks noChangeAspect="1"/>
          </p:cNvGraphicFramePr>
          <p:nvPr/>
        </p:nvGraphicFramePr>
        <p:xfrm>
          <a:off x="3352800" y="4419600"/>
          <a:ext cx="216535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8" name="Equation" r:id="rId3" imgW="634680" imgH="393480" progId="Equation.3">
                  <p:embed/>
                </p:oleObj>
              </mc:Choice>
              <mc:Fallback>
                <p:oleObj name="Equation" r:id="rId3" imgW="6346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419600"/>
                        <a:ext cx="2165350" cy="110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Fungsi Fitness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Setiap kromosom </a:t>
            </a:r>
            <a:r>
              <a:rPr lang="id-ID" smtClean="0"/>
              <a:t>dilatih menggunakan </a:t>
            </a:r>
            <a:r>
              <a:rPr lang="en-US" smtClean="0"/>
              <a:t>BP (atau </a:t>
            </a:r>
            <a:r>
              <a:rPr lang="id-ID" smtClean="0"/>
              <a:t>EAs</a:t>
            </a:r>
            <a:r>
              <a:rPr lang="en-US" smtClean="0"/>
              <a:t>)</a:t>
            </a:r>
            <a:r>
              <a:rPr lang="id-ID" smtClean="0"/>
              <a:t> dengan semua data latih </a:t>
            </a:r>
            <a:r>
              <a:rPr lang="en-US" smtClean="0"/>
              <a:t>sampai menghasilkan MSE tertentu</a:t>
            </a:r>
            <a:r>
              <a:rPr lang="id-ID" smtClean="0"/>
              <a:t>, misalnya</a:t>
            </a:r>
            <a:r>
              <a:rPr lang="en-US" smtClean="0"/>
              <a:t> 0,001.</a:t>
            </a:r>
          </a:p>
          <a:p>
            <a:pPr eaLnBrk="1" hangingPunct="1"/>
            <a:r>
              <a:rPr lang="en-US" smtClean="0"/>
              <a:t>Jumlah </a:t>
            </a:r>
            <a:r>
              <a:rPr lang="en-US" i="1" smtClean="0"/>
              <a:t>epoch</a:t>
            </a:r>
            <a:r>
              <a:rPr lang="en-US" smtClean="0"/>
              <a:t> sedikit</a:t>
            </a:r>
            <a:r>
              <a:rPr lang="id-ID" smtClean="0"/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id-ID" i="1" smtClean="0"/>
              <a:t>fitness</a:t>
            </a:r>
            <a:r>
              <a:rPr lang="id-ID" smtClean="0"/>
              <a:t> tinggi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3276600" y="4419600"/>
          <a:ext cx="2382838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2" name="Equation" r:id="rId3" imgW="698400" imgH="419040" progId="Equation.3">
                  <p:embed/>
                </p:oleObj>
              </mc:Choice>
              <mc:Fallback>
                <p:oleObj name="Equation" r:id="rId3" imgW="69840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19600"/>
                        <a:ext cx="2382838" cy="117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Grammatical Encoding</a:t>
            </a:r>
            <a:endParaRPr lang="id-ID" smtClean="0"/>
          </a:p>
        </p:txBody>
      </p:sp>
      <p:sp>
        <p:nvSpPr>
          <p:cNvPr id="169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z="2200" dirty="0" smtClean="0"/>
              <a:t>Otak manusia merupakan suatu komputer sangat kompleks yang terdiri dari sekitar 10</a:t>
            </a:r>
            <a:r>
              <a:rPr lang="id-ID" sz="2200" baseline="30000" dirty="0" smtClean="0"/>
              <a:t>11 </a:t>
            </a:r>
            <a:r>
              <a:rPr lang="id-ID" sz="2200" dirty="0" smtClean="0"/>
              <a:t>elemen komputasi (</a:t>
            </a:r>
            <a:r>
              <a:rPr lang="id-ID" sz="2200" i="1" dirty="0" smtClean="0"/>
              <a:t>neurons</a:t>
            </a:r>
            <a:r>
              <a:rPr lang="id-ID" sz="2200" dirty="0" smtClean="0"/>
              <a:t>). </a:t>
            </a:r>
            <a:endParaRPr lang="en-US" sz="2200" dirty="0" smtClean="0"/>
          </a:p>
          <a:p>
            <a:pPr eaLnBrk="1" hangingPunct="1"/>
            <a:r>
              <a:rPr lang="en-US" sz="2200" dirty="0" smtClean="0"/>
              <a:t>T</a:t>
            </a:r>
            <a:r>
              <a:rPr lang="id-ID" sz="2200" dirty="0" smtClean="0"/>
              <a:t>erdapat sekitar 10</a:t>
            </a:r>
            <a:r>
              <a:rPr lang="id-ID" sz="2200" baseline="30000" dirty="0" smtClean="0"/>
              <a:t>14 </a:t>
            </a:r>
            <a:r>
              <a:rPr lang="id-ID" sz="2200" dirty="0" smtClean="0"/>
              <a:t>sampai 10</a:t>
            </a:r>
            <a:r>
              <a:rPr lang="id-ID" sz="2200" baseline="30000" dirty="0" smtClean="0"/>
              <a:t>15 </a:t>
            </a:r>
            <a:r>
              <a:rPr lang="id-ID" sz="2200" dirty="0" smtClean="0"/>
              <a:t>koneksi antar </a:t>
            </a:r>
            <a:r>
              <a:rPr lang="id-ID" sz="2200" i="1" dirty="0" smtClean="0"/>
              <a:t>neurons</a:t>
            </a:r>
            <a:r>
              <a:rPr lang="id-ID" sz="2200" dirty="0" smtClean="0"/>
              <a:t>, atau sekitar 1000 sampai 10000 koneksi per </a:t>
            </a:r>
            <a:r>
              <a:rPr lang="id-ID" sz="2200" i="1" dirty="0" smtClean="0"/>
              <a:t>neuron</a:t>
            </a:r>
            <a:r>
              <a:rPr lang="id-ID" sz="2200" dirty="0" smtClean="0"/>
              <a:t>. </a:t>
            </a:r>
            <a:endParaRPr lang="en-US" sz="2200" dirty="0" smtClean="0"/>
          </a:p>
          <a:p>
            <a:pPr eaLnBrk="1" hangingPunct="1"/>
            <a:r>
              <a:rPr lang="id-ID" sz="2200" dirty="0" smtClean="0"/>
              <a:t>Jika setiap koneksi dikodekan ke dalam kromosom, maka informasi yang mengisi kromosom akan sekitar </a:t>
            </a:r>
            <a:r>
              <a:rPr lang="id-ID" sz="2200" b="1" dirty="0" smtClean="0">
                <a:solidFill>
                  <a:srgbClr val="FF0000"/>
                </a:solidFill>
              </a:rPr>
              <a:t>10</a:t>
            </a:r>
            <a:r>
              <a:rPr lang="id-ID" sz="2200" b="1" baseline="30000" dirty="0" smtClean="0">
                <a:solidFill>
                  <a:srgbClr val="FF0000"/>
                </a:solidFill>
              </a:rPr>
              <a:t>5 </a:t>
            </a:r>
            <a:r>
              <a:rPr lang="id-ID" sz="2200" b="1" dirty="0" smtClean="0">
                <a:solidFill>
                  <a:srgbClr val="FF0000"/>
                </a:solidFill>
              </a:rPr>
              <a:t>GB</a:t>
            </a:r>
            <a:r>
              <a:rPr lang="id-ID" sz="2200" dirty="0" smtClean="0"/>
              <a:t>, dimana bobot-bobot sinaptik dikodekan menggunakan hanya 1 </a:t>
            </a:r>
            <a:r>
              <a:rPr lang="id-ID" sz="2200" i="1" dirty="0" smtClean="0"/>
              <a:t>byte</a:t>
            </a:r>
            <a:r>
              <a:rPr lang="id-ID" sz="2200" dirty="0" smtClean="0"/>
              <a:t>. </a:t>
            </a:r>
            <a:endParaRPr lang="en-US" sz="2200" dirty="0" smtClean="0"/>
          </a:p>
          <a:p>
            <a:pPr eaLnBrk="1" hangingPunct="1"/>
            <a:r>
              <a:rPr lang="id-ID" sz="2200" dirty="0" smtClean="0"/>
              <a:t>Tetapi, pada kenyataanya ukuran </a:t>
            </a:r>
            <a:r>
              <a:rPr lang="id-ID" sz="2200" i="1" dirty="0" smtClean="0"/>
              <a:t>genome</a:t>
            </a:r>
            <a:r>
              <a:rPr lang="id-ID" sz="2200" dirty="0" smtClean="0"/>
              <a:t> manusia hanya sekitar </a:t>
            </a:r>
            <a:r>
              <a:rPr lang="id-ID" sz="2200" b="1" dirty="0" smtClean="0">
                <a:solidFill>
                  <a:srgbClr val="FF0000"/>
                </a:solidFill>
              </a:rPr>
              <a:t>3 GB</a:t>
            </a:r>
            <a:r>
              <a:rPr lang="id-ID" sz="2200" dirty="0" smtClean="0"/>
              <a:t>. </a:t>
            </a:r>
            <a:endParaRPr lang="en-US" sz="2200" dirty="0" smtClean="0"/>
          </a:p>
          <a:p>
            <a:pPr eaLnBrk="1" hangingPunct="1"/>
            <a:r>
              <a:rPr lang="id-ID" sz="2200" dirty="0" smtClean="0"/>
              <a:t>Oleh karena itu para peneliti percaya bahwa pengkodean otak manusia tidak menggunakan pengkodean langsung, melainkan pengkodean </a:t>
            </a:r>
            <a:r>
              <a:rPr lang="id-ID" sz="2200" b="1" dirty="0" smtClean="0">
                <a:solidFill>
                  <a:srgbClr val="FF0000"/>
                </a:solidFill>
              </a:rPr>
              <a:t>prosedur</a:t>
            </a:r>
            <a:r>
              <a:rPr lang="id-ID" sz="2200" b="1" dirty="0" smtClean="0"/>
              <a:t> </a:t>
            </a:r>
            <a:r>
              <a:rPr lang="id-ID" sz="2200" dirty="0" smtClean="0"/>
              <a:t>dimana otak dibentuk.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Grammatical Encoding</a:t>
            </a:r>
            <a:endParaRPr lang="id-ID" smtClean="0"/>
          </a:p>
        </p:txBody>
      </p:sp>
      <p:sp>
        <p:nvSpPr>
          <p:cNvPr id="171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z="2400" smtClean="0"/>
              <a:t>Pada skema ini, kromosom dipandang sebagai kalimat yang diekspresikan menggunakan </a:t>
            </a:r>
            <a:r>
              <a:rPr lang="id-ID" sz="2400" i="1" smtClean="0"/>
              <a:t>grammar </a:t>
            </a:r>
            <a:r>
              <a:rPr lang="id-ID" sz="2400" smtClean="0"/>
              <a:t>(tata bahasa). </a:t>
            </a:r>
            <a:endParaRPr lang="en-US" sz="2400" smtClean="0"/>
          </a:p>
          <a:p>
            <a:pPr eaLnBrk="1" hangingPunct="1"/>
            <a:r>
              <a:rPr lang="id-ID" sz="2400" smtClean="0"/>
              <a:t>Ketika sebuah kalimat dibaca (kromosom didekodekan), maka individu dibangkitkan menggunakan </a:t>
            </a:r>
            <a:r>
              <a:rPr lang="id-ID" sz="2400" i="1" smtClean="0"/>
              <a:t>grammar</a:t>
            </a:r>
            <a:r>
              <a:rPr lang="id-ID" sz="2400" smtClean="0"/>
              <a:t> </a:t>
            </a:r>
            <a:r>
              <a:rPr lang="en-US" sz="2400" smtClean="0"/>
              <a:t>tsb</a:t>
            </a:r>
            <a:r>
              <a:rPr lang="id-ID" sz="2400" smtClean="0"/>
              <a:t>.</a:t>
            </a:r>
            <a:endParaRPr lang="en-US" sz="2400" smtClean="0"/>
          </a:p>
          <a:p>
            <a:pPr eaLnBrk="1" hangingPunct="1"/>
            <a:r>
              <a:rPr lang="en-US" sz="2400" smtClean="0"/>
              <a:t>Contoh: </a:t>
            </a:r>
            <a:r>
              <a:rPr lang="id-ID" sz="2400" smtClean="0"/>
              <a:t>skema Kitano</a:t>
            </a:r>
            <a:r>
              <a:rPr lang="en-US" sz="2400" smtClean="0"/>
              <a:t> yang digunakan untuk mengkodekan A</a:t>
            </a:r>
            <a:r>
              <a:rPr lang="id-ID" sz="2400" smtClean="0"/>
              <a:t>NN yang berisi maksimum 8 </a:t>
            </a:r>
            <a:r>
              <a:rPr lang="id-ID" sz="2400" i="1" smtClean="0"/>
              <a:t>neurons</a:t>
            </a:r>
            <a:endParaRPr lang="id-ID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88900" y="609600"/>
          <a:ext cx="8923338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8" name="Visio" r:id="rId3" imgW="6892634" imgH="4000686" progId="Visio.Drawing.11">
                  <p:embed/>
                </p:oleObj>
              </mc:Choice>
              <mc:Fallback>
                <p:oleObj name="Visio" r:id="rId3" imgW="6892634" imgH="400068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609600"/>
                        <a:ext cx="8923338" cy="579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68263" y="533400"/>
          <a:ext cx="8923337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2" name="Visio" r:id="rId3" imgW="6892634" imgH="4000686" progId="Visio.Drawing.11">
                  <p:embed/>
                </p:oleObj>
              </mc:Choice>
              <mc:Fallback>
                <p:oleObj name="Visio" r:id="rId3" imgW="6892634" imgH="400068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3" y="533400"/>
                        <a:ext cx="8923337" cy="579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5400" smtClean="0"/>
              <a:t>Skema</a:t>
            </a:r>
            <a:r>
              <a:rPr lang="en-US" sz="5400" smtClean="0"/>
              <a:t> </a:t>
            </a:r>
            <a:r>
              <a:rPr lang="id-ID" sz="5400" smtClean="0"/>
              <a:t>Kitano</a:t>
            </a:r>
            <a:endParaRPr lang="id-ID" smtClean="0"/>
          </a:p>
        </p:txBody>
      </p:sp>
      <p:pic>
        <p:nvPicPr>
          <p:cNvPr id="8199" name="Picture 2" descr="5-11 gramatic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362200"/>
            <a:ext cx="8085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162819" name="Object 3"/>
          <p:cNvGraphicFramePr>
            <a:graphicFrameLocks noChangeAspect="1"/>
          </p:cNvGraphicFramePr>
          <p:nvPr/>
        </p:nvGraphicFramePr>
        <p:xfrm>
          <a:off x="457200" y="3505200"/>
          <a:ext cx="15890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2" name="Equation" r:id="rId4" imgW="863225" imgH="457002" progId="Equation.3">
                  <p:embed/>
                </p:oleObj>
              </mc:Choice>
              <mc:Fallback>
                <p:oleObj name="Equation" r:id="rId4" imgW="863225" imgH="45700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5200"/>
                        <a:ext cx="158908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162821" name="Object 5"/>
          <p:cNvGraphicFramePr>
            <a:graphicFrameLocks noChangeAspect="1"/>
          </p:cNvGraphicFramePr>
          <p:nvPr/>
        </p:nvGraphicFramePr>
        <p:xfrm>
          <a:off x="468313" y="4572000"/>
          <a:ext cx="15890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3" name="Equation" r:id="rId6" imgW="863225" imgH="457002" progId="Equation.3">
                  <p:embed/>
                </p:oleObj>
              </mc:Choice>
              <mc:Fallback>
                <p:oleObj name="Equation" r:id="rId6" imgW="863225" imgH="45700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572000"/>
                        <a:ext cx="15890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162823" name="Object 7"/>
          <p:cNvGraphicFramePr>
            <a:graphicFrameLocks noChangeAspect="1"/>
          </p:cNvGraphicFramePr>
          <p:nvPr/>
        </p:nvGraphicFramePr>
        <p:xfrm>
          <a:off x="2438400" y="4525963"/>
          <a:ext cx="167640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4" name="Equation" r:id="rId8" imgW="863225" imgH="457002" progId="Equation.3">
                  <p:embed/>
                </p:oleObj>
              </mc:Choice>
              <mc:Fallback>
                <p:oleObj name="Equation" r:id="rId8" imgW="863225" imgH="45700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525963"/>
                        <a:ext cx="1676400" cy="88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162825" name="Object 9"/>
          <p:cNvGraphicFramePr>
            <a:graphicFrameLocks noChangeAspect="1"/>
          </p:cNvGraphicFramePr>
          <p:nvPr/>
        </p:nvGraphicFramePr>
        <p:xfrm>
          <a:off x="457200" y="5715000"/>
          <a:ext cx="6762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5" name="Equation" r:id="rId10" imgW="3378200" imgH="457200" progId="Equation.3">
                  <p:embed/>
                </p:oleObj>
              </mc:Choice>
              <mc:Fallback>
                <p:oleObj name="Equation" r:id="rId10" imgW="33782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15000"/>
                        <a:ext cx="67627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5400" smtClean="0"/>
              <a:t>Skema</a:t>
            </a:r>
            <a:r>
              <a:rPr lang="en-US" sz="5400" smtClean="0"/>
              <a:t> </a:t>
            </a:r>
            <a:r>
              <a:rPr lang="id-ID" sz="5400" smtClean="0"/>
              <a:t>Kitano</a:t>
            </a:r>
            <a:endParaRPr lang="id-ID" smtClean="0"/>
          </a:p>
        </p:txBody>
      </p:sp>
      <p:pic>
        <p:nvPicPr>
          <p:cNvPr id="9222" name="Picture 2" descr="5-11 gramatic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362200"/>
            <a:ext cx="8085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92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211974" name="Object 6"/>
          <p:cNvGraphicFramePr>
            <a:graphicFrameLocks noChangeAspect="1"/>
          </p:cNvGraphicFramePr>
          <p:nvPr/>
        </p:nvGraphicFramePr>
        <p:xfrm>
          <a:off x="466725" y="4572000"/>
          <a:ext cx="9048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4" name="Equation" r:id="rId4" imgW="545863" imgH="457002" progId="Equation.3">
                  <p:embed/>
                </p:oleObj>
              </mc:Choice>
              <mc:Fallback>
                <p:oleObj name="Equation" r:id="rId4" imgW="545863" imgH="45700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572000"/>
                        <a:ext cx="90487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211976" name="Object 8"/>
          <p:cNvGraphicFramePr>
            <a:graphicFrameLocks noChangeAspect="1"/>
          </p:cNvGraphicFramePr>
          <p:nvPr/>
        </p:nvGraphicFramePr>
        <p:xfrm>
          <a:off x="2200275" y="4038600"/>
          <a:ext cx="21431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5" name="Equation" r:id="rId6" imgW="1028700" imgH="914400" progId="Equation.3">
                  <p:embed/>
                </p:oleObj>
              </mc:Choice>
              <mc:Fallback>
                <p:oleObj name="Equation" r:id="rId6" imgW="1028700" imgH="914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4038600"/>
                        <a:ext cx="2143125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211978" name="Object 10"/>
          <p:cNvGraphicFramePr>
            <a:graphicFrameLocks noChangeAspect="1"/>
          </p:cNvGraphicFramePr>
          <p:nvPr/>
        </p:nvGraphicFramePr>
        <p:xfrm>
          <a:off x="5265738" y="3505200"/>
          <a:ext cx="3116262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6" name="Equation" r:id="rId8" imgW="1778000" imgH="1828800" progId="Equation.3">
                  <p:embed/>
                </p:oleObj>
              </mc:Choice>
              <mc:Fallback>
                <p:oleObj name="Equation" r:id="rId8" imgW="1778000" imgH="1828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738" y="3505200"/>
                        <a:ext cx="3116262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>
            <a:off x="1524000" y="48006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9" name="Right Arrow 18"/>
          <p:cNvSpPr/>
          <p:nvPr/>
        </p:nvSpPr>
        <p:spPr>
          <a:xfrm>
            <a:off x="4572000" y="47244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5400" smtClean="0"/>
              <a:t>Skema</a:t>
            </a:r>
            <a:r>
              <a:rPr lang="en-US" sz="5400" smtClean="0"/>
              <a:t> </a:t>
            </a:r>
            <a:r>
              <a:rPr lang="id-ID" sz="5400" smtClean="0"/>
              <a:t>Kitano</a:t>
            </a:r>
            <a:endParaRPr lang="id-ID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724400" y="39624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25611" name="Picture 5" descr="6-9 Kaus untuk 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2286000"/>
            <a:ext cx="40481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44" name="Picture 6" descr="6-9 JST untuk 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209800"/>
            <a:ext cx="3419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Deteksi</a:t>
            </a:r>
            <a:endParaRPr lang="id-ID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Kecurangan</a:t>
            </a:r>
            <a:r>
              <a:rPr lang="en-US" dirty="0" smtClean="0"/>
              <a:t> (</a:t>
            </a:r>
            <a:r>
              <a:rPr lang="en-US" i="1" dirty="0" smtClean="0"/>
              <a:t>fraud</a:t>
            </a:r>
            <a:r>
              <a:rPr lang="en-US" dirty="0" smtClean="0"/>
              <a:t>): phone, banking</a:t>
            </a:r>
          </a:p>
          <a:p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endParaRPr lang="en-US" dirty="0" smtClean="0"/>
          </a:p>
          <a:p>
            <a:r>
              <a:rPr lang="en-US" dirty="0" err="1" smtClean="0"/>
              <a:t>Penyusupan</a:t>
            </a:r>
            <a:r>
              <a:rPr lang="en-US" dirty="0" smtClean="0"/>
              <a:t> (intrusion)</a:t>
            </a:r>
          </a:p>
          <a:p>
            <a:r>
              <a:rPr lang="en-US" dirty="0" err="1" smtClean="0"/>
              <a:t>Penyakit</a:t>
            </a:r>
            <a:r>
              <a:rPr lang="en-US" dirty="0" smtClean="0"/>
              <a:t> Diabetes, </a:t>
            </a:r>
            <a:r>
              <a:rPr lang="en-US" dirty="0" err="1" smtClean="0"/>
              <a:t>Kanker</a:t>
            </a: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Cumlaude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DO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endParaRPr lang="en-US" dirty="0" smtClean="0"/>
          </a:p>
          <a:p>
            <a:r>
              <a:rPr lang="en-US" dirty="0" smtClean="0"/>
              <a:t>Customer Relationship Management (CRM)</a:t>
            </a:r>
          </a:p>
          <a:p>
            <a:r>
              <a:rPr lang="en-US" dirty="0" smtClean="0"/>
              <a:t>Data Mining 2007: </a:t>
            </a:r>
            <a:r>
              <a:rPr lang="en-US" dirty="0" smtClean="0">
                <a:solidFill>
                  <a:srgbClr val="C00000"/>
                </a:solidFill>
              </a:rPr>
              <a:t>Couponing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Kekurangan ANN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Arsitektur </a:t>
            </a:r>
            <a:r>
              <a:rPr lang="id-ID" smtClean="0"/>
              <a:t>optimal</a:t>
            </a:r>
            <a:r>
              <a:rPr lang="en-US" smtClean="0"/>
              <a:t>?</a:t>
            </a:r>
            <a:r>
              <a:rPr lang="id-ID" smtClean="0"/>
              <a:t> </a:t>
            </a:r>
            <a:endParaRPr lang="en-US" smtClean="0"/>
          </a:p>
          <a:p>
            <a:pPr lvl="1" eaLnBrk="1" hangingPunct="1"/>
            <a:r>
              <a:rPr lang="en-US" smtClean="0"/>
              <a:t>Berapa </a:t>
            </a:r>
            <a:r>
              <a:rPr lang="id-ID" smtClean="0"/>
              <a:t>jumlah layer yang optimal</a:t>
            </a:r>
            <a:r>
              <a:rPr lang="en-US" smtClean="0"/>
              <a:t>?</a:t>
            </a:r>
          </a:p>
          <a:p>
            <a:pPr lvl="1" eaLnBrk="1" hangingPunct="1"/>
            <a:r>
              <a:rPr lang="en-US" smtClean="0"/>
              <a:t>Berapa jumlah neuron pada setiap </a:t>
            </a:r>
            <a:r>
              <a:rPr lang="id-ID" i="1" smtClean="0"/>
              <a:t>layer</a:t>
            </a:r>
            <a:r>
              <a:rPr lang="id-ID" smtClean="0"/>
              <a:t>-nya</a:t>
            </a:r>
            <a:r>
              <a:rPr lang="en-US" smtClean="0"/>
              <a:t>?</a:t>
            </a:r>
          </a:p>
          <a:p>
            <a:pPr lvl="1" eaLnBrk="1" hangingPunct="1"/>
            <a:r>
              <a:rPr lang="en-US" smtClean="0"/>
              <a:t>Fungsi aktivasi?</a:t>
            </a:r>
            <a:endParaRPr lang="id-ID" smtClean="0"/>
          </a:p>
          <a:p>
            <a:pPr eaLnBrk="1" hangingPunct="1"/>
            <a:r>
              <a:rPr lang="en-US" smtClean="0"/>
              <a:t>B</a:t>
            </a:r>
            <a:r>
              <a:rPr lang="id-ID" smtClean="0"/>
              <a:t>erapa </a:t>
            </a:r>
            <a:r>
              <a:rPr lang="en-US" i="1" smtClean="0"/>
              <a:t>learning </a:t>
            </a:r>
            <a:r>
              <a:rPr lang="id-ID" i="1" smtClean="0"/>
              <a:t>rate </a:t>
            </a:r>
            <a:r>
              <a:rPr lang="en-US" smtClean="0"/>
              <a:t>yang baik?</a:t>
            </a:r>
          </a:p>
          <a:p>
            <a:pPr eaLnBrk="1" hangingPunct="1"/>
            <a:r>
              <a:rPr lang="en-US" smtClean="0"/>
              <a:t>Kapan menghentikan </a:t>
            </a:r>
            <a:r>
              <a:rPr lang="en-US" i="1" smtClean="0"/>
              <a:t>learning</a:t>
            </a:r>
            <a:r>
              <a:rPr lang="en-US" smtClean="0"/>
              <a:t>?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id-ID" dirty="0" smtClean="0"/>
              <a:t>mbalance</a:t>
            </a:r>
            <a:r>
              <a:rPr lang="en-US" dirty="0" smtClean="0"/>
              <a:t> </a:t>
            </a:r>
            <a:r>
              <a:rPr lang="id-ID" dirty="0" smtClean="0"/>
              <a:t>Classification</a:t>
            </a:r>
            <a:endParaRPr lang="id-ID" dirty="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57400"/>
            <a:ext cx="760945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Kasus</a:t>
            </a:r>
            <a:r>
              <a:rPr lang="en-US" sz="4400" dirty="0" smtClean="0"/>
              <a:t> 1: DamiCup’07 </a:t>
            </a:r>
            <a:r>
              <a:rPr lang="en-US" sz="4400" dirty="0" smtClean="0">
                <a:solidFill>
                  <a:srgbClr val="C00000"/>
                </a:solidFill>
              </a:rPr>
              <a:t>Couponing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</a:t>
            </a:r>
            <a:r>
              <a:rPr lang="id-ID" sz="2400" dirty="0" smtClean="0"/>
              <a:t>engenali pelanggan yang potensial terhadap </a:t>
            </a:r>
            <a:r>
              <a:rPr lang="id-ID" sz="2400" i="1" dirty="0" smtClean="0"/>
              <a:t>couponing</a:t>
            </a:r>
            <a:r>
              <a:rPr lang="id-ID" sz="2400" dirty="0" smtClean="0"/>
              <a:t> oleh toko dan pada kupon apakah dia akan merespon</a:t>
            </a:r>
            <a:r>
              <a:rPr lang="en-US" sz="2400" dirty="0" smtClean="0"/>
              <a:t>?</a:t>
            </a:r>
          </a:p>
          <a:p>
            <a:r>
              <a:rPr lang="id-ID" sz="2400" dirty="0" smtClean="0"/>
              <a:t>Kupon adalah voucher untuk promosi yang diberikan </a:t>
            </a:r>
            <a:r>
              <a:rPr lang="en-US" sz="2400" dirty="0" err="1" smtClean="0"/>
              <a:t>ke</a:t>
            </a:r>
            <a:r>
              <a:rPr lang="id-ID" sz="2400" dirty="0" smtClean="0"/>
              <a:t>pada pelanggan melalui berbagai macam media.</a:t>
            </a:r>
            <a:endParaRPr lang="en-US" sz="2400" dirty="0" smtClean="0"/>
          </a:p>
          <a:p>
            <a:r>
              <a:rPr lang="en-US" sz="2400" dirty="0" smtClean="0"/>
              <a:t>P</a:t>
            </a:r>
            <a:r>
              <a:rPr lang="id-ID" sz="2400" dirty="0" smtClean="0"/>
              <a:t>elanggan yang membeli barang yang diiklankan di kupon mendapatkan diskon sesuai yang tertera pada kupon. </a:t>
            </a:r>
            <a:endParaRPr lang="en-US" sz="2400" dirty="0" smtClean="0"/>
          </a:p>
          <a:p>
            <a:r>
              <a:rPr lang="id-ID" sz="2400" dirty="0" smtClean="0"/>
              <a:t>Selama ini kupon disebarkan melalui majalah atau diberikan pada pelanggan saat berada di kasir.</a:t>
            </a:r>
            <a:endParaRPr lang="en-US" sz="2400" dirty="0" smtClean="0"/>
          </a:p>
          <a:p>
            <a:r>
              <a:rPr lang="en-US" sz="2400" dirty="0" smtClean="0"/>
              <a:t>D</a:t>
            </a:r>
            <a:r>
              <a:rPr lang="id-ID" sz="2400" dirty="0" smtClean="0"/>
              <a:t>ata training</a:t>
            </a:r>
            <a:r>
              <a:rPr lang="en-US" sz="2400" dirty="0" smtClean="0"/>
              <a:t>:</a:t>
            </a:r>
            <a:r>
              <a:rPr lang="id-ID" sz="2400" dirty="0" smtClean="0"/>
              <a:t> perilaku penebusan kupon oleh pelanggan. </a:t>
            </a:r>
            <a:endParaRPr lang="en-US" sz="2400" dirty="0" smtClean="0"/>
          </a:p>
          <a:p>
            <a:r>
              <a:rPr lang="en-US" sz="2400" dirty="0" smtClean="0"/>
              <a:t>P</a:t>
            </a:r>
            <a:r>
              <a:rPr lang="id-ID" sz="2400" dirty="0" smtClean="0"/>
              <a:t>elanggan dibagi menjadi tiga kelas</a:t>
            </a:r>
            <a:r>
              <a:rPr lang="en-US" sz="2400" dirty="0" smtClean="0"/>
              <a:t>:</a:t>
            </a:r>
            <a:r>
              <a:rPr lang="id-ID" sz="2400" dirty="0" smtClean="0"/>
              <a:t> A, B, dan N.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training: 20 </a:t>
            </a:r>
            <a:r>
              <a:rPr lang="en-US" dirty="0" err="1" smtClean="0"/>
              <a:t>atribut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sz="2400" b="1" dirty="0" smtClean="0"/>
              <a:t>C10001</a:t>
            </a:r>
            <a:r>
              <a:rPr lang="id-ID" sz="2400" dirty="0" smtClean="0"/>
              <a:t>: Jumlah penebusan kupon C10001 oleh pelanggan.</a:t>
            </a:r>
          </a:p>
          <a:p>
            <a:pPr lvl="0"/>
            <a:r>
              <a:rPr lang="id-ID" sz="2400" b="1" dirty="0" smtClean="0"/>
              <a:t>C10002</a:t>
            </a:r>
            <a:r>
              <a:rPr lang="id-ID" sz="2400" dirty="0" smtClean="0"/>
              <a:t>: Jumlah penebusan kupon C10002 oleh pelanggan.</a:t>
            </a:r>
          </a:p>
          <a:p>
            <a:pPr lvl="0"/>
            <a:r>
              <a:rPr lang="id-ID" sz="2400" b="1" dirty="0" smtClean="0"/>
              <a:t>C10003</a:t>
            </a:r>
            <a:r>
              <a:rPr lang="id-ID" sz="2400" dirty="0" smtClean="0"/>
              <a:t>: Jumlah penebusan kupon C10003 oleh pelanggan.</a:t>
            </a:r>
            <a:endParaRPr lang="en-US" sz="2400" dirty="0" smtClean="0"/>
          </a:p>
          <a:p>
            <a:pPr lvl="0"/>
            <a:r>
              <a:rPr lang="en-US" sz="2400" dirty="0" smtClean="0"/>
              <a:t>…</a:t>
            </a:r>
          </a:p>
          <a:p>
            <a:pPr lvl="0"/>
            <a:r>
              <a:rPr lang="en-US" sz="2400" dirty="0" smtClean="0"/>
              <a:t>…</a:t>
            </a:r>
          </a:p>
          <a:p>
            <a:pPr lvl="0"/>
            <a:r>
              <a:rPr lang="id-ID" sz="2400" b="1" dirty="0" smtClean="0"/>
              <a:t>C10020</a:t>
            </a:r>
            <a:r>
              <a:rPr lang="id-ID" sz="2400" dirty="0" smtClean="0"/>
              <a:t>: Jumlah penebusan kupon C10020 oleh pelanggan.</a:t>
            </a:r>
          </a:p>
          <a:p>
            <a:r>
              <a:rPr lang="id-ID" sz="2400" dirty="0" smtClean="0">
                <a:solidFill>
                  <a:srgbClr val="C00000"/>
                </a:solidFill>
              </a:rPr>
              <a:t>COUPON</a:t>
            </a:r>
            <a:r>
              <a:rPr lang="id-ID" sz="2400" dirty="0" smtClean="0"/>
              <a:t>: atribut target</a:t>
            </a:r>
            <a:endParaRPr lang="en-US" sz="2400" dirty="0" smtClean="0"/>
          </a:p>
          <a:p>
            <a:r>
              <a:rPr lang="id-ID" sz="2400" dirty="0" smtClean="0">
                <a:solidFill>
                  <a:srgbClr val="0070C0"/>
                </a:solidFill>
              </a:rPr>
              <a:t>ID</a:t>
            </a:r>
            <a:r>
              <a:rPr lang="id-ID" sz="2400" dirty="0" smtClean="0"/>
              <a:t>: Nomor pelanggan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2209800"/>
          <a:ext cx="8534403" cy="4038068"/>
        </p:xfrm>
        <a:graphic>
          <a:graphicData uri="http://schemas.openxmlformats.org/drawingml/2006/table">
            <a:tbl>
              <a:tblPr/>
              <a:tblGrid>
                <a:gridCol w="997102"/>
                <a:gridCol w="997102"/>
                <a:gridCol w="997102"/>
                <a:gridCol w="997102"/>
                <a:gridCol w="997102"/>
                <a:gridCol w="997102"/>
                <a:gridCol w="997102"/>
                <a:gridCol w="846225"/>
                <a:gridCol w="708464"/>
              </a:tblGrid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C10001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C10002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C10003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C10004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C10005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C10020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Kelas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626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training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01" y="1260000"/>
            <a:ext cx="828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457200"/>
            <a:ext cx="4840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Training Set</a:t>
            </a:r>
            <a:r>
              <a:rPr lang="en-US" sz="2800" dirty="0" smtClean="0">
                <a:solidFill>
                  <a:srgbClr val="0070C0"/>
                </a:solidFill>
              </a:rPr>
              <a:t>: 50.000 records</a:t>
            </a:r>
            <a:endParaRPr lang="id-ID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457200"/>
            <a:ext cx="4696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Testing Set</a:t>
            </a:r>
            <a:r>
              <a:rPr lang="en-US" sz="2800" dirty="0" smtClean="0">
                <a:solidFill>
                  <a:srgbClr val="C00000"/>
                </a:solidFill>
              </a:rPr>
              <a:t>: 50.000 records</a:t>
            </a:r>
            <a:endParaRPr lang="id-ID" sz="2800" dirty="0">
              <a:solidFill>
                <a:srgbClr val="C00000"/>
              </a:solidFill>
            </a:endParaRPr>
          </a:p>
        </p:txBody>
      </p:sp>
      <p:pic>
        <p:nvPicPr>
          <p:cNvPr id="80898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999" y="1259999"/>
            <a:ext cx="828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Sampling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Undersampling</a:t>
            </a:r>
            <a:endParaRPr lang="en-US" dirty="0" smtClean="0"/>
          </a:p>
          <a:p>
            <a:pPr lvl="1"/>
            <a:r>
              <a:rPr lang="en-US" dirty="0" smtClean="0"/>
              <a:t>M</a:t>
            </a:r>
            <a:r>
              <a:rPr lang="id-ID" dirty="0" smtClean="0"/>
              <a:t>engurangi distribusi kelas mayoritas </a:t>
            </a:r>
            <a:endParaRPr lang="en-US" dirty="0" smtClean="0"/>
          </a:p>
          <a:p>
            <a:pPr lvl="1"/>
            <a:r>
              <a:rPr lang="en-US" dirty="0" smtClean="0"/>
              <a:t>M</a:t>
            </a:r>
            <a:r>
              <a:rPr lang="id-ID" dirty="0" smtClean="0"/>
              <a:t>engambil </a:t>
            </a:r>
            <a:r>
              <a:rPr lang="id-ID" i="1" dirty="0" smtClean="0"/>
              <a:t>record</a:t>
            </a:r>
            <a:r>
              <a:rPr lang="id-ID" dirty="0" smtClean="0"/>
              <a:t> kelas mayoritas secara acak </a:t>
            </a:r>
            <a:endParaRPr lang="en-US" dirty="0" smtClean="0"/>
          </a:p>
          <a:p>
            <a:pPr lvl="1"/>
            <a:r>
              <a:rPr lang="id-ID" dirty="0" smtClean="0"/>
              <a:t>Record yang memiliki informasi penting</a:t>
            </a:r>
            <a:r>
              <a:rPr lang="en-US" dirty="0" smtClean="0"/>
              <a:t> </a:t>
            </a:r>
            <a:r>
              <a:rPr lang="id-ID" dirty="0" smtClean="0"/>
              <a:t>tidak terpilih</a:t>
            </a:r>
            <a:r>
              <a:rPr lang="en-US" dirty="0" smtClean="0"/>
              <a:t>?</a:t>
            </a:r>
          </a:p>
          <a:p>
            <a:r>
              <a:rPr lang="en-US" dirty="0" smtClean="0"/>
              <a:t>Oversampling</a:t>
            </a:r>
          </a:p>
          <a:p>
            <a:pPr lvl="1"/>
            <a:r>
              <a:rPr lang="en-US" dirty="0" smtClean="0"/>
              <a:t>M</a:t>
            </a:r>
            <a:r>
              <a:rPr lang="id-ID" dirty="0" smtClean="0"/>
              <a:t>enambah distribusi kelas minoritas</a:t>
            </a:r>
            <a:endParaRPr lang="en-US" dirty="0" smtClean="0"/>
          </a:p>
          <a:p>
            <a:pPr lvl="1"/>
            <a:r>
              <a:rPr lang="id-ID" dirty="0" smtClean="0"/>
              <a:t>Menduplikasi</a:t>
            </a:r>
            <a:r>
              <a:rPr lang="en-US" dirty="0" smtClean="0"/>
              <a:t> </a:t>
            </a:r>
            <a:r>
              <a:rPr lang="id-ID" dirty="0" smtClean="0"/>
              <a:t>record kelas minoritas</a:t>
            </a:r>
            <a:endParaRPr lang="en-US" dirty="0" smtClean="0"/>
          </a:p>
          <a:p>
            <a:pPr lvl="1"/>
            <a:r>
              <a:rPr lang="en-US" dirty="0" smtClean="0"/>
              <a:t>N</a:t>
            </a:r>
            <a:r>
              <a:rPr lang="id-ID" dirty="0" smtClean="0"/>
              <a:t>oise yang ada pada kelas minoritas ikut terduplikasi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D</a:t>
            </a:r>
            <a:r>
              <a:rPr lang="id-ID" dirty="0" smtClean="0"/>
              <a:t>ata training semakin banyak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komputasi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tinggi</a:t>
            </a:r>
            <a:endParaRPr lang="id-ID" dirty="0" smtClean="0"/>
          </a:p>
          <a:p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undersampling</a:t>
            </a:r>
            <a:r>
              <a:rPr lang="en-US" dirty="0" smtClean="0"/>
              <a:t> &amp; oversampling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 training asli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519238" algn="l"/>
              </a:tabLst>
            </a:pPr>
            <a:r>
              <a:rPr lang="it-IT" dirty="0" smtClean="0"/>
              <a:t>Kelas A	=   8.668</a:t>
            </a:r>
            <a:endParaRPr lang="id-ID" dirty="0" smtClean="0"/>
          </a:p>
          <a:p>
            <a:pPr>
              <a:tabLst>
                <a:tab pos="1519238" algn="l"/>
              </a:tabLst>
            </a:pPr>
            <a:r>
              <a:rPr lang="it-IT" dirty="0" smtClean="0"/>
              <a:t>Kelas B	=   3.307</a:t>
            </a:r>
            <a:endParaRPr lang="id-ID" dirty="0" smtClean="0"/>
          </a:p>
          <a:p>
            <a:pPr>
              <a:tabLst>
                <a:tab pos="1519238" algn="l"/>
              </a:tabLst>
            </a:pPr>
            <a:r>
              <a:rPr lang="it-IT" dirty="0" smtClean="0"/>
              <a:t>Kelas N	= 38.025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 Undersampling 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Data </a:t>
            </a:r>
            <a:r>
              <a:rPr lang="it-IT" i="1" dirty="0" smtClean="0"/>
              <a:t>undersampling</a:t>
            </a:r>
            <a:r>
              <a:rPr lang="it-IT" dirty="0" smtClean="0"/>
              <a:t> dengan patokan kelas B</a:t>
            </a:r>
          </a:p>
          <a:p>
            <a:r>
              <a:rPr lang="it-IT" dirty="0" smtClean="0"/>
              <a:t>Data kelas A dan N di-</a:t>
            </a:r>
            <a:r>
              <a:rPr lang="it-IT" i="1" dirty="0" smtClean="0"/>
              <a:t>undersampling</a:t>
            </a:r>
            <a:r>
              <a:rPr lang="it-IT" dirty="0" smtClean="0"/>
              <a:t> sampai jumlahnya sama dengan data kelas B. </a:t>
            </a:r>
          </a:p>
          <a:p>
            <a:pPr>
              <a:tabLst>
                <a:tab pos="1519238" algn="l"/>
              </a:tabLst>
            </a:pPr>
            <a:r>
              <a:rPr lang="it-IT" dirty="0" smtClean="0"/>
              <a:t>Kelas A 	= </a:t>
            </a:r>
            <a:r>
              <a:rPr lang="en-US" dirty="0" smtClean="0"/>
              <a:t>3.307</a:t>
            </a:r>
            <a:endParaRPr lang="id-ID" dirty="0" smtClean="0"/>
          </a:p>
          <a:p>
            <a:pPr>
              <a:tabLst>
                <a:tab pos="1519238" algn="l"/>
              </a:tabLst>
            </a:pPr>
            <a:r>
              <a:rPr lang="it-IT" dirty="0" smtClean="0"/>
              <a:t>Kelas B 	= 3.307</a:t>
            </a:r>
            <a:endParaRPr lang="id-ID" dirty="0" smtClean="0"/>
          </a:p>
          <a:p>
            <a:pPr>
              <a:tabLst>
                <a:tab pos="1519238" algn="l"/>
              </a:tabLst>
            </a:pPr>
            <a:r>
              <a:rPr lang="it-IT" dirty="0" smtClean="0"/>
              <a:t>Kelas N 	= </a:t>
            </a:r>
            <a:r>
              <a:rPr lang="en-US" dirty="0" smtClean="0"/>
              <a:t>3.307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 Undersampling 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Data </a:t>
            </a:r>
            <a:r>
              <a:rPr lang="it-IT" i="1" dirty="0" smtClean="0"/>
              <a:t>undersampling</a:t>
            </a:r>
            <a:r>
              <a:rPr lang="it-IT" dirty="0" smtClean="0"/>
              <a:t> dengan patokan kelas A</a:t>
            </a:r>
          </a:p>
          <a:p>
            <a:r>
              <a:rPr lang="it-IT" dirty="0" smtClean="0"/>
              <a:t>Data kelas B dan N di-</a:t>
            </a:r>
            <a:r>
              <a:rPr lang="it-IT" i="1" dirty="0" smtClean="0"/>
              <a:t>undersampling</a:t>
            </a:r>
            <a:r>
              <a:rPr lang="it-IT" dirty="0" smtClean="0"/>
              <a:t> sampai jumlahnya sama dengan data kelas A. </a:t>
            </a:r>
          </a:p>
          <a:p>
            <a:pPr>
              <a:tabLst>
                <a:tab pos="1519238" algn="l"/>
              </a:tabLst>
            </a:pPr>
            <a:r>
              <a:rPr lang="it-IT" dirty="0" smtClean="0"/>
              <a:t>Kelas A 	= 8.668</a:t>
            </a:r>
            <a:endParaRPr lang="id-ID" dirty="0" smtClean="0"/>
          </a:p>
          <a:p>
            <a:pPr>
              <a:tabLst>
                <a:tab pos="1519238" algn="l"/>
              </a:tabLst>
            </a:pPr>
            <a:r>
              <a:rPr lang="it-IT" dirty="0" smtClean="0"/>
              <a:t>Kelas B 	= 8.668</a:t>
            </a:r>
            <a:endParaRPr lang="id-ID" dirty="0" smtClean="0"/>
          </a:p>
          <a:p>
            <a:pPr>
              <a:tabLst>
                <a:tab pos="1519238" algn="l"/>
              </a:tabLst>
            </a:pPr>
            <a:r>
              <a:rPr lang="it-IT" dirty="0" smtClean="0"/>
              <a:t>Kelas N 	= 8.668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/>
              <a:t>EAs untuk melatih ANN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Banyak algoritma learning untuk ANN:</a:t>
            </a:r>
          </a:p>
          <a:p>
            <a:pPr lvl="1" eaLnBrk="1" hangingPunct="1"/>
            <a:r>
              <a:rPr lang="en-US" smtClean="0"/>
              <a:t>Back Propagation</a:t>
            </a:r>
          </a:p>
          <a:p>
            <a:pPr lvl="1" eaLnBrk="1" hangingPunct="1"/>
            <a:r>
              <a:rPr lang="en-US" smtClean="0"/>
              <a:t>Hebbian Learning</a:t>
            </a:r>
          </a:p>
          <a:p>
            <a:pPr lvl="1" eaLnBrk="1" hangingPunct="1"/>
            <a:r>
              <a:rPr lang="en-US" smtClean="0"/>
              <a:t>Competitive Learning, dsb.</a:t>
            </a:r>
          </a:p>
          <a:p>
            <a:pPr eaLnBrk="1" hangingPunct="1"/>
            <a:r>
              <a:rPr lang="en-US" smtClean="0"/>
              <a:t>EAs bisa digunakan learning?</a:t>
            </a:r>
          </a:p>
          <a:p>
            <a:pPr eaLnBrk="1" hangingPunct="1"/>
            <a:r>
              <a:rPr lang="en-US" smtClean="0"/>
              <a:t>Bisa. </a:t>
            </a:r>
          </a:p>
          <a:p>
            <a:pPr eaLnBrk="1" hangingPunct="1"/>
            <a:r>
              <a:rPr lang="en-US" smtClean="0"/>
              <a:t>Bagaimana representasi kromosomnya?</a:t>
            </a:r>
          </a:p>
          <a:p>
            <a:pPr eaLnBrk="1" hangingPunct="1"/>
            <a:r>
              <a:rPr lang="en-US" smtClean="0"/>
              <a:t>Bagaimana fungsi fitnessnya?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 Oversampling 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Data </a:t>
            </a:r>
            <a:r>
              <a:rPr lang="it-IT" i="1" dirty="0" smtClean="0"/>
              <a:t>oversampling</a:t>
            </a:r>
            <a:r>
              <a:rPr lang="it-IT" dirty="0" smtClean="0"/>
              <a:t> dengan patokan kelas N</a:t>
            </a:r>
          </a:p>
          <a:p>
            <a:r>
              <a:rPr lang="it-IT" dirty="0" smtClean="0"/>
              <a:t>Data kelas A dan B di-</a:t>
            </a:r>
            <a:r>
              <a:rPr lang="it-IT" i="1" dirty="0" smtClean="0"/>
              <a:t> oversampling</a:t>
            </a:r>
            <a:r>
              <a:rPr lang="it-IT" dirty="0" smtClean="0"/>
              <a:t> sampai jumlahnya sama dengan data kelas N. </a:t>
            </a:r>
          </a:p>
          <a:p>
            <a:pPr>
              <a:tabLst>
                <a:tab pos="1519238" algn="l"/>
              </a:tabLst>
            </a:pPr>
            <a:r>
              <a:rPr lang="it-IT" dirty="0" smtClean="0"/>
              <a:t>Kelas A 	= </a:t>
            </a:r>
            <a:r>
              <a:rPr lang="en-US" dirty="0" smtClean="0"/>
              <a:t>38.025</a:t>
            </a:r>
            <a:endParaRPr lang="id-ID" dirty="0" smtClean="0"/>
          </a:p>
          <a:p>
            <a:pPr>
              <a:tabLst>
                <a:tab pos="1519238" algn="l"/>
              </a:tabLst>
            </a:pPr>
            <a:r>
              <a:rPr lang="it-IT" dirty="0" smtClean="0"/>
              <a:t>Kelas B 	= </a:t>
            </a:r>
            <a:r>
              <a:rPr lang="en-US" dirty="0" smtClean="0"/>
              <a:t>38.025</a:t>
            </a:r>
            <a:endParaRPr lang="id-ID" dirty="0" smtClean="0"/>
          </a:p>
          <a:p>
            <a:pPr>
              <a:tabLst>
                <a:tab pos="1519238" algn="l"/>
              </a:tabLst>
            </a:pPr>
            <a:r>
              <a:rPr lang="it-IT" dirty="0" smtClean="0"/>
              <a:t>Kelas N 	= </a:t>
            </a:r>
            <a:r>
              <a:rPr lang="en-US" dirty="0" smtClean="0"/>
              <a:t>38.025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 Oversampling 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kelas</a:t>
            </a:r>
            <a:r>
              <a:rPr lang="en-US" dirty="0" smtClean="0"/>
              <a:t> A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i="1" dirty="0" smtClean="0"/>
              <a:t>oversampling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kali </a:t>
            </a:r>
            <a:r>
              <a:rPr lang="en-US" dirty="0" err="1" smtClean="0"/>
              <a:t>lipat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err="1" smtClean="0"/>
              <a:t>kelas</a:t>
            </a:r>
            <a:r>
              <a:rPr lang="en-US" dirty="0" smtClean="0"/>
              <a:t> B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i="1" dirty="0" smtClean="0"/>
              <a:t>oversampling</a:t>
            </a:r>
            <a:r>
              <a:rPr lang="en-US" dirty="0" smtClean="0"/>
              <a:t> </a:t>
            </a:r>
            <a:r>
              <a:rPr lang="en-US" dirty="0" err="1" smtClean="0"/>
              <a:t>enam</a:t>
            </a:r>
            <a:r>
              <a:rPr lang="en-US" dirty="0" smtClean="0"/>
              <a:t> kali </a:t>
            </a:r>
            <a:r>
              <a:rPr lang="en-US" dirty="0" err="1" smtClean="0"/>
              <a:t>lipat</a:t>
            </a:r>
            <a:endParaRPr lang="it-IT" dirty="0" smtClean="0"/>
          </a:p>
          <a:p>
            <a:pPr>
              <a:tabLst>
                <a:tab pos="1519238" algn="l"/>
              </a:tabLst>
            </a:pPr>
            <a:r>
              <a:rPr lang="it-IT" dirty="0" smtClean="0"/>
              <a:t>Kelas A 	= </a:t>
            </a:r>
            <a:r>
              <a:rPr lang="en-US" dirty="0" smtClean="0"/>
              <a:t>26.004 </a:t>
            </a:r>
            <a:endParaRPr lang="id-ID" dirty="0" smtClean="0"/>
          </a:p>
          <a:p>
            <a:pPr>
              <a:tabLst>
                <a:tab pos="1519238" algn="l"/>
              </a:tabLst>
            </a:pPr>
            <a:r>
              <a:rPr lang="it-IT" dirty="0" smtClean="0"/>
              <a:t>Kelas B 	= </a:t>
            </a:r>
            <a:r>
              <a:rPr lang="en-US" dirty="0" smtClean="0"/>
              <a:t>19.842</a:t>
            </a:r>
            <a:endParaRPr lang="id-ID" dirty="0" smtClean="0"/>
          </a:p>
          <a:p>
            <a:pPr>
              <a:tabLst>
                <a:tab pos="1519238" algn="l"/>
              </a:tabLst>
            </a:pPr>
            <a:r>
              <a:rPr lang="it-IT" dirty="0" smtClean="0"/>
              <a:t>Kelas N 	= </a:t>
            </a:r>
            <a:r>
              <a:rPr lang="en-US" dirty="0" smtClean="0"/>
              <a:t>38.025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Datasets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2241550" algn="l"/>
              </a:tabLst>
            </a:pPr>
            <a:r>
              <a:rPr lang="en-US" dirty="0" err="1" smtClean="0">
                <a:sym typeface="Wingdings" pitchFamily="2" charset="2"/>
              </a:rPr>
              <a:t>Semua</a:t>
            </a:r>
            <a:r>
              <a:rPr lang="en-US" dirty="0" smtClean="0">
                <a:sym typeface="Wingdings" pitchFamily="2" charset="2"/>
              </a:rPr>
              <a:t> data </a:t>
            </a:r>
            <a:r>
              <a:rPr lang="en-US" dirty="0" err="1" smtClean="0">
                <a:sym typeface="Wingdings" pitchFamily="2" charset="2"/>
              </a:rPr>
              <a:t>dibagi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menjadi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dua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bagian</a:t>
            </a:r>
            <a:endParaRPr lang="en-US" dirty="0" smtClean="0">
              <a:sym typeface="Wingdings" pitchFamily="2" charset="2"/>
            </a:endParaRPr>
          </a:p>
          <a:p>
            <a:pPr>
              <a:tabLst>
                <a:tab pos="2241550" algn="l"/>
              </a:tabLst>
            </a:pPr>
            <a:r>
              <a:rPr lang="en-US" dirty="0" err="1" smtClean="0">
                <a:sym typeface="Wingdings" pitchFamily="2" charset="2"/>
              </a:rPr>
              <a:t>Trainset</a:t>
            </a:r>
            <a:r>
              <a:rPr lang="en-US" dirty="0" smtClean="0">
                <a:sym typeface="Wingdings" pitchFamily="2" charset="2"/>
              </a:rPr>
              <a:t>	: </a:t>
            </a:r>
            <a:r>
              <a:rPr lang="en-US" dirty="0" smtClean="0"/>
              <a:t>2/3</a:t>
            </a:r>
          </a:p>
          <a:p>
            <a:pPr>
              <a:tabLst>
                <a:tab pos="2241550" algn="l"/>
              </a:tabLst>
            </a:pPr>
            <a:r>
              <a:rPr lang="en-US" dirty="0" err="1" smtClean="0">
                <a:sym typeface="Wingdings" pitchFamily="2" charset="2"/>
              </a:rPr>
              <a:t>Validationset</a:t>
            </a:r>
            <a:r>
              <a:rPr lang="en-US" dirty="0" smtClean="0">
                <a:sym typeface="Wingdings" pitchFamily="2" charset="2"/>
              </a:rPr>
              <a:t>	: 1/3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ANN</a:t>
            </a:r>
            <a:endParaRPr lang="id-ID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Evolusi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STRUKTUR &amp; WEIGHTS</a:t>
            </a:r>
          </a:p>
          <a:p>
            <a:r>
              <a:rPr lang="en-US" dirty="0" err="1" smtClean="0"/>
              <a:t>Struktur</a:t>
            </a:r>
            <a:r>
              <a:rPr lang="en-US" dirty="0" smtClean="0"/>
              <a:t> ANN?</a:t>
            </a:r>
          </a:p>
          <a:p>
            <a:r>
              <a:rPr lang="en-US" dirty="0" err="1" smtClean="0"/>
              <a:t>Evolusi</a:t>
            </a:r>
            <a:r>
              <a:rPr lang="en-US" dirty="0" smtClean="0"/>
              <a:t>: GA </a:t>
            </a:r>
            <a:r>
              <a:rPr lang="en-US" dirty="0" err="1" smtClean="0"/>
              <a:t>dan</a:t>
            </a:r>
            <a:r>
              <a:rPr lang="en-US" dirty="0" smtClean="0"/>
              <a:t> ES?</a:t>
            </a:r>
          </a:p>
          <a:p>
            <a:r>
              <a:rPr lang="en-US" dirty="0" err="1" smtClean="0"/>
              <a:t>Kromosom</a:t>
            </a:r>
            <a:endParaRPr lang="en-US" dirty="0" smtClean="0"/>
          </a:p>
          <a:p>
            <a:r>
              <a:rPr lang="en-US" dirty="0" smtClean="0"/>
              <a:t>Fitness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2209800"/>
          <a:ext cx="8534403" cy="4038068"/>
        </p:xfrm>
        <a:graphic>
          <a:graphicData uri="http://schemas.openxmlformats.org/drawingml/2006/table">
            <a:tbl>
              <a:tblPr/>
              <a:tblGrid>
                <a:gridCol w="997102"/>
                <a:gridCol w="997102"/>
                <a:gridCol w="997102"/>
                <a:gridCol w="997102"/>
                <a:gridCol w="997102"/>
                <a:gridCol w="997102"/>
                <a:gridCol w="997102"/>
                <a:gridCol w="846225"/>
                <a:gridCol w="708464"/>
              </a:tblGrid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C10001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C10002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C10003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C10004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C10005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C10020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Kelas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626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133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id-ID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training</a:t>
            </a:r>
            <a:endParaRPr lang="id-ID" dirty="0"/>
          </a:p>
        </p:txBody>
      </p:sp>
      <p:sp>
        <p:nvSpPr>
          <p:cNvPr id="4" name="Oval 3"/>
          <p:cNvSpPr/>
          <p:nvPr/>
        </p:nvSpPr>
        <p:spPr>
          <a:xfrm>
            <a:off x="7162800" y="1752600"/>
            <a:ext cx="914400" cy="480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152400" y="1828800"/>
            <a:ext cx="70866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Struktur ANN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595563" algn="l"/>
              </a:tabLst>
            </a:pPr>
            <a:r>
              <a:rPr lang="en-US" dirty="0" err="1" smtClean="0">
                <a:sym typeface="Wingdings" pitchFamily="2" charset="2"/>
              </a:rPr>
              <a:t>Arsitektur</a:t>
            </a:r>
            <a:r>
              <a:rPr lang="en-US" dirty="0" smtClean="0">
                <a:sym typeface="Wingdings" pitchFamily="2" charset="2"/>
              </a:rPr>
              <a:t>	: Recurrent Network</a:t>
            </a:r>
          </a:p>
          <a:p>
            <a:pPr>
              <a:tabLst>
                <a:tab pos="2595563" algn="l"/>
              </a:tabLst>
            </a:pPr>
            <a:r>
              <a:rPr lang="en-US" dirty="0" smtClean="0">
                <a:sym typeface="Wingdings" pitchFamily="2" charset="2"/>
              </a:rPr>
              <a:t>Input	: </a:t>
            </a:r>
            <a:r>
              <a:rPr lang="en-US" dirty="0" smtClean="0"/>
              <a:t>20</a:t>
            </a:r>
          </a:p>
          <a:p>
            <a:pPr>
              <a:tabLst>
                <a:tab pos="2595563" algn="l"/>
              </a:tabLst>
            </a:pPr>
            <a:r>
              <a:rPr lang="en-US" dirty="0" smtClean="0">
                <a:sym typeface="Wingdings" pitchFamily="2" charset="2"/>
              </a:rPr>
              <a:t>Output neuron	: 3</a:t>
            </a:r>
          </a:p>
          <a:p>
            <a:pPr>
              <a:tabLst>
                <a:tab pos="2595563" algn="l"/>
              </a:tabLst>
            </a:pPr>
            <a:r>
              <a:rPr lang="en-US" dirty="0" smtClean="0">
                <a:sym typeface="Wingdings" pitchFamily="2" charset="2"/>
              </a:rPr>
              <a:t>Hidden neuron	: 50</a:t>
            </a:r>
          </a:p>
          <a:p>
            <a:pPr>
              <a:tabLst>
                <a:tab pos="2595563" algn="l"/>
              </a:tabLst>
            </a:pPr>
            <a:endParaRPr lang="en-US" dirty="0" smtClean="0">
              <a:sym typeface="Wingdings" pitchFamily="2" charset="2"/>
            </a:endParaRPr>
          </a:p>
          <a:p>
            <a:pPr>
              <a:tabLst>
                <a:tab pos="2595563" algn="l"/>
              </a:tabLst>
            </a:pPr>
            <a:r>
              <a:rPr lang="en-US" dirty="0" err="1" smtClean="0">
                <a:sym typeface="Wingdings" pitchFamily="2" charset="2"/>
              </a:rPr>
              <a:t>Masuk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akal</a:t>
            </a:r>
            <a:r>
              <a:rPr lang="en-US" dirty="0" smtClean="0">
                <a:sym typeface="Wingdings" pitchFamily="2" charset="2"/>
              </a:rPr>
              <a:t>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353046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7924800" y="2209800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sym typeface="Wingdings" pitchFamily="2" charset="2"/>
              </a:rPr>
              <a:t>?</a:t>
            </a:r>
            <a:endParaRPr lang="id-ID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01" y="1260000"/>
            <a:ext cx="828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457200"/>
            <a:ext cx="4840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Training Set</a:t>
            </a:r>
            <a:r>
              <a:rPr lang="en-US" sz="2800" dirty="0" smtClean="0">
                <a:solidFill>
                  <a:srgbClr val="0070C0"/>
                </a:solidFill>
              </a:rPr>
              <a:t>: 50.000 records</a:t>
            </a:r>
            <a:endParaRPr lang="id-ID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ANN </a:t>
            </a:r>
            <a:r>
              <a:rPr lang="en-US" sz="2400" dirty="0" smtClean="0"/>
              <a:t>[</a:t>
            </a:r>
            <a:r>
              <a:rPr lang="en-US" sz="2400" dirty="0" err="1" smtClean="0"/>
              <a:t>Danang</a:t>
            </a:r>
            <a:r>
              <a:rPr lang="en-US" sz="2400" dirty="0" smtClean="0"/>
              <a:t> 2008]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Recurrent Network</a:t>
            </a:r>
            <a:endParaRPr lang="en-US" dirty="0" smtClean="0"/>
          </a:p>
          <a:p>
            <a:pPr>
              <a:buFont typeface="Arial" pitchFamily="34" charset="0"/>
              <a:buChar char="•"/>
              <a:tabLst>
                <a:tab pos="2330450" algn="l"/>
              </a:tabLst>
            </a:pPr>
            <a:r>
              <a:rPr lang="en-US" dirty="0" smtClean="0"/>
              <a:t>Input layer	: 20 (</a:t>
            </a:r>
            <a:r>
              <a:rPr lang="en-US" dirty="0" err="1" smtClean="0"/>
              <a:t>atribut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  <a:tabLst>
                <a:tab pos="2330450" algn="l"/>
              </a:tabLst>
            </a:pPr>
            <a:r>
              <a:rPr lang="en-US" dirty="0" smtClean="0"/>
              <a:t>Hidden layer	: </a:t>
            </a:r>
            <a:r>
              <a:rPr lang="en-US" dirty="0" err="1" smtClean="0"/>
              <a:t>maksimum</a:t>
            </a:r>
            <a:r>
              <a:rPr lang="en-US" dirty="0" smtClean="0"/>
              <a:t> 25 nodes</a:t>
            </a:r>
          </a:p>
          <a:p>
            <a:pPr>
              <a:buFont typeface="Arial" pitchFamily="34" charset="0"/>
              <a:buChar char="•"/>
              <a:tabLst>
                <a:tab pos="2330450" algn="l"/>
              </a:tabLst>
            </a:pPr>
            <a:r>
              <a:rPr lang="en-US" dirty="0" smtClean="0"/>
              <a:t>Output layer	: 2 node (O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/>
            <a:endParaRPr lang="en-US" sz="2000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99350"/>
            <a:ext cx="7239000" cy="600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Representasi Kromosom</a:t>
            </a:r>
            <a:endParaRPr lang="id-ID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Biner</a:t>
            </a:r>
          </a:p>
          <a:p>
            <a:pPr eaLnBrk="1" hangingPunct="1"/>
            <a:r>
              <a:rPr lang="en-US" smtClean="0"/>
              <a:t>Integer</a:t>
            </a:r>
          </a:p>
          <a:p>
            <a:pPr eaLnBrk="1" hangingPunct="1"/>
            <a:r>
              <a:rPr lang="en-US" smtClean="0"/>
              <a:t>Real</a:t>
            </a:r>
            <a:endParaRPr lang="id-ID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klasifkasi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IF O</a:t>
            </a:r>
            <a:r>
              <a:rPr lang="en-US" baseline="-25000" dirty="0" smtClean="0"/>
              <a:t>1</a:t>
            </a:r>
            <a:r>
              <a:rPr lang="en-US" dirty="0" smtClean="0"/>
              <a:t> ≥ 0.5 AND O</a:t>
            </a:r>
            <a:r>
              <a:rPr lang="en-US" baseline="-25000" dirty="0" smtClean="0"/>
              <a:t>2</a:t>
            </a:r>
            <a:r>
              <a:rPr lang="en-US" dirty="0" smtClean="0"/>
              <a:t> &lt; 0.5 THEN </a:t>
            </a:r>
            <a:r>
              <a:rPr lang="en-US" dirty="0" err="1" smtClean="0"/>
              <a:t>kelas</a:t>
            </a:r>
            <a:r>
              <a:rPr lang="en-US" dirty="0" smtClean="0"/>
              <a:t> = 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O</a:t>
            </a:r>
            <a:r>
              <a:rPr lang="en-US" baseline="-25000" dirty="0" smtClean="0"/>
              <a:t>1</a:t>
            </a:r>
            <a:r>
              <a:rPr lang="en-US" dirty="0" smtClean="0"/>
              <a:t> &lt; 0.5 AND O</a:t>
            </a:r>
            <a:r>
              <a:rPr lang="en-US" baseline="-25000" dirty="0" smtClean="0"/>
              <a:t>2</a:t>
            </a:r>
            <a:r>
              <a:rPr lang="en-US" dirty="0" smtClean="0"/>
              <a:t> ≥ 0.5 THEN </a:t>
            </a:r>
            <a:r>
              <a:rPr lang="en-US" dirty="0" err="1" smtClean="0"/>
              <a:t>kelas</a:t>
            </a:r>
            <a:r>
              <a:rPr lang="en-US" dirty="0" smtClean="0"/>
              <a:t> = 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O</a:t>
            </a:r>
            <a:r>
              <a:rPr lang="en-US" baseline="-25000" dirty="0" smtClean="0"/>
              <a:t>1</a:t>
            </a:r>
            <a:r>
              <a:rPr lang="en-US" dirty="0" smtClean="0"/>
              <a:t> ≥ 0.5 AND O</a:t>
            </a:r>
            <a:r>
              <a:rPr lang="en-US" baseline="-25000" dirty="0" smtClean="0"/>
              <a:t>2</a:t>
            </a:r>
            <a:r>
              <a:rPr lang="en-US" dirty="0" smtClean="0"/>
              <a:t> ≥ 0.5 AND O</a:t>
            </a:r>
            <a:r>
              <a:rPr lang="en-US" baseline="-25000" dirty="0" smtClean="0"/>
              <a:t>1 </a:t>
            </a:r>
            <a:r>
              <a:rPr lang="en-US" dirty="0" smtClean="0"/>
              <a:t>&gt; O</a:t>
            </a:r>
            <a:r>
              <a:rPr lang="en-US" baseline="-25000" dirty="0" smtClean="0"/>
              <a:t>2 </a:t>
            </a:r>
            <a:r>
              <a:rPr lang="en-US" dirty="0" smtClean="0"/>
              <a:t>THEN </a:t>
            </a:r>
            <a:r>
              <a:rPr lang="en-US" dirty="0" err="1" smtClean="0"/>
              <a:t>kelas</a:t>
            </a:r>
            <a:r>
              <a:rPr lang="en-US" dirty="0" smtClean="0"/>
              <a:t> = 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O</a:t>
            </a:r>
            <a:r>
              <a:rPr lang="en-US" baseline="-25000" dirty="0" smtClean="0"/>
              <a:t>1</a:t>
            </a:r>
            <a:r>
              <a:rPr lang="en-US" dirty="0" smtClean="0"/>
              <a:t> ≥ 0.5 AND O</a:t>
            </a:r>
            <a:r>
              <a:rPr lang="en-US" baseline="-25000" dirty="0" smtClean="0"/>
              <a:t>2</a:t>
            </a:r>
            <a:r>
              <a:rPr lang="en-US" dirty="0" smtClean="0"/>
              <a:t> ≥ 0.5 AND O</a:t>
            </a:r>
            <a:r>
              <a:rPr lang="en-US" baseline="-25000" dirty="0" smtClean="0"/>
              <a:t>1 </a:t>
            </a:r>
            <a:r>
              <a:rPr lang="en-US" dirty="0" smtClean="0"/>
              <a:t>&lt; O</a:t>
            </a:r>
            <a:r>
              <a:rPr lang="en-US" baseline="-25000" dirty="0" smtClean="0"/>
              <a:t>2 </a:t>
            </a:r>
            <a:r>
              <a:rPr lang="en-US" dirty="0" smtClean="0"/>
              <a:t>THEN </a:t>
            </a:r>
            <a:r>
              <a:rPr lang="en-US" dirty="0" err="1" smtClean="0"/>
              <a:t>kelas</a:t>
            </a:r>
            <a:r>
              <a:rPr lang="en-US" dirty="0" smtClean="0"/>
              <a:t> = 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Otherwise </a:t>
            </a:r>
            <a:r>
              <a:rPr lang="en-US" dirty="0" err="1" smtClean="0"/>
              <a:t>kelas</a:t>
            </a:r>
            <a:r>
              <a:rPr lang="en-US" dirty="0" smtClean="0"/>
              <a:t> = 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ANN</a:t>
            </a:r>
            <a:endParaRPr lang="id-ID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Evolusi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STRUKTUR &amp; WEIGHTS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Struktur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ANN?</a:t>
            </a:r>
          </a:p>
          <a:p>
            <a:r>
              <a:rPr lang="en-US" dirty="0" err="1" smtClean="0"/>
              <a:t>Evolusi</a:t>
            </a:r>
            <a:r>
              <a:rPr lang="en-US" dirty="0" smtClean="0"/>
              <a:t>: GA </a:t>
            </a:r>
            <a:r>
              <a:rPr lang="en-US" dirty="0" err="1" smtClean="0"/>
              <a:t>dan</a:t>
            </a:r>
            <a:r>
              <a:rPr lang="en-US" dirty="0" smtClean="0"/>
              <a:t> 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Kromosom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Fitness?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Kromosom</a:t>
            </a:r>
            <a:endParaRPr lang="id-ID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optimasi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struktur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Biner</a:t>
            </a:r>
            <a:endParaRPr lang="en-US" dirty="0" smtClean="0"/>
          </a:p>
          <a:p>
            <a:pPr lvl="1"/>
            <a:r>
              <a:rPr lang="en-US" dirty="0" smtClean="0"/>
              <a:t>Hidden Neuron</a:t>
            </a:r>
          </a:p>
          <a:p>
            <a:pPr lvl="1"/>
            <a:r>
              <a:rPr lang="en-US" dirty="0" err="1" smtClean="0"/>
              <a:t>Koneksi</a:t>
            </a:r>
            <a:endParaRPr lang="en-US" dirty="0" smtClean="0"/>
          </a:p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optimasi</a:t>
            </a:r>
            <a:r>
              <a:rPr lang="en-US" dirty="0" smtClean="0">
                <a:solidFill>
                  <a:srgbClr val="FF0000"/>
                </a:solidFill>
              </a:rPr>
              <a:t> weights</a:t>
            </a:r>
          </a:p>
          <a:p>
            <a:pPr lvl="1"/>
            <a:r>
              <a:rPr lang="en-US" dirty="0" smtClean="0"/>
              <a:t>Real</a:t>
            </a:r>
          </a:p>
          <a:p>
            <a:pPr lvl="1"/>
            <a:r>
              <a:rPr lang="en-US" dirty="0" err="1" smtClean="0"/>
              <a:t>Bobot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Kromosom</a:t>
            </a:r>
            <a:r>
              <a:rPr lang="en-US" sz="4400" dirty="0" smtClean="0"/>
              <a:t> </a:t>
            </a:r>
            <a:r>
              <a:rPr lang="en-US" sz="4400" dirty="0" err="1" smtClean="0"/>
              <a:t>untuk</a:t>
            </a:r>
            <a:r>
              <a:rPr lang="en-US" sz="4400" dirty="0" smtClean="0"/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optimasi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struktur</a:t>
            </a:r>
            <a:endParaRPr lang="id-ID" sz="4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815346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1134894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2506494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2049294" y="3200400"/>
            <a:ext cx="45720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753894" y="4050268"/>
            <a:ext cx="205740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Ada</a:t>
            </a:r>
            <a:r>
              <a:rPr lang="en-US" dirty="0" smtClean="0"/>
              <a:t>/</a:t>
            </a:r>
            <a:r>
              <a:rPr lang="en-US" dirty="0" err="1" smtClean="0"/>
              <a:t>Tidak</a:t>
            </a:r>
            <a:r>
              <a:rPr lang="en-US" dirty="0" smtClean="0"/>
              <a:t> Neuron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1439694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1751136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2811294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14" name="Rectangle 13"/>
          <p:cNvSpPr/>
          <p:nvPr/>
        </p:nvSpPr>
        <p:spPr>
          <a:xfrm>
            <a:off x="3130842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15" name="Rectangle 14"/>
          <p:cNvSpPr/>
          <p:nvPr/>
        </p:nvSpPr>
        <p:spPr>
          <a:xfrm>
            <a:off x="7688094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16" name="Rectangle 15"/>
          <p:cNvSpPr/>
          <p:nvPr/>
        </p:nvSpPr>
        <p:spPr>
          <a:xfrm>
            <a:off x="7230894" y="3200400"/>
            <a:ext cx="45720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id-ID" dirty="0"/>
          </a:p>
        </p:txBody>
      </p:sp>
      <p:sp>
        <p:nvSpPr>
          <p:cNvPr id="17" name="Rectangle 16"/>
          <p:cNvSpPr/>
          <p:nvPr/>
        </p:nvSpPr>
        <p:spPr>
          <a:xfrm>
            <a:off x="3435642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18" name="Rectangle 17"/>
          <p:cNvSpPr/>
          <p:nvPr/>
        </p:nvSpPr>
        <p:spPr>
          <a:xfrm>
            <a:off x="3747084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30094" y="3810000"/>
            <a:ext cx="1981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55808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24" name="Rectangle 23"/>
          <p:cNvSpPr/>
          <p:nvPr/>
        </p:nvSpPr>
        <p:spPr>
          <a:xfrm>
            <a:off x="4360608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25" name="Rectangle 24"/>
          <p:cNvSpPr/>
          <p:nvPr/>
        </p:nvSpPr>
        <p:spPr>
          <a:xfrm>
            <a:off x="4680156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26" name="Rectangle 25"/>
          <p:cNvSpPr/>
          <p:nvPr/>
        </p:nvSpPr>
        <p:spPr>
          <a:xfrm>
            <a:off x="5006346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811294" y="3810000"/>
            <a:ext cx="518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330076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30" name="Rectangle 29"/>
          <p:cNvSpPr/>
          <p:nvPr/>
        </p:nvSpPr>
        <p:spPr>
          <a:xfrm>
            <a:off x="5641518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31" name="Rectangle 30"/>
          <p:cNvSpPr/>
          <p:nvPr/>
        </p:nvSpPr>
        <p:spPr>
          <a:xfrm>
            <a:off x="5964990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32" name="Rectangle 31"/>
          <p:cNvSpPr/>
          <p:nvPr/>
        </p:nvSpPr>
        <p:spPr>
          <a:xfrm>
            <a:off x="6284538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33" name="Rectangle 32"/>
          <p:cNvSpPr/>
          <p:nvPr/>
        </p:nvSpPr>
        <p:spPr>
          <a:xfrm>
            <a:off x="6589338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34" name="Rectangle 33"/>
          <p:cNvSpPr/>
          <p:nvPr/>
        </p:nvSpPr>
        <p:spPr>
          <a:xfrm>
            <a:off x="6900780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36" name="Rectangle 35"/>
          <p:cNvSpPr/>
          <p:nvPr/>
        </p:nvSpPr>
        <p:spPr>
          <a:xfrm>
            <a:off x="3344694" y="4038600"/>
            <a:ext cx="434340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Ada</a:t>
            </a:r>
            <a:r>
              <a:rPr lang="en-US" dirty="0" smtClean="0"/>
              <a:t>/</a:t>
            </a:r>
            <a:r>
              <a:rPr lang="en-US" dirty="0" err="1" smtClean="0"/>
              <a:t>Tidaknya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&amp; bias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99350"/>
            <a:ext cx="7239000" cy="600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optimasi</a:t>
            </a:r>
            <a:r>
              <a:rPr lang="en-US" dirty="0" smtClean="0">
                <a:solidFill>
                  <a:srgbClr val="FF0000"/>
                </a:solidFill>
              </a:rPr>
              <a:t> weights</a:t>
            </a:r>
            <a:endParaRPr lang="id-ID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978150"/>
            <a:ext cx="51816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Fitness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endParaRPr lang="en-US" sz="2800" dirty="0" smtClean="0"/>
          </a:p>
          <a:p>
            <a:r>
              <a:rPr lang="en-US" sz="2800" dirty="0" err="1" smtClean="0"/>
              <a:t>Untuk</a:t>
            </a:r>
            <a:r>
              <a:rPr lang="en-US" sz="2800" dirty="0" smtClean="0"/>
              <a:t> 100 epoch training, </a:t>
            </a:r>
            <a:r>
              <a:rPr lang="en-US" sz="2800" dirty="0" err="1" smtClean="0"/>
              <a:t>hitung</a:t>
            </a:r>
            <a:r>
              <a:rPr lang="en-US" sz="2800" dirty="0" smtClean="0"/>
              <a:t> MSE-</a:t>
            </a:r>
            <a:r>
              <a:rPr lang="en-US" sz="2800" dirty="0" err="1" smtClean="0"/>
              <a:t>nya</a:t>
            </a:r>
            <a:endParaRPr lang="en-US" sz="2800" dirty="0" smtClean="0"/>
          </a:p>
          <a:p>
            <a:r>
              <a:rPr lang="en-US" sz="2800" dirty="0" smtClean="0"/>
              <a:t>Fitness = 1 / MSE</a:t>
            </a:r>
            <a:r>
              <a:rPr lang="en-US" sz="2800" baseline="-25000" dirty="0" smtClean="0"/>
              <a:t>(100 epoch)</a:t>
            </a:r>
          </a:p>
          <a:p>
            <a:endParaRPr lang="en-US" sz="2800" dirty="0" smtClean="0"/>
          </a:p>
          <a:p>
            <a:r>
              <a:rPr lang="en-US" sz="2800" dirty="0" smtClean="0"/>
              <a:t>Fitness </a:t>
            </a:r>
            <a:r>
              <a:rPr lang="en-US" sz="2800" dirty="0" err="1" smtClean="0"/>
              <a:t>untuk</a:t>
            </a:r>
            <a:r>
              <a:rPr lang="en-US" sz="2800" dirty="0" smtClean="0"/>
              <a:t> Weights</a:t>
            </a:r>
          </a:p>
          <a:p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trainset</a:t>
            </a:r>
            <a:r>
              <a:rPr lang="en-US" sz="2800" dirty="0" smtClean="0"/>
              <a:t>, </a:t>
            </a:r>
            <a:r>
              <a:rPr lang="en-US" sz="2800" dirty="0" err="1" smtClean="0"/>
              <a:t>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perhitungan</a:t>
            </a:r>
            <a:r>
              <a:rPr lang="en-US" sz="2800" dirty="0" smtClean="0"/>
              <a:t> </a:t>
            </a:r>
            <a:r>
              <a:rPr lang="en-US" sz="2800" dirty="0" err="1" smtClean="0"/>
              <a:t>maju</a:t>
            </a:r>
            <a:endParaRPr lang="en-US" sz="2800" dirty="0" smtClean="0"/>
          </a:p>
          <a:p>
            <a:r>
              <a:rPr lang="en-US" sz="2800" dirty="0" smtClean="0"/>
              <a:t>Fitness = 1 / MSE</a:t>
            </a:r>
            <a:r>
              <a:rPr lang="en-US" sz="2800" baseline="-25000" dirty="0" smtClean="0"/>
              <a:t>(</a:t>
            </a:r>
            <a:r>
              <a:rPr lang="en-US" sz="2800" baseline="-25000" dirty="0" err="1" smtClean="0"/>
              <a:t>maju</a:t>
            </a:r>
            <a:r>
              <a:rPr lang="en-US" sz="2800" baseline="-25000" dirty="0" smtClean="0"/>
              <a:t>)</a:t>
            </a:r>
          </a:p>
          <a:p>
            <a:endParaRPr lang="en-US" sz="2800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990600" y="0"/>
          <a:ext cx="5562600" cy="6855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Visio" r:id="rId3" imgW="7932928" imgH="7807444" progId="Visio.Drawing.11">
                  <p:embed/>
                </p:oleObj>
              </mc:Choice>
              <mc:Fallback>
                <p:oleObj name="Visio" r:id="rId3" imgW="7932928" imgH="7807444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0"/>
                        <a:ext cx="5562600" cy="6855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705600" y="1459468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C00000"/>
                </a:solidFill>
                <a:sym typeface="Wingdings" pitchFamily="2" charset="2"/>
              </a:rPr>
              <a:t>Danang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, 2008]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0" y="381000"/>
            <a:ext cx="248119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Evolving ANN </a:t>
            </a:r>
          </a:p>
          <a:p>
            <a:r>
              <a:rPr lang="en-US" sz="2800" dirty="0" err="1" smtClean="0">
                <a:solidFill>
                  <a:srgbClr val="C00000"/>
                </a:solidFill>
                <a:sym typeface="Wingdings" pitchFamily="2" charset="2"/>
              </a:rPr>
              <a:t>berbasis</a:t>
            </a:r>
            <a:r>
              <a:rPr lang="en-US" sz="2800" dirty="0" smtClean="0">
                <a:solidFill>
                  <a:srgbClr val="C00000"/>
                </a:solidFill>
                <a:sym typeface="Wingdings" pitchFamily="2" charset="2"/>
              </a:rPr>
              <a:t> 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99350"/>
            <a:ext cx="7239000" cy="600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klasifkasi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IF O</a:t>
            </a:r>
            <a:r>
              <a:rPr lang="en-US" baseline="-25000" dirty="0" smtClean="0"/>
              <a:t>1</a:t>
            </a:r>
            <a:r>
              <a:rPr lang="en-US" dirty="0" smtClean="0"/>
              <a:t> ≥ 0.5 AND O</a:t>
            </a:r>
            <a:r>
              <a:rPr lang="en-US" baseline="-25000" dirty="0" smtClean="0"/>
              <a:t>2</a:t>
            </a:r>
            <a:r>
              <a:rPr lang="en-US" dirty="0" smtClean="0"/>
              <a:t> &lt; 0.5 THEN </a:t>
            </a:r>
            <a:r>
              <a:rPr lang="en-US" dirty="0" err="1" smtClean="0"/>
              <a:t>kelas</a:t>
            </a:r>
            <a:r>
              <a:rPr lang="en-US" dirty="0" smtClean="0"/>
              <a:t> = 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O</a:t>
            </a:r>
            <a:r>
              <a:rPr lang="en-US" baseline="-25000" dirty="0" smtClean="0"/>
              <a:t>1</a:t>
            </a:r>
            <a:r>
              <a:rPr lang="en-US" dirty="0" smtClean="0"/>
              <a:t> &lt; 0.5 AND O</a:t>
            </a:r>
            <a:r>
              <a:rPr lang="en-US" baseline="-25000" dirty="0" smtClean="0"/>
              <a:t>2</a:t>
            </a:r>
            <a:r>
              <a:rPr lang="en-US" dirty="0" smtClean="0"/>
              <a:t> ≥ 0.5 THEN </a:t>
            </a:r>
            <a:r>
              <a:rPr lang="en-US" dirty="0" err="1" smtClean="0"/>
              <a:t>kelas</a:t>
            </a:r>
            <a:r>
              <a:rPr lang="en-US" dirty="0" smtClean="0"/>
              <a:t> = 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O</a:t>
            </a:r>
            <a:r>
              <a:rPr lang="en-US" baseline="-25000" dirty="0" smtClean="0"/>
              <a:t>1</a:t>
            </a:r>
            <a:r>
              <a:rPr lang="en-US" dirty="0" smtClean="0"/>
              <a:t> ≥ 0.5 AND O</a:t>
            </a:r>
            <a:r>
              <a:rPr lang="en-US" baseline="-25000" dirty="0" smtClean="0"/>
              <a:t>2</a:t>
            </a:r>
            <a:r>
              <a:rPr lang="en-US" dirty="0" smtClean="0"/>
              <a:t> ≥ 0.5 AND O</a:t>
            </a:r>
            <a:r>
              <a:rPr lang="en-US" baseline="-25000" dirty="0" smtClean="0"/>
              <a:t>1 </a:t>
            </a:r>
            <a:r>
              <a:rPr lang="en-US" dirty="0" smtClean="0"/>
              <a:t>&gt; O</a:t>
            </a:r>
            <a:r>
              <a:rPr lang="en-US" baseline="-25000" dirty="0" smtClean="0"/>
              <a:t>2 </a:t>
            </a:r>
            <a:r>
              <a:rPr lang="en-US" dirty="0" smtClean="0"/>
              <a:t>THEN </a:t>
            </a:r>
            <a:r>
              <a:rPr lang="en-US" dirty="0" err="1" smtClean="0"/>
              <a:t>kelas</a:t>
            </a:r>
            <a:r>
              <a:rPr lang="en-US" dirty="0" smtClean="0"/>
              <a:t> = 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IF O</a:t>
            </a:r>
            <a:r>
              <a:rPr lang="en-US" baseline="-25000" dirty="0" smtClean="0"/>
              <a:t>1</a:t>
            </a:r>
            <a:r>
              <a:rPr lang="en-US" dirty="0" smtClean="0"/>
              <a:t> ≥ 0.5 AND O</a:t>
            </a:r>
            <a:r>
              <a:rPr lang="en-US" baseline="-25000" dirty="0" smtClean="0"/>
              <a:t>2</a:t>
            </a:r>
            <a:r>
              <a:rPr lang="en-US" dirty="0" smtClean="0"/>
              <a:t> ≥ 0.5 AND O</a:t>
            </a:r>
            <a:r>
              <a:rPr lang="en-US" baseline="-25000" dirty="0" smtClean="0"/>
              <a:t>1 </a:t>
            </a:r>
            <a:r>
              <a:rPr lang="en-US" dirty="0" smtClean="0"/>
              <a:t>&lt; O</a:t>
            </a:r>
            <a:r>
              <a:rPr lang="en-US" baseline="-25000" dirty="0" smtClean="0"/>
              <a:t>2 </a:t>
            </a:r>
            <a:r>
              <a:rPr lang="en-US" dirty="0" smtClean="0"/>
              <a:t>THEN </a:t>
            </a:r>
            <a:r>
              <a:rPr lang="en-US" dirty="0" err="1" smtClean="0"/>
              <a:t>kelas</a:t>
            </a:r>
            <a:r>
              <a:rPr lang="en-US" dirty="0" smtClean="0"/>
              <a:t> = 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Otherwise </a:t>
            </a:r>
            <a:r>
              <a:rPr lang="en-US" dirty="0" err="1" smtClean="0"/>
              <a:t>kelas</a:t>
            </a:r>
            <a:r>
              <a:rPr lang="en-US" dirty="0" smtClean="0"/>
              <a:t> = 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524000" y="0"/>
          <a:ext cx="5638800" cy="679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8" name="Visio" r:id="rId3" imgW="5260730" imgH="6340740" progId="Visio.Drawing.11">
                  <p:embed/>
                </p:oleObj>
              </mc:Choice>
              <mc:Fallback>
                <p:oleObj name="Visio" r:id="rId3" imgW="5260730" imgH="634074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5638800" cy="679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Formulasi</a:t>
            </a:r>
            <a:r>
              <a:rPr lang="en-US" dirty="0" smtClean="0"/>
              <a:t> EP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Fitness = 1 / (MSE </a:t>
            </a:r>
            <a:r>
              <a:rPr lang="en-US" sz="2800" dirty="0" err="1" smtClean="0"/>
              <a:t>dari</a:t>
            </a:r>
            <a:r>
              <a:rPr lang="en-US" sz="2800" dirty="0" smtClean="0"/>
              <a:t> O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+ MSE </a:t>
            </a:r>
            <a:r>
              <a:rPr lang="en-US" sz="2800" dirty="0" err="1" smtClean="0"/>
              <a:t>dari</a:t>
            </a:r>
            <a:r>
              <a:rPr lang="en-US" sz="2800" dirty="0" smtClean="0"/>
              <a:t>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+ 0,1)</a:t>
            </a:r>
          </a:p>
          <a:p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i="1" dirty="0" smtClean="0"/>
              <a:t>fitness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bobot</a:t>
            </a:r>
            <a:r>
              <a:rPr lang="en-US" sz="2800" dirty="0" smtClean="0"/>
              <a:t> ANN </a:t>
            </a:r>
            <a:r>
              <a:rPr lang="en-US" sz="2800" dirty="0" err="1" smtClean="0"/>
              <a:t>dihitung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data </a:t>
            </a:r>
            <a:r>
              <a:rPr lang="en-US" sz="2800" i="1" dirty="0" smtClean="0"/>
              <a:t>training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i="1" dirty="0" smtClean="0"/>
              <a:t>fitness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ANN </a:t>
            </a:r>
            <a:r>
              <a:rPr lang="en-US" sz="2800" dirty="0" err="1" smtClean="0"/>
              <a:t>dihitung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data </a:t>
            </a:r>
            <a:r>
              <a:rPr lang="en-US" sz="2800" i="1" dirty="0" smtClean="0"/>
              <a:t>validation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5402" y="605135"/>
          <a:ext cx="6400798" cy="2286000"/>
        </p:xfrm>
        <a:graphic>
          <a:graphicData uri="http://schemas.openxmlformats.org/drawingml/2006/table">
            <a:tbl>
              <a:tblPr/>
              <a:tblGrid>
                <a:gridCol w="918882"/>
                <a:gridCol w="1370479"/>
                <a:gridCol w="1370479"/>
                <a:gridCol w="1370479"/>
                <a:gridCol w="1370479"/>
              </a:tblGrid>
              <a:tr h="42672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Prediksi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26720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Kelas A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Kelas B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Kelas N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2672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Aktual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Kelas A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AA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AB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Times New Roman"/>
                          <a:ea typeface="Times New Roman"/>
                          <a:cs typeface="Times New Roman"/>
                        </a:rPr>
                        <a:t>AN</a:t>
                      </a:r>
                      <a:endParaRPr lang="id-ID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Kelas B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BA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BB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Times New Roman"/>
                          <a:ea typeface="Times New Roman"/>
                          <a:cs typeface="Times New Roman"/>
                        </a:rPr>
                        <a:t>BN</a:t>
                      </a:r>
                      <a:endParaRPr lang="id-ID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2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Kelas N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NB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NN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95399" y="3043535"/>
          <a:ext cx="6400799" cy="2286000"/>
        </p:xfrm>
        <a:graphic>
          <a:graphicData uri="http://schemas.openxmlformats.org/drawingml/2006/table">
            <a:tbl>
              <a:tblPr/>
              <a:tblGrid>
                <a:gridCol w="918883"/>
                <a:gridCol w="1370479"/>
                <a:gridCol w="1370479"/>
                <a:gridCol w="1370479"/>
                <a:gridCol w="1370479"/>
              </a:tblGrid>
              <a:tr h="41148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Prediksi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11480">
                <a:tc gridSpan="2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Kelas A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Kelas B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Kelas N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1148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Aktual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Kelas A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id-ID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Kelas B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id-ID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id-ID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Kelas N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id-ID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14400" y="55581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Profit</a:t>
            </a:r>
            <a:r>
              <a:rPr lang="en-US" sz="2400" dirty="0"/>
              <a:t> = 3*AA + 6*BB – 1*(NA+NB+BA+AB)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Chart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52600"/>
            <a:ext cx="8915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Pengaruh</a:t>
            </a:r>
            <a:r>
              <a:rPr lang="en-US" dirty="0" smtClean="0"/>
              <a:t> data training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1776" y="2286000"/>
          <a:ext cx="8869824" cy="3886200"/>
        </p:xfrm>
        <a:graphic>
          <a:graphicData uri="http://schemas.openxmlformats.org/drawingml/2006/table">
            <a:tbl>
              <a:tblPr/>
              <a:tblGrid>
                <a:gridCol w="1684527"/>
                <a:gridCol w="1172526"/>
                <a:gridCol w="1551177"/>
                <a:gridCol w="1551177"/>
                <a:gridCol w="1449577"/>
                <a:gridCol w="1460840"/>
              </a:tblGrid>
              <a:tr h="863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0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Training </a:t>
                      </a:r>
                      <a:r>
                        <a:rPr lang="en-US" sz="2000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asli</a:t>
                      </a:r>
                      <a:endParaRPr lang="id-ID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Under </a:t>
                      </a:r>
                      <a:endParaRPr lang="en-US" sz="2000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Sampling 1</a:t>
                      </a:r>
                      <a:endParaRPr lang="id-ID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Under </a:t>
                      </a:r>
                      <a:endParaRPr lang="en-US" sz="2000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Sampling 2</a:t>
                      </a:r>
                      <a:endParaRPr lang="id-ID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Over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Sampling 1</a:t>
                      </a:r>
                      <a:endParaRPr lang="id-ID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Over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Sampling 2</a:t>
                      </a:r>
                      <a:endParaRPr lang="id-ID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 Narrow" pitchFamily="34" charset="0"/>
                          <a:ea typeface="Times New Roman"/>
                          <a:cs typeface="Times New Roman"/>
                        </a:rPr>
                        <a:t>Hidden node</a:t>
                      </a:r>
                      <a:endParaRPr lang="id-ID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 Narrow" pitchFamily="34" charset="0"/>
                          <a:ea typeface="Times New Roman"/>
                          <a:cs typeface="Times New Roman"/>
                        </a:rPr>
                        <a:t>25</a:t>
                      </a:r>
                      <a:endParaRPr lang="id-ID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 Narrow" pitchFamily="34" charset="0"/>
                          <a:ea typeface="Times New Roman"/>
                          <a:cs typeface="Times New Roman"/>
                        </a:rPr>
                        <a:t>17</a:t>
                      </a:r>
                      <a:endParaRPr lang="id-ID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 Narrow" pitchFamily="34" charset="0"/>
                          <a:ea typeface="Times New Roman"/>
                          <a:cs typeface="Times New Roman"/>
                        </a:rPr>
                        <a:t>25</a:t>
                      </a:r>
                      <a:endParaRPr lang="id-ID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 Narrow" pitchFamily="34" charset="0"/>
                          <a:ea typeface="Times New Roman"/>
                          <a:cs typeface="Times New Roman"/>
                        </a:rPr>
                        <a:t>25</a:t>
                      </a:r>
                      <a:endParaRPr lang="id-ID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 Narrow" pitchFamily="34" charset="0"/>
                          <a:ea typeface="Times New Roman"/>
                          <a:cs typeface="Times New Roman"/>
                        </a:rPr>
                        <a:t>25</a:t>
                      </a:r>
                      <a:endParaRPr lang="id-ID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 Narrow" pitchFamily="34" charset="0"/>
                          <a:ea typeface="Times New Roman"/>
                          <a:cs typeface="Times New Roman"/>
                        </a:rPr>
                        <a:t>Koneksi</a:t>
                      </a:r>
                      <a:endParaRPr lang="id-ID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 Narrow" pitchFamily="34" charset="0"/>
                          <a:ea typeface="Times New Roman"/>
                          <a:cs typeface="Times New Roman"/>
                        </a:rPr>
                        <a:t>550</a:t>
                      </a:r>
                      <a:endParaRPr lang="id-ID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 Narrow" pitchFamily="34" charset="0"/>
                          <a:ea typeface="Times New Roman"/>
                          <a:cs typeface="Times New Roman"/>
                        </a:rPr>
                        <a:t>357</a:t>
                      </a:r>
                      <a:endParaRPr lang="id-ID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 Narrow" pitchFamily="34" charset="0"/>
                          <a:ea typeface="Times New Roman"/>
                          <a:cs typeface="Times New Roman"/>
                        </a:rPr>
                        <a:t>502</a:t>
                      </a:r>
                      <a:endParaRPr lang="id-ID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 Narrow" pitchFamily="34" charset="0"/>
                          <a:ea typeface="Times New Roman"/>
                          <a:cs typeface="Times New Roman"/>
                        </a:rPr>
                        <a:t>550</a:t>
                      </a:r>
                      <a:endParaRPr lang="id-ID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 Narrow" pitchFamily="34" charset="0"/>
                          <a:ea typeface="Times New Roman"/>
                          <a:cs typeface="Times New Roman"/>
                        </a:rPr>
                        <a:t>467</a:t>
                      </a:r>
                      <a:endParaRPr lang="id-ID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Akurasi</a:t>
                      </a:r>
                      <a:r>
                        <a:rPr lang="en-US" sz="20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 (%)</a:t>
                      </a:r>
                      <a:endParaRPr lang="id-ID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77,29</a:t>
                      </a:r>
                      <a:endParaRPr lang="id-ID" sz="18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66,73</a:t>
                      </a:r>
                      <a:endParaRPr lang="id-ID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67,40</a:t>
                      </a:r>
                      <a:endParaRPr lang="id-ID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67,14</a:t>
                      </a:r>
                      <a:endParaRPr lang="id-ID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68,11</a:t>
                      </a:r>
                      <a:endParaRPr lang="id-ID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Profit </a:t>
                      </a:r>
                      <a:endParaRPr lang="en-US" sz="2000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data </a:t>
                      </a:r>
                      <a:r>
                        <a:rPr lang="en-US" sz="20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training</a:t>
                      </a:r>
                      <a:endParaRPr lang="id-ID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2662</a:t>
                      </a:r>
                      <a:endParaRPr lang="id-ID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 Narrow" pitchFamily="34" charset="0"/>
                          <a:ea typeface="Times New Roman"/>
                          <a:cs typeface="Times New Roman"/>
                        </a:rPr>
                        <a:t>6704</a:t>
                      </a:r>
                      <a:endParaRPr lang="id-ID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 Narrow" pitchFamily="34" charset="0"/>
                          <a:ea typeface="Times New Roman"/>
                          <a:cs typeface="Times New Roman"/>
                        </a:rPr>
                        <a:t>7489</a:t>
                      </a:r>
                      <a:endParaRPr lang="id-ID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Arial Narrow" pitchFamily="34" charset="0"/>
                          <a:ea typeface="Times New Roman"/>
                          <a:cs typeface="Times New Roman"/>
                        </a:rPr>
                        <a:t>7692</a:t>
                      </a:r>
                      <a:endParaRPr lang="id-ID" sz="18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7877</a:t>
                      </a:r>
                      <a:endParaRPr lang="id-ID" sz="18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Profit </a:t>
                      </a:r>
                      <a:endParaRPr lang="en-US" sz="2000" dirty="0" smtClean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data </a:t>
                      </a:r>
                      <a:r>
                        <a:rPr lang="en-US" sz="20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testing</a:t>
                      </a:r>
                      <a:endParaRPr lang="id-ID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2361</a:t>
                      </a:r>
                      <a:endParaRPr lang="id-ID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6578</a:t>
                      </a:r>
                      <a:endParaRPr lang="id-ID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6870</a:t>
                      </a:r>
                      <a:endParaRPr lang="id-ID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6923</a:t>
                      </a:r>
                      <a:endParaRPr lang="id-ID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7861</a:t>
                      </a:r>
                      <a:endParaRPr lang="id-ID" sz="18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132" marR="461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endParaRPr lang="id-ID" dirty="0"/>
          </a:p>
        </p:txBody>
      </p:sp>
      <p:sp>
        <p:nvSpPr>
          <p:cNvPr id="4" name="Oval 3"/>
          <p:cNvSpPr/>
          <p:nvPr/>
        </p:nvSpPr>
        <p:spPr>
          <a:xfrm>
            <a:off x="7696200" y="4343400"/>
            <a:ext cx="11430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1828800" y="3962400"/>
            <a:ext cx="1143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2868533" y="3672840"/>
            <a:ext cx="69762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sym typeface="Wingdings" pitchFamily="2" charset="2"/>
              </a:rPr>
              <a:t>?</a:t>
            </a:r>
            <a:endParaRPr lang="id-ID" sz="1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Kasus</a:t>
            </a:r>
            <a:r>
              <a:rPr lang="en-US" dirty="0" smtClean="0"/>
              <a:t> 2: </a:t>
            </a:r>
            <a:r>
              <a:rPr lang="en-US" dirty="0" err="1" smtClean="0"/>
              <a:t>Prediksi</a:t>
            </a:r>
            <a:r>
              <a:rPr lang="en-US" dirty="0" smtClean="0"/>
              <a:t> Data </a:t>
            </a:r>
            <a:r>
              <a:rPr lang="en-US" dirty="0" err="1" smtClean="0"/>
              <a:t>Timeseries</a:t>
            </a:r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7315200" cy="464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ANN</a:t>
            </a:r>
            <a:endParaRPr lang="id-ID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Evolusi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STRUKTUR &amp; WEIGHTS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Struktur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ANN?</a:t>
            </a:r>
          </a:p>
          <a:p>
            <a:r>
              <a:rPr lang="en-US" dirty="0" err="1" smtClean="0"/>
              <a:t>Evolusi</a:t>
            </a:r>
            <a:r>
              <a:rPr lang="en-US" dirty="0" smtClean="0"/>
              <a:t>: GA </a:t>
            </a:r>
            <a:r>
              <a:rPr lang="en-US" dirty="0" err="1" smtClean="0"/>
              <a:t>dan</a:t>
            </a:r>
            <a:r>
              <a:rPr lang="en-US" dirty="0" smtClean="0"/>
              <a:t> 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Kromosom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Fitness?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Kromosom</a:t>
            </a:r>
            <a:endParaRPr lang="id-ID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optimasi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struktur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Biner</a:t>
            </a:r>
            <a:endParaRPr lang="en-US" dirty="0" smtClean="0"/>
          </a:p>
          <a:p>
            <a:pPr lvl="1"/>
            <a:r>
              <a:rPr lang="en-US" dirty="0" smtClean="0"/>
              <a:t>Hidden Neuron</a:t>
            </a:r>
          </a:p>
          <a:p>
            <a:pPr lvl="1"/>
            <a:r>
              <a:rPr lang="en-US" dirty="0" err="1" smtClean="0"/>
              <a:t>Koneksi</a:t>
            </a:r>
            <a:endParaRPr lang="en-US" dirty="0" smtClean="0"/>
          </a:p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optimasi</a:t>
            </a:r>
            <a:r>
              <a:rPr lang="en-US" dirty="0" smtClean="0">
                <a:solidFill>
                  <a:srgbClr val="FF0000"/>
                </a:solidFill>
              </a:rPr>
              <a:t> weights</a:t>
            </a:r>
          </a:p>
          <a:p>
            <a:pPr lvl="1"/>
            <a:r>
              <a:rPr lang="en-US" dirty="0" smtClean="0"/>
              <a:t>Real</a:t>
            </a:r>
          </a:p>
          <a:p>
            <a:pPr lvl="1"/>
            <a:r>
              <a:rPr lang="en-US" dirty="0" err="1" smtClean="0"/>
              <a:t>Bobot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Kromosom</a:t>
            </a:r>
            <a:r>
              <a:rPr lang="en-US" sz="4400" dirty="0" smtClean="0"/>
              <a:t> </a:t>
            </a:r>
            <a:r>
              <a:rPr lang="en-US" sz="4400" dirty="0" err="1" smtClean="0"/>
              <a:t>untuk</a:t>
            </a:r>
            <a:r>
              <a:rPr lang="en-US" sz="4400" dirty="0" smtClean="0"/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optimasi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struktur</a:t>
            </a:r>
            <a:endParaRPr lang="id-ID" sz="4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424946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1744494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3116094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2658894" y="3200400"/>
            <a:ext cx="45720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1363494" y="4050268"/>
            <a:ext cx="205740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Ada</a:t>
            </a:r>
            <a:r>
              <a:rPr lang="en-US" dirty="0" smtClean="0"/>
              <a:t>/</a:t>
            </a:r>
            <a:r>
              <a:rPr lang="en-US" dirty="0" err="1" smtClean="0"/>
              <a:t>Tidak</a:t>
            </a:r>
            <a:r>
              <a:rPr lang="en-US" dirty="0" smtClean="0"/>
              <a:t> Neuron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2049294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12" name="Rectangle 11"/>
          <p:cNvSpPr/>
          <p:nvPr/>
        </p:nvSpPr>
        <p:spPr>
          <a:xfrm>
            <a:off x="2360736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3420894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14" name="Rectangle 13"/>
          <p:cNvSpPr/>
          <p:nvPr/>
        </p:nvSpPr>
        <p:spPr>
          <a:xfrm>
            <a:off x="3740442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15" name="Rectangle 14"/>
          <p:cNvSpPr/>
          <p:nvPr/>
        </p:nvSpPr>
        <p:spPr>
          <a:xfrm>
            <a:off x="8297694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16" name="Rectangle 15"/>
          <p:cNvSpPr/>
          <p:nvPr/>
        </p:nvSpPr>
        <p:spPr>
          <a:xfrm>
            <a:off x="7840494" y="3200400"/>
            <a:ext cx="45720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…</a:t>
            </a:r>
            <a:endParaRPr lang="id-ID" dirty="0"/>
          </a:p>
        </p:txBody>
      </p:sp>
      <p:sp>
        <p:nvSpPr>
          <p:cNvPr id="17" name="Rectangle 16"/>
          <p:cNvSpPr/>
          <p:nvPr/>
        </p:nvSpPr>
        <p:spPr>
          <a:xfrm>
            <a:off x="4045242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18" name="Rectangle 17"/>
          <p:cNvSpPr/>
          <p:nvPr/>
        </p:nvSpPr>
        <p:spPr>
          <a:xfrm>
            <a:off x="4356684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439694" y="3810000"/>
            <a:ext cx="1981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665408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24" name="Rectangle 23"/>
          <p:cNvSpPr/>
          <p:nvPr/>
        </p:nvSpPr>
        <p:spPr>
          <a:xfrm>
            <a:off x="4970208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25" name="Rectangle 24"/>
          <p:cNvSpPr/>
          <p:nvPr/>
        </p:nvSpPr>
        <p:spPr>
          <a:xfrm>
            <a:off x="5289756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26" name="Rectangle 25"/>
          <p:cNvSpPr/>
          <p:nvPr/>
        </p:nvSpPr>
        <p:spPr>
          <a:xfrm>
            <a:off x="5615946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420894" y="3810000"/>
            <a:ext cx="5181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939676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30" name="Rectangle 29"/>
          <p:cNvSpPr/>
          <p:nvPr/>
        </p:nvSpPr>
        <p:spPr>
          <a:xfrm>
            <a:off x="6251118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31" name="Rectangle 30"/>
          <p:cNvSpPr/>
          <p:nvPr/>
        </p:nvSpPr>
        <p:spPr>
          <a:xfrm>
            <a:off x="6574590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32" name="Rectangle 31"/>
          <p:cNvSpPr/>
          <p:nvPr/>
        </p:nvSpPr>
        <p:spPr>
          <a:xfrm>
            <a:off x="6894138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33" name="Rectangle 32"/>
          <p:cNvSpPr/>
          <p:nvPr/>
        </p:nvSpPr>
        <p:spPr>
          <a:xfrm>
            <a:off x="7198938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34" name="Rectangle 33"/>
          <p:cNvSpPr/>
          <p:nvPr/>
        </p:nvSpPr>
        <p:spPr>
          <a:xfrm>
            <a:off x="7510380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36" name="Rectangle 35"/>
          <p:cNvSpPr/>
          <p:nvPr/>
        </p:nvSpPr>
        <p:spPr>
          <a:xfrm>
            <a:off x="3954294" y="4038600"/>
            <a:ext cx="434340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Ada</a:t>
            </a:r>
            <a:r>
              <a:rPr lang="en-US" dirty="0" smtClean="0"/>
              <a:t>/</a:t>
            </a:r>
            <a:r>
              <a:rPr lang="en-US" dirty="0" err="1" smtClean="0"/>
              <a:t>Tidaknya</a:t>
            </a:r>
            <a:r>
              <a:rPr lang="en-US" dirty="0" smtClean="0"/>
              <a:t> </a:t>
            </a:r>
            <a:r>
              <a:rPr lang="en-US" dirty="0" err="1" smtClean="0"/>
              <a:t>koneksi</a:t>
            </a:r>
            <a:r>
              <a:rPr lang="en-US" dirty="0" smtClean="0"/>
              <a:t> &amp; bias</a:t>
            </a:r>
            <a:endParaRPr lang="id-ID" dirty="0"/>
          </a:p>
        </p:txBody>
      </p:sp>
      <p:sp>
        <p:nvSpPr>
          <p:cNvPr id="35" name="Rectangle 34"/>
          <p:cNvSpPr/>
          <p:nvPr/>
        </p:nvSpPr>
        <p:spPr>
          <a:xfrm>
            <a:off x="486696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sp>
        <p:nvSpPr>
          <p:cNvPr id="37" name="Rectangle 36"/>
          <p:cNvSpPr/>
          <p:nvPr/>
        </p:nvSpPr>
        <p:spPr>
          <a:xfrm>
            <a:off x="791496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id-ID" dirty="0"/>
          </a:p>
        </p:txBody>
      </p:sp>
      <p:sp>
        <p:nvSpPr>
          <p:cNvPr id="38" name="Rectangle 37"/>
          <p:cNvSpPr/>
          <p:nvPr/>
        </p:nvSpPr>
        <p:spPr>
          <a:xfrm>
            <a:off x="1111044" y="3200400"/>
            <a:ext cx="3129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endParaRPr lang="id-ID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57200" y="3810000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57200" y="4038600"/>
            <a:ext cx="99060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/>
              <a:t>#input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optimasi</a:t>
            </a:r>
            <a:r>
              <a:rPr lang="en-US" dirty="0" smtClean="0">
                <a:solidFill>
                  <a:srgbClr val="FF0000"/>
                </a:solidFill>
              </a:rPr>
              <a:t> weights</a:t>
            </a:r>
            <a:endParaRPr lang="id-ID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978150"/>
            <a:ext cx="51816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Kasus</a:t>
            </a:r>
            <a:r>
              <a:rPr lang="en-US" dirty="0" smtClean="0"/>
              <a:t> 3: Security System</a:t>
            </a:r>
            <a:endParaRPr lang="id-ID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Evolusi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STRUKTUR &amp; WEIGHTS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Struktur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ANN?</a:t>
            </a:r>
          </a:p>
          <a:p>
            <a:r>
              <a:rPr lang="en-US" dirty="0" err="1" smtClean="0"/>
              <a:t>Evolusi</a:t>
            </a:r>
            <a:r>
              <a:rPr lang="en-US" dirty="0" smtClean="0"/>
              <a:t>: GA </a:t>
            </a:r>
            <a:r>
              <a:rPr lang="en-US" dirty="0" err="1" smtClean="0"/>
              <a:t>dan</a:t>
            </a:r>
            <a:r>
              <a:rPr lang="en-US" dirty="0" smtClean="0"/>
              <a:t> 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Kromosom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Fitness?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Fungsi Fitness</a:t>
            </a:r>
            <a:endParaRPr lang="id-ID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</a:t>
            </a:r>
            <a:r>
              <a:rPr lang="id-ID" i="1" smtClean="0"/>
              <a:t>ack propagation</a:t>
            </a:r>
            <a:r>
              <a:rPr lang="en-US" smtClean="0"/>
              <a:t>:</a:t>
            </a:r>
            <a:r>
              <a:rPr lang="en-US" i="1" smtClean="0"/>
              <a:t> </a:t>
            </a:r>
            <a:r>
              <a:rPr lang="id-ID" smtClean="0"/>
              <a:t>maju dan mundur</a:t>
            </a:r>
            <a:endParaRPr lang="en-US" smtClean="0"/>
          </a:p>
          <a:p>
            <a:pPr eaLnBrk="1" hangingPunct="1"/>
            <a:r>
              <a:rPr lang="id-ID" smtClean="0"/>
              <a:t>GA hanya</a:t>
            </a:r>
            <a:r>
              <a:rPr lang="en-US" smtClean="0"/>
              <a:t>:</a:t>
            </a:r>
            <a:r>
              <a:rPr lang="id-ID" smtClean="0"/>
              <a:t> maju saja. </a:t>
            </a:r>
            <a:endParaRPr lang="en-US" smtClean="0"/>
          </a:p>
          <a:p>
            <a:pPr eaLnBrk="1" hangingPunct="1"/>
            <a:r>
              <a:rPr lang="en-US" i="1" smtClean="0"/>
              <a:t>F</a:t>
            </a:r>
            <a:r>
              <a:rPr lang="id-ID" i="1" smtClean="0"/>
              <a:t>itness</a:t>
            </a:r>
            <a:r>
              <a:rPr lang="id-ID" smtClean="0"/>
              <a:t> dihitung berdasarkan rata-rata </a:t>
            </a:r>
            <a:r>
              <a:rPr lang="id-ID" i="1" smtClean="0"/>
              <a:t>error</a:t>
            </a:r>
            <a:r>
              <a:rPr lang="id-ID" smtClean="0"/>
              <a:t> (MSE) antara target dan keluaran untuk semua data latih</a:t>
            </a:r>
            <a:endParaRPr lang="en-US" smtClean="0"/>
          </a:p>
          <a:p>
            <a:pPr eaLnBrk="1" hangingPunct="1"/>
            <a:r>
              <a:rPr lang="id-ID" smtClean="0"/>
              <a:t>MSE </a:t>
            </a:r>
            <a:r>
              <a:rPr lang="en-US" smtClean="0"/>
              <a:t>kecil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id-ID" i="1" smtClean="0"/>
              <a:t>fitness</a:t>
            </a:r>
            <a:r>
              <a:rPr lang="id-ID" smtClean="0"/>
              <a:t> tinggi</a:t>
            </a:r>
            <a:endParaRPr lang="en-US" smtClean="0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onstantia" pitchFamily="18" charset="0"/>
            </a:endParaRPr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838200" y="4724400"/>
          <a:ext cx="216535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4" name="Equation" r:id="rId3" imgW="634680" imgH="393480" progId="Equation.3">
                  <p:embed/>
                </p:oleObj>
              </mc:Choice>
              <mc:Fallback>
                <p:oleObj name="Equation" r:id="rId3" imgW="63468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724400"/>
                        <a:ext cx="2165350" cy="110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327650" y="4724400"/>
          <a:ext cx="290195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5" name="Equation" r:id="rId5" imgW="850680" imgH="393480" progId="Equation.3">
                  <p:embed/>
                </p:oleObj>
              </mc:Choice>
              <mc:Fallback>
                <p:oleObj name="Equation" r:id="rId5" imgW="85068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724400"/>
                        <a:ext cx="2901950" cy="110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5181600" y="2286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" name="Oval 3"/>
          <p:cNvSpPr/>
          <p:nvPr/>
        </p:nvSpPr>
        <p:spPr bwMode="auto">
          <a:xfrm>
            <a:off x="5638800" y="205581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Oval 7"/>
          <p:cNvSpPr/>
          <p:nvPr/>
        </p:nvSpPr>
        <p:spPr bwMode="auto">
          <a:xfrm>
            <a:off x="5638800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Oval 8"/>
          <p:cNvSpPr/>
          <p:nvPr/>
        </p:nvSpPr>
        <p:spPr bwMode="auto">
          <a:xfrm>
            <a:off x="5257800" y="1828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Isosceles Triangle 12"/>
          <p:cNvSpPr/>
          <p:nvPr/>
        </p:nvSpPr>
        <p:spPr bwMode="auto">
          <a:xfrm>
            <a:off x="2209800" y="4189413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Isosceles Triangle 13"/>
          <p:cNvSpPr/>
          <p:nvPr/>
        </p:nvSpPr>
        <p:spPr bwMode="auto">
          <a:xfrm>
            <a:off x="2667000" y="4113213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" name="Isosceles Triangle 14"/>
          <p:cNvSpPr/>
          <p:nvPr/>
        </p:nvSpPr>
        <p:spPr bwMode="auto">
          <a:xfrm>
            <a:off x="3352800" y="4341813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Isosceles Triangle 15"/>
          <p:cNvSpPr/>
          <p:nvPr/>
        </p:nvSpPr>
        <p:spPr bwMode="auto">
          <a:xfrm>
            <a:off x="3048000" y="3122613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7" name="Isosceles Triangle 16"/>
          <p:cNvSpPr/>
          <p:nvPr/>
        </p:nvSpPr>
        <p:spPr bwMode="auto">
          <a:xfrm>
            <a:off x="1676400" y="3732213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8" name="Isosceles Triangle 17"/>
          <p:cNvSpPr/>
          <p:nvPr/>
        </p:nvSpPr>
        <p:spPr bwMode="auto">
          <a:xfrm>
            <a:off x="3124200" y="3732213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Isosceles Triangle 18"/>
          <p:cNvSpPr/>
          <p:nvPr/>
        </p:nvSpPr>
        <p:spPr bwMode="auto">
          <a:xfrm>
            <a:off x="2362200" y="36576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0" name="Isosceles Triangle 19"/>
          <p:cNvSpPr/>
          <p:nvPr/>
        </p:nvSpPr>
        <p:spPr bwMode="auto">
          <a:xfrm>
            <a:off x="1600200" y="4341813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1" name="Isosceles Triangle 20"/>
          <p:cNvSpPr/>
          <p:nvPr/>
        </p:nvSpPr>
        <p:spPr bwMode="auto">
          <a:xfrm>
            <a:off x="2667000" y="4722813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838200" y="3656013"/>
            <a:ext cx="7010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5400000">
            <a:off x="1255713" y="3694113"/>
            <a:ext cx="5716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36" name="TextBox 28"/>
          <p:cNvSpPr txBox="1">
            <a:spLocks noChangeArrowheads="1"/>
          </p:cNvSpPr>
          <p:nvPr/>
        </p:nvSpPr>
        <p:spPr bwMode="auto">
          <a:xfrm>
            <a:off x="7924800" y="3427819"/>
            <a:ext cx="533400" cy="5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/>
              <a:t>x</a:t>
            </a:r>
            <a:r>
              <a:rPr lang="en-US" sz="2800" baseline="-25000"/>
              <a:t>1</a:t>
            </a:r>
            <a:endParaRPr lang="id-ID" sz="2800" baseline="-25000"/>
          </a:p>
        </p:txBody>
      </p:sp>
      <p:sp>
        <p:nvSpPr>
          <p:cNvPr id="68637" name="TextBox 29"/>
          <p:cNvSpPr txBox="1">
            <a:spLocks noChangeArrowheads="1"/>
          </p:cNvSpPr>
          <p:nvPr/>
        </p:nvSpPr>
        <p:spPr bwMode="auto">
          <a:xfrm>
            <a:off x="3810000" y="150813"/>
            <a:ext cx="533400" cy="5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/>
              <a:t>x</a:t>
            </a:r>
            <a:r>
              <a:rPr lang="en-US" sz="2800" baseline="-25000"/>
              <a:t>2</a:t>
            </a:r>
            <a:endParaRPr lang="id-ID" sz="2800" baseline="-25000"/>
          </a:p>
        </p:txBody>
      </p:sp>
      <p:cxnSp>
        <p:nvCxnSpPr>
          <p:cNvPr id="35" name="Straight Connector 34"/>
          <p:cNvCxnSpPr/>
          <p:nvPr/>
        </p:nvCxnSpPr>
        <p:spPr>
          <a:xfrm rot="16200000" flipH="1">
            <a:off x="3048000" y="762000"/>
            <a:ext cx="5029200" cy="4572000"/>
          </a:xfrm>
          <a:prstGeom prst="line">
            <a:avLst/>
          </a:prstGeom>
          <a:ln w="381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181600" y="58674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dirty="0"/>
              <a:t>w</a:t>
            </a:r>
            <a:r>
              <a:rPr lang="en-US" sz="2800" b="1" baseline="-25000" dirty="0"/>
              <a:t>1</a:t>
            </a:r>
            <a:r>
              <a:rPr lang="en-US" sz="2800" b="1" i="1" dirty="0"/>
              <a:t>x</a:t>
            </a:r>
            <a:r>
              <a:rPr lang="en-US" sz="2800" b="1" baseline="-25000" dirty="0"/>
              <a:t>1</a:t>
            </a:r>
            <a:r>
              <a:rPr lang="en-US" sz="2800" b="1" i="1" dirty="0"/>
              <a:t> + w</a:t>
            </a:r>
            <a:r>
              <a:rPr lang="en-US" sz="2800" b="1" baseline="-25000" dirty="0"/>
              <a:t>2</a:t>
            </a:r>
            <a:r>
              <a:rPr lang="en-US" sz="2800" b="1" i="1" dirty="0"/>
              <a:t>x</a:t>
            </a:r>
            <a:r>
              <a:rPr lang="en-US" sz="2800" b="1" baseline="-25000" dirty="0"/>
              <a:t>2 </a:t>
            </a:r>
            <a:r>
              <a:rPr lang="en-US" sz="2800" b="1" i="1" dirty="0"/>
              <a:t>- </a:t>
            </a:r>
            <a:r>
              <a:rPr lang="el-GR" sz="2800" b="1" i="1" dirty="0"/>
              <a:t>θ</a:t>
            </a:r>
            <a:r>
              <a:rPr lang="en-US" sz="2800" b="1" i="1" dirty="0"/>
              <a:t>= </a:t>
            </a:r>
            <a:r>
              <a:rPr lang="en-US" sz="2800" b="1" dirty="0"/>
              <a:t>0</a:t>
            </a:r>
            <a:endParaRPr lang="id-ID" sz="2800" b="1" baseline="-250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1219200" y="685800"/>
            <a:ext cx="5943600" cy="4953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286000" y="685800"/>
            <a:ext cx="5334000" cy="495300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/>
          <p:cNvSpPr/>
          <p:nvPr/>
        </p:nvSpPr>
        <p:spPr bwMode="auto">
          <a:xfrm>
            <a:off x="1905000" y="27432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1" name="Isosceles Triangle 30"/>
          <p:cNvSpPr/>
          <p:nvPr/>
        </p:nvSpPr>
        <p:spPr bwMode="auto">
          <a:xfrm>
            <a:off x="2362200" y="26670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2" name="Isosceles Triangle 31"/>
          <p:cNvSpPr/>
          <p:nvPr/>
        </p:nvSpPr>
        <p:spPr bwMode="auto">
          <a:xfrm>
            <a:off x="1371600" y="22860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3" name="Isosceles Triangle 32"/>
          <p:cNvSpPr/>
          <p:nvPr/>
        </p:nvSpPr>
        <p:spPr bwMode="auto">
          <a:xfrm>
            <a:off x="2057400" y="19812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4" name="Isosceles Triangle 33"/>
          <p:cNvSpPr/>
          <p:nvPr/>
        </p:nvSpPr>
        <p:spPr bwMode="auto">
          <a:xfrm>
            <a:off x="1295400" y="28956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7" name="Isosceles Triangle 36"/>
          <p:cNvSpPr/>
          <p:nvPr/>
        </p:nvSpPr>
        <p:spPr bwMode="auto">
          <a:xfrm>
            <a:off x="2362200" y="32766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9" name="Isosceles Triangle 38"/>
          <p:cNvSpPr/>
          <p:nvPr/>
        </p:nvSpPr>
        <p:spPr bwMode="auto">
          <a:xfrm>
            <a:off x="4267200" y="4494213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1" name="Isosceles Triangle 40"/>
          <p:cNvSpPr/>
          <p:nvPr/>
        </p:nvSpPr>
        <p:spPr bwMode="auto">
          <a:xfrm>
            <a:off x="4724400" y="4418013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2" name="Isosceles Triangle 41"/>
          <p:cNvSpPr/>
          <p:nvPr/>
        </p:nvSpPr>
        <p:spPr bwMode="auto">
          <a:xfrm>
            <a:off x="3733800" y="4037013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4" name="Isosceles Triangle 43"/>
          <p:cNvSpPr/>
          <p:nvPr/>
        </p:nvSpPr>
        <p:spPr bwMode="auto">
          <a:xfrm>
            <a:off x="4419600" y="39624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5" name="Isosceles Triangle 44"/>
          <p:cNvSpPr/>
          <p:nvPr/>
        </p:nvSpPr>
        <p:spPr bwMode="auto">
          <a:xfrm>
            <a:off x="3657600" y="4646613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6" name="Isosceles Triangle 45"/>
          <p:cNvSpPr/>
          <p:nvPr/>
        </p:nvSpPr>
        <p:spPr bwMode="auto">
          <a:xfrm>
            <a:off x="4724400" y="5027613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7" name="Isosceles Triangle 46"/>
          <p:cNvSpPr/>
          <p:nvPr/>
        </p:nvSpPr>
        <p:spPr bwMode="auto">
          <a:xfrm>
            <a:off x="4419600" y="35814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8" name="Isosceles Triangle 47"/>
          <p:cNvSpPr/>
          <p:nvPr/>
        </p:nvSpPr>
        <p:spPr bwMode="auto">
          <a:xfrm>
            <a:off x="2057400" y="55626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9" name="Isosceles Triangle 48"/>
          <p:cNvSpPr/>
          <p:nvPr/>
        </p:nvSpPr>
        <p:spPr bwMode="auto">
          <a:xfrm>
            <a:off x="2514600" y="54864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0" name="Isosceles Triangle 49"/>
          <p:cNvSpPr/>
          <p:nvPr/>
        </p:nvSpPr>
        <p:spPr bwMode="auto">
          <a:xfrm>
            <a:off x="1524000" y="51054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1" name="Isosceles Triangle 50"/>
          <p:cNvSpPr/>
          <p:nvPr/>
        </p:nvSpPr>
        <p:spPr bwMode="auto">
          <a:xfrm>
            <a:off x="2209800" y="5030787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2" name="Isosceles Triangle 51"/>
          <p:cNvSpPr/>
          <p:nvPr/>
        </p:nvSpPr>
        <p:spPr bwMode="auto">
          <a:xfrm>
            <a:off x="1447800" y="57150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3" name="Isosceles Triangle 52"/>
          <p:cNvSpPr/>
          <p:nvPr/>
        </p:nvSpPr>
        <p:spPr bwMode="auto">
          <a:xfrm>
            <a:off x="2514600" y="60960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4" name="Isosceles Triangle 53"/>
          <p:cNvSpPr/>
          <p:nvPr/>
        </p:nvSpPr>
        <p:spPr bwMode="auto">
          <a:xfrm>
            <a:off x="2209800" y="4649787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5" name="Isosceles Triangle 54"/>
          <p:cNvSpPr/>
          <p:nvPr/>
        </p:nvSpPr>
        <p:spPr bwMode="auto">
          <a:xfrm>
            <a:off x="3657600" y="55626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6" name="Isosceles Triangle 55"/>
          <p:cNvSpPr/>
          <p:nvPr/>
        </p:nvSpPr>
        <p:spPr bwMode="auto">
          <a:xfrm>
            <a:off x="4191000" y="52578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7" name="Isosceles Triangle 56"/>
          <p:cNvSpPr/>
          <p:nvPr/>
        </p:nvSpPr>
        <p:spPr bwMode="auto">
          <a:xfrm>
            <a:off x="3200400" y="48768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8" name="Isosceles Triangle 57"/>
          <p:cNvSpPr/>
          <p:nvPr/>
        </p:nvSpPr>
        <p:spPr bwMode="auto">
          <a:xfrm>
            <a:off x="3733800" y="51054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9" name="Isosceles Triangle 58"/>
          <p:cNvSpPr/>
          <p:nvPr/>
        </p:nvSpPr>
        <p:spPr bwMode="auto">
          <a:xfrm>
            <a:off x="3124200" y="54864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0" name="Isosceles Triangle 59"/>
          <p:cNvSpPr/>
          <p:nvPr/>
        </p:nvSpPr>
        <p:spPr bwMode="auto">
          <a:xfrm>
            <a:off x="4191000" y="58674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1" name="Isosceles Triangle 60"/>
          <p:cNvSpPr/>
          <p:nvPr/>
        </p:nvSpPr>
        <p:spPr bwMode="auto">
          <a:xfrm>
            <a:off x="3886200" y="4421187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2" name="Isosceles Triangle 61"/>
          <p:cNvSpPr/>
          <p:nvPr/>
        </p:nvSpPr>
        <p:spPr bwMode="auto">
          <a:xfrm>
            <a:off x="1371600" y="3349626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3" name="Isosceles Triangle 62"/>
          <p:cNvSpPr/>
          <p:nvPr/>
        </p:nvSpPr>
        <p:spPr bwMode="auto">
          <a:xfrm>
            <a:off x="762000" y="4189413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4" name="Isosceles Triangle 63"/>
          <p:cNvSpPr/>
          <p:nvPr/>
        </p:nvSpPr>
        <p:spPr bwMode="auto">
          <a:xfrm>
            <a:off x="1219200" y="4113213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5" name="Isosceles Triangle 64"/>
          <p:cNvSpPr/>
          <p:nvPr/>
        </p:nvSpPr>
        <p:spPr bwMode="auto">
          <a:xfrm>
            <a:off x="228600" y="3732213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6" name="Isosceles Triangle 65"/>
          <p:cNvSpPr/>
          <p:nvPr/>
        </p:nvSpPr>
        <p:spPr bwMode="auto">
          <a:xfrm>
            <a:off x="914400" y="36576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7" name="Isosceles Triangle 66"/>
          <p:cNvSpPr/>
          <p:nvPr/>
        </p:nvSpPr>
        <p:spPr bwMode="auto">
          <a:xfrm>
            <a:off x="152400" y="4341813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8" name="Isosceles Triangle 67"/>
          <p:cNvSpPr/>
          <p:nvPr/>
        </p:nvSpPr>
        <p:spPr bwMode="auto">
          <a:xfrm>
            <a:off x="1219200" y="4722813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9" name="Isosceles Triangle 68"/>
          <p:cNvSpPr/>
          <p:nvPr/>
        </p:nvSpPr>
        <p:spPr bwMode="auto">
          <a:xfrm>
            <a:off x="914400" y="32766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0" name="Isosceles Triangle 69"/>
          <p:cNvSpPr/>
          <p:nvPr/>
        </p:nvSpPr>
        <p:spPr bwMode="auto">
          <a:xfrm>
            <a:off x="838200" y="21336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1" name="Isosceles Triangle 70"/>
          <p:cNvSpPr/>
          <p:nvPr/>
        </p:nvSpPr>
        <p:spPr bwMode="auto">
          <a:xfrm>
            <a:off x="762000" y="27432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2" name="Isosceles Triangle 71"/>
          <p:cNvSpPr/>
          <p:nvPr/>
        </p:nvSpPr>
        <p:spPr bwMode="auto">
          <a:xfrm>
            <a:off x="762000" y="48006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3" name="Isosceles Triangle 72"/>
          <p:cNvSpPr/>
          <p:nvPr/>
        </p:nvSpPr>
        <p:spPr bwMode="auto">
          <a:xfrm>
            <a:off x="685800" y="54102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4" name="Isosceles Triangle 73"/>
          <p:cNvSpPr/>
          <p:nvPr/>
        </p:nvSpPr>
        <p:spPr bwMode="auto">
          <a:xfrm>
            <a:off x="1371600" y="12192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5" name="Isosceles Triangle 74"/>
          <p:cNvSpPr/>
          <p:nvPr/>
        </p:nvSpPr>
        <p:spPr bwMode="auto">
          <a:xfrm>
            <a:off x="1295400" y="18288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5" name="Isosceles Triangle 84"/>
          <p:cNvSpPr/>
          <p:nvPr/>
        </p:nvSpPr>
        <p:spPr bwMode="auto">
          <a:xfrm>
            <a:off x="2819400" y="25908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6" name="Isosceles Triangle 85"/>
          <p:cNvSpPr/>
          <p:nvPr/>
        </p:nvSpPr>
        <p:spPr bwMode="auto">
          <a:xfrm>
            <a:off x="3581400" y="32766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7" name="Isosceles Triangle 86"/>
          <p:cNvSpPr/>
          <p:nvPr/>
        </p:nvSpPr>
        <p:spPr bwMode="auto">
          <a:xfrm>
            <a:off x="3581400" y="36576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8" name="Oval 87"/>
          <p:cNvSpPr/>
          <p:nvPr/>
        </p:nvSpPr>
        <p:spPr bwMode="auto">
          <a:xfrm>
            <a:off x="4876800" y="1752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6172200" y="1981200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Approved</a:t>
            </a:r>
            <a:endParaRPr lang="id-ID" dirty="0">
              <a:solidFill>
                <a:srgbClr val="0070C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57200" y="6172200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Rejected</a:t>
            </a:r>
            <a:endParaRPr lang="id-ID" dirty="0">
              <a:solidFill>
                <a:srgbClr val="FF0000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16200000" flipH="1">
            <a:off x="3048001" y="762001"/>
            <a:ext cx="5029200" cy="4572000"/>
          </a:xfrm>
          <a:prstGeom prst="line">
            <a:avLst/>
          </a:prstGeom>
          <a:ln w="38100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000" y="720000"/>
            <a:ext cx="648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202" name="Object 2"/>
          <p:cNvGraphicFramePr>
            <a:graphicFrameLocks noChangeAspect="1"/>
          </p:cNvGraphicFramePr>
          <p:nvPr/>
        </p:nvGraphicFramePr>
        <p:xfrm>
          <a:off x="762000" y="838200"/>
          <a:ext cx="7463916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4" name="Visio" r:id="rId3" imgW="3038206" imgH="2171616" progId="Visio.Drawing.11">
                  <p:embed/>
                </p:oleObj>
              </mc:Choice>
              <mc:Fallback>
                <p:oleObj name="Visio" r:id="rId3" imgW="3038206" imgH="217161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838200"/>
                        <a:ext cx="7463916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000" y="720000"/>
            <a:ext cx="648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klasifkasi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IF O</a:t>
            </a:r>
            <a:r>
              <a:rPr lang="en-US" baseline="-25000" dirty="0" smtClean="0"/>
              <a:t>1</a:t>
            </a:r>
            <a:r>
              <a:rPr lang="en-US" dirty="0" smtClean="0"/>
              <a:t> ≥ 0.5 AND O</a:t>
            </a:r>
            <a:r>
              <a:rPr lang="en-US" baseline="-25000" dirty="0" smtClean="0"/>
              <a:t>2</a:t>
            </a:r>
            <a:r>
              <a:rPr lang="en-US" dirty="0" smtClean="0"/>
              <a:t> &lt; 0.1 THEN </a:t>
            </a:r>
            <a:r>
              <a:rPr lang="en-US" dirty="0" err="1" smtClean="0"/>
              <a:t>kelas</a:t>
            </a:r>
            <a:r>
              <a:rPr lang="en-US" dirty="0" smtClean="0"/>
              <a:t> = Approved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Otherwise </a:t>
            </a:r>
            <a:r>
              <a:rPr lang="en-US" dirty="0" err="1" smtClean="0"/>
              <a:t>kelas</a:t>
            </a:r>
            <a:r>
              <a:rPr lang="en-US" dirty="0" smtClean="0"/>
              <a:t> = Rejected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Kasus</a:t>
            </a:r>
            <a:r>
              <a:rPr lang="en-US" dirty="0" smtClean="0"/>
              <a:t> 4: Fraud Detection</a:t>
            </a:r>
            <a:endParaRPr lang="id-ID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Evolusi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STRUKTUR &amp; WEIGHTS</a:t>
            </a:r>
          </a:p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Struktur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ANN?</a:t>
            </a:r>
          </a:p>
          <a:p>
            <a:r>
              <a:rPr lang="en-US" dirty="0" err="1" smtClean="0"/>
              <a:t>Evolusi</a:t>
            </a:r>
            <a:r>
              <a:rPr lang="en-US" dirty="0" smtClean="0"/>
              <a:t>: GA </a:t>
            </a:r>
            <a:r>
              <a:rPr lang="en-US" dirty="0" err="1" smtClean="0"/>
              <a:t>dan</a:t>
            </a:r>
            <a:r>
              <a:rPr lang="en-US" dirty="0" smtClean="0"/>
              <a:t> 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Kromosom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Fitness?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5181600" y="2286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" name="Oval 3"/>
          <p:cNvSpPr/>
          <p:nvPr/>
        </p:nvSpPr>
        <p:spPr bwMode="auto">
          <a:xfrm>
            <a:off x="5638800" y="2055813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8" name="Oval 7"/>
          <p:cNvSpPr/>
          <p:nvPr/>
        </p:nvSpPr>
        <p:spPr bwMode="auto">
          <a:xfrm>
            <a:off x="5638800" y="2514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Oval 8"/>
          <p:cNvSpPr/>
          <p:nvPr/>
        </p:nvSpPr>
        <p:spPr bwMode="auto">
          <a:xfrm>
            <a:off x="5257800" y="18288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Isosceles Triangle 12"/>
          <p:cNvSpPr/>
          <p:nvPr/>
        </p:nvSpPr>
        <p:spPr bwMode="auto">
          <a:xfrm>
            <a:off x="2209800" y="4189413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2667000" y="4113213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>
            <a:off x="3352800" y="4341813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16" name="Isosceles Triangle 15"/>
          <p:cNvSpPr/>
          <p:nvPr/>
        </p:nvSpPr>
        <p:spPr bwMode="auto">
          <a:xfrm>
            <a:off x="3048000" y="3122613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 bwMode="auto">
          <a:xfrm>
            <a:off x="1676400" y="3732213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>
            <a:off x="3124200" y="3732213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 bwMode="auto">
          <a:xfrm>
            <a:off x="2362200" y="36576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20" name="Isosceles Triangle 19"/>
          <p:cNvSpPr/>
          <p:nvPr/>
        </p:nvSpPr>
        <p:spPr bwMode="auto">
          <a:xfrm>
            <a:off x="1600200" y="4341813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>
            <a:off x="2667000" y="4722813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838200" y="3656013"/>
            <a:ext cx="70104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5400000">
            <a:off x="1255713" y="3694113"/>
            <a:ext cx="5716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36" name="TextBox 28"/>
          <p:cNvSpPr txBox="1">
            <a:spLocks noChangeArrowheads="1"/>
          </p:cNvSpPr>
          <p:nvPr/>
        </p:nvSpPr>
        <p:spPr bwMode="auto">
          <a:xfrm>
            <a:off x="7924800" y="3427819"/>
            <a:ext cx="533400" cy="5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/>
              <a:t>x</a:t>
            </a:r>
            <a:r>
              <a:rPr lang="en-US" sz="2800" baseline="-25000"/>
              <a:t>1</a:t>
            </a:r>
            <a:endParaRPr lang="id-ID" sz="2800" baseline="-25000"/>
          </a:p>
        </p:txBody>
      </p:sp>
      <p:sp>
        <p:nvSpPr>
          <p:cNvPr id="68637" name="TextBox 29"/>
          <p:cNvSpPr txBox="1">
            <a:spLocks noChangeArrowheads="1"/>
          </p:cNvSpPr>
          <p:nvPr/>
        </p:nvSpPr>
        <p:spPr bwMode="auto">
          <a:xfrm>
            <a:off x="3810000" y="150813"/>
            <a:ext cx="533400" cy="5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/>
              <a:t>x</a:t>
            </a:r>
            <a:r>
              <a:rPr lang="en-US" sz="2800" baseline="-25000"/>
              <a:t>2</a:t>
            </a:r>
            <a:endParaRPr lang="id-ID" sz="2800" baseline="-25000"/>
          </a:p>
        </p:txBody>
      </p:sp>
      <p:sp>
        <p:nvSpPr>
          <p:cNvPr id="30" name="Isosceles Triangle 29"/>
          <p:cNvSpPr/>
          <p:nvPr/>
        </p:nvSpPr>
        <p:spPr bwMode="auto">
          <a:xfrm>
            <a:off x="1905000" y="27432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31" name="Isosceles Triangle 30"/>
          <p:cNvSpPr/>
          <p:nvPr/>
        </p:nvSpPr>
        <p:spPr bwMode="auto">
          <a:xfrm>
            <a:off x="2362200" y="26670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>
            <a:off x="1371600" y="22860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 bwMode="auto">
          <a:xfrm>
            <a:off x="2057400" y="19812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>
            <a:off x="1295400" y="28956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>
            <a:off x="2362200" y="32766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39" name="Isosceles Triangle 38"/>
          <p:cNvSpPr/>
          <p:nvPr/>
        </p:nvSpPr>
        <p:spPr bwMode="auto">
          <a:xfrm>
            <a:off x="4267200" y="4494213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>
            <a:off x="4724400" y="4418013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 bwMode="auto">
          <a:xfrm>
            <a:off x="3733800" y="4037013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44" name="Isosceles Triangle 43"/>
          <p:cNvSpPr/>
          <p:nvPr/>
        </p:nvSpPr>
        <p:spPr bwMode="auto">
          <a:xfrm>
            <a:off x="4419600" y="39624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45" name="Isosceles Triangle 44"/>
          <p:cNvSpPr/>
          <p:nvPr/>
        </p:nvSpPr>
        <p:spPr bwMode="auto">
          <a:xfrm>
            <a:off x="3657600" y="4646613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46" name="Isosceles Triangle 45"/>
          <p:cNvSpPr/>
          <p:nvPr/>
        </p:nvSpPr>
        <p:spPr bwMode="auto">
          <a:xfrm>
            <a:off x="4724400" y="5027613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47" name="Isosceles Triangle 46"/>
          <p:cNvSpPr/>
          <p:nvPr/>
        </p:nvSpPr>
        <p:spPr bwMode="auto">
          <a:xfrm>
            <a:off x="4419600" y="35814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 bwMode="auto">
          <a:xfrm>
            <a:off x="2057400" y="55626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 bwMode="auto">
          <a:xfrm>
            <a:off x="2514600" y="54864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 bwMode="auto">
          <a:xfrm>
            <a:off x="1524000" y="51054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 bwMode="auto">
          <a:xfrm>
            <a:off x="2209800" y="5030787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 bwMode="auto">
          <a:xfrm>
            <a:off x="1447800" y="57150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 bwMode="auto">
          <a:xfrm>
            <a:off x="2514600" y="60960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 bwMode="auto">
          <a:xfrm>
            <a:off x="2209800" y="4649787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 bwMode="auto">
          <a:xfrm>
            <a:off x="3657600" y="55626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 bwMode="auto">
          <a:xfrm>
            <a:off x="4191000" y="52578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 bwMode="auto">
          <a:xfrm>
            <a:off x="3200400" y="48768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 bwMode="auto">
          <a:xfrm>
            <a:off x="3733800" y="51054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 bwMode="auto">
          <a:xfrm>
            <a:off x="3124200" y="54864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>
            <a:off x="4191000" y="58674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 bwMode="auto">
          <a:xfrm>
            <a:off x="3886200" y="4421187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62" name="Isosceles Triangle 61"/>
          <p:cNvSpPr/>
          <p:nvPr/>
        </p:nvSpPr>
        <p:spPr bwMode="auto">
          <a:xfrm>
            <a:off x="1371600" y="3349626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63" name="Isosceles Triangle 62"/>
          <p:cNvSpPr/>
          <p:nvPr/>
        </p:nvSpPr>
        <p:spPr bwMode="auto">
          <a:xfrm>
            <a:off x="762000" y="4189413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64" name="Isosceles Triangle 63"/>
          <p:cNvSpPr/>
          <p:nvPr/>
        </p:nvSpPr>
        <p:spPr bwMode="auto">
          <a:xfrm>
            <a:off x="1219200" y="4113213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65" name="Isosceles Triangle 64"/>
          <p:cNvSpPr/>
          <p:nvPr/>
        </p:nvSpPr>
        <p:spPr bwMode="auto">
          <a:xfrm>
            <a:off x="228600" y="3732213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66" name="Isosceles Triangle 65"/>
          <p:cNvSpPr/>
          <p:nvPr/>
        </p:nvSpPr>
        <p:spPr bwMode="auto">
          <a:xfrm>
            <a:off x="914400" y="36576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67" name="Isosceles Triangle 66"/>
          <p:cNvSpPr/>
          <p:nvPr/>
        </p:nvSpPr>
        <p:spPr bwMode="auto">
          <a:xfrm>
            <a:off x="152400" y="4341813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 bwMode="auto">
          <a:xfrm>
            <a:off x="1219200" y="4722813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69" name="Isosceles Triangle 68"/>
          <p:cNvSpPr/>
          <p:nvPr/>
        </p:nvSpPr>
        <p:spPr bwMode="auto">
          <a:xfrm>
            <a:off x="914400" y="32766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70" name="Isosceles Triangle 69"/>
          <p:cNvSpPr/>
          <p:nvPr/>
        </p:nvSpPr>
        <p:spPr bwMode="auto">
          <a:xfrm>
            <a:off x="838200" y="21336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71" name="Isosceles Triangle 70"/>
          <p:cNvSpPr/>
          <p:nvPr/>
        </p:nvSpPr>
        <p:spPr bwMode="auto">
          <a:xfrm>
            <a:off x="762000" y="27432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 bwMode="auto">
          <a:xfrm>
            <a:off x="762000" y="48006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 bwMode="auto">
          <a:xfrm>
            <a:off x="685800" y="54102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 bwMode="auto">
          <a:xfrm>
            <a:off x="1371600" y="12192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75" name="Isosceles Triangle 74"/>
          <p:cNvSpPr/>
          <p:nvPr/>
        </p:nvSpPr>
        <p:spPr bwMode="auto">
          <a:xfrm>
            <a:off x="1295400" y="18288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85" name="Isosceles Triangle 84"/>
          <p:cNvSpPr/>
          <p:nvPr/>
        </p:nvSpPr>
        <p:spPr bwMode="auto">
          <a:xfrm>
            <a:off x="2819400" y="25908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86" name="Isosceles Triangle 85"/>
          <p:cNvSpPr/>
          <p:nvPr/>
        </p:nvSpPr>
        <p:spPr bwMode="auto">
          <a:xfrm>
            <a:off x="3581400" y="32766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87" name="Isosceles Triangle 86"/>
          <p:cNvSpPr/>
          <p:nvPr/>
        </p:nvSpPr>
        <p:spPr bwMode="auto">
          <a:xfrm>
            <a:off x="3581400" y="3657600"/>
            <a:ext cx="381000" cy="3048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4876800" y="17526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rgbClr val="00B05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172200" y="1981200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Fraud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57200" y="6172200"/>
            <a:ext cx="1178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Normal</a:t>
            </a:r>
            <a:endParaRPr lang="id-ID" dirty="0">
              <a:solidFill>
                <a:srgbClr val="00B050"/>
              </a:solidFill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6200000" flipH="1">
            <a:off x="3048000" y="762000"/>
            <a:ext cx="5029200" cy="4572000"/>
          </a:xfrm>
          <a:prstGeom prst="line">
            <a:avLst/>
          </a:prstGeom>
          <a:ln w="3810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5181600" y="58674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dirty="0"/>
              <a:t>w</a:t>
            </a:r>
            <a:r>
              <a:rPr lang="en-US" sz="2800" b="1" baseline="-25000" dirty="0"/>
              <a:t>1</a:t>
            </a:r>
            <a:r>
              <a:rPr lang="en-US" sz="2800" b="1" i="1" dirty="0"/>
              <a:t>x</a:t>
            </a:r>
            <a:r>
              <a:rPr lang="en-US" sz="2800" b="1" baseline="-25000" dirty="0"/>
              <a:t>1</a:t>
            </a:r>
            <a:r>
              <a:rPr lang="en-US" sz="2800" b="1" i="1" dirty="0"/>
              <a:t> + w</a:t>
            </a:r>
            <a:r>
              <a:rPr lang="en-US" sz="2800" b="1" baseline="-25000" dirty="0"/>
              <a:t>2</a:t>
            </a:r>
            <a:r>
              <a:rPr lang="en-US" sz="2800" b="1" i="1" dirty="0"/>
              <a:t>x</a:t>
            </a:r>
            <a:r>
              <a:rPr lang="en-US" sz="2800" b="1" baseline="-25000" dirty="0"/>
              <a:t>2 </a:t>
            </a:r>
            <a:r>
              <a:rPr lang="en-US" sz="2800" b="1" i="1" dirty="0"/>
              <a:t>- </a:t>
            </a:r>
            <a:r>
              <a:rPr lang="el-GR" sz="2800" b="1" i="1" dirty="0"/>
              <a:t>θ</a:t>
            </a:r>
            <a:r>
              <a:rPr lang="en-US" sz="2800" b="1" i="1" dirty="0"/>
              <a:t>= </a:t>
            </a:r>
            <a:r>
              <a:rPr lang="en-US" sz="2800" b="1" dirty="0"/>
              <a:t>0</a:t>
            </a:r>
            <a:endParaRPr lang="id-ID" sz="2800" b="1" baseline="-250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1219200" y="685800"/>
            <a:ext cx="5943600" cy="4953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286000" y="685800"/>
            <a:ext cx="5334000" cy="495300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219200" y="685800"/>
            <a:ext cx="5943600" cy="4953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000" y="720000"/>
            <a:ext cx="648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202" name="Object 2"/>
          <p:cNvGraphicFramePr>
            <a:graphicFrameLocks noChangeAspect="1"/>
          </p:cNvGraphicFramePr>
          <p:nvPr/>
        </p:nvGraphicFramePr>
        <p:xfrm>
          <a:off x="762000" y="838200"/>
          <a:ext cx="7463916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8" name="Visio" r:id="rId3" imgW="3038206" imgH="2171616" progId="Visio.Drawing.11">
                  <p:embed/>
                </p:oleObj>
              </mc:Choice>
              <mc:Fallback>
                <p:oleObj name="Visio" r:id="rId3" imgW="3038206" imgH="217161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838200"/>
                        <a:ext cx="7463916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000" y="720000"/>
            <a:ext cx="648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88900" y="609600"/>
          <a:ext cx="8923338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6" name="Visio" r:id="rId3" imgW="6892634" imgH="4000686" progId="Visio.Drawing.11">
                  <p:embed/>
                </p:oleObj>
              </mc:Choice>
              <mc:Fallback>
                <p:oleObj name="Visio" r:id="rId3" imgW="6892634" imgH="400068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609600"/>
                        <a:ext cx="8923338" cy="579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klasifkasi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IF O</a:t>
            </a:r>
            <a:r>
              <a:rPr lang="en-US" baseline="-25000" dirty="0" smtClean="0"/>
              <a:t>1</a:t>
            </a:r>
            <a:r>
              <a:rPr lang="en-US" dirty="0" smtClean="0"/>
              <a:t> ≥ 0.5 AND O</a:t>
            </a:r>
            <a:r>
              <a:rPr lang="en-US" baseline="-25000" dirty="0" smtClean="0"/>
              <a:t>2</a:t>
            </a:r>
            <a:r>
              <a:rPr lang="en-US" dirty="0" smtClean="0"/>
              <a:t> &lt; 0.1 THEN </a:t>
            </a:r>
            <a:r>
              <a:rPr lang="en-US" dirty="0" err="1" smtClean="0"/>
              <a:t>kelas</a:t>
            </a:r>
            <a:r>
              <a:rPr lang="en-US" dirty="0" smtClean="0"/>
              <a:t> = Normal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Otherwise </a:t>
            </a:r>
            <a:r>
              <a:rPr lang="en-US" dirty="0" err="1" smtClean="0"/>
              <a:t>kelas</a:t>
            </a:r>
            <a:r>
              <a:rPr lang="en-US" dirty="0" smtClean="0"/>
              <a:t> = Fraud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Daftar Pustaka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400" dirty="0" err="1" smtClean="0"/>
              <a:t>Suyanto</a:t>
            </a:r>
            <a:r>
              <a:rPr lang="en-US" sz="2400" dirty="0" smtClean="0"/>
              <a:t>, 2008, “</a:t>
            </a:r>
            <a:r>
              <a:rPr lang="id-ID" sz="2400" dirty="0" smtClean="0"/>
              <a:t>Soft </a:t>
            </a:r>
            <a:r>
              <a:rPr lang="en-US" sz="2400" dirty="0" err="1" smtClean="0"/>
              <a:t>Comput</a:t>
            </a:r>
            <a:r>
              <a:rPr lang="id-ID" sz="2400" dirty="0" smtClean="0"/>
              <a:t>ing</a:t>
            </a:r>
            <a:r>
              <a:rPr lang="en-US" sz="2400" dirty="0" smtClean="0"/>
              <a:t>: </a:t>
            </a:r>
            <a:r>
              <a:rPr lang="id-ID" sz="2400" dirty="0" smtClean="0"/>
              <a:t>Membangun Mesin Ber-IQ Tinggi</a:t>
            </a:r>
            <a:r>
              <a:rPr lang="en-US" sz="2400" dirty="0" smtClean="0"/>
              <a:t>”, </a:t>
            </a:r>
            <a:r>
              <a:rPr lang="en-US" sz="2400" dirty="0" err="1" smtClean="0"/>
              <a:t>Informatika</a:t>
            </a:r>
            <a:r>
              <a:rPr lang="en-US" sz="2400" dirty="0" smtClean="0"/>
              <a:t>, Bandung Indonesia.</a:t>
            </a:r>
            <a:r>
              <a:rPr lang="id-ID" sz="2400" dirty="0" smtClean="0"/>
              <a:t> ISBN: 978-979-1153-49-2.</a:t>
            </a:r>
          </a:p>
          <a:p>
            <a:pPr marL="457200" indent="-457200"/>
            <a:r>
              <a:rPr lang="en-US" sz="2400" dirty="0" err="1" smtClean="0"/>
              <a:t>Suyanto</a:t>
            </a:r>
            <a:r>
              <a:rPr lang="en-US" sz="2400" dirty="0" smtClean="0"/>
              <a:t>, 2008, “Evolutionary Computation: </a:t>
            </a:r>
            <a:r>
              <a:rPr lang="en-US" sz="2400" dirty="0" err="1" smtClean="0"/>
              <a:t>Komputasi</a:t>
            </a:r>
            <a:r>
              <a:rPr lang="en-US" sz="2400" dirty="0" smtClean="0"/>
              <a:t> </a:t>
            </a:r>
            <a:r>
              <a:rPr lang="en-US" sz="2400" dirty="0" err="1" smtClean="0"/>
              <a:t>Berbasis</a:t>
            </a:r>
            <a:r>
              <a:rPr lang="en-US" sz="2400" dirty="0" smtClean="0"/>
              <a:t> “</a:t>
            </a:r>
            <a:r>
              <a:rPr lang="en-US" sz="2400" dirty="0" err="1" smtClean="0"/>
              <a:t>Evolusi</a:t>
            </a:r>
            <a:r>
              <a:rPr lang="en-US" sz="2400" dirty="0" smtClean="0"/>
              <a:t>” </a:t>
            </a:r>
            <a:r>
              <a:rPr lang="en-US" sz="2400" dirty="0" err="1" smtClean="0"/>
              <a:t>dan</a:t>
            </a:r>
            <a:r>
              <a:rPr lang="en-US" sz="2400" dirty="0" smtClean="0"/>
              <a:t> “</a:t>
            </a:r>
            <a:r>
              <a:rPr lang="en-US" sz="2400" dirty="0" err="1" smtClean="0"/>
              <a:t>Genetika</a:t>
            </a:r>
            <a:r>
              <a:rPr lang="en-US" sz="2400" dirty="0" smtClean="0"/>
              <a:t>””, </a:t>
            </a:r>
            <a:r>
              <a:rPr lang="en-US" sz="2400" dirty="0" err="1" smtClean="0"/>
              <a:t>Informatika</a:t>
            </a:r>
            <a:r>
              <a:rPr lang="en-US" sz="2400" dirty="0" smtClean="0"/>
              <a:t>, Bandung Indonesia.</a:t>
            </a:r>
            <a:r>
              <a:rPr lang="id-ID" sz="2400" dirty="0" smtClean="0"/>
              <a:t> ISBN: 978-979-1153-38-6.</a:t>
            </a:r>
          </a:p>
          <a:p>
            <a:pPr marL="457200" indent="-457200"/>
            <a:r>
              <a:rPr lang="en-US" sz="2400" dirty="0" err="1" smtClean="0"/>
              <a:t>Suyanto</a:t>
            </a:r>
            <a:r>
              <a:rPr lang="en-US" sz="2400" dirty="0" smtClean="0"/>
              <a:t>, 2005, “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dirty="0" err="1" smtClean="0"/>
              <a:t>Genetika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MATLAB”, </a:t>
            </a:r>
            <a:r>
              <a:rPr lang="en-US" sz="2400" dirty="0" err="1" smtClean="0"/>
              <a:t>Andi</a:t>
            </a:r>
            <a:r>
              <a:rPr lang="en-US" sz="2400" dirty="0" smtClean="0"/>
              <a:t> Publisher, Yogyakarta Indonesia, ISBN:  979-731-727-7.</a:t>
            </a:r>
            <a:endParaRPr lang="id-ID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Daftar Pustaka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254125" indent="-1254125">
              <a:buNone/>
              <a:tabLst>
                <a:tab pos="1254125" algn="l"/>
              </a:tabLst>
            </a:pPr>
            <a:r>
              <a:rPr lang="en-US" sz="2000" dirty="0"/>
              <a:t>[SUY08]	</a:t>
            </a:r>
            <a:r>
              <a:rPr lang="en-US" sz="2000" dirty="0" err="1"/>
              <a:t>Suyanto</a:t>
            </a:r>
            <a:r>
              <a:rPr lang="en-US" sz="2000" dirty="0"/>
              <a:t>, 2008, “</a:t>
            </a:r>
            <a:r>
              <a:rPr lang="id-ID" sz="2000" dirty="0"/>
              <a:t>Soft </a:t>
            </a:r>
            <a:r>
              <a:rPr lang="en-US" sz="2000" dirty="0" err="1"/>
              <a:t>Comput</a:t>
            </a:r>
            <a:r>
              <a:rPr lang="id-ID" sz="2000" dirty="0"/>
              <a:t>ing</a:t>
            </a:r>
            <a:r>
              <a:rPr lang="en-US" sz="2000" dirty="0"/>
              <a:t>: </a:t>
            </a:r>
            <a:r>
              <a:rPr lang="id-ID" sz="2000" dirty="0"/>
              <a:t>Membangun Mesin Ber-IQ Tinggi</a:t>
            </a:r>
            <a:r>
              <a:rPr lang="en-US" sz="2000" dirty="0"/>
              <a:t>”, </a:t>
            </a:r>
            <a:r>
              <a:rPr lang="en-US" sz="2000" dirty="0" err="1"/>
              <a:t>Informatika</a:t>
            </a:r>
            <a:r>
              <a:rPr lang="en-US" sz="2000" dirty="0"/>
              <a:t>, Bandung Indonesia.</a:t>
            </a:r>
            <a:r>
              <a:rPr lang="id-ID" sz="2000" dirty="0"/>
              <a:t> ISBN: 978-979-1153-49-2.</a:t>
            </a:r>
          </a:p>
          <a:p>
            <a:pPr marL="1254125" indent="-1254125">
              <a:buNone/>
              <a:tabLst>
                <a:tab pos="1254125" algn="l"/>
              </a:tabLst>
            </a:pPr>
            <a:r>
              <a:rPr lang="sv-SE" sz="2000" dirty="0"/>
              <a:t>[TET01]	Tettamanzi A., Tomassini M., ”Soft Computing”. Springer-Verlag Berlin Heidelberg, 2001. Printed in Germany.</a:t>
            </a:r>
          </a:p>
          <a:p>
            <a:pPr marL="1254125" indent="-1254125">
              <a:buNone/>
              <a:tabLst>
                <a:tab pos="1254125" algn="l"/>
              </a:tabLst>
            </a:pPr>
            <a:r>
              <a:rPr lang="sv-SE" sz="2000" dirty="0"/>
              <a:t>[MIT97]	Mitchell M. Tom. 1997. ”Machine Learning”. McGraw-Hill International Editions. Printed in Singapore.</a:t>
            </a:r>
          </a:p>
          <a:p>
            <a:pPr marL="1254125" indent="-1254125">
              <a:buNone/>
              <a:tabLst>
                <a:tab pos="1254125" algn="l"/>
              </a:tabLst>
            </a:pPr>
            <a:r>
              <a:rPr lang="id-ID" sz="2000" dirty="0"/>
              <a:t>[</a:t>
            </a:r>
            <a:r>
              <a:rPr lang="id-ID" sz="2000" dirty="0" smtClean="0"/>
              <a:t>DAN08]	Danang </a:t>
            </a:r>
            <a:r>
              <a:rPr lang="id-ID" sz="2000" dirty="0"/>
              <a:t>Risang Djati</a:t>
            </a:r>
            <a:r>
              <a:rPr lang="en-US" sz="2000" dirty="0"/>
              <a:t>, 2008, “</a:t>
            </a:r>
            <a:r>
              <a:rPr lang="en-US" sz="2000" dirty="0" err="1"/>
              <a:t>Analisis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Implementasi</a:t>
            </a:r>
            <a:r>
              <a:rPr lang="en-US" sz="2000" dirty="0"/>
              <a:t> Evolving Artificial Neural Networks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Klasifikasi</a:t>
            </a:r>
            <a:r>
              <a:rPr lang="en-US" sz="2000" dirty="0"/>
              <a:t> Data Mining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Imbalance Class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Pendekatan</a:t>
            </a:r>
            <a:r>
              <a:rPr lang="en-US" sz="2000" dirty="0"/>
              <a:t> Sampling”, </a:t>
            </a: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Akhir</a:t>
            </a:r>
            <a:r>
              <a:rPr lang="en-US" sz="2000" dirty="0"/>
              <a:t>, </a:t>
            </a:r>
            <a:r>
              <a:rPr lang="en-US" sz="2000" dirty="0" err="1"/>
              <a:t>Informatika</a:t>
            </a:r>
            <a:r>
              <a:rPr lang="en-US" sz="2000" dirty="0"/>
              <a:t>, IT Telkom, Bandung.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38200" y="150813"/>
            <a:ext cx="7620000" cy="6402387"/>
            <a:chOff x="914400" y="0"/>
            <a:chExt cx="7620000" cy="6401594"/>
          </a:xfrm>
        </p:grpSpPr>
        <p:sp>
          <p:nvSpPr>
            <p:cNvPr id="3" name="Oval 2"/>
            <p:cNvSpPr/>
            <p:nvPr/>
          </p:nvSpPr>
          <p:spPr>
            <a:xfrm>
              <a:off x="5029200" y="2057145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4" name="Oval 3"/>
            <p:cNvSpPr/>
            <p:nvPr/>
          </p:nvSpPr>
          <p:spPr>
            <a:xfrm>
              <a:off x="5715000" y="1904764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358095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6" name="Oval 5"/>
            <p:cNvSpPr/>
            <p:nvPr/>
          </p:nvSpPr>
          <p:spPr>
            <a:xfrm>
              <a:off x="6096000" y="251428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Oval 6"/>
            <p:cNvSpPr/>
            <p:nvPr/>
          </p:nvSpPr>
          <p:spPr>
            <a:xfrm>
              <a:off x="5257800" y="3504766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2285717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152381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3047622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5029200" y="2895241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2590479"/>
              <a:ext cx="304800" cy="3047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286000" y="4038100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43200" y="3961909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4290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3124200" y="2971432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17526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3200400" y="3580956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2438400" y="327619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1676400" y="4190481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743200" y="4571434"/>
              <a:ext cx="381000" cy="30476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14400" y="3504766"/>
              <a:ext cx="70104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332267" y="3542861"/>
              <a:ext cx="5715879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51" name="TextBox 28"/>
            <p:cNvSpPr txBox="1">
              <a:spLocks noChangeArrowheads="1"/>
            </p:cNvSpPr>
            <p:nvPr/>
          </p:nvSpPr>
          <p:spPr bwMode="auto">
            <a:xfrm>
              <a:off x="8001000" y="327660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1</a:t>
              </a:r>
              <a:endParaRPr lang="id-ID" sz="2800" baseline="-25000"/>
            </a:p>
          </p:txBody>
        </p:sp>
        <p:sp>
          <p:nvSpPr>
            <p:cNvPr id="81952" name="TextBox 29"/>
            <p:cNvSpPr txBox="1">
              <a:spLocks noChangeArrowheads="1"/>
            </p:cNvSpPr>
            <p:nvPr/>
          </p:nvSpPr>
          <p:spPr bwMode="auto">
            <a:xfrm>
              <a:off x="3886200" y="0"/>
              <a:ext cx="533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i="1"/>
                <a:t>x</a:t>
              </a:r>
              <a:r>
                <a:rPr lang="en-US" sz="2800" baseline="-25000"/>
                <a:t>2</a:t>
              </a:r>
              <a:endParaRPr lang="id-ID" sz="2800" baseline="-25000"/>
            </a:p>
          </p:txBody>
        </p:sp>
      </p:grpSp>
      <p:cxnSp>
        <p:nvCxnSpPr>
          <p:cNvPr id="35" name="Straight Connector 34"/>
          <p:cNvCxnSpPr/>
          <p:nvPr/>
        </p:nvCxnSpPr>
        <p:spPr>
          <a:xfrm rot="16200000" flipH="1">
            <a:off x="1104901" y="1638300"/>
            <a:ext cx="43434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029200" y="5943600"/>
            <a:ext cx="358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33CC33"/>
                </a:solidFill>
              </a:rPr>
              <a:t>Best-so-far DB</a:t>
            </a:r>
            <a:endParaRPr lang="en-US" sz="3200" dirty="0">
              <a:solidFill>
                <a:srgbClr val="33CC33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819400" y="8382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762000" y="1905000"/>
            <a:ext cx="3886200" cy="3733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3200400" y="838200"/>
            <a:ext cx="4267200" cy="39624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914401" y="1828800"/>
            <a:ext cx="4191000" cy="3429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90800" y="1066800"/>
            <a:ext cx="4648200" cy="38862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76600" y="762000"/>
            <a:ext cx="4648200" cy="3657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438400" y="1295400"/>
            <a:ext cx="5105400" cy="3352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3400" y="2362200"/>
            <a:ext cx="3810000" cy="34290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H="1">
            <a:off x="152400" y="2514599"/>
            <a:ext cx="4267200" cy="304800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0" y="0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Algoritma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Genetika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cxnSp>
        <p:nvCxnSpPr>
          <p:cNvPr id="45" name="Straight Connector 44"/>
          <p:cNvCxnSpPr/>
          <p:nvPr/>
        </p:nvCxnSpPr>
        <p:spPr>
          <a:xfrm rot="16200000" flipH="1">
            <a:off x="1104901" y="1638300"/>
            <a:ext cx="4343400" cy="3657600"/>
          </a:xfrm>
          <a:prstGeom prst="line">
            <a:avLst/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1184</TotalTime>
  <Words>1799</Words>
  <Application>Microsoft Office PowerPoint</Application>
  <PresentationFormat>On-screen Show (4:3)</PresentationFormat>
  <Paragraphs>708</Paragraphs>
  <Slides>82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6" baseType="lpstr">
      <vt:lpstr>Flow</vt:lpstr>
      <vt:lpstr>Office Theme</vt:lpstr>
      <vt:lpstr>Visio</vt:lpstr>
      <vt:lpstr>Equation</vt:lpstr>
      <vt:lpstr>Evolving ANN </vt:lpstr>
      <vt:lpstr>Perbandingan EAs dan ANN</vt:lpstr>
      <vt:lpstr>Kekurangan ANN</vt:lpstr>
      <vt:lpstr>EAs untuk melatih ANN</vt:lpstr>
      <vt:lpstr>Representasi Kromosom</vt:lpstr>
      <vt:lpstr>PowerPoint Presentation</vt:lpstr>
      <vt:lpstr>Fungsi Fitness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Diskusi</vt:lpstr>
      <vt:lpstr>PowerPoint Presentation</vt:lpstr>
      <vt:lpstr>EAs untuk optimasi struktur ANN</vt:lpstr>
      <vt:lpstr>PowerPoint Presentation</vt:lpstr>
      <vt:lpstr>PowerPoint Presentation</vt:lpstr>
      <vt:lpstr>PowerPoint Presentation</vt:lpstr>
      <vt:lpstr>PowerPoint Presentation</vt:lpstr>
      <vt:lpstr>Fungsi Fitness</vt:lpstr>
      <vt:lpstr>Fungsi Fitness</vt:lpstr>
      <vt:lpstr>Grammatical Encoding</vt:lpstr>
      <vt:lpstr>Grammatical Encoding</vt:lpstr>
      <vt:lpstr>PowerPoint Presentation</vt:lpstr>
      <vt:lpstr>PowerPoint Presentation</vt:lpstr>
      <vt:lpstr>Skema Kitano</vt:lpstr>
      <vt:lpstr>Skema Kitano</vt:lpstr>
      <vt:lpstr>Skema Kitano</vt:lpstr>
      <vt:lpstr>Masalah Deteksi</vt:lpstr>
      <vt:lpstr>Imbalance Classification</vt:lpstr>
      <vt:lpstr>Kasus 1: DamiCup’07 Couponing</vt:lpstr>
      <vt:lpstr>Data training: 20 atribut</vt:lpstr>
      <vt:lpstr>Data training</vt:lpstr>
      <vt:lpstr>PowerPoint Presentation</vt:lpstr>
      <vt:lpstr>PowerPoint Presentation</vt:lpstr>
      <vt:lpstr>Sampling</vt:lpstr>
      <vt:lpstr>Data training asli</vt:lpstr>
      <vt:lpstr>Data Undersampling 1</vt:lpstr>
      <vt:lpstr>Data Undersampling 2</vt:lpstr>
      <vt:lpstr>Data Oversampling 1</vt:lpstr>
      <vt:lpstr>Data Oversampling 2</vt:lpstr>
      <vt:lpstr>Datasets</vt:lpstr>
      <vt:lpstr>Evolving ANN</vt:lpstr>
      <vt:lpstr>Data training</vt:lpstr>
      <vt:lpstr>Struktur ANN</vt:lpstr>
      <vt:lpstr>PowerPoint Presentation</vt:lpstr>
      <vt:lpstr>PowerPoint Presentation</vt:lpstr>
      <vt:lpstr>Arsitektur ANN [Danang 2008]</vt:lpstr>
      <vt:lpstr>PowerPoint Presentation</vt:lpstr>
      <vt:lpstr>Skema klasifkasi</vt:lpstr>
      <vt:lpstr>Evolving ANN</vt:lpstr>
      <vt:lpstr>Kromosom</vt:lpstr>
      <vt:lpstr>Kromosom untuk optimasi struktur</vt:lpstr>
      <vt:lpstr>PowerPoint Presentation</vt:lpstr>
      <vt:lpstr>Kromosom untuk optimasi weights</vt:lpstr>
      <vt:lpstr>Fitness</vt:lpstr>
      <vt:lpstr>PowerPoint Presentation</vt:lpstr>
      <vt:lpstr>PowerPoint Presentation</vt:lpstr>
      <vt:lpstr>Skema klasifkasi</vt:lpstr>
      <vt:lpstr>Formulasi EP</vt:lpstr>
      <vt:lpstr>PowerPoint Presentation</vt:lpstr>
      <vt:lpstr>Pengaruh data training</vt:lpstr>
      <vt:lpstr>Hasil Akhir</vt:lpstr>
      <vt:lpstr>Kasus 2: Prediksi Data Timeseries</vt:lpstr>
      <vt:lpstr>Evolving ANN</vt:lpstr>
      <vt:lpstr>Kromosom</vt:lpstr>
      <vt:lpstr>Kromosom untuk optimasi struktur</vt:lpstr>
      <vt:lpstr>Kromosom untuk optimasi weights</vt:lpstr>
      <vt:lpstr>Kasus 3: Security System</vt:lpstr>
      <vt:lpstr>PowerPoint Presentation</vt:lpstr>
      <vt:lpstr>PowerPoint Presentation</vt:lpstr>
      <vt:lpstr>PowerPoint Presentation</vt:lpstr>
      <vt:lpstr>PowerPoint Presentation</vt:lpstr>
      <vt:lpstr>Skema klasifkasi</vt:lpstr>
      <vt:lpstr>Kasus 4: Fraud Detection</vt:lpstr>
      <vt:lpstr>PowerPoint Presentation</vt:lpstr>
      <vt:lpstr>PowerPoint Presentation</vt:lpstr>
      <vt:lpstr>PowerPoint Presentation</vt:lpstr>
      <vt:lpstr>PowerPoint Presentation</vt:lpstr>
      <vt:lpstr>Skema klasifkasi</vt:lpstr>
      <vt:lpstr>Daftar Pustaka</vt:lpstr>
      <vt:lpstr>Daftar Pustaka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CS4763 Soft Computing 06 Evolving ANN</dc:title>
  <dc:creator>Suyanto</dc:creator>
  <cp:lastModifiedBy>lenovo</cp:lastModifiedBy>
  <cp:revision>110</cp:revision>
  <dcterms:created xsi:type="dcterms:W3CDTF">2006-08-16T00:00:00Z</dcterms:created>
  <dcterms:modified xsi:type="dcterms:W3CDTF">2017-05-21T06:01:48Z</dcterms:modified>
</cp:coreProperties>
</file>