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9" r:id="rId29"/>
    <p:sldId id="288" r:id="rId30"/>
    <p:sldId id="292" r:id="rId31"/>
    <p:sldId id="293" r:id="rId32"/>
    <p:sldId id="291" r:id="rId33"/>
    <p:sldId id="284" r:id="rId34"/>
    <p:sldId id="295" r:id="rId35"/>
    <p:sldId id="290" r:id="rId36"/>
    <p:sldId id="285" r:id="rId37"/>
    <p:sldId id="286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9DB95-C8CD-4C88-AA8C-11BD66561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id-ID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4DF61-022A-4BB4-8CF7-AF875D133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9DB95-C8CD-4C88-AA8C-11BD66561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6000" dirty="0" smtClean="0"/>
              <a:t>Evolving </a:t>
            </a:r>
            <a:r>
              <a:rPr lang="en-US" sz="6000" dirty="0"/>
              <a:t>Fuzzy </a:t>
            </a:r>
            <a:r>
              <a:rPr lang="en-US" sz="6000" dirty="0" smtClean="0"/>
              <a:t>Systems</a:t>
            </a:r>
            <a:r>
              <a:rPr lang="id-ID" sz="6000" dirty="0" smtClean="0"/>
              <a:t/>
            </a:r>
            <a:br>
              <a:rPr lang="id-ID" sz="6000" dirty="0" smtClean="0"/>
            </a:br>
            <a:endParaRPr lang="id-ID" sz="6000" dirty="0"/>
          </a:p>
        </p:txBody>
      </p:sp>
      <p:sp>
        <p:nvSpPr>
          <p:cNvPr id="18435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R="0"/>
            <a:r>
              <a:rPr lang="id-ID" sz="2400" dirty="0"/>
              <a:t>Dr. </a:t>
            </a:r>
            <a:r>
              <a:rPr lang="en-GB" sz="2400" dirty="0" err="1"/>
              <a:t>Suyanto</a:t>
            </a:r>
            <a:r>
              <a:rPr lang="en-GB" sz="2400" dirty="0"/>
              <a:t>, S</a:t>
            </a:r>
            <a:r>
              <a:rPr lang="id-ID" sz="2400" dirty="0"/>
              <a:t>.</a:t>
            </a:r>
            <a:r>
              <a:rPr lang="en-GB" sz="2400" dirty="0"/>
              <a:t>T</a:t>
            </a:r>
            <a:r>
              <a:rPr lang="id-ID" sz="2400" dirty="0"/>
              <a:t>.</a:t>
            </a:r>
            <a:r>
              <a:rPr lang="en-GB" sz="2400" dirty="0"/>
              <a:t>, M</a:t>
            </a:r>
            <a:r>
              <a:rPr lang="id-ID" sz="2400" dirty="0"/>
              <a:t>.</a:t>
            </a:r>
            <a:r>
              <a:rPr lang="en-GB" sz="2400" dirty="0"/>
              <a:t>Sc.</a:t>
            </a:r>
            <a:endParaRPr lang="id-ID" sz="2400" dirty="0"/>
          </a:p>
          <a:p>
            <a:pPr marR="0"/>
            <a:r>
              <a:rPr lang="id-ID" sz="2400" dirty="0"/>
              <a:t>HP/WA: 0812 845 12345</a:t>
            </a:r>
          </a:p>
          <a:p>
            <a:pPr marR="0"/>
            <a:endParaRPr lang="en-US" sz="2400" dirty="0"/>
          </a:p>
          <a:p>
            <a:pPr marR="0"/>
            <a:r>
              <a:rPr lang="id-ID" sz="2400" dirty="0"/>
              <a:t>Intelligence Computing Multimedia (ICM)</a:t>
            </a:r>
          </a:p>
          <a:p>
            <a:pPr marR="0"/>
            <a:r>
              <a:rPr lang="id-ID" sz="2400" dirty="0"/>
              <a:t>Informatics faculty  – Telkom University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066800" y="381000"/>
          <a:ext cx="7224713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Bitmap Image" r:id="rId3" imgW="4229690" imgH="3657143" progId="PBrush">
                  <p:embed/>
                </p:oleObj>
              </mc:Choice>
              <mc:Fallback>
                <p:oleObj name="Bitmap Image" r:id="rId3" imgW="4229690" imgH="3657143" progId="PBrus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1000"/>
                        <a:ext cx="7224713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Fuzzy partition</a:t>
            </a: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dirty="0" err="1" smtClean="0"/>
              <a:t>Titik-titik</a:t>
            </a:r>
            <a:r>
              <a:rPr lang="en-GB" sz="2400" dirty="0" smtClean="0"/>
              <a:t> </a:t>
            </a:r>
            <a:r>
              <a:rPr lang="en-GB" sz="2400" dirty="0" err="1" smtClean="0"/>
              <a:t>hitam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putih</a:t>
            </a:r>
            <a:r>
              <a:rPr lang="en-GB" sz="2400" dirty="0" smtClean="0"/>
              <a:t> </a:t>
            </a:r>
            <a:r>
              <a:rPr lang="en-GB" sz="2400" dirty="0" err="1" smtClean="0"/>
              <a:t>menyatakan</a:t>
            </a:r>
            <a:r>
              <a:rPr lang="en-GB" sz="2400" dirty="0" smtClean="0"/>
              <a:t> </a:t>
            </a:r>
            <a:r>
              <a:rPr lang="en-GB" sz="2400" dirty="0" err="1" smtClean="0"/>
              <a:t>pola-pola</a:t>
            </a:r>
            <a:r>
              <a:rPr lang="en-GB" sz="2400" dirty="0" smtClean="0"/>
              <a:t> </a:t>
            </a:r>
            <a:r>
              <a:rPr lang="en-GB" sz="2400" dirty="0" err="1" smtClean="0"/>
              <a:t>dalam</a:t>
            </a:r>
            <a:r>
              <a:rPr lang="en-GB" sz="2400" dirty="0" smtClean="0"/>
              <a:t> </a:t>
            </a:r>
            <a:r>
              <a:rPr lang="en-GB" sz="2400" i="1" dirty="0" smtClean="0"/>
              <a:t>Training Set </a:t>
            </a:r>
            <a:r>
              <a:rPr lang="en-GB" sz="2400" dirty="0" err="1" smtClean="0"/>
              <a:t>untuk</a:t>
            </a:r>
            <a:r>
              <a:rPr lang="en-GB" sz="2400" dirty="0" smtClean="0"/>
              <a:t> </a:t>
            </a:r>
            <a:r>
              <a:rPr lang="en-GB" sz="2400" i="1" dirty="0" err="1" smtClean="0"/>
              <a:t>kelas</a:t>
            </a:r>
            <a:r>
              <a:rPr lang="en-GB" sz="2400" i="1" dirty="0" smtClean="0"/>
              <a:t> </a:t>
            </a:r>
            <a:r>
              <a:rPr lang="en-GB" sz="2400" dirty="0" smtClean="0"/>
              <a:t>1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kelas</a:t>
            </a:r>
            <a:r>
              <a:rPr lang="en-GB" sz="2400" dirty="0" smtClean="0"/>
              <a:t> 2.  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err="1" smtClean="0"/>
              <a:t>Kotak-kotak</a:t>
            </a:r>
            <a:r>
              <a:rPr lang="en-GB" sz="2400" dirty="0" smtClean="0"/>
              <a:t> </a:t>
            </a:r>
            <a:r>
              <a:rPr lang="en-GB" sz="2400" dirty="0" err="1" smtClean="0"/>
              <a:t>dapat</a:t>
            </a:r>
            <a:r>
              <a:rPr lang="en-GB" sz="2400" dirty="0" smtClean="0"/>
              <a:t> </a:t>
            </a:r>
            <a:r>
              <a:rPr lang="en-GB" sz="2400" dirty="0" err="1" smtClean="0"/>
              <a:t>dipandang</a:t>
            </a:r>
            <a:r>
              <a:rPr lang="en-GB" sz="2400" dirty="0" smtClean="0"/>
              <a:t> </a:t>
            </a:r>
            <a:r>
              <a:rPr lang="en-GB" sz="2400" dirty="0" err="1" smtClean="0"/>
              <a:t>sebagai</a:t>
            </a:r>
            <a:r>
              <a:rPr lang="en-GB" sz="2400" dirty="0" smtClean="0"/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Tabel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Aturan</a:t>
            </a:r>
            <a:r>
              <a:rPr lang="en-GB" sz="2400" dirty="0" smtClean="0"/>
              <a:t>.  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err="1" smtClean="0"/>
              <a:t>Nilai-nilai</a:t>
            </a:r>
            <a:r>
              <a:rPr lang="en-GB" sz="2400" dirty="0" smtClean="0"/>
              <a:t> </a:t>
            </a:r>
            <a:r>
              <a:rPr lang="en-GB" sz="2400" dirty="0" err="1" smtClean="0"/>
              <a:t>linguistik</a:t>
            </a:r>
            <a:r>
              <a:rPr lang="en-GB" sz="2400" dirty="0" smtClean="0"/>
              <a:t> </a:t>
            </a:r>
            <a:r>
              <a:rPr lang="en-GB" sz="2400" dirty="0" err="1" smtClean="0"/>
              <a:t>untuk</a:t>
            </a:r>
            <a:r>
              <a:rPr lang="en-GB" sz="2400" dirty="0" smtClean="0"/>
              <a:t> input </a:t>
            </a:r>
            <a:r>
              <a:rPr lang="en-GB" sz="2400" i="1" dirty="0" smtClean="0"/>
              <a:t>x</a:t>
            </a:r>
            <a:r>
              <a:rPr lang="en-GB" sz="2400" dirty="0" smtClean="0"/>
              <a:t>1 (</a:t>
            </a:r>
            <a:r>
              <a:rPr lang="en-GB" sz="2400" i="1" dirty="0" smtClean="0"/>
              <a:t>A</a:t>
            </a:r>
            <a:r>
              <a:rPr lang="en-GB" sz="2400" dirty="0" smtClean="0"/>
              <a:t>1, </a:t>
            </a:r>
            <a:r>
              <a:rPr lang="en-GB" sz="2400" i="1" dirty="0" smtClean="0"/>
              <a:t>A</a:t>
            </a:r>
            <a:r>
              <a:rPr lang="en-GB" sz="2400" dirty="0" smtClean="0"/>
              <a:t>2 and </a:t>
            </a:r>
            <a:r>
              <a:rPr lang="en-GB" sz="2400" i="1" dirty="0" smtClean="0"/>
              <a:t>A</a:t>
            </a:r>
            <a:r>
              <a:rPr lang="en-GB" sz="2400" dirty="0" smtClean="0"/>
              <a:t>3) </a:t>
            </a:r>
            <a:r>
              <a:rPr lang="en-GB" sz="2400" dirty="0" err="1" smtClean="0"/>
              <a:t>berada</a:t>
            </a:r>
            <a:r>
              <a:rPr lang="en-GB" sz="2400" dirty="0" smtClean="0"/>
              <a:t> </a:t>
            </a: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dirty="0" err="1" smtClean="0"/>
              <a:t>garis</a:t>
            </a:r>
            <a:r>
              <a:rPr lang="en-GB" sz="2400" dirty="0" smtClean="0"/>
              <a:t> horizontal,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nilai-nilai</a:t>
            </a:r>
            <a:r>
              <a:rPr lang="en-GB" sz="2400" dirty="0" smtClean="0"/>
              <a:t> </a:t>
            </a:r>
            <a:r>
              <a:rPr lang="en-GB" sz="2400" dirty="0" err="1" smtClean="0"/>
              <a:t>linguistik</a:t>
            </a:r>
            <a:r>
              <a:rPr lang="en-GB" sz="2400" dirty="0" smtClean="0"/>
              <a:t> </a:t>
            </a:r>
            <a:r>
              <a:rPr lang="en-GB" sz="2400" dirty="0" err="1" smtClean="0"/>
              <a:t>untuk</a:t>
            </a:r>
            <a:r>
              <a:rPr lang="en-GB" sz="2400" dirty="0" smtClean="0"/>
              <a:t> input </a:t>
            </a:r>
            <a:r>
              <a:rPr lang="en-GB" sz="2400" i="1" dirty="0" smtClean="0"/>
              <a:t>x</a:t>
            </a:r>
            <a:r>
              <a:rPr lang="en-GB" sz="2400" dirty="0" smtClean="0"/>
              <a:t>2 (</a:t>
            </a:r>
            <a:r>
              <a:rPr lang="en-GB" sz="2400" i="1" dirty="0" smtClean="0"/>
              <a:t>B</a:t>
            </a:r>
            <a:r>
              <a:rPr lang="en-GB" sz="2400" dirty="0" smtClean="0"/>
              <a:t>1, </a:t>
            </a:r>
            <a:r>
              <a:rPr lang="en-GB" sz="2400" i="1" dirty="0" smtClean="0"/>
              <a:t>B</a:t>
            </a:r>
            <a:r>
              <a:rPr lang="en-GB" sz="2400" dirty="0" smtClean="0"/>
              <a:t>2 and </a:t>
            </a:r>
            <a:r>
              <a:rPr lang="en-GB" sz="2400" i="1" dirty="0" smtClean="0"/>
              <a:t>B</a:t>
            </a:r>
            <a:r>
              <a:rPr lang="en-GB" sz="2400" dirty="0" smtClean="0"/>
              <a:t>3) </a:t>
            </a:r>
            <a:r>
              <a:rPr lang="en-GB" sz="2400" dirty="0" err="1" smtClean="0"/>
              <a:t>berada</a:t>
            </a:r>
            <a:r>
              <a:rPr lang="en-GB" sz="2400" dirty="0" smtClean="0"/>
              <a:t> </a:t>
            </a: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dirty="0" err="1" smtClean="0"/>
              <a:t>garis</a:t>
            </a:r>
            <a:r>
              <a:rPr lang="en-GB" sz="2400" dirty="0" smtClean="0"/>
              <a:t> </a:t>
            </a:r>
            <a:r>
              <a:rPr lang="en-GB" sz="2400" dirty="0" err="1" smtClean="0"/>
              <a:t>vertikal</a:t>
            </a:r>
            <a:r>
              <a:rPr lang="en-GB" sz="2400" dirty="0" smtClean="0"/>
              <a:t>.  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dirty="0" err="1" smtClean="0"/>
              <a:t>perpotongan</a:t>
            </a:r>
            <a:r>
              <a:rPr lang="en-GB" sz="2400" dirty="0" smtClean="0"/>
              <a:t> </a:t>
            </a:r>
            <a:r>
              <a:rPr lang="en-GB" sz="2400" dirty="0" err="1" smtClean="0"/>
              <a:t>baris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kolom</a:t>
            </a:r>
            <a:r>
              <a:rPr lang="en-GB" sz="2400" dirty="0" smtClean="0"/>
              <a:t> </a:t>
            </a:r>
            <a:r>
              <a:rPr lang="en-GB" sz="2400" dirty="0" err="1" smtClean="0"/>
              <a:t>terdapat</a:t>
            </a:r>
            <a:r>
              <a:rPr lang="en-GB" sz="2400" dirty="0" smtClean="0"/>
              <a:t> </a:t>
            </a:r>
            <a:r>
              <a:rPr lang="en-GB" sz="2400" b="1" i="1" dirty="0" smtClean="0">
                <a:solidFill>
                  <a:srgbClr val="FF0000"/>
                </a:solidFill>
              </a:rPr>
              <a:t>rule consequent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,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sub </a:t>
            </a:r>
            <a:r>
              <a:rPr lang="en-US" sz="2400" dirty="0" err="1" smtClean="0"/>
              <a:t>ruang</a:t>
            </a:r>
            <a:r>
              <a:rPr lang="en-US" sz="2400" dirty="0" smtClean="0"/>
              <a:t> fuzzy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Fuzzy.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,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dibangkitkan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K x K grid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K x 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533400"/>
            <a:ext cx="9067800" cy="1600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mtClean="0"/>
              <a:t>	Aturan Fuzzy dalam K </a:t>
            </a:r>
            <a:r>
              <a:rPr lang="en-GB" smtClean="0">
                <a:sym typeface="Symbol" pitchFamily="18" charset="2"/>
              </a:rPr>
              <a:t> </a:t>
            </a:r>
            <a:r>
              <a:rPr lang="en-GB" smtClean="0"/>
              <a:t>K fuzzy partition dapat direpresentasikan dalam bentuk [NEG02]:</a:t>
            </a:r>
          </a:p>
        </p:txBody>
      </p:sp>
      <p:graphicFrame>
        <p:nvGraphicFramePr>
          <p:cNvPr id="614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" y="2292350"/>
          <a:ext cx="8382000" cy="19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Bitmap Image" r:id="rId3" imgW="5296639" imgH="1247619" progId="PBrush">
                  <p:embed/>
                </p:oleObj>
              </mc:Choice>
              <mc:Fallback>
                <p:oleObj name="Bitmap Image" r:id="rId3" imgW="5296639" imgH="1247619" progId="PBrus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92350"/>
                        <a:ext cx="8382000" cy="197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44" name="Rectangle 16"/>
          <p:cNvSpPr>
            <a:spLocks noChangeArrowheads="1"/>
          </p:cNvSpPr>
          <p:nvPr/>
        </p:nvSpPr>
        <p:spPr bwMode="auto">
          <a:xfrm>
            <a:off x="0" y="4724400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GB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	</a:t>
            </a:r>
            <a:r>
              <a:rPr lang="en-GB" sz="2400" dirty="0" err="1">
                <a:latin typeface="+mn-lt"/>
                <a:cs typeface="+mn-cs"/>
              </a:rPr>
              <a:t>dimana</a:t>
            </a:r>
            <a:r>
              <a:rPr lang="en-GB" sz="2400" dirty="0">
                <a:latin typeface="+mn-lt"/>
                <a:cs typeface="+mn-cs"/>
              </a:rPr>
              <a:t> </a:t>
            </a:r>
            <a:r>
              <a:rPr lang="en-GB" sz="2400" i="1" dirty="0" err="1">
                <a:latin typeface="+mn-lt"/>
                <a:cs typeface="+mn-cs"/>
              </a:rPr>
              <a:t>x</a:t>
            </a:r>
            <a:r>
              <a:rPr lang="en-GB" sz="2400" i="1" baseline="-25000" dirty="0" err="1">
                <a:latin typeface="+mn-lt"/>
                <a:cs typeface="+mn-cs"/>
              </a:rPr>
              <a:t>p</a:t>
            </a:r>
            <a:r>
              <a:rPr lang="en-GB" sz="2400" dirty="0">
                <a:latin typeface="+mn-lt"/>
                <a:cs typeface="+mn-cs"/>
              </a:rPr>
              <a:t> </a:t>
            </a:r>
            <a:r>
              <a:rPr lang="en-GB" sz="2400" dirty="0" err="1">
                <a:latin typeface="+mn-lt"/>
                <a:cs typeface="+mn-cs"/>
              </a:rPr>
              <a:t>adalah</a:t>
            </a:r>
            <a:r>
              <a:rPr lang="en-GB" sz="2400" dirty="0">
                <a:latin typeface="+mn-lt"/>
                <a:cs typeface="+mn-cs"/>
              </a:rPr>
              <a:t> </a:t>
            </a:r>
            <a:r>
              <a:rPr lang="en-GB" sz="2400" dirty="0" err="1">
                <a:latin typeface="+mn-lt"/>
                <a:cs typeface="+mn-cs"/>
              </a:rPr>
              <a:t>pola</a:t>
            </a:r>
            <a:r>
              <a:rPr lang="en-GB" sz="2400" dirty="0">
                <a:latin typeface="+mn-lt"/>
                <a:cs typeface="+mn-cs"/>
              </a:rPr>
              <a:t> </a:t>
            </a:r>
            <a:r>
              <a:rPr lang="en-GB" sz="2400" dirty="0" err="1">
                <a:latin typeface="+mn-lt"/>
                <a:cs typeface="+mn-cs"/>
              </a:rPr>
              <a:t>latih</a:t>
            </a:r>
            <a:r>
              <a:rPr lang="en-GB" sz="2400" dirty="0">
                <a:latin typeface="+mn-lt"/>
                <a:cs typeface="+mn-cs"/>
              </a:rPr>
              <a:t> </a:t>
            </a:r>
            <a:r>
              <a:rPr lang="en-GB" sz="2400" dirty="0" err="1">
                <a:latin typeface="+mn-lt"/>
                <a:cs typeface="+mn-cs"/>
              </a:rPr>
              <a:t>pada</a:t>
            </a:r>
            <a:r>
              <a:rPr lang="en-GB" sz="2400" dirty="0">
                <a:latin typeface="+mn-lt"/>
                <a:cs typeface="+mn-cs"/>
              </a:rPr>
              <a:t> </a:t>
            </a:r>
            <a:r>
              <a:rPr lang="en-GB" sz="2400" dirty="0" err="1">
                <a:latin typeface="+mn-lt"/>
                <a:cs typeface="+mn-cs"/>
              </a:rPr>
              <a:t>ruang</a:t>
            </a:r>
            <a:r>
              <a:rPr lang="en-GB" sz="2400" dirty="0">
                <a:latin typeface="+mn-lt"/>
                <a:cs typeface="+mn-cs"/>
              </a:rPr>
              <a:t> input X1 </a:t>
            </a:r>
            <a:r>
              <a:rPr lang="en-GB" sz="2400" dirty="0">
                <a:latin typeface="+mn-lt"/>
                <a:cs typeface="+mn-cs"/>
                <a:sym typeface="Symbol" pitchFamily="18" charset="2"/>
              </a:rPr>
              <a:t> </a:t>
            </a:r>
            <a:r>
              <a:rPr lang="en-GB" sz="2400" dirty="0">
                <a:latin typeface="+mn-lt"/>
                <a:cs typeface="+mn-cs"/>
              </a:rPr>
              <a:t>X2, P </a:t>
            </a:r>
            <a:r>
              <a:rPr lang="en-GB" sz="2400" dirty="0" err="1">
                <a:latin typeface="+mn-lt"/>
                <a:cs typeface="+mn-cs"/>
              </a:rPr>
              <a:t>adalah</a:t>
            </a:r>
            <a:r>
              <a:rPr lang="en-GB" sz="2400" dirty="0">
                <a:latin typeface="+mn-lt"/>
                <a:cs typeface="+mn-cs"/>
              </a:rPr>
              <a:t> </a:t>
            </a:r>
            <a:r>
              <a:rPr lang="en-GB" sz="2400" dirty="0" err="1">
                <a:latin typeface="+mn-lt"/>
                <a:cs typeface="+mn-cs"/>
              </a:rPr>
              <a:t>jumlah</a:t>
            </a:r>
            <a:r>
              <a:rPr lang="en-GB" sz="2400" dirty="0">
                <a:latin typeface="+mn-lt"/>
                <a:cs typeface="+mn-cs"/>
              </a:rPr>
              <a:t> </a:t>
            </a:r>
            <a:r>
              <a:rPr lang="en-GB" sz="2400" dirty="0" err="1">
                <a:latin typeface="+mn-lt"/>
                <a:cs typeface="+mn-cs"/>
              </a:rPr>
              <a:t>pola</a:t>
            </a:r>
            <a:r>
              <a:rPr lang="en-GB" sz="2400" dirty="0">
                <a:latin typeface="+mn-lt"/>
                <a:cs typeface="+mn-cs"/>
              </a:rPr>
              <a:t> </a:t>
            </a:r>
            <a:r>
              <a:rPr lang="en-GB" sz="2400" dirty="0" err="1">
                <a:latin typeface="+mn-lt"/>
                <a:cs typeface="+mn-cs"/>
              </a:rPr>
              <a:t>latih</a:t>
            </a:r>
            <a:r>
              <a:rPr lang="en-GB" sz="2400" dirty="0">
                <a:latin typeface="+mn-lt"/>
                <a:cs typeface="+mn-cs"/>
              </a:rPr>
              <a:t>, </a:t>
            </a:r>
            <a:r>
              <a:rPr lang="en-GB" sz="2400" i="1" dirty="0" err="1">
                <a:latin typeface="+mn-lt"/>
                <a:cs typeface="+mn-cs"/>
              </a:rPr>
              <a:t>C</a:t>
            </a:r>
            <a:r>
              <a:rPr lang="en-GB" sz="2400" i="1" baseline="-25000" dirty="0" err="1">
                <a:latin typeface="+mn-lt"/>
                <a:cs typeface="+mn-cs"/>
              </a:rPr>
              <a:t>n</a:t>
            </a:r>
            <a:r>
              <a:rPr lang="en-GB" sz="2400" dirty="0">
                <a:latin typeface="+mn-lt"/>
                <a:cs typeface="+mn-cs"/>
              </a:rPr>
              <a:t> </a:t>
            </a:r>
            <a:r>
              <a:rPr lang="en-GB" sz="2400" dirty="0" err="1">
                <a:latin typeface="+mn-lt"/>
                <a:cs typeface="+mn-cs"/>
              </a:rPr>
              <a:t>adalah</a:t>
            </a:r>
            <a:r>
              <a:rPr lang="en-GB" sz="2400" dirty="0">
                <a:latin typeface="+mn-lt"/>
                <a:cs typeface="+mn-cs"/>
              </a:rPr>
              <a:t> rule consequent (</a:t>
            </a:r>
            <a:r>
              <a:rPr lang="en-GB" sz="2400" dirty="0" err="1">
                <a:latin typeface="+mn-lt"/>
                <a:cs typeface="+mn-cs"/>
              </a:rPr>
              <a:t>kelas</a:t>
            </a:r>
            <a:r>
              <a:rPr lang="en-GB" sz="2400" dirty="0">
                <a:latin typeface="+mn-lt"/>
                <a:cs typeface="+mn-cs"/>
              </a:rPr>
              <a:t> 1 </a:t>
            </a:r>
            <a:r>
              <a:rPr lang="en-GB" sz="2400" dirty="0" err="1">
                <a:latin typeface="+mn-lt"/>
                <a:cs typeface="+mn-cs"/>
              </a:rPr>
              <a:t>atau</a:t>
            </a:r>
            <a:r>
              <a:rPr lang="en-GB" sz="2400" dirty="0">
                <a:latin typeface="+mn-lt"/>
                <a:cs typeface="+mn-cs"/>
              </a:rPr>
              <a:t> 2), </a:t>
            </a:r>
            <a:r>
              <a:rPr lang="en-GB" sz="2400" dirty="0" err="1">
                <a:latin typeface="+mn-lt"/>
                <a:cs typeface="+mn-cs"/>
              </a:rPr>
              <a:t>dan</a:t>
            </a:r>
            <a:r>
              <a:rPr lang="en-GB" sz="2400" dirty="0">
                <a:latin typeface="+mn-lt"/>
                <a:cs typeface="+mn-cs"/>
              </a:rPr>
              <a:t> </a:t>
            </a:r>
            <a:r>
              <a:rPr lang="en-GB" sz="2400" i="1" dirty="0" err="1">
                <a:latin typeface="Arial" charset="0"/>
                <a:cs typeface="Arial" charset="0"/>
              </a:rPr>
              <a:t>CF</a:t>
            </a:r>
            <a:r>
              <a:rPr lang="en-GB" sz="2400" i="1" baseline="-25000" dirty="0" err="1">
                <a:latin typeface="Arial" charset="0"/>
                <a:cs typeface="Arial" charset="0"/>
              </a:rPr>
              <a:t>AiBj</a:t>
            </a:r>
            <a:r>
              <a:rPr lang="en-GB" sz="2400" dirty="0">
                <a:latin typeface="+mn-lt"/>
                <a:cs typeface="+mn-cs"/>
              </a:rPr>
              <a:t> </a:t>
            </a:r>
            <a:r>
              <a:rPr lang="en-GB" sz="2400" dirty="0" err="1">
                <a:latin typeface="+mn-lt"/>
                <a:cs typeface="+mn-cs"/>
              </a:rPr>
              <a:t>adalah</a:t>
            </a:r>
            <a:r>
              <a:rPr lang="en-GB" sz="2400" dirty="0">
                <a:latin typeface="+mn-lt"/>
                <a:cs typeface="+mn-cs"/>
              </a:rPr>
              <a:t> </a:t>
            </a:r>
            <a:r>
              <a:rPr lang="en-GB" sz="2400" dirty="0" err="1">
                <a:latin typeface="+mn-lt"/>
                <a:cs typeface="+mn-cs"/>
              </a:rPr>
              <a:t>faktor</a:t>
            </a:r>
            <a:r>
              <a:rPr lang="en-GB" sz="2400" dirty="0">
                <a:latin typeface="+mn-lt"/>
                <a:cs typeface="+mn-cs"/>
              </a:rPr>
              <a:t> </a:t>
            </a:r>
            <a:r>
              <a:rPr lang="en-GB" sz="2400" dirty="0" err="1">
                <a:latin typeface="+mn-lt"/>
                <a:cs typeface="+mn-cs"/>
              </a:rPr>
              <a:t>kepercayaan</a:t>
            </a:r>
            <a:r>
              <a:rPr lang="en-GB" sz="2400" dirty="0">
                <a:latin typeface="+mn-lt"/>
                <a:cs typeface="+mn-cs"/>
              </a:rPr>
              <a:t> </a:t>
            </a:r>
            <a:r>
              <a:rPr lang="en-GB" sz="2400" dirty="0" err="1">
                <a:latin typeface="+mn-lt"/>
                <a:cs typeface="+mn-cs"/>
              </a:rPr>
              <a:t>bahwa</a:t>
            </a:r>
            <a:r>
              <a:rPr lang="en-GB" sz="2400" dirty="0">
                <a:latin typeface="+mn-lt"/>
                <a:cs typeface="+mn-cs"/>
              </a:rPr>
              <a:t> </a:t>
            </a:r>
            <a:r>
              <a:rPr lang="en-GB" sz="2400" dirty="0" err="1">
                <a:latin typeface="+mn-lt"/>
                <a:cs typeface="+mn-cs"/>
              </a:rPr>
              <a:t>suatu</a:t>
            </a:r>
            <a:r>
              <a:rPr lang="en-GB" sz="2400" dirty="0">
                <a:latin typeface="+mn-lt"/>
                <a:cs typeface="+mn-cs"/>
              </a:rPr>
              <a:t> </a:t>
            </a:r>
            <a:r>
              <a:rPr lang="en-GB" sz="2400" dirty="0" err="1">
                <a:latin typeface="+mn-lt"/>
                <a:cs typeface="+mn-cs"/>
              </a:rPr>
              <a:t>pola</a:t>
            </a:r>
            <a:r>
              <a:rPr lang="en-GB" sz="2400" dirty="0">
                <a:latin typeface="+mn-lt"/>
                <a:cs typeface="+mn-cs"/>
              </a:rPr>
              <a:t> </a:t>
            </a:r>
            <a:r>
              <a:rPr lang="en-GB" sz="2400" dirty="0" err="1">
                <a:latin typeface="+mn-lt"/>
                <a:cs typeface="+mn-cs"/>
              </a:rPr>
              <a:t>dalam</a:t>
            </a:r>
            <a:r>
              <a:rPr lang="en-GB" sz="2400" dirty="0">
                <a:latin typeface="+mn-lt"/>
                <a:cs typeface="+mn-cs"/>
              </a:rPr>
              <a:t> sub </a:t>
            </a:r>
            <a:r>
              <a:rPr lang="en-GB" sz="2400" dirty="0" err="1">
                <a:latin typeface="+mn-lt"/>
                <a:cs typeface="+mn-cs"/>
              </a:rPr>
              <a:t>ruang</a:t>
            </a:r>
            <a:r>
              <a:rPr lang="en-GB" sz="2400" dirty="0">
                <a:latin typeface="+mn-lt"/>
                <a:cs typeface="+mn-cs"/>
              </a:rPr>
              <a:t> fuzzy </a:t>
            </a:r>
            <a:r>
              <a:rPr lang="en-GB" sz="2400" dirty="0" err="1">
                <a:latin typeface="+mn-lt"/>
                <a:cs typeface="+mn-cs"/>
              </a:rPr>
              <a:t>AiBj</a:t>
            </a:r>
            <a:r>
              <a:rPr lang="en-GB" sz="2400" dirty="0">
                <a:latin typeface="+mn-lt"/>
                <a:cs typeface="+mn-cs"/>
              </a:rPr>
              <a:t>  </a:t>
            </a:r>
            <a:r>
              <a:rPr lang="en-GB" sz="2400" dirty="0" err="1">
                <a:latin typeface="+mn-lt"/>
                <a:cs typeface="+mn-cs"/>
              </a:rPr>
              <a:t>termasuk</a:t>
            </a:r>
            <a:r>
              <a:rPr lang="en-GB" sz="2400" dirty="0">
                <a:latin typeface="+mn-lt"/>
                <a:cs typeface="+mn-cs"/>
              </a:rPr>
              <a:t> </a:t>
            </a:r>
            <a:r>
              <a:rPr lang="en-GB" sz="2400" dirty="0" err="1">
                <a:latin typeface="+mn-lt"/>
                <a:cs typeface="+mn-cs"/>
              </a:rPr>
              <a:t>ke</a:t>
            </a:r>
            <a:r>
              <a:rPr lang="en-GB" sz="2400" dirty="0">
                <a:latin typeface="+mn-lt"/>
                <a:cs typeface="+mn-cs"/>
              </a:rPr>
              <a:t> </a:t>
            </a:r>
            <a:r>
              <a:rPr lang="en-GB" sz="2400" dirty="0" err="1">
                <a:latin typeface="+mn-lt"/>
                <a:cs typeface="+mn-cs"/>
              </a:rPr>
              <a:t>dalam</a:t>
            </a:r>
            <a:r>
              <a:rPr lang="en-GB" sz="2400" dirty="0">
                <a:latin typeface="+mn-lt"/>
                <a:cs typeface="+mn-cs"/>
              </a:rPr>
              <a:t> </a:t>
            </a:r>
            <a:r>
              <a:rPr lang="en-GB" sz="2400" dirty="0" err="1">
                <a:latin typeface="+mn-lt"/>
                <a:cs typeface="+mn-cs"/>
              </a:rPr>
              <a:t>kelas</a:t>
            </a:r>
            <a:r>
              <a:rPr lang="en-GB" sz="2400" dirty="0">
                <a:latin typeface="+mn-lt"/>
                <a:cs typeface="+mn-cs"/>
              </a:rPr>
              <a:t> </a:t>
            </a:r>
            <a:r>
              <a:rPr lang="en-GB" sz="2400" i="1" dirty="0" err="1">
                <a:latin typeface="+mn-lt"/>
                <a:cs typeface="+mn-cs"/>
              </a:rPr>
              <a:t>C</a:t>
            </a:r>
            <a:r>
              <a:rPr lang="en-GB" sz="2400" i="1" baseline="-25000" dirty="0" err="1">
                <a:latin typeface="+mn-lt"/>
                <a:cs typeface="+mn-cs"/>
              </a:rPr>
              <a:t>n</a:t>
            </a:r>
            <a:r>
              <a:rPr lang="en-GB" sz="2400" dirty="0">
                <a:latin typeface="+mn-lt"/>
                <a:cs typeface="+mn-cs"/>
              </a:rPr>
              <a:t>.</a:t>
            </a:r>
            <a:endParaRPr lang="en-US" sz="2400" dirty="0">
              <a:latin typeface="+mn-lt"/>
              <a:cs typeface="+mn-cs"/>
            </a:endParaRPr>
          </a:p>
        </p:txBody>
      </p:sp>
      <p:sp>
        <p:nvSpPr>
          <p:cNvPr id="150546" name="Rectangle 18"/>
          <p:cNvSpPr>
            <a:spLocks noChangeArrowheads="1"/>
          </p:cNvSpPr>
          <p:nvPr/>
        </p:nvSpPr>
        <p:spPr bwMode="auto">
          <a:xfrm>
            <a:off x="7835900" y="990600"/>
            <a:ext cx="1308100" cy="668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endParaRPr lang="en-US" sz="2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Penentuan </a:t>
            </a:r>
            <a:r>
              <a:rPr lang="en-US" sz="3200" i="1" smtClean="0"/>
              <a:t>rule consequent </a:t>
            </a:r>
            <a:r>
              <a:rPr lang="en-GB" sz="2000" smtClean="0"/>
              <a:t>[NEG02]</a:t>
            </a:r>
            <a:r>
              <a:rPr lang="en-US" sz="3200" smtClean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smtClean="0"/>
              <a:t>	</a:t>
            </a:r>
            <a:r>
              <a:rPr lang="en-GB" sz="2400" b="1" u="sng" smtClean="0">
                <a:solidFill>
                  <a:schemeClr val="tx2"/>
                </a:solidFill>
              </a:rPr>
              <a:t>Langkah 1</a:t>
            </a:r>
            <a:r>
              <a:rPr lang="en-GB" sz="2400" b="1" smtClean="0">
                <a:solidFill>
                  <a:schemeClr val="tx2"/>
                </a:solidFill>
              </a:rPr>
              <a:t>:</a:t>
            </a:r>
            <a:r>
              <a:rPr lang="en-GB" sz="2400" b="1" smtClean="0"/>
              <a:t>  </a:t>
            </a:r>
            <a:r>
              <a:rPr lang="en-GB" sz="2400" smtClean="0"/>
              <a:t>Partisi ruang input ke dalam </a:t>
            </a:r>
            <a:r>
              <a:rPr lang="en-GB" sz="2400" i="1" smtClean="0"/>
              <a:t>K </a:t>
            </a:r>
            <a:r>
              <a:rPr lang="en-GB" sz="2400" smtClean="0">
                <a:sym typeface="Symbol" pitchFamily="18" charset="2"/>
              </a:rPr>
              <a:t> </a:t>
            </a:r>
            <a:r>
              <a:rPr lang="en-GB" sz="2400" i="1" smtClean="0"/>
              <a:t>K</a:t>
            </a:r>
            <a:r>
              <a:rPr lang="en-GB" sz="2400" smtClean="0"/>
              <a:t> sub ruang fuzzy, dan hitung kekuatan masing-masing kelas pada pola-pola latih dalam setiap sub ruang fuzzy.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 i="1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smtClean="0"/>
              <a:t>	Kekuatan masing-masing kelas dalam sub ruang fuzzy direpresentasikan oleh jumlah pola-pola latihnya.  Makin banyak pola latih, makin kuat kelas tersebut. Artinya, </a:t>
            </a:r>
            <a:r>
              <a:rPr lang="en-GB" sz="2400" i="1" smtClean="0"/>
              <a:t>rule consequent </a:t>
            </a:r>
            <a:r>
              <a:rPr lang="en-GB" sz="2400" smtClean="0"/>
              <a:t>untuk kelas tersebut menjadi lebih pasti.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 smtClean="0">
                <a:solidFill>
                  <a:schemeClr val="tx2"/>
                </a:solidFill>
              </a:rPr>
              <a:t>	 </a:t>
            </a:r>
            <a:r>
              <a:rPr lang="en-GB" sz="2400" b="1" u="sng" smtClean="0">
                <a:solidFill>
                  <a:schemeClr val="tx2"/>
                </a:solidFill>
              </a:rPr>
              <a:t>Langkah 2</a:t>
            </a:r>
            <a:r>
              <a:rPr lang="en-GB" sz="2400" b="1" smtClean="0">
                <a:solidFill>
                  <a:schemeClr val="tx2"/>
                </a:solidFill>
              </a:rPr>
              <a:t>:</a:t>
            </a:r>
            <a:r>
              <a:rPr lang="en-GB" sz="2400" smtClean="0"/>
              <a:t>  Tentukan  </a:t>
            </a:r>
            <a:r>
              <a:rPr lang="en-GB" sz="2400" i="1" smtClean="0"/>
              <a:t>rule consequent </a:t>
            </a:r>
            <a:r>
              <a:rPr lang="en-GB" sz="2400" smtClean="0"/>
              <a:t>dan </a:t>
            </a:r>
            <a:r>
              <a:rPr lang="en-GB" sz="2400" i="1" smtClean="0"/>
              <a:t>certainty factor </a:t>
            </a:r>
            <a:r>
              <a:rPr lang="en-GB" sz="2400" smtClean="0"/>
              <a:t>pada setiap sub ruang fuzzy.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Penentuan </a:t>
            </a:r>
            <a:r>
              <a:rPr lang="en-US" sz="3200" i="1" smtClean="0"/>
              <a:t>rule consequent </a:t>
            </a:r>
            <a:r>
              <a:rPr lang="en-GB" sz="2000" smtClean="0"/>
              <a:t>[NEG02]</a:t>
            </a:r>
            <a:endParaRPr lang="en-US" sz="20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dirty="0" smtClean="0"/>
              <a:t>Certainty factor </a:t>
            </a:r>
            <a:r>
              <a:rPr lang="en-GB" dirty="0" err="1" smtClean="0"/>
              <a:t>diinterpretasikan</a:t>
            </a:r>
            <a:r>
              <a:rPr lang="en-GB" dirty="0" smtClean="0"/>
              <a:t> </a:t>
            </a:r>
            <a:r>
              <a:rPr lang="en-GB" dirty="0" err="1" smtClean="0"/>
              <a:t>sbb</a:t>
            </a:r>
            <a:r>
              <a:rPr lang="en-GB" dirty="0" smtClean="0"/>
              <a:t>:</a:t>
            </a:r>
          </a:p>
          <a:p>
            <a:pPr marL="265113" lvl="1" indent="-265113">
              <a:lnSpc>
                <a:spcPct val="90000"/>
              </a:lnSpc>
            </a:pPr>
            <a:r>
              <a:rPr lang="en-GB" sz="2000" dirty="0" smtClean="0"/>
              <a:t>J</a:t>
            </a:r>
            <a:r>
              <a:rPr lang="id-ID" sz="2000" dirty="0" smtClean="0"/>
              <a:t>i</a:t>
            </a:r>
            <a:r>
              <a:rPr lang="en-GB" sz="2000" dirty="0" smtClean="0"/>
              <a:t>ka </a:t>
            </a:r>
            <a:r>
              <a:rPr lang="en-GB" sz="2000" dirty="0" err="1" smtClean="0"/>
              <a:t>semua</a:t>
            </a:r>
            <a:r>
              <a:rPr lang="en-GB" sz="2000" dirty="0" smtClean="0"/>
              <a:t> </a:t>
            </a:r>
            <a:r>
              <a:rPr lang="en-GB" sz="2000" dirty="0" err="1" smtClean="0"/>
              <a:t>pola</a:t>
            </a:r>
            <a:r>
              <a:rPr lang="en-GB" sz="2000" dirty="0" smtClean="0"/>
              <a:t> </a:t>
            </a:r>
            <a:r>
              <a:rPr lang="en-GB" sz="2000" dirty="0" err="1" smtClean="0"/>
              <a:t>latih</a:t>
            </a:r>
            <a:r>
              <a:rPr lang="en-GB" sz="2000" dirty="0" smtClean="0"/>
              <a:t> </a:t>
            </a:r>
            <a:r>
              <a:rPr lang="en-GB" sz="2000" dirty="0" err="1" smtClean="0"/>
              <a:t>dalam</a:t>
            </a:r>
            <a:r>
              <a:rPr lang="en-GB" sz="2000" dirty="0" smtClean="0"/>
              <a:t> sub </a:t>
            </a:r>
            <a:r>
              <a:rPr lang="en-GB" sz="2000" dirty="0" err="1" smtClean="0"/>
              <a:t>ruang</a:t>
            </a:r>
            <a:r>
              <a:rPr lang="en-GB" sz="2000" dirty="0" smtClean="0"/>
              <a:t> fuzzy </a:t>
            </a:r>
            <a:r>
              <a:rPr lang="en-GB" sz="2000" i="1" dirty="0" err="1" smtClean="0"/>
              <a:t>AiBj</a:t>
            </a:r>
            <a:r>
              <a:rPr lang="en-GB" sz="2000" dirty="0" smtClean="0"/>
              <a:t> </a:t>
            </a:r>
            <a:r>
              <a:rPr lang="en-GB" sz="2000" dirty="0" err="1" smtClean="0"/>
              <a:t>termasuk</a:t>
            </a:r>
            <a:r>
              <a:rPr lang="en-GB" sz="2000" dirty="0" smtClean="0"/>
              <a:t> </a:t>
            </a:r>
            <a:r>
              <a:rPr lang="en-GB" sz="2000" dirty="0" err="1" smtClean="0"/>
              <a:t>ke</a:t>
            </a:r>
            <a:r>
              <a:rPr lang="en-GB" sz="2000" dirty="0" smtClean="0"/>
              <a:t> </a:t>
            </a:r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dirty="0" err="1" smtClean="0"/>
              <a:t>kelas</a:t>
            </a:r>
            <a:r>
              <a:rPr lang="en-GB" sz="2000" dirty="0" smtClean="0"/>
              <a:t> yang </a:t>
            </a:r>
            <a:r>
              <a:rPr lang="en-GB" sz="2000" dirty="0" err="1" smtClean="0"/>
              <a:t>sama</a:t>
            </a:r>
            <a:r>
              <a:rPr lang="en-GB" sz="2000" dirty="0" smtClean="0"/>
              <a:t>, </a:t>
            </a:r>
            <a:r>
              <a:rPr lang="en-GB" sz="2000" dirty="0" err="1" smtClean="0"/>
              <a:t>maka</a:t>
            </a:r>
            <a:r>
              <a:rPr lang="en-GB" sz="2000" dirty="0" smtClean="0"/>
              <a:t> </a:t>
            </a:r>
            <a:r>
              <a:rPr lang="en-GB" sz="2000" i="1" dirty="0" smtClean="0"/>
              <a:t>certainty factor</a:t>
            </a:r>
            <a:r>
              <a:rPr lang="en-GB" sz="2000" dirty="0" smtClean="0"/>
              <a:t>-</a:t>
            </a:r>
            <a:r>
              <a:rPr lang="en-GB" sz="2000" dirty="0" err="1" smtClean="0"/>
              <a:t>nya</a:t>
            </a:r>
            <a:r>
              <a:rPr lang="en-GB" sz="2000" i="1" dirty="0" smtClean="0"/>
              <a:t> </a:t>
            </a:r>
            <a:r>
              <a:rPr lang="en-GB" sz="2000" dirty="0" err="1" smtClean="0"/>
              <a:t>adalah</a:t>
            </a:r>
            <a:r>
              <a:rPr lang="en-GB" sz="2000" dirty="0" smtClean="0"/>
              <a:t> </a:t>
            </a:r>
            <a:r>
              <a:rPr lang="en-GB" sz="2000" dirty="0" err="1" smtClean="0"/>
              <a:t>maksimum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setiap</a:t>
            </a:r>
            <a:r>
              <a:rPr lang="en-GB" sz="2000" dirty="0" smtClean="0"/>
              <a:t> </a:t>
            </a:r>
            <a:r>
              <a:rPr lang="en-GB" sz="2000" dirty="0" err="1" smtClean="0"/>
              <a:t>pola</a:t>
            </a:r>
            <a:r>
              <a:rPr lang="en-GB" sz="2000" dirty="0" smtClean="0"/>
              <a:t> </a:t>
            </a:r>
            <a:r>
              <a:rPr lang="en-GB" sz="2000" dirty="0" err="1" smtClean="0"/>
              <a:t>baru</a:t>
            </a:r>
            <a:r>
              <a:rPr lang="en-GB" sz="2000" dirty="0" smtClean="0"/>
              <a:t> </a:t>
            </a:r>
            <a:r>
              <a:rPr lang="en-GB" sz="2000" dirty="0" err="1" smtClean="0"/>
              <a:t>dalam</a:t>
            </a:r>
            <a:r>
              <a:rPr lang="en-GB" sz="2000" dirty="0" smtClean="0"/>
              <a:t> sub </a:t>
            </a:r>
            <a:r>
              <a:rPr lang="en-GB" sz="2000" dirty="0" err="1" smtClean="0"/>
              <a:t>ruang</a:t>
            </a:r>
            <a:r>
              <a:rPr lang="en-GB" sz="2000" dirty="0" smtClean="0"/>
              <a:t> </a:t>
            </a:r>
            <a:r>
              <a:rPr lang="en-GB" sz="2000" dirty="0" err="1" smtClean="0"/>
              <a:t>tersebut</a:t>
            </a:r>
            <a:r>
              <a:rPr lang="en-GB" sz="2000" dirty="0" smtClean="0"/>
              <a:t> </a:t>
            </a:r>
            <a:r>
              <a:rPr lang="en-GB" sz="2000" dirty="0" err="1" smtClean="0"/>
              <a:t>pasti</a:t>
            </a:r>
            <a:r>
              <a:rPr lang="en-GB" sz="2000" dirty="0" smtClean="0"/>
              <a:t> </a:t>
            </a:r>
            <a:r>
              <a:rPr lang="en-GB" sz="2000" dirty="0" err="1" smtClean="0"/>
              <a:t>akan</a:t>
            </a:r>
            <a:r>
              <a:rPr lang="en-GB" sz="2000" dirty="0" smtClean="0"/>
              <a:t> </a:t>
            </a:r>
            <a:r>
              <a:rPr lang="en-GB" sz="2000" dirty="0" err="1" smtClean="0"/>
              <a:t>termasuk</a:t>
            </a:r>
            <a:r>
              <a:rPr lang="en-GB" sz="2000" dirty="0" smtClean="0"/>
              <a:t> </a:t>
            </a:r>
            <a:r>
              <a:rPr lang="en-GB" sz="2000" dirty="0" err="1" smtClean="0"/>
              <a:t>ke</a:t>
            </a:r>
            <a:r>
              <a:rPr lang="en-GB" sz="2000" dirty="0" smtClean="0"/>
              <a:t> </a:t>
            </a:r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dirty="0" err="1" smtClean="0"/>
              <a:t>kelas</a:t>
            </a:r>
            <a:r>
              <a:rPr lang="en-GB" sz="2000" dirty="0" smtClean="0"/>
              <a:t> </a:t>
            </a:r>
            <a:r>
              <a:rPr lang="en-GB" sz="2000" dirty="0" err="1" smtClean="0"/>
              <a:t>ini</a:t>
            </a:r>
            <a:r>
              <a:rPr lang="en-GB" sz="2000" dirty="0" smtClean="0"/>
              <a:t>.  </a:t>
            </a:r>
          </a:p>
          <a:p>
            <a:pPr marL="265113" lvl="1" indent="-265113">
              <a:lnSpc>
                <a:spcPct val="90000"/>
              </a:lnSpc>
            </a:pPr>
            <a:r>
              <a:rPr lang="en-GB" sz="2000" dirty="0" err="1" smtClean="0"/>
              <a:t>Jika</a:t>
            </a:r>
            <a:r>
              <a:rPr lang="en-GB" sz="2000" dirty="0" smtClean="0"/>
              <a:t> </a:t>
            </a:r>
            <a:r>
              <a:rPr lang="en-GB" sz="2000" dirty="0" err="1" smtClean="0"/>
              <a:t>pola</a:t>
            </a:r>
            <a:r>
              <a:rPr lang="en-GB" sz="2000" dirty="0" smtClean="0"/>
              <a:t> </a:t>
            </a:r>
            <a:r>
              <a:rPr lang="en-GB" sz="2000" dirty="0" err="1" smtClean="0"/>
              <a:t>latih</a:t>
            </a:r>
            <a:r>
              <a:rPr lang="en-GB" sz="2000" dirty="0" smtClean="0"/>
              <a:t> </a:t>
            </a:r>
            <a:r>
              <a:rPr lang="en-GB" sz="2000" dirty="0" err="1" smtClean="0"/>
              <a:t>termasuk</a:t>
            </a:r>
            <a:r>
              <a:rPr lang="en-GB" sz="2000" dirty="0" smtClean="0"/>
              <a:t> </a:t>
            </a:r>
            <a:r>
              <a:rPr lang="en-GB" sz="2000" dirty="0" err="1" smtClean="0"/>
              <a:t>ke</a:t>
            </a:r>
            <a:r>
              <a:rPr lang="en-GB" sz="2000" dirty="0" smtClean="0"/>
              <a:t> </a:t>
            </a:r>
            <a:r>
              <a:rPr lang="en-GB" sz="2000" dirty="0" err="1" smtClean="0"/>
              <a:t>dalam</a:t>
            </a:r>
            <a:r>
              <a:rPr lang="en-GB" sz="2000" dirty="0" smtClean="0"/>
              <a:t> kelas2 yang </a:t>
            </a:r>
            <a:r>
              <a:rPr lang="en-GB" sz="2000" dirty="0" err="1" smtClean="0"/>
              <a:t>berbeda-beda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kelas2 </a:t>
            </a:r>
            <a:r>
              <a:rPr lang="en-GB" sz="2000" dirty="0" err="1" smtClean="0"/>
              <a:t>tersebut</a:t>
            </a:r>
            <a:r>
              <a:rPr lang="en-GB" sz="2000" dirty="0" smtClean="0"/>
              <a:t> </a:t>
            </a:r>
            <a:r>
              <a:rPr lang="en-GB" sz="2000" dirty="0" err="1" smtClean="0"/>
              <a:t>memiliki</a:t>
            </a:r>
            <a:r>
              <a:rPr lang="en-GB" sz="2000" dirty="0" smtClean="0"/>
              <a:t> </a:t>
            </a:r>
            <a:r>
              <a:rPr lang="en-GB" sz="2000" dirty="0" err="1" smtClean="0"/>
              <a:t>kekuatan</a:t>
            </a:r>
            <a:r>
              <a:rPr lang="en-GB" sz="2000" dirty="0" smtClean="0"/>
              <a:t> yang </a:t>
            </a:r>
            <a:r>
              <a:rPr lang="en-GB" sz="2000" dirty="0" err="1" smtClean="0"/>
              <a:t>sama</a:t>
            </a:r>
            <a:r>
              <a:rPr lang="en-GB" sz="2000" dirty="0" smtClean="0"/>
              <a:t>, </a:t>
            </a:r>
            <a:r>
              <a:rPr lang="en-GB" sz="2000" dirty="0" err="1" smtClean="0"/>
              <a:t>maka</a:t>
            </a:r>
            <a:r>
              <a:rPr lang="en-GB" sz="2000" dirty="0" smtClean="0"/>
              <a:t> </a:t>
            </a:r>
            <a:r>
              <a:rPr lang="en-GB" sz="2000" i="1" dirty="0" smtClean="0"/>
              <a:t>certainty factor</a:t>
            </a:r>
            <a:r>
              <a:rPr lang="en-GB" sz="2000" dirty="0" smtClean="0"/>
              <a:t>-</a:t>
            </a:r>
            <a:r>
              <a:rPr lang="en-GB" sz="2000" dirty="0" err="1" smtClean="0"/>
              <a:t>nya</a:t>
            </a:r>
            <a:r>
              <a:rPr lang="en-GB" sz="2000" i="1" dirty="0" smtClean="0"/>
              <a:t> </a:t>
            </a:r>
            <a:r>
              <a:rPr lang="en-GB" sz="2000" dirty="0" err="1" smtClean="0"/>
              <a:t>adalah</a:t>
            </a:r>
            <a:r>
              <a:rPr lang="en-GB" sz="2000" dirty="0" smtClean="0"/>
              <a:t> minimum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suatu</a:t>
            </a:r>
            <a:r>
              <a:rPr lang="en-GB" sz="2000" dirty="0" smtClean="0"/>
              <a:t> </a:t>
            </a:r>
            <a:r>
              <a:rPr lang="en-GB" sz="2000" dirty="0" err="1" smtClean="0"/>
              <a:t>pola</a:t>
            </a:r>
            <a:r>
              <a:rPr lang="en-GB" sz="2000" dirty="0" smtClean="0"/>
              <a:t> </a:t>
            </a:r>
            <a:r>
              <a:rPr lang="en-GB" sz="2000" dirty="0" err="1" smtClean="0"/>
              <a:t>baru</a:t>
            </a:r>
            <a:r>
              <a:rPr lang="en-GB" sz="2000" dirty="0" smtClean="0"/>
              <a:t> </a:t>
            </a:r>
            <a:r>
              <a:rPr lang="en-GB" sz="2000" dirty="0" err="1" smtClean="0"/>
              <a:t>akan</a:t>
            </a:r>
            <a:r>
              <a:rPr lang="en-GB" sz="2000" dirty="0" smtClean="0"/>
              <a:t> </a:t>
            </a:r>
            <a:r>
              <a:rPr lang="en-GB" sz="2000" dirty="0" err="1" smtClean="0"/>
              <a:t>termasuk</a:t>
            </a:r>
            <a:r>
              <a:rPr lang="en-GB" sz="2000" dirty="0" smtClean="0"/>
              <a:t> </a:t>
            </a:r>
            <a:r>
              <a:rPr lang="en-GB" sz="2000" dirty="0" err="1" smtClean="0"/>
              <a:t>ke</a:t>
            </a:r>
            <a:r>
              <a:rPr lang="en-GB" sz="2000" dirty="0" smtClean="0"/>
              <a:t> </a:t>
            </a:r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dirty="0" err="1" smtClean="0"/>
              <a:t>kelas</a:t>
            </a:r>
            <a:r>
              <a:rPr lang="en-GB" sz="2000" dirty="0" smtClean="0"/>
              <a:t> </a:t>
            </a:r>
            <a:r>
              <a:rPr lang="en-GB" sz="2000" dirty="0" err="1" smtClean="0"/>
              <a:t>mana</a:t>
            </a:r>
            <a:r>
              <a:rPr lang="en-GB" sz="2000" dirty="0" smtClean="0"/>
              <a:t> </a:t>
            </a:r>
            <a:r>
              <a:rPr lang="en-GB" sz="2000" dirty="0" err="1" smtClean="0"/>
              <a:t>saja</a:t>
            </a:r>
            <a:r>
              <a:rPr lang="en-GB" sz="2000" dirty="0" smtClean="0"/>
              <a:t>. Hal </a:t>
            </a:r>
            <a:r>
              <a:rPr lang="en-GB" sz="2000" dirty="0" err="1" smtClean="0"/>
              <a:t>ini</a:t>
            </a:r>
            <a:r>
              <a:rPr lang="en-GB" sz="2000" dirty="0" smtClean="0"/>
              <a:t> </a:t>
            </a:r>
            <a:r>
              <a:rPr lang="en-GB" sz="2000" dirty="0" err="1" smtClean="0"/>
              <a:t>berarti</a:t>
            </a:r>
            <a:r>
              <a:rPr lang="en-GB" sz="2000" dirty="0" smtClean="0"/>
              <a:t> </a:t>
            </a:r>
            <a:r>
              <a:rPr lang="en-GB" sz="2000" dirty="0" err="1" smtClean="0"/>
              <a:t>bahwa</a:t>
            </a:r>
            <a:r>
              <a:rPr lang="en-GB" sz="2000" dirty="0" smtClean="0"/>
              <a:t> pola2 </a:t>
            </a:r>
            <a:r>
              <a:rPr lang="en-GB" sz="2000" dirty="0" err="1" smtClean="0"/>
              <a:t>dalam</a:t>
            </a:r>
            <a:r>
              <a:rPr lang="en-GB" sz="2000" dirty="0" smtClean="0"/>
              <a:t> sub </a:t>
            </a:r>
            <a:r>
              <a:rPr lang="en-GB" sz="2000" dirty="0" err="1" smtClean="0"/>
              <a:t>ruang</a:t>
            </a:r>
            <a:r>
              <a:rPr lang="en-GB" sz="2000" dirty="0" smtClean="0"/>
              <a:t> fuzzy </a:t>
            </a:r>
            <a:r>
              <a:rPr lang="en-GB" sz="2000" dirty="0" err="1" smtClean="0"/>
              <a:t>dapat</a:t>
            </a:r>
            <a:r>
              <a:rPr lang="en-GB" sz="2000" dirty="0" smtClean="0"/>
              <a:t> </a:t>
            </a:r>
            <a:r>
              <a:rPr lang="en-GB" sz="2000" dirty="0" err="1" smtClean="0"/>
              <a:t>diklasifikasikan</a:t>
            </a:r>
            <a:r>
              <a:rPr lang="en-GB" sz="2000" dirty="0" smtClean="0"/>
              <a:t> </a:t>
            </a:r>
            <a:r>
              <a:rPr lang="en-GB" sz="2000" dirty="0" err="1" smtClean="0"/>
              <a:t>salah</a:t>
            </a:r>
            <a:r>
              <a:rPr lang="en-GB" sz="2000" dirty="0" smtClean="0"/>
              <a:t>. </a:t>
            </a:r>
          </a:p>
          <a:p>
            <a:pPr marL="265113" lvl="1" indent="-265113">
              <a:lnSpc>
                <a:spcPct val="90000"/>
              </a:lnSpc>
            </a:pPr>
            <a:r>
              <a:rPr lang="en-GB" sz="2000" dirty="0" err="1" smtClean="0"/>
              <a:t>Jika</a:t>
            </a:r>
            <a:r>
              <a:rPr lang="en-GB" sz="2000" dirty="0" smtClean="0"/>
              <a:t> </a:t>
            </a:r>
            <a:r>
              <a:rPr lang="en-GB" sz="2000" dirty="0" err="1" smtClean="0"/>
              <a:t>suatu</a:t>
            </a:r>
            <a:r>
              <a:rPr lang="en-GB" sz="2000" dirty="0" smtClean="0"/>
              <a:t> sub </a:t>
            </a:r>
            <a:r>
              <a:rPr lang="en-GB" sz="2000" dirty="0" err="1" smtClean="0"/>
              <a:t>ruang</a:t>
            </a:r>
            <a:r>
              <a:rPr lang="en-GB" sz="2000" dirty="0" smtClean="0"/>
              <a:t> fuzzy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memiliki</a:t>
            </a:r>
            <a:r>
              <a:rPr lang="en-GB" sz="2000" dirty="0" smtClean="0"/>
              <a:t> </a:t>
            </a:r>
            <a:r>
              <a:rPr lang="en-GB" sz="2000" dirty="0" err="1" smtClean="0"/>
              <a:t>pola</a:t>
            </a:r>
            <a:r>
              <a:rPr lang="en-GB" sz="2000" dirty="0" smtClean="0"/>
              <a:t> </a:t>
            </a:r>
            <a:r>
              <a:rPr lang="en-GB" sz="2000" dirty="0" err="1" smtClean="0"/>
              <a:t>latih</a:t>
            </a:r>
            <a:r>
              <a:rPr lang="en-GB" sz="2000" dirty="0" smtClean="0"/>
              <a:t>, </a:t>
            </a:r>
            <a:r>
              <a:rPr lang="en-GB" sz="2000" dirty="0" err="1" smtClean="0"/>
              <a:t>maka</a:t>
            </a:r>
            <a:r>
              <a:rPr lang="en-GB" sz="2000" dirty="0" smtClean="0"/>
              <a:t> </a:t>
            </a:r>
            <a:r>
              <a:rPr lang="en-GB" sz="2000" dirty="0" err="1" smtClean="0"/>
              <a:t>kita</a:t>
            </a:r>
            <a:r>
              <a:rPr lang="en-GB" sz="2000" dirty="0" smtClean="0"/>
              <a:t>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dapat</a:t>
            </a:r>
            <a:r>
              <a:rPr lang="en-GB" sz="2000" dirty="0" smtClean="0"/>
              <a:t> </a:t>
            </a:r>
            <a:r>
              <a:rPr lang="en-GB" sz="2000" dirty="0" err="1" smtClean="0"/>
              <a:t>menentukan</a:t>
            </a:r>
            <a:r>
              <a:rPr lang="en-GB" sz="2000" dirty="0" smtClean="0"/>
              <a:t> </a:t>
            </a:r>
            <a:r>
              <a:rPr lang="en-GB" sz="2000" i="1" dirty="0" smtClean="0"/>
              <a:t>rule consequent</a:t>
            </a:r>
            <a:r>
              <a:rPr lang="en-GB" sz="2000" dirty="0" smtClean="0"/>
              <a:t>.</a:t>
            </a:r>
          </a:p>
          <a:p>
            <a:pPr marL="265113" lvl="1" indent="-265113">
              <a:lnSpc>
                <a:spcPct val="90000"/>
              </a:lnSpc>
            </a:pPr>
            <a:r>
              <a:rPr lang="en-GB" sz="2000" dirty="0" err="1" smtClean="0"/>
              <a:t>Jika</a:t>
            </a:r>
            <a:r>
              <a:rPr lang="en-GB" sz="2000" dirty="0" smtClean="0"/>
              <a:t> </a:t>
            </a:r>
            <a:r>
              <a:rPr lang="en-GB" sz="2000" i="1" dirty="0" smtClean="0"/>
              <a:t>fuzzy partition </a:t>
            </a:r>
            <a:r>
              <a:rPr lang="en-GB" sz="2000" i="1" dirty="0" err="1" smtClean="0"/>
              <a:t>terlalu</a:t>
            </a:r>
            <a:r>
              <a:rPr lang="en-GB" sz="2000" i="1" dirty="0" smtClean="0"/>
              <a:t> </a:t>
            </a:r>
            <a:r>
              <a:rPr lang="en-GB" sz="2000" dirty="0" err="1" smtClean="0"/>
              <a:t>kasar</a:t>
            </a:r>
            <a:r>
              <a:rPr lang="en-GB" sz="2000" dirty="0" smtClean="0"/>
              <a:t>, </a:t>
            </a:r>
            <a:r>
              <a:rPr lang="en-GB" sz="2000" dirty="0" err="1" smtClean="0"/>
              <a:t>maka</a:t>
            </a:r>
            <a:r>
              <a:rPr lang="en-GB" sz="2000" dirty="0" smtClean="0"/>
              <a:t> </a:t>
            </a:r>
            <a:r>
              <a:rPr lang="en-GB" sz="2000" dirty="0" err="1" smtClean="0"/>
              <a:t>banyak</a:t>
            </a:r>
            <a:r>
              <a:rPr lang="en-GB" sz="2000" dirty="0" smtClean="0"/>
              <a:t> </a:t>
            </a:r>
            <a:r>
              <a:rPr lang="en-GB" sz="2000" dirty="0" err="1" smtClean="0"/>
              <a:t>pola</a:t>
            </a:r>
            <a:r>
              <a:rPr lang="en-GB" sz="2000" dirty="0" smtClean="0"/>
              <a:t> yang </a:t>
            </a:r>
            <a:r>
              <a:rPr lang="en-GB" sz="2000" dirty="0" err="1" smtClean="0"/>
              <a:t>akan</a:t>
            </a:r>
            <a:r>
              <a:rPr lang="en-GB" sz="2000" dirty="0" smtClean="0"/>
              <a:t> </a:t>
            </a:r>
            <a:r>
              <a:rPr lang="en-GB" sz="2000" dirty="0" err="1" smtClean="0"/>
              <a:t>diklasifikasikan</a:t>
            </a:r>
            <a:r>
              <a:rPr lang="en-GB" sz="2000" dirty="0" smtClean="0"/>
              <a:t> </a:t>
            </a:r>
            <a:r>
              <a:rPr lang="en-GB" sz="2000" dirty="0" err="1" smtClean="0"/>
              <a:t>salah</a:t>
            </a:r>
            <a:r>
              <a:rPr lang="en-GB" sz="2000" dirty="0" smtClean="0"/>
              <a:t>.  </a:t>
            </a:r>
            <a:r>
              <a:rPr lang="en-GB" sz="2000" dirty="0" err="1" smtClean="0"/>
              <a:t>Sebaliknya</a:t>
            </a:r>
            <a:r>
              <a:rPr lang="en-GB" sz="2000" dirty="0" smtClean="0"/>
              <a:t>, </a:t>
            </a:r>
            <a:r>
              <a:rPr lang="en-GB" sz="2000" dirty="0" err="1" smtClean="0"/>
              <a:t>jika</a:t>
            </a:r>
            <a:r>
              <a:rPr lang="en-GB" sz="2000" dirty="0" smtClean="0"/>
              <a:t> </a:t>
            </a:r>
            <a:r>
              <a:rPr lang="en-GB" sz="2000" i="1" dirty="0" smtClean="0"/>
              <a:t>fuzzy partition </a:t>
            </a:r>
            <a:r>
              <a:rPr lang="en-GB" sz="2000" dirty="0" err="1" smtClean="0"/>
              <a:t>terlalu</a:t>
            </a:r>
            <a:r>
              <a:rPr lang="en-GB" sz="2000" dirty="0" smtClean="0"/>
              <a:t> </a:t>
            </a:r>
            <a:r>
              <a:rPr lang="en-GB" sz="2000" dirty="0" err="1" smtClean="0"/>
              <a:t>halus</a:t>
            </a:r>
            <a:r>
              <a:rPr lang="en-GB" sz="2000" dirty="0" smtClean="0"/>
              <a:t>, </a:t>
            </a:r>
            <a:r>
              <a:rPr lang="en-GB" sz="2000" dirty="0" err="1" smtClean="0"/>
              <a:t>banyak</a:t>
            </a:r>
            <a:r>
              <a:rPr lang="en-GB" sz="2000" dirty="0" smtClean="0"/>
              <a:t> </a:t>
            </a:r>
            <a:r>
              <a:rPr lang="en-GB" sz="2000" dirty="0" err="1" smtClean="0"/>
              <a:t>Aturan</a:t>
            </a:r>
            <a:r>
              <a:rPr lang="en-GB" sz="2000" dirty="0" smtClean="0"/>
              <a:t> fuzzy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dapat</a:t>
            </a:r>
            <a:r>
              <a:rPr lang="en-GB" sz="2000" dirty="0" smtClean="0"/>
              <a:t> </a:t>
            </a:r>
            <a:r>
              <a:rPr lang="en-GB" sz="2000" dirty="0" err="1" smtClean="0"/>
              <a:t>dihasilkan</a:t>
            </a:r>
            <a:r>
              <a:rPr lang="en-GB" sz="2000" dirty="0" smtClean="0"/>
              <a:t> </a:t>
            </a:r>
            <a:r>
              <a:rPr lang="en-GB" sz="2000" dirty="0" err="1" smtClean="0"/>
              <a:t>karena</a:t>
            </a:r>
            <a:r>
              <a:rPr lang="en-GB" sz="2000" dirty="0" smtClean="0"/>
              <a:t> </a:t>
            </a:r>
            <a:r>
              <a:rPr lang="en-GB" sz="2000" dirty="0" err="1" smtClean="0"/>
              <a:t>kurangnya</a:t>
            </a:r>
            <a:r>
              <a:rPr lang="en-GB" sz="2000" dirty="0" smtClean="0"/>
              <a:t> </a:t>
            </a:r>
            <a:r>
              <a:rPr lang="en-GB" sz="2000" dirty="0" err="1" smtClean="0"/>
              <a:t>pola</a:t>
            </a:r>
            <a:r>
              <a:rPr lang="en-GB" sz="2000" dirty="0" smtClean="0"/>
              <a:t> </a:t>
            </a:r>
            <a:r>
              <a:rPr lang="en-GB" sz="2000" dirty="0" err="1" smtClean="0"/>
              <a:t>latih</a:t>
            </a:r>
            <a:r>
              <a:rPr lang="en-GB" sz="2000" dirty="0" smtClean="0"/>
              <a:t> </a:t>
            </a:r>
            <a:r>
              <a:rPr lang="en-GB" sz="2000" dirty="0" err="1" smtClean="0"/>
              <a:t>dalam</a:t>
            </a:r>
            <a:r>
              <a:rPr lang="en-GB" sz="2000" dirty="0" smtClean="0"/>
              <a:t> masing2 sub </a:t>
            </a:r>
            <a:r>
              <a:rPr lang="en-GB" sz="2000" dirty="0" err="1" smtClean="0"/>
              <a:t>ruang</a:t>
            </a:r>
            <a:r>
              <a:rPr lang="en-GB" sz="2000" dirty="0" smtClean="0"/>
              <a:t> fuzzy.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Langkah2 Penentuan </a:t>
            </a:r>
            <a:r>
              <a:rPr lang="en-US" sz="3200" i="1" smtClean="0"/>
              <a:t>rule consequent </a:t>
            </a:r>
            <a:r>
              <a:rPr lang="en-GB" sz="2000" smtClean="0"/>
              <a:t>[NEG02]</a:t>
            </a:r>
            <a:endParaRPr lang="en-US" sz="20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2"/>
              </a:buClr>
              <a:buSzPct val="75000"/>
            </a:pPr>
            <a:r>
              <a:rPr lang="en-GB" dirty="0" err="1" smtClean="0"/>
              <a:t>Pola-pola</a:t>
            </a:r>
            <a:r>
              <a:rPr lang="en-GB" dirty="0" smtClean="0"/>
              <a:t> </a:t>
            </a:r>
            <a:r>
              <a:rPr lang="en-GB" dirty="0" err="1" smtClean="0"/>
              <a:t>latih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selalu</a:t>
            </a:r>
            <a:r>
              <a:rPr lang="en-GB" dirty="0" smtClean="0"/>
              <a:t> </a:t>
            </a:r>
            <a:r>
              <a:rPr lang="en-GB" dirty="0" err="1" smtClean="0"/>
              <a:t>terdistribusi</a:t>
            </a:r>
            <a:r>
              <a:rPr lang="en-GB" dirty="0" smtClean="0"/>
              <a:t> </a:t>
            </a:r>
            <a:r>
              <a:rPr lang="en-GB" dirty="0" err="1" smtClean="0"/>
              <a:t>secara</a:t>
            </a:r>
            <a:r>
              <a:rPr lang="en-GB" dirty="0" smtClean="0"/>
              <a:t> </a:t>
            </a:r>
            <a:r>
              <a:rPr lang="en-GB" dirty="0" err="1" smtClean="0"/>
              <a:t>merata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ruang</a:t>
            </a:r>
            <a:r>
              <a:rPr lang="en-GB" dirty="0" smtClean="0"/>
              <a:t> input.</a:t>
            </a:r>
          </a:p>
          <a:p>
            <a:pPr>
              <a:buClr>
                <a:schemeClr val="tx2"/>
              </a:buClr>
              <a:buSzPct val="75000"/>
            </a:pPr>
            <a:r>
              <a:rPr lang="en-GB" dirty="0" err="1" smtClean="0"/>
              <a:t>Oleh</a:t>
            </a:r>
            <a:r>
              <a:rPr lang="en-GB" dirty="0" smtClean="0"/>
              <a:t> </a:t>
            </a:r>
            <a:r>
              <a:rPr lang="en-GB" dirty="0" err="1" smtClean="0"/>
              <a:t>karena</a:t>
            </a:r>
            <a:r>
              <a:rPr lang="en-GB" dirty="0" smtClean="0"/>
              <a:t> </a:t>
            </a:r>
            <a:r>
              <a:rPr lang="en-GB" dirty="0" err="1" smtClean="0"/>
              <a:t>itu</a:t>
            </a:r>
            <a:r>
              <a:rPr lang="en-GB" dirty="0" smtClean="0"/>
              <a:t>, </a:t>
            </a:r>
            <a:r>
              <a:rPr lang="en-GB" dirty="0" err="1" smtClean="0"/>
              <a:t>seringkali</a:t>
            </a:r>
            <a:r>
              <a:rPr lang="en-GB" dirty="0" smtClean="0"/>
              <a:t> </a:t>
            </a:r>
            <a:r>
              <a:rPr lang="en-GB" dirty="0" err="1" smtClean="0"/>
              <a:t>kita</a:t>
            </a:r>
            <a:r>
              <a:rPr lang="en-GB" dirty="0" smtClean="0"/>
              <a:t> </a:t>
            </a:r>
            <a:r>
              <a:rPr lang="en-GB" dirty="0" err="1" smtClean="0"/>
              <a:t>kesulitan</a:t>
            </a:r>
            <a:r>
              <a:rPr lang="en-GB" dirty="0" smtClean="0"/>
              <a:t> 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memilih</a:t>
            </a:r>
            <a:r>
              <a:rPr lang="en-GB" dirty="0" smtClean="0"/>
              <a:t> </a:t>
            </a:r>
            <a:r>
              <a:rPr lang="en-GB" dirty="0" err="1" smtClean="0"/>
              <a:t>ukuran</a:t>
            </a:r>
            <a:r>
              <a:rPr lang="en-GB" dirty="0" smtClean="0"/>
              <a:t> </a:t>
            </a:r>
            <a:r>
              <a:rPr lang="en-GB" i="1" dirty="0" smtClean="0"/>
              <a:t>fuzzy grid </a:t>
            </a:r>
            <a:r>
              <a:rPr lang="en-GB" dirty="0" smtClean="0"/>
              <a:t>yang </a:t>
            </a:r>
            <a:r>
              <a:rPr lang="en-GB" dirty="0" err="1" smtClean="0"/>
              <a:t>tepat</a:t>
            </a:r>
            <a:r>
              <a:rPr lang="en-GB" dirty="0" smtClean="0"/>
              <a:t>.  </a:t>
            </a:r>
          </a:p>
          <a:p>
            <a:pPr>
              <a:buClr>
                <a:schemeClr val="tx2"/>
              </a:buClr>
              <a:buSzPct val="75000"/>
            </a:pP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mengatasi</a:t>
            </a:r>
            <a:r>
              <a:rPr lang="en-GB" dirty="0" smtClean="0"/>
              <a:t> </a:t>
            </a:r>
            <a:r>
              <a:rPr lang="en-GB" dirty="0" err="1" smtClean="0"/>
              <a:t>kesulitan</a:t>
            </a:r>
            <a:r>
              <a:rPr lang="en-GB" dirty="0" smtClean="0"/>
              <a:t> </a:t>
            </a:r>
            <a:r>
              <a:rPr lang="en-GB" dirty="0" err="1" smtClean="0"/>
              <a:t>ini</a:t>
            </a:r>
            <a:r>
              <a:rPr lang="en-GB" dirty="0" smtClean="0"/>
              <a:t>, </a:t>
            </a:r>
            <a:r>
              <a:rPr lang="en-GB" dirty="0" err="1" smtClean="0"/>
              <a:t>kita</a:t>
            </a:r>
            <a:r>
              <a:rPr lang="en-GB" dirty="0" smtClean="0"/>
              <a:t> </a:t>
            </a:r>
            <a:r>
              <a:rPr lang="en-GB" dirty="0" err="1" smtClean="0"/>
              <a:t>bisa</a:t>
            </a:r>
            <a:r>
              <a:rPr lang="en-GB" dirty="0" smtClean="0"/>
              <a:t> </a:t>
            </a:r>
            <a:r>
              <a:rPr lang="en-GB" dirty="0" err="1" smtClean="0"/>
              <a:t>menggunakan</a:t>
            </a:r>
            <a:r>
              <a:rPr lang="en-GB" dirty="0" smtClean="0"/>
              <a:t> </a:t>
            </a:r>
            <a:r>
              <a:rPr lang="en-GB" dirty="0" err="1" smtClean="0"/>
              <a:t>Tabel</a:t>
            </a:r>
            <a:r>
              <a:rPr lang="en-GB" dirty="0" smtClean="0"/>
              <a:t> </a:t>
            </a:r>
            <a:r>
              <a:rPr lang="en-GB" dirty="0" err="1" smtClean="0"/>
              <a:t>Aturan</a:t>
            </a:r>
            <a:r>
              <a:rPr lang="en-GB" dirty="0" smtClean="0"/>
              <a:t> Fuzzy </a:t>
            </a:r>
            <a:r>
              <a:rPr lang="en-GB" dirty="0" err="1" smtClean="0"/>
              <a:t>Ganda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b="1" i="1" dirty="0" smtClean="0">
                <a:solidFill>
                  <a:srgbClr val="C00000"/>
                </a:solidFill>
              </a:rPr>
              <a:t>multiple fuzzy rule tables</a:t>
            </a:r>
            <a:r>
              <a:rPr lang="en-GB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Langkah2 Penentuan </a:t>
            </a:r>
            <a:r>
              <a:rPr lang="en-US" sz="3200" i="1" smtClean="0"/>
              <a:t>rule consequent </a:t>
            </a:r>
            <a:r>
              <a:rPr lang="en-GB" sz="2000" smtClean="0"/>
              <a:t>[NEG02]</a:t>
            </a:r>
            <a:endParaRPr lang="en-US" sz="2000" smtClean="0"/>
          </a:p>
        </p:txBody>
      </p:sp>
      <p:graphicFrame>
        <p:nvGraphicFramePr>
          <p:cNvPr id="717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04800" y="1981200"/>
          <a:ext cx="8534400" cy="19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Bitmap Image" r:id="rId3" imgW="6542857" imgH="1514686" progId="PBrush">
                  <p:embed/>
                </p:oleObj>
              </mc:Choice>
              <mc:Fallback>
                <p:oleObj name="Bitmap Image" r:id="rId3" imgW="6542857" imgH="1514686" progId="PBrus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81200"/>
                        <a:ext cx="8534400" cy="197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Rectangle 10"/>
          <p:cNvSpPr>
            <a:spLocks noChangeArrowheads="1"/>
          </p:cNvSpPr>
          <p:nvPr/>
        </p:nvSpPr>
        <p:spPr bwMode="auto">
          <a:xfrm>
            <a:off x="228600" y="4267200"/>
            <a:ext cx="86868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/>
              <a:t>Aturan2 Fuzzy dibangkitkan untuk masing2 sub ruang fuzzy pada </a:t>
            </a:r>
            <a:r>
              <a:rPr lang="en-GB" sz="2800" i="1"/>
              <a:t>multiple fuzzy rule tables</a:t>
            </a:r>
            <a:r>
              <a:rPr lang="en-GB" sz="2800"/>
              <a:t>, sehingga kita mendapatkan suatu himpunan aturan yang lengkap sebanyak: </a:t>
            </a:r>
          </a:p>
          <a:p>
            <a:r>
              <a:rPr lang="en-GB" sz="2800"/>
              <a:t>	        2x2 </a:t>
            </a:r>
            <a:r>
              <a:rPr lang="en-GB" sz="2800">
                <a:sym typeface="Symbol" pitchFamily="18" charset="2"/>
              </a:rPr>
              <a:t></a:t>
            </a:r>
            <a:r>
              <a:rPr lang="en-GB" sz="2800"/>
              <a:t> 3x3 </a:t>
            </a:r>
            <a:r>
              <a:rPr lang="en-GB" sz="2800">
                <a:sym typeface="Symbol" pitchFamily="18" charset="2"/>
              </a:rPr>
              <a:t></a:t>
            </a:r>
            <a:r>
              <a:rPr lang="en-GB" sz="2800"/>
              <a:t> 4x4 </a:t>
            </a:r>
            <a:r>
              <a:rPr lang="en-GB" sz="2800">
                <a:sym typeface="Symbol" pitchFamily="18" charset="2"/>
              </a:rPr>
              <a:t></a:t>
            </a:r>
            <a:r>
              <a:rPr lang="en-GB" sz="2800"/>
              <a:t> 5x5 </a:t>
            </a:r>
            <a:r>
              <a:rPr lang="en-GB" sz="2800">
                <a:sym typeface="Symbol" pitchFamily="18" charset="2"/>
              </a:rPr>
              <a:t></a:t>
            </a:r>
            <a:r>
              <a:rPr lang="en-GB" sz="2800"/>
              <a:t> 6x6 = 90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Langkah2 Penentuan </a:t>
            </a:r>
            <a:r>
              <a:rPr lang="en-US" sz="3200" i="1" smtClean="0"/>
              <a:t>rule consequent </a:t>
            </a:r>
            <a:r>
              <a:rPr lang="en-GB" sz="2000" smtClean="0"/>
              <a:t>[NEG02]</a:t>
            </a:r>
            <a:endParaRPr lang="en-US" sz="20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GB" sz="2800" smtClean="0"/>
              <a:t>	Jika himpunan aturan </a:t>
            </a:r>
            <a:r>
              <a:rPr lang="en-GB" sz="2800" i="1" smtClean="0"/>
              <a:t>S</a:t>
            </a:r>
            <a:r>
              <a:rPr lang="en-GB" sz="2800" i="1" baseline="-25000" smtClean="0"/>
              <a:t>ALL</a:t>
            </a:r>
            <a:r>
              <a:rPr lang="en-GB" sz="2800" smtClean="0"/>
              <a:t> sudah dibangkitkan, suatu pola baru, </a:t>
            </a:r>
            <a:r>
              <a:rPr lang="en-GB" sz="2800" b="1" smtClean="0"/>
              <a:t>x</a:t>
            </a:r>
            <a:r>
              <a:rPr lang="en-GB" sz="2800" smtClean="0"/>
              <a:t> = (</a:t>
            </a:r>
            <a:r>
              <a:rPr lang="en-GB" sz="2800" i="1" smtClean="0"/>
              <a:t>x</a:t>
            </a:r>
            <a:r>
              <a:rPr lang="en-GB" sz="2800" smtClean="0"/>
              <a:t>1, </a:t>
            </a:r>
            <a:r>
              <a:rPr lang="en-GB" sz="2800" i="1" smtClean="0"/>
              <a:t>x</a:t>
            </a:r>
            <a:r>
              <a:rPr lang="en-GB" sz="2800" smtClean="0"/>
              <a:t>2), dapat diklasifikasi menggunakan prosedur sbb:</a:t>
            </a:r>
          </a:p>
          <a:p>
            <a:pPr lvl="1" eaLnBrk="1" hangingPunct="1"/>
            <a:r>
              <a:rPr lang="en-GB" b="1" u="sng" smtClean="0">
                <a:solidFill>
                  <a:schemeClr val="tx2"/>
                </a:solidFill>
              </a:rPr>
              <a:t>Langkah 1</a:t>
            </a:r>
            <a:r>
              <a:rPr lang="en-GB" b="1" smtClean="0">
                <a:solidFill>
                  <a:schemeClr val="tx2"/>
                </a:solidFill>
              </a:rPr>
              <a:t>:</a:t>
            </a:r>
            <a:r>
              <a:rPr lang="en-GB" b="1" smtClean="0"/>
              <a:t>  </a:t>
            </a:r>
            <a:r>
              <a:rPr lang="en-GB" smtClean="0"/>
              <a:t>Pada masing-masing sub ruang</a:t>
            </a:r>
            <a:r>
              <a:rPr lang="en-GB" b="1" smtClean="0"/>
              <a:t> </a:t>
            </a:r>
            <a:r>
              <a:rPr lang="en-GB" smtClean="0"/>
              <a:t>fuzzy pada </a:t>
            </a:r>
            <a:r>
              <a:rPr lang="en-GB" i="1" smtClean="0"/>
              <a:t>multiple fuzzy rule tables</a:t>
            </a:r>
            <a:r>
              <a:rPr lang="en-GB" smtClean="0"/>
              <a:t>, hitung derajat kompatibilitas pola baru dengan masing2 kelas.</a:t>
            </a:r>
          </a:p>
          <a:p>
            <a:pPr lvl="1" eaLnBrk="1" hangingPunct="1"/>
            <a:r>
              <a:rPr lang="en-GB" b="1" u="sng" smtClean="0">
                <a:solidFill>
                  <a:schemeClr val="tx2"/>
                </a:solidFill>
              </a:rPr>
              <a:t>Langkah 2</a:t>
            </a:r>
            <a:r>
              <a:rPr lang="en-GB" b="1" smtClean="0">
                <a:solidFill>
                  <a:schemeClr val="tx2"/>
                </a:solidFill>
              </a:rPr>
              <a:t>:</a:t>
            </a:r>
            <a:r>
              <a:rPr lang="en-GB" b="1" smtClean="0"/>
              <a:t>  </a:t>
            </a:r>
            <a:r>
              <a:rPr lang="en-GB" smtClean="0"/>
              <a:t>Tentukan dearajat kompatibilitas maksimum dari pola dengan masing2 kelas.</a:t>
            </a:r>
          </a:p>
          <a:p>
            <a:pPr lvl="1" eaLnBrk="1" hangingPunct="1"/>
            <a:r>
              <a:rPr lang="en-GB" b="1" u="sng" smtClean="0">
                <a:solidFill>
                  <a:schemeClr val="tx2"/>
                </a:solidFill>
              </a:rPr>
              <a:t>Langkah 3</a:t>
            </a:r>
            <a:r>
              <a:rPr lang="en-GB" b="1" smtClean="0">
                <a:solidFill>
                  <a:schemeClr val="tx2"/>
                </a:solidFill>
              </a:rPr>
              <a:t>:</a:t>
            </a:r>
            <a:r>
              <a:rPr lang="en-GB" b="1" smtClean="0"/>
              <a:t> </a:t>
            </a:r>
            <a:r>
              <a:rPr lang="en-GB" smtClean="0"/>
              <a:t>Tentukan kelas dimana pola baru memiliki dearajat kompatibilitas tertinggi, dan nyatakan bahwa pola baru adalah kelas tersebut.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Langkah2 Penentuan </a:t>
            </a:r>
            <a:r>
              <a:rPr lang="en-US" sz="3200" i="1" smtClean="0"/>
              <a:t>rule consequent </a:t>
            </a:r>
            <a:r>
              <a:rPr lang="en-GB" sz="2000" smtClean="0"/>
              <a:t>[NEG02]</a:t>
            </a:r>
            <a:endParaRPr lang="en-US" sz="20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chemeClr val="tx2"/>
              </a:buClr>
              <a:buSzPct val="75000"/>
            </a:pPr>
            <a:r>
              <a:rPr lang="en-GB" sz="2800" dirty="0" err="1" smtClean="0"/>
              <a:t>Jumlah</a:t>
            </a:r>
            <a:r>
              <a:rPr lang="en-GB" sz="2800" dirty="0" smtClean="0"/>
              <a:t> </a:t>
            </a:r>
            <a:r>
              <a:rPr lang="en-GB" sz="2800" i="1" dirty="0" smtClean="0"/>
              <a:t>multiple fuzzy rule tables </a:t>
            </a:r>
            <a:r>
              <a:rPr lang="en-GB" sz="2800" dirty="0" smtClean="0"/>
              <a:t>yang </a:t>
            </a:r>
            <a:r>
              <a:rPr lang="en-GB" sz="2800" dirty="0" err="1" smtClean="0"/>
              <a:t>diperlukan</a:t>
            </a:r>
            <a:r>
              <a:rPr lang="en-GB" sz="2800" dirty="0" smtClean="0"/>
              <a:t> </a:t>
            </a:r>
            <a:r>
              <a:rPr lang="en-GB" sz="2800" dirty="0" err="1" smtClean="0"/>
              <a:t>untuk</a:t>
            </a:r>
            <a:r>
              <a:rPr lang="en-GB" sz="2800" dirty="0" smtClean="0"/>
              <a:t> </a:t>
            </a:r>
            <a:r>
              <a:rPr lang="en-GB" sz="2800" dirty="0" err="1" smtClean="0"/>
              <a:t>suatu</a:t>
            </a:r>
            <a:r>
              <a:rPr lang="en-GB" sz="2800" dirty="0" smtClean="0"/>
              <a:t> </a:t>
            </a:r>
            <a:r>
              <a:rPr lang="en-GB" sz="2800" dirty="0" err="1" smtClean="0"/>
              <a:t>klasifikasi</a:t>
            </a:r>
            <a:r>
              <a:rPr lang="en-GB" sz="2800" dirty="0" smtClean="0"/>
              <a:t> </a:t>
            </a:r>
            <a:r>
              <a:rPr lang="en-GB" sz="2800" dirty="0" err="1" smtClean="0"/>
              <a:t>pola</a:t>
            </a:r>
            <a:r>
              <a:rPr lang="en-GB" sz="2800" dirty="0" smtClean="0"/>
              <a:t> yang </a:t>
            </a:r>
            <a:r>
              <a:rPr lang="en-GB" sz="2800" dirty="0" err="1" smtClean="0"/>
              <a:t>akurat</a:t>
            </a:r>
            <a:r>
              <a:rPr lang="en-GB" sz="2800" dirty="0" smtClean="0"/>
              <a:t> </a:t>
            </a:r>
            <a:r>
              <a:rPr lang="en-GB" sz="2800" dirty="0" err="1" smtClean="0"/>
              <a:t>mungkin</a:t>
            </a:r>
            <a:r>
              <a:rPr lang="en-GB" sz="2800" dirty="0" smtClean="0"/>
              <a:t> </a:t>
            </a:r>
            <a:r>
              <a:rPr lang="en-GB" sz="2800" dirty="0" err="1" smtClean="0"/>
              <a:t>sangat</a:t>
            </a:r>
            <a:r>
              <a:rPr lang="en-GB" sz="2800" dirty="0" smtClean="0"/>
              <a:t> </a:t>
            </a:r>
            <a:r>
              <a:rPr lang="en-GB" sz="2800" dirty="0" err="1" smtClean="0"/>
              <a:t>banyak</a:t>
            </a:r>
            <a:endParaRPr lang="en-GB" sz="2800" dirty="0" smtClean="0"/>
          </a:p>
          <a:p>
            <a:pPr>
              <a:lnSpc>
                <a:spcPct val="80000"/>
              </a:lnSpc>
              <a:buClr>
                <a:schemeClr val="tx2"/>
              </a:buClr>
              <a:buSzPct val="75000"/>
            </a:pPr>
            <a:r>
              <a:rPr lang="en-GB" sz="2800" dirty="0" err="1" smtClean="0"/>
              <a:t>Akibatnya</a:t>
            </a:r>
            <a:r>
              <a:rPr lang="en-GB" sz="2800" dirty="0" smtClean="0"/>
              <a:t>, </a:t>
            </a:r>
            <a:r>
              <a:rPr lang="en-GB" sz="2800" dirty="0" err="1" smtClean="0"/>
              <a:t>himpunan</a:t>
            </a:r>
            <a:r>
              <a:rPr lang="en-GB" sz="2800" dirty="0" smtClean="0"/>
              <a:t> </a:t>
            </a:r>
            <a:r>
              <a:rPr lang="en-GB" sz="2800" dirty="0" err="1" smtClean="0"/>
              <a:t>aturan</a:t>
            </a:r>
            <a:r>
              <a:rPr lang="en-GB" sz="2800" dirty="0" smtClean="0"/>
              <a:t> yang </a:t>
            </a:r>
            <a:r>
              <a:rPr lang="en-GB" sz="2800" dirty="0" err="1" smtClean="0"/>
              <a:t>dibangkitkan</a:t>
            </a:r>
            <a:r>
              <a:rPr lang="en-GB" sz="2800" dirty="0" smtClean="0"/>
              <a:t> </a:t>
            </a:r>
            <a:r>
              <a:rPr lang="en-GB" sz="2800" dirty="0" err="1" smtClean="0"/>
              <a:t>menjadi</a:t>
            </a:r>
            <a:r>
              <a:rPr lang="en-GB" sz="2800" dirty="0" smtClean="0"/>
              <a:t> </a:t>
            </a:r>
            <a:r>
              <a:rPr lang="en-GB" sz="2800" dirty="0" err="1" smtClean="0"/>
              <a:t>sangat</a:t>
            </a:r>
            <a:r>
              <a:rPr lang="en-GB" sz="2800" dirty="0" smtClean="0"/>
              <a:t> </a:t>
            </a:r>
            <a:r>
              <a:rPr lang="en-GB" sz="2800" dirty="0" err="1" smtClean="0"/>
              <a:t>banyak</a:t>
            </a:r>
            <a:r>
              <a:rPr lang="en-GB" sz="2800" dirty="0" smtClean="0"/>
              <a:t>. </a:t>
            </a:r>
            <a:r>
              <a:rPr lang="en-GB" sz="2800" dirty="0" err="1" smtClean="0"/>
              <a:t>Tetapi</a:t>
            </a:r>
            <a:r>
              <a:rPr lang="en-GB" sz="2800" dirty="0" smtClean="0"/>
              <a:t>, aturan2 </a:t>
            </a:r>
            <a:r>
              <a:rPr lang="en-GB" sz="2800" dirty="0" err="1" smtClean="0"/>
              <a:t>tersebut</a:t>
            </a:r>
            <a:r>
              <a:rPr lang="en-GB" sz="2800" dirty="0" smtClean="0"/>
              <a:t> </a:t>
            </a:r>
            <a:r>
              <a:rPr lang="en-GB" sz="2800" dirty="0" err="1" smtClean="0"/>
              <a:t>memiliki</a:t>
            </a:r>
            <a:r>
              <a:rPr lang="en-GB" sz="2800" dirty="0" smtClean="0"/>
              <a:t> </a:t>
            </a:r>
            <a:r>
              <a:rPr lang="en-GB" sz="2800" dirty="0" err="1" smtClean="0"/>
              <a:t>kemampuan</a:t>
            </a:r>
            <a:r>
              <a:rPr lang="en-GB" sz="2800" dirty="0" smtClean="0"/>
              <a:t> </a:t>
            </a:r>
            <a:r>
              <a:rPr lang="en-GB" sz="2800" dirty="0" err="1" smtClean="0"/>
              <a:t>klasifikasi</a:t>
            </a:r>
            <a:r>
              <a:rPr lang="en-GB" sz="2800" dirty="0" smtClean="0"/>
              <a:t> yang berbeda2. </a:t>
            </a:r>
          </a:p>
          <a:p>
            <a:pPr>
              <a:lnSpc>
                <a:spcPct val="80000"/>
              </a:lnSpc>
              <a:buClr>
                <a:schemeClr val="tx2"/>
              </a:buClr>
              <a:buSzPct val="75000"/>
            </a:pPr>
            <a:r>
              <a:rPr lang="en-GB" sz="2800" dirty="0" err="1" smtClean="0"/>
              <a:t>Oleh</a:t>
            </a:r>
            <a:r>
              <a:rPr lang="en-GB" sz="2800" dirty="0" smtClean="0"/>
              <a:t> </a:t>
            </a:r>
            <a:r>
              <a:rPr lang="en-GB" sz="2800" dirty="0" err="1" smtClean="0"/>
              <a:t>karena</a:t>
            </a:r>
            <a:r>
              <a:rPr lang="en-GB" sz="2800" dirty="0" smtClean="0"/>
              <a:t> </a:t>
            </a:r>
            <a:r>
              <a:rPr lang="en-GB" sz="2800" dirty="0" err="1" smtClean="0"/>
              <a:t>itu</a:t>
            </a:r>
            <a:r>
              <a:rPr lang="en-GB" sz="2800" dirty="0" smtClean="0"/>
              <a:t>, </a:t>
            </a:r>
            <a:r>
              <a:rPr lang="en-GB" sz="2800" dirty="0" err="1" smtClean="0"/>
              <a:t>dengan</a:t>
            </a:r>
            <a:r>
              <a:rPr lang="en-GB" sz="2800" dirty="0" smtClean="0"/>
              <a:t> </a:t>
            </a:r>
            <a:r>
              <a:rPr lang="en-GB" sz="2800" dirty="0" err="1" smtClean="0"/>
              <a:t>memilih</a:t>
            </a:r>
            <a:r>
              <a:rPr lang="en-GB" sz="2800" dirty="0" smtClean="0"/>
              <a:t> aturan2 yang </a:t>
            </a:r>
            <a:r>
              <a:rPr lang="en-GB" sz="2800" dirty="0" err="1" smtClean="0"/>
              <a:t>potensial</a:t>
            </a:r>
            <a:r>
              <a:rPr lang="en-GB" sz="2800" dirty="0" smtClean="0"/>
              <a:t>, </a:t>
            </a:r>
            <a:r>
              <a:rPr lang="en-GB" sz="2800" dirty="0" err="1" smtClean="0"/>
              <a:t>kita</a:t>
            </a:r>
            <a:r>
              <a:rPr lang="en-GB" sz="2800" dirty="0" smtClean="0"/>
              <a:t> </a:t>
            </a:r>
            <a:r>
              <a:rPr lang="en-GB" sz="2800" dirty="0" err="1" smtClean="0"/>
              <a:t>dapat</a:t>
            </a:r>
            <a:r>
              <a:rPr lang="en-GB" sz="2800" dirty="0" smtClean="0"/>
              <a:t> </a:t>
            </a:r>
            <a:r>
              <a:rPr lang="en-GB" sz="2800" dirty="0" err="1" smtClean="0"/>
              <a:t>mengurangi</a:t>
            </a:r>
            <a:r>
              <a:rPr lang="en-GB" sz="2800" dirty="0" smtClean="0"/>
              <a:t> </a:t>
            </a:r>
            <a:r>
              <a:rPr lang="en-GB" sz="2800" dirty="0" err="1" smtClean="0"/>
              <a:t>jumlah</a:t>
            </a:r>
            <a:r>
              <a:rPr lang="en-GB" sz="2800" dirty="0" smtClean="0"/>
              <a:t> </a:t>
            </a:r>
            <a:r>
              <a:rPr lang="en-GB" sz="2800" dirty="0" err="1" smtClean="0"/>
              <a:t>aturan</a:t>
            </a:r>
            <a:r>
              <a:rPr lang="en-GB" sz="2800" dirty="0" smtClean="0"/>
              <a:t> </a:t>
            </a:r>
            <a:r>
              <a:rPr lang="en-GB" sz="2800" dirty="0" err="1" smtClean="0"/>
              <a:t>tetapi</a:t>
            </a:r>
            <a:r>
              <a:rPr lang="en-GB" sz="2800" dirty="0" smtClean="0"/>
              <a:t> </a:t>
            </a:r>
            <a:r>
              <a:rPr lang="en-GB" sz="2800" dirty="0" err="1" smtClean="0"/>
              <a:t>tingkat</a:t>
            </a:r>
            <a:r>
              <a:rPr lang="en-GB" sz="2800" dirty="0" smtClean="0"/>
              <a:t> </a:t>
            </a:r>
            <a:r>
              <a:rPr lang="en-GB" sz="2800" dirty="0" err="1" smtClean="0"/>
              <a:t>klasifikasi</a:t>
            </a:r>
            <a:r>
              <a:rPr lang="en-GB" sz="2800" dirty="0" smtClean="0"/>
              <a:t> </a:t>
            </a:r>
            <a:r>
              <a:rPr lang="en-GB" sz="2800" dirty="0" err="1" smtClean="0"/>
              <a:t>tetap</a:t>
            </a:r>
            <a:r>
              <a:rPr lang="en-GB" sz="2800" dirty="0" smtClean="0"/>
              <a:t> </a:t>
            </a:r>
            <a:r>
              <a:rPr lang="en-GB" sz="2800" dirty="0" err="1" smtClean="0"/>
              <a:t>tinggi</a:t>
            </a:r>
            <a:r>
              <a:rPr lang="en-GB" sz="2800" dirty="0" smtClean="0"/>
              <a:t>.</a:t>
            </a:r>
          </a:p>
          <a:p>
            <a:pPr>
              <a:lnSpc>
                <a:spcPct val="80000"/>
              </a:lnSpc>
              <a:buClr>
                <a:schemeClr val="tx2"/>
              </a:buClr>
              <a:buSzPct val="75000"/>
            </a:pPr>
            <a:r>
              <a:rPr lang="en-US" sz="2800" dirty="0" err="1" smtClean="0"/>
              <a:t>Dapatkah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gunakan</a:t>
            </a:r>
            <a:r>
              <a:rPr lang="en-US" sz="2800" dirty="0" smtClean="0"/>
              <a:t> </a:t>
            </a:r>
            <a:r>
              <a:rPr lang="en-US" sz="2800" i="1" dirty="0" smtClean="0"/>
              <a:t>Evolutionary Algorithms  </a:t>
            </a:r>
            <a:r>
              <a:rPr lang="en-US" sz="2800" dirty="0" smtClean="0"/>
              <a:t>(EAs)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menyeleksi</a:t>
            </a:r>
            <a:r>
              <a:rPr lang="en-US" sz="2800" dirty="0" smtClean="0"/>
              <a:t> </a:t>
            </a:r>
            <a:r>
              <a:rPr lang="en-US" sz="2800" dirty="0" err="1" smtClean="0"/>
              <a:t>Aturan</a:t>
            </a:r>
            <a:r>
              <a:rPr lang="en-US" sz="2800" dirty="0" smtClean="0"/>
              <a:t> Fuzzy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i="1" smtClean="0"/>
              <a:t>EAs </a:t>
            </a:r>
            <a:r>
              <a:rPr lang="en-US" sz="3600" smtClean="0"/>
              <a:t>untuk menyeleksi Aturan Fuzzy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err="1" smtClean="0"/>
              <a:t>Masalah</a:t>
            </a:r>
            <a:r>
              <a:rPr lang="en-GB" dirty="0" smtClean="0"/>
              <a:t> </a:t>
            </a:r>
            <a:r>
              <a:rPr lang="en-GB" dirty="0" err="1" smtClean="0"/>
              <a:t>pemilihan</a:t>
            </a:r>
            <a:r>
              <a:rPr lang="en-GB" dirty="0" smtClean="0"/>
              <a:t> </a:t>
            </a:r>
            <a:r>
              <a:rPr lang="en-GB" dirty="0" err="1" smtClean="0"/>
              <a:t>Aturan</a:t>
            </a:r>
            <a:r>
              <a:rPr lang="en-GB" dirty="0" smtClean="0"/>
              <a:t> Fuzzy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dipandang</a:t>
            </a:r>
            <a:r>
              <a:rPr lang="en-GB" dirty="0" smtClean="0"/>
              <a:t> </a:t>
            </a:r>
            <a:r>
              <a:rPr lang="en-GB" dirty="0" err="1" smtClean="0"/>
              <a:t>sebagai</a:t>
            </a:r>
            <a:r>
              <a:rPr lang="en-GB" dirty="0" smtClean="0"/>
              <a:t> </a:t>
            </a:r>
            <a:r>
              <a:rPr lang="en-GB" dirty="0" err="1" smtClean="0"/>
              <a:t>masalah</a:t>
            </a:r>
            <a:r>
              <a:rPr lang="en-GB" dirty="0" smtClean="0"/>
              <a:t> </a:t>
            </a:r>
            <a:r>
              <a:rPr lang="en-GB" dirty="0" err="1" smtClean="0"/>
              <a:t>kombinatorial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b="1" dirty="0" err="1" smtClean="0"/>
              <a:t>dua</a:t>
            </a:r>
            <a:r>
              <a:rPr lang="en-GB" b="1" dirty="0" smtClean="0"/>
              <a:t> </a:t>
            </a:r>
            <a:r>
              <a:rPr lang="en-GB" b="1" dirty="0" err="1" smtClean="0"/>
              <a:t>tujuan</a:t>
            </a:r>
            <a:r>
              <a:rPr lang="en-GB" dirty="0" smtClean="0"/>
              <a:t>.</a:t>
            </a:r>
          </a:p>
          <a:p>
            <a:pPr eaLnBrk="1" hangingPunct="1"/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pertama</a:t>
            </a:r>
            <a:r>
              <a:rPr lang="en-GB" dirty="0" smtClean="0"/>
              <a:t> (paling </a:t>
            </a:r>
            <a:r>
              <a:rPr lang="en-GB" dirty="0" err="1" smtClean="0"/>
              <a:t>penting</a:t>
            </a:r>
            <a:r>
              <a:rPr lang="en-GB" dirty="0" smtClean="0"/>
              <a:t>)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memaksimalkan</a:t>
            </a:r>
            <a:r>
              <a:rPr lang="en-GB" dirty="0" smtClean="0"/>
              <a:t> </a:t>
            </a:r>
            <a:r>
              <a:rPr lang="en-GB" dirty="0" err="1" smtClean="0"/>
              <a:t>jumlah</a:t>
            </a:r>
            <a:r>
              <a:rPr lang="en-GB" dirty="0" smtClean="0"/>
              <a:t> </a:t>
            </a:r>
            <a:r>
              <a:rPr lang="en-GB" dirty="0" err="1" smtClean="0"/>
              <a:t>pola</a:t>
            </a:r>
            <a:r>
              <a:rPr lang="en-GB" dirty="0" smtClean="0"/>
              <a:t> yang </a:t>
            </a:r>
            <a:r>
              <a:rPr lang="en-GB" dirty="0" err="1" smtClean="0"/>
              <a:t>diklasifikasi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benar</a:t>
            </a:r>
            <a:r>
              <a:rPr lang="en-GB" dirty="0" smtClean="0"/>
              <a:t>.</a:t>
            </a:r>
          </a:p>
          <a:p>
            <a:pPr eaLnBrk="1" hangingPunct="1"/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dua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meminimalkan</a:t>
            </a:r>
            <a:r>
              <a:rPr lang="en-GB" dirty="0" smtClean="0"/>
              <a:t> </a:t>
            </a:r>
            <a:r>
              <a:rPr lang="en-GB" dirty="0" err="1" smtClean="0"/>
              <a:t>jumlah</a:t>
            </a:r>
            <a:r>
              <a:rPr lang="en-GB" dirty="0" smtClean="0"/>
              <a:t> </a:t>
            </a:r>
            <a:r>
              <a:rPr lang="en-GB" dirty="0" err="1" smtClean="0"/>
              <a:t>aturan</a:t>
            </a:r>
            <a:r>
              <a:rPr lang="en-GB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000" dirty="0" err="1" smtClean="0"/>
              <a:t>Perbandingan</a:t>
            </a:r>
            <a:r>
              <a:rPr lang="en-US" sz="4000" dirty="0" smtClean="0"/>
              <a:t> EAs </a:t>
            </a:r>
            <a:r>
              <a:rPr lang="en-US" sz="4000" dirty="0" err="1" smtClean="0"/>
              <a:t>dan</a:t>
            </a:r>
            <a:r>
              <a:rPr lang="en-US" sz="4000" dirty="0" smtClean="0"/>
              <a:t> Fuzzy </a:t>
            </a:r>
            <a:r>
              <a:rPr lang="en-US" sz="4000" i="1" dirty="0" smtClean="0"/>
              <a:t>Systems</a:t>
            </a:r>
            <a:endParaRPr lang="id-ID" sz="4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2362200"/>
          <a:ext cx="8305800" cy="4127862"/>
        </p:xfrm>
        <a:graphic>
          <a:graphicData uri="http://schemas.openxmlformats.org/drawingml/2006/table">
            <a:tbl>
              <a:tblPr/>
              <a:tblGrid>
                <a:gridCol w="4700062"/>
                <a:gridCol w="1447953"/>
                <a:gridCol w="2157785"/>
              </a:tblGrid>
              <a:tr h="566057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b="1" spc="-30">
                          <a:latin typeface="Arial"/>
                          <a:ea typeface="Times New Roman"/>
                          <a:cs typeface="Times New Roman"/>
                        </a:rPr>
                        <a:t>Kriteria</a:t>
                      </a:r>
                      <a:endParaRPr lang="id-ID" sz="32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b="1" spc="-30" dirty="0">
                          <a:latin typeface="Arial"/>
                          <a:ea typeface="Times New Roman"/>
                          <a:cs typeface="Times New Roman"/>
                        </a:rPr>
                        <a:t>EAs</a:t>
                      </a:r>
                      <a:endParaRPr lang="id-ID" sz="32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400" b="1" i="1" spc="-30">
                          <a:latin typeface="Arial"/>
                          <a:ea typeface="Times New Roman"/>
                          <a:cs typeface="Times New Roman"/>
                        </a:rPr>
                        <a:t>Fuzzy</a:t>
                      </a:r>
                      <a:r>
                        <a:rPr lang="en-US" sz="2400" b="1" spc="-3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i="1" spc="-30">
                          <a:latin typeface="Arial"/>
                          <a:ea typeface="Times New Roman"/>
                          <a:cs typeface="Times New Roman"/>
                        </a:rPr>
                        <a:t>Systems</a:t>
                      </a:r>
                      <a:endParaRPr lang="id-ID" sz="32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698171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400" spc="-30">
                          <a:latin typeface="Arial"/>
                          <a:ea typeface="Times New Roman"/>
                          <a:cs typeface="Times New Roman"/>
                        </a:rPr>
                        <a:t>Sangat baik untuk masalah dengan informasi yang kurang presisi, tidak lengkap dan memiliki kebenaran parsial?</a:t>
                      </a:r>
                      <a:endParaRPr lang="id-ID" sz="32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400" b="1" spc="-30" dirty="0">
                          <a:latin typeface="Arial"/>
                          <a:ea typeface="Times New Roman"/>
                          <a:cs typeface="Times New Roman"/>
                        </a:rPr>
                        <a:t>Tidak</a:t>
                      </a:r>
                      <a:endParaRPr lang="id-ID" sz="32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400" spc="-30">
                          <a:latin typeface="Arial"/>
                          <a:ea typeface="Times New Roman"/>
                          <a:cs typeface="Times New Roman"/>
                        </a:rPr>
                        <a:t>Ya</a:t>
                      </a:r>
                      <a:endParaRPr lang="id-ID" sz="32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11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400" spc="-30">
                          <a:latin typeface="Arial"/>
                          <a:ea typeface="Times New Roman"/>
                          <a:cs typeface="Times New Roman"/>
                        </a:rPr>
                        <a:t>Sangat baik untuk optimasi, khususnya permasalahan kombinatorial?</a:t>
                      </a:r>
                      <a:endParaRPr lang="id-ID" sz="32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400" spc="-30" dirty="0">
                          <a:latin typeface="Arial"/>
                          <a:ea typeface="Times New Roman"/>
                          <a:cs typeface="Times New Roman"/>
                        </a:rPr>
                        <a:t>Ya</a:t>
                      </a:r>
                      <a:endParaRPr lang="id-ID" sz="32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id-ID" sz="2400" b="1" spc="-30" dirty="0">
                          <a:latin typeface="Arial"/>
                          <a:ea typeface="Times New Roman"/>
                          <a:cs typeface="Times New Roman"/>
                        </a:rPr>
                        <a:t>Tidak</a:t>
                      </a:r>
                      <a:endParaRPr lang="id-ID" sz="32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57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400" spc="-30">
                          <a:latin typeface="Arial"/>
                          <a:ea typeface="Times New Roman"/>
                          <a:cs typeface="Times New Roman"/>
                        </a:rPr>
                        <a:t>Bisa </a:t>
                      </a:r>
                      <a:r>
                        <a:rPr lang="id-ID" sz="2400" i="1" spc="-30">
                          <a:latin typeface="Arial"/>
                          <a:ea typeface="Times New Roman"/>
                          <a:cs typeface="Times New Roman"/>
                        </a:rPr>
                        <a:t>learning</a:t>
                      </a:r>
                      <a:r>
                        <a:rPr lang="id-ID" sz="2400" spc="-30">
                          <a:latin typeface="Arial"/>
                          <a:ea typeface="Times New Roman"/>
                          <a:cs typeface="Times New Roman"/>
                        </a:rPr>
                        <a:t>?</a:t>
                      </a:r>
                      <a:endParaRPr lang="id-ID" sz="32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400" spc="-30">
                          <a:latin typeface="Arial"/>
                          <a:ea typeface="Times New Roman"/>
                          <a:cs typeface="Times New Roman"/>
                        </a:rPr>
                        <a:t>Ya</a:t>
                      </a:r>
                      <a:endParaRPr lang="id-ID" sz="32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400" b="1" spc="-30" dirty="0">
                          <a:latin typeface="Arial"/>
                          <a:ea typeface="Times New Roman"/>
                          <a:cs typeface="Times New Roman"/>
                        </a:rPr>
                        <a:t>Tidak</a:t>
                      </a:r>
                      <a:endParaRPr lang="id-ID" sz="32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i="1" smtClean="0"/>
              <a:t>EAs </a:t>
            </a:r>
            <a:r>
              <a:rPr lang="en-US" sz="3600" smtClean="0"/>
              <a:t>untuk menyeleksi Aturan Fuzzy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Dua masalah paling mendasar dalam penggunaan EAs adalah:</a:t>
            </a:r>
          </a:p>
          <a:p>
            <a:pPr lvl="1" eaLnBrk="1" hangingPunct="1"/>
            <a:r>
              <a:rPr lang="en-US" smtClean="0"/>
              <a:t>Bagaimana bentuk individunya?</a:t>
            </a:r>
          </a:p>
          <a:p>
            <a:pPr lvl="1" eaLnBrk="1" hangingPunct="1"/>
            <a:r>
              <a:rPr lang="en-US" smtClean="0"/>
              <a:t>Bagaimana fungsi </a:t>
            </a:r>
            <a:r>
              <a:rPr lang="en-US" i="1" smtClean="0"/>
              <a:t>fitness</a:t>
            </a:r>
            <a:r>
              <a:rPr lang="en-US" smtClean="0"/>
              <a:t>-nya?</a:t>
            </a:r>
          </a:p>
          <a:p>
            <a:pPr eaLnBrk="1" hangingPunct="1"/>
            <a:r>
              <a:rPr lang="en-US" smtClean="0"/>
              <a:t>Jika kedua masalah tersebut berhasil diselesaikan, maka komponen2 EAs yang lain kebanyakan sama dengan EAs untuk menyelesaikan masalah2 lainnya.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Bentuk Individu</a:t>
            </a:r>
            <a:endParaRPr lang="en-US" sz="360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8382000" cy="2286000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Setiap</a:t>
            </a:r>
            <a:r>
              <a:rPr lang="en-US" sz="2800" dirty="0" smtClean="0"/>
              <a:t> gen </a:t>
            </a:r>
            <a:r>
              <a:rPr lang="en-US" sz="2800" dirty="0" err="1" smtClean="0"/>
              <a:t>menyatakaan</a:t>
            </a:r>
            <a:r>
              <a:rPr lang="en-US" sz="2800" dirty="0" smtClean="0"/>
              <a:t> aturan2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i="1" dirty="0" smtClean="0"/>
              <a:t>S</a:t>
            </a:r>
            <a:r>
              <a:rPr lang="en-US" sz="2800" i="1" baseline="-25000" dirty="0" smtClean="0"/>
              <a:t>ALL</a:t>
            </a:r>
          </a:p>
          <a:p>
            <a:pPr eaLnBrk="1" hangingPunct="1"/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aturan</a:t>
            </a:r>
            <a:r>
              <a:rPr lang="en-US" sz="2800" dirty="0" smtClean="0"/>
              <a:t>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dinamis</a:t>
            </a:r>
            <a:endParaRPr lang="en-US" sz="2800" dirty="0" smtClean="0"/>
          </a:p>
          <a:p>
            <a:pPr eaLnBrk="1" hangingPunct="1"/>
            <a:r>
              <a:rPr lang="en-US" sz="2800" dirty="0" err="1" smtClean="0"/>
              <a:t>Terdapat</a:t>
            </a:r>
            <a:r>
              <a:rPr lang="en-US" sz="2800" dirty="0" smtClean="0"/>
              <a:t> gen yang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aturan</a:t>
            </a:r>
            <a:endParaRPr lang="en-US" sz="2800" dirty="0" smtClean="0"/>
          </a:p>
        </p:txBody>
      </p:sp>
      <p:graphicFrame>
        <p:nvGraphicFramePr>
          <p:cNvPr id="8194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" y="4614863"/>
          <a:ext cx="8458200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Bitmap Image" r:id="rId3" imgW="4686954" imgH="609524" progId="PBrush">
                  <p:embed/>
                </p:oleObj>
              </mc:Choice>
              <mc:Fallback>
                <p:oleObj name="Bitmap Image" r:id="rId3" imgW="4686954" imgH="609524" progId="PBrus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614863"/>
                        <a:ext cx="8458200" cy="1100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Fungsi </a:t>
            </a:r>
            <a:r>
              <a:rPr lang="en-US" sz="4000" i="1" smtClean="0"/>
              <a:t>Fitness</a:t>
            </a:r>
            <a:endParaRPr lang="en-US" sz="3600" i="1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28800"/>
            <a:ext cx="9144000" cy="1600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	</a:t>
            </a:r>
            <a:r>
              <a:rPr lang="en-GB" dirty="0" err="1" smtClean="0"/>
              <a:t>Fungsi</a:t>
            </a:r>
            <a:r>
              <a:rPr lang="en-GB" dirty="0" smtClean="0"/>
              <a:t> fitness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mengakomodasi</a:t>
            </a:r>
            <a:r>
              <a:rPr lang="en-GB" dirty="0" smtClean="0"/>
              <a:t> </a:t>
            </a:r>
            <a:r>
              <a:rPr lang="en-GB" dirty="0" err="1" smtClean="0"/>
              <a:t>kedua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b="1" dirty="0" smtClean="0">
                <a:solidFill>
                  <a:srgbClr val="FFFF66"/>
                </a:solidFill>
              </a:rPr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, </a:t>
            </a:r>
            <a:r>
              <a:rPr lang="en-GB" dirty="0" err="1" smtClean="0">
                <a:solidFill>
                  <a:srgbClr val="C00000"/>
                </a:solidFill>
              </a:rPr>
              <a:t>memaksimalkan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/>
              <a:t>jumlah</a:t>
            </a:r>
            <a:r>
              <a:rPr lang="en-GB" dirty="0" smtClean="0"/>
              <a:t> </a:t>
            </a:r>
            <a:r>
              <a:rPr lang="en-GB" dirty="0" err="1" smtClean="0"/>
              <a:t>pola</a:t>
            </a:r>
            <a:r>
              <a:rPr lang="en-GB" dirty="0" smtClean="0"/>
              <a:t> yang </a:t>
            </a:r>
            <a:r>
              <a:rPr lang="en-GB" dirty="0" err="1" smtClean="0"/>
              <a:t>diklasifikasi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benar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meminimalkan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/>
              <a:t>jumlah</a:t>
            </a:r>
            <a:r>
              <a:rPr lang="en-GB" dirty="0" smtClean="0"/>
              <a:t> </a:t>
            </a:r>
            <a:r>
              <a:rPr lang="en-GB" dirty="0" err="1" smtClean="0"/>
              <a:t>aturan</a:t>
            </a:r>
            <a:r>
              <a:rPr lang="en-GB" dirty="0" smtClean="0"/>
              <a:t>.</a:t>
            </a:r>
            <a:endParaRPr lang="en-US" dirty="0" smtClean="0"/>
          </a:p>
        </p:txBody>
      </p:sp>
      <p:graphicFrame>
        <p:nvGraphicFramePr>
          <p:cNvPr id="9218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2133600" y="3429000"/>
          <a:ext cx="4495800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Bitmap Image" r:id="rId3" imgW="3790476" imgH="1009791" progId="PBrush">
                  <p:embed/>
                </p:oleObj>
              </mc:Choice>
              <mc:Fallback>
                <p:oleObj name="Bitmap Image" r:id="rId3" imgW="3790476" imgH="1009791" progId="PBrus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429000"/>
                        <a:ext cx="4495800" cy="119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0" y="48768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GB" sz="2400" dirty="0"/>
              <a:t>	</a:t>
            </a:r>
            <a:r>
              <a:rPr lang="en-GB" sz="2400" dirty="0" err="1"/>
              <a:t>dimana</a:t>
            </a:r>
            <a:r>
              <a:rPr lang="en-GB" sz="2400" dirty="0"/>
              <a:t> </a:t>
            </a:r>
            <a:r>
              <a:rPr lang="en-GB" sz="2400" i="1" dirty="0"/>
              <a:t>P</a:t>
            </a:r>
            <a:r>
              <a:rPr lang="en-GB" sz="3200" i="1" baseline="-25000" dirty="0"/>
              <a:t>s</a:t>
            </a:r>
            <a:r>
              <a:rPr lang="en-GB" sz="4000" baseline="-25000" dirty="0"/>
              <a:t> </a:t>
            </a:r>
            <a:r>
              <a:rPr lang="en-GB" sz="2400" dirty="0" err="1"/>
              <a:t>adalah</a:t>
            </a:r>
            <a:r>
              <a:rPr lang="en-GB" sz="2400" dirty="0"/>
              <a:t> </a:t>
            </a:r>
            <a:r>
              <a:rPr lang="en-GB" sz="2400" dirty="0" err="1"/>
              <a:t>jumlah</a:t>
            </a:r>
            <a:r>
              <a:rPr lang="en-GB" sz="2400" dirty="0"/>
              <a:t> </a:t>
            </a:r>
            <a:r>
              <a:rPr lang="en-GB" sz="2400" dirty="0" err="1"/>
              <a:t>pola</a:t>
            </a:r>
            <a:r>
              <a:rPr lang="en-GB" sz="2400" dirty="0"/>
              <a:t> yang </a:t>
            </a:r>
            <a:r>
              <a:rPr lang="en-GB" sz="2400" dirty="0" err="1"/>
              <a:t>diklasifikasi</a:t>
            </a:r>
            <a:r>
              <a:rPr lang="en-GB" sz="2400" dirty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benar</a:t>
            </a:r>
            <a:r>
              <a:rPr lang="en-GB" sz="2400" dirty="0"/>
              <a:t>, </a:t>
            </a:r>
            <a:r>
              <a:rPr lang="en-GB" sz="2400" i="1" dirty="0"/>
              <a:t>P</a:t>
            </a:r>
            <a:r>
              <a:rPr lang="en-GB" sz="2400" i="1" baseline="-25000" dirty="0"/>
              <a:t>ALL</a:t>
            </a:r>
            <a:r>
              <a:rPr lang="en-GB" sz="2400" dirty="0"/>
              <a:t> </a:t>
            </a:r>
            <a:r>
              <a:rPr lang="en-GB" sz="2400" dirty="0" err="1"/>
              <a:t>adalah</a:t>
            </a:r>
            <a:r>
              <a:rPr lang="en-GB" sz="2400" dirty="0"/>
              <a:t> </a:t>
            </a:r>
            <a:r>
              <a:rPr lang="en-GB" sz="2400" dirty="0" err="1"/>
              <a:t>jumlah</a:t>
            </a:r>
            <a:r>
              <a:rPr lang="en-GB" sz="2400" dirty="0"/>
              <a:t> </a:t>
            </a:r>
            <a:r>
              <a:rPr lang="en-GB" sz="2400" dirty="0" err="1"/>
              <a:t>pola</a:t>
            </a:r>
            <a:r>
              <a:rPr lang="en-GB" sz="2400" dirty="0"/>
              <a:t> </a:t>
            </a:r>
            <a:r>
              <a:rPr lang="en-GB" sz="2400" dirty="0" err="1"/>
              <a:t>latih</a:t>
            </a:r>
            <a:r>
              <a:rPr lang="en-GB" sz="2400" dirty="0"/>
              <a:t>. </a:t>
            </a:r>
            <a:r>
              <a:rPr lang="en-GB" sz="2400" i="1" dirty="0"/>
              <a:t>N</a:t>
            </a:r>
            <a:r>
              <a:rPr lang="en-GB" sz="2400" i="1" baseline="-25000" dirty="0"/>
              <a:t>S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i="1" dirty="0"/>
              <a:t>N</a:t>
            </a:r>
            <a:r>
              <a:rPr lang="en-GB" sz="2400" i="1" baseline="-25000" dirty="0"/>
              <a:t>ALL</a:t>
            </a:r>
            <a:r>
              <a:rPr lang="en-GB" sz="2400" dirty="0"/>
              <a:t> </a:t>
            </a:r>
            <a:r>
              <a:rPr lang="en-GB" sz="2400" dirty="0" err="1"/>
              <a:t>secara</a:t>
            </a:r>
            <a:r>
              <a:rPr lang="en-GB" sz="2400" dirty="0"/>
              <a:t> berturut2 </a:t>
            </a:r>
            <a:r>
              <a:rPr lang="en-GB" sz="2400" dirty="0" err="1"/>
              <a:t>adalah</a:t>
            </a:r>
            <a:r>
              <a:rPr lang="en-GB" sz="2400" dirty="0"/>
              <a:t> </a:t>
            </a:r>
            <a:r>
              <a:rPr lang="en-GB" sz="2400" dirty="0" err="1"/>
              <a:t>jumlah</a:t>
            </a:r>
            <a:r>
              <a:rPr lang="en-GB" sz="2400" dirty="0"/>
              <a:t> </a:t>
            </a:r>
            <a:r>
              <a:rPr lang="en-GB" sz="2400" dirty="0" err="1"/>
              <a:t>Aturan</a:t>
            </a:r>
            <a:r>
              <a:rPr lang="en-GB" sz="2400" dirty="0"/>
              <a:t> Fuzzy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himpunan</a:t>
            </a:r>
            <a:r>
              <a:rPr lang="en-GB" sz="2400" dirty="0"/>
              <a:t> </a:t>
            </a:r>
            <a:r>
              <a:rPr lang="en-GB" sz="2400" i="1" dirty="0"/>
              <a:t>S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i="1" dirty="0"/>
              <a:t>S</a:t>
            </a:r>
            <a:r>
              <a:rPr lang="en-GB" sz="2400" i="1" baseline="-25000" dirty="0"/>
              <a:t>ALL</a:t>
            </a:r>
            <a:r>
              <a:rPr lang="en-GB" sz="2400" i="1" dirty="0"/>
              <a:t>. </a:t>
            </a:r>
            <a:r>
              <a:rPr lang="en-GB" sz="2400" i="1" dirty="0" err="1"/>
              <a:t>Sedangkan</a:t>
            </a:r>
            <a:r>
              <a:rPr lang="en-GB" sz="2400" i="1" dirty="0"/>
              <a:t> </a:t>
            </a:r>
            <a:r>
              <a:rPr lang="en-GB" sz="2400" i="1" dirty="0" err="1"/>
              <a:t>w</a:t>
            </a:r>
            <a:r>
              <a:rPr lang="en-GB" sz="2400" i="1" baseline="-25000" dirty="0" err="1"/>
              <a:t>P</a:t>
            </a:r>
            <a:r>
              <a:rPr lang="en-GB" sz="2400" i="1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i="1" dirty="0" err="1"/>
              <a:t>w</a:t>
            </a:r>
            <a:r>
              <a:rPr lang="en-GB" sz="2400" i="1" baseline="-25000" dirty="0" err="1"/>
              <a:t>N</a:t>
            </a:r>
            <a:r>
              <a:rPr lang="en-GB" sz="2400" i="1" dirty="0"/>
              <a:t> </a:t>
            </a:r>
            <a:r>
              <a:rPr lang="en-GB" sz="2400" dirty="0" err="1"/>
              <a:t>adalah</a:t>
            </a:r>
            <a:r>
              <a:rPr lang="en-GB" sz="2400" dirty="0"/>
              <a:t> </a:t>
            </a:r>
            <a:r>
              <a:rPr lang="en-GB" sz="2400" dirty="0" err="1"/>
              <a:t>bobot</a:t>
            </a:r>
            <a:r>
              <a:rPr lang="en-GB" sz="2400" dirty="0"/>
              <a:t>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tujuan</a:t>
            </a:r>
            <a:r>
              <a:rPr lang="en-GB" sz="2400" dirty="0"/>
              <a:t> </a:t>
            </a:r>
            <a:r>
              <a:rPr lang="en-GB" sz="2400" dirty="0" err="1"/>
              <a:t>pertama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tujuan</a:t>
            </a:r>
            <a:r>
              <a:rPr lang="en-GB" sz="2400" dirty="0"/>
              <a:t> </a:t>
            </a:r>
            <a:r>
              <a:rPr lang="en-GB" sz="2400" dirty="0" err="1"/>
              <a:t>ke</a:t>
            </a:r>
            <a:r>
              <a:rPr lang="en-GB" sz="2400" dirty="0"/>
              <a:t> </a:t>
            </a:r>
            <a:r>
              <a:rPr lang="en-GB" sz="2400" dirty="0" err="1"/>
              <a:t>dua</a:t>
            </a:r>
            <a:r>
              <a:rPr lang="en-GB" sz="2400" dirty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Fungsi </a:t>
            </a:r>
            <a:r>
              <a:rPr lang="en-US" sz="4000" i="1" smtClean="0"/>
              <a:t>Fitness</a:t>
            </a:r>
            <a:endParaRPr lang="en-US" sz="3600" i="1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28800"/>
            <a:ext cx="9144000" cy="16002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GB" smtClean="0"/>
              <a:t>	Jika memaksimalkan jumlah pola yang diklasifikasi dengan benar </a:t>
            </a:r>
            <a:r>
              <a:rPr lang="en-GB" smtClean="0">
                <a:solidFill>
                  <a:srgbClr val="C00000"/>
                </a:solidFill>
              </a:rPr>
              <a:t>lebih penting 5 kali </a:t>
            </a:r>
            <a:r>
              <a:rPr lang="en-GB" smtClean="0"/>
              <a:t>dibandingkan dengan meminimalkan jumlah aturan, maka fungsi </a:t>
            </a:r>
            <a:r>
              <a:rPr lang="en-GB" i="1" smtClean="0"/>
              <a:t>fitness</a:t>
            </a:r>
            <a:r>
              <a:rPr lang="en-GB" smtClean="0"/>
              <a:t>-nya menjadi: </a:t>
            </a:r>
            <a:endParaRPr lang="en-US" smtClean="0"/>
          </a:p>
        </p:txBody>
      </p:sp>
      <p:graphicFrame>
        <p:nvGraphicFramePr>
          <p:cNvPr id="10242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1600200" y="4114800"/>
          <a:ext cx="5257800" cy="155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Bitmap Image" r:id="rId3" imgW="3371429" imgH="1000000" progId="PBrush">
                  <p:embed/>
                </p:oleObj>
              </mc:Choice>
              <mc:Fallback>
                <p:oleObj name="Bitmap Image" r:id="rId3" imgW="3371429" imgH="1000000" progId="PBrus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114800"/>
                        <a:ext cx="5257800" cy="155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Studi Kasus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i="1" dirty="0" smtClean="0"/>
              <a:t>Sprinkler Control System</a:t>
            </a:r>
          </a:p>
          <a:p>
            <a:pPr eaLnBrk="1" hangingPunct="1"/>
            <a:r>
              <a:rPr lang="en-US" sz="2800" i="1" dirty="0" smtClean="0"/>
              <a:t>Personalized Spam Filtering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i="1" dirty="0" smtClean="0"/>
              <a:t>Discovery Challenge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i="1" dirty="0" smtClean="0"/>
              <a:t>ECML PKDD 2006, the 17th European Conference on Machine Learning and the 10th European Conference on Principles and Practice of Knowledge Discovery in Databases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i="1" dirty="0" smtClean="0"/>
              <a:t>Sprinkler Control System</a:t>
            </a:r>
            <a:endParaRPr lang="en-US" dirty="0" smtClean="0"/>
          </a:p>
        </p:txBody>
      </p:sp>
      <p:graphicFrame>
        <p:nvGraphicFramePr>
          <p:cNvPr id="173422" name="Group 366"/>
          <p:cNvGraphicFramePr>
            <a:graphicFrameLocks noGrp="1"/>
          </p:cNvGraphicFramePr>
          <p:nvPr>
            <p:ph idx="1"/>
          </p:nvPr>
        </p:nvGraphicFramePr>
        <p:xfrm>
          <a:off x="457200" y="1946272"/>
          <a:ext cx="8229600" cy="4530728"/>
        </p:xfrm>
        <a:graphic>
          <a:graphicData uri="http://schemas.openxmlformats.org/drawingml/2006/table">
            <a:tbl>
              <a:tblPr/>
              <a:tblGrid>
                <a:gridCol w="1225550"/>
                <a:gridCol w="812800"/>
                <a:gridCol w="1117600"/>
                <a:gridCol w="2374900"/>
                <a:gridCol w="2698750"/>
              </a:tblGrid>
              <a:tr h="411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Tanggal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Waktu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Suhu (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Kelembaban Tanah (%)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Durasi Penyiraman (menit)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01-02-2006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08:00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55,7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01-02-2006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13:00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59,3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01-02-2006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18:00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5,6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02-02-2006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07:00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30,1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02-02-2006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12:00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43,4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02-02-2006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19:00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18,6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03-02-2006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06:30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22,1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03-02-2006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10:00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47,3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03-02-2006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13:30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76,4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03-02-2006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16:00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20,9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Sprinkler Control System</a:t>
            </a:r>
            <a:endParaRPr lang="en-US" dirty="0" smtClean="0"/>
          </a:p>
        </p:txBody>
      </p:sp>
      <p:sp>
        <p:nvSpPr>
          <p:cNvPr id="35843" name="Rectangle 7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Fungsi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Keanggotaan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Aturan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smtClean="0"/>
              <a:t>Fuzzy System </a:t>
            </a:r>
            <a:r>
              <a:rPr lang="en-US" dirty="0" err="1" smtClean="0"/>
              <a:t>menggunakan</a:t>
            </a:r>
            <a:r>
              <a:rPr lang="en-US" dirty="0" smtClean="0"/>
              <a:t> EAs?</a:t>
            </a:r>
          </a:p>
          <a:p>
            <a:pPr eaLnBrk="1" hangingPunct="1"/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Individu</a:t>
            </a:r>
            <a:endParaRPr lang="en-US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en-US" dirty="0" err="1" smtClean="0"/>
              <a:t>Buat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fungsi</a:t>
            </a:r>
            <a:r>
              <a:rPr lang="en-US" dirty="0" smtClean="0">
                <a:solidFill>
                  <a:srgbClr val="C00000"/>
                </a:solidFill>
              </a:rPr>
              <a:t> fitness-</a:t>
            </a:r>
            <a:r>
              <a:rPr lang="en-US" dirty="0" err="1" smtClean="0">
                <a:solidFill>
                  <a:srgbClr val="C00000"/>
                </a:solidFill>
              </a:rPr>
              <a:t>nya</a:t>
            </a:r>
            <a:endParaRPr lang="en-US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di-evolusikan</a:t>
            </a:r>
            <a:r>
              <a:rPr lang="en-US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Batas2 </a:t>
            </a:r>
            <a:r>
              <a:rPr lang="en-US" dirty="0" smtClean="0"/>
              <a:t>FK</a:t>
            </a:r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Batas2 FK</a:t>
            </a:r>
          </a:p>
          <a:p>
            <a:r>
              <a:rPr lang="en-US" dirty="0" err="1" smtClean="0"/>
              <a:t>Bentuk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Batas2 FK</a:t>
            </a:r>
          </a:p>
          <a:p>
            <a:r>
              <a:rPr lang="en-US" dirty="0" err="1" smtClean="0"/>
              <a:t>Bentuk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Batas2 FK </a:t>
            </a:r>
            <a:r>
              <a:rPr lang="en-US" dirty="0" err="1" smtClean="0"/>
              <a:t>serta</a:t>
            </a:r>
            <a:r>
              <a:rPr lang="en-US" dirty="0" smtClean="0"/>
              <a:t> Rule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667000"/>
            <a:ext cx="8549931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Evolusi</a:t>
            </a:r>
            <a:r>
              <a:rPr lang="en-US" dirty="0" smtClean="0"/>
              <a:t> </a:t>
            </a:r>
            <a:r>
              <a:rPr lang="en-GB" dirty="0" smtClean="0"/>
              <a:t>Batas2 </a:t>
            </a:r>
            <a:r>
              <a:rPr lang="en-US" dirty="0" smtClean="0"/>
              <a:t>FK</a:t>
            </a:r>
            <a:br>
              <a:rPr lang="en-US" dirty="0" smtClean="0"/>
            </a:br>
            <a:r>
              <a:rPr lang="en-US" sz="2700" b="1" dirty="0" err="1" smtClean="0"/>
              <a:t>Asumsi</a:t>
            </a:r>
            <a:r>
              <a:rPr lang="en-US" sz="2700" dirty="0" smtClean="0"/>
              <a:t>: </a:t>
            </a:r>
            <a:r>
              <a:rPr lang="en-US" sz="2700" dirty="0" err="1" smtClean="0"/>
              <a:t>Jumlah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Bentuk</a:t>
            </a:r>
            <a:r>
              <a:rPr lang="en-US" sz="2700" dirty="0" smtClean="0"/>
              <a:t> FK </a:t>
            </a:r>
            <a:r>
              <a:rPr lang="en-US" sz="2700" dirty="0" err="1" smtClean="0"/>
              <a:t>serta</a:t>
            </a:r>
            <a:r>
              <a:rPr lang="en-US" sz="2700" dirty="0" smtClean="0"/>
              <a:t> Fuzzy Rule </a:t>
            </a:r>
            <a:r>
              <a:rPr lang="en-US" sz="2700" dirty="0" err="1" smtClean="0"/>
              <a:t>sudah</a:t>
            </a:r>
            <a:r>
              <a:rPr lang="en-US" sz="2700" dirty="0" smtClean="0"/>
              <a:t> </a:t>
            </a:r>
            <a:r>
              <a:rPr lang="en-US" sz="2700" dirty="0" err="1" smtClean="0"/>
              <a:t>terdefinisi</a:t>
            </a:r>
            <a:endParaRPr lang="id-ID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838200"/>
            <a:ext cx="854047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Permasalahan </a:t>
            </a:r>
            <a:r>
              <a:rPr lang="en-US" i="1" smtClean="0"/>
              <a:t>Fuzzy Systems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keanggotaan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bentuk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smtClean="0"/>
              <a:t>&amp; </a:t>
            </a:r>
            <a:r>
              <a:rPr lang="en-US" dirty="0" smtClean="0">
                <a:solidFill>
                  <a:srgbClr val="FF0000"/>
                </a:solidFill>
              </a:rPr>
              <a:t>batas2</a:t>
            </a:r>
          </a:p>
          <a:p>
            <a:pPr eaLnBrk="1" hangingPunct="1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i="1" dirty="0" smtClean="0"/>
              <a:t>fuzzy</a:t>
            </a:r>
            <a:r>
              <a:rPr lang="en-US" dirty="0" smtClean="0"/>
              <a:t>?</a:t>
            </a:r>
          </a:p>
          <a:p>
            <a:pPr eaLnBrk="1" hangingPunct="1"/>
            <a:endParaRPr lang="en-US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b="1" u="sng" dirty="0" err="1" smtClean="0"/>
              <a:t>Solusi</a:t>
            </a:r>
            <a:r>
              <a:rPr lang="en-US" dirty="0" smtClean="0"/>
              <a:t>?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 </a:t>
            </a:r>
            <a:r>
              <a:rPr lang="en-US" dirty="0" err="1" smtClean="0"/>
              <a:t>keanggotaan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i="1" dirty="0" smtClean="0"/>
              <a:t>fuzzy </a:t>
            </a:r>
            <a:r>
              <a:rPr lang="en-US" dirty="0" smtClean="0"/>
              <a:t>yang optimal.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Evolusi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, </a:t>
            </a:r>
            <a:r>
              <a:rPr lang="en-US" sz="2800" dirty="0" err="1" smtClean="0"/>
              <a:t>Jumlah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GB" sz="2800" dirty="0" smtClean="0"/>
              <a:t>batas2</a:t>
            </a:r>
            <a:r>
              <a:rPr lang="en-US" sz="2800" dirty="0" smtClean="0"/>
              <a:t> FK </a:t>
            </a:r>
            <a:r>
              <a:rPr lang="en-US" sz="2800" dirty="0" err="1" smtClean="0"/>
              <a:t>serta</a:t>
            </a:r>
            <a:r>
              <a:rPr lang="en-US" sz="2800" dirty="0" smtClean="0"/>
              <a:t> Rule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Kromosom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en-US" dirty="0" smtClean="0"/>
          </a:p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Sprinkler Control System</a:t>
            </a:r>
            <a:endParaRPr lang="en-US" dirty="0" smtClean="0"/>
          </a:p>
        </p:txBody>
      </p:sp>
      <p:graphicFrame>
        <p:nvGraphicFramePr>
          <p:cNvPr id="173422" name="Group 366"/>
          <p:cNvGraphicFramePr>
            <a:graphicFrameLocks noGrp="1"/>
          </p:cNvGraphicFramePr>
          <p:nvPr>
            <p:ph idx="1"/>
          </p:nvPr>
        </p:nvGraphicFramePr>
        <p:xfrm>
          <a:off x="457200" y="1793875"/>
          <a:ext cx="8229600" cy="4530728"/>
        </p:xfrm>
        <a:graphic>
          <a:graphicData uri="http://schemas.openxmlformats.org/drawingml/2006/table">
            <a:tbl>
              <a:tblPr/>
              <a:tblGrid>
                <a:gridCol w="1225550"/>
                <a:gridCol w="812800"/>
                <a:gridCol w="1117600"/>
                <a:gridCol w="2374900"/>
                <a:gridCol w="2698750"/>
              </a:tblGrid>
              <a:tr h="411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Tanggal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Waktu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Suhu (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Kelembaban Tanah (%)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Durasi Penyiraman (menit)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01-02-2006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08:00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55,7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01-02-2006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13:00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59,3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01-02-2006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18:00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5,6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02-02-2006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07:00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30,1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02-02-2006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12:00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43,4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02-02-2006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19:00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18,6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03-02-2006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06:30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22,1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03-02-2006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10:00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47,3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03-02-2006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13:30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76,4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03-02-2006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16:00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20,9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Personalized Spam Filtering</a:t>
            </a:r>
            <a:endParaRPr lang="en-US" dirty="0" smtClean="0"/>
          </a:p>
        </p:txBody>
      </p:sp>
      <p:graphicFrame>
        <p:nvGraphicFramePr>
          <p:cNvPr id="171250" name="Group 24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29151"/>
        </p:xfrm>
        <a:graphic>
          <a:graphicData uri="http://schemas.openxmlformats.org/drawingml/2006/table">
            <a:tbl>
              <a:tblPr/>
              <a:tblGrid>
                <a:gridCol w="871538"/>
                <a:gridCol w="2116137"/>
                <a:gridCol w="1208088"/>
                <a:gridCol w="4033837"/>
              </a:tblGrid>
              <a:tr h="3413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Task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File name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Data set size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Task 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task_a_labeled_train.tf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4000 emails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Labeled training emails.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task_a_u00_eval.tf</a:t>
                      </a:r>
                      <a:b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...</a:t>
                      </a:r>
                      <a:b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task_a_u02_eval.tf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2500 emails each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Unlabeled evaluation data: 3 inboxes from different users.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task_a_labeled_tune.tf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4000 emails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Labeled training emails for parameter tuning.</a:t>
                      </a:r>
                      <a:b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Feature representation corresponds only to file task_a_u00_tune.tf.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task_a_u00_tune.tf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2500 emails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Labeled test emails of one user's inbox for parameter tuning.</a:t>
                      </a:r>
                      <a:b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Feature representation corresponds only to file task_a_labeled_tune.tf.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Task B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task_b_labeled_train.tf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100 emails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Labeled training emails.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task_b_u00_eval.tf</a:t>
                      </a:r>
                      <a:b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...</a:t>
                      </a:r>
                      <a:b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task_b_u14_eval.tf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400 emails each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Unlabeled evaluation data: 15 inboxes from different users.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task_b_labeled_tune.tf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100 emails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Labeled training emails for parameter tuning.</a:t>
                      </a:r>
                      <a:b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Feature representation corresponds only to files task_b_u00_tune.tf and task_b_u01_tune.tf.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task_b_u00_tune.tf</a:t>
                      </a:r>
                      <a:b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task_b_u01_tune.tf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400 emails each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Labeled test emails from two user's inboxes for parameter tuning.</a:t>
                      </a:r>
                      <a:b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Feature representation corresponds only to file task_b_labeled_tune.tf.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di-evolusikan</a:t>
            </a:r>
            <a:r>
              <a:rPr lang="en-US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Batas2 </a:t>
            </a:r>
            <a:r>
              <a:rPr lang="en-US" dirty="0" smtClean="0"/>
              <a:t>FK</a:t>
            </a:r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Batas2 FK</a:t>
            </a:r>
          </a:p>
          <a:p>
            <a:r>
              <a:rPr lang="en-US" dirty="0" err="1" smtClean="0"/>
              <a:t>Bentuk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Batas2 FK</a:t>
            </a:r>
          </a:p>
          <a:p>
            <a:r>
              <a:rPr lang="en-US" dirty="0" err="1" smtClean="0"/>
              <a:t>Bentuk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Batas2 FK </a:t>
            </a:r>
            <a:r>
              <a:rPr lang="en-US" dirty="0" err="1" smtClean="0"/>
              <a:t>serta</a:t>
            </a:r>
            <a:r>
              <a:rPr lang="en-US" dirty="0" smtClean="0"/>
              <a:t> Rule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654550"/>
            <a:ext cx="8534400" cy="1974850"/>
          </a:xfrm>
          <a:prstGeom prst="rect">
            <a:avLst/>
          </a:prstGeom>
          <a:noFill/>
        </p:spPr>
      </p:pic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52400"/>
            <a:ext cx="74390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Personalized Spam Filtering</a:t>
            </a:r>
            <a:endParaRPr lang="en-US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Keanggotaan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smtClean="0"/>
              <a:t>Fuzzy System </a:t>
            </a:r>
            <a:r>
              <a:rPr lang="en-US" dirty="0" err="1" smtClean="0"/>
              <a:t>menggunakan</a:t>
            </a:r>
            <a:r>
              <a:rPr lang="en-US" dirty="0" smtClean="0"/>
              <a:t> EAs?</a:t>
            </a:r>
          </a:p>
          <a:p>
            <a:pPr eaLnBrk="1" hangingPunct="1"/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pPr eaLnBrk="1" hangingPunct="1"/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fitness-</a:t>
            </a:r>
            <a:r>
              <a:rPr lang="en-US" dirty="0" err="1" smtClean="0"/>
              <a:t>nya</a:t>
            </a:r>
            <a:endParaRPr lang="en-US" dirty="0" smtClean="0"/>
          </a:p>
          <a:p>
            <a:pPr eaLnBrk="1" hangingPunct="1"/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EAs.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i="1" dirty="0" smtClean="0"/>
              <a:t>preprocessing</a:t>
            </a:r>
            <a:r>
              <a:rPr lang="en-US" dirty="0" smtClean="0"/>
              <a:t> data </a:t>
            </a:r>
            <a:r>
              <a:rPr lang="en-US" dirty="0" err="1" smtClean="0"/>
              <a:t>latih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Referensi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1254125" indent="-1254125">
              <a:buNone/>
              <a:tabLst>
                <a:tab pos="1254125" algn="l"/>
              </a:tabLst>
            </a:pPr>
            <a:r>
              <a:rPr lang="en-US" sz="2400" dirty="0" smtClean="0"/>
              <a:t>[NEG02] 	</a:t>
            </a:r>
            <a:r>
              <a:rPr lang="en-US" sz="2400" dirty="0" err="1" smtClean="0"/>
              <a:t>Negnevitsky</a:t>
            </a:r>
            <a:r>
              <a:rPr lang="en-US" sz="2400" dirty="0" smtClean="0"/>
              <a:t>, 2002, Hybrid intelligent systems: Evolutionary neural networks and fuzzy evolutionary systems, Pearson Education.</a:t>
            </a:r>
          </a:p>
          <a:p>
            <a:pPr marL="1254125" indent="-1254125">
              <a:buNone/>
              <a:tabLst>
                <a:tab pos="1254125" algn="l"/>
              </a:tabLst>
            </a:pPr>
            <a:r>
              <a:rPr lang="en-US" sz="2400" dirty="0" smtClean="0"/>
              <a:t>[SUY08]	</a:t>
            </a:r>
            <a:r>
              <a:rPr lang="en-US" sz="2400" dirty="0" err="1" smtClean="0"/>
              <a:t>Suyanto</a:t>
            </a:r>
            <a:r>
              <a:rPr lang="en-US" sz="2400" dirty="0" smtClean="0"/>
              <a:t>, 2008, “</a:t>
            </a:r>
            <a:r>
              <a:rPr lang="id-ID" sz="2400" dirty="0" smtClean="0"/>
              <a:t>Soft </a:t>
            </a:r>
            <a:r>
              <a:rPr lang="en-US" sz="2400" dirty="0" err="1" smtClean="0"/>
              <a:t>Comput</a:t>
            </a:r>
            <a:r>
              <a:rPr lang="id-ID" sz="2400" dirty="0" smtClean="0"/>
              <a:t>ing</a:t>
            </a:r>
            <a:r>
              <a:rPr lang="en-US" sz="2400" dirty="0" smtClean="0"/>
              <a:t>: </a:t>
            </a:r>
            <a:r>
              <a:rPr lang="id-ID" sz="2400" dirty="0" smtClean="0"/>
              <a:t>Membangun Mesin Ber-IQ Tinggi</a:t>
            </a:r>
            <a:r>
              <a:rPr lang="en-US" sz="2400" dirty="0" smtClean="0"/>
              <a:t>”, </a:t>
            </a:r>
            <a:r>
              <a:rPr lang="en-US" sz="2400" dirty="0" err="1" smtClean="0"/>
              <a:t>Informatika</a:t>
            </a:r>
            <a:r>
              <a:rPr lang="en-US" sz="2400" dirty="0" smtClean="0"/>
              <a:t>, Bandung Indonesia.</a:t>
            </a:r>
            <a:r>
              <a:rPr lang="id-ID" sz="2400" dirty="0" smtClean="0"/>
              <a:t> ISBN: 978-979-1153-49-2.</a:t>
            </a:r>
          </a:p>
          <a:p>
            <a:pPr marL="1254125" indent="-1254125">
              <a:buNone/>
              <a:tabLst>
                <a:tab pos="1254125" algn="l"/>
              </a:tabLst>
            </a:pPr>
            <a:r>
              <a:rPr lang="sv-SE" sz="2400" dirty="0" smtClean="0"/>
              <a:t>[TET01]	Tettamanzi A., Tomassini M., ”Soft Computing”. Springer-Verlag Berlin Heidelberg, 2001. Printed in Germany.</a:t>
            </a:r>
          </a:p>
          <a:p>
            <a:pPr marL="1254125" indent="-1254125">
              <a:buNone/>
              <a:tabLst>
                <a:tab pos="1254125" algn="l"/>
              </a:tabLst>
            </a:pPr>
            <a:r>
              <a:rPr lang="sv-SE" sz="2400" dirty="0" smtClean="0"/>
              <a:t>[MIT97]	Mitchell M. Tom. 1997. ”Machine Learning”. McGraw-Hill International Editions. Printed in Singapore.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Tuning</a:t>
            </a:r>
            <a:r>
              <a:rPr lang="en-US" smtClean="0"/>
              <a:t> fungsi keanggotaan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err="1" smtClean="0"/>
              <a:t>Bentuk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batas2 </a:t>
            </a:r>
            <a:r>
              <a:rPr lang="en-GB" dirty="0" err="1" smtClean="0"/>
              <a:t>fungsi</a:t>
            </a:r>
            <a:r>
              <a:rPr lang="en-GB" dirty="0" smtClean="0"/>
              <a:t> </a:t>
            </a:r>
            <a:r>
              <a:rPr lang="en-GB" dirty="0" err="1" smtClean="0"/>
              <a:t>keanggotaan</a:t>
            </a:r>
            <a:r>
              <a:rPr lang="en-GB" dirty="0" smtClean="0"/>
              <a:t> </a:t>
            </a:r>
            <a:r>
              <a:rPr lang="en-GB" dirty="0" err="1" smtClean="0"/>
              <a:t>dibangkitkan</a:t>
            </a:r>
            <a:r>
              <a:rPr lang="en-GB" dirty="0" smtClean="0"/>
              <a:t> </a:t>
            </a:r>
            <a:r>
              <a:rPr lang="en-GB" dirty="0" err="1" smtClean="0"/>
              <a:t>berdasarkan</a:t>
            </a:r>
            <a:r>
              <a:rPr lang="en-GB" dirty="0" smtClean="0"/>
              <a:t> data </a:t>
            </a:r>
            <a:r>
              <a:rPr lang="en-GB" dirty="0" err="1" smtClean="0"/>
              <a:t>numerik</a:t>
            </a:r>
            <a:r>
              <a:rPr lang="en-GB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menghasilkan</a:t>
            </a:r>
            <a:r>
              <a:rPr lang="en-GB" dirty="0" smtClean="0"/>
              <a:t> </a:t>
            </a:r>
            <a:r>
              <a:rPr lang="en-GB" dirty="0" err="1" smtClean="0"/>
              <a:t>bentuk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batas2 </a:t>
            </a:r>
            <a:r>
              <a:rPr lang="en-GB" dirty="0" err="1" smtClean="0"/>
              <a:t>fungsi</a:t>
            </a:r>
            <a:r>
              <a:rPr lang="en-GB" dirty="0" smtClean="0"/>
              <a:t> yang optimal, </a:t>
            </a:r>
            <a:r>
              <a:rPr lang="en-GB" dirty="0" err="1" smtClean="0"/>
              <a:t>kita</a:t>
            </a:r>
            <a:r>
              <a:rPr lang="en-GB" dirty="0" smtClean="0"/>
              <a:t> </a:t>
            </a:r>
            <a:r>
              <a:rPr lang="en-GB" dirty="0" err="1" smtClean="0"/>
              <a:t>perlu</a:t>
            </a:r>
            <a:r>
              <a:rPr lang="en-GB" dirty="0" smtClean="0"/>
              <a:t> </a:t>
            </a:r>
            <a:r>
              <a:rPr lang="en-GB" dirty="0" err="1" smtClean="0"/>
              <a:t>melatih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i="1" dirty="0" smtClean="0"/>
              <a:t>training set </a:t>
            </a:r>
            <a:r>
              <a:rPr lang="en-GB" dirty="0" smtClean="0"/>
              <a:t>yang </a:t>
            </a:r>
            <a:r>
              <a:rPr lang="en-GB" dirty="0" err="1" smtClean="0"/>
              <a:t>representatif</a:t>
            </a:r>
            <a:r>
              <a:rPr lang="en-GB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menghindari</a:t>
            </a:r>
            <a:r>
              <a:rPr lang="en-GB" dirty="0" smtClean="0"/>
              <a:t> </a:t>
            </a:r>
            <a:r>
              <a:rPr lang="en-GB" i="1" dirty="0" err="1" smtClean="0"/>
              <a:t>overfit</a:t>
            </a:r>
            <a:r>
              <a:rPr lang="en-GB" dirty="0" smtClean="0"/>
              <a:t>, </a:t>
            </a:r>
            <a:r>
              <a:rPr lang="en-GB" dirty="0" err="1" smtClean="0"/>
              <a:t>kita</a:t>
            </a:r>
            <a:r>
              <a:rPr lang="en-GB" dirty="0" smtClean="0"/>
              <a:t> </a:t>
            </a:r>
            <a:r>
              <a:rPr lang="en-GB" dirty="0" err="1" smtClean="0"/>
              <a:t>bisa</a:t>
            </a:r>
            <a:r>
              <a:rPr lang="en-GB" dirty="0" smtClean="0"/>
              <a:t> </a:t>
            </a:r>
            <a:r>
              <a:rPr lang="en-GB" dirty="0" err="1" smtClean="0"/>
              <a:t>menggunakan</a:t>
            </a:r>
            <a:r>
              <a:rPr lang="en-GB" dirty="0" smtClean="0"/>
              <a:t> </a:t>
            </a:r>
            <a:r>
              <a:rPr lang="en-GB" i="1" dirty="0" smtClean="0"/>
              <a:t>validation set.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i="1" smtClean="0"/>
              <a:t>Tuning</a:t>
            </a:r>
            <a:r>
              <a:rPr lang="en-US" sz="4000" smtClean="0"/>
              <a:t> fungsi keanggotaan (statis)</a:t>
            </a:r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584200" y="2022475"/>
          <a:ext cx="7975600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Bitmap Image" r:id="rId3" imgW="6942857" imgH="3943901" progId="PBrush">
                  <p:embed/>
                </p:oleObj>
              </mc:Choice>
              <mc:Fallback>
                <p:oleObj name="Bitmap Image" r:id="rId3" imgW="6942857" imgH="3943901" progId="PBrus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2022475"/>
                        <a:ext cx="7975600" cy="453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Pengkodean Individu (statis)</a:t>
            </a:r>
            <a:endParaRPr lang="en-US" i="1" smtClean="0"/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143000" y="1981200"/>
          <a:ext cx="6629400" cy="455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Bitmap Image" r:id="rId3" imgW="4791744" imgH="3591426" progId="PBrush">
                  <p:embed/>
                </p:oleObj>
              </mc:Choice>
              <mc:Fallback>
                <p:oleObj name="Bitmap Image" r:id="rId3" imgW="4791744" imgH="3591426" progId="PBrus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81200"/>
                        <a:ext cx="6629400" cy="455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i="1" dirty="0" smtClean="0"/>
              <a:t>Tuning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keanggotaan</a:t>
            </a:r>
            <a:r>
              <a:rPr lang="en-US" sz="3600" dirty="0" smtClean="0"/>
              <a:t> (</a:t>
            </a:r>
            <a:r>
              <a:rPr lang="en-US" sz="3600" dirty="0" err="1" smtClean="0"/>
              <a:t>dinamis</a:t>
            </a:r>
            <a:r>
              <a:rPr lang="en-US" sz="3600" dirty="0" smtClean="0"/>
              <a:t>)</a:t>
            </a:r>
          </a:p>
        </p:txBody>
      </p:sp>
      <p:graphicFrame>
        <p:nvGraphicFramePr>
          <p:cNvPr id="307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582613" y="2022475"/>
          <a:ext cx="7978775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Bitmap Image" r:id="rId3" imgW="6961905" imgH="3952381" progId="PBrush">
                  <p:embed/>
                </p:oleObj>
              </mc:Choice>
              <mc:Fallback>
                <p:oleObj name="Bitmap Image" r:id="rId3" imgW="6961905" imgH="3952381" progId="PBrus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2022475"/>
                        <a:ext cx="7978775" cy="453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Pengkodean Individu (dinamis)</a:t>
            </a:r>
          </a:p>
        </p:txBody>
      </p:sp>
      <p:sp>
        <p:nvSpPr>
          <p:cNvPr id="135176" name="Rectangle 8"/>
          <p:cNvSpPr>
            <a:spLocks noChangeArrowheads="1"/>
          </p:cNvSpPr>
          <p:nvPr/>
        </p:nvSpPr>
        <p:spPr bwMode="auto">
          <a:xfrm>
            <a:off x="381000" y="56388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000" dirty="0">
                <a:latin typeface="Arial" charset="0"/>
                <a:cs typeface="Arial" charset="0"/>
              </a:rPr>
              <a:t>FK: </a:t>
            </a:r>
            <a:r>
              <a:rPr lang="en-US" sz="2000" dirty="0" err="1">
                <a:latin typeface="Arial" charset="0"/>
                <a:cs typeface="Arial" charset="0"/>
              </a:rPr>
              <a:t>Bentuk</a:t>
            </a:r>
            <a:r>
              <a:rPr lang="en-US" sz="2000" dirty="0"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cs typeface="Arial" charset="0"/>
              </a:rPr>
              <a:t>Fungsi</a:t>
            </a:r>
            <a:r>
              <a:rPr lang="en-US" sz="2000" dirty="0"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cs typeface="Arial" charset="0"/>
              </a:rPr>
              <a:t>Keanggotaan</a:t>
            </a:r>
            <a:r>
              <a:rPr lang="en-US" sz="2000" dirty="0">
                <a:latin typeface="Arial" charset="0"/>
                <a:cs typeface="Arial" charset="0"/>
              </a:rPr>
              <a:t> (</a:t>
            </a:r>
            <a:r>
              <a:rPr lang="en-US" sz="2000" dirty="0" err="1">
                <a:latin typeface="Arial" charset="0"/>
                <a:cs typeface="Arial" charset="0"/>
              </a:rPr>
              <a:t>misal</a:t>
            </a:r>
            <a:r>
              <a:rPr lang="en-US" sz="2000" dirty="0">
                <a:latin typeface="Arial" charset="0"/>
                <a:cs typeface="Arial" charset="0"/>
              </a:rPr>
              <a:t>: </a:t>
            </a:r>
            <a:r>
              <a:rPr lang="en-US" sz="2000" dirty="0" err="1">
                <a:latin typeface="Arial" charset="0"/>
                <a:cs typeface="Arial" charset="0"/>
              </a:rPr>
              <a:t>segitiga</a:t>
            </a:r>
            <a:r>
              <a:rPr lang="en-US" sz="2000" dirty="0">
                <a:latin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cs typeface="Arial" charset="0"/>
              </a:rPr>
              <a:t>trapesium</a:t>
            </a:r>
            <a:r>
              <a:rPr lang="en-US" sz="2000" dirty="0">
                <a:latin typeface="Arial" charset="0"/>
                <a:cs typeface="Arial" charset="0"/>
              </a:rPr>
              <a:t>, phi, bell)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000" dirty="0">
                <a:latin typeface="Arial" charset="0"/>
                <a:cs typeface="Arial" charset="0"/>
              </a:rPr>
              <a:t>JNL: </a:t>
            </a:r>
            <a:r>
              <a:rPr lang="en-US" sz="2000" dirty="0" err="1">
                <a:latin typeface="Arial" charset="0"/>
                <a:cs typeface="Arial" charset="0"/>
              </a:rPr>
              <a:t>Jumlah</a:t>
            </a:r>
            <a:r>
              <a:rPr lang="en-US" sz="2000" dirty="0"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cs typeface="Arial" charset="0"/>
              </a:rPr>
              <a:t>Nilai</a:t>
            </a:r>
            <a:r>
              <a:rPr lang="en-US" sz="2000" dirty="0"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cs typeface="Arial" charset="0"/>
              </a:rPr>
              <a:t>Linguistik</a:t>
            </a:r>
            <a:r>
              <a:rPr lang="en-US" sz="2000" dirty="0">
                <a:latin typeface="Arial" charset="0"/>
                <a:cs typeface="Arial" charset="0"/>
              </a:rPr>
              <a:t> (</a:t>
            </a:r>
            <a:r>
              <a:rPr lang="en-US" sz="2000" dirty="0" err="1">
                <a:latin typeface="Arial" charset="0"/>
                <a:cs typeface="Arial" charset="0"/>
              </a:rPr>
              <a:t>misal</a:t>
            </a:r>
            <a:r>
              <a:rPr lang="en-US" sz="2000" dirty="0"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cs typeface="Arial" charset="0"/>
              </a:rPr>
              <a:t>maksimum</a:t>
            </a:r>
            <a:r>
              <a:rPr lang="en-US" sz="2000" dirty="0">
                <a:latin typeface="Arial" charset="0"/>
                <a:cs typeface="Arial" charset="0"/>
              </a:rPr>
              <a:t> 2</a:t>
            </a:r>
            <a:r>
              <a:rPr lang="en-US" sz="2000" baseline="30000" dirty="0">
                <a:latin typeface="Arial" charset="0"/>
                <a:cs typeface="Arial" charset="0"/>
              </a:rPr>
              <a:t>3</a:t>
            </a:r>
            <a:r>
              <a:rPr lang="en-US" sz="2000" dirty="0">
                <a:latin typeface="Arial" charset="0"/>
                <a:cs typeface="Arial" charset="0"/>
              </a:rPr>
              <a:t> = 8)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000" dirty="0">
                <a:latin typeface="Arial" charset="0"/>
                <a:cs typeface="Arial" charset="0"/>
              </a:rPr>
              <a:t>a, b, c, …, o </a:t>
            </a:r>
            <a:r>
              <a:rPr lang="en-US" sz="2000" dirty="0" err="1" smtClean="0">
                <a:latin typeface="Arial" charset="0"/>
                <a:cs typeface="Arial" charset="0"/>
              </a:rPr>
              <a:t>adalah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smtClean="0"/>
              <a:t>batas2 </a:t>
            </a:r>
            <a:r>
              <a:rPr lang="en-US" sz="2000" dirty="0" err="1" smtClean="0">
                <a:latin typeface="Arial" charset="0"/>
                <a:cs typeface="Arial" charset="0"/>
              </a:rPr>
              <a:t>fungsi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cs typeface="Arial" charset="0"/>
              </a:rPr>
              <a:t>keanggotaan</a:t>
            </a:r>
            <a:endParaRPr lang="en-US" sz="2000" dirty="0">
              <a:latin typeface="Arial" charset="0"/>
              <a:cs typeface="Arial" charset="0"/>
            </a:endParaRPr>
          </a:p>
        </p:txBody>
      </p:sp>
      <p:graphicFrame>
        <p:nvGraphicFramePr>
          <p:cNvPr id="409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457200" y="1762125"/>
          <a:ext cx="8229600" cy="372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Bitmap Image" r:id="rId3" imgW="6657143" imgH="2943636" progId="PBrush">
                  <p:embed/>
                </p:oleObj>
              </mc:Choice>
              <mc:Fallback>
                <p:oleObj name="Bitmap Image" r:id="rId3" imgW="6657143" imgH="2943636" progId="PBrus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62125"/>
                        <a:ext cx="8229600" cy="372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Pemilihan Aturan </a:t>
            </a:r>
            <a:r>
              <a:rPr lang="en-US" i="1" smtClean="0"/>
              <a:t>Fuzzy</a:t>
            </a:r>
            <a:endParaRPr lang="en-US" smtClean="0"/>
          </a:p>
        </p:txBody>
      </p:sp>
      <p:sp>
        <p:nvSpPr>
          <p:cNvPr id="2457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Untuk mendapatkan himpunan aturan fuzzy, kita perlu melatih sistem dengan training set yang representatif dari sekumpulan data-data numerik.</a:t>
            </a:r>
          </a:p>
          <a:p>
            <a:pPr eaLnBrk="1" hangingPunct="1"/>
            <a:r>
              <a:rPr lang="id-ID" dirty="0" smtClean="0"/>
              <a:t>Untuk menghindari himpunan aturan fuzzy yang overfit, kita bisa menggunakan validation set.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258</TotalTime>
  <Words>1201</Words>
  <Application>Microsoft Office PowerPoint</Application>
  <PresentationFormat>On-screen Show (4:3)</PresentationFormat>
  <Paragraphs>270</Paragraphs>
  <Slides>36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Flow</vt:lpstr>
      <vt:lpstr>Office Theme</vt:lpstr>
      <vt:lpstr>Bitmap Image</vt:lpstr>
      <vt:lpstr>Evolving Fuzzy Systems </vt:lpstr>
      <vt:lpstr>Perbandingan EAs dan Fuzzy Systems</vt:lpstr>
      <vt:lpstr>Permasalahan Fuzzy Systems</vt:lpstr>
      <vt:lpstr>Tuning fungsi keanggotaan</vt:lpstr>
      <vt:lpstr>Tuning fungsi keanggotaan (statis)</vt:lpstr>
      <vt:lpstr>Pengkodean Individu (statis)</vt:lpstr>
      <vt:lpstr>Tuning fungsi keanggotaan (dinamis)</vt:lpstr>
      <vt:lpstr>Pengkodean Individu (dinamis)</vt:lpstr>
      <vt:lpstr>Pemilihan Aturan Fuzzy</vt:lpstr>
      <vt:lpstr>PowerPoint Presentation</vt:lpstr>
      <vt:lpstr>Fuzzy partition</vt:lpstr>
      <vt:lpstr>PowerPoint Presentation</vt:lpstr>
      <vt:lpstr>Penentuan rule consequent [NEG02] </vt:lpstr>
      <vt:lpstr>Penentuan rule consequent [NEG02]</vt:lpstr>
      <vt:lpstr>Langkah2 Penentuan rule consequent [NEG02]</vt:lpstr>
      <vt:lpstr>Langkah2 Penentuan rule consequent [NEG02]</vt:lpstr>
      <vt:lpstr>Langkah2 Penentuan rule consequent [NEG02]</vt:lpstr>
      <vt:lpstr>Langkah2 Penentuan rule consequent [NEG02]</vt:lpstr>
      <vt:lpstr>EAs untuk menyeleksi Aturan Fuzzy</vt:lpstr>
      <vt:lpstr>EAs untuk menyeleksi Aturan Fuzzy</vt:lpstr>
      <vt:lpstr>Bentuk Individu</vt:lpstr>
      <vt:lpstr>Fungsi Fitness</vt:lpstr>
      <vt:lpstr>Fungsi Fitness</vt:lpstr>
      <vt:lpstr>Studi Kasus</vt:lpstr>
      <vt:lpstr>Sprinkler Control System</vt:lpstr>
      <vt:lpstr>Sprinkler Control System</vt:lpstr>
      <vt:lpstr>Apa yang di-evolusikan?</vt:lpstr>
      <vt:lpstr>Evolusi Batas2 FK Asumsi: Jumlah dan Bentuk FK serta Fuzzy Rule sudah terdefinisi</vt:lpstr>
      <vt:lpstr>PowerPoint Presentation</vt:lpstr>
      <vt:lpstr>Evolusi Bentuk, Jumlah, dan batas2 FK serta Rule</vt:lpstr>
      <vt:lpstr>Sprinkler Control System</vt:lpstr>
      <vt:lpstr>Personalized Spam Filtering</vt:lpstr>
      <vt:lpstr>Apa yang di-evolusikan?</vt:lpstr>
      <vt:lpstr>PowerPoint Presentation</vt:lpstr>
      <vt:lpstr>Personalized Spam Filtering</vt:lpstr>
      <vt:lpstr>Referensi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CS4763 Soft Computing 05 Neuro-Fuzzy</dc:title>
  <dc:creator>Toshiba</dc:creator>
  <cp:lastModifiedBy>lenovo</cp:lastModifiedBy>
  <cp:revision>23</cp:revision>
  <dcterms:created xsi:type="dcterms:W3CDTF">2006-08-16T00:00:00Z</dcterms:created>
  <dcterms:modified xsi:type="dcterms:W3CDTF">2017-05-21T06:02:27Z</dcterms:modified>
</cp:coreProperties>
</file>