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sldIdLst>
    <p:sldId id="283" r:id="rId3"/>
    <p:sldId id="257" r:id="rId4"/>
    <p:sldId id="291" r:id="rId5"/>
    <p:sldId id="297" r:id="rId6"/>
    <p:sldId id="258" r:id="rId7"/>
    <p:sldId id="259" r:id="rId8"/>
    <p:sldId id="260" r:id="rId9"/>
    <p:sldId id="261" r:id="rId10"/>
    <p:sldId id="262" r:id="rId11"/>
    <p:sldId id="263" r:id="rId12"/>
    <p:sldId id="299" r:id="rId13"/>
    <p:sldId id="298" r:id="rId14"/>
    <p:sldId id="264" r:id="rId15"/>
    <p:sldId id="265" r:id="rId16"/>
    <p:sldId id="266" r:id="rId17"/>
    <p:sldId id="267" r:id="rId18"/>
    <p:sldId id="268" r:id="rId19"/>
    <p:sldId id="269" r:id="rId20"/>
    <p:sldId id="301" r:id="rId21"/>
    <p:sldId id="270" r:id="rId22"/>
    <p:sldId id="271" r:id="rId23"/>
    <p:sldId id="272" r:id="rId24"/>
    <p:sldId id="30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30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 autoAdjust="0"/>
    <p:restoredTop sz="94660"/>
  </p:normalViewPr>
  <p:slideViewPr>
    <p:cSldViewPr>
      <p:cViewPr>
        <p:scale>
          <a:sx n="66" d="100"/>
          <a:sy n="66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C059D09-6751-4EA3-8493-03FF52953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o2.wordpress.com/?id=725X1342&amp;site=shisymbolinternational.wordpress.com&amp;url=http://www.shisymbol.com/" TargetMode="Externa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o2.wordpress.com/?id=725X1342&amp;site=shisymbolinternational.wordpress.com&amp;url=http://www.shisymbol.com/" TargetMode="Externa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Program%20TA%20Addino/Program/EdgeDetect.exe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6000" dirty="0" smtClean="0"/>
              <a:t>Fuzzy EAs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6147" name="Subtitle 3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 fontScale="92500" lnSpcReduction="20000"/>
          </a:bodyPr>
          <a:lstStyle/>
          <a:p>
            <a:pPr marR="0"/>
            <a:r>
              <a:rPr lang="id-ID" sz="2400" dirty="0"/>
              <a:t>Dr. </a:t>
            </a:r>
            <a:r>
              <a:rPr lang="en-GB" sz="2400" dirty="0" err="1"/>
              <a:t>Suyanto</a:t>
            </a:r>
            <a:r>
              <a:rPr lang="en-GB" sz="2400" dirty="0"/>
              <a:t>, S</a:t>
            </a:r>
            <a:r>
              <a:rPr lang="id-ID" sz="2400" dirty="0"/>
              <a:t>.</a:t>
            </a:r>
            <a:r>
              <a:rPr lang="en-GB" sz="2400" dirty="0"/>
              <a:t>T</a:t>
            </a:r>
            <a:r>
              <a:rPr lang="id-ID" sz="2400" dirty="0"/>
              <a:t>.</a:t>
            </a:r>
            <a:r>
              <a:rPr lang="en-GB" sz="2400" dirty="0"/>
              <a:t>, M</a:t>
            </a:r>
            <a:r>
              <a:rPr lang="id-ID" sz="2400" dirty="0"/>
              <a:t>.</a:t>
            </a:r>
            <a:r>
              <a:rPr lang="en-GB" sz="2400" dirty="0"/>
              <a:t>Sc.</a:t>
            </a:r>
            <a:endParaRPr lang="id-ID" sz="2400" dirty="0"/>
          </a:p>
          <a:p>
            <a:pPr marR="0"/>
            <a:r>
              <a:rPr lang="id-ID" sz="2400" dirty="0"/>
              <a:t>HP/WA: 0812 845 12345</a:t>
            </a:r>
          </a:p>
          <a:p>
            <a:pPr marR="0"/>
            <a:endParaRPr lang="en-US" sz="2400" dirty="0"/>
          </a:p>
          <a:p>
            <a:pPr marR="0"/>
            <a:r>
              <a:rPr lang="id-ID" sz="2400" dirty="0"/>
              <a:t>Intelligence Computing Multimedia (ICM)</a:t>
            </a:r>
          </a:p>
          <a:p>
            <a:pPr marR="0"/>
            <a:r>
              <a:rPr lang="id-ID" sz="2400" dirty="0"/>
              <a:t>Informatics faculty  – Telkom University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Phenotype statistic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Fitness range</a:t>
            </a:r>
          </a:p>
          <a:p>
            <a:r>
              <a:rPr lang="en-US" dirty="0" err="1" smtClean="0"/>
              <a:t>Rasio</a:t>
            </a:r>
            <a:r>
              <a:rPr lang="en-US" dirty="0" smtClean="0"/>
              <a:t> fitness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fitness rata-rata</a:t>
            </a:r>
          </a:p>
          <a:p>
            <a:r>
              <a:rPr lang="en-US" dirty="0" err="1" smtClean="0"/>
              <a:t>Variansi</a:t>
            </a:r>
            <a:r>
              <a:rPr lang="en-US" dirty="0" smtClean="0"/>
              <a:t> fitness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Genotype </a:t>
            </a:r>
            <a:r>
              <a:rPr lang="id-ID" i="1" dirty="0" smtClean="0"/>
              <a:t>vs </a:t>
            </a:r>
            <a:r>
              <a:rPr lang="en-US" i="1" dirty="0" smtClean="0"/>
              <a:t>Phenotype statistic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Kenapa harus dipakai keduanya?</a:t>
            </a:r>
          </a:p>
          <a:p>
            <a:r>
              <a:rPr lang="id-ID" i="1" dirty="0" smtClean="0"/>
              <a:t>G</a:t>
            </a:r>
            <a:r>
              <a:rPr lang="en-US" i="1" dirty="0" err="1" smtClean="0"/>
              <a:t>enotype</a:t>
            </a:r>
            <a:r>
              <a:rPr lang="id-ID" i="1" dirty="0" smtClean="0"/>
              <a:t> </a:t>
            </a:r>
            <a:r>
              <a:rPr lang="id-ID" dirty="0" smtClean="0"/>
              <a:t>saja </a:t>
            </a:r>
            <a:r>
              <a:rPr lang="id-ID" i="1" dirty="0" smtClean="0"/>
              <a:t>atau p</a:t>
            </a:r>
            <a:r>
              <a:rPr lang="en-US" i="1" dirty="0" err="1" smtClean="0"/>
              <a:t>henotype</a:t>
            </a:r>
            <a:r>
              <a:rPr lang="id-ID" i="1" dirty="0" smtClean="0"/>
              <a:t> </a:t>
            </a:r>
            <a:r>
              <a:rPr lang="id-ID" dirty="0" smtClean="0"/>
              <a:t>saja tidak cukup?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Love and those Single needles in haystack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551656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044575"/>
            <a:ext cx="542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83575" y="5943600"/>
            <a:ext cx="54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9531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f(x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r>
              <a:rPr lang="en-US" sz="3200">
                <a:solidFill>
                  <a:srgbClr val="FF0000"/>
                </a:solidFill>
              </a:rPr>
              <a:t>,x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r>
              <a:rPr lang="en-US" sz="3200">
                <a:solidFill>
                  <a:srgbClr val="FF0000"/>
                </a:solidFill>
              </a:rPr>
              <a:t>)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7825" y="6400800"/>
            <a:ext cx="7848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1066800" y="3200400"/>
            <a:ext cx="4648200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-2108200" y="3836988"/>
            <a:ext cx="5060950" cy="69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57600" y="37338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4953000" y="37338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6019800" y="37338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3048000" y="37338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5562600" y="37338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4191000" y="37338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3886200" y="2286000"/>
            <a:ext cx="381000" cy="4572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3810000" y="2590800"/>
            <a:ext cx="381000" cy="4572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4191000" y="2590800"/>
            <a:ext cx="381000" cy="4572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Oval 20"/>
          <p:cNvSpPr/>
          <p:nvPr/>
        </p:nvSpPr>
        <p:spPr>
          <a:xfrm>
            <a:off x="4114800" y="1905000"/>
            <a:ext cx="381000" cy="4572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Oval 21"/>
          <p:cNvSpPr/>
          <p:nvPr/>
        </p:nvSpPr>
        <p:spPr>
          <a:xfrm>
            <a:off x="4343400" y="2286000"/>
            <a:ext cx="381000" cy="4572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6781801" y="3581400"/>
            <a:ext cx="2362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Beda secara Genotype, tapi Phenotype sama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00373" y="2133600"/>
            <a:ext cx="2514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>
                <a:solidFill>
                  <a:srgbClr val="0070C0"/>
                </a:solidFill>
              </a:rPr>
              <a:t>Beda secara Phenotype, tapi Genotype-nya mirip</a:t>
            </a:r>
            <a:endParaRPr lang="id-ID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0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Fuzzy government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EA:</a:t>
            </a:r>
          </a:p>
          <a:p>
            <a:pPr lvl="1"/>
            <a:r>
              <a:rPr lang="en-US" dirty="0" err="1" smtClean="0"/>
              <a:t>Konvergensi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endParaRPr lang="en-US" dirty="0" smtClean="0"/>
          </a:p>
          <a:p>
            <a:pPr lvl="1"/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prematur</a:t>
            </a:r>
            <a:endParaRPr lang="en-US" dirty="0" smtClean="0"/>
          </a:p>
          <a:p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EA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 err="1" smtClean="0"/>
              <a:t>Pemilihan</a:t>
            </a:r>
            <a:r>
              <a:rPr lang="en-US" dirty="0" smtClean="0"/>
              <a:t> parameter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Parameter EA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berubah-ubah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parameter-parameter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Pengontrolan parameter EA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Output </a:t>
            </a:r>
            <a:r>
              <a:rPr lang="en-US" dirty="0" err="1"/>
              <a:t>dari</a:t>
            </a:r>
            <a:r>
              <a:rPr lang="en-US" dirty="0"/>
              <a:t> fuzzy government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>
                <a:solidFill>
                  <a:srgbClr val="FFFF66"/>
                </a:solidFill>
                <a:effectLst/>
              </a:rPr>
              <a:t> </a:t>
            </a:r>
            <a:r>
              <a:rPr lang="en-US" dirty="0"/>
              <a:t>parameter EA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Pengontrolan</a:t>
            </a:r>
            <a:r>
              <a:rPr lang="en-US" dirty="0">
                <a:solidFill>
                  <a:srgbClr val="FFFF66"/>
                </a:solidFill>
                <a:effectLst/>
              </a:rPr>
              <a:t> </a:t>
            </a:r>
            <a:r>
              <a:rPr lang="en-US" dirty="0"/>
              <a:t>parameter EA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populasi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Probabilitas</a:t>
            </a:r>
            <a:r>
              <a:rPr lang="en-US" dirty="0"/>
              <a:t> crossover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Mutasi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/>
              <a:t>Selective </a:t>
            </a:r>
            <a:r>
              <a:rPr lang="en-US" i="1" dirty="0" smtClean="0"/>
              <a:t>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Pengontrolan</a:t>
            </a:r>
            <a:r>
              <a:rPr lang="en-US" sz="3600" dirty="0"/>
              <a:t> </a:t>
            </a:r>
            <a:r>
              <a:rPr lang="en-US" sz="3600" dirty="0" err="1"/>
              <a:t>Probabilitas</a:t>
            </a:r>
            <a:r>
              <a:rPr lang="en-US" sz="3600" dirty="0"/>
              <a:t> </a:t>
            </a:r>
            <a:r>
              <a:rPr lang="en-US" sz="3600" i="1" dirty="0" smtClean="0"/>
              <a:t>Crossover</a:t>
            </a:r>
            <a:r>
              <a:rPr lang="id-ID" sz="3600" i="1" dirty="0" smtClean="0"/>
              <a:t> </a:t>
            </a:r>
            <a:r>
              <a:rPr lang="id-ID" sz="1600" dirty="0" smtClean="0"/>
              <a:t>[</a:t>
            </a:r>
            <a:r>
              <a:rPr lang="en-US" sz="1600" dirty="0" err="1" smtClean="0"/>
              <a:t>Xu</a:t>
            </a:r>
            <a:r>
              <a:rPr lang="en-US" sz="1600" dirty="0" smtClean="0"/>
              <a:t> &amp; </a:t>
            </a:r>
            <a:r>
              <a:rPr lang="id-ID" sz="1600" dirty="0" smtClean="0"/>
              <a:t>et al]</a:t>
            </a:r>
            <a:endParaRPr lang="en-US" sz="3600" dirty="0"/>
          </a:p>
        </p:txBody>
      </p:sp>
      <p:graphicFrame>
        <p:nvGraphicFramePr>
          <p:cNvPr id="201782" name="Group 54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8305800" cy="4297680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Ukuran populasi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Generasi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Singkat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Lama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Sangat 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Sangat 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Pengontrolan</a:t>
            </a:r>
            <a:r>
              <a:rPr lang="en-US" sz="3600" dirty="0"/>
              <a:t> </a:t>
            </a:r>
            <a:r>
              <a:rPr lang="en-US" sz="3600" dirty="0" err="1"/>
              <a:t>Probabilitas</a:t>
            </a:r>
            <a:r>
              <a:rPr lang="en-US" sz="3600" dirty="0"/>
              <a:t> </a:t>
            </a:r>
            <a:r>
              <a:rPr lang="en-US" sz="3600" dirty="0" err="1" smtClean="0"/>
              <a:t>Mutasi</a:t>
            </a:r>
            <a:r>
              <a:rPr lang="id-ID" sz="3600" dirty="0" smtClean="0"/>
              <a:t> </a:t>
            </a:r>
            <a:r>
              <a:rPr lang="id-ID" sz="1600" dirty="0" smtClean="0"/>
              <a:t>[</a:t>
            </a:r>
            <a:r>
              <a:rPr lang="en-US" sz="1600" dirty="0" err="1" smtClean="0"/>
              <a:t>Xu</a:t>
            </a:r>
            <a:r>
              <a:rPr lang="en-US" sz="1600" dirty="0" smtClean="0"/>
              <a:t> &amp; </a:t>
            </a:r>
            <a:r>
              <a:rPr lang="id-ID" sz="1600" dirty="0" smtClean="0"/>
              <a:t>et al]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03810" name="Group 34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8305800" cy="4404360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Ukuran populasi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Generasi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Singkat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Sangat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 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Lama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Sangat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 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Sangat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 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Pengontrolan</a:t>
            </a:r>
            <a:r>
              <a:rPr lang="en-US" sz="2800" dirty="0"/>
              <a:t> </a:t>
            </a:r>
            <a:r>
              <a:rPr lang="en-US" sz="2800" i="1" dirty="0"/>
              <a:t>exploitation-oriented</a:t>
            </a:r>
            <a:r>
              <a:rPr lang="en-US" sz="2800" dirty="0"/>
              <a:t> </a:t>
            </a:r>
            <a:r>
              <a:rPr lang="id-ID" sz="2800" i="1" dirty="0" smtClean="0"/>
              <a:t>c</a:t>
            </a:r>
            <a:r>
              <a:rPr lang="en-US" sz="2800" i="1" dirty="0" err="1" smtClean="0"/>
              <a:t>rossover</a:t>
            </a:r>
            <a:r>
              <a:rPr lang="en-US" sz="2800" i="1" dirty="0" smtClean="0"/>
              <a:t> rate</a:t>
            </a:r>
            <a:r>
              <a:rPr lang="id-ID" sz="3200" i="1" dirty="0" smtClean="0"/>
              <a:t> </a:t>
            </a:r>
            <a:r>
              <a:rPr lang="id-ID" sz="1600" dirty="0" smtClean="0"/>
              <a:t>[</a:t>
            </a:r>
            <a:r>
              <a:rPr lang="en-US" sz="1600" dirty="0" err="1" smtClean="0"/>
              <a:t>Xu</a:t>
            </a:r>
            <a:r>
              <a:rPr lang="en-US" sz="1600" dirty="0" smtClean="0"/>
              <a:t> &amp; </a:t>
            </a:r>
            <a:r>
              <a:rPr lang="id-ID" sz="1600" dirty="0" smtClean="0"/>
              <a:t>et al]</a:t>
            </a:r>
            <a:endParaRPr lang="en-US" sz="3200" i="1" dirty="0"/>
          </a:p>
        </p:txBody>
      </p:sp>
      <p:graphicFrame>
        <p:nvGraphicFramePr>
          <p:cNvPr id="204837" name="Group 37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8305800" cy="4297680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Phenotype diversity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Genotype diversity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Rendah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Tinggi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Rendah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Tinggi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35" name="Rectangle 3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6000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990600" cy="86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Pengontrolan</a:t>
            </a:r>
            <a:r>
              <a:rPr lang="en-US" sz="3600" dirty="0"/>
              <a:t> </a:t>
            </a:r>
            <a:r>
              <a:rPr lang="en-US" sz="3600" i="1" dirty="0"/>
              <a:t>selective </a:t>
            </a:r>
            <a:r>
              <a:rPr lang="en-US" sz="3600" i="1" dirty="0" smtClean="0"/>
              <a:t>pressure</a:t>
            </a:r>
            <a:r>
              <a:rPr lang="id-ID" sz="3600" i="1" dirty="0" smtClean="0"/>
              <a:t> </a:t>
            </a:r>
            <a:r>
              <a:rPr lang="id-ID" sz="1600" dirty="0" smtClean="0"/>
              <a:t>[</a:t>
            </a:r>
            <a:r>
              <a:rPr lang="en-US" sz="1600" dirty="0" err="1" smtClean="0"/>
              <a:t>Xu</a:t>
            </a:r>
            <a:r>
              <a:rPr lang="en-US" sz="1600" dirty="0" smtClean="0"/>
              <a:t> &amp; </a:t>
            </a:r>
            <a:r>
              <a:rPr lang="id-ID" sz="1600" dirty="0" smtClean="0"/>
              <a:t>et al]</a:t>
            </a:r>
            <a:endParaRPr lang="en-US" sz="3600" i="1" dirty="0"/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8305800" cy="4297680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1" u="none" strike="noStrike" kern="1200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Phenotype diversity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Genotype diversity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Rendah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Tinggi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Rendah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Sedang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Tinggi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Kecil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Besar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57" name="Rectangle 3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05860" name="Rectangle 3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6010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171923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6994" name="Picture 3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821876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/>
              <a:t>Permasalahan</a:t>
            </a:r>
            <a:r>
              <a:rPr lang="en-US" sz="5400" dirty="0" smtClean="0"/>
              <a:t> </a:t>
            </a:r>
            <a:r>
              <a:rPr lang="en-US" sz="5400" dirty="0" err="1" smtClean="0"/>
              <a:t>Pada</a:t>
            </a:r>
            <a:r>
              <a:rPr lang="en-US" sz="5400" dirty="0" smtClean="0"/>
              <a:t> EAs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13377" name="Object 1"/>
          <p:cNvGraphicFramePr>
            <a:graphicFrameLocks noChangeAspect="1"/>
          </p:cNvGraphicFramePr>
          <p:nvPr/>
        </p:nvGraphicFramePr>
        <p:xfrm>
          <a:off x="609599" y="609600"/>
          <a:ext cx="8029971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4540711" imgH="3274709" progId="Visio.Drawing.11">
                  <p:embed/>
                </p:oleObj>
              </mc:Choice>
              <mc:Fallback>
                <p:oleObj name="Visio" r:id="rId3" imgW="4540711" imgH="3274709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609600"/>
                        <a:ext cx="8029971" cy="579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EAs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Komponen-Komponen</a:t>
            </a:r>
            <a:r>
              <a:rPr lang="en-US" sz="3600" dirty="0" smtClean="0"/>
              <a:t> Fuzzy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Fuzzy fitness</a:t>
            </a:r>
            <a:endParaRPr lang="id-ID" dirty="0" smtClean="0"/>
          </a:p>
          <a:p>
            <a:pPr lvl="0"/>
            <a:r>
              <a:rPr lang="en-US" dirty="0" err="1" smtClean="0"/>
              <a:t>Rekombinasi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id-ID" i="1" dirty="0" smtClean="0"/>
              <a:t>fuzzy</a:t>
            </a:r>
            <a:r>
              <a:rPr lang="en-US" i="1" dirty="0" smtClean="0"/>
              <a:t> connectives</a:t>
            </a:r>
            <a:endParaRPr lang="id-ID" dirty="0" smtClean="0"/>
          </a:p>
          <a:p>
            <a:pPr lvl="0"/>
            <a:r>
              <a:rPr lang="en-US" i="1" dirty="0" smtClean="0"/>
              <a:t>Soft genetic operators</a:t>
            </a:r>
            <a:endParaRPr lang="id-ID" dirty="0" smtClean="0"/>
          </a:p>
          <a:p>
            <a:pPr lvl="0"/>
            <a:r>
              <a:rPr lang="en-US" dirty="0" err="1" smtClean="0"/>
              <a:t>Rekombinasi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Templates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Fuzzy fitness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menggunakan </a:t>
            </a:r>
            <a:r>
              <a:rPr lang="en-US" i="1" dirty="0" smtClean="0"/>
              <a:t>fitness</a:t>
            </a:r>
            <a:r>
              <a:rPr lang="en-US" dirty="0" smtClean="0"/>
              <a:t> </a:t>
            </a:r>
            <a:r>
              <a:rPr lang="en-US" dirty="0" err="1" smtClean="0"/>
              <a:t>berpresisi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id-ID" dirty="0" smtClean="0"/>
              <a:t>membuat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id-ID" dirty="0" smtClean="0"/>
              <a:t>EAs </a:t>
            </a:r>
            <a:r>
              <a:rPr lang="en-US" dirty="0" err="1" smtClean="0"/>
              <a:t>meningkat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, </a:t>
            </a:r>
            <a:r>
              <a:rPr lang="en-US" dirty="0" err="1" smtClean="0"/>
              <a:t>jawabannya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id-ID" dirty="0" smtClean="0"/>
              <a:t>Suatu pendekatan yang masuk akal untuk masalah di atas adalah menangani </a:t>
            </a:r>
            <a:r>
              <a:rPr lang="id-ID" i="1" dirty="0" smtClean="0"/>
              <a:t>fitness</a:t>
            </a:r>
            <a:r>
              <a:rPr lang="id-ID" dirty="0" smtClean="0"/>
              <a:t> secara impresisi. </a:t>
            </a:r>
            <a:endParaRPr lang="en-US" dirty="0" smtClean="0"/>
          </a:p>
          <a:p>
            <a:r>
              <a:rPr lang="id-ID" dirty="0" smtClean="0"/>
              <a:t>Penanganan bisa dilakukan menggunakan perangkat-perangkat pada teori himpunan </a:t>
            </a:r>
            <a:r>
              <a:rPr lang="id-ID" i="1" dirty="0" smtClean="0"/>
              <a:t>fuzzy</a:t>
            </a:r>
            <a:r>
              <a:rPr lang="id-ID" dirty="0" smtClean="0"/>
              <a:t>. </a:t>
            </a:r>
            <a:endParaRPr lang="en-US" dirty="0" smtClean="0"/>
          </a:p>
          <a:p>
            <a:r>
              <a:rPr lang="id-ID" dirty="0" smtClean="0"/>
              <a:t>Adaptive Fuzzy Fitness Granulation (AFFG)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3810000" cy="685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505200" y="6062246"/>
            <a:ext cx="5565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dirty="0" smtClean="0"/>
              <a:t>Adaptive Fuzzy Fitness Granulation (AFFG)</a:t>
            </a:r>
            <a:endParaRPr lang="id-ID" sz="2400" b="1" dirty="0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685800"/>
            <a:ext cx="457253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505200" y="6443246"/>
            <a:ext cx="54820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600" b="1" dirty="0" smtClean="0"/>
              <a:t>[Mohsen Davarynejad, Ferdowsi University of mashhad, 2007]</a:t>
            </a:r>
            <a:endParaRPr lang="id-ID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Rekombinasi</a:t>
            </a:r>
            <a:r>
              <a:rPr lang="en-US" sz="4000" dirty="0" smtClean="0"/>
              <a:t> </a:t>
            </a:r>
            <a:r>
              <a:rPr lang="en-US" sz="4000" dirty="0" err="1" smtClean="0"/>
              <a:t>berbasis</a:t>
            </a:r>
            <a:r>
              <a:rPr lang="en-US" sz="4000" dirty="0" smtClean="0"/>
              <a:t> </a:t>
            </a:r>
            <a:r>
              <a:rPr lang="id-ID" sz="4000" i="1" dirty="0" smtClean="0"/>
              <a:t>fuzzy</a:t>
            </a:r>
            <a:r>
              <a:rPr lang="en-US" sz="4000" i="1" dirty="0" smtClean="0"/>
              <a:t> connectives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i="1" dirty="0" smtClean="0"/>
              <a:t>allele</a:t>
            </a:r>
            <a:r>
              <a:rPr lang="en-US" dirty="0" smtClean="0"/>
              <a:t> </a:t>
            </a:r>
            <a:r>
              <a:rPr lang="id-ID" dirty="0" smtClean="0"/>
              <a:t>(nilai gen)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tiga</a:t>
            </a:r>
            <a:r>
              <a:rPr lang="en-US" dirty="0" smtClean="0"/>
              <a:t> interval. </a:t>
            </a:r>
          </a:p>
          <a:p>
            <a:r>
              <a:rPr lang="en-US" dirty="0" smtClean="0"/>
              <a:t>Interval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exploitation interval</a:t>
            </a:r>
            <a:r>
              <a:rPr lang="id-ID" dirty="0" smtClean="0"/>
              <a:t> dan i</a:t>
            </a:r>
            <a:r>
              <a:rPr lang="en-US" dirty="0" err="1" smtClean="0"/>
              <a:t>nterval</a:t>
            </a:r>
            <a:r>
              <a:rPr lang="en-US" dirty="0" smtClean="0"/>
              <a:t> </a:t>
            </a:r>
            <a:r>
              <a:rPr lang="id-ID" dirty="0" smtClean="0"/>
              <a:t>l</a:t>
            </a:r>
            <a:r>
              <a:rPr lang="en-US" dirty="0" err="1" smtClean="0"/>
              <a:t>ainnya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exploration interval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615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15425" name="Object 1"/>
          <p:cNvGraphicFramePr>
            <a:graphicFrameLocks noChangeAspect="1"/>
          </p:cNvGraphicFramePr>
          <p:nvPr/>
        </p:nvGraphicFramePr>
        <p:xfrm>
          <a:off x="1865243" y="3810000"/>
          <a:ext cx="544995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2235200" imgH="660400" progId="Equation.3">
                  <p:embed/>
                </p:oleObj>
              </mc:Choice>
              <mc:Fallback>
                <p:oleObj name="Equation" r:id="rId3" imgW="2235200" imgH="660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243" y="3810000"/>
                        <a:ext cx="5449957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Rekombinasi</a:t>
            </a:r>
            <a:r>
              <a:rPr lang="en-US" sz="4000" dirty="0" smtClean="0"/>
              <a:t> </a:t>
            </a:r>
            <a:r>
              <a:rPr lang="en-US" sz="4000" dirty="0" err="1" smtClean="0"/>
              <a:t>berbasis</a:t>
            </a:r>
            <a:r>
              <a:rPr lang="en-US" sz="4000" dirty="0" smtClean="0"/>
              <a:t> </a:t>
            </a:r>
            <a:r>
              <a:rPr lang="id-ID" sz="4000" i="1" dirty="0" smtClean="0"/>
              <a:t>fuzzy</a:t>
            </a:r>
            <a:r>
              <a:rPr lang="en-US" sz="4000" i="1" dirty="0" smtClean="0"/>
              <a:t> connectives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id-ID" dirty="0" smtClean="0"/>
              <a:t>tersebut</a:t>
            </a:r>
            <a:r>
              <a:rPr lang="en-US" dirty="0" smtClean="0"/>
              <a:t>, re</a:t>
            </a:r>
            <a:r>
              <a:rPr lang="id-ID" dirty="0" smtClean="0"/>
              <a:t>k</a:t>
            </a:r>
            <a:r>
              <a:rPr lang="en-US" dirty="0" err="1" smtClean="0"/>
              <a:t>ombina</a:t>
            </a:r>
            <a:r>
              <a:rPr lang="id-ID" dirty="0" smtClean="0"/>
              <a:t>s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tiga cara, yaitu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en-US" sz="2000" dirty="0" smtClean="0"/>
              <a:t>L-</a:t>
            </a:r>
            <a:r>
              <a:rPr lang="en-US" sz="2000" i="1" dirty="0" smtClean="0"/>
              <a:t>recombination </a:t>
            </a:r>
            <a:r>
              <a:rPr lang="id-ID" sz="2000" dirty="0" smtClean="0"/>
              <a:t>(rekombinasi pada interval kiri </a:t>
            </a:r>
            <a:r>
              <a:rPr lang="id-ID" sz="2000" i="1" dirty="0" smtClean="0"/>
              <a:t>L</a:t>
            </a:r>
            <a:r>
              <a:rPr lang="id-ID" sz="2000" dirty="0" smtClean="0"/>
              <a:t>(x,y))</a:t>
            </a:r>
          </a:p>
          <a:p>
            <a:pPr lvl="1"/>
            <a:r>
              <a:rPr lang="en-US" sz="2000" dirty="0" smtClean="0"/>
              <a:t>M-</a:t>
            </a:r>
            <a:r>
              <a:rPr lang="en-US" sz="2000" i="1" dirty="0" smtClean="0"/>
              <a:t>recombination </a:t>
            </a:r>
            <a:r>
              <a:rPr lang="id-ID" sz="2000" dirty="0" smtClean="0"/>
              <a:t>(rekombinasi pada interval tengah </a:t>
            </a:r>
            <a:r>
              <a:rPr lang="id-ID" sz="2000" i="1" dirty="0" smtClean="0"/>
              <a:t>M</a:t>
            </a:r>
            <a:r>
              <a:rPr lang="id-ID" sz="2000" dirty="0" smtClean="0"/>
              <a:t>(x,y))</a:t>
            </a:r>
          </a:p>
          <a:p>
            <a:pPr lvl="1"/>
            <a:r>
              <a:rPr lang="en-US" sz="2000" dirty="0" smtClean="0"/>
              <a:t>R-</a:t>
            </a:r>
            <a:r>
              <a:rPr lang="en-US" sz="2000" i="1" dirty="0" smtClean="0"/>
              <a:t>recombination </a:t>
            </a:r>
            <a:r>
              <a:rPr lang="id-ID" sz="2000" dirty="0" smtClean="0"/>
              <a:t>(rekombinasi pada interval kanan </a:t>
            </a:r>
            <a:r>
              <a:rPr lang="id-ID" sz="2000" i="1" dirty="0" smtClean="0"/>
              <a:t>R</a:t>
            </a:r>
            <a:r>
              <a:rPr lang="id-ID" sz="2000" dirty="0" smtClean="0"/>
              <a:t>(x,y))</a:t>
            </a:r>
            <a:endParaRPr lang="en-US" sz="2000" dirty="0" smtClean="0"/>
          </a:p>
          <a:p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id-ID" dirty="0" smtClean="0"/>
              <a:t>tiga cara </a:t>
            </a:r>
            <a:r>
              <a:rPr lang="en-US" dirty="0" smtClean="0"/>
              <a:t>re</a:t>
            </a:r>
            <a:r>
              <a:rPr lang="id-ID" dirty="0" smtClean="0"/>
              <a:t>k</a:t>
            </a:r>
            <a:r>
              <a:rPr lang="en-US" dirty="0" err="1" smtClean="0"/>
              <a:t>ombina</a:t>
            </a:r>
            <a:r>
              <a:rPr lang="id-ID" dirty="0" smtClean="0"/>
              <a:t>s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/</a:t>
            </a:r>
            <a:r>
              <a:rPr lang="en-US" dirty="0" err="1" smtClean="0"/>
              <a:t>eksploitasi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Soft genetic operators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Hans-Michael Voigt </a:t>
            </a:r>
            <a:r>
              <a:rPr lang="en-US" dirty="0" smtClean="0"/>
              <a:t>et. al. </a:t>
            </a:r>
            <a:r>
              <a:rPr lang="id-ID" dirty="0" smtClean="0"/>
              <a:t>menggunakan dua operator</a:t>
            </a:r>
            <a:r>
              <a:rPr lang="en-US" dirty="0" smtClean="0"/>
              <a:t> (re</a:t>
            </a:r>
            <a:r>
              <a:rPr lang="id-ID" dirty="0" smtClean="0"/>
              <a:t>k</a:t>
            </a:r>
            <a:r>
              <a:rPr lang="en-US" dirty="0" err="1" smtClean="0"/>
              <a:t>ombina</a:t>
            </a:r>
            <a:r>
              <a:rPr lang="id-ID" dirty="0" smtClean="0"/>
              <a:t>s</a:t>
            </a:r>
            <a:r>
              <a:rPr lang="en-US" dirty="0" err="1" smtClean="0"/>
              <a:t>i</a:t>
            </a:r>
            <a:r>
              <a:rPr lang="en-US" dirty="0" smtClean="0"/>
              <a:t> &amp;</a:t>
            </a:r>
            <a:r>
              <a:rPr lang="id-ID" dirty="0" smtClean="0"/>
              <a:t> mutasi</a:t>
            </a:r>
            <a:r>
              <a:rPr lang="en-US" dirty="0" smtClean="0"/>
              <a:t>)</a:t>
            </a:r>
            <a:r>
              <a:rPr lang="id-ID" dirty="0" smtClean="0"/>
              <a:t> yang bersifat </a:t>
            </a:r>
            <a:r>
              <a:rPr lang="id-ID" i="1" dirty="0" smtClean="0"/>
              <a:t>soft modal</a:t>
            </a:r>
            <a:r>
              <a:rPr lang="id-ID" dirty="0" smtClean="0"/>
              <a:t>. </a:t>
            </a:r>
            <a:endParaRPr lang="en-US" dirty="0" smtClean="0"/>
          </a:p>
          <a:p>
            <a:r>
              <a:rPr lang="id-ID" dirty="0" smtClean="0"/>
              <a:t>Kedua operator tersebut berbasiskan </a:t>
            </a:r>
            <a:r>
              <a:rPr lang="id-ID" dirty="0" smtClean="0">
                <a:solidFill>
                  <a:srgbClr val="FF0000"/>
                </a:solidFill>
              </a:rPr>
              <a:t>distribusi </a:t>
            </a:r>
            <a:r>
              <a:rPr lang="id-ID" smtClean="0">
                <a:solidFill>
                  <a:srgbClr val="FF0000"/>
                </a:solidFill>
              </a:rPr>
              <a:t>probabilitas segitiga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Modal Recombination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Misalkan, ada dua kromosom (</a:t>
            </a:r>
            <a:r>
              <a:rPr lang="fi-FI" sz="2400" i="1" dirty="0" smtClean="0"/>
              <a:t>x</a:t>
            </a:r>
            <a:r>
              <a:rPr lang="fi-FI" sz="2400" dirty="0" smtClean="0"/>
              <a:t>1, ..., </a:t>
            </a:r>
            <a:r>
              <a:rPr lang="fi-FI" sz="2400" i="1" dirty="0" smtClean="0"/>
              <a:t>xn</a:t>
            </a:r>
            <a:r>
              <a:rPr lang="fi-FI" sz="2400" dirty="0" smtClean="0"/>
              <a:t>) dan (</a:t>
            </a:r>
            <a:r>
              <a:rPr lang="fi-FI" sz="2400" i="1" dirty="0" smtClean="0"/>
              <a:t>y</a:t>
            </a:r>
            <a:r>
              <a:rPr lang="fi-FI" sz="2400" dirty="0" smtClean="0"/>
              <a:t>1, ..., </a:t>
            </a:r>
            <a:r>
              <a:rPr lang="fi-FI" sz="2400" i="1" dirty="0" smtClean="0"/>
              <a:t>yn</a:t>
            </a:r>
            <a:r>
              <a:rPr lang="fi-FI" sz="2400" dirty="0" smtClean="0"/>
              <a:t>). </a:t>
            </a:r>
          </a:p>
          <a:p>
            <a:r>
              <a:rPr lang="id-ID" sz="2400" dirty="0" smtClean="0"/>
              <a:t>Probabilitas bahwa </a:t>
            </a:r>
            <a:r>
              <a:rPr lang="id-ID" sz="2400" i="1" dirty="0" smtClean="0"/>
              <a:t>offspring </a:t>
            </a:r>
            <a:r>
              <a:rPr lang="id-ID" sz="2400" dirty="0" smtClean="0"/>
              <a:t>memiliki nilai </a:t>
            </a:r>
            <a:r>
              <a:rPr lang="id-ID" sz="2400" i="1" dirty="0" smtClean="0"/>
              <a:t>z</a:t>
            </a:r>
            <a:r>
              <a:rPr lang="id-ID" sz="2400" i="1" baseline="-25000" dirty="0" smtClean="0"/>
              <a:t>i</a:t>
            </a:r>
            <a:r>
              <a:rPr lang="id-ID" sz="2400" dirty="0" smtClean="0"/>
              <a:t> dimana </a:t>
            </a:r>
            <a:r>
              <a:rPr lang="id-ID" sz="2400" i="1" dirty="0" smtClean="0"/>
              <a:t>i</a:t>
            </a:r>
            <a:r>
              <a:rPr lang="id-ID" sz="2400" dirty="0" smtClean="0"/>
              <a:t> = 1, ..., N, adalah mengikuti suatu distribusi </a:t>
            </a:r>
            <a:r>
              <a:rPr lang="id-ID" sz="2400" i="1" dirty="0" smtClean="0"/>
              <a:t>bimodal</a:t>
            </a:r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dimana </a:t>
            </a:r>
            <a:r>
              <a:rPr lang="en-US" sz="2400" dirty="0" smtClean="0"/>
              <a:t>              </a:t>
            </a:r>
            <a:r>
              <a:rPr lang="id-ID" sz="2400" dirty="0" smtClean="0"/>
              <a:t>adalah distribusi probabilitas segitiga dengan </a:t>
            </a:r>
            <a:r>
              <a:rPr lang="en-US" sz="2400" dirty="0" err="1" smtClean="0"/>
              <a:t>inti</a:t>
            </a:r>
            <a:r>
              <a:rPr lang="id-ID" sz="2400" i="1" dirty="0" smtClean="0"/>
              <a:t> r</a:t>
            </a:r>
            <a:r>
              <a:rPr lang="id-ID" sz="2400" dirty="0" smtClean="0"/>
              <a:t> yang didefinisikan dalam interval</a:t>
            </a:r>
            <a:endParaRPr lang="id-ID" sz="2400" dirty="0"/>
          </a:p>
        </p:txBody>
      </p:sp>
      <p:sp>
        <p:nvSpPr>
          <p:cNvPr id="630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30785" name="Object 1"/>
          <p:cNvGraphicFramePr>
            <a:graphicFrameLocks noChangeAspect="1"/>
          </p:cNvGraphicFramePr>
          <p:nvPr/>
        </p:nvGraphicFramePr>
        <p:xfrm>
          <a:off x="2432051" y="3352800"/>
          <a:ext cx="3740149" cy="664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282680" imgH="228600" progId="Equation.3">
                  <p:embed/>
                </p:oleObj>
              </mc:Choice>
              <mc:Fallback>
                <p:oleObj name="Equation" r:id="rId3" imgW="1282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1" y="3352800"/>
                        <a:ext cx="3740149" cy="6649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0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30787" name="Object 3"/>
          <p:cNvGraphicFramePr>
            <a:graphicFrameLocks noChangeAspect="1"/>
          </p:cNvGraphicFramePr>
          <p:nvPr/>
        </p:nvGraphicFramePr>
        <p:xfrm>
          <a:off x="2438400" y="5486400"/>
          <a:ext cx="429259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1612900" imgH="254000" progId="Equation.3">
                  <p:embed/>
                </p:oleObj>
              </mc:Choice>
              <mc:Fallback>
                <p:oleObj name="Equation" r:id="rId5" imgW="1612900" imgH="254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86400"/>
                        <a:ext cx="429259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07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30789" name="Object 5"/>
          <p:cNvGraphicFramePr>
            <a:graphicFrameLocks noChangeAspect="1"/>
          </p:cNvGraphicFramePr>
          <p:nvPr/>
        </p:nvGraphicFramePr>
        <p:xfrm>
          <a:off x="2006600" y="4419600"/>
          <a:ext cx="812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304536" imgH="203024" progId="Equation.3">
                  <p:embed/>
                </p:oleObj>
              </mc:Choice>
              <mc:Fallback>
                <p:oleObj name="Equation" r:id="rId7" imgW="304536" imgH="203024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4419600"/>
                        <a:ext cx="812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Modal Recombination</a:t>
            </a:r>
            <a:endParaRPr lang="id-ID" dirty="0"/>
          </a:p>
        </p:txBody>
      </p:sp>
      <p:sp>
        <p:nvSpPr>
          <p:cNvPr id="630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33859" name="Object 3"/>
          <p:cNvGraphicFramePr>
            <a:graphicFrameLocks noChangeAspect="1"/>
          </p:cNvGraphicFramePr>
          <p:nvPr/>
        </p:nvGraphicFramePr>
        <p:xfrm>
          <a:off x="1447800" y="2209800"/>
          <a:ext cx="5486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968500" imgH="1092200" progId="Equation.3">
                  <p:embed/>
                </p:oleObj>
              </mc:Choice>
              <mc:Fallback>
                <p:oleObj name="Equation" r:id="rId3" imgW="1968500" imgH="1092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5486400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1" name="Object 5"/>
          <p:cNvGraphicFramePr>
            <a:graphicFrameLocks noChangeAspect="1"/>
          </p:cNvGraphicFramePr>
          <p:nvPr/>
        </p:nvGraphicFramePr>
        <p:xfrm>
          <a:off x="1447800" y="5791200"/>
          <a:ext cx="1244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469696" imgH="203112" progId="Equation.3">
                  <p:embed/>
                </p:oleObj>
              </mc:Choice>
              <mc:Fallback>
                <p:oleObj name="Equation" r:id="rId5" imgW="469696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791200"/>
                        <a:ext cx="1244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Modal Mutation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Misalkan, suatu </a:t>
            </a:r>
            <a:r>
              <a:rPr lang="fi-FI" sz="2400" i="1" dirty="0" smtClean="0"/>
              <a:t>allele</a:t>
            </a:r>
            <a:r>
              <a:rPr lang="fi-FI" sz="2400" dirty="0" smtClean="0"/>
              <a:t> </a:t>
            </a:r>
            <a:r>
              <a:rPr lang="fi-FI" sz="2400" i="1" dirty="0" smtClean="0"/>
              <a:t>x</a:t>
            </a:r>
            <a:r>
              <a:rPr lang="fi-FI" sz="2400" dirty="0" smtClean="0"/>
              <a:t> bernilai </a:t>
            </a:r>
            <a:r>
              <a:rPr lang="fi-FI" sz="2400" i="1" dirty="0" smtClean="0"/>
              <a:t>real</a:t>
            </a:r>
            <a:r>
              <a:rPr lang="fi-FI" sz="2400" dirty="0" smtClean="0"/>
              <a:t> untuk suatu gen didefinisikan dalam interval [a, b].</a:t>
            </a:r>
          </a:p>
          <a:p>
            <a:r>
              <a:rPr lang="fi-FI" sz="2400" dirty="0" smtClean="0"/>
              <a:t> </a:t>
            </a:r>
            <a:r>
              <a:rPr lang="fi-FI" sz="2400" i="1" dirty="0" smtClean="0"/>
              <a:t>Soft</a:t>
            </a:r>
            <a:r>
              <a:rPr lang="fi-FI" sz="2400" dirty="0" smtClean="0"/>
              <a:t> modal mutation membangkitkan suatu </a:t>
            </a:r>
            <a:r>
              <a:rPr lang="fi-FI" sz="2400" i="1" dirty="0" smtClean="0"/>
              <a:t>allele</a:t>
            </a:r>
            <a:r>
              <a:rPr lang="fi-FI" sz="2400" dirty="0" smtClean="0"/>
              <a:t>, dimana </a:t>
            </a:r>
            <a:r>
              <a:rPr lang="en-US" sz="2400" dirty="0" smtClean="0"/>
              <a:t> </a:t>
            </a:r>
            <a:r>
              <a:rPr lang="id-ID" sz="2400" dirty="0" smtClean="0"/>
              <a:t>nilainya </a:t>
            </a:r>
            <a:r>
              <a:rPr lang="fi-FI" sz="2400" dirty="0" smtClean="0"/>
              <a:t>dipilih secara random dari suatu distribusi</a:t>
            </a:r>
          </a:p>
          <a:p>
            <a:endParaRPr lang="id-ID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pPr lvl="0"/>
            <a:r>
              <a:rPr lang="pt-BR" sz="2400" dirty="0" smtClean="0"/>
              <a:t>A &lt;&lt; </a:t>
            </a:r>
            <a:r>
              <a:rPr lang="pt-BR" sz="2400" i="1" dirty="0" smtClean="0"/>
              <a:t>b </a:t>
            </a:r>
            <a:r>
              <a:rPr lang="pt-BR" sz="2400" dirty="0" smtClean="0"/>
              <a:t>- </a:t>
            </a:r>
            <a:r>
              <a:rPr lang="pt-BR" sz="2400" i="1" dirty="0" smtClean="0"/>
              <a:t>a</a:t>
            </a:r>
            <a:r>
              <a:rPr lang="pt-BR" sz="2400" dirty="0" smtClean="0"/>
              <a:t> merupakan amplitudo mutasi. </a:t>
            </a:r>
            <a:endParaRPr lang="id-ID" sz="2400" dirty="0" smtClean="0"/>
          </a:p>
          <a:p>
            <a:pPr lvl="0"/>
            <a:r>
              <a:rPr lang="pt-BR" sz="2400" dirty="0" smtClean="0"/>
              <a:t>                              dengan </a:t>
            </a:r>
            <a:r>
              <a:rPr lang="pt-BR" sz="2400" i="1" dirty="0" smtClean="0"/>
              <a:t> </a:t>
            </a:r>
            <a:r>
              <a:rPr lang="en-US" sz="2400" dirty="0" smtClean="0"/>
              <a:t>       </a:t>
            </a:r>
            <a:r>
              <a:rPr lang="pt-BR" sz="2400" dirty="0" smtClean="0"/>
              <a:t>disebut sebagai basis mutasi.</a:t>
            </a:r>
            <a:endParaRPr lang="id-ID" sz="2400" dirty="0" smtClean="0"/>
          </a:p>
          <a:p>
            <a:r>
              <a:rPr lang="pt-BR" sz="2400" i="1" dirty="0" smtClean="0"/>
              <a:t>R</a:t>
            </a:r>
            <a:r>
              <a:rPr lang="pt-BR" sz="2400" baseline="-25000" dirty="0" smtClean="0"/>
              <a:t>min </a:t>
            </a:r>
            <a:r>
              <a:rPr lang="pt-BR" sz="2400" dirty="0" smtClean="0"/>
              <a:t>adalah batas bawah dari perubahan mutasi relatif. </a:t>
            </a:r>
            <a:endParaRPr lang="id-ID" sz="2400" dirty="0" smtClean="0"/>
          </a:p>
          <a:p>
            <a:endParaRPr lang="id-ID" sz="2400" dirty="0"/>
          </a:p>
        </p:txBody>
      </p:sp>
      <p:sp>
        <p:nvSpPr>
          <p:cNvPr id="629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29761" name="Object 1"/>
          <p:cNvGraphicFramePr>
            <a:graphicFrameLocks noChangeAspect="1"/>
          </p:cNvGraphicFramePr>
          <p:nvPr/>
        </p:nvGraphicFramePr>
        <p:xfrm>
          <a:off x="1828800" y="4114800"/>
          <a:ext cx="5067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2171700" imgH="228600" progId="Equation.3">
                  <p:embed/>
                </p:oleObj>
              </mc:Choice>
              <mc:Fallback>
                <p:oleObj name="Equation" r:id="rId3" imgW="2171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14800"/>
                        <a:ext cx="5067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9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29763" name="Object 3"/>
          <p:cNvGraphicFramePr>
            <a:graphicFrameLocks noChangeAspect="1"/>
          </p:cNvGraphicFramePr>
          <p:nvPr/>
        </p:nvGraphicFramePr>
        <p:xfrm>
          <a:off x="798576" y="5225142"/>
          <a:ext cx="2173224" cy="4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5" imgW="1168400" imgH="241300" progId="Equation.3">
                  <p:embed/>
                </p:oleObj>
              </mc:Choice>
              <mc:Fallback>
                <p:oleObj name="Equation" r:id="rId5" imgW="1168400" imgH="241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76" y="5225142"/>
                        <a:ext cx="2173224" cy="44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9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29765" name="Object 5"/>
          <p:cNvGraphicFramePr>
            <a:graphicFrameLocks noChangeAspect="1"/>
          </p:cNvGraphicFramePr>
          <p:nvPr/>
        </p:nvGraphicFramePr>
        <p:xfrm>
          <a:off x="4114800" y="5334000"/>
          <a:ext cx="551543" cy="3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7" imgW="355292" imgH="203024" progId="Equation.3">
                  <p:embed/>
                </p:oleObj>
              </mc:Choice>
              <mc:Fallback>
                <p:oleObj name="Equation" r:id="rId7" imgW="355292" imgH="203024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334000"/>
                        <a:ext cx="551543" cy="31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Love and those Single needles in haystack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551656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044575"/>
            <a:ext cx="542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83575" y="5943600"/>
            <a:ext cx="54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9531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f(x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r>
              <a:rPr lang="en-US" sz="3200">
                <a:solidFill>
                  <a:srgbClr val="FF0000"/>
                </a:solidFill>
              </a:rPr>
              <a:t>,x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r>
              <a:rPr lang="en-US" sz="3200">
                <a:solidFill>
                  <a:srgbClr val="FF0000"/>
                </a:solidFill>
              </a:rPr>
              <a:t>)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7825" y="6400800"/>
            <a:ext cx="7848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1066800" y="3200400"/>
            <a:ext cx="4648200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-2108200" y="3836988"/>
            <a:ext cx="5060950" cy="69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514600" y="50292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4267200" y="54864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6172200" y="51816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3810000" y="38862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5638800" y="38100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4038600" y="24384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4038600" y="2438400"/>
            <a:ext cx="3810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3657600" y="2743200"/>
            <a:ext cx="3810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4114800" y="3048000"/>
            <a:ext cx="3810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Oval 19"/>
          <p:cNvSpPr/>
          <p:nvPr/>
        </p:nvSpPr>
        <p:spPr>
          <a:xfrm>
            <a:off x="4648200" y="2743200"/>
            <a:ext cx="3810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Oval 20"/>
          <p:cNvSpPr/>
          <p:nvPr/>
        </p:nvSpPr>
        <p:spPr>
          <a:xfrm>
            <a:off x="4114800" y="1905000"/>
            <a:ext cx="3810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Oval 21"/>
          <p:cNvSpPr/>
          <p:nvPr/>
        </p:nvSpPr>
        <p:spPr>
          <a:xfrm>
            <a:off x="4572000" y="2133600"/>
            <a:ext cx="3810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Oval 22"/>
          <p:cNvSpPr/>
          <p:nvPr/>
        </p:nvSpPr>
        <p:spPr>
          <a:xfrm>
            <a:off x="4648200" y="2743200"/>
            <a:ext cx="381000" cy="4572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Oval 25"/>
          <p:cNvSpPr/>
          <p:nvPr/>
        </p:nvSpPr>
        <p:spPr>
          <a:xfrm>
            <a:off x="4800600" y="2895600"/>
            <a:ext cx="381000" cy="4572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Oval 26"/>
          <p:cNvSpPr/>
          <p:nvPr/>
        </p:nvSpPr>
        <p:spPr>
          <a:xfrm>
            <a:off x="4953000" y="2743200"/>
            <a:ext cx="381000" cy="4572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Oval 27"/>
          <p:cNvSpPr/>
          <p:nvPr/>
        </p:nvSpPr>
        <p:spPr>
          <a:xfrm>
            <a:off x="4876800" y="2590800"/>
            <a:ext cx="381000" cy="4572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Oval 28"/>
          <p:cNvSpPr/>
          <p:nvPr/>
        </p:nvSpPr>
        <p:spPr>
          <a:xfrm>
            <a:off x="4953000" y="2514600"/>
            <a:ext cx="381000" cy="4572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Oval 29"/>
          <p:cNvSpPr/>
          <p:nvPr/>
        </p:nvSpPr>
        <p:spPr>
          <a:xfrm>
            <a:off x="4648200" y="2514600"/>
            <a:ext cx="381000" cy="4572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Modal Mutation</a:t>
            </a:r>
            <a:endParaRPr lang="id-ID" dirty="0"/>
          </a:p>
        </p:txBody>
      </p:sp>
      <p:sp>
        <p:nvSpPr>
          <p:cNvPr id="6348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34881" name="Object 1"/>
          <p:cNvGraphicFramePr>
            <a:graphicFrameLocks noChangeAspect="1"/>
          </p:cNvGraphicFramePr>
          <p:nvPr/>
        </p:nvGraphicFramePr>
        <p:xfrm>
          <a:off x="1508760" y="2438400"/>
          <a:ext cx="603504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1968500" imgH="1092200" progId="Equation.3">
                  <p:embed/>
                </p:oleObj>
              </mc:Choice>
              <mc:Fallback>
                <p:oleObj name="Equation" r:id="rId3" imgW="1968500" imgH="1092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760" y="2438400"/>
                        <a:ext cx="6035040" cy="335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Rekombinasi</a:t>
            </a:r>
            <a:r>
              <a:rPr lang="en-US" sz="4000" dirty="0" smtClean="0"/>
              <a:t> </a:t>
            </a:r>
            <a:r>
              <a:rPr lang="en-US" sz="4000" dirty="0" err="1" smtClean="0"/>
              <a:t>Menggunakan</a:t>
            </a:r>
            <a:r>
              <a:rPr lang="en-US" sz="4000" dirty="0" smtClean="0"/>
              <a:t> Templates</a:t>
            </a:r>
            <a:endParaRPr lang="id-ID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Kita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i="1" dirty="0" smtClean="0"/>
              <a:t>genotypes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untaian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</a:t>
            </a:r>
            <a:r>
              <a:rPr lang="en-US" dirty="0" err="1" smtClean="0"/>
              <a:t>dalam</a:t>
            </a:r>
            <a:r>
              <a:rPr lang="en-US" dirty="0" smtClean="0"/>
              <a:t> interval [0, 1] yang </a:t>
            </a:r>
            <a:r>
              <a:rPr lang="en-US" dirty="0" err="1" smtClean="0"/>
              <a:t>mengkodekan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fuzzy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id-ID" dirty="0" smtClean="0"/>
              <a:t>operator </a:t>
            </a:r>
            <a:r>
              <a:rPr lang="en-US" dirty="0" smtClean="0"/>
              <a:t>re</a:t>
            </a:r>
            <a:r>
              <a:rPr lang="id-ID" dirty="0" smtClean="0"/>
              <a:t>k</a:t>
            </a:r>
            <a:r>
              <a:rPr lang="en-US" dirty="0" err="1" smtClean="0"/>
              <a:t>ombina</a:t>
            </a:r>
            <a:r>
              <a:rPr lang="id-ID" dirty="0" smtClean="0"/>
              <a:t>si</a:t>
            </a:r>
            <a:r>
              <a:rPr lang="id-ID" i="1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template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6287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35905" name="Object 1"/>
          <p:cNvGraphicFramePr>
            <a:graphicFrameLocks noChangeAspect="1"/>
          </p:cNvGraphicFramePr>
          <p:nvPr/>
        </p:nvGraphicFramePr>
        <p:xfrm>
          <a:off x="1371600" y="381000"/>
          <a:ext cx="667741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Visio" r:id="rId3" imgW="6346853" imgH="5806872" progId="Visio.Drawing.11">
                  <p:embed/>
                </p:oleObj>
              </mc:Choice>
              <mc:Fallback>
                <p:oleObj name="Visio" r:id="rId3" imgW="6346853" imgH="5806872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"/>
                        <a:ext cx="6677410" cy="609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36929" name="Object 1"/>
          <p:cNvGraphicFramePr>
            <a:graphicFrameLocks noChangeAspect="1"/>
          </p:cNvGraphicFramePr>
          <p:nvPr/>
        </p:nvGraphicFramePr>
        <p:xfrm>
          <a:off x="174778" y="609600"/>
          <a:ext cx="8740622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Visio" r:id="rId3" imgW="6886862" imgH="4565245" progId="Visio.Drawing.11">
                  <p:embed/>
                </p:oleObj>
              </mc:Choice>
              <mc:Fallback>
                <p:oleObj name="Visio" r:id="rId3" imgW="6886862" imgH="4565245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78" y="609600"/>
                        <a:ext cx="8740622" cy="579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54125" indent="-1254125">
              <a:buNone/>
              <a:tabLst>
                <a:tab pos="1254125" algn="l"/>
              </a:tabLst>
            </a:pPr>
            <a:r>
              <a:rPr lang="en-US" sz="2400" smtClean="0"/>
              <a:t>[</a:t>
            </a:r>
            <a:r>
              <a:rPr lang="en-US" sz="2400" dirty="0" smtClean="0"/>
              <a:t>SUY08]	</a:t>
            </a:r>
            <a:r>
              <a:rPr lang="en-US" sz="2400" dirty="0" err="1" smtClean="0"/>
              <a:t>Suyanto</a:t>
            </a:r>
            <a:r>
              <a:rPr lang="en-US" sz="2400" dirty="0" smtClean="0"/>
              <a:t>, 2008, “</a:t>
            </a:r>
            <a:r>
              <a:rPr lang="id-ID" sz="2400" dirty="0" smtClean="0"/>
              <a:t>Soft </a:t>
            </a:r>
            <a:r>
              <a:rPr lang="en-US" sz="2400" dirty="0" err="1" smtClean="0"/>
              <a:t>Comput</a:t>
            </a:r>
            <a:r>
              <a:rPr lang="id-ID" sz="2400" dirty="0" smtClean="0"/>
              <a:t>ing</a:t>
            </a:r>
            <a:r>
              <a:rPr lang="en-US" sz="2400" dirty="0" smtClean="0"/>
              <a:t>: </a:t>
            </a:r>
            <a:r>
              <a:rPr lang="id-ID" sz="2400" dirty="0" smtClean="0"/>
              <a:t>Membangun Mesin Ber-IQ Tinggi</a:t>
            </a:r>
            <a:r>
              <a:rPr lang="en-US" sz="2400" dirty="0" smtClean="0"/>
              <a:t>”, </a:t>
            </a:r>
            <a:r>
              <a:rPr lang="en-US" sz="2400" dirty="0" err="1" smtClean="0"/>
              <a:t>Informatika</a:t>
            </a:r>
            <a:r>
              <a:rPr lang="en-US" sz="2400" dirty="0" smtClean="0"/>
              <a:t>, Bandung Indonesia.</a:t>
            </a:r>
            <a:r>
              <a:rPr lang="id-ID" sz="2400" dirty="0" smtClean="0"/>
              <a:t> ISBN: 978-979-1153-49-2.</a:t>
            </a:r>
          </a:p>
          <a:p>
            <a:pPr marL="1254125" indent="-1254125">
              <a:buNone/>
              <a:tabLst>
                <a:tab pos="1254125" algn="l"/>
              </a:tabLst>
            </a:pPr>
            <a:r>
              <a:rPr lang="sv-SE" sz="2400" dirty="0" smtClean="0"/>
              <a:t>[TET01]	Tettamanzi A., Tomassini M., ”Soft Computing”. Springer-Verlag Berlin Heidelberg, 2001. Printed in Germany</a:t>
            </a:r>
            <a:r>
              <a:rPr lang="sv-SE" sz="2400" dirty="0" smtClean="0"/>
              <a:t>.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26598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Edge Detection</a:t>
            </a:r>
            <a:endParaRPr lang="id-ID" dirty="0"/>
          </a:p>
        </p:txBody>
      </p:sp>
      <p:pic>
        <p:nvPicPr>
          <p:cNvPr id="84994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981200"/>
            <a:ext cx="4267200" cy="381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914400" y="60198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cs typeface="Times New Roman" pitchFamily="18" charset="0"/>
              </a:rPr>
              <a:t>[A</a:t>
            </a:r>
            <a:r>
              <a:rPr lang="id-ID" b="1" dirty="0" smtClean="0">
                <a:cs typeface="Times New Roman" pitchFamily="18" charset="0"/>
              </a:rPr>
              <a:t>ddino Yudi Abdal</a:t>
            </a:r>
            <a:r>
              <a:rPr lang="en-US" b="1" dirty="0" smtClean="0">
                <a:cs typeface="Times New Roman" pitchFamily="18" charset="0"/>
              </a:rPr>
              <a:t> - </a:t>
            </a:r>
            <a:r>
              <a:rPr lang="id-ID" b="1" dirty="0" smtClean="0">
                <a:cs typeface="Times New Roman" pitchFamily="18" charset="0"/>
              </a:rPr>
              <a:t>113990156 </a:t>
            </a:r>
            <a:r>
              <a:rPr lang="en-US" b="1" dirty="0" smtClean="0">
                <a:cs typeface="Times New Roman" pitchFamily="18" charset="0"/>
              </a:rPr>
              <a:t>- </a:t>
            </a:r>
            <a:r>
              <a:rPr lang="id-ID" b="1" dirty="0" smtClean="0">
                <a:latin typeface="Constantia" pitchFamily="18" charset="0"/>
                <a:cs typeface="Times New Roman" pitchFamily="18" charset="0"/>
              </a:rPr>
              <a:t>IMPLEMENTASI PROSES PENDETEKSIAN SISI DENGAN TEKNIK FLOCKING </a:t>
            </a:r>
            <a:r>
              <a:rPr lang="en-US" b="1" dirty="0" smtClean="0">
                <a:latin typeface="Constantia" pitchFamily="18" charset="0"/>
                <a:cs typeface="Times New Roman" pitchFamily="18" charset="0"/>
              </a:rPr>
              <a:t>]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Fuzzy </a:t>
            </a:r>
            <a:r>
              <a:rPr lang="en-US" sz="5400" dirty="0" err="1" smtClean="0"/>
              <a:t>untuk</a:t>
            </a:r>
            <a:r>
              <a:rPr lang="en-US" sz="5400" dirty="0" smtClean="0"/>
              <a:t> EAs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i="1" dirty="0" smtClean="0"/>
              <a:t>Fuzzy Government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i="1" dirty="0" smtClean="0"/>
              <a:t>Adaptive EAs</a:t>
            </a:r>
            <a:endParaRPr lang="id-ID" dirty="0" smtClean="0"/>
          </a:p>
          <a:p>
            <a:pPr lvl="0"/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i="1" dirty="0" smtClean="0"/>
              <a:t>fuzziness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EA</a:t>
            </a:r>
            <a:r>
              <a:rPr lang="id-ID" dirty="0" smtClean="0"/>
              <a:t>s</a:t>
            </a:r>
            <a:endParaRPr lang="en-US" dirty="0" smtClean="0"/>
          </a:p>
          <a:p>
            <a:pPr lvl="1"/>
            <a:r>
              <a:rPr lang="en-US" i="1" dirty="0" smtClean="0"/>
              <a:t>fuzzy fitness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fuzzy allele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fuzzy gen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Adaptive EAs</a:t>
            </a:r>
            <a:endParaRPr lang="id-ID" dirty="0"/>
          </a:p>
        </p:txBody>
      </p:sp>
      <p:pic>
        <p:nvPicPr>
          <p:cNvPr id="598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2438400"/>
            <a:ext cx="808279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Adaptive EAs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Statistics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sampling rate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). 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Fuzzy Government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i="1" dirty="0" smtClean="0"/>
              <a:t>fuzzy rules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routines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endParaRPr lang="en-US" dirty="0" smtClean="0"/>
          </a:p>
          <a:p>
            <a:pPr lvl="1"/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kemunculan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 lvl="1"/>
            <a:r>
              <a:rPr lang="en-US" dirty="0" smtClean="0"/>
              <a:t>Tuning parameter EA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i="1" dirty="0" smtClean="0"/>
              <a:t>running</a:t>
            </a:r>
          </a:p>
          <a:p>
            <a:pPr lvl="1"/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prematur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EA Statistics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/>
              <a:t>Genotype statistic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genotypes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i="1" dirty="0" smtClean="0"/>
              <a:t>Phenotype statistic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fitness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Genotype statistic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Yang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diversity measure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i="1" dirty="0" smtClean="0">
                <a:solidFill>
                  <a:srgbClr val="C00000"/>
                </a:solidFill>
              </a:rPr>
              <a:t>fuzzy</a:t>
            </a:r>
            <a:r>
              <a:rPr lang="en-US" sz="2400" dirty="0" smtClean="0">
                <a:solidFill>
                  <a:srgbClr val="C00000"/>
                </a:solidFill>
              </a:rPr>
              <a:t>) </a:t>
            </a:r>
            <a:r>
              <a:rPr lang="en-US" sz="2400" i="1" dirty="0" smtClean="0">
                <a:solidFill>
                  <a:srgbClr val="C00000"/>
                </a:solidFill>
              </a:rPr>
              <a:t>similarity measure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5990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92" y="3352800"/>
            <a:ext cx="634040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957</TotalTime>
  <Words>758</Words>
  <Application>Microsoft Office PowerPoint</Application>
  <PresentationFormat>On-screen Show (4:3)</PresentationFormat>
  <Paragraphs>184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Flow</vt:lpstr>
      <vt:lpstr>Office Theme</vt:lpstr>
      <vt:lpstr>Visio</vt:lpstr>
      <vt:lpstr>Equation</vt:lpstr>
      <vt:lpstr>Fuzzy EAs </vt:lpstr>
      <vt:lpstr>Permasalahan Pada EAs</vt:lpstr>
      <vt:lpstr>PowerPoint Presentation</vt:lpstr>
      <vt:lpstr>Edge Detection</vt:lpstr>
      <vt:lpstr>Fuzzy untuk EAs</vt:lpstr>
      <vt:lpstr>Adaptive EAs</vt:lpstr>
      <vt:lpstr>Adaptive EAs</vt:lpstr>
      <vt:lpstr>EA Statistics</vt:lpstr>
      <vt:lpstr>Genotype statistic</vt:lpstr>
      <vt:lpstr>Phenotype statistic</vt:lpstr>
      <vt:lpstr>Genotype vs Phenotype statistic</vt:lpstr>
      <vt:lpstr>PowerPoint Presentation</vt:lpstr>
      <vt:lpstr>Fuzzy government</vt:lpstr>
      <vt:lpstr>Pengontrolan parameter EA</vt:lpstr>
      <vt:lpstr>Pengontrolan Probabilitas Crossover [Xu &amp; et al]</vt:lpstr>
      <vt:lpstr>Pengontrolan Probabilitas Mutasi [Xu &amp; et al] </vt:lpstr>
      <vt:lpstr>Pengontrolan exploitation-oriented crossover rate [Xu &amp; et al]</vt:lpstr>
      <vt:lpstr>Pengontrolan selective pressure [Xu &amp; et al]</vt:lpstr>
      <vt:lpstr>PowerPoint Presentation</vt:lpstr>
      <vt:lpstr>PowerPoint Presentation</vt:lpstr>
      <vt:lpstr>EAs Dengan Komponen-Komponen Fuzzy</vt:lpstr>
      <vt:lpstr>Fuzzy fitness</vt:lpstr>
      <vt:lpstr>PowerPoint Presentation</vt:lpstr>
      <vt:lpstr>Rekombinasi berbasis fuzzy connectives</vt:lpstr>
      <vt:lpstr>Rekombinasi berbasis fuzzy connectives</vt:lpstr>
      <vt:lpstr>Soft genetic operators</vt:lpstr>
      <vt:lpstr>Soft Modal Recombination</vt:lpstr>
      <vt:lpstr>Soft Modal Recombination</vt:lpstr>
      <vt:lpstr>Soft Modal Mutation</vt:lpstr>
      <vt:lpstr>Soft Modal Mutation</vt:lpstr>
      <vt:lpstr>Rekombinasi Menggunakan Templates</vt:lpstr>
      <vt:lpstr>PowerPoint Presentation</vt:lpstr>
      <vt:lpstr>PowerPoint Presentation</vt:lpstr>
      <vt:lpstr>Referensi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CS4763 Soft Computing 08 Fuzzy EAs</dc:title>
  <dc:creator>Suyanto</dc:creator>
  <cp:lastModifiedBy>lenovo</cp:lastModifiedBy>
  <cp:revision>38</cp:revision>
  <dcterms:created xsi:type="dcterms:W3CDTF">2006-08-16T00:00:00Z</dcterms:created>
  <dcterms:modified xsi:type="dcterms:W3CDTF">2017-05-21T06:03:35Z</dcterms:modified>
</cp:coreProperties>
</file>