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4"/>
  </p:notesMasterIdLst>
  <p:sldIdLst>
    <p:sldId id="260" r:id="rId3"/>
    <p:sldId id="263" r:id="rId4"/>
    <p:sldId id="257" r:id="rId5"/>
    <p:sldId id="261" r:id="rId6"/>
    <p:sldId id="262" r:id="rId7"/>
    <p:sldId id="258" r:id="rId8"/>
    <p:sldId id="266" r:id="rId9"/>
    <p:sldId id="267" r:id="rId10"/>
    <p:sldId id="265" r:id="rId11"/>
    <p:sldId id="268" r:id="rId12"/>
    <p:sldId id="270" r:id="rId13"/>
    <p:sldId id="271" r:id="rId14"/>
    <p:sldId id="269" r:id="rId15"/>
    <p:sldId id="272" r:id="rId16"/>
    <p:sldId id="297" r:id="rId17"/>
    <p:sldId id="298" r:id="rId18"/>
    <p:sldId id="264" r:id="rId19"/>
    <p:sldId id="301" r:id="rId20"/>
    <p:sldId id="300" r:id="rId21"/>
    <p:sldId id="302" r:id="rId22"/>
    <p:sldId id="303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304" r:id="rId48"/>
    <p:sldId id="305" r:id="rId49"/>
    <p:sldId id="306" r:id="rId50"/>
    <p:sldId id="307" r:id="rId51"/>
    <p:sldId id="308" r:id="rId52"/>
    <p:sldId id="30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C0295-C626-4409-A893-3EE520DF1A45}" type="datetimeFigureOut">
              <a:rPr lang="id-ID" smtClean="0"/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D1DC8-0DA6-4635-A4FC-307E365B62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554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F6FD57-BE8D-4A73-88B3-4FF576BBF73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6000" dirty="0" err="1" smtClean="0"/>
              <a:t>Studi</a:t>
            </a:r>
            <a:r>
              <a:rPr lang="en-US" sz="6000" dirty="0" smtClean="0"/>
              <a:t> </a:t>
            </a:r>
            <a:r>
              <a:rPr lang="en-US" sz="6000" dirty="0" err="1" smtClean="0"/>
              <a:t>Kasus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6147" name="Subtitle 3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 fontScale="92500" lnSpcReduction="20000"/>
          </a:bodyPr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NEFPROX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i="1" dirty="0" smtClean="0"/>
              <a:t>fuzzy </a:t>
            </a:r>
            <a:r>
              <a:rPr lang="en-US" i="1" dirty="0" smtClean="0"/>
              <a:t>set </a:t>
            </a:r>
            <a:r>
              <a:rPr lang="id-ID" dirty="0" smtClean="0"/>
              <a:t>yang digunakan adalah segitiga</a:t>
            </a:r>
          </a:p>
          <a:p>
            <a:pPr lvl="0"/>
            <a:r>
              <a:rPr lang="id-ID" i="1" dirty="0" smtClean="0"/>
              <a:t>Jumlah fuzzy </a:t>
            </a:r>
            <a:r>
              <a:rPr lang="en-US" i="1" dirty="0" smtClean="0"/>
              <a:t>set</a:t>
            </a:r>
            <a:r>
              <a:rPr lang="en-US" dirty="0" smtClean="0"/>
              <a:t> = 4</a:t>
            </a:r>
            <a:r>
              <a:rPr lang="id-ID" dirty="0" smtClean="0"/>
              <a:t> atau </a:t>
            </a:r>
            <a:r>
              <a:rPr lang="en-US" dirty="0" smtClean="0"/>
              <a:t>5</a:t>
            </a:r>
            <a:endParaRPr lang="id-ID" dirty="0" smtClean="0"/>
          </a:p>
          <a:p>
            <a:pPr lvl="0"/>
            <a:r>
              <a:rPr lang="en-US" dirty="0" err="1" smtClean="0"/>
              <a:t>Jumlah</a:t>
            </a:r>
            <a:r>
              <a:rPr lang="en-US" dirty="0" smtClean="0"/>
              <a:t> input = 4</a:t>
            </a:r>
            <a:r>
              <a:rPr lang="id-ID" dirty="0" smtClean="0"/>
              <a:t> atau </a:t>
            </a:r>
            <a:r>
              <a:rPr lang="en-US" dirty="0" smtClean="0"/>
              <a:t>5</a:t>
            </a:r>
            <a:endParaRPr lang="id-ID" dirty="0" smtClean="0"/>
          </a:p>
          <a:p>
            <a:pPr lvl="0"/>
            <a:r>
              <a:rPr lang="en-US" i="1" dirty="0" smtClean="0"/>
              <a:t>Learning rate (</a:t>
            </a:r>
            <a:r>
              <a:rPr lang="en-US" i="1" dirty="0" smtClean="0">
                <a:sym typeface="Symbol"/>
              </a:rPr>
              <a:t></a:t>
            </a:r>
            <a:r>
              <a:rPr lang="en-US" i="1" dirty="0" smtClean="0"/>
              <a:t>) </a:t>
            </a:r>
            <a:r>
              <a:rPr lang="en-US" dirty="0" smtClean="0"/>
              <a:t>= 0</a:t>
            </a:r>
            <a:r>
              <a:rPr lang="id-ID" dirty="0" smtClean="0"/>
              <a:t>,</a:t>
            </a:r>
            <a:r>
              <a:rPr lang="en-US" dirty="0" smtClean="0"/>
              <a:t>0025</a:t>
            </a:r>
            <a:r>
              <a:rPr lang="id-ID" dirty="0" smtClean="0"/>
              <a:t>;</a:t>
            </a:r>
            <a:r>
              <a:rPr lang="en-US" dirty="0" smtClean="0"/>
              <a:t> 0</a:t>
            </a:r>
            <a:r>
              <a:rPr lang="id-ID" dirty="0" smtClean="0"/>
              <a:t>,</a:t>
            </a:r>
            <a:r>
              <a:rPr lang="en-US" dirty="0" smtClean="0"/>
              <a:t>006</a:t>
            </a:r>
            <a:r>
              <a:rPr lang="id-ID" dirty="0" smtClean="0"/>
              <a:t>; dan </a:t>
            </a:r>
            <a:r>
              <a:rPr lang="en-US" dirty="0" smtClean="0"/>
              <a:t>0</a:t>
            </a:r>
            <a:r>
              <a:rPr lang="id-ID" dirty="0" smtClean="0"/>
              <a:t>,</a:t>
            </a:r>
            <a:r>
              <a:rPr lang="en-US" dirty="0" smtClean="0"/>
              <a:t>01</a:t>
            </a:r>
            <a:endParaRPr lang="id-ID" dirty="0" smtClean="0"/>
          </a:p>
          <a:p>
            <a:r>
              <a:rPr lang="id-ID" dirty="0" smtClean="0"/>
              <a:t>Fungsi kenggotaan memiliki </a:t>
            </a:r>
            <a:r>
              <a:rPr lang="id-ID" i="1" dirty="0" smtClean="0"/>
              <a:t>intersect</a:t>
            </a:r>
            <a:r>
              <a:rPr lang="id-ID" dirty="0" smtClean="0"/>
              <a:t> 0,5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Domain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keanggotaan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data per jam</a:t>
            </a:r>
            <a:endParaRPr lang="id-ID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2133597"/>
          <a:ext cx="7924800" cy="4495803"/>
        </p:xfrm>
        <a:graphic>
          <a:graphicData uri="http://schemas.openxmlformats.org/drawingml/2006/table">
            <a:tbl>
              <a:tblPr/>
              <a:tblGrid>
                <a:gridCol w="1105100"/>
                <a:gridCol w="2941121"/>
                <a:gridCol w="921364"/>
                <a:gridCol w="2957215"/>
              </a:tblGrid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Pukul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Domain</a:t>
                      </a: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 (kVA)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Pukul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Domain</a:t>
                      </a:r>
                      <a:r>
                        <a:rPr lang="id-ID" sz="2000" spc="-30">
                          <a:latin typeface="Arial"/>
                          <a:ea typeface="Times New Roman"/>
                          <a:cs typeface="Times New Roman"/>
                        </a:rPr>
                        <a:t> (kVA)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01:00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270000 - 390000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13:00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320000 - 510000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02:00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250000 - 370000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14:00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320000 - 535000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03:00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250000 - 370000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15:00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320000 - 535000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04:00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250000 - 370000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16:00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330000 - 530000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05:00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280000 - 415000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17:00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340000 - 540000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06:00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275000 - 420000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18:00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375000 - 525000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07:00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275000 - 420000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19:00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375000 - 530000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08:00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280000 - 475000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20:00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370000 - 510000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09:00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290000 - 500000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21:00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345000 - 475000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310000 - 510000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22:00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320000 - 440000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310000 - 520000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23:00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295000 - 435000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300000 - 500000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>
                          <a:latin typeface="Arial"/>
                          <a:ea typeface="Times New Roman"/>
                          <a:cs typeface="Times New Roman"/>
                        </a:rPr>
                        <a:t>24:00</a:t>
                      </a:r>
                      <a:endParaRPr lang="id-ID" sz="2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2000" spc="-30" dirty="0">
                          <a:latin typeface="Arial"/>
                          <a:ea typeface="Times New Roman"/>
                          <a:cs typeface="Times New Roman"/>
                        </a:rPr>
                        <a:t>300000 - 420000</a:t>
                      </a:r>
                      <a:endParaRPr lang="id-ID" sz="2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r>
              <a:rPr lang="en-US" i="1" dirty="0" smtClean="0"/>
              <a:t>Learning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menemukan struktur (arsitektur) NEFPROX yang paling optimal</a:t>
            </a:r>
            <a:r>
              <a:rPr lang="en-US" dirty="0" smtClean="0"/>
              <a:t>.</a:t>
            </a:r>
          </a:p>
          <a:p>
            <a:r>
              <a:rPr lang="id-ID" dirty="0" smtClean="0"/>
              <a:t>Jika</a:t>
            </a:r>
            <a:r>
              <a:rPr lang="en-US" dirty="0" smtClean="0"/>
              <a:t> </a:t>
            </a:r>
            <a:r>
              <a:rPr lang="id-ID" i="1" dirty="0" smtClean="0"/>
              <a:t>jumlah fuzzy </a:t>
            </a:r>
            <a:r>
              <a:rPr lang="en-US" i="1" dirty="0" smtClean="0"/>
              <a:t>set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id-ID" i="1" dirty="0" smtClean="0"/>
              <a:t>F</a:t>
            </a:r>
            <a:r>
              <a:rPr lang="id-ID" dirty="0" smtClean="0"/>
              <a:t>) </a:t>
            </a:r>
            <a:r>
              <a:rPr lang="en-US" dirty="0" smtClean="0"/>
              <a:t>= </a:t>
            </a:r>
            <a:r>
              <a:rPr lang="id-ID" dirty="0" smtClean="0"/>
              <a:t>4 dan </a:t>
            </a:r>
            <a:r>
              <a:rPr lang="id-ID" i="1" dirty="0" smtClean="0"/>
              <a:t>j</a:t>
            </a:r>
            <a:r>
              <a:rPr lang="en-US" i="1" dirty="0" err="1" smtClean="0"/>
              <a:t>umlah</a:t>
            </a:r>
            <a:r>
              <a:rPr lang="en-US" i="1" dirty="0" smtClean="0"/>
              <a:t> input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id-ID" i="1" dirty="0" smtClean="0"/>
              <a:t>P</a:t>
            </a:r>
            <a:r>
              <a:rPr lang="id-ID" dirty="0" smtClean="0"/>
              <a:t>) </a:t>
            </a:r>
            <a:r>
              <a:rPr lang="en-US" dirty="0" smtClean="0"/>
              <a:t>=</a:t>
            </a:r>
            <a:r>
              <a:rPr lang="id-ID" dirty="0" smtClean="0"/>
              <a:t> 4, maka total aturan (</a:t>
            </a:r>
            <a:r>
              <a:rPr lang="id-ID" i="1" dirty="0" smtClean="0"/>
              <a:t>fuzzy</a:t>
            </a:r>
            <a:r>
              <a:rPr lang="id-ID" dirty="0" smtClean="0"/>
              <a:t> </a:t>
            </a:r>
            <a:r>
              <a:rPr lang="id-ID" i="1" dirty="0" smtClean="0"/>
              <a:t>rule</a:t>
            </a:r>
            <a:r>
              <a:rPr lang="id-ID" dirty="0" smtClean="0"/>
              <a:t>) yang harus dibuat pada NEFPROX adalah  </a:t>
            </a:r>
            <a:r>
              <a:rPr lang="en-US" i="1" dirty="0" smtClean="0"/>
              <a:t>F</a:t>
            </a:r>
            <a:r>
              <a:rPr lang="en-US" i="1" baseline="30000" dirty="0" smtClean="0"/>
              <a:t>P</a:t>
            </a:r>
            <a:r>
              <a:rPr lang="en-US" dirty="0" smtClean="0"/>
              <a:t> = 4</a:t>
            </a:r>
            <a:r>
              <a:rPr lang="en-US" baseline="30000" dirty="0" smtClean="0"/>
              <a:t>4</a:t>
            </a:r>
            <a:r>
              <a:rPr lang="en-US" dirty="0" smtClean="0"/>
              <a:t> = 256 </a:t>
            </a:r>
            <a:r>
              <a:rPr lang="en-US" dirty="0" err="1" smtClean="0"/>
              <a:t>aturan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r>
              <a:rPr lang="en-US" dirty="0" smtClean="0"/>
              <a:t>J</a:t>
            </a:r>
            <a:r>
              <a:rPr lang="id-ID" dirty="0" smtClean="0"/>
              <a:t>ika </a:t>
            </a:r>
            <a:r>
              <a:rPr lang="id-ID" i="1" dirty="0" smtClean="0"/>
              <a:t>jumlah fuzzy </a:t>
            </a:r>
            <a:r>
              <a:rPr lang="en-US" i="1" dirty="0" smtClean="0"/>
              <a:t>set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id-ID" i="1" dirty="0" smtClean="0"/>
              <a:t>F</a:t>
            </a:r>
            <a:r>
              <a:rPr lang="id-ID" dirty="0" smtClean="0"/>
              <a:t>) </a:t>
            </a:r>
            <a:r>
              <a:rPr lang="en-US" dirty="0" smtClean="0"/>
              <a:t>= </a:t>
            </a:r>
            <a:r>
              <a:rPr lang="id-ID" dirty="0" smtClean="0"/>
              <a:t>5 dan </a:t>
            </a:r>
            <a:r>
              <a:rPr lang="id-ID" i="1" dirty="0" smtClean="0"/>
              <a:t>j</a:t>
            </a:r>
            <a:r>
              <a:rPr lang="en-US" i="1" dirty="0" err="1" smtClean="0"/>
              <a:t>umlah</a:t>
            </a:r>
            <a:r>
              <a:rPr lang="en-US" i="1" dirty="0" smtClean="0"/>
              <a:t> input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id-ID" i="1" dirty="0" smtClean="0"/>
              <a:t>P</a:t>
            </a:r>
            <a:r>
              <a:rPr lang="id-ID" dirty="0" smtClean="0"/>
              <a:t>) </a:t>
            </a:r>
            <a:r>
              <a:rPr lang="en-US" dirty="0" smtClean="0"/>
              <a:t>=</a:t>
            </a:r>
            <a:r>
              <a:rPr lang="id-ID" dirty="0" smtClean="0"/>
              <a:t> 5, maka total aturan harus dibuat pada NEFPROX adalah  </a:t>
            </a:r>
            <a:r>
              <a:rPr lang="en-US" i="1" dirty="0" smtClean="0"/>
              <a:t>F</a:t>
            </a:r>
            <a:r>
              <a:rPr lang="en-US" i="1" baseline="30000" dirty="0" smtClean="0"/>
              <a:t>P</a:t>
            </a:r>
            <a:r>
              <a:rPr lang="en-US" dirty="0" smtClean="0"/>
              <a:t> = 5</a:t>
            </a:r>
            <a:r>
              <a:rPr lang="en-US" baseline="30000" dirty="0" smtClean="0"/>
              <a:t>5</a:t>
            </a:r>
            <a:r>
              <a:rPr lang="en-US" dirty="0" smtClean="0"/>
              <a:t> = 3125 </a:t>
            </a:r>
            <a:r>
              <a:rPr lang="en-US" dirty="0" err="1" smtClean="0"/>
              <a:t>aturan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1" y="76201"/>
          <a:ext cx="7315199" cy="6964587"/>
        </p:xfrm>
        <a:graphic>
          <a:graphicData uri="http://schemas.openxmlformats.org/drawingml/2006/table">
            <a:tbl>
              <a:tblPr/>
              <a:tblGrid>
                <a:gridCol w="1147652"/>
                <a:gridCol w="1550883"/>
                <a:gridCol w="1962796"/>
                <a:gridCol w="951622"/>
                <a:gridCol w="1702246"/>
              </a:tblGrid>
              <a:tr h="38090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b="1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Pukul</a:t>
                      </a:r>
                      <a:endParaRPr lang="id-ID" sz="1200" spc="-3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b="1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Jumlah </a:t>
                      </a:r>
                      <a:r>
                        <a:rPr lang="id-ID" sz="1200" b="1" i="1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input</a:t>
                      </a:r>
                      <a:r>
                        <a:rPr lang="id-ID" sz="1200" b="1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optimal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b="1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Jumlah </a:t>
                      </a:r>
                      <a:r>
                        <a:rPr lang="id-ID" sz="1200" b="1" i="1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Fuzzy Set</a:t>
                      </a:r>
                      <a:r>
                        <a:rPr lang="id-ID" sz="1200" b="1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optimal</a:t>
                      </a:r>
                      <a:endParaRPr lang="id-ID" sz="1200" spc="-3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b="1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σ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b="1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Jumlah Aturan yang dihasilkan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id-ID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06:00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08:00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0.0025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0.0025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0.0025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0.0025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id-ID" sz="1200" spc="-3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24:00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id-ID" sz="1200" spc="-3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</a:tabLst>
                      </a:pPr>
                      <a:r>
                        <a:rPr lang="en-US" sz="12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id-ID" sz="1200" spc="-3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17" marR="475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</a:t>
            </a:r>
            <a:r>
              <a:rPr lang="en-US" i="1" dirty="0" smtClean="0"/>
              <a:t>Learning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67000"/>
            <a:ext cx="825565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778" y="914400"/>
            <a:ext cx="882682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01" y="1066800"/>
            <a:ext cx="87606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dirty="0" smtClean="0"/>
              <a:t>Klasifikasi Data dengan </a:t>
            </a:r>
            <a:r>
              <a:rPr lang="id-ID" sz="4000" i="1" dirty="0" smtClean="0"/>
              <a:t>Imbalance Class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r>
              <a:rPr lang="id-ID" dirty="0" smtClean="0"/>
              <a:t>agaimana mengenali pelanggan yang potensial terhadap </a:t>
            </a:r>
            <a:r>
              <a:rPr lang="id-ID" i="1" dirty="0" smtClean="0"/>
              <a:t>couponing</a:t>
            </a:r>
            <a:r>
              <a:rPr lang="id-ID" dirty="0" smtClean="0"/>
              <a:t> oleh toko. </a:t>
            </a:r>
            <a:endParaRPr lang="en-US" dirty="0" smtClean="0"/>
          </a:p>
          <a:p>
            <a:r>
              <a:rPr lang="id-ID" dirty="0" smtClean="0"/>
              <a:t>Kupon adalah voucher untuk promosi yang diberikan pada pelanggan melalui berbagai macam media. </a:t>
            </a:r>
            <a:endParaRPr lang="en-US" dirty="0" smtClean="0"/>
          </a:p>
          <a:p>
            <a:r>
              <a:rPr lang="id-ID" dirty="0" smtClean="0"/>
              <a:t>Seorang pelanggan yang membeli barang yang diiklankan di kupon, akan mendapatkan diskon sesuai yang tertera pada kupon. </a:t>
            </a:r>
            <a:endParaRPr lang="en-US" dirty="0" smtClean="0"/>
          </a:p>
          <a:p>
            <a:r>
              <a:rPr lang="id-ID" dirty="0" smtClean="0"/>
              <a:t>Selama ini, kupon disebarkan melalui majalah atau diberikan secara langsung kepada pelanggan ketika berada di kasir akan melakukan pembayaran.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Data-data untuk pelatihan (</a:t>
            </a:r>
            <a:r>
              <a:rPr lang="id-ID" i="1" dirty="0" smtClean="0"/>
              <a:t>training set</a:t>
            </a:r>
            <a:r>
              <a:rPr lang="id-ID" dirty="0" smtClean="0"/>
              <a:t>) dan pengujian (</a:t>
            </a:r>
            <a:r>
              <a:rPr lang="id-ID" i="1" dirty="0" smtClean="0"/>
              <a:t>test set</a:t>
            </a:r>
            <a:r>
              <a:rPr lang="id-ID" dirty="0" smtClean="0"/>
              <a:t>) berupa perilaku penebusan kupon oleh pelanggan. </a:t>
            </a:r>
            <a:endParaRPr lang="en-US" dirty="0" smtClean="0"/>
          </a:p>
          <a:p>
            <a:r>
              <a:rPr lang="id-ID" dirty="0" smtClean="0"/>
              <a:t>Pada data tersebut, pelanggan dibagi menjadi tiga kelas yaitu A, B, dan N. </a:t>
            </a:r>
            <a:endParaRPr lang="en-US" dirty="0" smtClean="0"/>
          </a:p>
          <a:p>
            <a:r>
              <a:rPr lang="id-ID" dirty="0" smtClean="0"/>
              <a:t>Setiap record memiliki 22 atribut.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2362200"/>
          <a:ext cx="8534400" cy="3581403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  <a:gridCol w="6096000"/>
              </a:tblGrid>
              <a:tr h="5116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Arial"/>
                        </a:rPr>
                        <a:t>No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Arial"/>
                        </a:rPr>
                        <a:t>Nama Atribut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Keterangan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1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Arial"/>
                        </a:rPr>
                        <a:t>ID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Nomor pelanggan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2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Arial"/>
                        </a:rPr>
                        <a:t>C10001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Arial"/>
                        </a:rPr>
                        <a:t>Jumlah penebusan kupon C10001 oleh pelanggan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3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C10002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Times New Roman"/>
                        </a:rPr>
                        <a:t>Jumlah penebusan kupon C10002 oleh pelanggan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...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...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Arial"/>
                        </a:rPr>
                        <a:t>...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21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C10020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Times New Roman"/>
                        </a:rPr>
                        <a:t>Jumlah penebusan kupon C10020 oleh pelanggan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22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>
                          <a:latin typeface="Arial Narrow"/>
                          <a:ea typeface="Times New Roman"/>
                          <a:cs typeface="Arial"/>
                        </a:rPr>
                        <a:t>COUPON</a:t>
                      </a:r>
                      <a:endParaRPr lang="id-ID" sz="32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400" spc="-30" dirty="0">
                          <a:latin typeface="Arial Narrow"/>
                          <a:ea typeface="Times New Roman"/>
                          <a:cs typeface="Times New Roman"/>
                        </a:rPr>
                        <a:t>atribut target</a:t>
                      </a:r>
                      <a:endParaRPr lang="id-ID" sz="32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Peramalan Tingkat Partisipasi Angkatan Kerja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Peramalan</a:t>
            </a:r>
            <a:r>
              <a:rPr lang="en-US" dirty="0" smtClean="0"/>
              <a:t> Data Time Series</a:t>
            </a:r>
          </a:p>
          <a:p>
            <a:r>
              <a:rPr lang="en-US" dirty="0" smtClean="0"/>
              <a:t>ANFIS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50 </a:t>
            </a:r>
            <a:r>
              <a:rPr lang="en-US" sz="2000" dirty="0" err="1" smtClean="0"/>
              <a:t>ribu</a:t>
            </a:r>
            <a:r>
              <a:rPr lang="en-US" sz="2000" dirty="0" smtClean="0"/>
              <a:t> records</a:t>
            </a:r>
          </a:p>
          <a:p>
            <a:pPr lvl="0"/>
            <a:r>
              <a:rPr lang="en-US" sz="2000" dirty="0" err="1" smtClean="0"/>
              <a:t>Kelas</a:t>
            </a:r>
            <a:r>
              <a:rPr lang="en-US" sz="2000" dirty="0" smtClean="0"/>
              <a:t> A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8668 </a:t>
            </a:r>
            <a:r>
              <a:rPr lang="en-US" sz="2000" i="1" dirty="0" smtClean="0"/>
              <a:t>record</a:t>
            </a:r>
            <a:r>
              <a:rPr lang="en-US" sz="2000" dirty="0" smtClean="0"/>
              <a:t> (17,3</a:t>
            </a:r>
            <a:r>
              <a:rPr lang="id-ID" sz="2000" dirty="0" smtClean="0"/>
              <a:t>4</a:t>
            </a:r>
            <a:r>
              <a:rPr lang="en-US" sz="2000" dirty="0" smtClean="0"/>
              <a:t>%)</a:t>
            </a:r>
            <a:endParaRPr lang="id-ID" sz="2000" dirty="0" smtClean="0"/>
          </a:p>
          <a:p>
            <a:pPr lvl="0"/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3307 </a:t>
            </a:r>
            <a:r>
              <a:rPr lang="en-US" sz="2000" i="1" dirty="0" smtClean="0"/>
              <a:t>record</a:t>
            </a:r>
            <a:r>
              <a:rPr lang="en-US" sz="2000" dirty="0" smtClean="0"/>
              <a:t> (6,61%)</a:t>
            </a:r>
            <a:endParaRPr lang="id-ID" sz="2000" dirty="0" smtClean="0"/>
          </a:p>
          <a:p>
            <a:pPr lvl="0"/>
            <a:r>
              <a:rPr lang="en-US" sz="2000" dirty="0" err="1" smtClean="0"/>
              <a:t>Kelas</a:t>
            </a:r>
            <a:r>
              <a:rPr lang="en-US" sz="2000" dirty="0" smtClean="0"/>
              <a:t> N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38025 </a:t>
            </a:r>
            <a:r>
              <a:rPr lang="en-US" sz="2000" i="1" dirty="0" smtClean="0"/>
              <a:t>record</a:t>
            </a:r>
            <a:r>
              <a:rPr lang="en-US" sz="2000" dirty="0" smtClean="0"/>
              <a:t> (76,05%)</a:t>
            </a:r>
            <a:endParaRPr lang="id-ID" sz="2000" dirty="0"/>
          </a:p>
        </p:txBody>
      </p:sp>
      <p:pic>
        <p:nvPicPr>
          <p:cNvPr id="73730" name="Chart 5"/>
          <p:cNvPicPr>
            <a:picLocks noChangeArrowheads="1"/>
          </p:cNvPicPr>
          <p:nvPr/>
        </p:nvPicPr>
        <p:blipFill>
          <a:blip r:embed="rId2"/>
          <a:srcRect b="-102"/>
          <a:stretch>
            <a:fillRect/>
          </a:stretch>
        </p:blipFill>
        <p:spPr bwMode="auto">
          <a:xfrm>
            <a:off x="3657600" y="3429000"/>
            <a:ext cx="5410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50 </a:t>
            </a:r>
            <a:r>
              <a:rPr lang="en-US" sz="2000" dirty="0" err="1" smtClean="0"/>
              <a:t>ribu</a:t>
            </a:r>
            <a:r>
              <a:rPr lang="en-US" sz="2000" dirty="0" smtClean="0"/>
              <a:t> records</a:t>
            </a:r>
          </a:p>
          <a:p>
            <a:pPr lvl="0"/>
            <a:r>
              <a:rPr lang="en-US" sz="2000" dirty="0" err="1" smtClean="0"/>
              <a:t>Kelas</a:t>
            </a:r>
            <a:r>
              <a:rPr lang="en-US" sz="2000" dirty="0" smtClean="0"/>
              <a:t> A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8668 </a:t>
            </a:r>
            <a:r>
              <a:rPr lang="en-US" sz="2000" i="1" dirty="0" smtClean="0"/>
              <a:t>record</a:t>
            </a:r>
            <a:r>
              <a:rPr lang="en-US" sz="2000" dirty="0" smtClean="0"/>
              <a:t> (17,3</a:t>
            </a:r>
            <a:r>
              <a:rPr lang="id-ID" sz="2000" dirty="0" smtClean="0"/>
              <a:t>4</a:t>
            </a:r>
            <a:r>
              <a:rPr lang="en-US" sz="2000" dirty="0" smtClean="0"/>
              <a:t>%)</a:t>
            </a:r>
            <a:endParaRPr lang="id-ID" sz="2000" dirty="0" smtClean="0"/>
          </a:p>
          <a:p>
            <a:pPr lvl="0"/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</a:t>
            </a:r>
            <a:r>
              <a:rPr lang="it-IT" sz="2000" dirty="0" smtClean="0"/>
              <a:t>3335 </a:t>
            </a:r>
            <a:r>
              <a:rPr lang="en-US" sz="2000" i="1" dirty="0" smtClean="0"/>
              <a:t>record</a:t>
            </a:r>
            <a:r>
              <a:rPr lang="en-US" sz="2000" dirty="0" smtClean="0"/>
              <a:t> (6,67%)</a:t>
            </a:r>
            <a:endParaRPr lang="id-ID" sz="2000" dirty="0" smtClean="0"/>
          </a:p>
          <a:p>
            <a:pPr lvl="0"/>
            <a:r>
              <a:rPr lang="en-US" sz="2000" dirty="0" err="1" smtClean="0"/>
              <a:t>Kelas</a:t>
            </a:r>
            <a:r>
              <a:rPr lang="en-US" sz="2000" dirty="0" smtClean="0"/>
              <a:t> N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</a:t>
            </a:r>
            <a:r>
              <a:rPr lang="it-IT" sz="2000" dirty="0" smtClean="0"/>
              <a:t>37997 </a:t>
            </a:r>
            <a:r>
              <a:rPr lang="en-US" sz="2000" i="1" dirty="0" smtClean="0"/>
              <a:t>record</a:t>
            </a:r>
            <a:r>
              <a:rPr lang="en-US" sz="2000" dirty="0" smtClean="0"/>
              <a:t> (</a:t>
            </a:r>
            <a:r>
              <a:rPr lang="id-ID" sz="2000" dirty="0" smtClean="0"/>
              <a:t>75,99</a:t>
            </a:r>
            <a:r>
              <a:rPr lang="en-US" sz="2000" dirty="0" smtClean="0"/>
              <a:t>%)</a:t>
            </a:r>
            <a:endParaRPr lang="id-ID" sz="2000" dirty="0"/>
          </a:p>
        </p:txBody>
      </p:sp>
      <p:pic>
        <p:nvPicPr>
          <p:cNvPr id="74754" name="Chart 6"/>
          <p:cNvPicPr>
            <a:picLocks noChangeArrowheads="1"/>
          </p:cNvPicPr>
          <p:nvPr/>
        </p:nvPicPr>
        <p:blipFill>
          <a:blip r:embed="rId2"/>
          <a:srcRect r="-24" b="-198"/>
          <a:stretch>
            <a:fillRect/>
          </a:stretch>
        </p:blipFill>
        <p:spPr bwMode="auto">
          <a:xfrm>
            <a:off x="4191000" y="3429000"/>
            <a:ext cx="48006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Prediksi</a:t>
            </a:r>
            <a:r>
              <a:rPr lang="en-US" sz="4400" dirty="0" smtClean="0"/>
              <a:t> Churn </a:t>
            </a:r>
            <a:r>
              <a:rPr lang="en-US" sz="4400" dirty="0" err="1" smtClean="0"/>
              <a:t>Pelanggan</a:t>
            </a:r>
            <a:r>
              <a:rPr lang="en-US" sz="4400" dirty="0" smtClean="0"/>
              <a:t> </a:t>
            </a:r>
            <a:r>
              <a:rPr lang="en-US" sz="4400" dirty="0" err="1" smtClean="0"/>
              <a:t>Telepon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Data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lvl="1"/>
            <a:r>
              <a:rPr lang="en-US" dirty="0" err="1" smtClean="0"/>
              <a:t>Profil</a:t>
            </a:r>
            <a:endParaRPr lang="en-US" dirty="0" smtClean="0"/>
          </a:p>
          <a:p>
            <a:pPr lvl="1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i="1" dirty="0" smtClean="0"/>
              <a:t>churn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Churn</a:t>
            </a:r>
            <a:r>
              <a:rPr lang="en-US" dirty="0" smtClean="0"/>
              <a:t>: p</a:t>
            </a:r>
            <a:r>
              <a:rPr lang="id-ID" dirty="0" smtClean="0"/>
              <a:t>indahnya pelanggan dari satu operator ke operator lain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Voluntary</a:t>
            </a:r>
            <a:r>
              <a:rPr lang="en-US" dirty="0" smtClean="0"/>
              <a:t> </a:t>
            </a:r>
            <a:r>
              <a:rPr lang="en-US" i="1" dirty="0" smtClean="0"/>
              <a:t>churn</a:t>
            </a:r>
            <a:r>
              <a:rPr lang="en-US" dirty="0" smtClean="0"/>
              <a:t>: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lvl="1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endParaRPr lang="en-US" dirty="0" smtClean="0"/>
          </a:p>
          <a:p>
            <a:r>
              <a:rPr lang="en-US" i="1" dirty="0" smtClean="0"/>
              <a:t>Involuntary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churn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tagihannya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dicabutnya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6200"/>
          <a:ext cx="8762999" cy="6683461"/>
        </p:xfrm>
        <a:graphic>
          <a:graphicData uri="http://schemas.openxmlformats.org/drawingml/2006/table">
            <a:tbl>
              <a:tblPr/>
              <a:tblGrid>
                <a:gridCol w="831392"/>
                <a:gridCol w="7931607"/>
              </a:tblGrid>
              <a:tr h="34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Atribut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Cluster yang didefinisikan oleh carrier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Jenis layanan yang dipakai pelanggan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A3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Jenis Kelamin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A4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tanggal pembayaran tagihan untuk bulan tagihan M2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A5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frekuensi </a:t>
                      </a:r>
                      <a:r>
                        <a:rPr lang="id-ID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pemanggilan </a:t>
                      </a: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dari Domestic to Lokal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A6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frekuensi </a:t>
                      </a:r>
                      <a:r>
                        <a:rPr lang="id-ID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pemanggilan </a:t>
                      </a: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dari Domestic to PSTN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A7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frekuensi </a:t>
                      </a:r>
                      <a:r>
                        <a:rPr lang="id-ID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pemanggilan </a:t>
                      </a: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dari Lokal to Flexy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A8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frekuensi </a:t>
                      </a:r>
                      <a:r>
                        <a:rPr lang="id-ID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pemanggilan </a:t>
                      </a: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dari Lokal to OLO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A9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frekuensi </a:t>
                      </a:r>
                      <a:r>
                        <a:rPr lang="id-ID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pemanggilan </a:t>
                      </a: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dari Domestic to PSTN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A10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frekuensi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pemanggilan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SMO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A11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frekuensi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pemanggilan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SMP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A12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durasi lamanya nomor telepon tersebut dipakai sampai bulan ke M2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A13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durasi lamanya nomor telepon tersebut dipakai dr awal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A14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 jumlah revenue dari pemakaian layanan oleh pelanggan pada bulan M2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A15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Trend revenue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bulan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M2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terhadap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bulan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M3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A16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Pengkategorian SDEV dari payment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A17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Kombinasi dari variabel kategori panggilan domestic ke seluler (D2C) dan panggilan domestic ke PSTN (D2P) untuk bulan M2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A18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Kombinasi dari variabel kategori panggilan lokal ke flexi (L2F), lokal ke OLO (L2O) dan panggilan lokal ke PSTN (L2P) untuk bulan M2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A19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Kombinasi kategori penggunaan voice per hari selama satu minggu (Minggu - Sabtu) di bulan M2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A20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Kombinasi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variabel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TREND1-TREND4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A21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Persentase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durasi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pemakaian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jenis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voice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jaringan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Telkom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dibandingkan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seluruh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durasi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pemakaian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jenis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voice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A22</a:t>
                      </a:r>
                      <a:endParaRPr lang="id-ID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Label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Kelas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(Churn / Active)</a:t>
                      </a:r>
                      <a:endParaRPr lang="id-ID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634" marR="49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Adaptive EAs</a:t>
            </a:r>
            <a:endParaRPr lang="id-ID" dirty="0"/>
          </a:p>
        </p:txBody>
      </p:sp>
      <p:pic>
        <p:nvPicPr>
          <p:cNvPr id="598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2438400"/>
            <a:ext cx="808279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209800"/>
          <a:ext cx="8305799" cy="4419605"/>
        </p:xfrm>
        <a:graphic>
          <a:graphicData uri="http://schemas.openxmlformats.org/drawingml/2006/table">
            <a:tbl>
              <a:tblPr/>
              <a:tblGrid>
                <a:gridCol w="1021663"/>
                <a:gridCol w="1238558"/>
                <a:gridCol w="1460360"/>
                <a:gridCol w="973574"/>
                <a:gridCol w="1252298"/>
                <a:gridCol w="1530042"/>
                <a:gridCol w="829304"/>
              </a:tblGrid>
              <a:tr h="671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Kota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Pembayaran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Tagihan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Bulanan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Jumlah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Panggilan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Panggilan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TidakNormal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Churn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Pemerintah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Besar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Sedikit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Banyak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Surabaya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Banyak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Surabaya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Banyak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Surabaya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Besar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Diskritisasi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209800"/>
          <a:ext cx="8458200" cy="4419605"/>
        </p:xfrm>
        <a:graphic>
          <a:graphicData uri="http://schemas.openxmlformats.org/drawingml/2006/table">
            <a:tbl>
              <a:tblPr/>
              <a:tblGrid>
                <a:gridCol w="1016860"/>
                <a:gridCol w="1232734"/>
                <a:gridCol w="1453494"/>
                <a:gridCol w="968995"/>
                <a:gridCol w="1246410"/>
                <a:gridCol w="1522847"/>
                <a:gridCol w="1016860"/>
              </a:tblGrid>
              <a:tr h="671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Kota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Pembayaran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Tagihan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Bulanan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Jumlah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Panggilan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Panggilan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TidakNormal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Churn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Surabaya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[2...3]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Banyak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Surabaya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[1...2]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Banyak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[3...4]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[5...6]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Kredit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[4...5]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Banyak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Kredit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[7...8]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Surabaya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Besar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[0...1]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[8...9]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 Kredit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[6...7]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Sedang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Jakarta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Pemerintah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Besar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[9...10]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Sedikit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Surabaya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Corporate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[2...3]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Banyak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Class1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APACS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APACS</a:t>
            </a:r>
            <a:r>
              <a:rPr lang="en-US" dirty="0" smtClean="0"/>
              <a:t>:</a:t>
            </a:r>
            <a:r>
              <a:rPr lang="id-ID" i="1" dirty="0" smtClean="0"/>
              <a:t> Automatic Analysis And Classification of Conceptual Patterns</a:t>
            </a:r>
            <a:endParaRPr lang="en-US" i="1" dirty="0" smtClean="0"/>
          </a:p>
          <a:p>
            <a:r>
              <a:rPr lang="en-US" dirty="0" smtClean="0"/>
              <a:t>APACS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probabilistik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, APACS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asosiatif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basis data yang </a:t>
            </a:r>
            <a:r>
              <a:rPr lang="en-US" dirty="0" err="1" smtClean="0"/>
              <a:t>memiliki</a:t>
            </a:r>
            <a:r>
              <a:rPr lang="en-US" dirty="0" smtClean="0"/>
              <a:t> data </a:t>
            </a:r>
            <a:r>
              <a:rPr lang="en-US" i="1" dirty="0" smtClean="0"/>
              <a:t>noise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/>
              <a:t>First Order Rule</a:t>
            </a:r>
            <a:endParaRPr lang="id-ID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209800"/>
          <a:ext cx="8305800" cy="3941616"/>
        </p:xfrm>
        <a:graphic>
          <a:graphicData uri="http://schemas.openxmlformats.org/drawingml/2006/table">
            <a:tbl>
              <a:tblPr/>
              <a:tblGrid>
                <a:gridCol w="4038600"/>
                <a:gridCol w="2020391"/>
                <a:gridCol w="2246809"/>
              </a:tblGrid>
              <a:tr h="838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First Order </a:t>
                      </a:r>
                      <a:r>
                        <a:rPr lang="en-US" sz="16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Rule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Asosiasi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terhadap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Churn (d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Ketidakpastian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Asosiasi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Bobot</a:t>
                      </a: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      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Kota = 'Surabaya' 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2.41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0.30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Kota = 'Jakarta' 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-2.41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Tipe Pembayaran = 'Cash' 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2.41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0.30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Pembayaran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'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Kartu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Kredit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' 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-2.41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Tagihan Bulanan = 'Kecil' 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2.41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0.30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Jumlah Panggilan = '[2...3]' 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2.10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Jumlah Panggilan = '[1...2]' 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2.10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Panggilan Tidaknormal = 'Banyak' </a:t>
                      </a:r>
                      <a:endParaRPr lang="id-ID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2.41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0.30</a:t>
                      </a:r>
                      <a:endParaRPr lang="id-ID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8262258" y="2619828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3" imgW="164957" imgH="139579" progId="Equation.3">
                  <p:embed/>
                </p:oleObj>
              </mc:Choice>
              <mc:Fallback>
                <p:oleObj name="Equation" r:id="rId3" imgW="164957" imgH="13957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258" y="2619828"/>
                        <a:ext cx="304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0" y="838200"/>
            <a:ext cx="8883580" cy="547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Second Order rule</a:t>
            </a:r>
            <a:endParaRPr lang="id-ID" i="1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14400" y="2286000"/>
            <a:ext cx="7162800" cy="4191000"/>
            <a:chOff x="2955" y="2085"/>
            <a:chExt cx="3428" cy="4491"/>
          </a:xfrm>
        </p:grpSpPr>
        <p:sp>
          <p:nvSpPr>
            <p:cNvPr id="35843" name="Text Box 3"/>
            <p:cNvSpPr txBox="1">
              <a:spLocks noChangeArrowheads="1"/>
            </p:cNvSpPr>
            <p:nvPr/>
          </p:nvSpPr>
          <p:spPr bwMode="auto">
            <a:xfrm>
              <a:off x="2955" y="2085"/>
              <a:ext cx="1741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TipePembayaran = 'Kartu Kredit'</a:t>
              </a:r>
              <a:endPara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4696" y="2085"/>
              <a:ext cx="1687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TagihanBulanan = 'Kecil'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2955" y="3022"/>
              <a:ext cx="1741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TipePembayaran = 'Kartu Kredit'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4696" y="3022"/>
              <a:ext cx="1687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Kota = 'Surabaya'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955" y="4019"/>
              <a:ext cx="1741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Kota = 'Surabaya'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4696" y="4019"/>
              <a:ext cx="1687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TagihanBulanan = 'Kecil'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2955" y="4986"/>
              <a:ext cx="1741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TipePembayaran = 'Kartu Kredit'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4696" y="4986"/>
              <a:ext cx="1687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TipePembayaran = 'Kartu Kredit'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2955" y="5975"/>
              <a:ext cx="1741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JumlahPanggilan = 'Sedikit'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4696" y="5975"/>
              <a:ext cx="1687" cy="60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Kota = 'Surabaya’</a:t>
              </a:r>
              <a:endPara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>
          <a:xfrm>
            <a:off x="990600" y="2057400"/>
            <a:ext cx="7772400" cy="4419600"/>
            <a:chOff x="3595688" y="4349750"/>
            <a:chExt cx="2716212" cy="2516188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595688" y="5856288"/>
              <a:ext cx="2716212" cy="1009650"/>
              <a:chOff x="4772" y="12324"/>
              <a:chExt cx="4276" cy="1590"/>
            </a:xfrm>
          </p:grpSpPr>
          <p:sp>
            <p:nvSpPr>
              <p:cNvPr id="38934" name="Text Box 22"/>
              <p:cNvSpPr txBox="1">
                <a:spLocks noChangeArrowheads="1"/>
              </p:cNvSpPr>
              <p:nvPr/>
            </p:nvSpPr>
            <p:spPr bwMode="auto">
              <a:xfrm>
                <a:off x="4772" y="12324"/>
                <a:ext cx="2172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TipePembayaran = 'Kartu Kredit'</a:t>
                </a:r>
                <a:endParaRPr kumimoji="0" lang="id-ID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35" name="Text Box 23"/>
              <p:cNvSpPr txBox="1">
                <a:spLocks noChangeArrowheads="1"/>
              </p:cNvSpPr>
              <p:nvPr/>
            </p:nvSpPr>
            <p:spPr bwMode="auto">
              <a:xfrm>
                <a:off x="6944" y="12324"/>
                <a:ext cx="2104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Kota = 'Surabaya’</a:t>
                </a:r>
                <a:endParaRPr kumimoji="0" lang="id-ID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36" name="Text Box 24"/>
              <p:cNvSpPr txBox="1">
                <a:spLocks noChangeArrowheads="1"/>
              </p:cNvSpPr>
              <p:nvPr/>
            </p:nvSpPr>
            <p:spPr bwMode="auto">
              <a:xfrm>
                <a:off x="4772" y="13313"/>
                <a:ext cx="2172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JumlahPanggilan = 'Sedikit’</a:t>
                </a:r>
                <a:endParaRPr kumimoji="0" lang="id-ID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37" name="Text Box 25"/>
              <p:cNvSpPr txBox="1">
                <a:spLocks noChangeArrowheads="1"/>
              </p:cNvSpPr>
              <p:nvPr/>
            </p:nvSpPr>
            <p:spPr bwMode="auto">
              <a:xfrm>
                <a:off x="6944" y="13313"/>
                <a:ext cx="2104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TagihanBulanan = 'Kecil’</a:t>
                </a:r>
                <a:endParaRPr kumimoji="0" lang="id-ID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3595688" y="4349750"/>
              <a:ext cx="2716212" cy="1350963"/>
              <a:chOff x="5663" y="9795"/>
              <a:chExt cx="4276" cy="2128"/>
            </a:xfrm>
          </p:grpSpPr>
          <p:sp>
            <p:nvSpPr>
              <p:cNvPr id="38939" name="Text Box 27"/>
              <p:cNvSpPr txBox="1">
                <a:spLocks noChangeArrowheads="1"/>
              </p:cNvSpPr>
              <p:nvPr/>
            </p:nvSpPr>
            <p:spPr bwMode="auto">
              <a:xfrm>
                <a:off x="5663" y="10170"/>
                <a:ext cx="2172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TipePembayaran = 'Kartu Kredit'</a:t>
                </a:r>
                <a:endParaRPr kumimoji="0" lang="id-ID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7835" y="10170"/>
                <a:ext cx="2104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TagihanBulanan = 'Kecil'</a:t>
                </a:r>
                <a:endParaRPr kumimoji="0" lang="id-ID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5663" y="11107"/>
                <a:ext cx="2172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JumlahPanggilan = 'Sedikit'</a:t>
                </a:r>
                <a:endParaRPr kumimoji="0" lang="id-ID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7835" y="11107"/>
                <a:ext cx="2104" cy="60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Kota = 'Surabaya'</a:t>
                </a:r>
                <a:endParaRPr kumimoji="0" lang="id-ID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8943" name="AutoShape 31"/>
              <p:cNvCxnSpPr>
                <a:cxnSpLocks noChangeShapeType="1"/>
              </p:cNvCxnSpPr>
              <p:nvPr/>
            </p:nvCxnSpPr>
            <p:spPr bwMode="auto">
              <a:xfrm rot="5400000">
                <a:off x="6772" y="10859"/>
                <a:ext cx="2128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</p:grpSp>
      </p:grp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304800" y="2571690"/>
            <a:ext cx="526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O1</a:t>
            </a:r>
            <a:endParaRPr lang="id-ID" sz="2000" dirty="0"/>
          </a:p>
        </p:txBody>
      </p:sp>
      <p:sp>
        <p:nvSpPr>
          <p:cNvPr id="29" name="Rectangle 28"/>
          <p:cNvSpPr/>
          <p:nvPr/>
        </p:nvSpPr>
        <p:spPr>
          <a:xfrm>
            <a:off x="304800" y="3638490"/>
            <a:ext cx="526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O2</a:t>
            </a:r>
            <a:endParaRPr lang="id-ID" sz="2000" dirty="0"/>
          </a:p>
        </p:txBody>
      </p:sp>
      <p:sp>
        <p:nvSpPr>
          <p:cNvPr id="30" name="Rectangle 29"/>
          <p:cNvSpPr/>
          <p:nvPr/>
        </p:nvSpPr>
        <p:spPr>
          <a:xfrm>
            <a:off x="304800" y="487680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A1</a:t>
            </a:r>
            <a:endParaRPr lang="id-ID" sz="2000" dirty="0"/>
          </a:p>
        </p:txBody>
      </p:sp>
      <p:sp>
        <p:nvSpPr>
          <p:cNvPr id="31" name="Rectangle 30"/>
          <p:cNvSpPr/>
          <p:nvPr/>
        </p:nvSpPr>
        <p:spPr>
          <a:xfrm>
            <a:off x="304800" y="592449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A2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rule </a:t>
            </a:r>
            <a:r>
              <a:rPr lang="en-US" dirty="0" err="1" smtClean="0"/>
              <a:t>hasil</a:t>
            </a:r>
            <a:r>
              <a:rPr lang="en-US" dirty="0" smtClean="0"/>
              <a:t> learning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1" y="2209800"/>
          <a:ext cx="8305800" cy="4478856"/>
        </p:xfrm>
        <a:graphic>
          <a:graphicData uri="http://schemas.openxmlformats.org/drawingml/2006/table">
            <a:tbl>
              <a:tblPr/>
              <a:tblGrid>
                <a:gridCol w="1219199"/>
                <a:gridCol w="5541604"/>
                <a:gridCol w="1544997"/>
              </a:tblGrid>
              <a:tr h="406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Arial Narrow" pitchFamily="34" charset="0"/>
                          <a:ea typeface="Times New Roman"/>
                        </a:rPr>
                        <a:t>Rule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Arial Narrow" pitchFamily="34" charset="0"/>
                          <a:ea typeface="Times New Roman"/>
                        </a:rPr>
                        <a:t>Weight of Evidence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1st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kota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= 'Surabaya'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0.3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1st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tipepembayaran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= 'Cash'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0.3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2nd </a:t>
                      </a:r>
                      <a:r>
                        <a:rPr lang="en-US" sz="1600" dirty="0" smtClean="0"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jumlahpanggilan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'[2...3]'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panggilantidaknormal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Banyak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'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 pitchFamily="34" charset="0"/>
                          <a:ea typeface="Times New Roman"/>
                        </a:rPr>
                        <a:t>1.0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2nd </a:t>
                      </a:r>
                      <a:r>
                        <a:rPr lang="en-US" sz="1600" dirty="0" smtClean="0"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panggilantidaknormal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Banyak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tipepembayaran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'Cash'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 pitchFamily="34" charset="0"/>
                          <a:ea typeface="Times New Roman"/>
                        </a:rPr>
                        <a:t>1.0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3th </a:t>
                      </a:r>
                      <a:r>
                        <a:rPr lang="en-US" sz="1600" dirty="0" smtClean="0"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jumlahpanggilan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'[2...3]'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panggilantidaknormal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Banyak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tipepembayaran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'Cash'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 pitchFamily="34" charset="0"/>
                          <a:ea typeface="Times New Roman"/>
                        </a:rPr>
                        <a:t>1.0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3th </a:t>
                      </a:r>
                      <a:r>
                        <a:rPr lang="en-US" sz="1600" dirty="0" smtClean="0"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jumlahpanggilan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'[2...3]'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tagihanbulanan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'Kecil'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tipepembayaran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'Cash'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 pitchFamily="34" charset="0"/>
                          <a:ea typeface="Times New Roman"/>
                        </a:rPr>
                        <a:t>1.0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4th </a:t>
                      </a:r>
                      <a:r>
                        <a:rPr lang="en-US" sz="1600" dirty="0" smtClean="0">
                          <a:latin typeface="Arial Narrow" pitchFamily="34" charset="0"/>
                          <a:ea typeface="Times New Roman"/>
                        </a:rPr>
                        <a:t>Order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jumlahpanggilan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'[2...3]'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panggilantidaknormal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Banyak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tagihanbulanan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'Kecil' AND </a:t>
                      </a:r>
                      <a:r>
                        <a:rPr lang="en-US" sz="1600" dirty="0" err="1">
                          <a:latin typeface="Arial Narrow" pitchFamily="34" charset="0"/>
                          <a:ea typeface="Times New Roman"/>
                        </a:rPr>
                        <a:t>tipepembayaran</a:t>
                      </a: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 = 'Cash'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 pitchFamily="34" charset="0"/>
                          <a:ea typeface="Times New Roman"/>
                        </a:rPr>
                        <a:t>1.0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Karakteristik</a:t>
            </a:r>
            <a:r>
              <a:rPr lang="en-US" sz="5400" dirty="0" smtClean="0"/>
              <a:t> </a:t>
            </a:r>
            <a:r>
              <a:rPr lang="en-US" sz="5400" dirty="0" err="1" smtClean="0"/>
              <a:t>Trafik</a:t>
            </a:r>
            <a:endParaRPr lang="id-ID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 smtClean="0">
                <a:sym typeface="Wingdings" pitchFamily="2" charset="2"/>
              </a:rPr>
              <a:t>Sangat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penting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dip</a:t>
            </a:r>
            <a:r>
              <a:rPr lang="en-US" sz="2400" dirty="0" err="1" smtClean="0"/>
              <a:t>ahami</a:t>
            </a:r>
            <a:r>
              <a:rPr lang="en-US" sz="2400" dirty="0" smtClean="0"/>
              <a:t> </a:t>
            </a:r>
          </a:p>
          <a:p>
            <a:pPr lvl="0"/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menentukan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dimensi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jaringan</a:t>
            </a:r>
            <a:endParaRPr lang="en-US" sz="2400" dirty="0" smtClean="0">
              <a:sym typeface="Wingdings" pitchFamily="2" charset="2"/>
            </a:endParaRPr>
          </a:p>
          <a:p>
            <a:pPr lvl="0"/>
            <a:r>
              <a:rPr lang="en-US" sz="2400" dirty="0" err="1" smtClean="0">
                <a:sym typeface="Wingdings" pitchFamily="2" charset="2"/>
              </a:rPr>
              <a:t>Sistem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prediksi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berbasis</a:t>
            </a:r>
            <a:r>
              <a:rPr lang="en-US" sz="2400" dirty="0" smtClean="0">
                <a:sym typeface="Wingdings" pitchFamily="2" charset="2"/>
              </a:rPr>
              <a:t> data </a:t>
            </a:r>
            <a:r>
              <a:rPr lang="en-US" sz="2400" i="1" dirty="0" smtClean="0">
                <a:sym typeface="Wingdings" pitchFamily="2" charset="2"/>
              </a:rPr>
              <a:t>time series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Forecasting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Pertumbuhan</a:t>
            </a:r>
            <a:r>
              <a:rPr lang="en-GB" dirty="0" smtClean="0"/>
              <a:t> </a:t>
            </a:r>
            <a:r>
              <a:rPr lang="en-GB" dirty="0" err="1" smtClean="0"/>
              <a:t>penetrasi</a:t>
            </a:r>
            <a:endParaRPr lang="en-GB" dirty="0" smtClean="0"/>
          </a:p>
          <a:p>
            <a:r>
              <a:rPr lang="en-GB" dirty="0" err="1" smtClean="0"/>
              <a:t>Pertumbuhan</a:t>
            </a:r>
            <a:r>
              <a:rPr lang="en-GB" dirty="0" smtClean="0"/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pelanggan</a:t>
            </a:r>
            <a:endParaRPr lang="en-GB" dirty="0" smtClean="0"/>
          </a:p>
          <a:p>
            <a:r>
              <a:rPr lang="en-GB" dirty="0" err="1" smtClean="0"/>
              <a:t>Pertumbuhan</a:t>
            </a:r>
            <a:r>
              <a:rPr lang="en-GB" dirty="0" smtClean="0"/>
              <a:t> </a:t>
            </a:r>
            <a:r>
              <a:rPr lang="en-GB" dirty="0" err="1" smtClean="0"/>
              <a:t>trafik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2133600"/>
            <a:ext cx="8458200" cy="4419600"/>
            <a:chOff x="2715" y="912"/>
            <a:chExt cx="2635" cy="2736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2908" y="963"/>
              <a:ext cx="2352" cy="2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2908" y="3028"/>
              <a:ext cx="2352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2908" y="2614"/>
              <a:ext cx="2352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2908" y="2200"/>
              <a:ext cx="2352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2908" y="1789"/>
              <a:ext cx="2352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2908" y="1375"/>
              <a:ext cx="2352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2908" y="963"/>
              <a:ext cx="2352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3038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3169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3300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3431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3561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3692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>
              <a:off x="3823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>
              <a:off x="3954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4084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4214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4345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4476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4606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4737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4868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4999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129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5260" y="963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2908" y="963"/>
              <a:ext cx="2352" cy="247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>
              <a:off x="2908" y="963"/>
              <a:ext cx="1" cy="24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1" name="Line 31"/>
            <p:cNvSpPr>
              <a:spLocks noChangeShapeType="1"/>
            </p:cNvSpPr>
            <p:nvPr/>
          </p:nvSpPr>
          <p:spPr bwMode="auto">
            <a:xfrm>
              <a:off x="2896" y="3439"/>
              <a:ext cx="24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2" name="Line 32"/>
            <p:cNvSpPr>
              <a:spLocks noChangeShapeType="1"/>
            </p:cNvSpPr>
            <p:nvPr/>
          </p:nvSpPr>
          <p:spPr bwMode="auto">
            <a:xfrm>
              <a:off x="2896" y="302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3" name="Line 33"/>
            <p:cNvSpPr>
              <a:spLocks noChangeShapeType="1"/>
            </p:cNvSpPr>
            <p:nvPr/>
          </p:nvSpPr>
          <p:spPr bwMode="auto">
            <a:xfrm>
              <a:off x="2896" y="2614"/>
              <a:ext cx="24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>
              <a:off x="2896" y="2200"/>
              <a:ext cx="24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5" name="Line 35"/>
            <p:cNvSpPr>
              <a:spLocks noChangeShapeType="1"/>
            </p:cNvSpPr>
            <p:nvPr/>
          </p:nvSpPr>
          <p:spPr bwMode="auto">
            <a:xfrm>
              <a:off x="2896" y="1789"/>
              <a:ext cx="24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2896" y="1375"/>
              <a:ext cx="24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>
              <a:off x="2896" y="963"/>
              <a:ext cx="24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2908" y="3439"/>
              <a:ext cx="235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 flipV="1">
              <a:off x="2908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 flipV="1">
              <a:off x="3038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 flipV="1">
              <a:off x="3169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 flipV="1">
              <a:off x="3300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 flipV="1">
              <a:off x="3431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 flipV="1">
              <a:off x="3561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 flipV="1">
              <a:off x="3692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 flipV="1">
              <a:off x="3823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 flipV="1">
              <a:off x="3954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 flipV="1">
              <a:off x="4084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9" name="Line 49"/>
            <p:cNvSpPr>
              <a:spLocks noChangeShapeType="1"/>
            </p:cNvSpPr>
            <p:nvPr/>
          </p:nvSpPr>
          <p:spPr bwMode="auto">
            <a:xfrm flipV="1">
              <a:off x="4214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0" name="Line 50"/>
            <p:cNvSpPr>
              <a:spLocks noChangeShapeType="1"/>
            </p:cNvSpPr>
            <p:nvPr/>
          </p:nvSpPr>
          <p:spPr bwMode="auto">
            <a:xfrm flipV="1">
              <a:off x="4345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1" name="Line 51"/>
            <p:cNvSpPr>
              <a:spLocks noChangeShapeType="1"/>
            </p:cNvSpPr>
            <p:nvPr/>
          </p:nvSpPr>
          <p:spPr bwMode="auto">
            <a:xfrm flipV="1">
              <a:off x="4476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2" name="Line 52"/>
            <p:cNvSpPr>
              <a:spLocks noChangeShapeType="1"/>
            </p:cNvSpPr>
            <p:nvPr/>
          </p:nvSpPr>
          <p:spPr bwMode="auto">
            <a:xfrm flipV="1">
              <a:off x="4606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3" name="Line 53"/>
            <p:cNvSpPr>
              <a:spLocks noChangeShapeType="1"/>
            </p:cNvSpPr>
            <p:nvPr/>
          </p:nvSpPr>
          <p:spPr bwMode="auto">
            <a:xfrm flipV="1">
              <a:off x="4737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4" name="Line 54"/>
            <p:cNvSpPr>
              <a:spLocks noChangeShapeType="1"/>
            </p:cNvSpPr>
            <p:nvPr/>
          </p:nvSpPr>
          <p:spPr bwMode="auto">
            <a:xfrm flipV="1">
              <a:off x="4868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5" name="Line 55"/>
            <p:cNvSpPr>
              <a:spLocks noChangeShapeType="1"/>
            </p:cNvSpPr>
            <p:nvPr/>
          </p:nvSpPr>
          <p:spPr bwMode="auto">
            <a:xfrm flipV="1">
              <a:off x="4999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6" name="Line 56"/>
            <p:cNvSpPr>
              <a:spLocks noChangeShapeType="1"/>
            </p:cNvSpPr>
            <p:nvPr/>
          </p:nvSpPr>
          <p:spPr bwMode="auto">
            <a:xfrm flipV="1">
              <a:off x="5129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 flipV="1">
              <a:off x="5260" y="3416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8" name="Freeform 58"/>
            <p:cNvSpPr>
              <a:spLocks/>
            </p:cNvSpPr>
            <p:nvPr/>
          </p:nvSpPr>
          <p:spPr bwMode="auto">
            <a:xfrm>
              <a:off x="2908" y="1344"/>
              <a:ext cx="2352" cy="2087"/>
            </a:xfrm>
            <a:custGeom>
              <a:avLst/>
              <a:gdLst/>
              <a:ahLst/>
              <a:cxnLst>
                <a:cxn ang="0">
                  <a:pos x="0" y="2467"/>
                </a:cxn>
                <a:cxn ang="0">
                  <a:pos x="304" y="2462"/>
                </a:cxn>
                <a:cxn ang="0">
                  <a:pos x="608" y="2453"/>
                </a:cxn>
                <a:cxn ang="0">
                  <a:pos x="912" y="2436"/>
                </a:cxn>
                <a:cxn ang="0">
                  <a:pos x="1215" y="2406"/>
                </a:cxn>
                <a:cxn ang="0">
                  <a:pos x="1519" y="2346"/>
                </a:cxn>
                <a:cxn ang="0">
                  <a:pos x="1823" y="2247"/>
                </a:cxn>
                <a:cxn ang="0">
                  <a:pos x="2127" y="2090"/>
                </a:cxn>
                <a:cxn ang="0">
                  <a:pos x="2431" y="1853"/>
                </a:cxn>
                <a:cxn ang="0">
                  <a:pos x="2735" y="1560"/>
                </a:cxn>
                <a:cxn ang="0">
                  <a:pos x="3038" y="1266"/>
                </a:cxn>
                <a:cxn ang="0">
                  <a:pos x="3342" y="939"/>
                </a:cxn>
                <a:cxn ang="0">
                  <a:pos x="3646" y="591"/>
                </a:cxn>
                <a:cxn ang="0">
                  <a:pos x="3950" y="344"/>
                </a:cxn>
                <a:cxn ang="0">
                  <a:pos x="4254" y="213"/>
                </a:cxn>
                <a:cxn ang="0">
                  <a:pos x="4558" y="136"/>
                </a:cxn>
                <a:cxn ang="0">
                  <a:pos x="4861" y="78"/>
                </a:cxn>
                <a:cxn ang="0">
                  <a:pos x="5165" y="34"/>
                </a:cxn>
                <a:cxn ang="0">
                  <a:pos x="5469" y="0"/>
                </a:cxn>
              </a:cxnLst>
              <a:rect l="0" t="0" r="r" b="b"/>
              <a:pathLst>
                <a:path w="5469" h="2467">
                  <a:moveTo>
                    <a:pt x="0" y="2467"/>
                  </a:moveTo>
                  <a:lnTo>
                    <a:pt x="304" y="2462"/>
                  </a:lnTo>
                  <a:lnTo>
                    <a:pt x="608" y="2453"/>
                  </a:lnTo>
                  <a:lnTo>
                    <a:pt x="912" y="2436"/>
                  </a:lnTo>
                  <a:lnTo>
                    <a:pt x="1215" y="2406"/>
                  </a:lnTo>
                  <a:lnTo>
                    <a:pt x="1519" y="2346"/>
                  </a:lnTo>
                  <a:lnTo>
                    <a:pt x="1823" y="2247"/>
                  </a:lnTo>
                  <a:lnTo>
                    <a:pt x="2127" y="2090"/>
                  </a:lnTo>
                  <a:lnTo>
                    <a:pt x="2431" y="1853"/>
                  </a:lnTo>
                  <a:lnTo>
                    <a:pt x="2735" y="1560"/>
                  </a:lnTo>
                  <a:lnTo>
                    <a:pt x="3038" y="1266"/>
                  </a:lnTo>
                  <a:lnTo>
                    <a:pt x="3342" y="939"/>
                  </a:lnTo>
                  <a:lnTo>
                    <a:pt x="3646" y="591"/>
                  </a:lnTo>
                  <a:lnTo>
                    <a:pt x="3950" y="344"/>
                  </a:lnTo>
                  <a:lnTo>
                    <a:pt x="4254" y="213"/>
                  </a:lnTo>
                  <a:lnTo>
                    <a:pt x="4558" y="136"/>
                  </a:lnTo>
                  <a:lnTo>
                    <a:pt x="4861" y="78"/>
                  </a:lnTo>
                  <a:lnTo>
                    <a:pt x="5165" y="34"/>
                  </a:lnTo>
                  <a:lnTo>
                    <a:pt x="5469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9" name="Rectangle 59"/>
            <p:cNvSpPr>
              <a:spLocks noChangeArrowheads="1"/>
            </p:cNvSpPr>
            <p:nvPr/>
          </p:nvSpPr>
          <p:spPr bwMode="auto">
            <a:xfrm>
              <a:off x="2826" y="3388"/>
              <a:ext cx="111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0780" name="Rectangle 60"/>
            <p:cNvSpPr>
              <a:spLocks noChangeArrowheads="1"/>
            </p:cNvSpPr>
            <p:nvPr/>
          </p:nvSpPr>
          <p:spPr bwMode="auto">
            <a:xfrm>
              <a:off x="2806" y="2976"/>
              <a:ext cx="151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10%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0781" name="Rectangle 61"/>
            <p:cNvSpPr>
              <a:spLocks noChangeArrowheads="1"/>
            </p:cNvSpPr>
            <p:nvPr/>
          </p:nvSpPr>
          <p:spPr bwMode="auto">
            <a:xfrm>
              <a:off x="2806" y="2563"/>
              <a:ext cx="151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20%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0782" name="Rectangle 62"/>
            <p:cNvSpPr>
              <a:spLocks noChangeArrowheads="1"/>
            </p:cNvSpPr>
            <p:nvPr/>
          </p:nvSpPr>
          <p:spPr bwMode="auto">
            <a:xfrm>
              <a:off x="2806" y="2151"/>
              <a:ext cx="151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30%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0783" name="Rectangle 63"/>
            <p:cNvSpPr>
              <a:spLocks noChangeArrowheads="1"/>
            </p:cNvSpPr>
            <p:nvPr/>
          </p:nvSpPr>
          <p:spPr bwMode="auto">
            <a:xfrm>
              <a:off x="2806" y="1737"/>
              <a:ext cx="151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40%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0784" name="Rectangle 64"/>
            <p:cNvSpPr>
              <a:spLocks noChangeArrowheads="1"/>
            </p:cNvSpPr>
            <p:nvPr/>
          </p:nvSpPr>
          <p:spPr bwMode="auto">
            <a:xfrm>
              <a:off x="2806" y="1324"/>
              <a:ext cx="151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50%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0785" name="Rectangle 65"/>
            <p:cNvSpPr>
              <a:spLocks noChangeArrowheads="1"/>
            </p:cNvSpPr>
            <p:nvPr/>
          </p:nvSpPr>
          <p:spPr bwMode="auto">
            <a:xfrm>
              <a:off x="2806" y="912"/>
              <a:ext cx="151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60%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0786" name="Rectangle 66"/>
            <p:cNvSpPr>
              <a:spLocks noChangeArrowheads="1"/>
            </p:cNvSpPr>
            <p:nvPr/>
          </p:nvSpPr>
          <p:spPr bwMode="auto">
            <a:xfrm rot="16200000">
              <a:off x="2842" y="3486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1995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87" name="Rectangle 67"/>
            <p:cNvSpPr>
              <a:spLocks noChangeArrowheads="1"/>
            </p:cNvSpPr>
            <p:nvPr/>
          </p:nvSpPr>
          <p:spPr bwMode="auto">
            <a:xfrm rot="16200000">
              <a:off x="2971" y="3487"/>
              <a:ext cx="193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1996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88" name="Rectangle 68"/>
            <p:cNvSpPr>
              <a:spLocks noChangeArrowheads="1"/>
            </p:cNvSpPr>
            <p:nvPr/>
          </p:nvSpPr>
          <p:spPr bwMode="auto">
            <a:xfrm rot="16200000">
              <a:off x="3103" y="3486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1997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89" name="Rectangle 69"/>
            <p:cNvSpPr>
              <a:spLocks noChangeArrowheads="1"/>
            </p:cNvSpPr>
            <p:nvPr/>
          </p:nvSpPr>
          <p:spPr bwMode="auto">
            <a:xfrm rot="16200000">
              <a:off x="3234" y="3487"/>
              <a:ext cx="193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1998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0" name="Rectangle 70"/>
            <p:cNvSpPr>
              <a:spLocks noChangeArrowheads="1"/>
            </p:cNvSpPr>
            <p:nvPr/>
          </p:nvSpPr>
          <p:spPr bwMode="auto">
            <a:xfrm rot="16200000">
              <a:off x="3364" y="3486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1999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1" name="Rectangle 71"/>
            <p:cNvSpPr>
              <a:spLocks noChangeArrowheads="1"/>
            </p:cNvSpPr>
            <p:nvPr/>
          </p:nvSpPr>
          <p:spPr bwMode="auto">
            <a:xfrm rot="16200000">
              <a:off x="3496" y="3487"/>
              <a:ext cx="193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2000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2" name="Rectangle 72"/>
            <p:cNvSpPr>
              <a:spLocks noChangeArrowheads="1"/>
            </p:cNvSpPr>
            <p:nvPr/>
          </p:nvSpPr>
          <p:spPr bwMode="auto">
            <a:xfrm rot="16200000">
              <a:off x="3627" y="3486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2001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3" name="Rectangle 73"/>
            <p:cNvSpPr>
              <a:spLocks noChangeArrowheads="1"/>
            </p:cNvSpPr>
            <p:nvPr/>
          </p:nvSpPr>
          <p:spPr bwMode="auto">
            <a:xfrm rot="16200000">
              <a:off x="3757" y="3485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2002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4" name="Rectangle 74"/>
            <p:cNvSpPr>
              <a:spLocks noChangeArrowheads="1"/>
            </p:cNvSpPr>
            <p:nvPr/>
          </p:nvSpPr>
          <p:spPr bwMode="auto">
            <a:xfrm rot="16200000">
              <a:off x="3889" y="3485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2003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5" name="Rectangle 75"/>
            <p:cNvSpPr>
              <a:spLocks noChangeArrowheads="1"/>
            </p:cNvSpPr>
            <p:nvPr/>
          </p:nvSpPr>
          <p:spPr bwMode="auto">
            <a:xfrm rot="16200000">
              <a:off x="4018" y="3489"/>
              <a:ext cx="19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2004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6" name="Rectangle 76"/>
            <p:cNvSpPr>
              <a:spLocks noChangeArrowheads="1"/>
            </p:cNvSpPr>
            <p:nvPr/>
          </p:nvSpPr>
          <p:spPr bwMode="auto">
            <a:xfrm rot="16200000">
              <a:off x="4149" y="3494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2005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7" name="Rectangle 77"/>
            <p:cNvSpPr>
              <a:spLocks noChangeArrowheads="1"/>
            </p:cNvSpPr>
            <p:nvPr/>
          </p:nvSpPr>
          <p:spPr bwMode="auto">
            <a:xfrm rot="16200000">
              <a:off x="4279" y="3494"/>
              <a:ext cx="193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2006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8" name="Rectangle 78"/>
            <p:cNvSpPr>
              <a:spLocks noChangeArrowheads="1"/>
            </p:cNvSpPr>
            <p:nvPr/>
          </p:nvSpPr>
          <p:spPr bwMode="auto">
            <a:xfrm rot="16200000">
              <a:off x="4410" y="3493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2007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799" name="Rectangle 79"/>
            <p:cNvSpPr>
              <a:spLocks noChangeArrowheads="1"/>
            </p:cNvSpPr>
            <p:nvPr/>
          </p:nvSpPr>
          <p:spPr bwMode="auto">
            <a:xfrm rot="16200000">
              <a:off x="4542" y="3490"/>
              <a:ext cx="19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2008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800" name="Rectangle 80"/>
            <p:cNvSpPr>
              <a:spLocks noChangeArrowheads="1"/>
            </p:cNvSpPr>
            <p:nvPr/>
          </p:nvSpPr>
          <p:spPr bwMode="auto">
            <a:xfrm rot="16200000">
              <a:off x="4670" y="3488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2009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801" name="Rectangle 81"/>
            <p:cNvSpPr>
              <a:spLocks noChangeArrowheads="1"/>
            </p:cNvSpPr>
            <p:nvPr/>
          </p:nvSpPr>
          <p:spPr bwMode="auto">
            <a:xfrm rot="16200000">
              <a:off x="4803" y="3486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2010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802" name="Rectangle 82"/>
            <p:cNvSpPr>
              <a:spLocks noChangeArrowheads="1"/>
            </p:cNvSpPr>
            <p:nvPr/>
          </p:nvSpPr>
          <p:spPr bwMode="auto">
            <a:xfrm rot="16200000">
              <a:off x="4934" y="3485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2011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803" name="Rectangle 83"/>
            <p:cNvSpPr>
              <a:spLocks noChangeArrowheads="1"/>
            </p:cNvSpPr>
            <p:nvPr/>
          </p:nvSpPr>
          <p:spPr bwMode="auto">
            <a:xfrm rot="16200000">
              <a:off x="5063" y="3485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2012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804" name="Rectangle 84"/>
            <p:cNvSpPr>
              <a:spLocks noChangeArrowheads="1"/>
            </p:cNvSpPr>
            <p:nvPr/>
          </p:nvSpPr>
          <p:spPr bwMode="auto">
            <a:xfrm rot="16200000">
              <a:off x="5196" y="3485"/>
              <a:ext cx="1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2013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0805" name="Rectangle 85"/>
            <p:cNvSpPr>
              <a:spLocks noChangeArrowheads="1"/>
            </p:cNvSpPr>
            <p:nvPr/>
          </p:nvSpPr>
          <p:spPr bwMode="auto">
            <a:xfrm rot="16200000">
              <a:off x="2543" y="2070"/>
              <a:ext cx="412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 b="1" dirty="0" err="1" smtClean="0">
                  <a:solidFill>
                    <a:srgbClr val="000000"/>
                  </a:solidFill>
                  <a:latin typeface="Book Antiqua" pitchFamily="18" charset="0"/>
                </a:rPr>
                <a:t>Penetrasi</a:t>
              </a:r>
              <a:endParaRPr lang="en-GB" sz="1400" b="1" dirty="0">
                <a:latin typeface="Book Antiqua" pitchFamily="18" charset="0"/>
              </a:endParaRPr>
            </a:p>
          </p:txBody>
        </p:sp>
      </p:grpSp>
      <p:sp>
        <p:nvSpPr>
          <p:cNvPr id="89" name="Title 8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err="1" smtClean="0"/>
              <a:t>Pertumbuhan</a:t>
            </a:r>
            <a:r>
              <a:rPr lang="en-GB" sz="5400" dirty="0" smtClean="0"/>
              <a:t> </a:t>
            </a:r>
            <a:r>
              <a:rPr lang="en-GB" sz="5400" dirty="0" err="1" smtClean="0"/>
              <a:t>Penetrasi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err="1" smtClean="0"/>
              <a:t>Pertumbuhan</a:t>
            </a:r>
            <a:r>
              <a:rPr lang="en-GB" sz="4800" dirty="0" smtClean="0"/>
              <a:t> </a:t>
            </a:r>
            <a:r>
              <a:rPr lang="en-GB" sz="4800" dirty="0" err="1" smtClean="0"/>
              <a:t>jumlah</a:t>
            </a:r>
            <a:r>
              <a:rPr lang="en-GB" sz="4800" dirty="0" smtClean="0"/>
              <a:t> </a:t>
            </a:r>
            <a:r>
              <a:rPr lang="en-GB" sz="4800" dirty="0" err="1" smtClean="0"/>
              <a:t>pelanggan</a:t>
            </a:r>
            <a:endParaRPr lang="en-US" sz="4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2057400"/>
            <a:ext cx="8229600" cy="4335463"/>
            <a:chOff x="734" y="1056"/>
            <a:chExt cx="4062" cy="2731"/>
          </a:xfrm>
        </p:grpSpPr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1103" y="1107"/>
              <a:ext cx="3600" cy="2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1103" y="3172"/>
              <a:ext cx="3600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1103" y="2758"/>
              <a:ext cx="3600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1103" y="2344"/>
              <a:ext cx="3600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1103" y="1933"/>
              <a:ext cx="3600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1103" y="1519"/>
              <a:ext cx="3600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1103" y="1107"/>
              <a:ext cx="3600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>
              <a:off x="1302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1503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>
              <a:off x="1703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>
              <a:off x="1904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>
              <a:off x="2103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2303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>
              <a:off x="2503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>
              <a:off x="2704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2903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3102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>
              <a:off x="3302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3503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3702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>
              <a:off x="3902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69" name="Line 25"/>
            <p:cNvSpPr>
              <a:spLocks noChangeShapeType="1"/>
            </p:cNvSpPr>
            <p:nvPr/>
          </p:nvSpPr>
          <p:spPr bwMode="auto">
            <a:xfrm>
              <a:off x="4103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>
              <a:off x="4303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>
              <a:off x="4502" y="1107"/>
              <a:ext cx="2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4703" y="1107"/>
              <a:ext cx="1" cy="247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1103" y="1107"/>
              <a:ext cx="3600" cy="247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1103" y="1107"/>
              <a:ext cx="2" cy="24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>
              <a:off x="1085" y="3583"/>
              <a:ext cx="37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6" name="Line 32"/>
            <p:cNvSpPr>
              <a:spLocks noChangeShapeType="1"/>
            </p:cNvSpPr>
            <p:nvPr/>
          </p:nvSpPr>
          <p:spPr bwMode="auto">
            <a:xfrm>
              <a:off x="1085" y="3172"/>
              <a:ext cx="3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7" name="Line 33"/>
            <p:cNvSpPr>
              <a:spLocks noChangeShapeType="1"/>
            </p:cNvSpPr>
            <p:nvPr/>
          </p:nvSpPr>
          <p:spPr bwMode="auto">
            <a:xfrm>
              <a:off x="1085" y="2758"/>
              <a:ext cx="37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8" name="Line 34"/>
            <p:cNvSpPr>
              <a:spLocks noChangeShapeType="1"/>
            </p:cNvSpPr>
            <p:nvPr/>
          </p:nvSpPr>
          <p:spPr bwMode="auto">
            <a:xfrm>
              <a:off x="1085" y="2344"/>
              <a:ext cx="37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79" name="Line 35"/>
            <p:cNvSpPr>
              <a:spLocks noChangeShapeType="1"/>
            </p:cNvSpPr>
            <p:nvPr/>
          </p:nvSpPr>
          <p:spPr bwMode="auto">
            <a:xfrm>
              <a:off x="1085" y="1933"/>
              <a:ext cx="37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0" name="Line 36"/>
            <p:cNvSpPr>
              <a:spLocks noChangeShapeType="1"/>
            </p:cNvSpPr>
            <p:nvPr/>
          </p:nvSpPr>
          <p:spPr bwMode="auto">
            <a:xfrm>
              <a:off x="1085" y="1519"/>
              <a:ext cx="37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1" name="Line 37"/>
            <p:cNvSpPr>
              <a:spLocks noChangeShapeType="1"/>
            </p:cNvSpPr>
            <p:nvPr/>
          </p:nvSpPr>
          <p:spPr bwMode="auto">
            <a:xfrm>
              <a:off x="1085" y="1107"/>
              <a:ext cx="37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2" name="Line 38"/>
            <p:cNvSpPr>
              <a:spLocks noChangeShapeType="1"/>
            </p:cNvSpPr>
            <p:nvPr/>
          </p:nvSpPr>
          <p:spPr bwMode="auto">
            <a:xfrm>
              <a:off x="1103" y="3583"/>
              <a:ext cx="3600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3" name="Line 39"/>
            <p:cNvSpPr>
              <a:spLocks noChangeShapeType="1"/>
            </p:cNvSpPr>
            <p:nvPr/>
          </p:nvSpPr>
          <p:spPr bwMode="auto">
            <a:xfrm flipV="1">
              <a:off x="1103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4" name="Line 40"/>
            <p:cNvSpPr>
              <a:spLocks noChangeShapeType="1"/>
            </p:cNvSpPr>
            <p:nvPr/>
          </p:nvSpPr>
          <p:spPr bwMode="auto">
            <a:xfrm flipV="1">
              <a:off x="1302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5" name="Line 41"/>
            <p:cNvSpPr>
              <a:spLocks noChangeShapeType="1"/>
            </p:cNvSpPr>
            <p:nvPr/>
          </p:nvSpPr>
          <p:spPr bwMode="auto">
            <a:xfrm flipV="1">
              <a:off x="1503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6" name="Line 42"/>
            <p:cNvSpPr>
              <a:spLocks noChangeShapeType="1"/>
            </p:cNvSpPr>
            <p:nvPr/>
          </p:nvSpPr>
          <p:spPr bwMode="auto">
            <a:xfrm flipV="1">
              <a:off x="1703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7" name="Line 43"/>
            <p:cNvSpPr>
              <a:spLocks noChangeShapeType="1"/>
            </p:cNvSpPr>
            <p:nvPr/>
          </p:nvSpPr>
          <p:spPr bwMode="auto">
            <a:xfrm flipV="1">
              <a:off x="1904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8" name="Line 44"/>
            <p:cNvSpPr>
              <a:spLocks noChangeShapeType="1"/>
            </p:cNvSpPr>
            <p:nvPr/>
          </p:nvSpPr>
          <p:spPr bwMode="auto">
            <a:xfrm flipV="1">
              <a:off x="2103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89" name="Line 45"/>
            <p:cNvSpPr>
              <a:spLocks noChangeShapeType="1"/>
            </p:cNvSpPr>
            <p:nvPr/>
          </p:nvSpPr>
          <p:spPr bwMode="auto">
            <a:xfrm flipV="1">
              <a:off x="2303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0" name="Line 46"/>
            <p:cNvSpPr>
              <a:spLocks noChangeShapeType="1"/>
            </p:cNvSpPr>
            <p:nvPr/>
          </p:nvSpPr>
          <p:spPr bwMode="auto">
            <a:xfrm flipV="1">
              <a:off x="2503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1" name="Line 47"/>
            <p:cNvSpPr>
              <a:spLocks noChangeShapeType="1"/>
            </p:cNvSpPr>
            <p:nvPr/>
          </p:nvSpPr>
          <p:spPr bwMode="auto">
            <a:xfrm flipV="1">
              <a:off x="2704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2" name="Line 48"/>
            <p:cNvSpPr>
              <a:spLocks noChangeShapeType="1"/>
            </p:cNvSpPr>
            <p:nvPr/>
          </p:nvSpPr>
          <p:spPr bwMode="auto">
            <a:xfrm flipV="1">
              <a:off x="2903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3" name="Line 49"/>
            <p:cNvSpPr>
              <a:spLocks noChangeShapeType="1"/>
            </p:cNvSpPr>
            <p:nvPr/>
          </p:nvSpPr>
          <p:spPr bwMode="auto">
            <a:xfrm flipV="1">
              <a:off x="3102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4" name="Line 50"/>
            <p:cNvSpPr>
              <a:spLocks noChangeShapeType="1"/>
            </p:cNvSpPr>
            <p:nvPr/>
          </p:nvSpPr>
          <p:spPr bwMode="auto">
            <a:xfrm flipV="1">
              <a:off x="3302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5" name="Line 51"/>
            <p:cNvSpPr>
              <a:spLocks noChangeShapeType="1"/>
            </p:cNvSpPr>
            <p:nvPr/>
          </p:nvSpPr>
          <p:spPr bwMode="auto">
            <a:xfrm flipV="1">
              <a:off x="3503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6" name="Line 52"/>
            <p:cNvSpPr>
              <a:spLocks noChangeShapeType="1"/>
            </p:cNvSpPr>
            <p:nvPr/>
          </p:nvSpPr>
          <p:spPr bwMode="auto">
            <a:xfrm flipV="1">
              <a:off x="3702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7" name="Line 53"/>
            <p:cNvSpPr>
              <a:spLocks noChangeShapeType="1"/>
            </p:cNvSpPr>
            <p:nvPr/>
          </p:nvSpPr>
          <p:spPr bwMode="auto">
            <a:xfrm flipV="1">
              <a:off x="3902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8" name="Line 54"/>
            <p:cNvSpPr>
              <a:spLocks noChangeShapeType="1"/>
            </p:cNvSpPr>
            <p:nvPr/>
          </p:nvSpPr>
          <p:spPr bwMode="auto">
            <a:xfrm flipV="1">
              <a:off x="4103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99" name="Line 55"/>
            <p:cNvSpPr>
              <a:spLocks noChangeShapeType="1"/>
            </p:cNvSpPr>
            <p:nvPr/>
          </p:nvSpPr>
          <p:spPr bwMode="auto">
            <a:xfrm flipV="1">
              <a:off x="4303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0" name="Line 56"/>
            <p:cNvSpPr>
              <a:spLocks noChangeShapeType="1"/>
            </p:cNvSpPr>
            <p:nvPr/>
          </p:nvSpPr>
          <p:spPr bwMode="auto">
            <a:xfrm flipV="1">
              <a:off x="4502" y="3560"/>
              <a:ext cx="2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1" name="Line 57"/>
            <p:cNvSpPr>
              <a:spLocks noChangeShapeType="1"/>
            </p:cNvSpPr>
            <p:nvPr/>
          </p:nvSpPr>
          <p:spPr bwMode="auto">
            <a:xfrm flipV="1">
              <a:off x="4703" y="3560"/>
              <a:ext cx="1" cy="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2" name="Freeform 58"/>
            <p:cNvSpPr>
              <a:spLocks/>
            </p:cNvSpPr>
            <p:nvPr/>
          </p:nvSpPr>
          <p:spPr bwMode="auto">
            <a:xfrm>
              <a:off x="1103" y="1536"/>
              <a:ext cx="3600" cy="2039"/>
            </a:xfrm>
            <a:custGeom>
              <a:avLst/>
              <a:gdLst/>
              <a:ahLst/>
              <a:cxnLst>
                <a:cxn ang="0">
                  <a:pos x="0" y="2467"/>
                </a:cxn>
                <a:cxn ang="0">
                  <a:pos x="304" y="2462"/>
                </a:cxn>
                <a:cxn ang="0">
                  <a:pos x="608" y="2453"/>
                </a:cxn>
                <a:cxn ang="0">
                  <a:pos x="912" y="2436"/>
                </a:cxn>
                <a:cxn ang="0">
                  <a:pos x="1215" y="2406"/>
                </a:cxn>
                <a:cxn ang="0">
                  <a:pos x="1519" y="2346"/>
                </a:cxn>
                <a:cxn ang="0">
                  <a:pos x="1823" y="2247"/>
                </a:cxn>
                <a:cxn ang="0">
                  <a:pos x="2127" y="2090"/>
                </a:cxn>
                <a:cxn ang="0">
                  <a:pos x="2431" y="1853"/>
                </a:cxn>
                <a:cxn ang="0">
                  <a:pos x="2735" y="1560"/>
                </a:cxn>
                <a:cxn ang="0">
                  <a:pos x="3038" y="1266"/>
                </a:cxn>
                <a:cxn ang="0">
                  <a:pos x="3342" y="939"/>
                </a:cxn>
                <a:cxn ang="0">
                  <a:pos x="3646" y="591"/>
                </a:cxn>
                <a:cxn ang="0">
                  <a:pos x="3950" y="344"/>
                </a:cxn>
                <a:cxn ang="0">
                  <a:pos x="4254" y="213"/>
                </a:cxn>
                <a:cxn ang="0">
                  <a:pos x="4558" y="136"/>
                </a:cxn>
                <a:cxn ang="0">
                  <a:pos x="4861" y="78"/>
                </a:cxn>
                <a:cxn ang="0">
                  <a:pos x="5165" y="34"/>
                </a:cxn>
                <a:cxn ang="0">
                  <a:pos x="5469" y="0"/>
                </a:cxn>
              </a:cxnLst>
              <a:rect l="0" t="0" r="r" b="b"/>
              <a:pathLst>
                <a:path w="5469" h="2467">
                  <a:moveTo>
                    <a:pt x="0" y="2467"/>
                  </a:moveTo>
                  <a:lnTo>
                    <a:pt x="304" y="2462"/>
                  </a:lnTo>
                  <a:lnTo>
                    <a:pt x="608" y="2453"/>
                  </a:lnTo>
                  <a:lnTo>
                    <a:pt x="912" y="2436"/>
                  </a:lnTo>
                  <a:lnTo>
                    <a:pt x="1215" y="2406"/>
                  </a:lnTo>
                  <a:lnTo>
                    <a:pt x="1519" y="2346"/>
                  </a:lnTo>
                  <a:lnTo>
                    <a:pt x="1823" y="2247"/>
                  </a:lnTo>
                  <a:lnTo>
                    <a:pt x="2127" y="2090"/>
                  </a:lnTo>
                  <a:lnTo>
                    <a:pt x="2431" y="1853"/>
                  </a:lnTo>
                  <a:lnTo>
                    <a:pt x="2735" y="1560"/>
                  </a:lnTo>
                  <a:lnTo>
                    <a:pt x="3038" y="1266"/>
                  </a:lnTo>
                  <a:lnTo>
                    <a:pt x="3342" y="939"/>
                  </a:lnTo>
                  <a:lnTo>
                    <a:pt x="3646" y="591"/>
                  </a:lnTo>
                  <a:lnTo>
                    <a:pt x="3950" y="344"/>
                  </a:lnTo>
                  <a:lnTo>
                    <a:pt x="4254" y="213"/>
                  </a:lnTo>
                  <a:lnTo>
                    <a:pt x="4558" y="136"/>
                  </a:lnTo>
                  <a:lnTo>
                    <a:pt x="4861" y="78"/>
                  </a:lnTo>
                  <a:lnTo>
                    <a:pt x="5165" y="34"/>
                  </a:lnTo>
                  <a:lnTo>
                    <a:pt x="5469" y="0"/>
                  </a:lnTo>
                </a:path>
              </a:pathLst>
            </a:custGeom>
            <a:noFill/>
            <a:ln w="3810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978" y="3532"/>
              <a:ext cx="13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1804" name="Rectangle 60"/>
            <p:cNvSpPr>
              <a:spLocks noChangeArrowheads="1"/>
            </p:cNvSpPr>
            <p:nvPr/>
          </p:nvSpPr>
          <p:spPr bwMode="auto">
            <a:xfrm>
              <a:off x="947" y="3120"/>
              <a:ext cx="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20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1805" name="Rectangle 61"/>
            <p:cNvSpPr>
              <a:spLocks noChangeArrowheads="1"/>
            </p:cNvSpPr>
            <p:nvPr/>
          </p:nvSpPr>
          <p:spPr bwMode="auto">
            <a:xfrm>
              <a:off x="947" y="2707"/>
              <a:ext cx="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40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1806" name="Rectangle 62"/>
            <p:cNvSpPr>
              <a:spLocks noChangeArrowheads="1"/>
            </p:cNvSpPr>
            <p:nvPr/>
          </p:nvSpPr>
          <p:spPr bwMode="auto">
            <a:xfrm>
              <a:off x="947" y="2295"/>
              <a:ext cx="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60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1807" name="Rectangle 63"/>
            <p:cNvSpPr>
              <a:spLocks noChangeArrowheads="1"/>
            </p:cNvSpPr>
            <p:nvPr/>
          </p:nvSpPr>
          <p:spPr bwMode="auto">
            <a:xfrm>
              <a:off x="947" y="1881"/>
              <a:ext cx="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80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1808" name="Rectangle 64"/>
            <p:cNvSpPr>
              <a:spLocks noChangeArrowheads="1"/>
            </p:cNvSpPr>
            <p:nvPr/>
          </p:nvSpPr>
          <p:spPr bwMode="auto">
            <a:xfrm>
              <a:off x="947" y="1468"/>
              <a:ext cx="1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100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947" y="1056"/>
              <a:ext cx="1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120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1810" name="Rectangle 66"/>
            <p:cNvSpPr>
              <a:spLocks noChangeArrowheads="1"/>
            </p:cNvSpPr>
            <p:nvPr/>
          </p:nvSpPr>
          <p:spPr bwMode="auto">
            <a:xfrm rot="16200000">
              <a:off x="1015" y="3608"/>
              <a:ext cx="2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1995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1" name="Rectangle 67"/>
            <p:cNvSpPr>
              <a:spLocks noChangeArrowheads="1"/>
            </p:cNvSpPr>
            <p:nvPr/>
          </p:nvSpPr>
          <p:spPr bwMode="auto">
            <a:xfrm rot="16200000">
              <a:off x="1216" y="3608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1996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2" name="Rectangle 68"/>
            <p:cNvSpPr>
              <a:spLocks noChangeArrowheads="1"/>
            </p:cNvSpPr>
            <p:nvPr/>
          </p:nvSpPr>
          <p:spPr bwMode="auto">
            <a:xfrm rot="16200000">
              <a:off x="1416" y="3608"/>
              <a:ext cx="2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1997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3" name="Rectangle 69"/>
            <p:cNvSpPr>
              <a:spLocks noChangeArrowheads="1"/>
            </p:cNvSpPr>
            <p:nvPr/>
          </p:nvSpPr>
          <p:spPr bwMode="auto">
            <a:xfrm rot="16200000">
              <a:off x="1618" y="3607"/>
              <a:ext cx="2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1998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 rot="16200000">
              <a:off x="1816" y="3607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1999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5" name="Rectangle 71"/>
            <p:cNvSpPr>
              <a:spLocks noChangeArrowheads="1"/>
            </p:cNvSpPr>
            <p:nvPr/>
          </p:nvSpPr>
          <p:spPr bwMode="auto">
            <a:xfrm rot="16200000">
              <a:off x="2018" y="3603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2000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6" name="Rectangle 72"/>
            <p:cNvSpPr>
              <a:spLocks noChangeArrowheads="1"/>
            </p:cNvSpPr>
            <p:nvPr/>
          </p:nvSpPr>
          <p:spPr bwMode="auto">
            <a:xfrm rot="16200000">
              <a:off x="2218" y="3603"/>
              <a:ext cx="2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2001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7" name="Rectangle 73"/>
            <p:cNvSpPr>
              <a:spLocks noChangeArrowheads="1"/>
            </p:cNvSpPr>
            <p:nvPr/>
          </p:nvSpPr>
          <p:spPr bwMode="auto">
            <a:xfrm rot="16200000">
              <a:off x="2417" y="3602"/>
              <a:ext cx="2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2002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8" name="Rectangle 74"/>
            <p:cNvSpPr>
              <a:spLocks noChangeArrowheads="1"/>
            </p:cNvSpPr>
            <p:nvPr/>
          </p:nvSpPr>
          <p:spPr bwMode="auto">
            <a:xfrm rot="16200000">
              <a:off x="2619" y="3602"/>
              <a:ext cx="2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2003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19" name="Rectangle 75"/>
            <p:cNvSpPr>
              <a:spLocks noChangeArrowheads="1"/>
            </p:cNvSpPr>
            <p:nvPr/>
          </p:nvSpPr>
          <p:spPr bwMode="auto">
            <a:xfrm rot="16200000">
              <a:off x="2818" y="3605"/>
              <a:ext cx="22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2004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0" name="Rectangle 76"/>
            <p:cNvSpPr>
              <a:spLocks noChangeArrowheads="1"/>
            </p:cNvSpPr>
            <p:nvPr/>
          </p:nvSpPr>
          <p:spPr bwMode="auto">
            <a:xfrm rot="16200000">
              <a:off x="3016" y="3608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2005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1" name="Rectangle 77"/>
            <p:cNvSpPr>
              <a:spLocks noChangeArrowheads="1"/>
            </p:cNvSpPr>
            <p:nvPr/>
          </p:nvSpPr>
          <p:spPr bwMode="auto">
            <a:xfrm rot="16200000">
              <a:off x="3218" y="3608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2006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2" name="Rectangle 78"/>
            <p:cNvSpPr>
              <a:spLocks noChangeArrowheads="1"/>
            </p:cNvSpPr>
            <p:nvPr/>
          </p:nvSpPr>
          <p:spPr bwMode="auto">
            <a:xfrm rot="16200000">
              <a:off x="3417" y="3607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2007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3" name="Rectangle 79"/>
            <p:cNvSpPr>
              <a:spLocks noChangeArrowheads="1"/>
            </p:cNvSpPr>
            <p:nvPr/>
          </p:nvSpPr>
          <p:spPr bwMode="auto">
            <a:xfrm rot="16200000">
              <a:off x="3615" y="3604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2008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4" name="Rectangle 80"/>
            <p:cNvSpPr>
              <a:spLocks noChangeArrowheads="1"/>
            </p:cNvSpPr>
            <p:nvPr/>
          </p:nvSpPr>
          <p:spPr bwMode="auto">
            <a:xfrm rot="16200000">
              <a:off x="3818" y="3603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2009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5" name="Rectangle 81"/>
            <p:cNvSpPr>
              <a:spLocks noChangeArrowheads="1"/>
            </p:cNvSpPr>
            <p:nvPr/>
          </p:nvSpPr>
          <p:spPr bwMode="auto">
            <a:xfrm rot="16200000">
              <a:off x="4020" y="3601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2010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6" name="Rectangle 82"/>
            <p:cNvSpPr>
              <a:spLocks noChangeArrowheads="1"/>
            </p:cNvSpPr>
            <p:nvPr/>
          </p:nvSpPr>
          <p:spPr bwMode="auto">
            <a:xfrm rot="16200000">
              <a:off x="4219" y="3606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2011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7" name="Rectangle 83"/>
            <p:cNvSpPr>
              <a:spLocks noChangeArrowheads="1"/>
            </p:cNvSpPr>
            <p:nvPr/>
          </p:nvSpPr>
          <p:spPr bwMode="auto">
            <a:xfrm rot="16200000">
              <a:off x="4418" y="3606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2012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8" name="Rectangle 84"/>
            <p:cNvSpPr>
              <a:spLocks noChangeArrowheads="1"/>
            </p:cNvSpPr>
            <p:nvPr/>
          </p:nvSpPr>
          <p:spPr bwMode="auto">
            <a:xfrm rot="16200000">
              <a:off x="4617" y="3603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2013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1829" name="Rectangle 85"/>
            <p:cNvSpPr>
              <a:spLocks noChangeArrowheads="1"/>
            </p:cNvSpPr>
            <p:nvPr/>
          </p:nvSpPr>
          <p:spPr bwMode="auto">
            <a:xfrm rot="16200000">
              <a:off x="136" y="2278"/>
              <a:ext cx="13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 b="1" dirty="0" err="1" smtClean="0">
                  <a:solidFill>
                    <a:srgbClr val="000000"/>
                  </a:solidFill>
                </a:rPr>
                <a:t>Jumlah</a:t>
              </a:r>
              <a:r>
                <a:rPr lang="en-GB" sz="1400" b="1" dirty="0" smtClean="0">
                  <a:solidFill>
                    <a:srgbClr val="000000"/>
                  </a:solidFill>
                </a:rPr>
                <a:t> </a:t>
              </a:r>
              <a:r>
                <a:rPr lang="en-GB" sz="1400" b="1" dirty="0" err="1" smtClean="0">
                  <a:solidFill>
                    <a:srgbClr val="000000"/>
                  </a:solidFill>
                </a:rPr>
                <a:t>pelanggan</a:t>
              </a:r>
              <a:r>
                <a:rPr lang="en-GB" sz="1400" b="1" dirty="0" smtClean="0">
                  <a:solidFill>
                    <a:srgbClr val="000000"/>
                  </a:solidFill>
                </a:rPr>
                <a:t> (</a:t>
              </a:r>
              <a:r>
                <a:rPr lang="en-GB" sz="1400" b="1" dirty="0" err="1" smtClean="0">
                  <a:solidFill>
                    <a:srgbClr val="000000"/>
                  </a:solidFill>
                </a:rPr>
                <a:t>juta</a:t>
              </a:r>
              <a:r>
                <a:rPr lang="en-GB" sz="1400" b="1" dirty="0" smtClean="0">
                  <a:solidFill>
                    <a:srgbClr val="000000"/>
                  </a:solidFill>
                </a:rPr>
                <a:t>)</a:t>
              </a:r>
              <a:endParaRPr lang="en-GB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3422" y="1905000"/>
            <a:ext cx="8459578" cy="4572000"/>
            <a:chOff x="915" y="768"/>
            <a:chExt cx="3943" cy="2592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281" y="816"/>
              <a:ext cx="3514" cy="2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1281" y="2776"/>
              <a:ext cx="351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1281" y="2383"/>
              <a:ext cx="3514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1281" y="1990"/>
              <a:ext cx="3514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1281" y="1600"/>
              <a:ext cx="3514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1281" y="1207"/>
              <a:ext cx="3514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1281" y="816"/>
              <a:ext cx="3514" cy="2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1475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1671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1866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2063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2257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2452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2647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2844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3038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>
              <a:off x="3232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>
              <a:off x="3427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>
              <a:off x="3624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>
              <a:off x="3818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>
              <a:off x="4013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4" name="Line 26"/>
            <p:cNvSpPr>
              <a:spLocks noChangeShapeType="1"/>
            </p:cNvSpPr>
            <p:nvPr/>
          </p:nvSpPr>
          <p:spPr bwMode="auto">
            <a:xfrm>
              <a:off x="4209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4405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>
              <a:off x="4599" y="816"/>
              <a:ext cx="2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>
              <a:off x="4795" y="816"/>
              <a:ext cx="1" cy="23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8" name="Rectangle 30"/>
            <p:cNvSpPr>
              <a:spLocks noChangeArrowheads="1"/>
            </p:cNvSpPr>
            <p:nvPr/>
          </p:nvSpPr>
          <p:spPr bwMode="auto">
            <a:xfrm>
              <a:off x="1281" y="816"/>
              <a:ext cx="3514" cy="23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1281" y="816"/>
              <a:ext cx="2" cy="2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1263" y="3166"/>
              <a:ext cx="3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>
              <a:off x="1263" y="2776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>
              <a:off x="1263" y="2383"/>
              <a:ext cx="3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>
              <a:off x="1263" y="1990"/>
              <a:ext cx="3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1263" y="1600"/>
              <a:ext cx="3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>
              <a:off x="1263" y="1207"/>
              <a:ext cx="3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>
              <a:off x="1263" y="816"/>
              <a:ext cx="3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7" name="Line 39"/>
            <p:cNvSpPr>
              <a:spLocks noChangeShapeType="1"/>
            </p:cNvSpPr>
            <p:nvPr/>
          </p:nvSpPr>
          <p:spPr bwMode="auto">
            <a:xfrm>
              <a:off x="1281" y="3166"/>
              <a:ext cx="3514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8" name="Line 40"/>
            <p:cNvSpPr>
              <a:spLocks noChangeShapeType="1"/>
            </p:cNvSpPr>
            <p:nvPr/>
          </p:nvSpPr>
          <p:spPr bwMode="auto">
            <a:xfrm flipV="1">
              <a:off x="1281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 flipV="1">
              <a:off x="1475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 flipV="1">
              <a:off x="1671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 flipV="1">
              <a:off x="1866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 flipV="1">
              <a:off x="2063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 flipV="1">
              <a:off x="2257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 flipV="1">
              <a:off x="2452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 flipV="1">
              <a:off x="2647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 flipV="1">
              <a:off x="2844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7" name="Line 49"/>
            <p:cNvSpPr>
              <a:spLocks noChangeShapeType="1"/>
            </p:cNvSpPr>
            <p:nvPr/>
          </p:nvSpPr>
          <p:spPr bwMode="auto">
            <a:xfrm flipV="1">
              <a:off x="3038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8" name="Line 50"/>
            <p:cNvSpPr>
              <a:spLocks noChangeShapeType="1"/>
            </p:cNvSpPr>
            <p:nvPr/>
          </p:nvSpPr>
          <p:spPr bwMode="auto">
            <a:xfrm flipV="1">
              <a:off x="3232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 flipV="1">
              <a:off x="3427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0" name="Line 52"/>
            <p:cNvSpPr>
              <a:spLocks noChangeShapeType="1"/>
            </p:cNvSpPr>
            <p:nvPr/>
          </p:nvSpPr>
          <p:spPr bwMode="auto">
            <a:xfrm flipV="1">
              <a:off x="3624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1" name="Line 53"/>
            <p:cNvSpPr>
              <a:spLocks noChangeShapeType="1"/>
            </p:cNvSpPr>
            <p:nvPr/>
          </p:nvSpPr>
          <p:spPr bwMode="auto">
            <a:xfrm flipV="1">
              <a:off x="3818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 flipV="1">
              <a:off x="4013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3" name="Line 55"/>
            <p:cNvSpPr>
              <a:spLocks noChangeShapeType="1"/>
            </p:cNvSpPr>
            <p:nvPr/>
          </p:nvSpPr>
          <p:spPr bwMode="auto">
            <a:xfrm flipV="1">
              <a:off x="4209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4" name="Line 56"/>
            <p:cNvSpPr>
              <a:spLocks noChangeShapeType="1"/>
            </p:cNvSpPr>
            <p:nvPr/>
          </p:nvSpPr>
          <p:spPr bwMode="auto">
            <a:xfrm flipV="1">
              <a:off x="4405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5" name="Line 57"/>
            <p:cNvSpPr>
              <a:spLocks noChangeShapeType="1"/>
            </p:cNvSpPr>
            <p:nvPr/>
          </p:nvSpPr>
          <p:spPr bwMode="auto">
            <a:xfrm flipV="1">
              <a:off x="4599" y="3145"/>
              <a:ext cx="2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6" name="Line 58"/>
            <p:cNvSpPr>
              <a:spLocks noChangeShapeType="1"/>
            </p:cNvSpPr>
            <p:nvPr/>
          </p:nvSpPr>
          <p:spPr bwMode="auto">
            <a:xfrm flipV="1">
              <a:off x="4795" y="3145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7" name="Freeform 59"/>
            <p:cNvSpPr>
              <a:spLocks/>
            </p:cNvSpPr>
            <p:nvPr/>
          </p:nvSpPr>
          <p:spPr bwMode="auto">
            <a:xfrm>
              <a:off x="1281" y="816"/>
              <a:ext cx="3514" cy="2343"/>
            </a:xfrm>
            <a:custGeom>
              <a:avLst/>
              <a:gdLst/>
              <a:ahLst/>
              <a:cxnLst>
                <a:cxn ang="0">
                  <a:pos x="0" y="2467"/>
                </a:cxn>
                <a:cxn ang="0">
                  <a:pos x="304" y="2462"/>
                </a:cxn>
                <a:cxn ang="0">
                  <a:pos x="608" y="2453"/>
                </a:cxn>
                <a:cxn ang="0">
                  <a:pos x="912" y="2436"/>
                </a:cxn>
                <a:cxn ang="0">
                  <a:pos x="1215" y="2406"/>
                </a:cxn>
                <a:cxn ang="0">
                  <a:pos x="1519" y="2346"/>
                </a:cxn>
                <a:cxn ang="0">
                  <a:pos x="1823" y="2247"/>
                </a:cxn>
                <a:cxn ang="0">
                  <a:pos x="2127" y="2090"/>
                </a:cxn>
                <a:cxn ang="0">
                  <a:pos x="2431" y="1853"/>
                </a:cxn>
                <a:cxn ang="0">
                  <a:pos x="2735" y="1560"/>
                </a:cxn>
                <a:cxn ang="0">
                  <a:pos x="3038" y="1266"/>
                </a:cxn>
                <a:cxn ang="0">
                  <a:pos x="3342" y="939"/>
                </a:cxn>
                <a:cxn ang="0">
                  <a:pos x="3646" y="591"/>
                </a:cxn>
                <a:cxn ang="0">
                  <a:pos x="3950" y="344"/>
                </a:cxn>
                <a:cxn ang="0">
                  <a:pos x="4254" y="213"/>
                </a:cxn>
                <a:cxn ang="0">
                  <a:pos x="4558" y="136"/>
                </a:cxn>
                <a:cxn ang="0">
                  <a:pos x="4861" y="78"/>
                </a:cxn>
                <a:cxn ang="0">
                  <a:pos x="5165" y="34"/>
                </a:cxn>
                <a:cxn ang="0">
                  <a:pos x="5469" y="0"/>
                </a:cxn>
              </a:cxnLst>
              <a:rect l="0" t="0" r="r" b="b"/>
              <a:pathLst>
                <a:path w="5469" h="2467">
                  <a:moveTo>
                    <a:pt x="0" y="2467"/>
                  </a:moveTo>
                  <a:lnTo>
                    <a:pt x="304" y="2462"/>
                  </a:lnTo>
                  <a:lnTo>
                    <a:pt x="608" y="2453"/>
                  </a:lnTo>
                  <a:lnTo>
                    <a:pt x="912" y="2436"/>
                  </a:lnTo>
                  <a:lnTo>
                    <a:pt x="1215" y="2406"/>
                  </a:lnTo>
                  <a:lnTo>
                    <a:pt x="1519" y="2346"/>
                  </a:lnTo>
                  <a:lnTo>
                    <a:pt x="1823" y="2247"/>
                  </a:lnTo>
                  <a:lnTo>
                    <a:pt x="2127" y="2090"/>
                  </a:lnTo>
                  <a:lnTo>
                    <a:pt x="2431" y="1853"/>
                  </a:lnTo>
                  <a:lnTo>
                    <a:pt x="2735" y="1560"/>
                  </a:lnTo>
                  <a:lnTo>
                    <a:pt x="3038" y="1266"/>
                  </a:lnTo>
                  <a:lnTo>
                    <a:pt x="3342" y="939"/>
                  </a:lnTo>
                  <a:lnTo>
                    <a:pt x="3646" y="591"/>
                  </a:lnTo>
                  <a:lnTo>
                    <a:pt x="3950" y="344"/>
                  </a:lnTo>
                  <a:lnTo>
                    <a:pt x="4254" y="213"/>
                  </a:lnTo>
                  <a:lnTo>
                    <a:pt x="4558" y="136"/>
                  </a:lnTo>
                  <a:lnTo>
                    <a:pt x="4861" y="78"/>
                  </a:lnTo>
                  <a:lnTo>
                    <a:pt x="5165" y="34"/>
                  </a:lnTo>
                  <a:lnTo>
                    <a:pt x="5469" y="0"/>
                  </a:lnTo>
                </a:path>
              </a:pathLst>
            </a:custGeom>
            <a:noFill/>
            <a:ln w="3810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8" name="Rectangle 60"/>
            <p:cNvSpPr>
              <a:spLocks noChangeArrowheads="1"/>
            </p:cNvSpPr>
            <p:nvPr/>
          </p:nvSpPr>
          <p:spPr bwMode="auto">
            <a:xfrm>
              <a:off x="1159" y="3118"/>
              <a:ext cx="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0%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2829" name="Rectangle 61"/>
            <p:cNvSpPr>
              <a:spLocks noChangeArrowheads="1"/>
            </p:cNvSpPr>
            <p:nvPr/>
          </p:nvSpPr>
          <p:spPr bwMode="auto">
            <a:xfrm>
              <a:off x="1128" y="2727"/>
              <a:ext cx="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40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2830" name="Rectangle 62"/>
            <p:cNvSpPr>
              <a:spLocks noChangeArrowheads="1"/>
            </p:cNvSpPr>
            <p:nvPr/>
          </p:nvSpPr>
          <p:spPr bwMode="auto">
            <a:xfrm>
              <a:off x="1128" y="2335"/>
              <a:ext cx="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80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2831" name="Rectangle 63"/>
            <p:cNvSpPr>
              <a:spLocks noChangeArrowheads="1"/>
            </p:cNvSpPr>
            <p:nvPr/>
          </p:nvSpPr>
          <p:spPr bwMode="auto">
            <a:xfrm>
              <a:off x="1128" y="1944"/>
              <a:ext cx="11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120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2832" name="Rectangle 64"/>
            <p:cNvSpPr>
              <a:spLocks noChangeArrowheads="1"/>
            </p:cNvSpPr>
            <p:nvPr/>
          </p:nvSpPr>
          <p:spPr bwMode="auto">
            <a:xfrm>
              <a:off x="1128" y="1551"/>
              <a:ext cx="11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160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2833" name="Rectangle 65"/>
            <p:cNvSpPr>
              <a:spLocks noChangeArrowheads="1"/>
            </p:cNvSpPr>
            <p:nvPr/>
          </p:nvSpPr>
          <p:spPr bwMode="auto">
            <a:xfrm>
              <a:off x="1128" y="1159"/>
              <a:ext cx="11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200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2834" name="Rectangle 66"/>
            <p:cNvSpPr>
              <a:spLocks noChangeArrowheads="1"/>
            </p:cNvSpPr>
            <p:nvPr/>
          </p:nvSpPr>
          <p:spPr bwMode="auto">
            <a:xfrm>
              <a:off x="1128" y="768"/>
              <a:ext cx="11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200">
                  <a:solidFill>
                    <a:srgbClr val="000000"/>
                  </a:solidFill>
                  <a:latin typeface="Book Antiqua" pitchFamily="18" charset="0"/>
                </a:rPr>
                <a:t>240</a:t>
              </a:r>
              <a:endParaRPr lang="en-GB" sz="1200">
                <a:latin typeface="Book Antiqua" pitchFamily="18" charset="0"/>
              </a:endParaRPr>
            </a:p>
          </p:txBody>
        </p:sp>
        <p:sp>
          <p:nvSpPr>
            <p:cNvPr id="32835" name="Rectangle 67"/>
            <p:cNvSpPr>
              <a:spLocks noChangeArrowheads="1"/>
            </p:cNvSpPr>
            <p:nvPr/>
          </p:nvSpPr>
          <p:spPr bwMode="auto">
            <a:xfrm rot="16200000">
              <a:off x="1177" y="3197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1995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36" name="Rectangle 68"/>
            <p:cNvSpPr>
              <a:spLocks noChangeArrowheads="1"/>
            </p:cNvSpPr>
            <p:nvPr/>
          </p:nvSpPr>
          <p:spPr bwMode="auto">
            <a:xfrm rot="16200000">
              <a:off x="1374" y="3194"/>
              <a:ext cx="22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1996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37" name="Rectangle 69"/>
            <p:cNvSpPr>
              <a:spLocks noChangeArrowheads="1"/>
            </p:cNvSpPr>
            <p:nvPr/>
          </p:nvSpPr>
          <p:spPr bwMode="auto">
            <a:xfrm rot="16200000">
              <a:off x="1572" y="3195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1997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38" name="Rectangle 70"/>
            <p:cNvSpPr>
              <a:spLocks noChangeArrowheads="1"/>
            </p:cNvSpPr>
            <p:nvPr/>
          </p:nvSpPr>
          <p:spPr bwMode="auto">
            <a:xfrm rot="16200000">
              <a:off x="1769" y="3193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1998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39" name="Rectangle 71"/>
            <p:cNvSpPr>
              <a:spLocks noChangeArrowheads="1"/>
            </p:cNvSpPr>
            <p:nvPr/>
          </p:nvSpPr>
          <p:spPr bwMode="auto">
            <a:xfrm rot="16200000">
              <a:off x="1963" y="3192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1999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0" name="Rectangle 72"/>
            <p:cNvSpPr>
              <a:spLocks noChangeArrowheads="1"/>
            </p:cNvSpPr>
            <p:nvPr/>
          </p:nvSpPr>
          <p:spPr bwMode="auto">
            <a:xfrm rot="16200000">
              <a:off x="2160" y="3188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2000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1" name="Rectangle 73"/>
            <p:cNvSpPr>
              <a:spLocks noChangeArrowheads="1"/>
            </p:cNvSpPr>
            <p:nvPr/>
          </p:nvSpPr>
          <p:spPr bwMode="auto">
            <a:xfrm rot="16200000">
              <a:off x="2355" y="3187"/>
              <a:ext cx="22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2001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2" name="Rectangle 74"/>
            <p:cNvSpPr>
              <a:spLocks noChangeArrowheads="1"/>
            </p:cNvSpPr>
            <p:nvPr/>
          </p:nvSpPr>
          <p:spPr bwMode="auto">
            <a:xfrm rot="16200000">
              <a:off x="2549" y="3186"/>
              <a:ext cx="22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2002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3" name="Rectangle 75"/>
            <p:cNvSpPr>
              <a:spLocks noChangeArrowheads="1"/>
            </p:cNvSpPr>
            <p:nvPr/>
          </p:nvSpPr>
          <p:spPr bwMode="auto">
            <a:xfrm rot="16200000">
              <a:off x="2746" y="3187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2003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4" name="Rectangle 76"/>
            <p:cNvSpPr>
              <a:spLocks noChangeArrowheads="1"/>
            </p:cNvSpPr>
            <p:nvPr/>
          </p:nvSpPr>
          <p:spPr bwMode="auto">
            <a:xfrm rot="16200000">
              <a:off x="2940" y="3189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2004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5" name="Rectangle 77"/>
            <p:cNvSpPr>
              <a:spLocks noChangeArrowheads="1"/>
            </p:cNvSpPr>
            <p:nvPr/>
          </p:nvSpPr>
          <p:spPr bwMode="auto">
            <a:xfrm rot="16200000">
              <a:off x="3134" y="3193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 dirty="0">
                  <a:solidFill>
                    <a:srgbClr val="000000"/>
                  </a:solidFill>
                  <a:latin typeface="Book Antiqua" pitchFamily="18" charset="0"/>
                </a:rPr>
                <a:t>2005</a:t>
              </a:r>
              <a:endParaRPr lang="en-GB" sz="1400" dirty="0">
                <a:latin typeface="Book Antiqua" pitchFamily="18" charset="0"/>
              </a:endParaRPr>
            </a:p>
          </p:txBody>
        </p:sp>
        <p:sp>
          <p:nvSpPr>
            <p:cNvPr id="32846" name="Rectangle 78"/>
            <p:cNvSpPr>
              <a:spLocks noChangeArrowheads="1"/>
            </p:cNvSpPr>
            <p:nvPr/>
          </p:nvSpPr>
          <p:spPr bwMode="auto">
            <a:xfrm rot="16200000">
              <a:off x="3331" y="3193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2006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7" name="Rectangle 79"/>
            <p:cNvSpPr>
              <a:spLocks noChangeArrowheads="1"/>
            </p:cNvSpPr>
            <p:nvPr/>
          </p:nvSpPr>
          <p:spPr bwMode="auto">
            <a:xfrm rot="16200000">
              <a:off x="3522" y="3193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2007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8" name="Rectangle 80"/>
            <p:cNvSpPr>
              <a:spLocks noChangeArrowheads="1"/>
            </p:cNvSpPr>
            <p:nvPr/>
          </p:nvSpPr>
          <p:spPr bwMode="auto">
            <a:xfrm rot="16200000">
              <a:off x="3716" y="3190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2008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49" name="Rectangle 81"/>
            <p:cNvSpPr>
              <a:spLocks noChangeArrowheads="1"/>
            </p:cNvSpPr>
            <p:nvPr/>
          </p:nvSpPr>
          <p:spPr bwMode="auto">
            <a:xfrm rot="16200000">
              <a:off x="3914" y="3191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2009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50" name="Rectangle 82"/>
            <p:cNvSpPr>
              <a:spLocks noChangeArrowheads="1"/>
            </p:cNvSpPr>
            <p:nvPr/>
          </p:nvSpPr>
          <p:spPr bwMode="auto">
            <a:xfrm rot="16200000">
              <a:off x="4114" y="3191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2010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51" name="Rectangle 83"/>
            <p:cNvSpPr>
              <a:spLocks noChangeArrowheads="1"/>
            </p:cNvSpPr>
            <p:nvPr/>
          </p:nvSpPr>
          <p:spPr bwMode="auto">
            <a:xfrm rot="16200000">
              <a:off x="4306" y="3196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2011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52" name="Rectangle 84"/>
            <p:cNvSpPr>
              <a:spLocks noChangeArrowheads="1"/>
            </p:cNvSpPr>
            <p:nvPr/>
          </p:nvSpPr>
          <p:spPr bwMode="auto">
            <a:xfrm rot="16200000">
              <a:off x="4500" y="3195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>
                  <a:solidFill>
                    <a:srgbClr val="000000"/>
                  </a:solidFill>
                  <a:latin typeface="Book Antiqua" pitchFamily="18" charset="0"/>
                </a:rPr>
                <a:t>2012</a:t>
              </a:r>
              <a:endParaRPr lang="en-GB" sz="1400">
                <a:latin typeface="Book Antiqua" pitchFamily="18" charset="0"/>
              </a:endParaRPr>
            </a:p>
          </p:txBody>
        </p:sp>
        <p:sp>
          <p:nvSpPr>
            <p:cNvPr id="32853" name="Rectangle 85"/>
            <p:cNvSpPr>
              <a:spLocks noChangeArrowheads="1"/>
            </p:cNvSpPr>
            <p:nvPr/>
          </p:nvSpPr>
          <p:spPr bwMode="auto">
            <a:xfrm rot="16200000">
              <a:off x="4695" y="3192"/>
              <a:ext cx="22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 dirty="0">
                  <a:solidFill>
                    <a:srgbClr val="000000"/>
                  </a:solidFill>
                  <a:latin typeface="Book Antiqua" pitchFamily="18" charset="0"/>
                </a:rPr>
                <a:t>2013</a:t>
              </a:r>
              <a:endParaRPr lang="en-GB" sz="1400" dirty="0">
                <a:latin typeface="Book Antiqua" pitchFamily="18" charset="0"/>
              </a:endParaRPr>
            </a:p>
          </p:txBody>
        </p:sp>
        <p:sp>
          <p:nvSpPr>
            <p:cNvPr id="32854" name="Rectangle 86"/>
            <p:cNvSpPr>
              <a:spLocks noChangeArrowheads="1"/>
            </p:cNvSpPr>
            <p:nvPr/>
          </p:nvSpPr>
          <p:spPr bwMode="auto">
            <a:xfrm rot="16200000">
              <a:off x="656" y="1883"/>
              <a:ext cx="62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en-GB" sz="1400" b="1" dirty="0" err="1" smtClean="0">
                  <a:solidFill>
                    <a:srgbClr val="000000"/>
                  </a:solidFill>
                </a:rPr>
                <a:t>Trafik</a:t>
              </a:r>
              <a:r>
                <a:rPr lang="en-GB" sz="1400" b="1" dirty="0" smtClean="0">
                  <a:solidFill>
                    <a:srgbClr val="000000"/>
                  </a:solidFill>
                </a:rPr>
                <a:t> </a:t>
              </a:r>
              <a:r>
                <a:rPr lang="en-GB" sz="1400" b="1" dirty="0">
                  <a:solidFill>
                    <a:srgbClr val="000000"/>
                  </a:solidFill>
                </a:rPr>
                <a:t>(</a:t>
              </a:r>
              <a:r>
                <a:rPr lang="en-GB" sz="1400" b="1" dirty="0" err="1">
                  <a:solidFill>
                    <a:srgbClr val="000000"/>
                  </a:solidFill>
                </a:rPr>
                <a:t>kErl</a:t>
              </a:r>
              <a:r>
                <a:rPr lang="en-GB" sz="1400" b="1" dirty="0">
                  <a:solidFill>
                    <a:srgbClr val="000000"/>
                  </a:solidFill>
                </a:rPr>
                <a:t>)</a:t>
              </a:r>
              <a:endParaRPr lang="en-GB" sz="1400" b="1" dirty="0"/>
            </a:p>
          </p:txBody>
        </p:sp>
      </p:grpSp>
      <p:sp>
        <p:nvSpPr>
          <p:cNvPr id="90" name="Title 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Pertumbuhan</a:t>
            </a:r>
            <a:r>
              <a:rPr lang="en-GB" dirty="0" smtClean="0"/>
              <a:t> </a:t>
            </a:r>
            <a:r>
              <a:rPr lang="en-GB" dirty="0" err="1" smtClean="0"/>
              <a:t>trafik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Regresi</a:t>
            </a:r>
            <a:r>
              <a:rPr lang="en-US" dirty="0" smtClean="0"/>
              <a:t> Linear</a:t>
            </a:r>
            <a:endParaRPr lang="id-ID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199" y="2133600"/>
            <a:ext cx="8267177" cy="41910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i="1" dirty="0" smtClean="0"/>
              <a:t>Time Series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14600"/>
          </a:xfrm>
        </p:spPr>
        <p:txBody>
          <a:bodyPr/>
          <a:lstStyle/>
          <a:p>
            <a:r>
              <a:rPr lang="id-ID" i="1" dirty="0" smtClean="0"/>
              <a:t>y</a:t>
            </a:r>
            <a:r>
              <a:rPr lang="id-ID" baseline="-25000" dirty="0" smtClean="0"/>
              <a:t>1</a:t>
            </a:r>
            <a:r>
              <a:rPr lang="id-ID" dirty="0" smtClean="0"/>
              <a:t> sampai </a:t>
            </a:r>
            <a:r>
              <a:rPr lang="id-ID" i="1" dirty="0" smtClean="0"/>
              <a:t>y</a:t>
            </a:r>
            <a:r>
              <a:rPr lang="id-ID" i="1" baseline="-25000" dirty="0" smtClean="0"/>
              <a:t>k</a:t>
            </a:r>
            <a:r>
              <a:rPr lang="id-ID" baseline="-25000" dirty="0" smtClean="0"/>
              <a:t> </a:t>
            </a:r>
            <a:r>
              <a:rPr lang="id-ID" dirty="0" smtClean="0"/>
              <a:t>adalah masukan yang berupa </a:t>
            </a:r>
            <a:r>
              <a:rPr lang="en-US" dirty="0" smtClean="0"/>
              <a:t>data-data </a:t>
            </a:r>
            <a:r>
              <a:rPr lang="id-ID" dirty="0" smtClean="0"/>
              <a:t>sebelumnya, </a:t>
            </a:r>
            <a:r>
              <a:rPr lang="id-ID" i="1" dirty="0" smtClean="0"/>
              <a:t>H</a:t>
            </a:r>
            <a:r>
              <a:rPr lang="id-ID" dirty="0" smtClean="0"/>
              <a:t>-1, </a:t>
            </a:r>
            <a:r>
              <a:rPr lang="id-ID" i="1" dirty="0" smtClean="0"/>
              <a:t>H</a:t>
            </a:r>
            <a:r>
              <a:rPr lang="id-ID" dirty="0" smtClean="0"/>
              <a:t>-2, ..., </a:t>
            </a:r>
            <a:r>
              <a:rPr lang="id-ID" i="1" dirty="0" smtClean="0"/>
              <a:t>H</a:t>
            </a:r>
            <a:r>
              <a:rPr lang="id-ID" dirty="0" smtClean="0"/>
              <a:t>-</a:t>
            </a:r>
            <a:r>
              <a:rPr lang="id-ID" i="1" dirty="0" smtClean="0"/>
              <a:t>k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i="1" dirty="0" smtClean="0"/>
              <a:t>time series 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id-ID" dirty="0" smtClean="0"/>
              <a:t>ditentukan secara coba-coba</a:t>
            </a:r>
            <a:r>
              <a:rPr lang="en-US" dirty="0" smtClean="0"/>
              <a:t> (</a:t>
            </a:r>
            <a:r>
              <a:rPr lang="id-ID" i="1" dirty="0" smtClean="0"/>
              <a:t>trial-and-error</a:t>
            </a:r>
            <a:r>
              <a:rPr lang="id-ID" dirty="0" smtClean="0"/>
              <a:t>) karena memang sangat sulit mengetahui berapa jumlah data masukan yang tepat.</a:t>
            </a:r>
            <a:endParaRPr lang="id-ID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1828800" y="2514600"/>
          <a:ext cx="5686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Equation" r:id="rId3" imgW="1892300" imgH="228600" progId="Equation.3">
                  <p:embed/>
                </p:oleObj>
              </mc:Choice>
              <mc:Fallback>
                <p:oleObj name="Equation" r:id="rId3" imgW="18923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56864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86900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id-ID" dirty="0" smtClean="0"/>
              <a:t> GA</a:t>
            </a:r>
            <a:endParaRPr lang="id-ID" dirty="0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533400" y="2743200"/>
          <a:ext cx="797767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Visio" r:id="rId3" imgW="4157688" imgH="1516704" progId="Visio.Drawing.11">
                  <p:embed/>
                </p:oleObj>
              </mc:Choice>
              <mc:Fallback>
                <p:oleObj name="Visio" r:id="rId3" imgW="4157688" imgH="1516704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7977673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Grammatical Evolution</a:t>
            </a:r>
            <a:r>
              <a:rPr lang="id-ID" dirty="0" smtClean="0"/>
              <a:t> (GE)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masalah prediksi, GE adalah algoritma EAs yang akan menghasilkan model terbaik.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id-ID" dirty="0" smtClean="0"/>
              <a:t>engan representasi kromosom yang berupa fungsi atau program, GE bisa melakukan pencarian model prediksi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id-ID" dirty="0" smtClean="0"/>
              <a:t>bervariasi</a:t>
            </a:r>
            <a:endParaRPr lang="en-US" dirty="0" smtClean="0"/>
          </a:p>
          <a:p>
            <a:r>
              <a:rPr lang="id-ID" dirty="0" smtClean="0"/>
              <a:t>Dengan membangun </a:t>
            </a:r>
            <a:r>
              <a:rPr lang="id-ID" i="1" dirty="0" smtClean="0"/>
              <a:t>grammar</a:t>
            </a:r>
            <a:r>
              <a:rPr lang="id-ID" dirty="0" smtClean="0"/>
              <a:t> yang luas dalam notasi </a:t>
            </a:r>
            <a:r>
              <a:rPr lang="id-ID" i="1" dirty="0" smtClean="0"/>
              <a:t>Backus Naur Form</a:t>
            </a:r>
            <a:r>
              <a:rPr lang="id-ID" dirty="0" smtClean="0"/>
              <a:t> (BNF), GE bisa melakukan pencarian untuk sangat banyak kemungkinan model prediksi, baik linier maupun non-linier.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id-ID" sz="12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 = {expr, op, pre_op}</a:t>
            </a:r>
          </a:p>
          <a:p>
            <a:pPr>
              <a:buNone/>
            </a:pPr>
            <a:r>
              <a:rPr lang="id-ID" sz="1200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 = {Sin, Cos, Tan, Log, +, -, /, *, y1, y2, y3, y4, 0,5, 1, 1,5, 2, ()}</a:t>
            </a:r>
          </a:p>
          <a:p>
            <a:pPr>
              <a:buNone/>
            </a:pPr>
            <a:r>
              <a:rPr lang="id-ID" sz="1200" b="1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 = &lt;expr&gt;</a:t>
            </a:r>
          </a:p>
          <a:p>
            <a:pPr>
              <a:buNone/>
            </a:pPr>
            <a:r>
              <a:rPr lang="id-ID" sz="1200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 dapat direpresentasikan sebagai: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(1) &lt;expr&gt; ::= &lt;expr&gt; &lt;op&gt; &lt;expr&gt;	(A)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(&lt;expr&gt; &lt;op&gt; &lt;expr&gt;)	(B)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&lt;pre_op&gt; (&lt;expr&gt;)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&lt;var&gt;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(2) &lt;op&gt; ::= +	(A)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| -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| /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| *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(3) &lt; pre_op &gt; ::= Sin	(A)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Cos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Tan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Log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(4) &lt; var &gt; ::= y1		(A)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y2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y3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y4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0,5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1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1,5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(G)</a:t>
            </a:r>
          </a:p>
          <a:p>
            <a:pPr>
              <a:buNone/>
            </a:pP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		| 2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200" b="1" dirty="0" smtClean="0">
                <a:latin typeface="Courier New" pitchFamily="49" charset="0"/>
                <a:cs typeface="Courier New" pitchFamily="49" charset="0"/>
              </a:rPr>
              <a:t>(H)</a:t>
            </a:r>
            <a:endParaRPr lang="id-ID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914400" y="2472447"/>
          <a:ext cx="5105400" cy="651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3" imgW="1790700" imgH="228600" progId="Equation.3">
                  <p:embed/>
                </p:oleObj>
              </mc:Choice>
              <mc:Fallback>
                <p:oleObj name="Equation" r:id="rId3" imgW="1790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72447"/>
                        <a:ext cx="5105400" cy="651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914400" y="3733800"/>
          <a:ext cx="4800600" cy="669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5" imgW="1574117" imgH="215806" progId="Equation.3">
                  <p:embed/>
                </p:oleObj>
              </mc:Choice>
              <mc:Fallback>
                <p:oleObj name="Equation" r:id="rId5" imgW="1574117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4800600" cy="669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914400" y="4953000"/>
          <a:ext cx="52290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7" imgW="1841500" imgH="431800" progId="Equation.3">
                  <p:embed/>
                </p:oleObj>
              </mc:Choice>
              <mc:Fallback>
                <p:oleObj name="Equation" r:id="rId7" imgW="1841500" imgH="431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953000"/>
                        <a:ext cx="522901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id-ID" dirty="0" smtClean="0"/>
              <a:t>model prediksi </a:t>
            </a:r>
            <a:r>
              <a:rPr lang="en-US" dirty="0" smtClean="0"/>
              <a:t>GE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Fitness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dimana </a:t>
            </a:r>
            <a:r>
              <a:rPr lang="id-ID" i="1" dirty="0" smtClean="0"/>
              <a:t>b</a:t>
            </a:r>
            <a:r>
              <a:rPr lang="id-ID" dirty="0" smtClean="0"/>
              <a:t> merupakan suatu bilangan yang dianggap sangat kecil untuk menghindari pembagian dengan 0, sedangkan </a:t>
            </a:r>
            <a:r>
              <a:rPr lang="id-ID" i="1" dirty="0" smtClean="0"/>
              <a:t>K</a:t>
            </a:r>
            <a:r>
              <a:rPr lang="id-ID" dirty="0" smtClean="0"/>
              <a:t> adalah rata-rata kesalahan prediksi untuk semua data penjualan.</a:t>
            </a:r>
            <a:endParaRPr lang="id-ID" dirty="0"/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3124200" y="2438400"/>
          <a:ext cx="1752600" cy="929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3" imgW="787400" imgH="419100" progId="Equation.3">
                  <p:embed/>
                </p:oleObj>
              </mc:Choice>
              <mc:Fallback>
                <p:oleObj name="Equation" r:id="rId3" imgW="787400" imgH="419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1752600" cy="929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Fitness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Kesalahan prediksi merupakan harga mutlak dari selisih hasil prediksi menggunakan model tersebut (</a:t>
            </a:r>
            <a:r>
              <a:rPr lang="id-ID" i="1" dirty="0" smtClean="0"/>
              <a:t>z</a:t>
            </a:r>
            <a:r>
              <a:rPr lang="id-ID" dirty="0" smtClean="0"/>
              <a:t>) dengan data penjualan yang sebenarnya (</a:t>
            </a:r>
            <a:r>
              <a:rPr lang="id-ID" i="1" dirty="0" smtClean="0"/>
              <a:t>z</a:t>
            </a:r>
            <a:r>
              <a:rPr lang="id-ID" baseline="30000" dirty="0" smtClean="0"/>
              <a:t>*</a:t>
            </a:r>
            <a:r>
              <a:rPr lang="id-ID" dirty="0" smtClean="0"/>
              <a:t>). Dengan demikian, rata-rata kesalahan prediksi dapat dituliskan sebagai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dimana </a:t>
            </a:r>
            <a:r>
              <a:rPr lang="id-ID" i="1" dirty="0" smtClean="0"/>
              <a:t>N</a:t>
            </a:r>
            <a:r>
              <a:rPr lang="id-ID" dirty="0" smtClean="0"/>
              <a:t> adalah jumlah semua data prediksi.</a:t>
            </a:r>
            <a:endParaRPr lang="id-ID" dirty="0"/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43361" name="Object 1"/>
          <p:cNvGraphicFramePr>
            <a:graphicFrameLocks noChangeAspect="1"/>
          </p:cNvGraphicFramePr>
          <p:nvPr/>
        </p:nvGraphicFramePr>
        <p:xfrm>
          <a:off x="2895600" y="4114800"/>
          <a:ext cx="2743200" cy="111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tion" r:id="rId3" imgW="1054100" imgH="431800" progId="Equation.3">
                  <p:embed/>
                </p:oleObj>
              </mc:Choice>
              <mc:Fallback>
                <p:oleObj name="Equation" r:id="rId3" imgW="10541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14800"/>
                        <a:ext cx="2743200" cy="1112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 smtClean="0"/>
              <a:t>Intrusion Detection </a:t>
            </a:r>
            <a:r>
              <a:rPr lang="en-US" sz="4800" i="1" dirty="0" smtClean="0"/>
              <a:t>Systems </a:t>
            </a:r>
            <a:r>
              <a:rPr lang="en-US" sz="4800" dirty="0" smtClean="0"/>
              <a:t>(IDS)</a:t>
            </a:r>
            <a:endParaRPr lang="id-ID" sz="44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IDS </a:t>
            </a:r>
            <a:r>
              <a:rPr lang="id-ID" sz="2400" dirty="0" smtClean="0"/>
              <a:t>adalah usaha mengidentifikasi adanya penyusup yang memasuki sistem tanpa otorisasi atau seorang </a:t>
            </a:r>
            <a:r>
              <a:rPr lang="id-ID" sz="2400" i="1" dirty="0" smtClean="0"/>
              <a:t>user</a:t>
            </a:r>
            <a:r>
              <a:rPr lang="id-ID" sz="2400" dirty="0" smtClean="0"/>
              <a:t> yang sah tetapi menyalahgunakan </a:t>
            </a:r>
            <a:r>
              <a:rPr lang="id-ID" sz="2400" i="1" dirty="0" smtClean="0"/>
              <a:t>privelege</a:t>
            </a:r>
            <a:r>
              <a:rPr lang="id-ID" sz="2400" dirty="0" smtClean="0"/>
              <a:t> sumber daya sistem. </a:t>
            </a:r>
            <a:endParaRPr lang="en-US" sz="2400" dirty="0" smtClean="0"/>
          </a:p>
          <a:p>
            <a:pPr lvl="0"/>
            <a:r>
              <a:rPr lang="id-ID" sz="2400" dirty="0" smtClean="0"/>
              <a:t>Meskipun teknologi ini belum sempurna dan masih memerlukan perbaikan, namun saat ini </a:t>
            </a:r>
            <a:r>
              <a:rPr lang="id-ID" sz="2400" i="1" dirty="0" smtClean="0"/>
              <a:t>intrusion detection</a:t>
            </a:r>
            <a:r>
              <a:rPr lang="id-ID" sz="2400" dirty="0" smtClean="0"/>
              <a:t> memegang peranan cukup penting pada keseluruhan arsitektur keamanan sebuah sistem jaringan komputer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sz="2400" b="1" i="1" dirty="0" smtClean="0"/>
              <a:t>Probe/scan</a:t>
            </a:r>
            <a:endParaRPr lang="en-US" sz="2400" b="1" i="1" dirty="0" smtClean="0"/>
          </a:p>
          <a:p>
            <a:pPr lvl="1"/>
            <a:r>
              <a:rPr lang="en-US" sz="1800" dirty="0" smtClean="0"/>
              <a:t>U</a:t>
            </a:r>
            <a:r>
              <a:rPr lang="id-ID" sz="1800" dirty="0" smtClean="0"/>
              <a:t>saha-usaha yang tidak lazim untuk memperoleh akses ke dalam suatu sistem atau untuk menemukan informasi tentang sistem tersebut.  </a:t>
            </a:r>
            <a:endParaRPr lang="en-US" sz="1800" dirty="0" smtClean="0"/>
          </a:p>
          <a:p>
            <a:pPr lvl="1"/>
            <a:r>
              <a:rPr lang="id-ID" sz="1800" dirty="0" smtClean="0"/>
              <a:t>Kegiatan </a:t>
            </a:r>
            <a:r>
              <a:rPr lang="id-ID" sz="1800" i="1" dirty="0" smtClean="0"/>
              <a:t>probe</a:t>
            </a:r>
            <a:r>
              <a:rPr lang="id-ID" sz="1800" dirty="0" smtClean="0"/>
              <a:t> dalam jumlah besar dengan menggunakan </a:t>
            </a:r>
            <a:r>
              <a:rPr lang="id-ID" sz="1800" i="1" dirty="0" smtClean="0"/>
              <a:t>tools</a:t>
            </a:r>
            <a:r>
              <a:rPr lang="id-ID" sz="1800" dirty="0" smtClean="0"/>
              <a:t> secara otomatis biasa disebut </a:t>
            </a:r>
            <a:r>
              <a:rPr lang="id-ID" sz="1800" i="1" dirty="0" smtClean="0"/>
              <a:t>scan.</a:t>
            </a:r>
            <a:r>
              <a:rPr lang="id-ID" sz="1800" dirty="0" smtClean="0"/>
              <a:t>  </a:t>
            </a:r>
          </a:p>
          <a:p>
            <a:pPr lvl="0"/>
            <a:r>
              <a:rPr lang="id-ID" sz="2400" b="1" i="1" dirty="0" smtClean="0"/>
              <a:t>Denial of Service (DoS)</a:t>
            </a:r>
            <a:endParaRPr lang="en-US" sz="2400" b="1" i="1" dirty="0" smtClean="0"/>
          </a:p>
          <a:p>
            <a:pPr lvl="1"/>
            <a:r>
              <a:rPr lang="id-ID" sz="1800" dirty="0" smtClean="0"/>
              <a:t>Usaha</a:t>
            </a:r>
            <a:r>
              <a:rPr lang="en-US" sz="1800" dirty="0" smtClean="0"/>
              <a:t> </a:t>
            </a:r>
            <a:r>
              <a:rPr lang="id-ID" sz="1800" dirty="0" smtClean="0"/>
              <a:t>yang dilakukan untuk membuat sumber daya jaringan maupun komputer tidak bekerja, sehingga tidak mampu memberikan layanan.</a:t>
            </a:r>
          </a:p>
          <a:p>
            <a:pPr lvl="0"/>
            <a:r>
              <a:rPr lang="id-ID" sz="2400" b="1" i="1" dirty="0" smtClean="0"/>
              <a:t>Penetration</a:t>
            </a:r>
            <a:endParaRPr lang="en-US" sz="2000" b="1" i="1" dirty="0" smtClean="0"/>
          </a:p>
          <a:p>
            <a:pPr lvl="1"/>
            <a:r>
              <a:rPr lang="id-ID" sz="1800" dirty="0" smtClean="0"/>
              <a:t>Merupakan sebuah usaha untuk mengubah data, </a:t>
            </a:r>
            <a:r>
              <a:rPr lang="id-ID" sz="1800" i="1" dirty="0" smtClean="0"/>
              <a:t>privelege</a:t>
            </a:r>
            <a:r>
              <a:rPr lang="id-ID" sz="1800" dirty="0" smtClean="0"/>
              <a:t>, atau sumber daya pada sistem. Beberapa jenis gangguannya, antara lain :</a:t>
            </a:r>
          </a:p>
          <a:p>
            <a:pPr lvl="1"/>
            <a:r>
              <a:rPr lang="id-ID" sz="1800" i="1" dirty="0" smtClean="0"/>
              <a:t>User to Root </a:t>
            </a:r>
            <a:r>
              <a:rPr lang="id-ID" sz="1800" dirty="0" smtClean="0"/>
              <a:t>(U2R)</a:t>
            </a:r>
            <a:r>
              <a:rPr lang="en-US" sz="1800" dirty="0" smtClean="0"/>
              <a:t>: </a:t>
            </a:r>
            <a:r>
              <a:rPr lang="en-US" sz="1800" i="1" dirty="0" smtClean="0"/>
              <a:t>u</a:t>
            </a:r>
            <a:r>
              <a:rPr lang="id-ID" sz="1800" i="1" dirty="0" smtClean="0"/>
              <a:t>ser</a:t>
            </a:r>
            <a:r>
              <a:rPr lang="id-ID" sz="1800" dirty="0" smtClean="0"/>
              <a:t> lokal pada suatu </a:t>
            </a:r>
            <a:r>
              <a:rPr lang="id-ID" sz="1800" i="1" dirty="0" smtClean="0"/>
              <a:t>host</a:t>
            </a:r>
            <a:r>
              <a:rPr lang="id-ID" sz="1800" dirty="0" smtClean="0"/>
              <a:t> memperoleh hak admin.</a:t>
            </a:r>
          </a:p>
          <a:p>
            <a:pPr lvl="1"/>
            <a:r>
              <a:rPr lang="id-ID" sz="1800" i="1" dirty="0" smtClean="0"/>
              <a:t>Remote to user </a:t>
            </a:r>
            <a:r>
              <a:rPr lang="id-ID" sz="1800" dirty="0" smtClean="0"/>
              <a:t>(R2L)</a:t>
            </a:r>
            <a:r>
              <a:rPr lang="en-US" sz="1800" dirty="0" smtClean="0"/>
              <a:t>: </a:t>
            </a:r>
            <a:r>
              <a:rPr lang="en-US" sz="2000" dirty="0" smtClean="0"/>
              <a:t>p</a:t>
            </a:r>
            <a:r>
              <a:rPr lang="id-ID" sz="2000" dirty="0" smtClean="0"/>
              <a:t>engakses luar </a:t>
            </a:r>
            <a:r>
              <a:rPr lang="en-US" sz="2000" dirty="0" err="1" smtClean="0"/>
              <a:t>dapat</a:t>
            </a:r>
            <a:r>
              <a:rPr lang="id-ID" sz="2000" dirty="0" smtClean="0"/>
              <a:t> </a:t>
            </a:r>
            <a:r>
              <a:rPr lang="id-ID" sz="2000" i="1" dirty="0" smtClean="0"/>
              <a:t>account</a:t>
            </a:r>
            <a:r>
              <a:rPr lang="id-ID" sz="2000" dirty="0" smtClean="0"/>
              <a:t> lokal di </a:t>
            </a:r>
            <a:r>
              <a:rPr lang="id-ID" sz="2000" i="1" dirty="0" smtClean="0"/>
              <a:t>host</a:t>
            </a:r>
            <a:r>
              <a:rPr lang="id-ID" sz="2000" dirty="0" smtClean="0"/>
              <a:t> target.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96240"/>
          <a:ext cx="8686800" cy="6080760"/>
        </p:xfrm>
        <a:graphic>
          <a:graphicData uri="http://schemas.openxmlformats.org/drawingml/2006/table">
            <a:tbl>
              <a:tblPr/>
              <a:tblGrid>
                <a:gridCol w="639726"/>
                <a:gridCol w="2255874"/>
                <a:gridCol w="5791200"/>
              </a:tblGrid>
              <a:tr h="413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 Narrow" pitchFamily="34" charset="0"/>
                          <a:ea typeface="Times New Roman"/>
                        </a:rPr>
                        <a:t>No.</a:t>
                      </a:r>
                      <a:endParaRPr lang="id-ID" sz="1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err="1">
                          <a:latin typeface="Arial Narrow" pitchFamily="34" charset="0"/>
                          <a:ea typeface="Times New Roman"/>
                        </a:rPr>
                        <a:t>Nama</a:t>
                      </a:r>
                      <a:endParaRPr lang="id-ID" sz="1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err="1">
                          <a:latin typeface="Arial Narrow" pitchFamily="34" charset="0"/>
                          <a:ea typeface="Times New Roman"/>
                        </a:rPr>
                        <a:t>Keterangan</a:t>
                      </a:r>
                      <a:endParaRPr lang="id-ID" sz="1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1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Service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i="1">
                          <a:latin typeface="Arial Narrow" pitchFamily="34" charset="0"/>
                          <a:ea typeface="Times New Roman"/>
                        </a:rPr>
                        <a:t>Service</a:t>
                      </a: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 yang digunakan pada jaringan.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2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Src_bytes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Jumlah data yang berasal dari </a:t>
                      </a:r>
                      <a:r>
                        <a:rPr lang="es-ES" sz="1800" i="1">
                          <a:latin typeface="Arial Narrow" pitchFamily="34" charset="0"/>
                          <a:ea typeface="Times New Roman"/>
                        </a:rPr>
                        <a:t>node</a:t>
                      </a: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 sumber ke tujuan.  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3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Dst_bytes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Jumlah data yang berasal dari </a:t>
                      </a:r>
                      <a:r>
                        <a:rPr lang="es-ES" sz="1800" i="1">
                          <a:latin typeface="Arial Narrow" pitchFamily="34" charset="0"/>
                          <a:ea typeface="Times New Roman"/>
                        </a:rPr>
                        <a:t>node</a:t>
                      </a: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 tujuan ke sumber.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4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Logged_in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Menunjukkan status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login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user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, jika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login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sukses maka nilainya TRUE.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5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Count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Jumlah koneksi yang tersambung ke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host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yang sama dalam 2 detik terakhir.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6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Srv_count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Jumlah koneksi yang tersambung dengan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service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yang sama dalam 2 detik terakhir.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7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Serror_rate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Prosentase dari koneksi yang memiliki ‘SYN’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error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pada koneksi ke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host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yang sama. 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8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Srv_rerror_rate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Prosentase dari koneksi yang memiliki ‘REJ’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error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pada koneksi dengan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service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yang sama.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9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Srv_diff_host_rate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Prosentase dari koneksi tersambung ke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host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yang berbeda.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10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Dst_host_count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Jumlah koneksi yang tersambung ke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node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tujuan.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11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Dst_host_srv_count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Jumlah koneksi yang tersambung ke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node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tujuan dengan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service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yang sama dalam 2 detik terakhir.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12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 Narrow" pitchFamily="34" charset="0"/>
                          <a:ea typeface="Times New Roman"/>
                        </a:rPr>
                        <a:t>Dst_host_diff_srv_rate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Jumlah koneksi yang tersambung ke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node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tujuan dengan </a:t>
                      </a:r>
                      <a:r>
                        <a:rPr lang="id-ID" sz="1800" i="1">
                          <a:latin typeface="Arial Narrow" pitchFamily="34" charset="0"/>
                          <a:ea typeface="Times New Roman"/>
                        </a:rPr>
                        <a:t>service</a:t>
                      </a:r>
                      <a:r>
                        <a:rPr lang="id-ID" sz="1800">
                          <a:latin typeface="Arial Narrow" pitchFamily="34" charset="0"/>
                          <a:ea typeface="Times New Roman"/>
                        </a:rPr>
                        <a:t> yang berbeda.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13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Narrow" pitchFamily="34" charset="0"/>
                          <a:ea typeface="Times New Roman"/>
                        </a:rPr>
                        <a:t>Class</a:t>
                      </a:r>
                      <a:endParaRPr lang="id-ID" sz="14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 Narrow" pitchFamily="34" charset="0"/>
                          <a:ea typeface="Times New Roman"/>
                        </a:rPr>
                        <a:t>Kategori data, yaitu normal atau abnormal.</a:t>
                      </a:r>
                      <a:endParaRPr lang="id-ID" sz="14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Struktur Linier Kromosom Rule Classifier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00200"/>
          </a:xfrm>
        </p:spPr>
        <p:txBody>
          <a:bodyPr/>
          <a:lstStyle/>
          <a:p>
            <a:r>
              <a:rPr lang="id-ID" sz="1800" dirty="0" smtClean="0"/>
              <a:t>&lt;ac</a:t>
            </a:r>
            <a:r>
              <a:rPr lang="id-ID" sz="1800" baseline="-25000" dirty="0" smtClean="0"/>
              <a:t>i</a:t>
            </a:r>
            <a:r>
              <a:rPr lang="id-ID" sz="1800" dirty="0" smtClean="0"/>
              <a:t>&gt;</a:t>
            </a:r>
            <a:r>
              <a:rPr lang="en-US" sz="1800" dirty="0" smtClean="0"/>
              <a:t>  :  </a:t>
            </a:r>
            <a:r>
              <a:rPr lang="en-US" sz="1800" i="1" dirty="0" smtClean="0"/>
              <a:t>Atomic</a:t>
            </a:r>
            <a:r>
              <a:rPr lang="en-US" sz="1800" dirty="0" smtClean="0"/>
              <a:t> </a:t>
            </a:r>
            <a:r>
              <a:rPr lang="en-US" sz="1800" i="1" dirty="0" smtClean="0"/>
              <a:t>condition</a:t>
            </a:r>
            <a:r>
              <a:rPr lang="en-US" sz="1800" dirty="0" smtClean="0"/>
              <a:t>,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: </a:t>
            </a:r>
            <a:r>
              <a:rPr lang="id-ID" sz="1800" dirty="0" smtClean="0"/>
              <a:t>var</a:t>
            </a:r>
            <a:r>
              <a:rPr lang="id-ID" sz="1800" baseline="-25000" dirty="0" smtClean="0"/>
              <a:t>i</a:t>
            </a:r>
            <a:r>
              <a:rPr lang="id-ID" sz="1800" dirty="0" smtClean="0"/>
              <a:t>  sebagai variabel, dalam hal ini merupakan atribut pada data</a:t>
            </a:r>
            <a:r>
              <a:rPr lang="en-US" sz="1800" dirty="0" smtClean="0"/>
              <a:t>; </a:t>
            </a:r>
            <a:r>
              <a:rPr lang="id-ID" sz="1800" dirty="0" smtClean="0"/>
              <a:t>s</a:t>
            </a:r>
            <a:r>
              <a:rPr lang="id-ID" sz="1800" baseline="-25000" dirty="0" smtClean="0"/>
              <a:t>i</a:t>
            </a:r>
            <a:r>
              <a:rPr lang="id-ID" sz="1800" dirty="0" smtClean="0"/>
              <a:t> sebagai set, yang merupakan label </a:t>
            </a:r>
            <a:r>
              <a:rPr lang="id-ID" sz="1800" i="1" dirty="0" smtClean="0"/>
              <a:t>fuzzy</a:t>
            </a:r>
            <a:r>
              <a:rPr lang="id-ID" sz="1800" dirty="0" smtClean="0"/>
              <a:t> set untuk nilai suatu data.</a:t>
            </a:r>
          </a:p>
          <a:p>
            <a:r>
              <a:rPr lang="id-ID" sz="1800" dirty="0" smtClean="0"/>
              <a:t>&lt;op</a:t>
            </a:r>
            <a:r>
              <a:rPr lang="id-ID" sz="1800" baseline="-25000" dirty="0" smtClean="0"/>
              <a:t>i</a:t>
            </a:r>
            <a:r>
              <a:rPr lang="id-ID" sz="1800" dirty="0" smtClean="0"/>
              <a:t>&gt;  :  </a:t>
            </a:r>
            <a:r>
              <a:rPr lang="id-ID" sz="1800" i="1" dirty="0" smtClean="0"/>
              <a:t>Fuzzy</a:t>
            </a:r>
            <a:r>
              <a:rPr lang="id-ID" sz="1800" dirty="0" smtClean="0"/>
              <a:t> operator, terdiri dari</a:t>
            </a:r>
            <a:r>
              <a:rPr lang="en-US" sz="1800" dirty="0" smtClean="0"/>
              <a:t> </a:t>
            </a:r>
            <a:r>
              <a:rPr lang="id-ID" sz="1800" dirty="0" smtClean="0"/>
              <a:t>o</a:t>
            </a:r>
            <a:r>
              <a:rPr lang="id-ID" sz="1800" baseline="-25000" dirty="0" smtClean="0"/>
              <a:t>i</a:t>
            </a:r>
            <a:r>
              <a:rPr lang="id-ID" sz="1800" dirty="0" smtClean="0"/>
              <a:t> , sebagai operator, yaitu AND dan OR</a:t>
            </a:r>
            <a:r>
              <a:rPr lang="en-US" sz="1800" dirty="0" smtClean="0"/>
              <a:t>;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pt-BR" sz="1800" dirty="0" smtClean="0"/>
              <a:t>prec</a:t>
            </a:r>
            <a:r>
              <a:rPr lang="pt-BR" sz="1800" baseline="-25000" dirty="0" smtClean="0"/>
              <a:t>i</a:t>
            </a:r>
            <a:r>
              <a:rPr lang="pt-BR" sz="1800" dirty="0" smtClean="0"/>
              <a:t>, sebagai </a:t>
            </a:r>
            <a:r>
              <a:rPr lang="pt-BR" sz="1800" i="1" dirty="0" smtClean="0"/>
              <a:t>precendence</a:t>
            </a:r>
            <a:r>
              <a:rPr lang="pt-BR" sz="1800" dirty="0" smtClean="0"/>
              <a:t> atau tingkat prioritas.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286000"/>
          <a:ext cx="8153399" cy="2057400"/>
        </p:xfrm>
        <a:graphic>
          <a:graphicData uri="http://schemas.openxmlformats.org/drawingml/2006/table">
            <a:tbl>
              <a:tblPr/>
              <a:tblGrid>
                <a:gridCol w="730365"/>
                <a:gridCol w="580849"/>
                <a:gridCol w="580849"/>
                <a:gridCol w="774465"/>
                <a:gridCol w="652918"/>
                <a:gridCol w="702396"/>
                <a:gridCol w="580849"/>
                <a:gridCol w="580849"/>
                <a:gridCol w="774465"/>
                <a:gridCol w="871274"/>
                <a:gridCol w="688414"/>
                <a:gridCol w="635706"/>
              </a:tblGrid>
              <a:tr h="6858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Gen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..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Gen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Gen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n+1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858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ac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op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..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ac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op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ac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n+1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var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prec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..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var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prec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var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n+1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2400" baseline="-2500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n+1</a:t>
                      </a:r>
                      <a:endParaRPr lang="id-ID" sz="16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id-ID" sz="16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990600" y="43894"/>
          <a:ext cx="7239000" cy="6737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7606997" imgH="8614930" progId="Visio.Drawing.11">
                  <p:embed/>
                </p:oleObj>
              </mc:Choice>
              <mc:Fallback>
                <p:oleObj name="Visio" r:id="rId3" imgW="7606997" imgH="861493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3894"/>
                        <a:ext cx="7239000" cy="6737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Struktur Pohon Kromosom Rule Classifier</a:t>
            </a:r>
            <a:endParaRPr lang="id-ID" sz="3600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457199" y="2286000"/>
          <a:ext cx="8237621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Visio" r:id="rId3" imgW="4711148" imgH="2276061" progId="Visio.Drawing.11">
                  <p:embed/>
                </p:oleObj>
              </mc:Choice>
              <mc:Fallback>
                <p:oleObj name="Visio" r:id="rId3" imgW="4711148" imgH="2276061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286000"/>
                        <a:ext cx="8237621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54125" indent="-1254125">
              <a:buNone/>
              <a:tabLst>
                <a:tab pos="1254125" algn="l"/>
              </a:tabLst>
            </a:pPr>
            <a:r>
              <a:rPr lang="en-US" sz="2400" dirty="0" smtClean="0"/>
              <a:t>[</a:t>
            </a:r>
            <a:r>
              <a:rPr lang="en-US" sz="2400" dirty="0" smtClean="0"/>
              <a:t>SUY08]	</a:t>
            </a:r>
            <a:r>
              <a:rPr lang="en-US" sz="2400" dirty="0" err="1" smtClean="0"/>
              <a:t>Suyanto</a:t>
            </a:r>
            <a:r>
              <a:rPr lang="en-US" sz="2400" dirty="0" smtClean="0"/>
              <a:t>, 2008, “</a:t>
            </a:r>
            <a:r>
              <a:rPr lang="id-ID" sz="2400" dirty="0" smtClean="0"/>
              <a:t>Soft </a:t>
            </a:r>
            <a:r>
              <a:rPr lang="en-US" sz="2400" dirty="0" err="1" smtClean="0"/>
              <a:t>Comput</a:t>
            </a:r>
            <a:r>
              <a:rPr lang="id-ID" sz="2400" dirty="0" smtClean="0"/>
              <a:t>ing</a:t>
            </a:r>
            <a:r>
              <a:rPr lang="en-US" sz="2400" dirty="0" smtClean="0"/>
              <a:t>: </a:t>
            </a:r>
            <a:r>
              <a:rPr lang="id-ID" sz="2400" dirty="0" smtClean="0"/>
              <a:t>Membangun Mesin Ber-IQ Tinggi</a:t>
            </a:r>
            <a:r>
              <a:rPr lang="en-US" sz="2400" dirty="0" smtClean="0"/>
              <a:t>”, </a:t>
            </a:r>
            <a:r>
              <a:rPr lang="en-US" sz="2400" dirty="0" err="1" smtClean="0"/>
              <a:t>Informatika</a:t>
            </a:r>
            <a:r>
              <a:rPr lang="en-US" sz="2400" dirty="0" smtClean="0"/>
              <a:t>, Bandung Indonesia.</a:t>
            </a:r>
            <a:r>
              <a:rPr lang="id-ID" sz="2400" dirty="0" smtClean="0"/>
              <a:t> ISBN: 978-979-1153-49-2.</a:t>
            </a:r>
          </a:p>
          <a:p>
            <a:pPr marL="1254125" indent="-1254125">
              <a:buNone/>
              <a:tabLst>
                <a:tab pos="1254125" algn="l"/>
              </a:tabLst>
            </a:pPr>
            <a:r>
              <a:rPr lang="sv-SE" sz="2400" dirty="0" smtClean="0"/>
              <a:t>[TET01]	Tettamanzi A., Tomassini M., ”Soft Computing”. Springer-Verlag Berlin Heidelberg, 2001. Printed in Germany</a:t>
            </a:r>
            <a:r>
              <a:rPr lang="sv-SE" sz="2400" dirty="0" smtClean="0"/>
              <a:t>.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006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dirty="0" smtClean="0"/>
              <a:t>Prediksi Beban Listrik Jangka Pendek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Peramalan</a:t>
            </a:r>
            <a:r>
              <a:rPr lang="en-US" dirty="0" smtClean="0"/>
              <a:t> Data Time Series</a:t>
            </a:r>
          </a:p>
          <a:p>
            <a:r>
              <a:rPr lang="en-US" dirty="0" smtClean="0"/>
              <a:t>NEFPROX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"/>
            <a:ext cx="8915400" cy="661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1447800"/>
            <a:ext cx="880780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91" y="1219200"/>
            <a:ext cx="901930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2293</Words>
  <Application>Microsoft Office PowerPoint</Application>
  <PresentationFormat>On-screen Show (4:3)</PresentationFormat>
  <Paragraphs>787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Flow</vt:lpstr>
      <vt:lpstr>Office Theme</vt:lpstr>
      <vt:lpstr>Visio</vt:lpstr>
      <vt:lpstr>Equation</vt:lpstr>
      <vt:lpstr>Studi Kasus </vt:lpstr>
      <vt:lpstr>Peramalan Tingkat Partisipasi Angkatan Kerja</vt:lpstr>
      <vt:lpstr>PowerPoint Presentation</vt:lpstr>
      <vt:lpstr>PowerPoint Presentation</vt:lpstr>
      <vt:lpstr>PowerPoint Presentation</vt:lpstr>
      <vt:lpstr>Prediksi Beban Listrik Jangka Pendek</vt:lpstr>
      <vt:lpstr>PowerPoint Presentation</vt:lpstr>
      <vt:lpstr>PowerPoint Presentation</vt:lpstr>
      <vt:lpstr>PowerPoint Presentation</vt:lpstr>
      <vt:lpstr>Parameter NEFPROX</vt:lpstr>
      <vt:lpstr>Domain fungsi keanggotaan untuk data per jam</vt:lpstr>
      <vt:lpstr>Structure Learning</vt:lpstr>
      <vt:lpstr>PowerPoint Presentation</vt:lpstr>
      <vt:lpstr>Parameter Learning</vt:lpstr>
      <vt:lpstr>PowerPoint Presentation</vt:lpstr>
      <vt:lpstr>PowerPoint Presentation</vt:lpstr>
      <vt:lpstr>Klasifikasi Data dengan Imbalance Class</vt:lpstr>
      <vt:lpstr>Data</vt:lpstr>
      <vt:lpstr>Data</vt:lpstr>
      <vt:lpstr>Training Set</vt:lpstr>
      <vt:lpstr>Test Set</vt:lpstr>
      <vt:lpstr>Prediksi Churn Pelanggan Telepon</vt:lpstr>
      <vt:lpstr>Churn</vt:lpstr>
      <vt:lpstr>PowerPoint Presentation</vt:lpstr>
      <vt:lpstr>Adaptive EAs</vt:lpstr>
      <vt:lpstr>Contoh Kasus</vt:lpstr>
      <vt:lpstr>Diskritisasi dan transformasi</vt:lpstr>
      <vt:lpstr>APACS</vt:lpstr>
      <vt:lpstr>APACS  First Order Rule</vt:lpstr>
      <vt:lpstr>Populasi pada Second Order rule</vt:lpstr>
      <vt:lpstr>Crossover</vt:lpstr>
      <vt:lpstr>Contoh rule hasil learning</vt:lpstr>
      <vt:lpstr>Karakteristik Trafik</vt:lpstr>
      <vt:lpstr>Traffic Forecasting</vt:lpstr>
      <vt:lpstr>Pertumbuhan Penetrasi</vt:lpstr>
      <vt:lpstr>Pertumbuhan jumlah pelanggan</vt:lpstr>
      <vt:lpstr>Pertumbuhan trafik</vt:lpstr>
      <vt:lpstr>Model Regresi Linear</vt:lpstr>
      <vt:lpstr>Prediksi Time Series</vt:lpstr>
      <vt:lpstr>Representasi individu GA</vt:lpstr>
      <vt:lpstr>Grammatical Evolution (GE)</vt:lpstr>
      <vt:lpstr>PowerPoint Presentation</vt:lpstr>
      <vt:lpstr>Contoh model prediksi GE</vt:lpstr>
      <vt:lpstr>Fungsi Fitness</vt:lpstr>
      <vt:lpstr>Fungsi Fitness</vt:lpstr>
      <vt:lpstr>Intrusion Detection Systems (IDS)</vt:lpstr>
      <vt:lpstr>Jenis Serangan</vt:lpstr>
      <vt:lpstr>PowerPoint Presentation</vt:lpstr>
      <vt:lpstr>Struktur Linier Kromosom Rule Classifier</vt:lpstr>
      <vt:lpstr>Struktur Pohon Kromosom Rule Classifier</vt:lpstr>
      <vt:lpstr>Referensi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CS4763 Soft Computing 09 Studi Kasus</dc:title>
  <dc:creator>Suyanto</dc:creator>
  <cp:lastModifiedBy>lenovo</cp:lastModifiedBy>
  <cp:revision>13</cp:revision>
  <dcterms:created xsi:type="dcterms:W3CDTF">2006-08-16T00:00:00Z</dcterms:created>
  <dcterms:modified xsi:type="dcterms:W3CDTF">2017-05-21T06:04:31Z</dcterms:modified>
</cp:coreProperties>
</file>