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</p:sldMasterIdLst>
  <p:notesMasterIdLst>
    <p:notesMasterId r:id="rId18"/>
  </p:notesMasterIdLst>
  <p:sldIdLst>
    <p:sldId id="256" r:id="rId2"/>
    <p:sldId id="263" r:id="rId3"/>
    <p:sldId id="259" r:id="rId4"/>
    <p:sldId id="264" r:id="rId5"/>
    <p:sldId id="265" r:id="rId6"/>
    <p:sldId id="267" r:id="rId7"/>
    <p:sldId id="268" r:id="rId8"/>
    <p:sldId id="269" r:id="rId9"/>
    <p:sldId id="270" r:id="rId10"/>
    <p:sldId id="277" r:id="rId11"/>
    <p:sldId id="272" r:id="rId12"/>
    <p:sldId id="273" r:id="rId13"/>
    <p:sldId id="280" r:id="rId14"/>
    <p:sldId id="274" r:id="rId15"/>
    <p:sldId id="275" r:id="rId16"/>
    <p:sldId id="276" r:id="rId17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C1F72E-4AF8-4432-BF39-1D7B033C857F}">
  <a:tblStyle styleId="{8CC1F72E-4AF8-4432-BF39-1D7B033C857F}" styleName="Table_0"/>
  <a:tblStyle styleId="{69AE40EB-9DC2-447F-9560-EBB07DCEE94B}" styleName="Table_1"/>
  <a:tblStyle styleId="{10B66BF1-D510-432A-A824-B228871B3D69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2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DE9B8-EC84-4E6F-B39F-E6477B453AC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9097C23-36B6-481B-B262-C413D2A10469}">
      <dgm:prSet/>
      <dgm:spPr/>
      <dgm:t>
        <a:bodyPr/>
        <a:lstStyle/>
        <a:p>
          <a:pPr rtl="0"/>
          <a:r>
            <a:rPr lang="en-US" b="1" i="0" dirty="0" err="1" smtClean="0"/>
            <a:t>Mahasiswa</a:t>
          </a:r>
          <a:endParaRPr lang="id-ID" b="1" i="0" dirty="0"/>
        </a:p>
      </dgm:t>
    </dgm:pt>
    <dgm:pt modelId="{0EC21F6E-7200-4531-94B4-F9CA25D6213D}" type="parTrans" cxnId="{7703C51C-F805-4D79-AC8F-B0AE4558F5A1}">
      <dgm:prSet/>
      <dgm:spPr/>
      <dgm:t>
        <a:bodyPr/>
        <a:lstStyle/>
        <a:p>
          <a:endParaRPr lang="id-ID"/>
        </a:p>
      </dgm:t>
    </dgm:pt>
    <dgm:pt modelId="{AC4C976B-35F7-4BA7-BCBE-D3300889C4F2}" type="sibTrans" cxnId="{7703C51C-F805-4D79-AC8F-B0AE4558F5A1}">
      <dgm:prSet/>
      <dgm:spPr/>
      <dgm:t>
        <a:bodyPr/>
        <a:lstStyle/>
        <a:p>
          <a:endParaRPr lang="id-ID"/>
        </a:p>
      </dgm:t>
    </dgm:pt>
    <dgm:pt modelId="{8CEC0EB4-3059-4690-9882-7A345F6A0A37}">
      <dgm:prSet/>
      <dgm:spPr/>
      <dgm:t>
        <a:bodyPr/>
        <a:lstStyle/>
        <a:p>
          <a:pPr rtl="0"/>
          <a:r>
            <a:rPr lang="en-US" b="1" i="0" dirty="0" err="1" smtClean="0"/>
            <a:t>Orangtua</a:t>
          </a:r>
          <a:r>
            <a:rPr lang="en-US" b="1" i="0" dirty="0" smtClean="0"/>
            <a:t> </a:t>
          </a:r>
          <a:r>
            <a:rPr lang="en-US" b="1" i="0" dirty="0" err="1" smtClean="0"/>
            <a:t>Wali</a:t>
          </a:r>
          <a:endParaRPr lang="id-ID" b="1" i="0" dirty="0"/>
        </a:p>
      </dgm:t>
    </dgm:pt>
    <dgm:pt modelId="{462C2CFE-F3C6-4C38-A692-DF98F59A2CB3}" type="parTrans" cxnId="{D08D4291-A566-426B-8180-661603B5B2F1}">
      <dgm:prSet/>
      <dgm:spPr/>
      <dgm:t>
        <a:bodyPr/>
        <a:lstStyle/>
        <a:p>
          <a:endParaRPr lang="id-ID"/>
        </a:p>
      </dgm:t>
    </dgm:pt>
    <dgm:pt modelId="{4F63F7CB-71B0-4D9D-B153-BD6E19BC8C04}" type="sibTrans" cxnId="{D08D4291-A566-426B-8180-661603B5B2F1}">
      <dgm:prSet/>
      <dgm:spPr/>
      <dgm:t>
        <a:bodyPr/>
        <a:lstStyle/>
        <a:p>
          <a:endParaRPr lang="id-ID"/>
        </a:p>
      </dgm:t>
    </dgm:pt>
    <dgm:pt modelId="{0112BE2D-C8EB-441F-8BC5-9BF1E0A24502}">
      <dgm:prSet/>
      <dgm:spPr/>
      <dgm:t>
        <a:bodyPr/>
        <a:lstStyle/>
        <a:p>
          <a:pPr rtl="0"/>
          <a:r>
            <a:rPr lang="en-US" b="1" i="0" smtClean="0"/>
            <a:t>Pembimbing</a:t>
          </a:r>
          <a:endParaRPr lang="id-ID" b="1" i="0" dirty="0"/>
        </a:p>
      </dgm:t>
    </dgm:pt>
    <dgm:pt modelId="{BCB55D5D-0059-45D5-A86B-FB3D585195C7}" type="parTrans" cxnId="{A2E570D5-3FC1-481B-B4D9-14A07715FA68}">
      <dgm:prSet/>
      <dgm:spPr/>
      <dgm:t>
        <a:bodyPr/>
        <a:lstStyle/>
        <a:p>
          <a:endParaRPr lang="id-ID"/>
        </a:p>
      </dgm:t>
    </dgm:pt>
    <dgm:pt modelId="{7B6CEE17-4637-4020-A367-93D701A43F62}" type="sibTrans" cxnId="{A2E570D5-3FC1-481B-B4D9-14A07715FA68}">
      <dgm:prSet/>
      <dgm:spPr/>
      <dgm:t>
        <a:bodyPr/>
        <a:lstStyle/>
        <a:p>
          <a:endParaRPr lang="id-ID"/>
        </a:p>
      </dgm:t>
    </dgm:pt>
    <dgm:pt modelId="{18C94ABC-E280-457B-A798-1F88D05F1379}">
      <dgm:prSet/>
      <dgm:spPr/>
      <dgm:t>
        <a:bodyPr/>
        <a:lstStyle/>
        <a:p>
          <a:pPr rtl="0"/>
          <a:r>
            <a:rPr lang="en-US" b="1" i="0" dirty="0" err="1" smtClean="0"/>
            <a:t>Fakultas</a:t>
          </a:r>
          <a:r>
            <a:rPr lang="en-US" b="1" i="0" dirty="0" smtClean="0"/>
            <a:t> &amp; Prodi </a:t>
          </a:r>
          <a:endParaRPr lang="en-US" b="1" i="0" dirty="0"/>
        </a:p>
      </dgm:t>
    </dgm:pt>
    <dgm:pt modelId="{39B275A5-A196-4E80-B36D-E5F7D9995968}" type="parTrans" cxnId="{0B952557-5A7F-4F47-9C0D-17F1E68905C6}">
      <dgm:prSet/>
      <dgm:spPr/>
      <dgm:t>
        <a:bodyPr/>
        <a:lstStyle/>
        <a:p>
          <a:endParaRPr lang="id-ID"/>
        </a:p>
      </dgm:t>
    </dgm:pt>
    <dgm:pt modelId="{B24BB698-5C68-4803-81A8-36603598CAEB}" type="sibTrans" cxnId="{0B952557-5A7F-4F47-9C0D-17F1E68905C6}">
      <dgm:prSet/>
      <dgm:spPr/>
      <dgm:t>
        <a:bodyPr/>
        <a:lstStyle/>
        <a:p>
          <a:endParaRPr lang="id-ID"/>
        </a:p>
      </dgm:t>
    </dgm:pt>
    <dgm:pt modelId="{4387CFA4-BA5A-4611-BE96-BFB36C906DDA}" type="pres">
      <dgm:prSet presAssocID="{4CFDE9B8-EC84-4E6F-B39F-E6477B453AC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8DFC9D8-D231-4119-B19E-4A9E6C27EB9D}" type="pres">
      <dgm:prSet presAssocID="{E9097C23-36B6-481B-B262-C413D2A10469}" presName="circ1" presStyleLbl="vennNode1" presStyleIdx="0" presStyleCnt="4"/>
      <dgm:spPr/>
      <dgm:t>
        <a:bodyPr/>
        <a:lstStyle/>
        <a:p>
          <a:endParaRPr lang="id-ID"/>
        </a:p>
      </dgm:t>
    </dgm:pt>
    <dgm:pt modelId="{DEB871F3-46E5-45B6-882B-1E06F1E995DB}" type="pres">
      <dgm:prSet presAssocID="{E9097C23-36B6-481B-B262-C413D2A104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20A2E7-2CCA-4B16-BC12-92656EDC876C}" type="pres">
      <dgm:prSet presAssocID="{8CEC0EB4-3059-4690-9882-7A345F6A0A37}" presName="circ2" presStyleLbl="vennNode1" presStyleIdx="1" presStyleCnt="4"/>
      <dgm:spPr/>
      <dgm:t>
        <a:bodyPr/>
        <a:lstStyle/>
        <a:p>
          <a:endParaRPr lang="id-ID"/>
        </a:p>
      </dgm:t>
    </dgm:pt>
    <dgm:pt modelId="{476B87EF-EC63-4548-92E1-AD14D447F14B}" type="pres">
      <dgm:prSet presAssocID="{8CEC0EB4-3059-4690-9882-7A345F6A0A3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F485E6-B455-4036-B877-915CF2179C8A}" type="pres">
      <dgm:prSet presAssocID="{0112BE2D-C8EB-441F-8BC5-9BF1E0A24502}" presName="circ3" presStyleLbl="vennNode1" presStyleIdx="2" presStyleCnt="4"/>
      <dgm:spPr/>
      <dgm:t>
        <a:bodyPr/>
        <a:lstStyle/>
        <a:p>
          <a:endParaRPr lang="id-ID"/>
        </a:p>
      </dgm:t>
    </dgm:pt>
    <dgm:pt modelId="{48C698C8-6A63-4478-9C6B-9EFEF2232747}" type="pres">
      <dgm:prSet presAssocID="{0112BE2D-C8EB-441F-8BC5-9BF1E0A245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D91956-C5EE-48B8-99B3-52C691322233}" type="pres">
      <dgm:prSet presAssocID="{18C94ABC-E280-457B-A798-1F88D05F1379}" presName="circ4" presStyleLbl="vennNode1" presStyleIdx="3" presStyleCnt="4"/>
      <dgm:spPr/>
      <dgm:t>
        <a:bodyPr/>
        <a:lstStyle/>
        <a:p>
          <a:endParaRPr lang="id-ID"/>
        </a:p>
      </dgm:t>
    </dgm:pt>
    <dgm:pt modelId="{8C79D7B5-32F9-4A35-8858-AB9A5F20CFE6}" type="pres">
      <dgm:prSet presAssocID="{18C94ABC-E280-457B-A798-1F88D05F137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B952557-5A7F-4F47-9C0D-17F1E68905C6}" srcId="{4CFDE9B8-EC84-4E6F-B39F-E6477B453AC7}" destId="{18C94ABC-E280-457B-A798-1F88D05F1379}" srcOrd="3" destOrd="0" parTransId="{39B275A5-A196-4E80-B36D-E5F7D9995968}" sibTransId="{B24BB698-5C68-4803-81A8-36603598CAEB}"/>
    <dgm:cxn modelId="{1A94E902-8A0E-41BF-9390-3AB193C38745}" type="presOf" srcId="{E9097C23-36B6-481B-B262-C413D2A10469}" destId="{78DFC9D8-D231-4119-B19E-4A9E6C27EB9D}" srcOrd="0" destOrd="0" presId="urn:microsoft.com/office/officeart/2005/8/layout/venn1"/>
    <dgm:cxn modelId="{6FE5CF09-9E68-4468-874B-79739414DF99}" type="presOf" srcId="{18C94ABC-E280-457B-A798-1F88D05F1379}" destId="{8C79D7B5-32F9-4A35-8858-AB9A5F20CFE6}" srcOrd="1" destOrd="0" presId="urn:microsoft.com/office/officeart/2005/8/layout/venn1"/>
    <dgm:cxn modelId="{0259D3E0-2939-4EE7-B78D-D5A6653E3ABA}" type="presOf" srcId="{8CEC0EB4-3059-4690-9882-7A345F6A0A37}" destId="{476B87EF-EC63-4548-92E1-AD14D447F14B}" srcOrd="1" destOrd="0" presId="urn:microsoft.com/office/officeart/2005/8/layout/venn1"/>
    <dgm:cxn modelId="{4841151D-DD49-48CF-BA9A-0854F41B3892}" type="presOf" srcId="{8CEC0EB4-3059-4690-9882-7A345F6A0A37}" destId="{9E20A2E7-2CCA-4B16-BC12-92656EDC876C}" srcOrd="0" destOrd="0" presId="urn:microsoft.com/office/officeart/2005/8/layout/venn1"/>
    <dgm:cxn modelId="{67AD01C0-FA01-4BAA-8C7F-FA5F932CB76D}" type="presOf" srcId="{0112BE2D-C8EB-441F-8BC5-9BF1E0A24502}" destId="{48C698C8-6A63-4478-9C6B-9EFEF2232747}" srcOrd="1" destOrd="0" presId="urn:microsoft.com/office/officeart/2005/8/layout/venn1"/>
    <dgm:cxn modelId="{6FD0E109-72A1-426A-9584-A7DE782549F7}" type="presOf" srcId="{4CFDE9B8-EC84-4E6F-B39F-E6477B453AC7}" destId="{4387CFA4-BA5A-4611-BE96-BFB36C906DDA}" srcOrd="0" destOrd="0" presId="urn:microsoft.com/office/officeart/2005/8/layout/venn1"/>
    <dgm:cxn modelId="{7703C51C-F805-4D79-AC8F-B0AE4558F5A1}" srcId="{4CFDE9B8-EC84-4E6F-B39F-E6477B453AC7}" destId="{E9097C23-36B6-481B-B262-C413D2A10469}" srcOrd="0" destOrd="0" parTransId="{0EC21F6E-7200-4531-94B4-F9CA25D6213D}" sibTransId="{AC4C976B-35F7-4BA7-BCBE-D3300889C4F2}"/>
    <dgm:cxn modelId="{D08D4291-A566-426B-8180-661603B5B2F1}" srcId="{4CFDE9B8-EC84-4E6F-B39F-E6477B453AC7}" destId="{8CEC0EB4-3059-4690-9882-7A345F6A0A37}" srcOrd="1" destOrd="0" parTransId="{462C2CFE-F3C6-4C38-A692-DF98F59A2CB3}" sibTransId="{4F63F7CB-71B0-4D9D-B153-BD6E19BC8C04}"/>
    <dgm:cxn modelId="{84697327-3D27-414D-B726-A03D1360D8FC}" type="presOf" srcId="{E9097C23-36B6-481B-B262-C413D2A10469}" destId="{DEB871F3-46E5-45B6-882B-1E06F1E995DB}" srcOrd="1" destOrd="0" presId="urn:microsoft.com/office/officeart/2005/8/layout/venn1"/>
    <dgm:cxn modelId="{67361E90-B0D8-473E-AA3A-C88965340DFD}" type="presOf" srcId="{0112BE2D-C8EB-441F-8BC5-9BF1E0A24502}" destId="{B8F485E6-B455-4036-B877-915CF2179C8A}" srcOrd="0" destOrd="0" presId="urn:microsoft.com/office/officeart/2005/8/layout/venn1"/>
    <dgm:cxn modelId="{A2E570D5-3FC1-481B-B4D9-14A07715FA68}" srcId="{4CFDE9B8-EC84-4E6F-B39F-E6477B453AC7}" destId="{0112BE2D-C8EB-441F-8BC5-9BF1E0A24502}" srcOrd="2" destOrd="0" parTransId="{BCB55D5D-0059-45D5-A86B-FB3D585195C7}" sibTransId="{7B6CEE17-4637-4020-A367-93D701A43F62}"/>
    <dgm:cxn modelId="{0540CCBD-E966-4FA0-831A-08E7B4FB4CEB}" type="presOf" srcId="{18C94ABC-E280-457B-A798-1F88D05F1379}" destId="{AED91956-C5EE-48B8-99B3-52C691322233}" srcOrd="0" destOrd="0" presId="urn:microsoft.com/office/officeart/2005/8/layout/venn1"/>
    <dgm:cxn modelId="{5590A6F5-22F3-4E5F-B94A-FEB1079D3368}" type="presParOf" srcId="{4387CFA4-BA5A-4611-BE96-BFB36C906DDA}" destId="{78DFC9D8-D231-4119-B19E-4A9E6C27EB9D}" srcOrd="0" destOrd="0" presId="urn:microsoft.com/office/officeart/2005/8/layout/venn1"/>
    <dgm:cxn modelId="{829EAB27-0A6C-419E-AC89-107FF3FF0682}" type="presParOf" srcId="{4387CFA4-BA5A-4611-BE96-BFB36C906DDA}" destId="{DEB871F3-46E5-45B6-882B-1E06F1E995DB}" srcOrd="1" destOrd="0" presId="urn:microsoft.com/office/officeart/2005/8/layout/venn1"/>
    <dgm:cxn modelId="{994F04CC-FF6A-449B-B65F-C585AB5F2580}" type="presParOf" srcId="{4387CFA4-BA5A-4611-BE96-BFB36C906DDA}" destId="{9E20A2E7-2CCA-4B16-BC12-92656EDC876C}" srcOrd="2" destOrd="0" presId="urn:microsoft.com/office/officeart/2005/8/layout/venn1"/>
    <dgm:cxn modelId="{D48EC98A-33F4-4C29-AB69-CCD188356853}" type="presParOf" srcId="{4387CFA4-BA5A-4611-BE96-BFB36C906DDA}" destId="{476B87EF-EC63-4548-92E1-AD14D447F14B}" srcOrd="3" destOrd="0" presId="urn:microsoft.com/office/officeart/2005/8/layout/venn1"/>
    <dgm:cxn modelId="{DF91425F-B322-48E6-A1F0-CA2C159F5F33}" type="presParOf" srcId="{4387CFA4-BA5A-4611-BE96-BFB36C906DDA}" destId="{B8F485E6-B455-4036-B877-915CF2179C8A}" srcOrd="4" destOrd="0" presId="urn:microsoft.com/office/officeart/2005/8/layout/venn1"/>
    <dgm:cxn modelId="{C0E7FCD1-AE07-4B5E-9E64-9E8CC052F1CF}" type="presParOf" srcId="{4387CFA4-BA5A-4611-BE96-BFB36C906DDA}" destId="{48C698C8-6A63-4478-9C6B-9EFEF2232747}" srcOrd="5" destOrd="0" presId="urn:microsoft.com/office/officeart/2005/8/layout/venn1"/>
    <dgm:cxn modelId="{9BC7E2B9-B18A-4ADA-8049-5C9684E2C9B5}" type="presParOf" srcId="{4387CFA4-BA5A-4611-BE96-BFB36C906DDA}" destId="{AED91956-C5EE-48B8-99B3-52C691322233}" srcOrd="6" destOrd="0" presId="urn:microsoft.com/office/officeart/2005/8/layout/venn1"/>
    <dgm:cxn modelId="{F350B234-C3DA-4ACB-9416-74397ACF03AD}" type="presParOf" srcId="{4387CFA4-BA5A-4611-BE96-BFB36C906DDA}" destId="{8C79D7B5-32F9-4A35-8858-AB9A5F20CFE6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FC9D8-D231-4119-B19E-4A9E6C27EB9D}">
      <dsp:nvSpPr>
        <dsp:cNvPr id="0" name=""/>
        <dsp:cNvSpPr/>
      </dsp:nvSpPr>
      <dsp:spPr>
        <a:xfrm>
          <a:off x="1884026" y="48888"/>
          <a:ext cx="2542213" cy="25422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dirty="0" err="1" smtClean="0"/>
            <a:t>Mahasiswa</a:t>
          </a:r>
          <a:endParaRPr lang="id-ID" sz="1700" b="1" i="0" kern="1200" dirty="0"/>
        </a:p>
      </dsp:txBody>
      <dsp:txXfrm>
        <a:off x="2177358" y="391109"/>
        <a:ext cx="1955548" cy="806663"/>
      </dsp:txXfrm>
    </dsp:sp>
    <dsp:sp modelId="{9E20A2E7-2CCA-4B16-BC12-92656EDC876C}">
      <dsp:nvSpPr>
        <dsp:cNvPr id="0" name=""/>
        <dsp:cNvSpPr/>
      </dsp:nvSpPr>
      <dsp:spPr>
        <a:xfrm>
          <a:off x="3008466" y="1173329"/>
          <a:ext cx="2542213" cy="25422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dirty="0" err="1" smtClean="0"/>
            <a:t>Orangtua</a:t>
          </a:r>
          <a:r>
            <a:rPr lang="en-US" sz="1700" b="1" i="0" kern="1200" dirty="0" smtClean="0"/>
            <a:t> </a:t>
          </a:r>
          <a:r>
            <a:rPr lang="en-US" sz="1700" b="1" i="0" kern="1200" dirty="0" err="1" smtClean="0"/>
            <a:t>Wali</a:t>
          </a:r>
          <a:endParaRPr lang="id-ID" sz="1700" b="1" i="0" kern="1200" dirty="0"/>
        </a:p>
      </dsp:txBody>
      <dsp:txXfrm>
        <a:off x="4377351" y="1466661"/>
        <a:ext cx="977774" cy="1955548"/>
      </dsp:txXfrm>
    </dsp:sp>
    <dsp:sp modelId="{B8F485E6-B455-4036-B877-915CF2179C8A}">
      <dsp:nvSpPr>
        <dsp:cNvPr id="0" name=""/>
        <dsp:cNvSpPr/>
      </dsp:nvSpPr>
      <dsp:spPr>
        <a:xfrm>
          <a:off x="1884026" y="2297769"/>
          <a:ext cx="2542213" cy="25422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smtClean="0"/>
            <a:t>Pembimbing</a:t>
          </a:r>
          <a:endParaRPr lang="id-ID" sz="1700" b="1" i="0" kern="1200" dirty="0"/>
        </a:p>
      </dsp:txBody>
      <dsp:txXfrm>
        <a:off x="2177358" y="3691098"/>
        <a:ext cx="1955548" cy="806663"/>
      </dsp:txXfrm>
    </dsp:sp>
    <dsp:sp modelId="{AED91956-C5EE-48B8-99B3-52C691322233}">
      <dsp:nvSpPr>
        <dsp:cNvPr id="0" name=""/>
        <dsp:cNvSpPr/>
      </dsp:nvSpPr>
      <dsp:spPr>
        <a:xfrm>
          <a:off x="759585" y="1173329"/>
          <a:ext cx="2542213" cy="25422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dirty="0" err="1" smtClean="0"/>
            <a:t>Fakultas</a:t>
          </a:r>
          <a:r>
            <a:rPr lang="en-US" sz="1700" b="1" i="0" kern="1200" dirty="0" smtClean="0"/>
            <a:t> &amp; Prodi </a:t>
          </a:r>
          <a:endParaRPr lang="en-US" sz="1700" b="1" i="0" kern="1200" dirty="0"/>
        </a:p>
      </dsp:txBody>
      <dsp:txXfrm>
        <a:off x="955140" y="1466661"/>
        <a:ext cx="977774" cy="1955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0840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2028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45319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7947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0652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48509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27069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897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32101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92263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6805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11556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1800" b="0" i="0" u="none" strike="noStrike" cap="none" baseline="0"/>
              <a:t>Proposal adalah suatu bentuk dokumen yang berisikan rencana TA yang akan dikerjakan oleh mahasiswa. Oleh karena itu proposal harus ditulis dengan kaidah penulisan ilmiah dan dapat memberikan gambaran mengenai topik/bahan kajian yang dibahas, rencana kerja dan kesiapan dalam pengerjaan TA. Disarankan agar proposal yang dibuat berisikan Tahap Pendahuluan, Tahap Dasar Teori dan Tahap Rencana Perancangan.</a:t>
            </a:r>
          </a:p>
          <a:p>
            <a:pPr>
              <a:spcBef>
                <a:spcPts val="0"/>
              </a:spcBef>
              <a:buNone/>
            </a:pPr>
            <a:r>
              <a:rPr lang="id-ID" sz="1800" b="1" i="0" u="none" strike="noStrike" cap="none" baseline="0"/>
              <a:t>Bimbingan Proposal minimal 2 kali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id-ID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752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8385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45319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7343334" y="0"/>
            <a:ext cx="4848666" cy="11816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r="17784" b="11855"/>
          <a:stretch/>
        </p:blipFill>
        <p:spPr>
          <a:xfrm>
            <a:off x="57861" y="3251531"/>
            <a:ext cx="5131559" cy="309467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646246" y="1269244"/>
            <a:ext cx="10545753" cy="76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46246" y="2227428"/>
            <a:ext cx="10545753" cy="4297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/>
            </a:lvl1pPr>
            <a:lvl2pPr marL="593710" marR="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marR="0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marR="0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marR="0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1646246" y="2875086"/>
            <a:ext cx="10557361" cy="378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2942" y="216581"/>
            <a:ext cx="4353103" cy="648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0254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umn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99768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318484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86831" y="1336419"/>
            <a:ext cx="112122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89184" y="1645919"/>
            <a:ext cx="5380328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71683" y="1645919"/>
            <a:ext cx="53935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76249" y="2659066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271684" y="2659066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, 1 Content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238051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486835" y="2009550"/>
            <a:ext cx="5329767" cy="400231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s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579398" y="5087332"/>
            <a:ext cx="11101916" cy="923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5400" b="1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66" name="Shape 66"/>
          <p:cNvSpPr/>
          <p:nvPr/>
        </p:nvSpPr>
        <p:spPr>
          <a:xfrm>
            <a:off x="-649" y="4533163"/>
            <a:ext cx="12189231" cy="3692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t="17910" b="13980"/>
          <a:stretch/>
        </p:blipFill>
        <p:spPr>
          <a:xfrm>
            <a:off x="-3420" y="0"/>
            <a:ext cx="12192000" cy="467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858" y="142945"/>
            <a:ext cx="4052244" cy="603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816865" y="228603"/>
            <a:ext cx="108711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812802" y="6248208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16865" y="1600200"/>
            <a:ext cx="108711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chemeClr val="lt1"/>
            </a:gs>
            <a:gs pos="100000">
              <a:srgbClr val="9494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0" y="1910855"/>
            <a:ext cx="12192000" cy="3692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828802" y="1600203"/>
            <a:ext cx="1015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" y="0"/>
            <a:ext cx="12191991" cy="1247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" y="6242670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72510" y="6521571"/>
            <a:ext cx="478367" cy="3077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400"/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33424" y="6548436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051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8/25/2014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3244355"/>
            <a:ext cx="12191997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6248404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 rot="-5400000">
            <a:off x="12884415" y="5910820"/>
            <a:ext cx="1709736" cy="1846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600" b="0" i="0" u="none" strike="noStrike" cap="none" baseline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86835" y="1977656"/>
            <a:ext cx="11101916" cy="4054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marR="0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marR="0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marR="0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marR="0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" y="0"/>
            <a:ext cx="12191991" cy="1247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oc.telkomuniversity.ac.id/download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oc.telkomuniversity.ac.id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451374" y="1412697"/>
            <a:ext cx="10545753" cy="8678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en-US" sz="2800" b="1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CCH4A3</a:t>
            </a:r>
            <a:r>
              <a:rPr lang="en-US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PENULISAN</a:t>
            </a:r>
            <a:r>
              <a:rPr lang="en-US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 PROPOSAL</a:t>
            </a:r>
            <a:br>
              <a:rPr lang="en-US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</a:br>
            <a:r>
              <a:rPr lang="id-ID" sz="2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Pengantar Kuliah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646247" y="2632163"/>
            <a:ext cx="10545753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Semester G</a:t>
            </a:r>
            <a:r>
              <a:rPr lang="en-US" sz="20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anjil</a:t>
            </a:r>
            <a:r>
              <a:rPr lang="en-US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2017/201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id-ID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588067" y="3639584"/>
            <a:ext cx="6866668" cy="5847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buSzPct val="25000"/>
            </a:pPr>
            <a:r>
              <a:rPr lang="id-ID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Tim Dosen Tugas Akhir I</a:t>
            </a:r>
          </a:p>
          <a:p>
            <a:pPr>
              <a:buSzPct val="25000"/>
            </a:pPr>
            <a:r>
              <a:rPr lang="id-ID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Prodi S1 Teknik Informatika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dan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S1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Ilmu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Komputasi</a:t>
            </a:r>
            <a:endParaRPr lang="id-ID"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105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25/08/2014</a:t>
            </a:r>
            <a:endParaRPr lang="id-ID" sz="105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mtClean="0"/>
              <a:t> </a:t>
            </a:r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16927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http://soc.telkomuniversity.ac.id/downloads/</a:t>
            </a:r>
            <a:endParaRPr lang="en-US" sz="28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6066">
              <a:spcBef>
                <a:spcPts val="0"/>
              </a:spcBef>
              <a:buSzPct val="135000"/>
            </a:pPr>
            <a:r>
              <a:rPr lang="en-US" sz="24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akademik</a:t>
            </a:r>
            <a:r>
              <a:rPr lang="en-US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http://</a:t>
            </a:r>
            <a:r>
              <a:rPr lang="id-ID" sz="24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soc.telkomuniversity.ac.id</a:t>
            </a:r>
            <a:endParaRPr lang="en-US" sz="24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6066">
              <a:spcBef>
                <a:spcPts val="0"/>
              </a:spcBef>
              <a:buSzPct val="135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http://bif.telkomuniversity.ac.id/tentang-tugas-akhir/</a:t>
            </a:r>
          </a:p>
          <a:p>
            <a:pPr indent="-346066">
              <a:spcBef>
                <a:spcPts val="0"/>
              </a:spcBef>
              <a:buSzPct val="135000"/>
            </a:pPr>
            <a:endParaRPr lang="id-ID" sz="24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86835" y="1457004"/>
            <a:ext cx="11101916" cy="400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0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Lokasi Informasi Terkait Tugas Akhir I</a:t>
            </a:r>
            <a:endParaRPr lang="id-ID" sz="20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30725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Siapkan </a:t>
            </a:r>
            <a:r>
              <a:rPr lang="id-ID" sz="2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Log-book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untuk mencatat aktivitas pengerjaan TA:</a:t>
            </a:r>
          </a:p>
          <a:p>
            <a:pPr lvl="1" indent="-187321">
              <a:buSzPct val="100000"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Hasil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diskusi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dengan pembimbing</a:t>
            </a:r>
          </a:p>
          <a:p>
            <a:pPr lvl="1" indent="-187321">
              <a:buSzPct val="100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Perencanaan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pengujian dan hasil</a:t>
            </a:r>
          </a:p>
          <a:p>
            <a:pPr lvl="1" indent="-187321">
              <a:buSzPct val="100000"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Apa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yang akan 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dikerjakan dan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sudah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dikerjakan</a:t>
            </a:r>
          </a:p>
          <a:p>
            <a:pPr lvl="1" indent="-187321">
              <a:buSzPct val="100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Analisa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awal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mengapa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hal itu terjadi</a:t>
            </a:r>
          </a:p>
          <a:p>
            <a:pPr indent="-346066">
              <a:buSzPct val="135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Banyak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membaca referensi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email sumber anda bila mengalami kesulitan dalam memahami referensi atau membutuhkan data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Best Practice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5167954" y="462310"/>
            <a:ext cx="5122095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Tugas 1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2136650" y="1600200"/>
            <a:ext cx="8153399" cy="4955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80000"/>
              </a:lnSpc>
              <a:spcBef>
                <a:spcPts val="0"/>
              </a:spcBef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Carilah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 </a:t>
            </a:r>
            <a:r>
              <a:rPr lang="id-ID" sz="17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paper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conference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journal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yang telah ada kemudian lakukan 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review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dengan format 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outline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was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trying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do?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2.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Why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did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it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was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worthwhile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do?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How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did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done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4. What did  it </a:t>
            </a:r>
            <a:r>
              <a:rPr lang="id-ID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shows?</a:t>
            </a:r>
            <a:endParaRPr lang="id-ID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5.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do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need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stress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6.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excuses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from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result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7.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is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message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8.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would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next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step/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Paper acuan dikumpulkan bersama dengan resume dan telah diberi tanda (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stabilo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Dikumpulkan 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minggu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ke-2 perkuliahan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Referensi untuk mulai menulis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http://www.michaeledits.com/scientific-paper.html</a:t>
            </a:r>
          </a:p>
          <a:p>
            <a:pPr indent="-202052">
              <a:lnSpc>
                <a:spcPct val="80000"/>
              </a:lnSpc>
              <a:buNone/>
            </a:pPr>
            <a:endParaRPr sz="17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950199"/>
              </p:ext>
            </p:extLst>
          </p:nvPr>
        </p:nvGraphicFramePr>
        <p:xfrm>
          <a:off x="2718868" y="1439501"/>
          <a:ext cx="6310266" cy="488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5565262" y="1502872"/>
            <a:ext cx="6174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</a:t>
            </a: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3863210" y="2942376"/>
            <a:ext cx="6174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</a:t>
            </a:r>
            <a:endParaRPr lang="id-ID" sz="4000" dirty="0"/>
          </a:p>
        </p:txBody>
      </p:sp>
      <p:sp>
        <p:nvSpPr>
          <p:cNvPr id="6" name="Rectangle 5"/>
          <p:cNvSpPr/>
          <p:nvPr/>
        </p:nvSpPr>
        <p:spPr>
          <a:xfrm>
            <a:off x="7240153" y="2942376"/>
            <a:ext cx="6174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</a:t>
            </a:r>
            <a:endParaRPr lang="id-ID" sz="4000" dirty="0"/>
          </a:p>
        </p:txBody>
      </p:sp>
      <p:sp>
        <p:nvSpPr>
          <p:cNvPr id="7" name="Rectangle 6"/>
          <p:cNvSpPr/>
          <p:nvPr/>
        </p:nvSpPr>
        <p:spPr>
          <a:xfrm>
            <a:off x="5565261" y="5567884"/>
            <a:ext cx="6174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</a:t>
            </a:r>
            <a:endParaRPr lang="id-ID" sz="4000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</p:spPr>
        <p:txBody>
          <a:bodyPr/>
          <a:lstStyle/>
          <a:p>
            <a:r>
              <a:rPr lang="en-US" sz="2400" b="1" dirty="0" err="1" smtClean="0"/>
              <a:t>Optimasi</a:t>
            </a:r>
            <a:r>
              <a:rPr lang="en-US" sz="2400" b="1" dirty="0" smtClean="0"/>
              <a:t> Pareto </a:t>
            </a:r>
            <a:r>
              <a:rPr lang="en-US" sz="1100" b="1" dirty="0" smtClean="0"/>
              <a:t>[Vilfredo Pareto 1828-1923]</a:t>
            </a:r>
            <a:endParaRPr lang="id-ID" sz="1050" b="1" dirty="0"/>
          </a:p>
        </p:txBody>
      </p:sp>
      <p:sp>
        <p:nvSpPr>
          <p:cNvPr id="3" name="Rectangle 2"/>
          <p:cNvSpPr/>
          <p:nvPr/>
        </p:nvSpPr>
        <p:spPr>
          <a:xfrm>
            <a:off x="7128905" y="1569576"/>
            <a:ext cx="17123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Nilai TA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IPK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Biaya Registrasi 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Kerja/Studi lanjut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8338580" y="3398376"/>
            <a:ext cx="17123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Nilai TA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IPK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Biaya Registrasi 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/>
              <a:t>Kerja/Studi lanjut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30363" y="3398376"/>
            <a:ext cx="21788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Kelulusan Tepat waktu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/>
              <a:t>Rata-rata IPK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/>
              <a:t>Rata-rata </a:t>
            </a:r>
            <a:r>
              <a:rPr lang="id-ID" dirty="0" smtClean="0"/>
              <a:t>lama studi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Akreditasi DIKTI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7128905" y="5321663"/>
            <a:ext cx="26068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Stadar kelayakan sidang TA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/>
              <a:t>Beban SKS </a:t>
            </a:r>
            <a:r>
              <a:rPr lang="id-ID" dirty="0" smtClean="0"/>
              <a:t>bimbingan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Berkaitan dengan projek</a:t>
            </a:r>
            <a:endParaRPr lang="id-ID" dirty="0"/>
          </a:p>
          <a:p>
            <a:pPr marL="180975" indent="-180975">
              <a:buFont typeface="Arial" pitchFamily="34" charset="0"/>
              <a:buChar char="•"/>
            </a:pPr>
            <a:r>
              <a:rPr lang="id-ID" dirty="0" smtClean="0"/>
              <a:t>Target publikasi</a:t>
            </a:r>
          </a:p>
        </p:txBody>
      </p:sp>
    </p:spTree>
    <p:extLst>
      <p:ext uri="{BB962C8B-B14F-4D97-AF65-F5344CB8AC3E}">
        <p14:creationId xmlns:p14="http://schemas.microsoft.com/office/powerpoint/2010/main" val="196535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Simpulan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 t="7172" b="6862"/>
          <a:stretch/>
        </p:blipFill>
        <p:spPr>
          <a:xfrm>
            <a:off x="1919538" y="1484783"/>
            <a:ext cx="8280919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830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Pedoman </a:t>
            </a:r>
            <a:r>
              <a:rPr lang="id-ID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Pelaksanaan Tugas Akhir Program Studi </a:t>
            </a:r>
            <a:r>
              <a:rPr lang="en-US" sz="24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Sarjana</a:t>
            </a:r>
            <a:r>
              <a:rPr lang="en-US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Fakultas</a:t>
            </a:r>
            <a:r>
              <a:rPr lang="en-US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Informatika</a:t>
            </a:r>
            <a:r>
              <a:rPr lang="id-ID" sz="240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id-ID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Universitas Telkom, </a:t>
            </a: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2014</a:t>
            </a:r>
            <a:endParaRPr lang="id-ID"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Referensi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dt" idx="10"/>
          </p:nvPr>
        </p:nvSpPr>
        <p:spPr>
          <a:xfrm>
            <a:off x="1524001" y="6411912"/>
            <a:ext cx="1643063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105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25/08/2014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50228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indent="-346066">
              <a:lnSpc>
                <a:spcPct val="80000"/>
              </a:lnSpc>
              <a:spcBef>
                <a:spcPts val="0"/>
              </a:spcBef>
              <a:buSzPct val="135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Skripsi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/Tugas Akhir</a:t>
            </a:r>
          </a:p>
          <a:p>
            <a:pPr indent="-346066">
              <a:lnSpc>
                <a:spcPct val="80000"/>
              </a:lnSpc>
              <a:buSzPct val="25000"/>
              <a:buNone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 Akhir (TA) merupakan karya ilmiah berdasarkan hasil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penelitian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atau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pemecahan suatu masalah 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yang dilakukan secara sistematis melalui kegiatan analisis berupa usulan solusi dan hasilnya.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Tesis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-346066">
              <a:lnSpc>
                <a:spcPct val="80000"/>
              </a:lnSpc>
              <a:buSzPct val="25000"/>
              <a:buNone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bersifat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kelanjutan atau penambahan 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teori, proses atau penerapan yang telah ada. Biasanya bersifat research, maksudnya ada kewajiban untuk memberikan kontribusi terhadap metodologi (atau metode)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Disertasi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-346066">
              <a:lnSpc>
                <a:spcPct val="80000"/>
              </a:lnSpc>
              <a:buSzPct val="25000"/>
              <a:buNone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mempunyai kontribusi yang sangat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mendasar, berlaku universal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atau mempunyai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dampak luas 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pada perkembangan IPTEKS.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atau penambahan 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teori, proses atau penerapan yang telah ada. Biasanya bersifat research, maksudnya ada kewajiban untuk memberikan kontribusi terhadap metode (menghasilkan metode baru)</a:t>
            </a:r>
          </a:p>
          <a:p>
            <a:pPr indent="-346066">
              <a:lnSpc>
                <a:spcPct val="80000"/>
              </a:lnSpc>
              <a:buNone/>
            </a:pPr>
            <a:endParaRPr sz="1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Skripsi, tesis &amp; disertasi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9028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90000"/>
              </a:lnSpc>
              <a:spcBef>
                <a:spcPts val="0"/>
              </a:spcBef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 Akhir I harus lulus barulah bisa mengambil Tugas Akhir II, maka dari itu mari: 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Rencanakan Tugas Akhir dengan baik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Mulai untuk berani 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menuliskan ide-ide 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anda meski baru 1 paragraf atau satu halaman saja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 Akhir merupakan 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kewajiban mahasiswa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jadi jangan pernah muncul </a:t>
            </a:r>
            <a:r>
              <a:rPr lang="id-ID" sz="2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statement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 “Dosen sulit untuk dihubungi, Dosen tidak pernah ada di kampus”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Selalu menjunjung tinggi 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etika akademik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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menghindari plagiat, menghindari mengambil tulisan/ide orang lain dan mengakui sebagai ide sendiri</a:t>
            </a:r>
          </a:p>
          <a:p>
            <a:pPr indent="-155761">
              <a:lnSpc>
                <a:spcPct val="90000"/>
              </a:lnSpc>
              <a:buNone/>
            </a:pPr>
            <a:endParaRPr sz="22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55761">
              <a:lnSpc>
                <a:spcPct val="90000"/>
              </a:lnSpc>
              <a:buNone/>
            </a:pPr>
            <a:endParaRPr sz="22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Perubahan Paradigma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90000"/>
              </a:lnSpc>
              <a:spcBef>
                <a:spcPts val="0"/>
              </a:spcBef>
              <a:buSzPct val="135000"/>
            </a:pPr>
            <a:r>
              <a:rPr lang="id-ID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Tugas Akhir (TA)</a:t>
            </a:r>
          </a:p>
          <a:p>
            <a:pPr lvl="1" indent="-187321">
              <a:lnSpc>
                <a:spcPct val="90000"/>
              </a:lnSpc>
              <a:buSzPct val="97368"/>
            </a:pPr>
            <a:r>
              <a:rPr lang="id-ID" sz="18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merupakan suatu rangkaian kegiatan akademik yang bertujuan untuk menampilkan kompetensi yang dimiliki mahasiswa dalam bentuk penelitian TA serta untuk melatih </a:t>
            </a:r>
            <a:r>
              <a:rPr lang="id-ID" sz="1851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kemandirian dan tanggung jawab ilmiah </a:t>
            </a:r>
            <a:r>
              <a:rPr lang="id-ID" sz="18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mahasiswa mulai dari penyusunan rencana TA, pelaksanaan TA, evaluasi TA hingga penulisan Laporan TA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Skripsi untuk S1 dapat dikatakan melakukan “napak tilas” terhadap penelitian terdahulu (dasar jurnal/paper international tahun terbaru) dengan menekankan pemahaman mahasiswa terhadap permasalahan yang dihadapi dan solusi yang ditawarkan</a:t>
            </a:r>
          </a:p>
          <a:p>
            <a:pPr indent="-155761">
              <a:lnSpc>
                <a:spcPct val="90000"/>
              </a:lnSpc>
              <a:buNone/>
            </a:pPr>
            <a:endParaRPr sz="2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Definisi Tugas Akhir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16516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Mahasiswa wajib menyelesaikan Tugas Akhir (sesuai Kurikulum Prodi S1 Teknik </a:t>
            </a: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Informatika</a:t>
            </a:r>
            <a:r>
              <a:rPr lang="en-US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dan</a:t>
            </a:r>
            <a:r>
              <a:rPr lang="en-US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S1</a:t>
            </a:r>
            <a:r>
              <a:rPr lang="en-US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Ilmu</a:t>
            </a:r>
            <a:r>
              <a:rPr lang="en-US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Komputasi</a:t>
            </a: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tahun </a:t>
            </a: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</a:t>
            </a:r>
            <a:r>
              <a:rPr lang="en-US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lang="id-ID"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indent="-187321">
              <a:buSzPct val="100000"/>
            </a:pPr>
            <a:r>
              <a:rPr lang="id-ID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Matakuliah </a:t>
            </a:r>
            <a:r>
              <a:rPr lang="en-US" sz="20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Penulisan</a:t>
            </a:r>
            <a:r>
              <a:rPr lang="en-US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Proposal: </a:t>
            </a:r>
            <a:r>
              <a:rPr lang="id-ID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 SKS </a:t>
            </a:r>
          </a:p>
          <a:p>
            <a:pPr lvl="1" indent="-187321">
              <a:buSzPct val="100000"/>
            </a:pPr>
            <a:r>
              <a:rPr lang="id-ID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Tugas Akhir II: 4 SKS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Syarat kelulusan S1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1980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80000"/>
              </a:lnSpc>
              <a:spcBef>
                <a:spcPts val="0"/>
              </a:spcBef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Menguasai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dasar-dasar atau bidang keilmuan tertentu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dalam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bidang Informatika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sehingga mampu mengidentifikasi, memahami, menjelaskan, dan merumuskan cara penyelesaian masalah yang ada sesuai dengan bidang ilmunya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Melatih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pola pikir sistematis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serta kemampuan analisis dalam menyelesaikan 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suatu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permasalahan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Mampu   mengikuti  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perkembangan   ilmu   pengetahuan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dan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teknologi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di bidang Informatika khususnya dan di bidang Teknologi Informasi umumnya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Membentuk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etika moral ilmiah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Mengembangkan kemampuan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membuat tulisan ilmiah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secara </a:t>
            </a:r>
            <a:r>
              <a:rPr lang="id-ID" sz="17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terstruktur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serta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dapat dipertanggungjawabkan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Memperluas pengalaman serta membentuk proses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pendewasaan cara pandang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dan pikir terhadap permasalahan, berkaitan dengan bidang keilmuan</a:t>
            </a:r>
          </a:p>
          <a:p>
            <a:pPr indent="-202052">
              <a:lnSpc>
                <a:spcPct val="80000"/>
              </a:lnSpc>
              <a:buNone/>
            </a:pPr>
            <a:endParaRPr sz="17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Kompetensi TA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27731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90000"/>
              </a:lnSpc>
              <a:spcBef>
                <a:spcPts val="0"/>
              </a:spcBef>
              <a:buSzPct val="131785"/>
            </a:pP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Peningkatan kompetensi mahasiswa dalam memahami </a:t>
            </a:r>
            <a:r>
              <a:rPr lang="id-ID" sz="2051" b="1" u="sng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metodologi penelitian</a:t>
            </a:r>
            <a:r>
              <a:rPr lang="id-ID" sz="2051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dan </a:t>
            </a:r>
            <a:r>
              <a:rPr lang="id-ID" sz="2051" b="1" u="sng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teknik penulisan ilmiah</a:t>
            </a: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indent="-346066">
              <a:lnSpc>
                <a:spcPct val="90000"/>
              </a:lnSpc>
              <a:buSzPct val="131785"/>
            </a:pP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Keluaran dari MK Tugas Akhir 1 adalah menghasilkan </a:t>
            </a:r>
            <a:r>
              <a:rPr lang="id-ID" sz="205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Draft</a:t>
            </a: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Proposal penyelesaian </a:t>
            </a:r>
            <a:r>
              <a:rPr lang="id-ID" sz="205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suatu</a:t>
            </a: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kasus dengan menggunakan pendekatan disiplin Informatika. </a:t>
            </a:r>
          </a:p>
          <a:p>
            <a:pPr indent="-346066">
              <a:lnSpc>
                <a:spcPct val="90000"/>
              </a:lnSpc>
              <a:buSzPct val="131785"/>
            </a:pPr>
            <a:r>
              <a:rPr lang="id-ID" sz="2051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Bimbingan Proposal minimal 2 kali</a:t>
            </a:r>
          </a:p>
          <a:p>
            <a:pPr indent="-171192">
              <a:lnSpc>
                <a:spcPct val="90000"/>
              </a:lnSpc>
              <a:buNone/>
            </a:pPr>
            <a:endParaRPr sz="205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Kompetensi TA 1 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Penulisan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Proposal)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7" name="Shape 167"/>
          <p:cNvSpPr txBox="1"/>
          <p:nvPr/>
        </p:nvSpPr>
        <p:spPr>
          <a:xfrm>
            <a:off x="2063552" y="4365104"/>
            <a:ext cx="8229600" cy="1498831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274313" indent="-274313">
              <a:lnSpc>
                <a:spcPct val="90000"/>
              </a:lnSpc>
              <a:buClr>
                <a:schemeClr val="accent1"/>
              </a:buClr>
              <a:buSzPct val="76000"/>
              <a:buFont typeface="Verdana"/>
              <a:buChar char=""/>
            </a:pPr>
            <a:r>
              <a:rPr lang="id-ID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 1 ditekankan berbasis </a:t>
            </a:r>
            <a:r>
              <a:rPr lang="id-ID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problem-based</a:t>
            </a:r>
            <a:r>
              <a:rPr lang="id-ID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!</a:t>
            </a:r>
          </a:p>
          <a:p>
            <a:pPr marL="274313" indent="-274313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Verdana"/>
              <a:buChar char=""/>
            </a:pPr>
            <a:r>
              <a:rPr lang="id-ID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Minggu ke-2, mahasiswa harus mempersiapkan (kandidat) permasalahan </a:t>
            </a:r>
            <a:r>
              <a:rPr lang="id-ID" sz="2400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untuk TA masing-masing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86835" y="1472393"/>
            <a:ext cx="11101916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1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Time Table Pelaksanaan Mata Kuliah </a:t>
            </a:r>
            <a:r>
              <a:rPr lang="id-ID" sz="1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Tugas </a:t>
            </a:r>
            <a:r>
              <a:rPr lang="id-ID" sz="1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Akhir I (Seminar Proposal) -&gt; </a:t>
            </a:r>
            <a:r>
              <a:rPr lang="id-ID" sz="1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Tentative</a:t>
            </a:r>
            <a:endParaRPr lang="id-ID" sz="1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Shape 361"/>
          <p:cNvGraphicFramePr/>
          <p:nvPr>
            <p:extLst>
              <p:ext uri="{D42A27DB-BD31-4B8C-83A1-F6EECF244321}">
                <p14:modId xmlns:p14="http://schemas.microsoft.com/office/powerpoint/2010/main" val="2705166306"/>
              </p:ext>
            </p:extLst>
          </p:nvPr>
        </p:nvGraphicFramePr>
        <p:xfrm>
          <a:off x="1378999" y="2249419"/>
          <a:ext cx="9293997" cy="400305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68334"/>
                <a:gridCol w="2850765"/>
                <a:gridCol w="1364252"/>
                <a:gridCol w="1620052"/>
                <a:gridCol w="1790594"/>
              </a:tblGrid>
              <a:tr h="1721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Minggu 1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Minggu 2-4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Minggu 4 s/d Minggu 7, Minggu 9 -10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7597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Kuliah Pembekalan:</a:t>
                      </a:r>
                      <a:r>
                        <a:rPr lang="id-ID" sz="1600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Penjelasan Aturan TA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Materi</a:t>
                      </a:r>
                    </a:p>
                    <a:p>
                      <a:pPr marL="180975" marR="0" lvl="0" indent="-18097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mbria"/>
                        <a:buChar char="∙"/>
                      </a:pPr>
                      <a:r>
                        <a:rPr lang="id-ID" sz="1600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Plagiarisme (Minggu 2)</a:t>
                      </a:r>
                    </a:p>
                    <a:p>
                      <a:pPr marL="180975" marR="0" lvl="0" indent="-18097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mbria"/>
                        <a:buChar char="∙"/>
                      </a:pPr>
                      <a:r>
                        <a:rPr lang="id-ID" sz="1600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Metodologi penelitian (Minggu 3)</a:t>
                      </a:r>
                    </a:p>
                    <a:p>
                      <a:pPr marL="180975" marR="0" lvl="0" indent="-18097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mbria"/>
                        <a:buChar char="∙"/>
                      </a:pPr>
                      <a:r>
                        <a:rPr lang="id-ID" sz="1600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Penulisan ilmiah (Minggu 4)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Bimbingan Proposal dan Penawaran tema TA oleh </a:t>
                      </a:r>
                      <a:r>
                        <a:rPr lang="en-US" sz="1600" b="1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Dosen</a:t>
                      </a:r>
                      <a:r>
                        <a:rPr lang="en-US" sz="1600" b="1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600" b="1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kelas</a:t>
                      </a:r>
                      <a:r>
                        <a:rPr lang="en-US" sz="1600" b="1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600" b="1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masing-masing</a:t>
                      </a:r>
                      <a:r>
                        <a:rPr lang="en-US" sz="1600" b="1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:</a:t>
                      </a:r>
                      <a:endParaRPr lang="id-ID" sz="1600" b="1" u="none" strike="noStrike" cap="none" baseline="0" dirty="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180975" marR="0" lvl="0" indent="-18097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mbria"/>
                        <a:buChar char="∙"/>
                      </a:pPr>
                      <a:r>
                        <a:rPr lang="id-ID" sz="1600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Pembuatan dan Penulisan Proposal TA dengan dosen calon pembimbing 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721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Awal minggu 10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Minggu 10-11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Minggu 11-12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Minggu 13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b="1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Minggu 14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860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Pengumpulan Proposal Tugas Akhir </a:t>
                      </a:r>
                      <a:r>
                        <a:rPr lang="en-US" sz="1600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ke</a:t>
                      </a:r>
                      <a:r>
                        <a:rPr lang="en-US" sz="1600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600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Dosen</a:t>
                      </a:r>
                      <a:r>
                        <a:rPr lang="en-US" sz="1600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600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kelas</a:t>
                      </a:r>
                      <a:r>
                        <a:rPr lang="en-US" sz="1600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600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masing-masing</a:t>
                      </a:r>
                      <a:endParaRPr lang="id-ID" sz="1600" u="none" strike="noStrike" cap="none" baseline="0" dirty="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Penjadwalan Desk Evaluation proposal oleh </a:t>
                      </a:r>
                      <a:r>
                        <a:rPr lang="en-US" sz="1600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Dosen</a:t>
                      </a:r>
                      <a:r>
                        <a:rPr lang="en-US" sz="1600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600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pengampu</a:t>
                      </a:r>
                      <a:r>
                        <a:rPr lang="en-US" sz="1600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600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kelas</a:t>
                      </a:r>
                      <a:r>
                        <a:rPr lang="en-US" sz="1600" u="none" strike="noStrike" cap="none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600" u="none" strike="noStrike" cap="none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masing-masing</a:t>
                      </a:r>
                      <a:endParaRPr lang="id-ID" sz="1600" u="none" strike="noStrike" cap="none" baseline="0" dirty="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Desk Evaluation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u="none" strike="noStrike" cap="none" baseline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Seminar sesi 1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25000"/>
                        <a:buNone/>
                      </a:pPr>
                      <a:r>
                        <a:rPr lang="id-ID" sz="1600" u="none" strike="noStrike" cap="none" baseline="0" dirty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Seminar sesi 2</a:t>
                      </a:r>
                    </a:p>
                  </a:txBody>
                  <a:tcPr marL="56150" marR="5615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5457" y="6297714"/>
            <a:ext cx="4958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*catatan: minggu merupakan minggu oerkuiahan diluar ujian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908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Komponen Penilaian untuk </a:t>
            </a:r>
            <a:r>
              <a:rPr lang="id-ID" sz="28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 </a:t>
            </a:r>
            <a:r>
              <a:rPr lang="id-ID" sz="2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Akhir I (Seminar Proposal)</a:t>
            </a:r>
            <a:r>
              <a:rPr lang="id-ID" sz="2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meliputi  (Tentative)</a:t>
            </a:r>
          </a:p>
          <a:p>
            <a:pPr lvl="1" indent="-187321">
              <a:buSzPct val="100000"/>
            </a:pP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		: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30 %</a:t>
            </a:r>
          </a:p>
          <a:p>
            <a:pPr lvl="2" indent="-187321">
              <a:buSzPct val="100000"/>
            </a:pP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Melakukan </a:t>
            </a:r>
            <a:r>
              <a:rPr lang="id-ID" sz="1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Review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TA sebelumnya </a:t>
            </a:r>
          </a:p>
          <a:p>
            <a:pPr lvl="2" indent="-187321">
              <a:buSzPct val="100000"/>
            </a:pP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Melakukan </a:t>
            </a:r>
            <a:r>
              <a:rPr lang="id-ID" sz="1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Review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Paper terkait Topik TA</a:t>
            </a:r>
          </a:p>
          <a:p>
            <a:pPr lvl="2" indent="-187321">
              <a:buSzPct val="100000"/>
            </a:pP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Membuat </a:t>
            </a:r>
            <a:r>
              <a:rPr lang="id-ID" sz="1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Draft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Proposal</a:t>
            </a:r>
          </a:p>
          <a:p>
            <a:pPr lvl="2" indent="-187321">
              <a:buSzPct val="100000"/>
            </a:pP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Tugas-tugas terkait poin-poin di atas</a:t>
            </a:r>
          </a:p>
          <a:p>
            <a:pPr lvl="1" indent="-187321">
              <a:buSzPct val="100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Nilai </a:t>
            </a:r>
            <a:r>
              <a:rPr lang="id-ID" sz="2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Desk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Evaluation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: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30 %</a:t>
            </a:r>
          </a:p>
          <a:p>
            <a:pPr lvl="1" indent="-187321">
              <a:buSzPct val="100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Nilai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Bimbingan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	: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30 %</a:t>
            </a:r>
          </a:p>
          <a:p>
            <a:pPr lvl="1" indent="-187321">
              <a:buSzPct val="100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Nilai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Seminar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		: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10 %</a:t>
            </a:r>
          </a:p>
          <a:p>
            <a:pPr>
              <a:buNone/>
            </a:pPr>
            <a:endParaRPr sz="24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86835" y="1457004"/>
            <a:ext cx="11101916" cy="400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0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Penilaian Mata Kuliah </a:t>
            </a:r>
            <a:r>
              <a:rPr lang="en-US" sz="2000" b="1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Penulisan</a:t>
            </a:r>
            <a:r>
              <a:rPr lang="en-US" sz="20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0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Proposal </a:t>
            </a:r>
            <a:r>
              <a:rPr lang="id-ID" sz="20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-&gt; Tentative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830</Words>
  <Application>Microsoft Office PowerPoint</Application>
  <PresentationFormat>Custom</PresentationFormat>
  <Paragraphs>128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template_informatika_slide</vt:lpstr>
      <vt:lpstr>CCH4A3 PENULISAN PROPOSAL Pengantar Kuliah</vt:lpstr>
      <vt:lpstr>Skripsi, tesis &amp; disertasi</vt:lpstr>
      <vt:lpstr>Perubahan Paradigma</vt:lpstr>
      <vt:lpstr>Definisi Tugas Akhir</vt:lpstr>
      <vt:lpstr>Syarat kelulusan S1</vt:lpstr>
      <vt:lpstr>Kompetensi TA</vt:lpstr>
      <vt:lpstr>Kompetensi TA 1 (Penulisan Proposal)</vt:lpstr>
      <vt:lpstr>Time Table Pelaksanaan Mata Kuliah Tugas Akhir I (Seminar Proposal) -&gt; Tentative</vt:lpstr>
      <vt:lpstr>Penilaian Mata Kuliah Penulisan Proposal -&gt; Tentative</vt:lpstr>
      <vt:lpstr>Lokasi Informasi Terkait Tugas Akhir I</vt:lpstr>
      <vt:lpstr>Best Practice</vt:lpstr>
      <vt:lpstr>Tugas 1</vt:lpstr>
      <vt:lpstr>Optimasi Pareto [Vilfredo Pareto 1828-1923]</vt:lpstr>
      <vt:lpstr>Simpulan</vt:lpstr>
      <vt:lpstr>Referensi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IFG412  Tugas Akhir I (Seminar Proposal) Pengantar Kuliah</dc:title>
  <cp:lastModifiedBy>lenovo</cp:lastModifiedBy>
  <cp:revision>30</cp:revision>
  <dcterms:modified xsi:type="dcterms:W3CDTF">2017-08-29T07:07:24Z</dcterms:modified>
</cp:coreProperties>
</file>