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7"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2" d="100"/>
          <a:sy n="72"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296635276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96139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633479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649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92146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168379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521032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8971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79716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423949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07543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277" name="Shape 2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805696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52665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09" name="Shape 3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8694324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17" name="Shape 3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871813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97916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993692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41" name="Shape 3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027284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50" name="Shape 3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059645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59" name="Shape 3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5726814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Shape 36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68" name="Shape 3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474182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77" name="Shape 3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337553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Shape 38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86" name="Shape 3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292946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6132203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Shape 39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394" name="Shape 3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825024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Shape 40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02" name="Shape 4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2252282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Shape 40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10" name="Shape 4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3437135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18" name="Shape 4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7641424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Shape 42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26" name="Shape 4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758520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34" name="Shape 4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79657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Shape 44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42" name="Shape 4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914611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Shape 44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50" name="Shape 4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877169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Shape 45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59" name="Shape 4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604100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Shape 46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67" name="Shape 4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15243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1847640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Shape 47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75" name="Shape 4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688529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Shape 48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83" name="Shape 4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5568444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Shape 48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489" name="Shape 4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71128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108804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34388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707111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7970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17021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17"/>
        <p:cNvGrpSpPr/>
        <p:nvPr/>
      </p:nvGrpSpPr>
      <p:grpSpPr>
        <a:xfrm>
          <a:off x="0" y="0"/>
          <a:ext cx="0" cy="0"/>
          <a:chOff x="0" y="0"/>
          <a:chExt cx="0" cy="0"/>
        </a:xfrm>
      </p:grpSpPr>
      <p:pic>
        <p:nvPicPr>
          <p:cNvPr id="18" name="Shape 18"/>
          <p:cNvPicPr preferRelativeResize="0"/>
          <p:nvPr/>
        </p:nvPicPr>
        <p:blipFill rotWithShape="1">
          <a:blip r:embed="rId2">
            <a:alphaModFix/>
          </a:blip>
          <a:srcRect r="17784" b="11855"/>
          <a:stretch/>
        </p:blipFill>
        <p:spPr>
          <a:xfrm>
            <a:off x="43394" y="3251531"/>
            <a:ext cx="3848669" cy="3094676"/>
          </a:xfrm>
          <a:prstGeom prst="rect">
            <a:avLst/>
          </a:prstGeom>
          <a:noFill/>
          <a:ln>
            <a:noFill/>
          </a:ln>
        </p:spPr>
      </p:pic>
      <p:sp>
        <p:nvSpPr>
          <p:cNvPr id="19" name="Shape 19"/>
          <p:cNvSpPr txBox="1">
            <a:spLocks noGrp="1"/>
          </p:cNvSpPr>
          <p:nvPr>
            <p:ph type="ctrTitle"/>
          </p:nvPr>
        </p:nvSpPr>
        <p:spPr>
          <a:xfrm>
            <a:off x="1234683" y="1269241"/>
            <a:ext cx="7909315" cy="765053"/>
          </a:xfrm>
          <a:prstGeom prst="rect">
            <a:avLst/>
          </a:prstGeom>
          <a:noFill/>
          <a:ln>
            <a:noFill/>
          </a:ln>
        </p:spPr>
        <p:txBody>
          <a:bodyPr lIns="91425" tIns="91425" rIns="91425" bIns="91425" anchor="ctr" anchorCtr="0"/>
          <a:lstStyle>
            <a:lvl1pPr marL="0" marR="0" indent="0" algn="l" rtl="0">
              <a:lnSpc>
                <a:spcPct val="90000"/>
              </a:lnSpc>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234683" y="2227425"/>
            <a:ext cx="7909315" cy="429767"/>
          </a:xfrm>
          <a:prstGeom prst="rect">
            <a:avLst/>
          </a:prstGeom>
          <a:noFill/>
          <a:ln>
            <a:noFill/>
          </a:ln>
        </p:spPr>
        <p:txBody>
          <a:bodyPr lIns="91425" tIns="91425" rIns="91425" bIns="91425" anchor="t" anchorCtr="0"/>
          <a:lstStyle>
            <a:lvl1pPr marL="0" marR="0" indent="0" algn="l" rtl="0">
              <a:lnSpc>
                <a:spcPct val="90000"/>
              </a:lnSpc>
              <a:spcBef>
                <a:spcPts val="1800"/>
              </a:spcBef>
              <a:spcAft>
                <a:spcPts val="0"/>
              </a:spcAft>
              <a:buClr>
                <a:schemeClr val="dk1"/>
              </a:buClr>
              <a:buFont typeface="Verdana"/>
              <a:buNone/>
              <a:defRPr/>
            </a:lvl1pPr>
            <a:lvl2pPr marL="593725" marR="0" indent="-60325" algn="l" rtl="0">
              <a:spcBef>
                <a:spcPts val="800"/>
              </a:spcBef>
              <a:spcAft>
                <a:spcPts val="0"/>
              </a:spcAft>
              <a:buClr>
                <a:srgbClr val="595959"/>
              </a:buClr>
              <a:buFont typeface="Verdana"/>
              <a:buChar char="–"/>
              <a:defRPr/>
            </a:lvl2pPr>
            <a:lvl3pPr marL="822325" marR="0" indent="-73025" algn="l" rtl="0">
              <a:spcBef>
                <a:spcPts val="700"/>
              </a:spcBef>
              <a:spcAft>
                <a:spcPts val="0"/>
              </a:spcAft>
              <a:buClr>
                <a:srgbClr val="595959"/>
              </a:buClr>
              <a:buFont typeface="Verdana"/>
              <a:buChar char="▪"/>
              <a:defRPr/>
            </a:lvl3pPr>
            <a:lvl4pPr marL="1050925" marR="0" indent="-85725" algn="l" rtl="0">
              <a:spcBef>
                <a:spcPts val="600"/>
              </a:spcBef>
              <a:spcAft>
                <a:spcPts val="0"/>
              </a:spcAft>
              <a:buClr>
                <a:srgbClr val="595959"/>
              </a:buClr>
              <a:buFont typeface="Verdana"/>
              <a:buChar char="–"/>
              <a:defRPr/>
            </a:lvl4pPr>
            <a:lvl5pPr marL="1233488" marR="0" indent="-90487" algn="l" rtl="0">
              <a:spcBef>
                <a:spcPts val="600"/>
              </a:spcBef>
              <a:spcAft>
                <a:spcPts val="0"/>
              </a:spcAft>
              <a:buClr>
                <a:srgbClr val="7F7F7F"/>
              </a:buClr>
              <a:buFont typeface="Verdana"/>
              <a:buChar char="▪"/>
              <a:defRPr/>
            </a:lvl5pPr>
            <a:lvl6pPr marL="2514600" marR="0" indent="-101600" algn="l" rtl="0">
              <a:spcBef>
                <a:spcPts val="400"/>
              </a:spcBef>
              <a:buClr>
                <a:schemeClr val="dk1"/>
              </a:buClr>
              <a:buFont typeface="Verdana"/>
              <a:buChar char="•"/>
              <a:defRPr/>
            </a:lvl6pPr>
            <a:lvl7pPr marL="2971800" marR="0" indent="-101600" algn="l" rtl="0">
              <a:spcBef>
                <a:spcPts val="400"/>
              </a:spcBef>
              <a:buClr>
                <a:schemeClr val="dk1"/>
              </a:buClr>
              <a:buFont typeface="Verdana"/>
              <a:buChar char="•"/>
              <a:defRPr/>
            </a:lvl7pPr>
            <a:lvl8pPr marL="3429000" marR="0" indent="-101600" algn="l" rtl="0">
              <a:spcBef>
                <a:spcPts val="400"/>
              </a:spcBef>
              <a:buClr>
                <a:schemeClr val="dk1"/>
              </a:buClr>
              <a:buFont typeface="Verdana"/>
              <a:buChar char="•"/>
              <a:defRPr/>
            </a:lvl8pPr>
            <a:lvl9pPr marL="3886200" marR="0" indent="-101600" algn="l" rtl="0">
              <a:spcBef>
                <a:spcPts val="400"/>
              </a:spcBef>
              <a:buClr>
                <a:schemeClr val="dk1"/>
              </a:buClr>
              <a:buFont typeface="Verdana"/>
              <a:buChar char="•"/>
              <a:defRPr/>
            </a:lvl9pPr>
          </a:lstStyle>
          <a:p>
            <a:endParaRPr/>
          </a:p>
        </p:txBody>
      </p:sp>
      <p:sp>
        <p:nvSpPr>
          <p:cNvPr id="21" name="Shape 21"/>
          <p:cNvSpPr txBox="1">
            <a:spLocks noGrp="1"/>
          </p:cNvSpPr>
          <p:nvPr>
            <p:ph type="body" idx="2"/>
          </p:nvPr>
        </p:nvSpPr>
        <p:spPr>
          <a:xfrm>
            <a:off x="1234683" y="2875083"/>
            <a:ext cx="7918021" cy="378005"/>
          </a:xfrm>
          <a:prstGeom prst="rect">
            <a:avLst/>
          </a:prstGeom>
          <a:noFill/>
          <a:ln>
            <a:noFill/>
          </a:ln>
        </p:spPr>
        <p:txBody>
          <a:bodyPr lIns="91425" tIns="91425" rIns="91425" bIns="91425" anchor="t" anchorCtr="0"/>
          <a:lstStyle>
            <a:lvl1pPr marL="0" indent="0" rtl="0">
              <a:spcBef>
                <a:spcPts val="0"/>
              </a:spcBef>
              <a:buClr>
                <a:schemeClr val="dk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p:nvPr/>
        </p:nvSpPr>
        <p:spPr>
          <a:xfrm>
            <a:off x="0" y="0"/>
            <a:ext cx="9144000" cy="1269241"/>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pic>
        <p:nvPicPr>
          <p:cNvPr id="25" name="Shape 25"/>
          <p:cNvPicPr preferRelativeResize="0"/>
          <p:nvPr/>
        </p:nvPicPr>
        <p:blipFill rotWithShape="1">
          <a:blip r:embed="rId3">
            <a:alphaModFix/>
          </a:blip>
          <a:srcRect/>
          <a:stretch/>
        </p:blipFill>
        <p:spPr>
          <a:xfrm>
            <a:off x="5589705" y="216578"/>
            <a:ext cx="3264827" cy="64860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ontent Slide">
    <p:spTree>
      <p:nvGrpSpPr>
        <p:cNvPr id="1" name="Shape 26"/>
        <p:cNvGrpSpPr/>
        <p:nvPr/>
      </p:nvGrpSpPr>
      <p:grpSpPr>
        <a:xfrm>
          <a:off x="0" y="0"/>
          <a:ext cx="0" cy="0"/>
          <a:chOff x="0" y="0"/>
          <a:chExt cx="0" cy="0"/>
        </a:xfrm>
      </p:grpSpPr>
      <p:sp>
        <p:nvSpPr>
          <p:cNvPr id="27" name="Shape 27"/>
          <p:cNvSpPr txBox="1">
            <a:spLocks noGrp="1"/>
          </p:cNvSpPr>
          <p:nvPr>
            <p:ph type="body" idx="1"/>
          </p:nvPr>
        </p:nvSpPr>
        <p:spPr>
          <a:xfrm>
            <a:off x="365760" y="2009550"/>
            <a:ext cx="8326437" cy="4025490"/>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28" name="Shape 28"/>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31" name="Shape 31"/>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2" name="Shape 32"/>
          <p:cNvSpPr txBox="1">
            <a:spLocks noGrp="1"/>
          </p:cNvSpPr>
          <p:nvPr>
            <p:ph type="body" idx="2"/>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Blank Slide">
    <p:spTree>
      <p:nvGrpSpPr>
        <p:cNvPr id="1" name="Shape 33"/>
        <p:cNvGrpSpPr/>
        <p:nvPr/>
      </p:nvGrpSpPr>
      <p:grpSpPr>
        <a:xfrm>
          <a:off x="0" y="0"/>
          <a:ext cx="0" cy="0"/>
          <a:chOff x="0" y="0"/>
          <a:chExt cx="0" cy="0"/>
        </a:xfrm>
      </p:grpSpPr>
      <p:sp>
        <p:nvSpPr>
          <p:cNvPr id="34" name="Shape 34"/>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37" name="Shape 37"/>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ntent 2 Column Slide">
    <p:spTree>
      <p:nvGrpSpPr>
        <p:cNvPr id="1" name="Shape 39"/>
        <p:cNvGrpSpPr/>
        <p:nvPr/>
      </p:nvGrpSpPr>
      <p:grpSpPr>
        <a:xfrm>
          <a:off x="0" y="0"/>
          <a:ext cx="0" cy="0"/>
          <a:chOff x="0" y="0"/>
          <a:chExt cx="0" cy="0"/>
        </a:xfrm>
      </p:grpSpPr>
      <p:sp>
        <p:nvSpPr>
          <p:cNvPr id="40" name="Shape 40"/>
          <p:cNvSpPr txBox="1">
            <a:spLocks noGrp="1"/>
          </p:cNvSpPr>
          <p:nvPr>
            <p:ph type="body" idx="1"/>
          </p:nvPr>
        </p:nvSpPr>
        <p:spPr>
          <a:xfrm>
            <a:off x="374826" y="2009550"/>
            <a:ext cx="4035424" cy="4002312"/>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41" name="Shape 41"/>
          <p:cNvSpPr txBox="1">
            <a:spLocks noGrp="1"/>
          </p:cNvSpPr>
          <p:nvPr>
            <p:ph type="body" idx="2"/>
          </p:nvPr>
        </p:nvSpPr>
        <p:spPr>
          <a:xfrm>
            <a:off x="4738862" y="2009550"/>
            <a:ext cx="4035424" cy="4002312"/>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42" name="Shape 42"/>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45" name="Shape 45"/>
          <p:cNvSpPr txBox="1">
            <a:spLocks noGrp="1"/>
          </p:cNvSpPr>
          <p:nvPr>
            <p:ph type="title"/>
          </p:nvPr>
        </p:nvSpPr>
        <p:spPr>
          <a:xfrm>
            <a:off x="365123" y="1336416"/>
            <a:ext cx="8409162"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46" name="Shape 46"/>
          <p:cNvSpPr txBox="1">
            <a:spLocks noGrp="1"/>
          </p:cNvSpPr>
          <p:nvPr>
            <p:ph type="body" idx="3"/>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mparison Slide">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366888" y="1645919"/>
            <a:ext cx="4035246" cy="789828"/>
          </a:xfrm>
          <a:prstGeom prst="rect">
            <a:avLst/>
          </a:prstGeom>
          <a:noFill/>
          <a:ln>
            <a:noFill/>
          </a:ln>
        </p:spPr>
        <p:txBody>
          <a:bodyPr lIns="91425" tIns="91425" rIns="91425" bIns="91425" anchor="b" anchorCtr="0"/>
          <a:lstStyle>
            <a:lvl1pPr marL="0" indent="0" algn="ctr" rtl="0">
              <a:lnSpc>
                <a:spcPct val="115384"/>
              </a:lnSpc>
              <a:spcBef>
                <a:spcPts val="0"/>
              </a:spcBef>
              <a:buFont typeface="Verdana"/>
              <a:buNone/>
              <a:defRPr/>
            </a:lvl1pPr>
            <a:lvl2pPr marL="457200" indent="0" rtl="0">
              <a:spcBef>
                <a:spcPts val="0"/>
              </a:spcBef>
              <a:buFont typeface="Verdana"/>
              <a:buNone/>
              <a:defRPr/>
            </a:lvl2pPr>
            <a:lvl3pPr marL="914400" indent="0" rtl="0">
              <a:spcBef>
                <a:spcPts val="0"/>
              </a:spcBef>
              <a:buFont typeface="Verdana"/>
              <a:buNone/>
              <a:defRPr/>
            </a:lvl3pPr>
            <a:lvl4pPr marL="1371600" indent="0" rtl="0">
              <a:spcBef>
                <a:spcPts val="0"/>
              </a:spcBef>
              <a:buFont typeface="Verdana"/>
              <a:buNone/>
              <a:defRPr/>
            </a:lvl4pPr>
            <a:lvl5pPr marL="1828800" indent="0" rtl="0">
              <a:spcBef>
                <a:spcPts val="0"/>
              </a:spcBef>
              <a:buFont typeface="Verdana"/>
              <a:buNone/>
              <a:defRPr/>
            </a:lvl5pPr>
            <a:lvl6pPr marL="2286000" indent="0" rtl="0">
              <a:spcBef>
                <a:spcPts val="0"/>
              </a:spcBef>
              <a:buFont typeface="Verdana"/>
              <a:buNone/>
              <a:defRPr/>
            </a:lvl6pPr>
            <a:lvl7pPr marL="2743200" indent="0" rtl="0">
              <a:spcBef>
                <a:spcPts val="0"/>
              </a:spcBef>
              <a:buFont typeface="Verdana"/>
              <a:buNone/>
              <a:defRPr/>
            </a:lvl7pPr>
            <a:lvl8pPr marL="3200400" indent="0" rtl="0">
              <a:spcBef>
                <a:spcPts val="0"/>
              </a:spcBef>
              <a:buFont typeface="Verdana"/>
              <a:buNone/>
              <a:defRPr/>
            </a:lvl8pPr>
            <a:lvl9pPr marL="3657600" indent="0" rtl="0">
              <a:spcBef>
                <a:spcPts val="0"/>
              </a:spcBef>
              <a:buFont typeface="Verdana"/>
              <a:buNone/>
              <a:defRPr/>
            </a:lvl9pPr>
          </a:lstStyle>
          <a:p>
            <a:endParaRPr/>
          </a:p>
        </p:txBody>
      </p:sp>
      <p:sp>
        <p:nvSpPr>
          <p:cNvPr id="49" name="Shape 49"/>
          <p:cNvSpPr txBox="1">
            <a:spLocks noGrp="1"/>
          </p:cNvSpPr>
          <p:nvPr>
            <p:ph type="body" idx="2"/>
          </p:nvPr>
        </p:nvSpPr>
        <p:spPr>
          <a:xfrm>
            <a:off x="4703762" y="1645919"/>
            <a:ext cx="4045125" cy="789828"/>
          </a:xfrm>
          <a:prstGeom prst="rect">
            <a:avLst/>
          </a:prstGeom>
          <a:noFill/>
          <a:ln>
            <a:noFill/>
          </a:ln>
        </p:spPr>
        <p:txBody>
          <a:bodyPr lIns="91425" tIns="91425" rIns="91425" bIns="91425" anchor="b" anchorCtr="0"/>
          <a:lstStyle>
            <a:lvl1pPr marL="0" indent="0" algn="ctr" rtl="0">
              <a:lnSpc>
                <a:spcPct val="115384"/>
              </a:lnSpc>
              <a:spcBef>
                <a:spcPts val="0"/>
              </a:spcBef>
              <a:buFont typeface="Verdana"/>
              <a:buNone/>
              <a:defRPr/>
            </a:lvl1pPr>
            <a:lvl2pPr marL="457200" indent="0" rtl="0">
              <a:spcBef>
                <a:spcPts val="0"/>
              </a:spcBef>
              <a:buFont typeface="Verdana"/>
              <a:buNone/>
              <a:defRPr/>
            </a:lvl2pPr>
            <a:lvl3pPr marL="914400" indent="0" rtl="0">
              <a:spcBef>
                <a:spcPts val="0"/>
              </a:spcBef>
              <a:buFont typeface="Verdana"/>
              <a:buNone/>
              <a:defRPr/>
            </a:lvl3pPr>
            <a:lvl4pPr marL="1371600" indent="0" rtl="0">
              <a:spcBef>
                <a:spcPts val="0"/>
              </a:spcBef>
              <a:buFont typeface="Verdana"/>
              <a:buNone/>
              <a:defRPr/>
            </a:lvl4pPr>
            <a:lvl5pPr marL="1828800" indent="0" rtl="0">
              <a:spcBef>
                <a:spcPts val="0"/>
              </a:spcBef>
              <a:buFont typeface="Verdana"/>
              <a:buNone/>
              <a:defRPr/>
            </a:lvl5pPr>
            <a:lvl6pPr marL="2286000" indent="0" rtl="0">
              <a:spcBef>
                <a:spcPts val="0"/>
              </a:spcBef>
              <a:buFont typeface="Verdana"/>
              <a:buNone/>
              <a:defRPr/>
            </a:lvl6pPr>
            <a:lvl7pPr marL="2743200" indent="0" rtl="0">
              <a:spcBef>
                <a:spcPts val="0"/>
              </a:spcBef>
              <a:buFont typeface="Verdana"/>
              <a:buNone/>
              <a:defRPr/>
            </a:lvl7pPr>
            <a:lvl8pPr marL="3200400" indent="0" rtl="0">
              <a:spcBef>
                <a:spcPts val="0"/>
              </a:spcBef>
              <a:buFont typeface="Verdana"/>
              <a:buNone/>
              <a:defRPr/>
            </a:lvl8pPr>
            <a:lvl9pPr marL="3657600" indent="0" rtl="0">
              <a:spcBef>
                <a:spcPts val="0"/>
              </a:spcBef>
              <a:buFont typeface="Verdana"/>
              <a:buNone/>
              <a:defRPr/>
            </a:lvl9pPr>
          </a:lstStyle>
          <a:p>
            <a:endParaRPr/>
          </a:p>
        </p:txBody>
      </p:sp>
      <p:sp>
        <p:nvSpPr>
          <p:cNvPr id="50" name="Shape 50"/>
          <p:cNvSpPr txBox="1">
            <a:spLocks noGrp="1"/>
          </p:cNvSpPr>
          <p:nvPr>
            <p:ph type="body" idx="3"/>
          </p:nvPr>
        </p:nvSpPr>
        <p:spPr>
          <a:xfrm>
            <a:off x="357187" y="2659063"/>
            <a:ext cx="4044950" cy="3352799"/>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51" name="Shape 51"/>
          <p:cNvSpPr txBox="1">
            <a:spLocks noGrp="1"/>
          </p:cNvSpPr>
          <p:nvPr>
            <p:ph type="body" idx="4"/>
          </p:nvPr>
        </p:nvSpPr>
        <p:spPr>
          <a:xfrm>
            <a:off x="4703762" y="2659063"/>
            <a:ext cx="4044950" cy="3352799"/>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52" name="Shape 52"/>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55" name="Shape 55"/>
          <p:cNvSpPr txBox="1">
            <a:spLocks noGrp="1"/>
          </p:cNvSpPr>
          <p:nvPr>
            <p:ph type="body" idx="5"/>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ext, 1 Content Slide">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4678537" y="2009550"/>
            <a:ext cx="4035424" cy="4002312"/>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58" name="Shape 58"/>
          <p:cNvSpPr>
            <a:spLocks noGrp="1"/>
          </p:cNvSpPr>
          <p:nvPr>
            <p:ph type="pic" idx="2"/>
          </p:nvPr>
        </p:nvSpPr>
        <p:spPr>
          <a:xfrm>
            <a:off x="365125" y="2009550"/>
            <a:ext cx="3997325" cy="4002312"/>
          </a:xfrm>
          <a:prstGeom prst="rect">
            <a:avLst/>
          </a:prstGeom>
          <a:noFill/>
          <a:ln>
            <a:noFill/>
          </a:ln>
        </p:spPr>
      </p:sp>
      <p:sp>
        <p:nvSpPr>
          <p:cNvPr id="59" name="Shape 59"/>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1" name="Shape 61"/>
          <p:cNvSpPr/>
          <p:nvPr/>
        </p:nvSpPr>
        <p:spPr>
          <a:xfrm>
            <a:off x="0" y="1242940"/>
            <a:ext cx="9144000" cy="253054"/>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62" name="Shape 62"/>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63" name="Shape 63"/>
          <p:cNvSpPr txBox="1">
            <a:spLocks noGrp="1"/>
          </p:cNvSpPr>
          <p:nvPr>
            <p:ph type="body" idx="3"/>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hanks Slide">
    <p:spTree>
      <p:nvGrpSpPr>
        <p:cNvPr id="1" name="Shape 64"/>
        <p:cNvGrpSpPr/>
        <p:nvPr/>
      </p:nvGrpSpPr>
      <p:grpSpPr>
        <a:xfrm>
          <a:off x="0" y="0"/>
          <a:ext cx="0" cy="0"/>
          <a:chOff x="0" y="0"/>
          <a:chExt cx="0" cy="0"/>
        </a:xfrm>
      </p:grpSpPr>
      <p:sp>
        <p:nvSpPr>
          <p:cNvPr id="65" name="Shape 65"/>
          <p:cNvSpPr txBox="1"/>
          <p:nvPr/>
        </p:nvSpPr>
        <p:spPr>
          <a:xfrm>
            <a:off x="434547" y="4489330"/>
            <a:ext cx="8326437" cy="2119292"/>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SzPct val="25000"/>
              <a:buNone/>
            </a:pPr>
            <a:r>
              <a:rPr lang="id-ID" sz="5400" b="1" i="0" u="none" strike="noStrike" cap="none" baseline="0">
                <a:solidFill>
                  <a:srgbClr val="C00000"/>
                </a:solidFill>
                <a:latin typeface="Arial"/>
                <a:ea typeface="Arial"/>
                <a:cs typeface="Arial"/>
                <a:sym typeface="Arial"/>
              </a:rPr>
              <a:t>THANK YOU</a:t>
            </a:r>
          </a:p>
        </p:txBody>
      </p:sp>
      <p:sp>
        <p:nvSpPr>
          <p:cNvPr id="66" name="Shape 66"/>
          <p:cNvSpPr/>
          <p:nvPr/>
        </p:nvSpPr>
        <p:spPr>
          <a:xfrm>
            <a:off x="-488" y="4670967"/>
            <a:ext cx="9141923" cy="93681"/>
          </a:xfrm>
          <a:prstGeom prst="rect">
            <a:avLst/>
          </a:prstGeom>
          <a:solidFill>
            <a:srgbClr val="C00000"/>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pic>
        <p:nvPicPr>
          <p:cNvPr id="67" name="Shape 67"/>
          <p:cNvPicPr preferRelativeResize="0"/>
          <p:nvPr/>
        </p:nvPicPr>
        <p:blipFill rotWithShape="1">
          <a:blip r:embed="rId2">
            <a:alphaModFix/>
          </a:blip>
          <a:srcRect t="17910" b="13980"/>
          <a:stretch/>
        </p:blipFill>
        <p:spPr>
          <a:xfrm>
            <a:off x="-2565" y="0"/>
            <a:ext cx="9144000" cy="4670966"/>
          </a:xfrm>
          <a:prstGeom prst="rect">
            <a:avLst/>
          </a:prstGeom>
          <a:noFill/>
          <a:ln>
            <a:noFill/>
          </a:ln>
        </p:spPr>
      </p:pic>
      <p:pic>
        <p:nvPicPr>
          <p:cNvPr id="68" name="Shape 68"/>
          <p:cNvPicPr preferRelativeResize="0"/>
          <p:nvPr/>
        </p:nvPicPr>
        <p:blipFill rotWithShape="1">
          <a:blip r:embed="rId3">
            <a:alphaModFix/>
          </a:blip>
          <a:srcRect/>
          <a:stretch/>
        </p:blipFill>
        <p:spPr>
          <a:xfrm>
            <a:off x="154392" y="142945"/>
            <a:ext cx="3039183" cy="60378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612647" y="228600"/>
            <a:ext cx="8153399" cy="99059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1" name="Shape 71"/>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ftr" idx="11"/>
          </p:nvPr>
        </p:nvSpPr>
        <p:spPr>
          <a:xfrm>
            <a:off x="609600" y="6248205"/>
            <a:ext cx="5421083"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4" name="Shape 74"/>
          <p:cNvSpPr txBox="1">
            <a:spLocks noGrp="1"/>
          </p:cNvSpPr>
          <p:nvPr>
            <p:ph type="body" idx="1"/>
          </p:nvPr>
        </p:nvSpPr>
        <p:spPr>
          <a:xfrm>
            <a:off x="612647" y="1600200"/>
            <a:ext cx="8153399" cy="4495800"/>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7" name="Shape 77"/>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78" name="Shape 78"/>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79" name="Shape 79"/>
          <p:cNvSpPr txBox="1">
            <a:spLocks noGrp="1"/>
          </p:cNvSpPr>
          <p:nvPr>
            <p:ph type="dt" idx="10"/>
          </p:nvPr>
        </p:nvSpPr>
        <p:spPr>
          <a:xfrm>
            <a:off x="457200" y="6245225"/>
            <a:ext cx="2133599" cy="476249"/>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sldNum" idx="12"/>
          </p:nvPr>
        </p:nvSpPr>
        <p:spPr>
          <a:xfrm>
            <a:off x="6553200" y="6245225"/>
            <a:ext cx="2133599" cy="476249"/>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
            <a:alphaModFix/>
          </a:blip>
          <a:stretch>
            <a:fillRect/>
          </a:stretch>
        </a:blipFill>
        <a:effectLst/>
      </p:bgPr>
    </p:bg>
    <p:spTree>
      <p:nvGrpSpPr>
        <p:cNvPr id="1" name="Shape 8"/>
        <p:cNvGrpSpPr/>
        <p:nvPr/>
      </p:nvGrpSpPr>
      <p:grpSpPr>
        <a:xfrm>
          <a:off x="0" y="0"/>
          <a:ext cx="0" cy="0"/>
          <a:chOff x="0" y="0"/>
          <a:chExt cx="0" cy="0"/>
        </a:xfrm>
      </p:grpSpPr>
      <p:sp>
        <p:nvSpPr>
          <p:cNvPr id="9" name="Shape 9"/>
          <p:cNvSpPr/>
          <p:nvPr/>
        </p:nvSpPr>
        <p:spPr>
          <a:xfrm>
            <a:off x="0" y="0"/>
            <a:ext cx="9143998" cy="6858000"/>
          </a:xfrm>
          <a:prstGeom prst="rect">
            <a:avLst/>
          </a:prstGeom>
          <a:solidFill>
            <a:schemeClr val="lt1"/>
          </a:solidFill>
          <a:ln>
            <a:noFill/>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10" name="Shape 10"/>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pic>
        <p:nvPicPr>
          <p:cNvPr id="11" name="Shape 11"/>
          <p:cNvPicPr preferRelativeResize="0"/>
          <p:nvPr/>
        </p:nvPicPr>
        <p:blipFill rotWithShape="1">
          <a:blip r:embed="rId12">
            <a:alphaModFix/>
          </a:blip>
          <a:srcRect/>
          <a:stretch/>
        </p:blipFill>
        <p:spPr>
          <a:xfrm>
            <a:off x="0" y="6248401"/>
            <a:ext cx="9143998" cy="609599"/>
          </a:xfrm>
          <a:prstGeom prst="rect">
            <a:avLst/>
          </a:prstGeom>
          <a:noFill/>
          <a:ln>
            <a:noFill/>
          </a:ln>
        </p:spPr>
      </p:pic>
      <p:sp>
        <p:nvSpPr>
          <p:cNvPr id="12" name="Shape 12"/>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p:nvPr/>
        </p:nvSpPr>
        <p:spPr>
          <a:xfrm rot="-5400000">
            <a:off x="9449594" y="5911057"/>
            <a:ext cx="1709736" cy="184149"/>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SzPct val="25000"/>
              <a:buNone/>
            </a:pPr>
            <a:r>
              <a:rPr lang="id-ID" sz="600" b="0" i="0" u="none" strike="noStrike" cap="none" baseline="0">
                <a:solidFill>
                  <a:srgbClr val="7F7F7F"/>
                </a:solidFill>
                <a:latin typeface="Verdana"/>
                <a:ea typeface="Verdana"/>
                <a:cs typeface="Verdana"/>
                <a:sym typeface="Verdana"/>
              </a:rPr>
              <a:t>12-CRS-0106 REVISED 8 FEB 2013</a:t>
            </a:r>
          </a:p>
        </p:txBody>
      </p:sp>
      <p:sp>
        <p:nvSpPr>
          <p:cNvPr id="15" name="Shape 15"/>
          <p:cNvSpPr txBox="1">
            <a:spLocks noGrp="1"/>
          </p:cNvSpPr>
          <p:nvPr>
            <p:ph type="body" idx="1"/>
          </p:nvPr>
        </p:nvSpPr>
        <p:spPr>
          <a:xfrm>
            <a:off x="365125" y="1977656"/>
            <a:ext cx="8326437" cy="4054844"/>
          </a:xfrm>
          <a:prstGeom prst="rect">
            <a:avLst/>
          </a:prstGeom>
          <a:noFill/>
          <a:ln>
            <a:noFill/>
          </a:ln>
        </p:spPr>
        <p:txBody>
          <a:bodyPr lIns="91425" tIns="91425" rIns="91425" bIns="91425" anchor="t" anchorCtr="0"/>
          <a:lstStyle>
            <a:lvl1pPr marL="346075" marR="0" indent="-140334" algn="l" rtl="0">
              <a:spcBef>
                <a:spcPts val="1800"/>
              </a:spcBef>
              <a:spcAft>
                <a:spcPts val="0"/>
              </a:spcAft>
              <a:buClr>
                <a:schemeClr val="dk1"/>
              </a:buClr>
              <a:buFont typeface="Verdana"/>
              <a:buChar char="•"/>
              <a:defRPr/>
            </a:lvl1pPr>
            <a:lvl2pPr marL="593725" marR="0" indent="-60325" algn="l" rtl="0">
              <a:spcBef>
                <a:spcPts val="800"/>
              </a:spcBef>
              <a:spcAft>
                <a:spcPts val="0"/>
              </a:spcAft>
              <a:buClr>
                <a:srgbClr val="595959"/>
              </a:buClr>
              <a:buFont typeface="Verdana"/>
              <a:buChar char="–"/>
              <a:defRPr/>
            </a:lvl2pPr>
            <a:lvl3pPr marL="822325" marR="0" indent="-73025" algn="l" rtl="0">
              <a:spcBef>
                <a:spcPts val="700"/>
              </a:spcBef>
              <a:spcAft>
                <a:spcPts val="0"/>
              </a:spcAft>
              <a:buClr>
                <a:srgbClr val="595959"/>
              </a:buClr>
              <a:buFont typeface="Verdana"/>
              <a:buChar char="▪"/>
              <a:defRPr/>
            </a:lvl3pPr>
            <a:lvl4pPr marL="1050925" marR="0" indent="-85725" algn="l" rtl="0">
              <a:spcBef>
                <a:spcPts val="600"/>
              </a:spcBef>
              <a:spcAft>
                <a:spcPts val="0"/>
              </a:spcAft>
              <a:buClr>
                <a:srgbClr val="595959"/>
              </a:buClr>
              <a:buFont typeface="Verdana"/>
              <a:buChar char="–"/>
              <a:defRPr/>
            </a:lvl4pPr>
            <a:lvl5pPr marL="1233488" marR="0" indent="-90487" algn="l" rtl="0">
              <a:spcBef>
                <a:spcPts val="600"/>
              </a:spcBef>
              <a:spcAft>
                <a:spcPts val="0"/>
              </a:spcAft>
              <a:buClr>
                <a:srgbClr val="7F7F7F"/>
              </a:buClr>
              <a:buFont typeface="Verdana"/>
              <a:buChar char="▪"/>
              <a:defRPr/>
            </a:lvl5pPr>
            <a:lvl6pPr marL="2514600" marR="0" indent="-101600" algn="l" rtl="0">
              <a:spcBef>
                <a:spcPts val="400"/>
              </a:spcBef>
              <a:buClr>
                <a:schemeClr val="dk1"/>
              </a:buClr>
              <a:buFont typeface="Verdana"/>
              <a:buChar char="•"/>
              <a:defRPr/>
            </a:lvl6pPr>
            <a:lvl7pPr marL="2971800" marR="0" indent="-101600" algn="l" rtl="0">
              <a:spcBef>
                <a:spcPts val="400"/>
              </a:spcBef>
              <a:buClr>
                <a:schemeClr val="dk1"/>
              </a:buClr>
              <a:buFont typeface="Verdana"/>
              <a:buChar char="•"/>
              <a:defRPr/>
            </a:lvl7pPr>
            <a:lvl8pPr marL="3429000" marR="0" indent="-101600" algn="l" rtl="0">
              <a:spcBef>
                <a:spcPts val="400"/>
              </a:spcBef>
              <a:buClr>
                <a:schemeClr val="dk1"/>
              </a:buClr>
              <a:buFont typeface="Verdana"/>
              <a:buChar char="•"/>
              <a:defRPr/>
            </a:lvl8pPr>
            <a:lvl9pPr marL="3886200" marR="0" indent="-101600" algn="l" rtl="0">
              <a:spcBef>
                <a:spcPts val="400"/>
              </a:spcBef>
              <a:buClr>
                <a:schemeClr val="dk1"/>
              </a:buClr>
              <a:buFont typeface="Verdana"/>
              <a:buChar char="•"/>
              <a:defRPr/>
            </a:lvl9pPr>
          </a:lstStyle>
          <a:p>
            <a:endParaRPr/>
          </a:p>
        </p:txBody>
      </p:sp>
      <p:pic>
        <p:nvPicPr>
          <p:cNvPr id="16" name="Shape 16"/>
          <p:cNvPicPr preferRelativeResize="0"/>
          <p:nvPr/>
        </p:nvPicPr>
        <p:blipFill rotWithShape="1">
          <a:blip r:embed="rId13">
            <a:alphaModFix/>
          </a:blip>
          <a:srcRect/>
          <a:stretch/>
        </p:blipFill>
        <p:spPr>
          <a:xfrm>
            <a:off x="2" y="0"/>
            <a:ext cx="9143993" cy="124777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8.xml"/><Relationship Id="rId5" Type="http://schemas.openxmlformats.org/officeDocument/2006/relationships/image" Target="../media/image14.png"/><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hyperlink" Target="http://www.plagiarism.org/" TargetMode="External"/><Relationship Id="rId2" Type="http://schemas.openxmlformats.org/officeDocument/2006/relationships/notesSlide" Target="../notesSlides/notesSlide41.xml"/><Relationship Id="rId1" Type="http://schemas.openxmlformats.org/officeDocument/2006/relationships/slideLayout" Target="../slideLayouts/slideLayout8.xml"/><Relationship Id="rId5" Type="http://schemas.openxmlformats.org/officeDocument/2006/relationships/hyperlink" Target="http://www.writing.northwestern.edu/avoiding_plagiarism.html" TargetMode="External"/><Relationship Id="rId4" Type="http://schemas.openxmlformats.org/officeDocument/2006/relationships/hyperlink" Target="http://owl.english.purdue.edu/"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1234683" y="1217823"/>
            <a:ext cx="7909315" cy="867890"/>
          </a:xfrm>
          <a:prstGeom prst="rect">
            <a:avLst/>
          </a:prstGeom>
          <a:noFill/>
          <a:ln>
            <a:noFill/>
          </a:ln>
        </p:spPr>
        <p:txBody>
          <a:bodyPr lIns="91425" tIns="45700" rIns="91425" bIns="45700" anchor="ctr" anchorCtr="0">
            <a:spAutoFit/>
          </a:bodyPr>
          <a:lstStyle/>
          <a:p>
            <a:pPr lvl="0">
              <a:buSzPct val="25000"/>
            </a:pPr>
            <a:r>
              <a:rPr lang="en-US" sz="2800" b="1" dirty="0" err="1">
                <a:solidFill>
                  <a:srgbClr val="FF0000"/>
                </a:solidFill>
                <a:latin typeface="Verdana"/>
                <a:ea typeface="Verdana"/>
                <a:cs typeface="Verdana"/>
              </a:rPr>
              <a:t>CCH4A3</a:t>
            </a:r>
            <a:r>
              <a:rPr lang="en-US" sz="2800" b="1" dirty="0">
                <a:solidFill>
                  <a:srgbClr val="FF0000"/>
                </a:solidFill>
                <a:latin typeface="Verdana"/>
                <a:ea typeface="Verdana"/>
                <a:cs typeface="Verdana"/>
              </a:rPr>
              <a:t> </a:t>
            </a:r>
            <a:r>
              <a:rPr lang="en-US" sz="2800" b="1" dirty="0" err="1">
                <a:solidFill>
                  <a:srgbClr val="FF0000"/>
                </a:solidFill>
                <a:latin typeface="Verdana"/>
                <a:ea typeface="Verdana"/>
                <a:cs typeface="Verdana"/>
              </a:rPr>
              <a:t>PENULISAN</a:t>
            </a:r>
            <a:r>
              <a:rPr lang="en-US" sz="2800" b="1" dirty="0">
                <a:solidFill>
                  <a:srgbClr val="FF0000"/>
                </a:solidFill>
                <a:latin typeface="Verdana"/>
                <a:ea typeface="Verdana"/>
                <a:cs typeface="Verdana"/>
              </a:rPr>
              <a:t> PROPOSAL</a:t>
            </a:r>
            <a:br>
              <a:rPr lang="en-US" sz="2800" b="1" dirty="0">
                <a:solidFill>
                  <a:srgbClr val="FF0000"/>
                </a:solidFill>
                <a:latin typeface="Verdana"/>
                <a:ea typeface="Verdana"/>
                <a:cs typeface="Verdana"/>
              </a:rPr>
            </a:br>
            <a:r>
              <a:rPr lang="id-ID" sz="2800" b="1" i="0" u="none" strike="noStrike" cap="none" baseline="0" dirty="0" smtClean="0">
                <a:solidFill>
                  <a:schemeClr val="dk1"/>
                </a:solidFill>
                <a:latin typeface="Verdana"/>
                <a:ea typeface="Verdana"/>
                <a:cs typeface="Verdana"/>
                <a:sym typeface="Verdana"/>
              </a:rPr>
              <a:t>Menghindari Plagia</a:t>
            </a:r>
            <a:r>
              <a:rPr lang="en-US" sz="2800" b="1" i="0" u="none" strike="noStrike" cap="none" baseline="0" dirty="0" smtClean="0">
                <a:solidFill>
                  <a:schemeClr val="dk1"/>
                </a:solidFill>
                <a:latin typeface="Verdana"/>
                <a:ea typeface="Verdana"/>
                <a:cs typeface="Verdana"/>
                <a:sym typeface="Verdana"/>
              </a:rPr>
              <a:t>r</a:t>
            </a:r>
            <a:r>
              <a:rPr lang="id-ID" sz="2800" b="1" i="0" u="none" strike="noStrike" cap="none" baseline="0" dirty="0" smtClean="0">
                <a:solidFill>
                  <a:schemeClr val="dk1"/>
                </a:solidFill>
                <a:latin typeface="Verdana"/>
                <a:ea typeface="Verdana"/>
                <a:cs typeface="Verdana"/>
                <a:sym typeface="Verdana"/>
              </a:rPr>
              <a:t>isme</a:t>
            </a:r>
            <a:endParaRPr lang="id-ID" sz="2800" b="1" i="0" u="none" strike="noStrike" cap="none" baseline="0" dirty="0">
              <a:solidFill>
                <a:schemeClr val="dk1"/>
              </a:solidFill>
              <a:latin typeface="Verdana"/>
              <a:ea typeface="Verdana"/>
              <a:cs typeface="Verdana"/>
              <a:sym typeface="Verdana"/>
            </a:endParaRPr>
          </a:p>
        </p:txBody>
      </p:sp>
      <p:sp>
        <p:nvSpPr>
          <p:cNvPr id="84" name="Shape 84"/>
          <p:cNvSpPr txBox="1">
            <a:spLocks noGrp="1"/>
          </p:cNvSpPr>
          <p:nvPr>
            <p:ph type="subTitle" idx="1"/>
          </p:nvPr>
        </p:nvSpPr>
        <p:spPr>
          <a:xfrm>
            <a:off x="1234683" y="2227425"/>
            <a:ext cx="7909315" cy="369291"/>
          </a:xfrm>
          <a:prstGeom prst="rect">
            <a:avLst/>
          </a:prstGeom>
          <a:noFill/>
          <a:ln>
            <a:noFill/>
          </a:ln>
        </p:spPr>
        <p:txBody>
          <a:bodyPr lIns="91425" tIns="45700" rIns="91425" bIns="45700" anchor="t" anchorCtr="0">
            <a:spAutoFit/>
          </a:bodyPr>
          <a:lstStyle/>
          <a:p>
            <a:pPr>
              <a:spcBef>
                <a:spcPts val="0"/>
              </a:spcBef>
              <a:buSzPct val="25000"/>
            </a:pPr>
            <a:r>
              <a:rPr lang="id-ID" sz="2000" b="0" i="0" u="none" strike="noStrike" cap="none" baseline="0" dirty="0" smtClean="0">
                <a:solidFill>
                  <a:schemeClr val="dk1"/>
                </a:solidFill>
                <a:latin typeface="Verdana"/>
                <a:ea typeface="Verdana"/>
                <a:cs typeface="Verdana"/>
                <a:sym typeface="Verdana"/>
              </a:rPr>
              <a:t>Semester </a:t>
            </a:r>
            <a:r>
              <a:rPr lang="id-ID" sz="2000" dirty="0">
                <a:solidFill>
                  <a:schemeClr val="dk1"/>
                </a:solidFill>
                <a:latin typeface="Verdana"/>
                <a:ea typeface="Verdana"/>
                <a:cs typeface="Verdana"/>
                <a:sym typeface="Verdana"/>
              </a:rPr>
              <a:t>G</a:t>
            </a:r>
            <a:r>
              <a:rPr lang="en-US" sz="2000" dirty="0" err="1">
                <a:solidFill>
                  <a:schemeClr val="dk1"/>
                </a:solidFill>
                <a:latin typeface="Verdana"/>
                <a:ea typeface="Verdana"/>
                <a:cs typeface="Verdana"/>
                <a:sym typeface="Verdana"/>
              </a:rPr>
              <a:t>anjil</a:t>
            </a:r>
            <a:r>
              <a:rPr lang="en-US" sz="2000" dirty="0">
                <a:solidFill>
                  <a:schemeClr val="dk1"/>
                </a:solidFill>
                <a:latin typeface="Verdana"/>
                <a:ea typeface="Verdana"/>
                <a:cs typeface="Verdana"/>
                <a:sym typeface="Verdana"/>
              </a:rPr>
              <a:t> </a:t>
            </a:r>
            <a:r>
              <a:rPr lang="id-ID" sz="2000" smtClean="0">
                <a:solidFill>
                  <a:schemeClr val="dk1"/>
                </a:solidFill>
                <a:latin typeface="Verdana"/>
                <a:ea typeface="Verdana"/>
                <a:cs typeface="Verdana"/>
                <a:sym typeface="Verdana"/>
              </a:rPr>
              <a:t>2017/2019</a:t>
            </a:r>
            <a:endParaRPr lang="id-ID" sz="2000" dirty="0">
              <a:solidFill>
                <a:schemeClr val="dk1"/>
              </a:solidFill>
              <a:latin typeface="Verdana"/>
              <a:ea typeface="Verdana"/>
              <a:cs typeface="Verdana"/>
              <a:sym typeface="Verdana"/>
            </a:endParaRPr>
          </a:p>
        </p:txBody>
      </p:sp>
      <p:sp>
        <p:nvSpPr>
          <p:cNvPr id="85" name="Shape 85"/>
          <p:cNvSpPr txBox="1">
            <a:spLocks noGrp="1"/>
          </p:cNvSpPr>
          <p:nvPr>
            <p:ph type="body" idx="2"/>
          </p:nvPr>
        </p:nvSpPr>
        <p:spPr>
          <a:xfrm>
            <a:off x="1225979" y="2695202"/>
            <a:ext cx="7918021" cy="584735"/>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chemeClr val="dk1"/>
              </a:buClr>
              <a:buSzPct val="25000"/>
              <a:buFont typeface="Verdana"/>
              <a:buNone/>
            </a:pPr>
            <a:r>
              <a:rPr lang="id-ID" sz="1600" b="0" i="0" u="none" strike="noStrike" cap="none" baseline="0" dirty="0" smtClean="0">
                <a:solidFill>
                  <a:schemeClr val="dk1"/>
                </a:solidFill>
                <a:latin typeface="Verdana"/>
                <a:ea typeface="Verdana"/>
                <a:cs typeface="Verdana"/>
                <a:sym typeface="Verdana"/>
              </a:rPr>
              <a:t>Tim Dosen Tugas</a:t>
            </a:r>
            <a:r>
              <a:rPr lang="id-ID" sz="1600" b="0" i="0" u="none" strike="noStrike" cap="none" dirty="0" smtClean="0">
                <a:solidFill>
                  <a:schemeClr val="dk1"/>
                </a:solidFill>
                <a:latin typeface="Verdana"/>
                <a:ea typeface="Verdana"/>
                <a:cs typeface="Verdana"/>
                <a:sym typeface="Verdana"/>
              </a:rPr>
              <a:t> Akhir I</a:t>
            </a:r>
          </a:p>
          <a:p>
            <a:pPr marL="0" marR="0" lvl="0" indent="0" algn="l" rtl="0">
              <a:spcBef>
                <a:spcPts val="0"/>
              </a:spcBef>
              <a:spcAft>
                <a:spcPts val="0"/>
              </a:spcAft>
              <a:buClr>
                <a:schemeClr val="dk1"/>
              </a:buClr>
              <a:buSzPct val="25000"/>
              <a:buFont typeface="Verdana"/>
              <a:buNone/>
            </a:pPr>
            <a:r>
              <a:rPr lang="id-ID" sz="1600" b="0" i="0" u="none" strike="noStrike" cap="none" baseline="0" dirty="0" smtClean="0">
                <a:solidFill>
                  <a:schemeClr val="dk1"/>
                </a:solidFill>
                <a:latin typeface="Verdana"/>
                <a:ea typeface="Verdana"/>
                <a:cs typeface="Verdana"/>
                <a:sym typeface="Verdana"/>
              </a:rPr>
              <a:t>Prodi </a:t>
            </a:r>
            <a:r>
              <a:rPr lang="id-ID" sz="1600" b="0" i="0" u="none" strike="noStrike" cap="none" baseline="0" dirty="0">
                <a:solidFill>
                  <a:schemeClr val="dk1"/>
                </a:solidFill>
                <a:latin typeface="Verdana"/>
                <a:ea typeface="Verdana"/>
                <a:cs typeface="Verdana"/>
                <a:sym typeface="Verdana"/>
              </a:rPr>
              <a:t>S1 Teknik </a:t>
            </a:r>
            <a:r>
              <a:rPr lang="id-ID" sz="1600" b="0" i="0" u="none" strike="noStrike" cap="none" baseline="0" dirty="0" smtClean="0">
                <a:solidFill>
                  <a:schemeClr val="dk1"/>
                </a:solidFill>
                <a:latin typeface="Verdana"/>
                <a:ea typeface="Verdana"/>
                <a:cs typeface="Verdana"/>
                <a:sym typeface="Verdana"/>
              </a:rPr>
              <a:t>Informatika</a:t>
            </a:r>
            <a:r>
              <a:rPr lang="en-US" sz="1600" b="0" i="0" u="none" strike="noStrike" cap="none" baseline="0" dirty="0" smtClean="0">
                <a:solidFill>
                  <a:schemeClr val="dk1"/>
                </a:solidFill>
                <a:latin typeface="Verdana"/>
                <a:ea typeface="Verdana"/>
                <a:cs typeface="Verdana"/>
                <a:sym typeface="Verdana"/>
              </a:rPr>
              <a:t> </a:t>
            </a:r>
            <a:r>
              <a:rPr lang="en-US" sz="1600" b="0" i="0" u="none" strike="noStrike" cap="none" baseline="0" dirty="0" err="1" smtClean="0">
                <a:solidFill>
                  <a:schemeClr val="dk1"/>
                </a:solidFill>
                <a:latin typeface="Verdana"/>
                <a:ea typeface="Verdana"/>
                <a:cs typeface="Verdana"/>
                <a:sym typeface="Verdana"/>
              </a:rPr>
              <a:t>dan</a:t>
            </a:r>
            <a:r>
              <a:rPr lang="en-US" sz="1600" b="0" i="0" u="none" strike="noStrike" cap="none" baseline="0" dirty="0" smtClean="0">
                <a:solidFill>
                  <a:schemeClr val="dk1"/>
                </a:solidFill>
                <a:latin typeface="Verdana"/>
                <a:ea typeface="Verdana"/>
                <a:cs typeface="Verdana"/>
                <a:sym typeface="Verdana"/>
              </a:rPr>
              <a:t> </a:t>
            </a:r>
            <a:r>
              <a:rPr lang="en-US" sz="1600" b="0" i="0" u="none" strike="noStrike" cap="none" baseline="0" dirty="0" err="1" smtClean="0">
                <a:solidFill>
                  <a:schemeClr val="dk1"/>
                </a:solidFill>
                <a:latin typeface="Verdana"/>
                <a:ea typeface="Verdana"/>
                <a:cs typeface="Verdana"/>
                <a:sym typeface="Verdana"/>
              </a:rPr>
              <a:t>S1</a:t>
            </a:r>
            <a:r>
              <a:rPr lang="en-US" sz="1600" b="0" i="0" u="none" strike="noStrike" cap="none" baseline="0" dirty="0" smtClean="0">
                <a:solidFill>
                  <a:schemeClr val="dk1"/>
                </a:solidFill>
                <a:latin typeface="Verdana"/>
                <a:ea typeface="Verdana"/>
                <a:cs typeface="Verdana"/>
                <a:sym typeface="Verdana"/>
              </a:rPr>
              <a:t> </a:t>
            </a:r>
            <a:r>
              <a:rPr lang="en-US" sz="1600" b="0" i="0" u="none" strike="noStrike" cap="none" baseline="0" dirty="0" err="1" smtClean="0">
                <a:solidFill>
                  <a:schemeClr val="dk1"/>
                </a:solidFill>
                <a:latin typeface="Verdana"/>
                <a:ea typeface="Verdana"/>
                <a:cs typeface="Verdana"/>
                <a:sym typeface="Verdana"/>
              </a:rPr>
              <a:t>Ilmu</a:t>
            </a:r>
            <a:r>
              <a:rPr lang="en-US" sz="1600" b="0" i="0" u="none" strike="noStrike" cap="none" baseline="0" dirty="0" smtClean="0">
                <a:solidFill>
                  <a:schemeClr val="dk1"/>
                </a:solidFill>
                <a:latin typeface="Verdana"/>
                <a:ea typeface="Verdana"/>
                <a:cs typeface="Verdana"/>
                <a:sym typeface="Verdana"/>
              </a:rPr>
              <a:t> </a:t>
            </a:r>
            <a:r>
              <a:rPr lang="en-US" sz="1600" b="0" i="0" u="none" strike="noStrike" cap="none" baseline="0" dirty="0" err="1" smtClean="0">
                <a:solidFill>
                  <a:schemeClr val="dk1"/>
                </a:solidFill>
                <a:latin typeface="Verdana"/>
                <a:ea typeface="Verdana"/>
                <a:cs typeface="Verdana"/>
                <a:sym typeface="Verdana"/>
              </a:rPr>
              <a:t>Komputasi</a:t>
            </a:r>
            <a:endParaRPr lang="id-ID" sz="1600" b="0" i="0" u="none" strike="noStrike" cap="none" baseline="0" dirty="0">
              <a:solidFill>
                <a:schemeClr val="dk1"/>
              </a:solidFill>
              <a:latin typeface="Verdana"/>
              <a:ea typeface="Verdana"/>
              <a:cs typeface="Verdana"/>
              <a:sym typeface="Verdana"/>
            </a:endParaRPr>
          </a:p>
        </p:txBody>
      </p:sp>
      <p:sp>
        <p:nvSpPr>
          <p:cNvPr id="86" name="Shape 8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dk1"/>
                </a:solidFill>
                <a:latin typeface="Verdana"/>
                <a:ea typeface="Verdana"/>
                <a:cs typeface="Verdana"/>
                <a:sym typeface="Verdana"/>
              </a:rPr>
              <a:t>25/08/2014</a:t>
            </a:r>
          </a:p>
        </p:txBody>
      </p:sp>
      <p:sp>
        <p:nvSpPr>
          <p:cNvPr id="87" name="Shape 8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3643951" y="357165"/>
            <a:ext cx="4942805" cy="838199"/>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Clr>
                <a:schemeClr val="lt1"/>
              </a:buClr>
              <a:buSzPct val="25000"/>
              <a:buFont typeface="Verdana"/>
              <a:buNone/>
            </a:pPr>
            <a:r>
              <a:rPr lang="id-ID" sz="2800" b="1" i="0" u="none" strike="noStrike" cap="none" baseline="0">
                <a:solidFill>
                  <a:schemeClr val="lt1"/>
                </a:solidFill>
                <a:latin typeface="Verdana"/>
                <a:ea typeface="Verdana"/>
                <a:cs typeface="Verdana"/>
                <a:sym typeface="Verdana"/>
              </a:rPr>
              <a:t>Bagaimana Bersikap?</a:t>
            </a:r>
          </a:p>
        </p:txBody>
      </p:sp>
      <p:sp>
        <p:nvSpPr>
          <p:cNvPr id="190" name="Shape 190"/>
          <p:cNvSpPr/>
          <p:nvPr/>
        </p:nvSpPr>
        <p:spPr>
          <a:xfrm rot="-975499">
            <a:off x="998538" y="2743199"/>
            <a:ext cx="6099174" cy="1371599"/>
          </a:xfrm>
          <a:prstGeom prst="rect">
            <a:avLst/>
          </a:prstGeom>
        </p:spPr>
        <p:txBody>
          <a:bodyPr>
            <a:prstTxWarp prst="textPlain">
              <a:avLst/>
            </a:prstTxWarp>
          </a:bodyPr>
          <a:lstStyle/>
          <a:p>
            <a:pPr algn="ctr"/>
            <a:r>
              <a:rPr b="0" i="0">
                <a:ln>
                  <a:noFill/>
                </a:ln>
                <a:gradFill>
                  <a:gsLst>
                    <a:gs pos="0">
                      <a:srgbClr val="FFE701"/>
                    </a:gs>
                    <a:gs pos="100000">
                      <a:srgbClr val="FE3E02"/>
                    </a:gs>
                  </a:gsLst>
                  <a:lin ang="6375499" scaled="0"/>
                </a:gradFill>
                <a:latin typeface="Impact"/>
              </a:rPr>
              <a:t>OPTIMIS</a:t>
            </a:r>
          </a:p>
        </p:txBody>
      </p:sp>
      <p:grpSp>
        <p:nvGrpSpPr>
          <p:cNvPr id="191" name="Shape 191"/>
          <p:cNvGrpSpPr/>
          <p:nvPr/>
        </p:nvGrpSpPr>
        <p:grpSpPr>
          <a:xfrm>
            <a:off x="3809999" y="4800599"/>
            <a:ext cx="3451225" cy="1371600"/>
            <a:chOff x="2400" y="3023"/>
            <a:chExt cx="2174" cy="864"/>
          </a:xfrm>
        </p:grpSpPr>
        <p:pic>
          <p:nvPicPr>
            <p:cNvPr id="192" name="Shape 192"/>
            <p:cNvPicPr preferRelativeResize="0"/>
            <p:nvPr/>
          </p:nvPicPr>
          <p:blipFill rotWithShape="1">
            <a:blip r:embed="rId3">
              <a:alphaModFix/>
            </a:blip>
            <a:srcRect/>
            <a:stretch/>
          </p:blipFill>
          <p:spPr>
            <a:xfrm>
              <a:off x="2400" y="3023"/>
              <a:ext cx="719" cy="852"/>
            </a:xfrm>
            <a:prstGeom prst="rect">
              <a:avLst/>
            </a:prstGeom>
            <a:noFill/>
            <a:ln>
              <a:noFill/>
            </a:ln>
          </p:spPr>
        </p:pic>
        <p:pic>
          <p:nvPicPr>
            <p:cNvPr id="193" name="Shape 193"/>
            <p:cNvPicPr preferRelativeResize="0"/>
            <p:nvPr/>
          </p:nvPicPr>
          <p:blipFill rotWithShape="1">
            <a:blip r:embed="rId4">
              <a:alphaModFix/>
            </a:blip>
            <a:srcRect/>
            <a:stretch/>
          </p:blipFill>
          <p:spPr>
            <a:xfrm>
              <a:off x="3120" y="3023"/>
              <a:ext cx="717" cy="864"/>
            </a:xfrm>
            <a:prstGeom prst="rect">
              <a:avLst/>
            </a:prstGeom>
            <a:noFill/>
            <a:ln>
              <a:noFill/>
            </a:ln>
          </p:spPr>
        </p:pic>
        <p:pic>
          <p:nvPicPr>
            <p:cNvPr id="194" name="Shape 194"/>
            <p:cNvPicPr preferRelativeResize="0"/>
            <p:nvPr/>
          </p:nvPicPr>
          <p:blipFill rotWithShape="1">
            <a:blip r:embed="rId5">
              <a:alphaModFix/>
            </a:blip>
            <a:srcRect/>
            <a:stretch/>
          </p:blipFill>
          <p:spPr>
            <a:xfrm>
              <a:off x="3840" y="3023"/>
              <a:ext cx="734" cy="852"/>
            </a:xfrm>
            <a:prstGeom prst="rect">
              <a:avLst/>
            </a:prstGeom>
            <a:noFill/>
            <a:ln>
              <a:noFill/>
            </a:ln>
          </p:spPr>
        </p:pic>
      </p:grpSp>
      <p:sp>
        <p:nvSpPr>
          <p:cNvPr id="195" name="Shape 19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96" name="Shape 19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3589360" y="228600"/>
            <a:ext cx="5176687"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Human Potential</a:t>
            </a:r>
          </a:p>
        </p:txBody>
      </p:sp>
      <p:sp>
        <p:nvSpPr>
          <p:cNvPr id="202" name="Shape 20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03" name="Shape 20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
        <p:nvSpPr>
          <p:cNvPr id="204" name="Shape 204"/>
          <p:cNvSpPr txBox="1">
            <a:spLocks noGrp="1"/>
          </p:cNvSpPr>
          <p:nvPr>
            <p:ph type="body" idx="1"/>
          </p:nvPr>
        </p:nvSpPr>
        <p:spPr>
          <a:xfrm>
            <a:off x="5841242" y="1600200"/>
            <a:ext cx="2924804" cy="4495800"/>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chemeClr val="dk1"/>
              </a:buClr>
              <a:buSzPct val="25000"/>
              <a:buFont typeface="Verdana"/>
              <a:buNone/>
            </a:pPr>
            <a:r>
              <a:rPr lang="id-ID" sz="2400" b="0" i="0" u="none" strike="noStrike" cap="none" baseline="0" dirty="0">
                <a:solidFill>
                  <a:schemeClr val="dk1"/>
                </a:solidFill>
                <a:latin typeface="Verdana"/>
                <a:ea typeface="Verdana"/>
                <a:cs typeface="Verdana"/>
                <a:sym typeface="Verdana"/>
              </a:rPr>
              <a:t>ALVINN 32 neuron → 110 km/jam</a:t>
            </a:r>
          </a:p>
          <a:p>
            <a:pPr marL="0" marR="0" lvl="0" indent="0" algn="l" rtl="0">
              <a:spcBef>
                <a:spcPts val="1800"/>
              </a:spcBef>
              <a:spcAft>
                <a:spcPts val="0"/>
              </a:spcAft>
              <a:buClr>
                <a:schemeClr val="dk1"/>
              </a:buClr>
              <a:buSzPct val="25000"/>
              <a:buFont typeface="Verdana"/>
              <a:buNone/>
            </a:pPr>
            <a:r>
              <a:rPr lang="id-ID" sz="2400" b="0" i="0" u="none" strike="noStrike" cap="none" baseline="0" dirty="0">
                <a:solidFill>
                  <a:schemeClr val="dk1"/>
                </a:solidFill>
                <a:latin typeface="Verdana"/>
                <a:ea typeface="Verdana"/>
                <a:cs typeface="Verdana"/>
                <a:sym typeface="Verdana"/>
              </a:rPr>
              <a:t>Manusia 10</a:t>
            </a:r>
            <a:r>
              <a:rPr lang="id-ID" sz="2400" b="0" i="0" u="none" strike="noStrike" cap="none" baseline="3000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milyar</a:t>
            </a:r>
            <a:r>
              <a:rPr lang="id-ID" sz="2400" b="0" i="0" u="none" strike="noStrike" cap="none" baseline="0" dirty="0">
                <a:solidFill>
                  <a:schemeClr val="dk1"/>
                </a:solidFill>
                <a:latin typeface="Verdana"/>
                <a:ea typeface="Verdana"/>
                <a:cs typeface="Verdana"/>
                <a:sym typeface="Verdana"/>
              </a:rPr>
              <a:t> neuron → Apa saja bisa!</a:t>
            </a:r>
          </a:p>
          <a:p>
            <a:pPr marL="346075" marR="0" lvl="0" indent="-140334" algn="l" rtl="0">
              <a:spcBef>
                <a:spcPts val="1800"/>
              </a:spcBef>
              <a:spcAft>
                <a:spcPts val="0"/>
              </a:spcAft>
              <a:buClr>
                <a:schemeClr val="dk1"/>
              </a:buClr>
              <a:buFont typeface="Verdana"/>
              <a:buNone/>
            </a:pPr>
            <a:endParaRPr sz="2400" b="0" i="0" u="none" strike="noStrike" cap="none" baseline="0" dirty="0">
              <a:solidFill>
                <a:schemeClr val="dk1"/>
              </a:solidFill>
              <a:latin typeface="Verdana"/>
              <a:ea typeface="Verdana"/>
              <a:cs typeface="Verdana"/>
              <a:sym typeface="Verdana"/>
            </a:endParaRPr>
          </a:p>
        </p:txBody>
      </p:sp>
      <p:pic>
        <p:nvPicPr>
          <p:cNvPr id="205" name="Shape 205"/>
          <p:cNvPicPr preferRelativeResize="0"/>
          <p:nvPr/>
        </p:nvPicPr>
        <p:blipFill rotWithShape="1">
          <a:blip r:embed="rId3">
            <a:alphaModFix/>
          </a:blip>
          <a:srcRect/>
          <a:stretch/>
        </p:blipFill>
        <p:spPr>
          <a:xfrm>
            <a:off x="218689" y="1600200"/>
            <a:ext cx="4828572" cy="3266667"/>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Sebagai Mahasiswa</a:t>
            </a:r>
          </a:p>
        </p:txBody>
      </p:sp>
      <p:sp>
        <p:nvSpPr>
          <p:cNvPr id="211" name="Shape 211"/>
          <p:cNvSpPr txBox="1">
            <a:spLocks noGrp="1"/>
          </p:cNvSpPr>
          <p:nvPr>
            <p:ph type="body" idx="1"/>
          </p:nvPr>
        </p:nvSpPr>
        <p:spPr>
          <a:xfrm>
            <a:off x="457200" y="1600200"/>
            <a:ext cx="8229600" cy="2666999"/>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Hindari plagiat</a:t>
            </a:r>
          </a:p>
          <a:p>
            <a:pPr marL="0" marR="0" lvl="0" indent="0"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Tumbuhkan kreativitas</a:t>
            </a:r>
          </a:p>
          <a:p>
            <a:pPr marL="0" marR="0" lvl="0" indent="0"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Percaya diri sendiri</a:t>
            </a:r>
          </a:p>
          <a:p>
            <a:pPr marL="0" marR="0" lvl="0" indent="0"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a:t>
            </a:r>
            <a:r>
              <a:rPr lang="id-ID" sz="2400" b="0" i="0" u="none" strike="noStrike" cap="none" baseline="0">
                <a:solidFill>
                  <a:schemeClr val="accent2"/>
                </a:solidFill>
                <a:latin typeface="Verdana"/>
                <a:ea typeface="Verdana"/>
                <a:cs typeface="Verdana"/>
                <a:sym typeface="Verdana"/>
              </a:rPr>
              <a:t>ABAIKAN</a:t>
            </a:r>
            <a:r>
              <a:rPr lang="id-ID" sz="2400" b="0" i="0" u="none" strike="noStrike" cap="none" baseline="0">
                <a:solidFill>
                  <a:schemeClr val="dk1"/>
                </a:solidFill>
                <a:latin typeface="Verdana"/>
                <a:ea typeface="Verdana"/>
                <a:cs typeface="Verdana"/>
                <a:sym typeface="Verdana"/>
              </a:rPr>
              <a:t> “dosen ngecek atau tidak?”</a:t>
            </a:r>
          </a:p>
        </p:txBody>
      </p:sp>
      <p:sp>
        <p:nvSpPr>
          <p:cNvPr id="212" name="Shape 21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13" name="Shape 21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3698542" y="228600"/>
            <a:ext cx="506750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Sebagai Dosen</a:t>
            </a:r>
          </a:p>
        </p:txBody>
      </p:sp>
      <p:sp>
        <p:nvSpPr>
          <p:cNvPr id="219" name="Shape 219"/>
          <p:cNvSpPr txBox="1">
            <a:spLocks noGrp="1"/>
          </p:cNvSpPr>
          <p:nvPr>
            <p:ph type="body" idx="1"/>
          </p:nvPr>
        </p:nvSpPr>
        <p:spPr>
          <a:xfrm>
            <a:off x="457200" y="1600200"/>
            <a:ext cx="8229600" cy="4876799"/>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Hindari plagiat</a:t>
            </a:r>
          </a:p>
          <a:p>
            <a:pPr marL="0" marR="0" lvl="0" indent="0"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Tumbuhkan kreativitas</a:t>
            </a:r>
          </a:p>
          <a:p>
            <a:pPr marL="0" marR="0" lvl="0" indent="0"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Percaya diri sendiri</a:t>
            </a:r>
          </a:p>
          <a:p>
            <a:pPr marL="0" marR="0" lvl="0" indent="0"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 </a:t>
            </a:r>
            <a:r>
              <a:rPr lang="id-ID" sz="2400" b="0" i="0" u="sng" strike="noStrike" cap="none" baseline="0">
                <a:solidFill>
                  <a:schemeClr val="accent2"/>
                </a:solidFill>
                <a:latin typeface="Verdana"/>
                <a:ea typeface="Verdana"/>
                <a:cs typeface="Verdana"/>
                <a:sym typeface="Verdana"/>
              </a:rPr>
              <a:t>PERIKSA</a:t>
            </a:r>
            <a:r>
              <a:rPr lang="id-ID" sz="2400" b="0" i="0" u="none" strike="noStrike" cap="none" baseline="0">
                <a:solidFill>
                  <a:schemeClr val="dk1"/>
                </a:solidFill>
                <a:latin typeface="Verdana"/>
                <a:ea typeface="Verdana"/>
                <a:cs typeface="Verdana"/>
                <a:sym typeface="Verdana"/>
              </a:rPr>
              <a:t>:</a:t>
            </a:r>
          </a:p>
          <a:p>
            <a:pPr marL="277813" marR="0" lvl="1" indent="357187" algn="l" rtl="0">
              <a:spcBef>
                <a:spcPts val="800"/>
              </a:spcBef>
              <a:spcAft>
                <a:spcPts val="0"/>
              </a:spcAft>
              <a:buClr>
                <a:srgbClr val="595959"/>
              </a:buClr>
              <a:buSzPct val="100000"/>
              <a:buFont typeface="Verdana"/>
              <a:buChar char="–"/>
            </a:pPr>
            <a:r>
              <a:rPr lang="id-ID" sz="2000" b="0" i="1" u="none" strike="noStrike" cap="none" baseline="0">
                <a:solidFill>
                  <a:schemeClr val="dk1"/>
                </a:solidFill>
                <a:latin typeface="Verdana"/>
                <a:ea typeface="Verdana"/>
                <a:cs typeface="Verdana"/>
                <a:sym typeface="Verdana"/>
              </a:rPr>
              <a:t>Search engine</a:t>
            </a:r>
          </a:p>
          <a:p>
            <a:pPr marL="277813" marR="0" lvl="1" indent="357187" algn="l" rtl="0">
              <a:spcBef>
                <a:spcPts val="800"/>
              </a:spcBef>
              <a:spcAft>
                <a:spcPts val="0"/>
              </a:spcAft>
              <a:buClr>
                <a:srgbClr val="595959"/>
              </a:buClr>
              <a:buSzPct val="100000"/>
              <a:buFont typeface="Verdana"/>
              <a:buChar char="–"/>
            </a:pPr>
            <a:r>
              <a:rPr lang="id-ID" sz="2000" b="0" i="1" u="none" strike="noStrike" cap="none" baseline="0">
                <a:solidFill>
                  <a:schemeClr val="dk1"/>
                </a:solidFill>
                <a:latin typeface="Verdana"/>
                <a:ea typeface="Verdana"/>
                <a:cs typeface="Verdana"/>
                <a:sym typeface="Verdana"/>
              </a:rPr>
              <a:t>Plagiarism detection system </a:t>
            </a:r>
            <a:r>
              <a:rPr lang="id-ID" sz="2000" b="0" i="0" u="none" strike="noStrike" cap="none" baseline="0">
                <a:solidFill>
                  <a:schemeClr val="dk1"/>
                </a:solidFill>
                <a:latin typeface="Verdana"/>
                <a:ea typeface="Verdana"/>
                <a:cs typeface="Verdana"/>
                <a:sym typeface="Verdana"/>
              </a:rPr>
              <a:t>(jika ada)</a:t>
            </a:r>
          </a:p>
        </p:txBody>
      </p:sp>
      <p:sp>
        <p:nvSpPr>
          <p:cNvPr id="220" name="Shape 220"/>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21" name="Shape 221"/>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Fakultas Informatika</a:t>
            </a:r>
          </a:p>
        </p:txBody>
      </p:sp>
      <p:sp>
        <p:nvSpPr>
          <p:cNvPr id="227" name="Shape 227"/>
          <p:cNvSpPr txBox="1">
            <a:spLocks noGrp="1"/>
          </p:cNvSpPr>
          <p:nvPr>
            <p:ph type="body" idx="1"/>
          </p:nvPr>
        </p:nvSpPr>
        <p:spPr>
          <a:xfrm>
            <a:off x="457200" y="1600200"/>
            <a:ext cx="8229600" cy="4876799"/>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chemeClr val="dk1"/>
              </a:buClr>
              <a:buSzPct val="135000"/>
              <a:buFont typeface="Verdana"/>
              <a:buChar char="•"/>
            </a:pPr>
            <a:r>
              <a:rPr lang="id-ID" sz="2400" b="0" i="1" u="none" strike="noStrike" cap="none" baseline="0">
                <a:solidFill>
                  <a:schemeClr val="dk1"/>
                </a:solidFill>
                <a:latin typeface="Verdana"/>
                <a:ea typeface="Verdana"/>
                <a:cs typeface="Verdana"/>
                <a:sym typeface="Verdana"/>
              </a:rPr>
              <a:t> Konsep Nilai</a:t>
            </a:r>
          </a:p>
        </p:txBody>
      </p:sp>
      <p:sp>
        <p:nvSpPr>
          <p:cNvPr id="228" name="Shape 22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29" name="Shape 22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Definisi Plagiat (1)</a:t>
            </a:r>
          </a:p>
        </p:txBody>
      </p:sp>
      <p:sp>
        <p:nvSpPr>
          <p:cNvPr id="235" name="Shape 23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To take somebody else’s </a:t>
            </a:r>
            <a:r>
              <a:rPr lang="id-ID" sz="2400" b="0" i="0" u="none" strike="noStrike" cap="none" baseline="0">
                <a:solidFill>
                  <a:srgbClr val="FF33CC"/>
                </a:solidFill>
                <a:latin typeface="Verdana"/>
                <a:ea typeface="Verdana"/>
                <a:cs typeface="Verdana"/>
                <a:sym typeface="Verdana"/>
              </a:rPr>
              <a:t>ideas or words</a:t>
            </a:r>
            <a:r>
              <a:rPr lang="id-ID" sz="2400" b="0" i="0" u="none" strike="noStrike" cap="none" baseline="0">
                <a:solidFill>
                  <a:schemeClr val="dk1"/>
                </a:solidFill>
                <a:latin typeface="Verdana"/>
                <a:ea typeface="Verdana"/>
                <a:cs typeface="Verdana"/>
                <a:sym typeface="Verdana"/>
              </a:rPr>
              <a:t> and use them as if they were one’s own. </a:t>
            </a:r>
            <a:r>
              <a:rPr lang="id-ID" sz="2000" b="0" i="0" u="none" strike="noStrike" cap="none" baseline="0">
                <a:solidFill>
                  <a:schemeClr val="dk1"/>
                </a:solidFill>
                <a:latin typeface="Verdana"/>
                <a:ea typeface="Verdana"/>
                <a:cs typeface="Verdana"/>
                <a:sym typeface="Verdana"/>
              </a:rPr>
              <a:t>[Oxford Advanced Learner’s dictionary 5th edition 1995]</a:t>
            </a:r>
          </a:p>
          <a:p>
            <a:pPr marL="346075" marR="0" lvl="0" indent="-346075" algn="l" rtl="0">
              <a:spcBef>
                <a:spcPts val="1800"/>
              </a:spcBef>
              <a:spcAft>
                <a:spcPts val="0"/>
              </a:spcAft>
              <a:buClr>
                <a:schemeClr val="dk1"/>
              </a:buClr>
              <a:buFont typeface="Verdana"/>
              <a:buNone/>
            </a:pPr>
            <a:endParaRPr sz="2000" b="0" i="0" u="none" strike="noStrike" cap="none" baseline="0">
              <a:solidFill>
                <a:schemeClr val="dk1"/>
              </a:solidFill>
              <a:latin typeface="Verdana"/>
              <a:ea typeface="Verdana"/>
              <a:cs typeface="Verdana"/>
              <a:sym typeface="Verdana"/>
            </a:endParaRP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The unauthorized use or close imitation of the </a:t>
            </a:r>
            <a:r>
              <a:rPr lang="id-ID" sz="2400" b="0" i="0" u="none" strike="noStrike" cap="none" baseline="0">
                <a:solidFill>
                  <a:srgbClr val="FF33CC"/>
                </a:solidFill>
                <a:latin typeface="Verdana"/>
                <a:ea typeface="Verdana"/>
                <a:cs typeface="Verdana"/>
                <a:sym typeface="Verdana"/>
              </a:rPr>
              <a:t>language and thoughts</a:t>
            </a:r>
            <a:r>
              <a:rPr lang="id-ID" sz="2400" b="0" i="0" u="none" strike="noStrike" cap="none" baseline="0">
                <a:solidFill>
                  <a:schemeClr val="dk1"/>
                </a:solidFill>
                <a:latin typeface="Verdana"/>
                <a:ea typeface="Verdana"/>
                <a:cs typeface="Verdana"/>
                <a:sym typeface="Verdana"/>
              </a:rPr>
              <a:t> of another author and the representation of them as one's own original work. [wikipedia.org] </a:t>
            </a:r>
          </a:p>
        </p:txBody>
      </p:sp>
      <p:sp>
        <p:nvSpPr>
          <p:cNvPr id="236" name="Shape 23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37" name="Shape 23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3698542" y="228600"/>
            <a:ext cx="506750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Definisi Plagiat (2)</a:t>
            </a:r>
          </a:p>
        </p:txBody>
      </p:sp>
      <p:sp>
        <p:nvSpPr>
          <p:cNvPr id="243" name="Shape 24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rmAutofit lnSpcReduction="10000"/>
          </a:bodyPr>
          <a:lstStyle/>
          <a:p>
            <a:pPr marL="346075" marR="0" lvl="0" indent="-346075" algn="l" rtl="0">
              <a:lnSpc>
                <a:spcPct val="75000"/>
              </a:lnSpc>
              <a:spcBef>
                <a:spcPts val="0"/>
              </a:spcBef>
              <a:spcAft>
                <a:spcPts val="0"/>
              </a:spcAft>
              <a:buClr>
                <a:srgbClr val="9900CC"/>
              </a:buClr>
              <a:buSzPct val="135000"/>
              <a:buFont typeface="Verdana"/>
              <a:buChar char="•"/>
            </a:pPr>
            <a:r>
              <a:rPr lang="id-ID" sz="2200" b="1" i="0" u="none" strike="noStrike" cap="none" baseline="0" dirty="0">
                <a:solidFill>
                  <a:srgbClr val="9900CC"/>
                </a:solidFill>
                <a:latin typeface="Verdana"/>
                <a:ea typeface="Verdana"/>
                <a:cs typeface="Verdana"/>
                <a:sym typeface="Verdana"/>
              </a:rPr>
              <a:t>Self-plagiarism</a:t>
            </a:r>
            <a:r>
              <a:rPr lang="id-ID" sz="2200" b="0" i="0" u="none" strike="noStrike" cap="none" baseline="0" dirty="0">
                <a:solidFill>
                  <a:schemeClr val="dk1"/>
                </a:solidFill>
                <a:latin typeface="Verdana"/>
                <a:ea typeface="Verdana"/>
                <a:cs typeface="Verdana"/>
                <a:sym typeface="Verdana"/>
              </a:rPr>
              <a:t>:</a:t>
            </a:r>
            <a:r>
              <a:rPr lang="id-ID" sz="2200" b="0" i="1" u="none" strike="noStrike" cap="none" baseline="0" dirty="0">
                <a:solidFill>
                  <a:schemeClr val="dk1"/>
                </a:solidFill>
                <a:latin typeface="Verdana"/>
                <a:ea typeface="Verdana"/>
                <a:cs typeface="Verdana"/>
                <a:sym typeface="Verdana"/>
              </a:rPr>
              <a:t> </a:t>
            </a:r>
            <a:r>
              <a:rPr lang="id-ID" sz="2200" b="0" i="0" u="none" strike="noStrike" cap="none" baseline="0" dirty="0">
                <a:solidFill>
                  <a:schemeClr val="dk1"/>
                </a:solidFill>
                <a:latin typeface="Verdana"/>
                <a:ea typeface="Verdana"/>
                <a:cs typeface="Verdana"/>
                <a:sym typeface="Verdana"/>
              </a:rPr>
              <a:t>the reuse of significant, identical, or nearly identical portions of one’s own work without acknowledging that one is doing so or without citing the original work. </a:t>
            </a:r>
            <a:r>
              <a:rPr lang="id-ID" sz="1650" b="0" i="0" u="none" strike="noStrike" cap="none" baseline="0" dirty="0">
                <a:solidFill>
                  <a:schemeClr val="dk1"/>
                </a:solidFill>
                <a:latin typeface="Verdana"/>
                <a:ea typeface="Verdana"/>
                <a:cs typeface="Verdana"/>
                <a:sym typeface="Verdana"/>
              </a:rPr>
              <a:t>[wikipedia.org]</a:t>
            </a:r>
          </a:p>
          <a:p>
            <a:pPr marL="346075" marR="0" lvl="0" indent="-346075" algn="l" rtl="0">
              <a:lnSpc>
                <a:spcPct val="75000"/>
              </a:lnSpc>
              <a:spcBef>
                <a:spcPts val="1800"/>
              </a:spcBef>
              <a:spcAft>
                <a:spcPts val="0"/>
              </a:spcAft>
              <a:buClr>
                <a:schemeClr val="dk1"/>
              </a:buClr>
              <a:buFont typeface="Verdana"/>
              <a:buNone/>
            </a:pPr>
            <a:endParaRPr sz="1100" b="0" i="0" u="none" strike="noStrike" cap="none" baseline="0" dirty="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5000"/>
              <a:buFont typeface="Verdana"/>
              <a:buChar char="•"/>
            </a:pPr>
            <a:r>
              <a:rPr lang="id-ID" sz="2200" b="1" i="0" u="none" strike="noStrike" cap="none" baseline="0" dirty="0">
                <a:solidFill>
                  <a:srgbClr val="9900CC"/>
                </a:solidFill>
                <a:latin typeface="Verdana"/>
                <a:ea typeface="Verdana"/>
                <a:cs typeface="Verdana"/>
                <a:sym typeface="Verdana"/>
              </a:rPr>
              <a:t>In academic fields</a:t>
            </a:r>
            <a:r>
              <a:rPr lang="id-ID" sz="2200" b="0" i="0" u="none" strike="noStrike" cap="none" baseline="0" dirty="0">
                <a:solidFill>
                  <a:schemeClr val="dk1"/>
                </a:solidFill>
                <a:latin typeface="Verdana"/>
                <a:ea typeface="Verdana"/>
                <a:cs typeface="Verdana"/>
                <a:sym typeface="Verdana"/>
              </a:rPr>
              <a:t>, self-plagiarism is a problem when an author reuses portions of his or her own published and copyrighted work in subsequent publications, but without attributing the previous publication. </a:t>
            </a:r>
            <a:r>
              <a:rPr lang="id-ID" sz="1650" b="0" i="0" u="none" strike="noStrike" cap="none" baseline="0" dirty="0">
                <a:solidFill>
                  <a:schemeClr val="dk1"/>
                </a:solidFill>
                <a:latin typeface="Verdana"/>
                <a:ea typeface="Verdana"/>
                <a:cs typeface="Verdana"/>
                <a:sym typeface="Verdana"/>
              </a:rPr>
              <a:t>[wikipedia.org]</a:t>
            </a:r>
          </a:p>
          <a:p>
            <a:pPr marL="346075" marR="0" lvl="0" indent="-346075" algn="l" rtl="0">
              <a:lnSpc>
                <a:spcPct val="75000"/>
              </a:lnSpc>
              <a:spcBef>
                <a:spcPts val="1800"/>
              </a:spcBef>
              <a:spcAft>
                <a:spcPts val="0"/>
              </a:spcAft>
              <a:buClr>
                <a:schemeClr val="dk1"/>
              </a:buClr>
              <a:buFont typeface="Verdana"/>
              <a:buNone/>
            </a:pPr>
            <a:endParaRPr sz="1100" b="0" i="0" u="none" strike="noStrike" cap="none" baseline="0" dirty="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5000"/>
              <a:buFont typeface="Verdana"/>
              <a:buChar char="•"/>
            </a:pPr>
            <a:r>
              <a:rPr lang="id-ID" sz="2200" b="1" i="0" u="none" strike="noStrike" cap="none" baseline="0" dirty="0">
                <a:solidFill>
                  <a:srgbClr val="9900CC"/>
                </a:solidFill>
                <a:latin typeface="Verdana"/>
                <a:ea typeface="Verdana"/>
                <a:cs typeface="Verdana"/>
                <a:sym typeface="Verdana"/>
              </a:rPr>
              <a:t>High public-interest texts</a:t>
            </a:r>
            <a:r>
              <a:rPr lang="id-ID" sz="2200" b="0" i="0" u="none" strike="noStrike" cap="none" baseline="0" dirty="0">
                <a:solidFill>
                  <a:schemeClr val="dk1"/>
                </a:solidFill>
                <a:latin typeface="Verdana"/>
                <a:ea typeface="Verdana"/>
                <a:cs typeface="Verdana"/>
                <a:sym typeface="Verdana"/>
              </a:rPr>
              <a:t> are not a subject of self-plagiarism; however, the authors should not violate copyright where applicable. "Public-interest texts" include such material as social, professional, and cultural opinions usually published in newspapers and magazines. </a:t>
            </a:r>
            <a:r>
              <a:rPr lang="id-ID" sz="1650" b="0" i="0" u="none" strike="noStrike" cap="none" baseline="0" dirty="0">
                <a:solidFill>
                  <a:schemeClr val="dk1"/>
                </a:solidFill>
                <a:latin typeface="Verdana"/>
                <a:ea typeface="Verdana"/>
                <a:cs typeface="Verdana"/>
                <a:sym typeface="Verdana"/>
              </a:rPr>
              <a:t>[wikipedia.org]</a:t>
            </a:r>
          </a:p>
        </p:txBody>
      </p:sp>
      <p:sp>
        <p:nvSpPr>
          <p:cNvPr id="244" name="Shape 24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45" name="Shape 24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712189" y="228600"/>
            <a:ext cx="5053856"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Definisi Plagiat (3)</a:t>
            </a:r>
          </a:p>
        </p:txBody>
      </p:sp>
      <p:sp>
        <p:nvSpPr>
          <p:cNvPr id="251" name="Shape 25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285750" marR="0" lvl="0" indent="-285750" algn="l" rtl="0">
              <a:lnSpc>
                <a:spcPct val="80000"/>
              </a:lnSpc>
              <a:spcBef>
                <a:spcPts val="0"/>
              </a:spcBef>
              <a:spcAft>
                <a:spcPts val="0"/>
              </a:spcAft>
              <a:buClr>
                <a:schemeClr val="dk1"/>
              </a:buClr>
              <a:buSzPct val="135000"/>
              <a:buFont typeface="Verdana"/>
              <a:buChar char="•"/>
            </a:pPr>
            <a:r>
              <a:rPr lang="id-ID" sz="2800" b="0" i="0" u="none" strike="noStrike" cap="none" baseline="0">
                <a:solidFill>
                  <a:schemeClr val="dk1"/>
                </a:solidFill>
                <a:latin typeface="Verdana"/>
                <a:ea typeface="Verdana"/>
                <a:cs typeface="Verdana"/>
                <a:sym typeface="Verdana"/>
              </a:rPr>
              <a:t>Plagiarism is </a:t>
            </a:r>
            <a:r>
              <a:rPr lang="id-ID" sz="2800" b="0" i="0" u="none" strike="noStrike" cap="none" baseline="0">
                <a:solidFill>
                  <a:srgbClr val="FF33CC"/>
                </a:solidFill>
                <a:latin typeface="Verdana"/>
                <a:ea typeface="Verdana"/>
                <a:cs typeface="Verdana"/>
                <a:sym typeface="Verdana"/>
              </a:rPr>
              <a:t>different</a:t>
            </a:r>
            <a:r>
              <a:rPr lang="id-ID" sz="2800" b="0" i="0" u="none" strike="noStrike" cap="none" baseline="0">
                <a:solidFill>
                  <a:schemeClr val="dk1"/>
                </a:solidFill>
                <a:latin typeface="Verdana"/>
                <a:ea typeface="Verdana"/>
                <a:cs typeface="Verdana"/>
                <a:sym typeface="Verdana"/>
              </a:rPr>
              <a:t> from copyright infringement</a:t>
            </a:r>
            <a:r>
              <a:rPr lang="id-ID" sz="2800" b="0" i="0" u="none" strike="noStrike" cap="none" baseline="0">
                <a:solidFill>
                  <a:schemeClr val="accent2"/>
                </a:solidFill>
                <a:latin typeface="Verdana"/>
                <a:ea typeface="Verdana"/>
                <a:cs typeface="Verdana"/>
                <a:sym typeface="Verdana"/>
              </a:rPr>
              <a:t>. </a:t>
            </a:r>
            <a:r>
              <a:rPr lang="id-ID" sz="1850" b="0" i="0" u="none" strike="noStrike" cap="none" baseline="0">
                <a:solidFill>
                  <a:schemeClr val="dk1"/>
                </a:solidFill>
                <a:latin typeface="Verdana"/>
                <a:ea typeface="Verdana"/>
                <a:cs typeface="Verdana"/>
                <a:sym typeface="Verdana"/>
              </a:rPr>
              <a:t>[wikipedia.org]</a:t>
            </a:r>
            <a:r>
              <a:rPr lang="id-ID" sz="2600" b="0" i="0" u="none" strike="noStrike" cap="none" baseline="0">
                <a:solidFill>
                  <a:schemeClr val="dk1"/>
                </a:solidFill>
                <a:latin typeface="Verdana"/>
                <a:ea typeface="Verdana"/>
                <a:cs typeface="Verdana"/>
                <a:sym typeface="Verdana"/>
              </a:rPr>
              <a:t> </a:t>
            </a:r>
          </a:p>
          <a:p>
            <a:pPr marL="285750" marR="0" lvl="0" indent="-285750" algn="l" rtl="0">
              <a:lnSpc>
                <a:spcPct val="80000"/>
              </a:lnSpc>
              <a:spcBef>
                <a:spcPts val="1800"/>
              </a:spcBef>
              <a:spcAft>
                <a:spcPts val="0"/>
              </a:spcAft>
              <a:buClr>
                <a:schemeClr val="dk1"/>
              </a:buClr>
              <a:buSzPct val="135000"/>
              <a:buFont typeface="Verdana"/>
              <a:buChar char="•"/>
            </a:pPr>
            <a:r>
              <a:rPr lang="id-ID" sz="2800" b="0" i="0" u="none" strike="noStrike" cap="none" baseline="0">
                <a:solidFill>
                  <a:schemeClr val="dk1"/>
                </a:solidFill>
                <a:latin typeface="Verdana"/>
                <a:ea typeface="Verdana"/>
                <a:cs typeface="Verdana"/>
                <a:sym typeface="Verdana"/>
              </a:rPr>
              <a:t>Copyright infringement is a violation of the rights of the copyright holder, which involves the </a:t>
            </a:r>
            <a:r>
              <a:rPr lang="id-ID" sz="2800" b="0" i="0" u="none" strike="noStrike" cap="none" baseline="0">
                <a:solidFill>
                  <a:srgbClr val="FF33CC"/>
                </a:solidFill>
                <a:latin typeface="Verdana"/>
                <a:ea typeface="Verdana"/>
                <a:cs typeface="Verdana"/>
                <a:sym typeface="Verdana"/>
              </a:rPr>
              <a:t>loss of income</a:t>
            </a:r>
            <a:r>
              <a:rPr lang="id-ID" sz="2800" b="0" i="0" u="none" strike="noStrike" cap="none" baseline="0">
                <a:solidFill>
                  <a:schemeClr val="dk1"/>
                </a:solidFill>
                <a:latin typeface="Verdana"/>
                <a:ea typeface="Verdana"/>
                <a:cs typeface="Verdana"/>
                <a:sym typeface="Verdana"/>
              </a:rPr>
              <a:t> and </a:t>
            </a:r>
            <a:r>
              <a:rPr lang="id-ID" sz="2800" b="0" i="0" u="none" strike="noStrike" cap="none" baseline="0">
                <a:solidFill>
                  <a:srgbClr val="FF33CC"/>
                </a:solidFill>
                <a:latin typeface="Verdana"/>
                <a:ea typeface="Verdana"/>
                <a:cs typeface="Verdana"/>
                <a:sym typeface="Verdana"/>
              </a:rPr>
              <a:t>artistic control</a:t>
            </a:r>
            <a:r>
              <a:rPr lang="id-ID" sz="2800" b="0" i="0" u="none" strike="noStrike" cap="none" baseline="0">
                <a:solidFill>
                  <a:schemeClr val="dk1"/>
                </a:solidFill>
                <a:latin typeface="Verdana"/>
                <a:ea typeface="Verdana"/>
                <a:cs typeface="Verdana"/>
                <a:sym typeface="Verdana"/>
              </a:rPr>
              <a:t> of the material when it is used without the copyright holder's consent. </a:t>
            </a:r>
            <a:r>
              <a:rPr lang="id-ID" sz="1850" b="0" i="0" u="none" strike="noStrike" cap="none" baseline="0">
                <a:solidFill>
                  <a:schemeClr val="dk1"/>
                </a:solidFill>
                <a:latin typeface="Verdana"/>
                <a:ea typeface="Verdana"/>
                <a:cs typeface="Verdana"/>
                <a:sym typeface="Verdana"/>
              </a:rPr>
              <a:t>[wikipedia.org]</a:t>
            </a:r>
            <a:r>
              <a:rPr lang="id-ID" sz="2800" b="0" i="0" u="none" strike="noStrike" cap="none" baseline="0">
                <a:solidFill>
                  <a:schemeClr val="dk1"/>
                </a:solidFill>
                <a:latin typeface="Verdana"/>
                <a:ea typeface="Verdana"/>
                <a:cs typeface="Verdana"/>
                <a:sym typeface="Verdana"/>
              </a:rPr>
              <a:t> </a:t>
            </a:r>
          </a:p>
          <a:p>
            <a:pPr marL="285750" marR="0" lvl="0" indent="-285750" algn="l" rtl="0">
              <a:lnSpc>
                <a:spcPct val="80000"/>
              </a:lnSpc>
              <a:spcBef>
                <a:spcPts val="1800"/>
              </a:spcBef>
              <a:spcAft>
                <a:spcPts val="0"/>
              </a:spcAft>
              <a:buClr>
                <a:schemeClr val="dk1"/>
              </a:buClr>
              <a:buSzPct val="135000"/>
              <a:buFont typeface="Verdana"/>
              <a:buChar char="•"/>
            </a:pPr>
            <a:r>
              <a:rPr lang="id-ID" sz="2800" b="0" i="0" u="none" strike="noStrike" cap="none" baseline="0">
                <a:solidFill>
                  <a:schemeClr val="dk1"/>
                </a:solidFill>
                <a:latin typeface="Verdana"/>
                <a:ea typeface="Verdana"/>
                <a:cs typeface="Verdana"/>
                <a:sym typeface="Verdana"/>
              </a:rPr>
              <a:t>Plagiarism is concerned with the unearned increment to the plagiarizing author's </a:t>
            </a:r>
            <a:r>
              <a:rPr lang="id-ID" sz="2800" b="0" i="0" u="none" strike="noStrike" cap="none" baseline="0">
                <a:solidFill>
                  <a:srgbClr val="FF33CC"/>
                </a:solidFill>
                <a:latin typeface="Verdana"/>
                <a:ea typeface="Verdana"/>
                <a:cs typeface="Verdana"/>
                <a:sym typeface="Verdana"/>
              </a:rPr>
              <a:t>reputation</a:t>
            </a:r>
            <a:r>
              <a:rPr lang="id-ID" sz="2800" b="0" i="0" u="none" strike="noStrike" cap="none" baseline="0">
                <a:solidFill>
                  <a:schemeClr val="dk1"/>
                </a:solidFill>
                <a:latin typeface="Verdana"/>
                <a:ea typeface="Verdana"/>
                <a:cs typeface="Verdana"/>
                <a:sym typeface="Verdana"/>
              </a:rPr>
              <a:t>. </a:t>
            </a:r>
            <a:r>
              <a:rPr lang="id-ID" sz="1850" b="0" i="0" u="none" strike="noStrike" cap="none" baseline="0">
                <a:solidFill>
                  <a:schemeClr val="dk1"/>
                </a:solidFill>
                <a:latin typeface="Verdana"/>
                <a:ea typeface="Verdana"/>
                <a:cs typeface="Verdana"/>
                <a:sym typeface="Verdana"/>
              </a:rPr>
              <a:t>[wikipedia.org]</a:t>
            </a:r>
            <a:r>
              <a:rPr lang="id-ID" sz="2600" b="0" i="0" u="none" strike="noStrike" cap="none" baseline="0">
                <a:solidFill>
                  <a:schemeClr val="dk1"/>
                </a:solidFill>
                <a:latin typeface="Verdana"/>
                <a:ea typeface="Verdana"/>
                <a:cs typeface="Verdana"/>
                <a:sym typeface="Verdana"/>
              </a:rPr>
              <a:t> </a:t>
            </a:r>
          </a:p>
        </p:txBody>
      </p:sp>
      <p:sp>
        <p:nvSpPr>
          <p:cNvPr id="252" name="Shape 25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53" name="Shape 25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698542" y="274637"/>
            <a:ext cx="4988257" cy="1143000"/>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Dampak Buruk</a:t>
            </a:r>
            <a:r>
              <a:rPr lang="id-ID" sz="5400" b="1" i="0" u="none" strike="noStrike" cap="none" baseline="0">
                <a:solidFill>
                  <a:schemeClr val="lt1"/>
                </a:solidFill>
                <a:latin typeface="Verdana"/>
                <a:ea typeface="Verdana"/>
                <a:cs typeface="Verdana"/>
                <a:sym typeface="Verdana"/>
              </a:rPr>
              <a:t> </a:t>
            </a:r>
            <a:r>
              <a:rPr lang="id-ID" sz="2800" b="1" i="0" u="none" strike="noStrike" cap="none" baseline="0">
                <a:solidFill>
                  <a:schemeClr val="lt1"/>
                </a:solidFill>
                <a:latin typeface="Verdana"/>
                <a:ea typeface="Verdana"/>
                <a:cs typeface="Verdana"/>
                <a:sym typeface="Verdana"/>
              </a:rPr>
              <a:t>Plagiat</a:t>
            </a:r>
          </a:p>
        </p:txBody>
      </p:sp>
      <p:sp>
        <p:nvSpPr>
          <p:cNvPr id="259" name="Shape 259"/>
          <p:cNvSpPr txBox="1">
            <a:spLocks noGrp="1"/>
          </p:cNvSpPr>
          <p:nvPr>
            <p:ph type="body" idx="1"/>
          </p:nvPr>
        </p:nvSpPr>
        <p:spPr>
          <a:xfrm>
            <a:off x="457200" y="1600200"/>
            <a:ext cx="8153399" cy="3505200"/>
          </a:xfrm>
          <a:prstGeom prst="rect">
            <a:avLst/>
          </a:prstGeom>
          <a:noFill/>
          <a:ln>
            <a:noFill/>
          </a:ln>
        </p:spPr>
        <p:txBody>
          <a:bodyPr lIns="91425" tIns="45700" rIns="91425" bIns="45700" anchor="t" anchorCtr="0">
            <a:spAutoFit/>
          </a:bodyPr>
          <a:lstStyle/>
          <a:p>
            <a:pPr marL="533400" marR="0" lvl="0" indent="-533400" algn="l" rtl="0">
              <a:spcBef>
                <a:spcPts val="0"/>
              </a:spcBef>
              <a:spcAft>
                <a:spcPts val="0"/>
              </a:spcAft>
              <a:buClr>
                <a:srgbClr val="FF33CC"/>
              </a:buClr>
              <a:buSzPct val="25000"/>
              <a:buFont typeface="Verdana"/>
              <a:buNone/>
            </a:pPr>
            <a:r>
              <a:rPr lang="id-ID" sz="3600" b="0" i="0" u="none" strike="noStrike" cap="none" baseline="0">
                <a:solidFill>
                  <a:srgbClr val="FF33CC"/>
                </a:solidFill>
                <a:latin typeface="Verdana"/>
                <a:ea typeface="Verdana"/>
                <a:cs typeface="Verdana"/>
                <a:sym typeface="Verdana"/>
              </a:rPr>
              <a:t>1. Anda curang pada diri sendiri</a:t>
            </a:r>
          </a:p>
          <a:p>
            <a:pPr marL="914400" marR="0" lvl="1" indent="-457200"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Anda tidak belajar untuk menuliskan ide dan pikiran anda menggunakan kata-kata sendiri.</a:t>
            </a:r>
          </a:p>
          <a:p>
            <a:pPr marL="914400" marR="0" lvl="1" indent="-457200" algn="l" rtl="0">
              <a:spcBef>
                <a:spcPts val="800"/>
              </a:spcBef>
              <a:spcAft>
                <a:spcPts val="0"/>
              </a:spcAft>
              <a:buClr>
                <a:srgbClr val="595959"/>
              </a:buClr>
              <a:buSzPct val="100000"/>
              <a:buFont typeface="Verdana"/>
              <a:buChar char="–"/>
            </a:pPr>
            <a:r>
              <a:rPr lang="id-ID" sz="2000" b="0" i="0" u="none" strike="noStrike" cap="none" baseline="0">
                <a:solidFill>
                  <a:schemeClr val="dk1"/>
                </a:solidFill>
                <a:latin typeface="Verdana"/>
                <a:ea typeface="Verdana"/>
                <a:cs typeface="Verdana"/>
                <a:sym typeface="Verdana"/>
              </a:rPr>
              <a:t>Anda tidak akan menerima </a:t>
            </a:r>
            <a:r>
              <a:rPr lang="id-ID" sz="2000" b="0" i="1" u="none" strike="noStrike" cap="none" baseline="0">
                <a:solidFill>
                  <a:schemeClr val="dk1"/>
                </a:solidFill>
                <a:latin typeface="Verdana"/>
                <a:ea typeface="Verdana"/>
                <a:cs typeface="Verdana"/>
                <a:sym typeface="Verdana"/>
              </a:rPr>
              <a:t>feedback</a:t>
            </a:r>
            <a:r>
              <a:rPr lang="id-ID" sz="2000" b="0" i="0" u="none" strike="noStrike" cap="none" baseline="0">
                <a:solidFill>
                  <a:schemeClr val="dk1"/>
                </a:solidFill>
                <a:latin typeface="Verdana"/>
                <a:ea typeface="Verdana"/>
                <a:cs typeface="Verdana"/>
                <a:sym typeface="Verdana"/>
              </a:rPr>
              <a:t> dari dosen anda yang biasanya bersifat khusus dan sangat berguna bagi anda sendiri.</a:t>
            </a:r>
          </a:p>
        </p:txBody>
      </p:sp>
      <p:sp>
        <p:nvSpPr>
          <p:cNvPr id="260" name="Shape 260"/>
          <p:cNvSpPr txBox="1">
            <a:spLocks noGrp="1"/>
          </p:cNvSpPr>
          <p:nvPr>
            <p:ph type="dt" idx="10"/>
          </p:nvPr>
        </p:nvSpPr>
        <p:spPr>
          <a:xfrm>
            <a:off x="457200" y="6245225"/>
            <a:ext cx="2133599" cy="476249"/>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61" name="Shape 261"/>
          <p:cNvSpPr txBox="1">
            <a:spLocks noGrp="1"/>
          </p:cNvSpPr>
          <p:nvPr>
            <p:ph type="sldNum" idx="12"/>
          </p:nvPr>
        </p:nvSpPr>
        <p:spPr>
          <a:xfrm>
            <a:off x="6553200" y="6245225"/>
            <a:ext cx="2133599" cy="476249"/>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3643305" y="274637"/>
            <a:ext cx="5043493" cy="1143000"/>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Dampak Buruk</a:t>
            </a:r>
            <a:r>
              <a:rPr lang="id-ID" sz="5400" b="1" i="0" u="none" strike="noStrike" cap="none" baseline="0">
                <a:solidFill>
                  <a:schemeClr val="lt1"/>
                </a:solidFill>
                <a:latin typeface="Verdana"/>
                <a:ea typeface="Verdana"/>
                <a:cs typeface="Verdana"/>
                <a:sym typeface="Verdana"/>
              </a:rPr>
              <a:t> </a:t>
            </a:r>
            <a:r>
              <a:rPr lang="id-ID" sz="2800" b="1" i="0" u="none" strike="noStrike" cap="none" baseline="0">
                <a:solidFill>
                  <a:schemeClr val="lt1"/>
                </a:solidFill>
                <a:latin typeface="Verdana"/>
                <a:ea typeface="Verdana"/>
                <a:cs typeface="Verdana"/>
                <a:sym typeface="Verdana"/>
              </a:rPr>
              <a:t>Plagiat</a:t>
            </a:r>
          </a:p>
        </p:txBody>
      </p:sp>
      <p:pic>
        <p:nvPicPr>
          <p:cNvPr id="267" name="Shape 267"/>
          <p:cNvPicPr preferRelativeResize="0"/>
          <p:nvPr/>
        </p:nvPicPr>
        <p:blipFill rotWithShape="1">
          <a:blip r:embed="rId3">
            <a:alphaModFix/>
          </a:blip>
          <a:srcRect/>
          <a:stretch/>
        </p:blipFill>
        <p:spPr>
          <a:xfrm>
            <a:off x="4191000" y="2747963"/>
            <a:ext cx="685799" cy="1514474"/>
          </a:xfrm>
          <a:prstGeom prst="rect">
            <a:avLst/>
          </a:prstGeom>
          <a:noFill/>
          <a:ln>
            <a:noFill/>
          </a:ln>
        </p:spPr>
      </p:pic>
      <p:sp>
        <p:nvSpPr>
          <p:cNvPr id="268" name="Shape 268"/>
          <p:cNvSpPr/>
          <p:nvPr/>
        </p:nvSpPr>
        <p:spPr>
          <a:xfrm>
            <a:off x="3505200" y="3505200"/>
            <a:ext cx="609599" cy="457200"/>
          </a:xfrm>
          <a:prstGeom prst="rightArrow">
            <a:avLst>
              <a:gd name="adj1" fmla="val 50000"/>
              <a:gd name="adj2" fmla="val 33333"/>
            </a:avLst>
          </a:prstGeom>
          <a:solidFill>
            <a:srgbClr val="FFFF00"/>
          </a:solidFill>
          <a:ln w="9525" cap="flat">
            <a:solidFill>
              <a:schemeClr val="dk1"/>
            </a:solidFill>
            <a:prstDash val="solid"/>
            <a:miter/>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269" name="Shape 269"/>
          <p:cNvSpPr/>
          <p:nvPr/>
        </p:nvSpPr>
        <p:spPr>
          <a:xfrm>
            <a:off x="4953000" y="3505200"/>
            <a:ext cx="609599" cy="457200"/>
          </a:xfrm>
          <a:prstGeom prst="rightArrow">
            <a:avLst>
              <a:gd name="adj1" fmla="val 50000"/>
              <a:gd name="adj2" fmla="val 33333"/>
            </a:avLst>
          </a:prstGeom>
          <a:solidFill>
            <a:srgbClr val="FFFF00"/>
          </a:solidFill>
          <a:ln w="9525" cap="flat">
            <a:solidFill>
              <a:schemeClr val="dk1"/>
            </a:solidFill>
            <a:prstDash val="solid"/>
            <a:miter/>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270" name="Shape 270"/>
          <p:cNvSpPr txBox="1"/>
          <p:nvPr/>
        </p:nvSpPr>
        <p:spPr>
          <a:xfrm>
            <a:off x="3886200" y="4419600"/>
            <a:ext cx="1219199" cy="457200"/>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dosen</a:t>
            </a:r>
          </a:p>
        </p:txBody>
      </p:sp>
      <p:sp>
        <p:nvSpPr>
          <p:cNvPr id="271" name="Shape 271"/>
          <p:cNvSpPr txBox="1"/>
          <p:nvPr/>
        </p:nvSpPr>
        <p:spPr>
          <a:xfrm>
            <a:off x="5638800" y="2590800"/>
            <a:ext cx="3124199" cy="2554544"/>
          </a:xfrm>
          <a:prstGeom prst="rect">
            <a:avLst/>
          </a:prstGeom>
          <a:solidFill>
            <a:srgbClr val="99FF33"/>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000" b="1" i="0" u="none" strike="noStrike" cap="none" baseline="0">
                <a:solidFill>
                  <a:srgbClr val="FF0000"/>
                </a:solidFill>
                <a:latin typeface="Verdana"/>
                <a:ea typeface="Verdana"/>
                <a:cs typeface="Verdana"/>
                <a:sym typeface="Verdana"/>
              </a:rPr>
              <a:t>Koreksi: BAGUS!!!</a:t>
            </a:r>
          </a:p>
          <a:p>
            <a:pPr marL="0" marR="0" lvl="0" indent="0" algn="l" rtl="0">
              <a:spcBef>
                <a:spcPts val="0"/>
              </a:spcBef>
              <a:spcAft>
                <a:spcPts val="0"/>
              </a:spcAft>
              <a:buNone/>
            </a:pPr>
            <a:endParaRPr sz="2000" b="1" i="0" u="none" strike="noStrike" cap="none" baseline="0">
              <a:solidFill>
                <a:srgbClr val="FF0000"/>
              </a:solidFill>
              <a:latin typeface="Verdana"/>
              <a:ea typeface="Verdana"/>
              <a:cs typeface="Verdana"/>
              <a:sym typeface="Verdana"/>
            </a:endParaRPr>
          </a:p>
          <a:p>
            <a:pPr marL="0" marR="0" lvl="0" indent="0" algn="l" rtl="0">
              <a:spcBef>
                <a:spcPts val="0"/>
              </a:spcBef>
              <a:spcAft>
                <a:spcPts val="0"/>
              </a:spcAft>
              <a:buSzPct val="25000"/>
              <a:buNone/>
            </a:pPr>
            <a:r>
              <a:rPr lang="id-ID" sz="2000" b="1" i="0" u="none" strike="noStrike" cap="none" baseline="0">
                <a:solidFill>
                  <a:srgbClr val="FF0000"/>
                </a:solidFill>
                <a:latin typeface="Verdana"/>
                <a:ea typeface="Verdana"/>
                <a:cs typeface="Verdana"/>
                <a:sym typeface="Verdana"/>
              </a:rPr>
              <a:t>Saya cek di internet, belum ada tulisan sebagus ini. Semoga anda jadi orang sukses, BUKAN KORUPTOR.</a:t>
            </a:r>
          </a:p>
        </p:txBody>
      </p:sp>
      <p:sp>
        <p:nvSpPr>
          <p:cNvPr id="272" name="Shape 272"/>
          <p:cNvSpPr txBox="1"/>
          <p:nvPr/>
        </p:nvSpPr>
        <p:spPr>
          <a:xfrm>
            <a:off x="609600" y="2590800"/>
            <a:ext cx="3033706" cy="2554544"/>
          </a:xfrm>
          <a:prstGeom prst="rect">
            <a:avLst/>
          </a:prstGeom>
          <a:solidFill>
            <a:srgbClr val="366092"/>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Tugasku …</a:t>
            </a:r>
          </a:p>
          <a:p>
            <a:pPr marL="0" marR="0" lvl="0" indent="0" algn="l" rtl="0">
              <a:spcBef>
                <a:spcPts val="0"/>
              </a:spcBef>
              <a:spcAft>
                <a:spcPts val="0"/>
              </a:spcAft>
              <a:buNone/>
            </a:pPr>
            <a:endParaRPr sz="2000" b="1" i="0" u="none" strike="noStrike" cap="none" baseline="0">
              <a:solidFill>
                <a:schemeClr val="lt1"/>
              </a:solidFill>
              <a:latin typeface="Verdana"/>
              <a:ea typeface="Verdana"/>
              <a:cs typeface="Verdana"/>
              <a:sym typeface="Verdana"/>
            </a:endParaRPr>
          </a:p>
          <a:p>
            <a:pPr marL="0" marR="0" lvl="0" indent="0" algn="l" rtl="0">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Tulisan ini dibuatkan oleh teman “baikku”. Semoga dosenku yang “baik hati” itu tidak tahu.</a:t>
            </a:r>
          </a:p>
        </p:txBody>
      </p:sp>
      <p:sp>
        <p:nvSpPr>
          <p:cNvPr id="273" name="Shape 273"/>
          <p:cNvSpPr txBox="1">
            <a:spLocks noGrp="1"/>
          </p:cNvSpPr>
          <p:nvPr>
            <p:ph type="dt" idx="10"/>
          </p:nvPr>
        </p:nvSpPr>
        <p:spPr>
          <a:xfrm>
            <a:off x="457200" y="6245225"/>
            <a:ext cx="2133599" cy="476249"/>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74" name="Shape 274"/>
          <p:cNvSpPr txBox="1">
            <a:spLocks noGrp="1"/>
          </p:cNvSpPr>
          <p:nvPr>
            <p:ph type="sldNum" idx="12"/>
          </p:nvPr>
        </p:nvSpPr>
        <p:spPr>
          <a:xfrm>
            <a:off x="6553200" y="6245225"/>
            <a:ext cx="2133599" cy="476249"/>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603007" y="228600"/>
            <a:ext cx="516303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Outline</a:t>
            </a:r>
          </a:p>
        </p:txBody>
      </p:sp>
      <p:sp>
        <p:nvSpPr>
          <p:cNvPr id="93" name="Shape 93"/>
          <p:cNvSpPr txBox="1">
            <a:spLocks noGrp="1"/>
          </p:cNvSpPr>
          <p:nvPr>
            <p:ph type="body" idx="1"/>
          </p:nvPr>
        </p:nvSpPr>
        <p:spPr>
          <a:xfrm>
            <a:off x="612647" y="1600200"/>
            <a:ext cx="8153399" cy="4431942"/>
          </a:xfrm>
          <a:prstGeom prst="rect">
            <a:avLst/>
          </a:prstGeom>
          <a:noFill/>
          <a:ln>
            <a:noFill/>
          </a:ln>
        </p:spPr>
        <p:txBody>
          <a:bodyPr lIns="91425" tIns="45700" rIns="91425" bIns="45700" anchor="t" anchorCtr="0">
            <a:spAutoFit/>
          </a:bodyPr>
          <a:lstStyle/>
          <a:p>
            <a:pPr marL="346075" marR="0" lvl="0" indent="-346075" algn="l" rtl="0">
              <a:lnSpc>
                <a:spcPct val="75000"/>
              </a:lnSpc>
              <a:spcBef>
                <a:spcPts val="0"/>
              </a:spcBef>
              <a:spcAft>
                <a:spcPts val="0"/>
              </a:spcAft>
              <a:buClr>
                <a:schemeClr val="dk1"/>
              </a:buClr>
              <a:buSzPct val="132822"/>
              <a:buFont typeface="Verdana"/>
              <a:buChar char="•"/>
            </a:pPr>
            <a:r>
              <a:rPr lang="id-ID" sz="2400" b="0" i="0" u="none" strike="noStrike" cap="none" baseline="0" dirty="0">
                <a:solidFill>
                  <a:schemeClr val="dk1"/>
                </a:solidFill>
                <a:latin typeface="Verdana"/>
                <a:ea typeface="Verdana"/>
                <a:cs typeface="Verdana"/>
                <a:sym typeface="Verdana"/>
              </a:rPr>
              <a:t>Motivasi</a:t>
            </a:r>
          </a:p>
          <a:p>
            <a:pPr marL="346075" marR="0" lvl="0" indent="-346075" algn="l" rtl="0">
              <a:lnSpc>
                <a:spcPct val="75000"/>
              </a:lnSpc>
              <a:spcBef>
                <a:spcPts val="1800"/>
              </a:spcBef>
              <a:spcAft>
                <a:spcPts val="0"/>
              </a:spcAft>
              <a:buClr>
                <a:schemeClr val="dk1"/>
              </a:buClr>
              <a:buSzPct val="132822"/>
              <a:buFont typeface="Verdana"/>
              <a:buChar char="•"/>
            </a:pPr>
            <a:r>
              <a:rPr lang="id-ID" sz="2400" b="0" i="0" u="none" strike="noStrike" cap="none" baseline="0" dirty="0">
                <a:solidFill>
                  <a:schemeClr val="dk1"/>
                </a:solidFill>
                <a:latin typeface="Verdana"/>
                <a:ea typeface="Verdana"/>
                <a:cs typeface="Verdana"/>
                <a:sym typeface="Verdana"/>
              </a:rPr>
              <a:t>Survei</a:t>
            </a:r>
          </a:p>
          <a:p>
            <a:pPr marL="346075" marR="0" lvl="0" indent="-346075" algn="l" rtl="0">
              <a:lnSpc>
                <a:spcPct val="75000"/>
              </a:lnSpc>
              <a:spcBef>
                <a:spcPts val="1800"/>
              </a:spcBef>
              <a:spcAft>
                <a:spcPts val="0"/>
              </a:spcAft>
              <a:buClr>
                <a:schemeClr val="dk1"/>
              </a:buClr>
              <a:buSzPct val="132822"/>
              <a:buFont typeface="Verdana"/>
              <a:buChar char="•"/>
            </a:pPr>
            <a:r>
              <a:rPr lang="id-ID" sz="2400" b="0" i="0" u="none" strike="noStrike" cap="none" baseline="0" dirty="0">
                <a:solidFill>
                  <a:schemeClr val="dk1"/>
                </a:solidFill>
                <a:latin typeface="Verdana"/>
                <a:ea typeface="Verdana"/>
                <a:cs typeface="Verdana"/>
                <a:sym typeface="Verdana"/>
              </a:rPr>
              <a:t>Pandangan Pesimis</a:t>
            </a:r>
          </a:p>
          <a:p>
            <a:pPr marL="346075" marR="0" lvl="0" indent="-346075" algn="l" rtl="0">
              <a:lnSpc>
                <a:spcPct val="75000"/>
              </a:lnSpc>
              <a:spcBef>
                <a:spcPts val="1800"/>
              </a:spcBef>
              <a:spcAft>
                <a:spcPts val="0"/>
              </a:spcAft>
              <a:buClr>
                <a:schemeClr val="dk1"/>
              </a:buClr>
              <a:buSzPct val="132822"/>
              <a:buFont typeface="Verdana"/>
              <a:buChar char="•"/>
            </a:pPr>
            <a:r>
              <a:rPr lang="id-ID" sz="2400" b="0" i="0" u="none" strike="noStrike" cap="none" baseline="0" dirty="0">
                <a:solidFill>
                  <a:schemeClr val="dk1"/>
                </a:solidFill>
                <a:latin typeface="Verdana"/>
                <a:ea typeface="Verdana"/>
                <a:cs typeface="Verdana"/>
                <a:sym typeface="Verdana"/>
              </a:rPr>
              <a:t>Bagaimana Bersikap?</a:t>
            </a:r>
          </a:p>
          <a:p>
            <a:pPr marL="346075" marR="0" lvl="0" indent="-346075" algn="l" rtl="0">
              <a:lnSpc>
                <a:spcPct val="75000"/>
              </a:lnSpc>
              <a:spcBef>
                <a:spcPts val="1800"/>
              </a:spcBef>
              <a:spcAft>
                <a:spcPts val="0"/>
              </a:spcAft>
              <a:buClr>
                <a:schemeClr val="dk1"/>
              </a:buClr>
              <a:buSzPct val="132822"/>
              <a:buFont typeface="Verdana"/>
              <a:buChar char="•"/>
            </a:pPr>
            <a:r>
              <a:rPr lang="id-ID" sz="2400" b="0" i="0" u="none" strike="noStrike" cap="none" baseline="0" dirty="0">
                <a:solidFill>
                  <a:schemeClr val="dk1"/>
                </a:solidFill>
                <a:latin typeface="Verdana"/>
                <a:ea typeface="Verdana"/>
                <a:cs typeface="Verdana"/>
                <a:sym typeface="Verdana"/>
              </a:rPr>
              <a:t>Definisi Plagiat</a:t>
            </a:r>
          </a:p>
          <a:p>
            <a:pPr marL="346075" marR="0" lvl="0" indent="-346075" algn="l" rtl="0">
              <a:lnSpc>
                <a:spcPct val="75000"/>
              </a:lnSpc>
              <a:spcBef>
                <a:spcPts val="1800"/>
              </a:spcBef>
              <a:spcAft>
                <a:spcPts val="0"/>
              </a:spcAft>
              <a:buClr>
                <a:schemeClr val="dk1"/>
              </a:buClr>
              <a:buSzPct val="132822"/>
              <a:buFont typeface="Verdana"/>
              <a:buChar char="•"/>
            </a:pPr>
            <a:r>
              <a:rPr lang="id-ID" sz="2400" b="0" i="0" u="none" strike="noStrike" cap="none" baseline="0" dirty="0">
                <a:solidFill>
                  <a:schemeClr val="dk1"/>
                </a:solidFill>
                <a:latin typeface="Verdana"/>
                <a:ea typeface="Verdana"/>
                <a:cs typeface="Verdana"/>
                <a:sym typeface="Verdana"/>
              </a:rPr>
              <a:t>Dampak Buruk Plagiat</a:t>
            </a:r>
          </a:p>
          <a:p>
            <a:pPr marL="346075" marR="0" lvl="0" indent="-346075" algn="l" rtl="0">
              <a:lnSpc>
                <a:spcPct val="75000"/>
              </a:lnSpc>
              <a:spcBef>
                <a:spcPts val="1800"/>
              </a:spcBef>
              <a:spcAft>
                <a:spcPts val="0"/>
              </a:spcAft>
              <a:buClr>
                <a:schemeClr val="dk1"/>
              </a:buClr>
              <a:buSzPct val="132822"/>
              <a:buFont typeface="Verdana"/>
              <a:buChar char="•"/>
            </a:pPr>
            <a:r>
              <a:rPr lang="id-ID" sz="2400" b="0" i="0" u="none" strike="noStrike" cap="none" baseline="0" dirty="0">
                <a:solidFill>
                  <a:schemeClr val="dk1"/>
                </a:solidFill>
                <a:latin typeface="Verdana"/>
                <a:ea typeface="Verdana"/>
                <a:cs typeface="Verdana"/>
                <a:sym typeface="Verdana"/>
              </a:rPr>
              <a:t>Kegiatan Plagiat</a:t>
            </a:r>
          </a:p>
          <a:p>
            <a:pPr marL="346075" marR="0" lvl="0" indent="-346075" algn="l" rtl="0">
              <a:lnSpc>
                <a:spcPct val="75000"/>
              </a:lnSpc>
              <a:spcBef>
                <a:spcPts val="1800"/>
              </a:spcBef>
              <a:spcAft>
                <a:spcPts val="0"/>
              </a:spcAft>
              <a:buClr>
                <a:schemeClr val="dk1"/>
              </a:buClr>
              <a:buSzPct val="132822"/>
              <a:buFont typeface="Verdana"/>
              <a:buChar char="•"/>
            </a:pPr>
            <a:r>
              <a:rPr lang="id-ID" sz="2400" b="0" i="0" u="none" strike="noStrike" cap="none" baseline="0" dirty="0">
                <a:solidFill>
                  <a:schemeClr val="dk1"/>
                </a:solidFill>
                <a:latin typeface="Verdana"/>
                <a:ea typeface="Verdana"/>
                <a:cs typeface="Verdana"/>
                <a:sym typeface="Verdana"/>
              </a:rPr>
              <a:t>Strategi Menghindari Plagiat</a:t>
            </a:r>
          </a:p>
          <a:p>
            <a:pPr marL="346075" marR="0" lvl="0" indent="-346075" algn="l" rtl="0">
              <a:lnSpc>
                <a:spcPct val="75000"/>
              </a:lnSpc>
              <a:spcBef>
                <a:spcPts val="1800"/>
              </a:spcBef>
              <a:spcAft>
                <a:spcPts val="0"/>
              </a:spcAft>
              <a:buClr>
                <a:schemeClr val="dk1"/>
              </a:buClr>
              <a:buSzPct val="132822"/>
              <a:buFont typeface="Verdana"/>
              <a:buChar char="•"/>
            </a:pPr>
            <a:r>
              <a:rPr lang="id-ID" sz="2400" b="0" i="0" u="none" strike="noStrike" cap="none" baseline="0" dirty="0">
                <a:solidFill>
                  <a:schemeClr val="dk1"/>
                </a:solidFill>
                <a:latin typeface="Verdana"/>
                <a:ea typeface="Verdana"/>
                <a:cs typeface="Verdana"/>
                <a:sym typeface="Verdana"/>
              </a:rPr>
              <a:t>Prinsip Penulisan</a:t>
            </a:r>
          </a:p>
        </p:txBody>
      </p:sp>
      <p:sp>
        <p:nvSpPr>
          <p:cNvPr id="94" name="Shape 9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95" name="Shape 9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Dampak Buruk</a:t>
            </a:r>
            <a:r>
              <a:rPr lang="id-ID" sz="5400" b="1" i="0" u="none" strike="noStrike" cap="none" baseline="0">
                <a:solidFill>
                  <a:schemeClr val="lt1"/>
                </a:solidFill>
                <a:latin typeface="Verdana"/>
                <a:ea typeface="Verdana"/>
                <a:cs typeface="Verdana"/>
                <a:sym typeface="Verdana"/>
              </a:rPr>
              <a:t> </a:t>
            </a:r>
            <a:r>
              <a:rPr lang="id-ID" sz="2800" b="1" i="0" u="none" strike="noStrike" cap="none" baseline="0">
                <a:solidFill>
                  <a:schemeClr val="lt1"/>
                </a:solidFill>
                <a:latin typeface="Verdana"/>
                <a:ea typeface="Verdana"/>
                <a:cs typeface="Verdana"/>
                <a:sym typeface="Verdana"/>
              </a:rPr>
              <a:t>Plagiat</a:t>
            </a:r>
          </a:p>
        </p:txBody>
      </p:sp>
      <p:sp>
        <p:nvSpPr>
          <p:cNvPr id="280" name="Shape 280"/>
          <p:cNvSpPr txBox="1">
            <a:spLocks noGrp="1"/>
          </p:cNvSpPr>
          <p:nvPr>
            <p:ph type="body" idx="1"/>
          </p:nvPr>
        </p:nvSpPr>
        <p:spPr>
          <a:xfrm>
            <a:off x="457200" y="1600200"/>
            <a:ext cx="8229600" cy="1524000"/>
          </a:xfrm>
          <a:prstGeom prst="rect">
            <a:avLst/>
          </a:prstGeom>
          <a:noFill/>
          <a:ln>
            <a:noFill/>
          </a:ln>
        </p:spPr>
        <p:txBody>
          <a:bodyPr lIns="91425" tIns="45700" rIns="91425" bIns="45700" anchor="t" anchorCtr="0">
            <a:spAutoFit/>
          </a:bodyPr>
          <a:lstStyle/>
          <a:p>
            <a:pPr marL="609600" marR="0" lvl="0" indent="-609600" algn="l" rtl="0">
              <a:spcBef>
                <a:spcPts val="0"/>
              </a:spcBef>
              <a:spcAft>
                <a:spcPts val="0"/>
              </a:spcAft>
              <a:buClr>
                <a:srgbClr val="FF33CC"/>
              </a:buClr>
              <a:buSzPct val="25000"/>
              <a:buFont typeface="Verdana"/>
              <a:buNone/>
            </a:pPr>
            <a:r>
              <a:rPr lang="id-ID" sz="2400" b="0" i="0" u="none" strike="noStrike" cap="none" baseline="0">
                <a:solidFill>
                  <a:srgbClr val="FF33CC"/>
                </a:solidFill>
                <a:latin typeface="Verdana"/>
                <a:ea typeface="Verdana"/>
                <a:cs typeface="Verdana"/>
                <a:sym typeface="Verdana"/>
              </a:rPr>
              <a:t>2. Ketidakjujuran dan/atau menyesatkan</a:t>
            </a:r>
          </a:p>
          <a:p>
            <a:pPr marL="990600" marR="0" lvl="1" indent="-533400" algn="l" rtl="0">
              <a:spcBef>
                <a:spcPts val="800"/>
              </a:spcBef>
              <a:spcAft>
                <a:spcPts val="0"/>
              </a:spcAft>
              <a:buClr>
                <a:srgbClr val="595959"/>
              </a:buClr>
              <a:buSzPct val="25000"/>
              <a:buFont typeface="Verdana"/>
              <a:buNone/>
            </a:pPr>
            <a:r>
              <a:rPr lang="id-ID" sz="2000" b="0" i="0" u="none" strike="noStrike" cap="none" baseline="0">
                <a:solidFill>
                  <a:schemeClr val="dk1"/>
                </a:solidFill>
                <a:latin typeface="Verdana"/>
                <a:ea typeface="Verdana"/>
                <a:cs typeface="Verdana"/>
                <a:sym typeface="Verdana"/>
              </a:rPr>
              <a:t>Plagiat menyebabkan salah penilaian.</a:t>
            </a:r>
          </a:p>
        </p:txBody>
      </p:sp>
      <p:grpSp>
        <p:nvGrpSpPr>
          <p:cNvPr id="281" name="Shape 281"/>
          <p:cNvGrpSpPr/>
          <p:nvPr/>
        </p:nvGrpSpPr>
        <p:grpSpPr>
          <a:xfrm>
            <a:off x="533399" y="3581399"/>
            <a:ext cx="8077200" cy="2819400"/>
            <a:chOff x="335" y="2255"/>
            <a:chExt cx="5088" cy="1776"/>
          </a:xfrm>
        </p:grpSpPr>
        <p:sp>
          <p:nvSpPr>
            <p:cNvPr id="282" name="Shape 282"/>
            <p:cNvSpPr/>
            <p:nvPr/>
          </p:nvSpPr>
          <p:spPr>
            <a:xfrm>
              <a:off x="3647" y="2255"/>
              <a:ext cx="1776" cy="1776"/>
            </a:xfrm>
            <a:prstGeom prst="ellipse">
              <a:avLst/>
            </a:prstGeom>
            <a:solidFill>
              <a:schemeClr val="lt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283" name="Shape 283"/>
            <p:cNvSpPr/>
            <p:nvPr/>
          </p:nvSpPr>
          <p:spPr>
            <a:xfrm>
              <a:off x="335" y="2255"/>
              <a:ext cx="1776" cy="1776"/>
            </a:xfrm>
            <a:prstGeom prst="ellipse">
              <a:avLst/>
            </a:prstGeom>
            <a:solidFill>
              <a:schemeClr val="lt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284" name="Shape 284"/>
            <p:cNvSpPr/>
            <p:nvPr/>
          </p:nvSpPr>
          <p:spPr>
            <a:xfrm>
              <a:off x="2112" y="2976"/>
              <a:ext cx="528" cy="288"/>
            </a:xfrm>
            <a:prstGeom prst="rightArrow">
              <a:avLst>
                <a:gd name="adj1" fmla="val 50000"/>
                <a:gd name="adj2" fmla="val 45833"/>
              </a:avLst>
            </a:prstGeom>
            <a:solidFill>
              <a:srgbClr val="FFFF00"/>
            </a:solidFill>
            <a:ln w="9525" cap="flat">
              <a:solidFill>
                <a:schemeClr val="dk1"/>
              </a:solidFill>
              <a:prstDash val="solid"/>
              <a:miter/>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pic>
          <p:nvPicPr>
            <p:cNvPr id="285" name="Shape 285"/>
            <p:cNvPicPr preferRelativeResize="0"/>
            <p:nvPr/>
          </p:nvPicPr>
          <p:blipFill rotWithShape="1">
            <a:blip r:embed="rId3">
              <a:alphaModFix/>
            </a:blip>
            <a:srcRect/>
            <a:stretch/>
          </p:blipFill>
          <p:spPr>
            <a:xfrm>
              <a:off x="2723" y="2736"/>
              <a:ext cx="347" cy="767"/>
            </a:xfrm>
            <a:prstGeom prst="rect">
              <a:avLst/>
            </a:prstGeom>
            <a:noFill/>
            <a:ln>
              <a:noFill/>
            </a:ln>
          </p:spPr>
        </p:pic>
        <p:sp>
          <p:nvSpPr>
            <p:cNvPr id="286" name="Shape 286"/>
            <p:cNvSpPr/>
            <p:nvPr/>
          </p:nvSpPr>
          <p:spPr>
            <a:xfrm>
              <a:off x="3168" y="2976"/>
              <a:ext cx="479" cy="288"/>
            </a:xfrm>
            <a:prstGeom prst="rightArrow">
              <a:avLst>
                <a:gd name="adj1" fmla="val 50000"/>
                <a:gd name="adj2" fmla="val 41667"/>
              </a:avLst>
            </a:prstGeom>
            <a:solidFill>
              <a:srgbClr val="FFFF00"/>
            </a:solidFill>
            <a:ln w="9525" cap="flat">
              <a:solidFill>
                <a:schemeClr val="dk1"/>
              </a:solidFill>
              <a:prstDash val="solid"/>
              <a:miter/>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287" name="Shape 287"/>
            <p:cNvSpPr txBox="1"/>
            <p:nvPr/>
          </p:nvSpPr>
          <p:spPr>
            <a:xfrm>
              <a:off x="2495" y="3456"/>
              <a:ext cx="767"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dosen</a:t>
              </a:r>
            </a:p>
          </p:txBody>
        </p:sp>
        <p:grpSp>
          <p:nvGrpSpPr>
            <p:cNvPr id="288" name="Shape 288"/>
            <p:cNvGrpSpPr/>
            <p:nvPr/>
          </p:nvGrpSpPr>
          <p:grpSpPr>
            <a:xfrm>
              <a:off x="671" y="2640"/>
              <a:ext cx="247" cy="771"/>
              <a:chOff x="707" y="2312"/>
              <a:chExt cx="247" cy="771"/>
            </a:xfrm>
          </p:grpSpPr>
          <p:sp>
            <p:nvSpPr>
              <p:cNvPr id="289" name="Shape 289"/>
              <p:cNvSpPr txBox="1"/>
              <p:nvPr/>
            </p:nvSpPr>
            <p:spPr>
              <a:xfrm>
                <a:off x="707" y="2795"/>
                <a:ext cx="216"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A</a:t>
                </a:r>
              </a:p>
            </p:txBody>
          </p:sp>
          <p:pic>
            <p:nvPicPr>
              <p:cNvPr id="290" name="Shape 290"/>
              <p:cNvPicPr preferRelativeResize="0"/>
              <p:nvPr/>
            </p:nvPicPr>
            <p:blipFill rotWithShape="1">
              <a:blip r:embed="rId4">
                <a:alphaModFix/>
              </a:blip>
              <a:srcRect/>
              <a:stretch/>
            </p:blipFill>
            <p:spPr>
              <a:xfrm>
                <a:off x="719" y="2312"/>
                <a:ext cx="235" cy="520"/>
              </a:xfrm>
              <a:prstGeom prst="rect">
                <a:avLst/>
              </a:prstGeom>
              <a:noFill/>
              <a:ln>
                <a:noFill/>
              </a:ln>
            </p:spPr>
          </p:pic>
        </p:grpSp>
        <p:grpSp>
          <p:nvGrpSpPr>
            <p:cNvPr id="291" name="Shape 291"/>
            <p:cNvGrpSpPr/>
            <p:nvPr/>
          </p:nvGrpSpPr>
          <p:grpSpPr>
            <a:xfrm>
              <a:off x="1155" y="3120"/>
              <a:ext cx="235" cy="756"/>
              <a:chOff x="719" y="3336"/>
              <a:chExt cx="235" cy="756"/>
            </a:xfrm>
          </p:grpSpPr>
          <p:sp>
            <p:nvSpPr>
              <p:cNvPr id="292" name="Shape 292"/>
              <p:cNvSpPr txBox="1"/>
              <p:nvPr/>
            </p:nvSpPr>
            <p:spPr>
              <a:xfrm>
                <a:off x="719" y="3804"/>
                <a:ext cx="216"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B</a:t>
                </a:r>
              </a:p>
            </p:txBody>
          </p:sp>
          <p:pic>
            <p:nvPicPr>
              <p:cNvPr id="293" name="Shape 293"/>
              <p:cNvPicPr preferRelativeResize="0"/>
              <p:nvPr/>
            </p:nvPicPr>
            <p:blipFill rotWithShape="1">
              <a:blip r:embed="rId5">
                <a:alphaModFix/>
              </a:blip>
              <a:srcRect/>
              <a:stretch/>
            </p:blipFill>
            <p:spPr>
              <a:xfrm>
                <a:off x="719" y="3336"/>
                <a:ext cx="235" cy="520"/>
              </a:xfrm>
              <a:prstGeom prst="rect">
                <a:avLst/>
              </a:prstGeom>
              <a:noFill/>
              <a:ln>
                <a:noFill/>
              </a:ln>
            </p:spPr>
          </p:pic>
        </p:grpSp>
        <p:grpSp>
          <p:nvGrpSpPr>
            <p:cNvPr id="294" name="Shape 294"/>
            <p:cNvGrpSpPr/>
            <p:nvPr/>
          </p:nvGrpSpPr>
          <p:grpSpPr>
            <a:xfrm>
              <a:off x="1536" y="2639"/>
              <a:ext cx="251" cy="773"/>
              <a:chOff x="1392" y="2789"/>
              <a:chExt cx="251" cy="773"/>
            </a:xfrm>
          </p:grpSpPr>
          <p:sp>
            <p:nvSpPr>
              <p:cNvPr id="295" name="Shape 295"/>
              <p:cNvSpPr txBox="1"/>
              <p:nvPr/>
            </p:nvSpPr>
            <p:spPr>
              <a:xfrm>
                <a:off x="1392" y="3275"/>
                <a:ext cx="216"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C</a:t>
                </a:r>
              </a:p>
            </p:txBody>
          </p:sp>
          <p:pic>
            <p:nvPicPr>
              <p:cNvPr id="296" name="Shape 296"/>
              <p:cNvPicPr preferRelativeResize="0"/>
              <p:nvPr/>
            </p:nvPicPr>
            <p:blipFill rotWithShape="1">
              <a:blip r:embed="rId3">
                <a:alphaModFix/>
              </a:blip>
              <a:srcRect/>
              <a:stretch/>
            </p:blipFill>
            <p:spPr>
              <a:xfrm>
                <a:off x="1407" y="2789"/>
                <a:ext cx="235" cy="522"/>
              </a:xfrm>
              <a:prstGeom prst="rect">
                <a:avLst/>
              </a:prstGeom>
              <a:noFill/>
              <a:ln>
                <a:noFill/>
              </a:ln>
            </p:spPr>
          </p:pic>
        </p:grpSp>
        <p:grpSp>
          <p:nvGrpSpPr>
            <p:cNvPr id="297" name="Shape 297"/>
            <p:cNvGrpSpPr/>
            <p:nvPr/>
          </p:nvGrpSpPr>
          <p:grpSpPr>
            <a:xfrm>
              <a:off x="4848" y="2592"/>
              <a:ext cx="247" cy="771"/>
              <a:chOff x="707" y="2312"/>
              <a:chExt cx="247" cy="771"/>
            </a:xfrm>
          </p:grpSpPr>
          <p:sp>
            <p:nvSpPr>
              <p:cNvPr id="298" name="Shape 298"/>
              <p:cNvSpPr txBox="1"/>
              <p:nvPr/>
            </p:nvSpPr>
            <p:spPr>
              <a:xfrm>
                <a:off x="707" y="2795"/>
                <a:ext cx="216"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C</a:t>
                </a:r>
              </a:p>
            </p:txBody>
          </p:sp>
          <p:pic>
            <p:nvPicPr>
              <p:cNvPr id="299" name="Shape 299"/>
              <p:cNvPicPr preferRelativeResize="0"/>
              <p:nvPr/>
            </p:nvPicPr>
            <p:blipFill rotWithShape="1">
              <a:blip r:embed="rId4">
                <a:alphaModFix/>
              </a:blip>
              <a:srcRect/>
              <a:stretch/>
            </p:blipFill>
            <p:spPr>
              <a:xfrm>
                <a:off x="719" y="2312"/>
                <a:ext cx="235" cy="520"/>
              </a:xfrm>
              <a:prstGeom prst="rect">
                <a:avLst/>
              </a:prstGeom>
              <a:noFill/>
              <a:ln>
                <a:noFill/>
              </a:ln>
            </p:spPr>
          </p:pic>
        </p:grpSp>
        <p:sp>
          <p:nvSpPr>
            <p:cNvPr id="300" name="Shape 300"/>
            <p:cNvSpPr txBox="1"/>
            <p:nvPr/>
          </p:nvSpPr>
          <p:spPr>
            <a:xfrm>
              <a:off x="4468" y="3588"/>
              <a:ext cx="216"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B</a:t>
              </a:r>
            </a:p>
          </p:txBody>
        </p:sp>
        <p:grpSp>
          <p:nvGrpSpPr>
            <p:cNvPr id="301" name="Shape 301"/>
            <p:cNvGrpSpPr/>
            <p:nvPr/>
          </p:nvGrpSpPr>
          <p:grpSpPr>
            <a:xfrm>
              <a:off x="4020" y="2591"/>
              <a:ext cx="251" cy="774"/>
              <a:chOff x="4608" y="2639"/>
              <a:chExt cx="251" cy="774"/>
            </a:xfrm>
          </p:grpSpPr>
          <p:sp>
            <p:nvSpPr>
              <p:cNvPr id="302" name="Shape 302"/>
              <p:cNvSpPr txBox="1"/>
              <p:nvPr/>
            </p:nvSpPr>
            <p:spPr>
              <a:xfrm>
                <a:off x="4608" y="3126"/>
                <a:ext cx="216" cy="288"/>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400" b="1" i="0" u="none" strike="noStrike" cap="none" baseline="0">
                    <a:solidFill>
                      <a:schemeClr val="dk1"/>
                    </a:solidFill>
                    <a:latin typeface="Verdana"/>
                    <a:ea typeface="Verdana"/>
                    <a:cs typeface="Verdana"/>
                    <a:sym typeface="Verdana"/>
                  </a:rPr>
                  <a:t>A</a:t>
                </a:r>
              </a:p>
            </p:txBody>
          </p:sp>
          <p:pic>
            <p:nvPicPr>
              <p:cNvPr id="303" name="Shape 303"/>
              <p:cNvPicPr preferRelativeResize="0"/>
              <p:nvPr/>
            </p:nvPicPr>
            <p:blipFill rotWithShape="1">
              <a:blip r:embed="rId3">
                <a:alphaModFix/>
              </a:blip>
              <a:srcRect/>
              <a:stretch/>
            </p:blipFill>
            <p:spPr>
              <a:xfrm>
                <a:off x="4624" y="2639"/>
                <a:ext cx="235" cy="522"/>
              </a:xfrm>
              <a:prstGeom prst="rect">
                <a:avLst/>
              </a:prstGeom>
              <a:noFill/>
              <a:ln>
                <a:noFill/>
              </a:ln>
            </p:spPr>
          </p:pic>
        </p:grpSp>
        <p:pic>
          <p:nvPicPr>
            <p:cNvPr id="304" name="Shape 304"/>
            <p:cNvPicPr preferRelativeResize="0"/>
            <p:nvPr/>
          </p:nvPicPr>
          <p:blipFill rotWithShape="1">
            <a:blip r:embed="rId3">
              <a:alphaModFix/>
            </a:blip>
            <a:srcRect/>
            <a:stretch/>
          </p:blipFill>
          <p:spPr>
            <a:xfrm>
              <a:off x="4463" y="3071"/>
              <a:ext cx="235" cy="522"/>
            </a:xfrm>
            <a:prstGeom prst="rect">
              <a:avLst/>
            </a:prstGeom>
            <a:noFill/>
            <a:ln>
              <a:noFill/>
            </a:ln>
          </p:spPr>
        </p:pic>
      </p:grpSp>
      <p:sp>
        <p:nvSpPr>
          <p:cNvPr id="305" name="Shape 30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06" name="Shape 30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Dampak Buruk</a:t>
            </a:r>
            <a:r>
              <a:rPr lang="id-ID" sz="5400" b="1" i="0" u="none" strike="noStrike" cap="none" baseline="0">
                <a:solidFill>
                  <a:schemeClr val="lt1"/>
                </a:solidFill>
                <a:latin typeface="Verdana"/>
                <a:ea typeface="Verdana"/>
                <a:cs typeface="Verdana"/>
                <a:sym typeface="Verdana"/>
              </a:rPr>
              <a:t> </a:t>
            </a:r>
            <a:r>
              <a:rPr lang="id-ID" sz="2800" b="1" i="0" u="none" strike="noStrike" cap="none" baseline="0">
                <a:solidFill>
                  <a:schemeClr val="lt1"/>
                </a:solidFill>
                <a:latin typeface="Verdana"/>
                <a:ea typeface="Verdana"/>
                <a:cs typeface="Verdana"/>
                <a:sym typeface="Verdana"/>
              </a:rPr>
              <a:t>Plagiat</a:t>
            </a:r>
          </a:p>
        </p:txBody>
      </p:sp>
      <p:sp>
        <p:nvSpPr>
          <p:cNvPr id="312" name="Shape 312"/>
          <p:cNvSpPr txBox="1">
            <a:spLocks noGrp="1"/>
          </p:cNvSpPr>
          <p:nvPr>
            <p:ph type="body" idx="1"/>
          </p:nvPr>
        </p:nvSpPr>
        <p:spPr>
          <a:xfrm>
            <a:off x="612647" y="1600200"/>
            <a:ext cx="8153399" cy="1877397"/>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rgbClr val="FF33CC"/>
              </a:buClr>
              <a:buSzPct val="25000"/>
              <a:buFont typeface="Verdana"/>
              <a:buNone/>
            </a:pPr>
            <a:r>
              <a:rPr lang="id-ID" sz="2400" b="0" i="0" u="none" strike="noStrike" cap="none" baseline="0" dirty="0">
                <a:solidFill>
                  <a:srgbClr val="FF33CC"/>
                </a:solidFill>
                <a:latin typeface="Verdana"/>
                <a:ea typeface="Verdana"/>
                <a:cs typeface="Verdana"/>
                <a:sym typeface="Verdana"/>
              </a:rPr>
              <a:t>3. Melanggar kode etik akademik</a:t>
            </a:r>
          </a:p>
          <a:p>
            <a:pPr marL="593725" marR="0" lvl="1" indent="-187325" algn="l" rtl="0">
              <a:spcBef>
                <a:spcPts val="800"/>
              </a:spcBef>
              <a:spcAft>
                <a:spcPts val="0"/>
              </a:spcAft>
              <a:buClr>
                <a:srgbClr val="595959"/>
              </a:buClr>
              <a:buSzPct val="100000"/>
              <a:buFont typeface="Verdana"/>
              <a:buChar char="–"/>
            </a:pPr>
            <a:r>
              <a:rPr lang="id-ID" sz="2400" b="0" i="0" u="none" strike="noStrike" cap="none" baseline="0" dirty="0">
                <a:solidFill>
                  <a:schemeClr val="dk1"/>
                </a:solidFill>
                <a:latin typeface="Verdana"/>
                <a:ea typeface="Verdana"/>
                <a:cs typeface="Verdana"/>
                <a:sym typeface="Verdana"/>
              </a:rPr>
              <a:t>Anda akan merasa bersalah/waswas</a:t>
            </a:r>
          </a:p>
          <a:p>
            <a:pPr marL="593725" marR="0" lvl="1" indent="-187325" algn="l" rtl="0">
              <a:spcBef>
                <a:spcPts val="800"/>
              </a:spcBef>
              <a:spcAft>
                <a:spcPts val="0"/>
              </a:spcAft>
              <a:buClr>
                <a:srgbClr val="595959"/>
              </a:buClr>
              <a:buSzPct val="100000"/>
              <a:buFont typeface="Verdana"/>
              <a:buChar char="–"/>
            </a:pPr>
            <a:r>
              <a:rPr lang="id-ID" sz="2400" b="0" i="0" u="none" strike="noStrike" cap="none" baseline="0" dirty="0">
                <a:solidFill>
                  <a:schemeClr val="dk1"/>
                </a:solidFill>
                <a:latin typeface="Verdana"/>
                <a:ea typeface="Verdana"/>
                <a:cs typeface="Verdana"/>
                <a:sym typeface="Verdana"/>
              </a:rPr>
              <a:t>Anda bisa dikeluarkan (DO)</a:t>
            </a:r>
          </a:p>
          <a:p>
            <a:pPr marL="593725" marR="0" lvl="1" indent="-187325" algn="l" rtl="0">
              <a:spcBef>
                <a:spcPts val="800"/>
              </a:spcBef>
              <a:spcAft>
                <a:spcPts val="0"/>
              </a:spcAft>
              <a:buClr>
                <a:srgbClr val="595959"/>
              </a:buClr>
              <a:buSzPct val="100000"/>
              <a:buFont typeface="Verdana"/>
              <a:buChar char="–"/>
            </a:pPr>
            <a:r>
              <a:rPr lang="id-ID" sz="2400" b="0" i="0" u="none" strike="noStrike" cap="none" baseline="0" dirty="0">
                <a:solidFill>
                  <a:schemeClr val="dk1"/>
                </a:solidFill>
                <a:latin typeface="Verdana"/>
                <a:ea typeface="Verdana"/>
                <a:cs typeface="Verdana"/>
                <a:sym typeface="Verdana"/>
              </a:rPr>
              <a:t>Anda akan dikucilkan dari lingkungan</a:t>
            </a:r>
          </a:p>
        </p:txBody>
      </p:sp>
      <p:sp>
        <p:nvSpPr>
          <p:cNvPr id="313" name="Shape 31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14" name="Shape 31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Dampak Buruk</a:t>
            </a:r>
            <a:r>
              <a:rPr lang="id-ID" sz="5400" b="1" i="0" u="none" strike="noStrike" cap="none" baseline="0">
                <a:solidFill>
                  <a:schemeClr val="lt1"/>
                </a:solidFill>
                <a:latin typeface="Verdana"/>
                <a:ea typeface="Verdana"/>
                <a:cs typeface="Verdana"/>
                <a:sym typeface="Verdana"/>
              </a:rPr>
              <a:t> </a:t>
            </a:r>
            <a:r>
              <a:rPr lang="id-ID" sz="2800" b="1" i="0" u="none" strike="noStrike" cap="none" baseline="0">
                <a:solidFill>
                  <a:schemeClr val="lt1"/>
                </a:solidFill>
                <a:latin typeface="Verdana"/>
                <a:ea typeface="Verdana"/>
                <a:cs typeface="Verdana"/>
                <a:sym typeface="Verdana"/>
              </a:rPr>
              <a:t>Plagiat</a:t>
            </a:r>
          </a:p>
        </p:txBody>
      </p:sp>
      <p:sp>
        <p:nvSpPr>
          <p:cNvPr id="320" name="Shape 320"/>
          <p:cNvSpPr txBox="1">
            <a:spLocks noGrp="1"/>
          </p:cNvSpPr>
          <p:nvPr>
            <p:ph type="body" idx="1"/>
          </p:nvPr>
        </p:nvSpPr>
        <p:spPr>
          <a:xfrm>
            <a:off x="612647" y="1600200"/>
            <a:ext cx="8153399" cy="2575024"/>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rgbClr val="FF33CC"/>
              </a:buClr>
              <a:buSzPct val="25000"/>
              <a:buFont typeface="Verdana"/>
              <a:buNone/>
            </a:pPr>
            <a:r>
              <a:rPr lang="id-ID" sz="2800" b="0" i="0" u="none" strike="noStrike" cap="none" baseline="0" dirty="0">
                <a:solidFill>
                  <a:srgbClr val="FF33CC"/>
                </a:solidFill>
                <a:latin typeface="Verdana"/>
                <a:ea typeface="Verdana"/>
                <a:cs typeface="Verdana"/>
                <a:sym typeface="Verdana"/>
              </a:rPr>
              <a:t>4. Merusak orisinalitas karya orang lain</a:t>
            </a:r>
          </a:p>
          <a:p>
            <a:pPr marL="593725" marR="0" lvl="1" indent="-187325" algn="l" rtl="0">
              <a:spcBef>
                <a:spcPts val="800"/>
              </a:spcBef>
              <a:spcAft>
                <a:spcPts val="0"/>
              </a:spcAft>
              <a:buClr>
                <a:srgbClr val="595959"/>
              </a:buClr>
              <a:buSzPct val="100000"/>
              <a:buFont typeface="Verdana"/>
              <a:buChar char="–"/>
            </a:pPr>
            <a:r>
              <a:rPr lang="id-ID" sz="2400" b="0" i="0" u="none" strike="noStrike" cap="none" baseline="0" dirty="0">
                <a:solidFill>
                  <a:schemeClr val="dk1"/>
                </a:solidFill>
                <a:latin typeface="Verdana"/>
                <a:ea typeface="Verdana"/>
                <a:cs typeface="Verdana"/>
                <a:sym typeface="Verdana"/>
              </a:rPr>
              <a:t>Merugikan orang lain yang karyanya anda klaim sebagai karya anda</a:t>
            </a:r>
          </a:p>
          <a:p>
            <a:pPr marL="593725" marR="0" lvl="1" indent="-187325" algn="l" rtl="0">
              <a:spcBef>
                <a:spcPts val="800"/>
              </a:spcBef>
              <a:spcAft>
                <a:spcPts val="0"/>
              </a:spcAft>
              <a:buClr>
                <a:srgbClr val="595959"/>
              </a:buClr>
              <a:buSzPct val="100000"/>
              <a:buFont typeface="Verdana"/>
              <a:buChar char="–"/>
            </a:pPr>
            <a:r>
              <a:rPr lang="id-ID" sz="2400" b="0" i="0" u="none" strike="noStrike" cap="none" baseline="0" dirty="0">
                <a:solidFill>
                  <a:schemeClr val="dk1"/>
                </a:solidFill>
                <a:latin typeface="Verdana"/>
                <a:ea typeface="Verdana"/>
                <a:cs typeface="Verdana"/>
                <a:sym typeface="Verdana"/>
              </a:rPr>
              <a:t>Penilaian yang </a:t>
            </a:r>
            <a:r>
              <a:rPr lang="id-ID" sz="2400" b="0" i="0" u="none" strike="noStrike" cap="none" baseline="0" dirty="0">
                <a:solidFill>
                  <a:srgbClr val="FF33CC"/>
                </a:solidFill>
                <a:latin typeface="Verdana"/>
                <a:ea typeface="Verdana"/>
                <a:cs typeface="Verdana"/>
                <a:sym typeface="Verdana"/>
              </a:rPr>
              <a:t>tidak adil</a:t>
            </a:r>
            <a:r>
              <a:rPr lang="id-ID" sz="2400" b="0" i="0" u="none" strike="noStrike" cap="none" baseline="0" dirty="0">
                <a:solidFill>
                  <a:schemeClr val="dk1"/>
                </a:solidFill>
                <a:latin typeface="Verdana"/>
                <a:ea typeface="Verdana"/>
                <a:cs typeface="Verdana"/>
                <a:sym typeface="Verdana"/>
              </a:rPr>
              <a:t> bagi orang lain yang bekerja dengan serius menggunakan kata-kata mereka sendiri</a:t>
            </a:r>
          </a:p>
        </p:txBody>
      </p:sp>
      <p:sp>
        <p:nvSpPr>
          <p:cNvPr id="321" name="Shape 321"/>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22" name="Shape 322"/>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3725837" y="228600"/>
            <a:ext cx="504020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Dampak Buruk</a:t>
            </a:r>
            <a:r>
              <a:rPr lang="id-ID" sz="5400" b="1" i="0" u="none" strike="noStrike" cap="none" baseline="0">
                <a:solidFill>
                  <a:schemeClr val="lt1"/>
                </a:solidFill>
                <a:latin typeface="Verdana"/>
                <a:ea typeface="Verdana"/>
                <a:cs typeface="Verdana"/>
                <a:sym typeface="Verdana"/>
              </a:rPr>
              <a:t> </a:t>
            </a:r>
            <a:r>
              <a:rPr lang="id-ID" sz="2800" b="1" i="0" u="none" strike="noStrike" cap="none" baseline="0">
                <a:solidFill>
                  <a:schemeClr val="lt1"/>
                </a:solidFill>
                <a:latin typeface="Verdana"/>
                <a:ea typeface="Verdana"/>
                <a:cs typeface="Verdana"/>
                <a:sym typeface="Verdana"/>
              </a:rPr>
              <a:t>Plagiat</a:t>
            </a:r>
          </a:p>
        </p:txBody>
      </p:sp>
      <p:sp>
        <p:nvSpPr>
          <p:cNvPr id="328" name="Shape 328"/>
          <p:cNvSpPr txBox="1">
            <a:spLocks noGrp="1"/>
          </p:cNvSpPr>
          <p:nvPr>
            <p:ph type="body" idx="1"/>
          </p:nvPr>
        </p:nvSpPr>
        <p:spPr>
          <a:xfrm>
            <a:off x="612647" y="1600200"/>
            <a:ext cx="8153399" cy="2575024"/>
          </a:xfrm>
          <a:prstGeom prst="rect">
            <a:avLst/>
          </a:prstGeom>
          <a:noFill/>
          <a:ln>
            <a:noFill/>
          </a:ln>
        </p:spPr>
        <p:txBody>
          <a:bodyPr lIns="91425" tIns="45700" rIns="91425" bIns="45700" anchor="t" anchorCtr="0">
            <a:spAutoFit/>
          </a:bodyPr>
          <a:lstStyle/>
          <a:p>
            <a:pPr marL="346075" marR="0" lvl="0" indent="-346075" algn="l" rtl="0">
              <a:spcBef>
                <a:spcPts val="0"/>
              </a:spcBef>
              <a:spcAft>
                <a:spcPts val="0"/>
              </a:spcAft>
              <a:buClr>
                <a:srgbClr val="FF33CC"/>
              </a:buClr>
              <a:buSzPct val="25000"/>
              <a:buFont typeface="Verdana"/>
              <a:buNone/>
            </a:pPr>
            <a:r>
              <a:rPr lang="id-ID" sz="2800" b="0" i="0" u="none" strike="noStrike" cap="none" baseline="0" dirty="0">
                <a:solidFill>
                  <a:srgbClr val="FF33CC"/>
                </a:solidFill>
                <a:latin typeface="Verdana"/>
                <a:ea typeface="Verdana"/>
                <a:cs typeface="Verdana"/>
                <a:sym typeface="Verdana"/>
              </a:rPr>
              <a:t>5. Merusak reputasi institusi anda</a:t>
            </a:r>
          </a:p>
          <a:p>
            <a:pPr marL="593725" marR="0" lvl="1" indent="-187325" algn="l" rtl="0">
              <a:spcBef>
                <a:spcPts val="800"/>
              </a:spcBef>
              <a:spcAft>
                <a:spcPts val="0"/>
              </a:spcAft>
              <a:buClr>
                <a:srgbClr val="595959"/>
              </a:buClr>
              <a:buSzPct val="100000"/>
              <a:buFont typeface="Verdana"/>
              <a:buChar char="–"/>
            </a:pPr>
            <a:r>
              <a:rPr lang="id-ID" sz="2400" b="0" i="0" u="none" strike="noStrike" cap="none" baseline="0" dirty="0">
                <a:solidFill>
                  <a:schemeClr val="dk1"/>
                </a:solidFill>
                <a:latin typeface="Verdana"/>
                <a:ea typeface="Verdana"/>
                <a:cs typeface="Verdana"/>
                <a:sym typeface="Verdana"/>
              </a:rPr>
              <a:t>Jika reputasi institusi </a:t>
            </a:r>
            <a:r>
              <a:rPr lang="id-ID" sz="2400" b="0" i="0" u="none" strike="noStrike" cap="none" baseline="0" dirty="0" smtClean="0">
                <a:solidFill>
                  <a:schemeClr val="dk1"/>
                </a:solidFill>
                <a:latin typeface="Verdana"/>
                <a:ea typeface="Verdana"/>
                <a:cs typeface="Verdana"/>
                <a:sym typeface="Verdana"/>
              </a:rPr>
              <a:t>Anda </a:t>
            </a:r>
            <a:r>
              <a:rPr lang="id-ID" sz="2400" b="0" i="0" u="none" strike="noStrike" cap="none" baseline="0" dirty="0">
                <a:solidFill>
                  <a:schemeClr val="dk1"/>
                </a:solidFill>
                <a:latin typeface="Verdana"/>
                <a:ea typeface="Verdana"/>
                <a:cs typeface="Verdana"/>
                <a:sym typeface="Verdana"/>
              </a:rPr>
              <a:t>rusak, maka ijasah </a:t>
            </a:r>
            <a:r>
              <a:rPr lang="id-ID" sz="2400" b="0" i="0" u="none" strike="noStrike" cap="none" baseline="0" dirty="0" smtClean="0">
                <a:solidFill>
                  <a:schemeClr val="dk1"/>
                </a:solidFill>
                <a:latin typeface="Verdana"/>
                <a:ea typeface="Verdana"/>
                <a:cs typeface="Verdana"/>
                <a:sym typeface="Verdana"/>
              </a:rPr>
              <a:t>Anda </a:t>
            </a:r>
            <a:r>
              <a:rPr lang="id-ID" sz="2400" b="0" i="0" u="none" strike="noStrike" cap="none" baseline="0" dirty="0">
                <a:solidFill>
                  <a:schemeClr val="dk1"/>
                </a:solidFill>
                <a:latin typeface="Verdana"/>
                <a:ea typeface="Verdana"/>
                <a:cs typeface="Verdana"/>
                <a:sym typeface="Verdana"/>
              </a:rPr>
              <a:t>menjadi tidak </a:t>
            </a:r>
            <a:r>
              <a:rPr lang="id-ID" sz="2400" b="0" i="0" u="none" strike="noStrike" cap="none" baseline="0" dirty="0" smtClean="0">
                <a:solidFill>
                  <a:schemeClr val="dk1"/>
                </a:solidFill>
                <a:latin typeface="Verdana"/>
                <a:ea typeface="Verdana"/>
                <a:cs typeface="Verdana"/>
                <a:sym typeface="Verdana"/>
              </a:rPr>
              <a:t>bernilai</a:t>
            </a:r>
            <a:endParaRPr lang="id-ID" sz="2400" b="0" i="0" u="none" strike="noStrike" cap="none" baseline="0" dirty="0">
              <a:solidFill>
                <a:schemeClr val="dk1"/>
              </a:solidFill>
              <a:latin typeface="Verdana"/>
              <a:ea typeface="Verdana"/>
              <a:cs typeface="Verdana"/>
              <a:sym typeface="Verdana"/>
            </a:endParaRPr>
          </a:p>
          <a:p>
            <a:pPr marL="593725" marR="0" lvl="1" indent="-187325" algn="l" rtl="0">
              <a:spcBef>
                <a:spcPts val="800"/>
              </a:spcBef>
              <a:spcAft>
                <a:spcPts val="0"/>
              </a:spcAft>
              <a:buClr>
                <a:srgbClr val="595959"/>
              </a:buClr>
              <a:buSzPct val="100000"/>
              <a:buFont typeface="Verdana"/>
              <a:buChar char="–"/>
            </a:pPr>
            <a:r>
              <a:rPr lang="id-ID" sz="2400" b="0" i="0" u="none" strike="noStrike" cap="none" baseline="0" dirty="0">
                <a:solidFill>
                  <a:schemeClr val="dk1"/>
                </a:solidFill>
                <a:latin typeface="Verdana"/>
                <a:ea typeface="Verdana"/>
                <a:cs typeface="Verdana"/>
                <a:sym typeface="Verdana"/>
              </a:rPr>
              <a:t>Institusi dengan reputasi tinggi biasanya SANGAT KERAS dalam menegakkan aturan </a:t>
            </a:r>
            <a:r>
              <a:rPr lang="id-ID" sz="2400" b="0" i="0" u="none" strike="noStrike" cap="none" baseline="0" dirty="0" smtClean="0">
                <a:solidFill>
                  <a:schemeClr val="dk1"/>
                </a:solidFill>
                <a:latin typeface="Verdana"/>
                <a:ea typeface="Verdana"/>
                <a:cs typeface="Verdana"/>
                <a:sym typeface="Verdana"/>
              </a:rPr>
              <a:t>plagiat</a:t>
            </a:r>
            <a:endParaRPr lang="id-ID" sz="2400" b="0" i="0" u="none" strike="noStrike" cap="none" baseline="0" dirty="0">
              <a:solidFill>
                <a:schemeClr val="dk1"/>
              </a:solidFill>
              <a:latin typeface="Verdana"/>
              <a:ea typeface="Verdana"/>
              <a:cs typeface="Verdana"/>
              <a:sym typeface="Verdana"/>
            </a:endParaRPr>
          </a:p>
        </p:txBody>
      </p:sp>
      <p:sp>
        <p:nvSpPr>
          <p:cNvPr id="329" name="Shape 32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30" name="Shape 33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3698542" y="228600"/>
            <a:ext cx="506750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Kegiatan Plagiat</a:t>
            </a:r>
          </a:p>
        </p:txBody>
      </p:sp>
      <p:sp>
        <p:nvSpPr>
          <p:cNvPr id="336" name="Shape 33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285750" marR="0" lvl="0" indent="-285750" algn="l" rtl="0">
              <a:spcBef>
                <a:spcPts val="0"/>
              </a:spcBef>
              <a:spcAft>
                <a:spcPts val="0"/>
              </a:spcAft>
              <a:buClr>
                <a:schemeClr val="dk1"/>
              </a:buClr>
              <a:buSzPct val="135000"/>
              <a:buFont typeface="Verdana"/>
              <a:buChar char="•"/>
            </a:pPr>
            <a:r>
              <a:rPr lang="id-ID" sz="2800" b="0" i="1" u="none" strike="noStrike" cap="none" baseline="0">
                <a:solidFill>
                  <a:schemeClr val="dk1"/>
                </a:solidFill>
                <a:latin typeface="Verdana"/>
                <a:ea typeface="Verdana"/>
                <a:cs typeface="Verdana"/>
                <a:sym typeface="Verdana"/>
              </a:rPr>
              <a:t>Carbon copy </a:t>
            </a:r>
            <a:r>
              <a:rPr lang="id-ID" sz="2800" b="0" i="0" u="none" strike="noStrike" cap="none" baseline="0">
                <a:solidFill>
                  <a:schemeClr val="dk1"/>
                </a:solidFill>
                <a:latin typeface="Verdana"/>
                <a:ea typeface="Verdana"/>
                <a:cs typeface="Verdana"/>
                <a:sym typeface="Verdana"/>
              </a:rPr>
              <a:t>(sama persis dengan aslinya)</a:t>
            </a:r>
          </a:p>
          <a:p>
            <a:pPr marL="285750" marR="0" lvl="0" indent="-285750" algn="l" rtl="0">
              <a:spcBef>
                <a:spcPts val="1800"/>
              </a:spcBef>
              <a:spcAft>
                <a:spcPts val="0"/>
              </a:spcAft>
              <a:buClr>
                <a:schemeClr val="dk1"/>
              </a:buClr>
              <a:buSzPct val="135000"/>
              <a:buFont typeface="Verdana"/>
              <a:buChar char="•"/>
            </a:pPr>
            <a:r>
              <a:rPr lang="id-ID" sz="2800" b="0" i="0" u="none" strike="noStrike" cap="none" baseline="0">
                <a:solidFill>
                  <a:schemeClr val="dk1"/>
                </a:solidFill>
                <a:latin typeface="Verdana"/>
                <a:ea typeface="Verdana"/>
                <a:cs typeface="Verdana"/>
                <a:sym typeface="Verdana"/>
              </a:rPr>
              <a:t>Penambahan teks</a:t>
            </a:r>
          </a:p>
          <a:p>
            <a:pPr marL="285750" marR="0" lvl="0" indent="-285750" algn="l" rtl="0">
              <a:spcBef>
                <a:spcPts val="1800"/>
              </a:spcBef>
              <a:spcAft>
                <a:spcPts val="0"/>
              </a:spcAft>
              <a:buClr>
                <a:schemeClr val="dk1"/>
              </a:buClr>
              <a:buSzPct val="135000"/>
              <a:buFont typeface="Verdana"/>
              <a:buChar char="•"/>
            </a:pPr>
            <a:r>
              <a:rPr lang="id-ID" sz="2800" b="0" i="0" u="none" strike="noStrike" cap="none" baseline="0">
                <a:solidFill>
                  <a:schemeClr val="dk1"/>
                </a:solidFill>
                <a:latin typeface="Verdana"/>
                <a:ea typeface="Verdana"/>
                <a:cs typeface="Verdana"/>
                <a:sym typeface="Verdana"/>
              </a:rPr>
              <a:t>Substitusi kata (sinonim)</a:t>
            </a:r>
          </a:p>
          <a:p>
            <a:pPr marL="285750" marR="0" lvl="0" indent="-285750" algn="l" rtl="0">
              <a:spcBef>
                <a:spcPts val="1800"/>
              </a:spcBef>
              <a:spcAft>
                <a:spcPts val="0"/>
              </a:spcAft>
              <a:buClr>
                <a:schemeClr val="dk1"/>
              </a:buClr>
              <a:buSzPct val="135000"/>
              <a:buFont typeface="Verdana"/>
              <a:buChar char="•"/>
            </a:pPr>
            <a:r>
              <a:rPr lang="id-ID" sz="2800" b="0" i="0" u="none" strike="noStrike" cap="none" baseline="0">
                <a:solidFill>
                  <a:schemeClr val="dk1"/>
                </a:solidFill>
                <a:latin typeface="Verdana"/>
                <a:ea typeface="Verdana"/>
                <a:cs typeface="Verdana"/>
                <a:sym typeface="Verdana"/>
              </a:rPr>
              <a:t>Pengubahan kalimat aktif menjadi pasif atau sebaliknya</a:t>
            </a:r>
          </a:p>
          <a:p>
            <a:pPr marL="285750" marR="0" lvl="0" indent="-285750" algn="l" rtl="0">
              <a:spcBef>
                <a:spcPts val="1800"/>
              </a:spcBef>
              <a:spcAft>
                <a:spcPts val="0"/>
              </a:spcAft>
              <a:buClr>
                <a:schemeClr val="dk1"/>
              </a:buClr>
              <a:buSzPct val="135000"/>
              <a:buFont typeface="Verdana"/>
              <a:buChar char="•"/>
            </a:pPr>
            <a:r>
              <a:rPr lang="id-ID" sz="2800" b="0" i="1" u="none" strike="noStrike" cap="none" baseline="0">
                <a:solidFill>
                  <a:schemeClr val="dk1"/>
                </a:solidFill>
                <a:latin typeface="Verdana"/>
                <a:ea typeface="Verdana"/>
                <a:cs typeface="Verdana"/>
                <a:sym typeface="Verdana"/>
              </a:rPr>
              <a:t>Paraphrase</a:t>
            </a:r>
            <a:r>
              <a:rPr lang="id-ID" sz="2800" b="0" i="0" u="none" strike="noStrike" cap="none" baseline="0">
                <a:solidFill>
                  <a:schemeClr val="dk1"/>
                </a:solidFill>
                <a:latin typeface="Verdana"/>
                <a:ea typeface="Verdana"/>
                <a:cs typeface="Verdana"/>
                <a:sym typeface="Verdana"/>
              </a:rPr>
              <a:t> (buat kalimat lain, tapi idenya sama) tanpa sumber</a:t>
            </a:r>
          </a:p>
        </p:txBody>
      </p:sp>
      <p:sp>
        <p:nvSpPr>
          <p:cNvPr id="337" name="Shape 337"/>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38" name="Shape 338"/>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1" u="none" strike="noStrike" cap="none" baseline="0">
                <a:solidFill>
                  <a:schemeClr val="lt1"/>
                </a:solidFill>
                <a:latin typeface="Verdana"/>
                <a:ea typeface="Verdana"/>
                <a:cs typeface="Verdana"/>
                <a:sym typeface="Verdana"/>
              </a:rPr>
              <a:t>Carbon copy </a:t>
            </a:r>
            <a:r>
              <a:rPr lang="id-ID" sz="2800" b="1" i="0" u="none" strike="noStrike" cap="none" baseline="0">
                <a:solidFill>
                  <a:schemeClr val="lt1"/>
                </a:solidFill>
                <a:latin typeface="Verdana"/>
                <a:ea typeface="Verdana"/>
                <a:cs typeface="Verdana"/>
                <a:sym typeface="Verdana"/>
              </a:rPr>
              <a:t>(persis aslinya)</a:t>
            </a:r>
          </a:p>
        </p:txBody>
      </p:sp>
      <p:sp>
        <p:nvSpPr>
          <p:cNvPr id="344" name="Shape 344"/>
          <p:cNvSpPr txBox="1">
            <a:spLocks noGrp="1"/>
          </p:cNvSpPr>
          <p:nvPr>
            <p:ph type="body" idx="1"/>
          </p:nvPr>
        </p:nvSpPr>
        <p:spPr>
          <a:xfrm>
            <a:off x="457200" y="1600200"/>
            <a:ext cx="8153399" cy="1981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Clr>
                <a:schemeClr val="dk1"/>
              </a:buClr>
              <a:buSzPct val="25000"/>
              <a:buFont typeface="Times New Roman"/>
              <a:buNone/>
            </a:pPr>
            <a:r>
              <a:rPr lang="id-ID" sz="2400" b="0" i="0" u="none" strike="noStrike" cap="none" baseline="0" dirty="0">
                <a:solidFill>
                  <a:schemeClr val="dk1"/>
                </a:solidFill>
                <a:latin typeface="Times New Roman"/>
                <a:ea typeface="Times New Roman"/>
                <a:cs typeface="Times New Roman"/>
                <a:sym typeface="Times New Roman"/>
              </a:rPr>
              <a:t>Langkah</a:t>
            </a:r>
            <a:r>
              <a:rPr lang="id-ID" sz="2400" b="1" i="0" u="none" strike="noStrike" cap="none" baseline="0" dirty="0">
                <a:solidFill>
                  <a:srgbClr val="FF0000"/>
                </a:solidFill>
                <a:latin typeface="Times New Roman"/>
                <a:ea typeface="Times New Roman"/>
                <a:cs typeface="Times New Roman"/>
                <a:sym typeface="Times New Roman"/>
              </a:rPr>
              <a:t>, pertame</a:t>
            </a:r>
            <a:r>
              <a:rPr lang="id-ID" sz="2400" b="0" i="0" u="none" strike="noStrike" cap="none" baseline="0" dirty="0">
                <a:solidFill>
                  <a:schemeClr val="dk1"/>
                </a:solidFill>
                <a:latin typeface="Times New Roman"/>
                <a:ea typeface="Times New Roman"/>
                <a:cs typeface="Times New Roman"/>
                <a:sym typeface="Times New Roman"/>
              </a:rPr>
              <a:t> yang harus dilakukan adalah Segmentasi. Sinyal ucapan dibagi-bagi kedalam beberapa segmen pendek yang saling beririsan. Caranya adalah dengan memisahkan sinyal ucapan menjadi segmen-segmen yang berisi </a:t>
            </a:r>
            <a:r>
              <a:rPr lang="id-ID" sz="2400" b="0" i="1" u="none" strike="noStrike" cap="none" baseline="0" dirty="0">
                <a:solidFill>
                  <a:schemeClr val="dk1"/>
                </a:solidFill>
                <a:latin typeface="Times New Roman"/>
                <a:ea typeface="Times New Roman"/>
                <a:cs typeface="Times New Roman"/>
                <a:sym typeface="Times New Roman"/>
              </a:rPr>
              <a:t>m</a:t>
            </a:r>
            <a:r>
              <a:rPr lang="id-ID" sz="2400" b="0" i="0" u="none" strike="noStrike" cap="none" baseline="0" dirty="0">
                <a:solidFill>
                  <a:schemeClr val="dk1"/>
                </a:solidFill>
                <a:latin typeface="Times New Roman"/>
                <a:ea typeface="Times New Roman"/>
                <a:cs typeface="Times New Roman"/>
                <a:sym typeface="Times New Roman"/>
              </a:rPr>
              <a:t> sampel dan beririsan sebanyak </a:t>
            </a:r>
            <a:r>
              <a:rPr lang="id-ID" sz="2400" b="0" i="1" u="none" strike="noStrike" cap="none" baseline="0" dirty="0">
                <a:solidFill>
                  <a:schemeClr val="dk1"/>
                </a:solidFill>
                <a:latin typeface="Times New Roman"/>
                <a:ea typeface="Times New Roman"/>
                <a:cs typeface="Times New Roman"/>
                <a:sym typeface="Times New Roman"/>
              </a:rPr>
              <a:t>n</a:t>
            </a:r>
            <a:r>
              <a:rPr lang="id-ID" sz="2400" b="0" i="0" u="none" strike="noStrike" cap="none" baseline="0" dirty="0">
                <a:solidFill>
                  <a:schemeClr val="dk1"/>
                </a:solidFill>
                <a:latin typeface="Times New Roman"/>
                <a:ea typeface="Times New Roman"/>
                <a:cs typeface="Times New Roman"/>
                <a:sym typeface="Times New Roman"/>
              </a:rPr>
              <a:t> </a:t>
            </a:r>
            <a:r>
              <a:rPr lang="id-ID" sz="2400" b="1" i="0" u="none" strike="noStrike" cap="none" baseline="0" dirty="0">
                <a:solidFill>
                  <a:srgbClr val="FF0000"/>
                </a:solidFill>
                <a:latin typeface="Times New Roman"/>
                <a:ea typeface="Times New Roman"/>
                <a:cs typeface="Times New Roman"/>
                <a:sym typeface="Times New Roman"/>
              </a:rPr>
              <a:t>sempel</a:t>
            </a:r>
            <a:r>
              <a:rPr lang="id-ID" sz="2400" b="1" i="0" u="none" strike="noStrike" cap="none" baseline="0" dirty="0">
                <a:solidFill>
                  <a:schemeClr val="dk1"/>
                </a:solidFill>
                <a:latin typeface="Times New Roman"/>
                <a:ea typeface="Times New Roman"/>
                <a:cs typeface="Times New Roman"/>
                <a:sym typeface="Times New Roman"/>
              </a:rPr>
              <a:t>.</a:t>
            </a:r>
          </a:p>
        </p:txBody>
      </p:sp>
      <p:sp>
        <p:nvSpPr>
          <p:cNvPr id="345" name="Shape 345"/>
          <p:cNvSpPr/>
          <p:nvPr/>
        </p:nvSpPr>
        <p:spPr>
          <a:xfrm>
            <a:off x="457200" y="4038600"/>
            <a:ext cx="8153399" cy="1981199"/>
          </a:xfrm>
          <a:prstGeom prst="rect">
            <a:avLst/>
          </a:prstGeom>
          <a:solidFill>
            <a:schemeClr val="lt1"/>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400" b="0" i="0" u="none" strike="noStrike" cap="none" baseline="0">
                <a:solidFill>
                  <a:schemeClr val="dk1"/>
                </a:solidFill>
                <a:latin typeface="Times New Roman"/>
                <a:ea typeface="Times New Roman"/>
                <a:cs typeface="Times New Roman"/>
                <a:sym typeface="Times New Roman"/>
              </a:rPr>
              <a:t>Langkah</a:t>
            </a:r>
            <a:r>
              <a:rPr lang="id-ID" sz="2400" b="1" i="0" u="none" strike="noStrike" cap="none" baseline="0">
                <a:solidFill>
                  <a:srgbClr val="FF0000"/>
                </a:solidFill>
                <a:latin typeface="Times New Roman"/>
                <a:ea typeface="Times New Roman"/>
                <a:cs typeface="Times New Roman"/>
                <a:sym typeface="Times New Roman"/>
              </a:rPr>
              <a:t>,</a:t>
            </a:r>
            <a:r>
              <a:rPr lang="id-ID" sz="2400" b="0" i="0" u="none" strike="noStrike" cap="none" baseline="0">
                <a:solidFill>
                  <a:srgbClr val="FF0000"/>
                </a:solidFill>
                <a:latin typeface="Times New Roman"/>
                <a:ea typeface="Times New Roman"/>
                <a:cs typeface="Times New Roman"/>
                <a:sym typeface="Times New Roman"/>
              </a:rPr>
              <a:t> </a:t>
            </a:r>
            <a:r>
              <a:rPr lang="id-ID" sz="2400" b="1" i="0" u="none" strike="noStrike" cap="none" baseline="0">
                <a:solidFill>
                  <a:srgbClr val="FF0000"/>
                </a:solidFill>
                <a:latin typeface="Times New Roman"/>
                <a:ea typeface="Times New Roman"/>
                <a:cs typeface="Times New Roman"/>
                <a:sym typeface="Times New Roman"/>
              </a:rPr>
              <a:t>pertame</a:t>
            </a:r>
            <a:r>
              <a:rPr lang="id-ID" sz="2400" b="0" i="0" u="none" strike="noStrike" cap="none" baseline="0">
                <a:solidFill>
                  <a:schemeClr val="dk1"/>
                </a:solidFill>
                <a:latin typeface="Times New Roman"/>
                <a:ea typeface="Times New Roman"/>
                <a:cs typeface="Times New Roman"/>
                <a:sym typeface="Times New Roman"/>
              </a:rPr>
              <a:t> yang harus dilakukan adalah Segmentasi. Sinyal ucapan dibagi-bagi kedalam beberapa segmen pendek yang saling beririsan. Caranya adalah dengan memisahkan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a:t>
            </a:r>
            <a:r>
              <a:rPr lang="id-ID" sz="2400" b="1" i="0" u="none" strike="noStrike" cap="none" baseline="0">
                <a:solidFill>
                  <a:srgbClr val="FF0000"/>
                </a:solidFill>
                <a:latin typeface="Times New Roman"/>
                <a:ea typeface="Times New Roman"/>
                <a:cs typeface="Times New Roman"/>
                <a:sym typeface="Times New Roman"/>
              </a:rPr>
              <a:t>sempel</a:t>
            </a:r>
            <a:r>
              <a:rPr lang="id-ID" sz="2400" b="1" i="0" u="none" strike="noStrike" cap="none" baseline="0">
                <a:solidFill>
                  <a:schemeClr val="dk1"/>
                </a:solidFill>
                <a:latin typeface="Times New Roman"/>
                <a:ea typeface="Times New Roman"/>
                <a:cs typeface="Times New Roman"/>
                <a:sym typeface="Times New Roman"/>
              </a:rPr>
              <a:t>.</a:t>
            </a:r>
          </a:p>
        </p:txBody>
      </p:sp>
      <p:sp>
        <p:nvSpPr>
          <p:cNvPr id="346" name="Shape 34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47" name="Shape 34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title"/>
          </p:nvPr>
        </p:nvSpPr>
        <p:spPr>
          <a:xfrm>
            <a:off x="3725837" y="228600"/>
            <a:ext cx="504020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Penambahan teks</a:t>
            </a:r>
          </a:p>
        </p:txBody>
      </p:sp>
      <p:sp>
        <p:nvSpPr>
          <p:cNvPr id="353" name="Shape 353"/>
          <p:cNvSpPr txBox="1">
            <a:spLocks noGrp="1"/>
          </p:cNvSpPr>
          <p:nvPr>
            <p:ph type="body" idx="1"/>
          </p:nvPr>
        </p:nvSpPr>
        <p:spPr>
          <a:xfrm>
            <a:off x="457200" y="1600200"/>
            <a:ext cx="8153399" cy="1981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Clr>
                <a:schemeClr val="dk1"/>
              </a:buClr>
              <a:buSzPct val="25000"/>
              <a:buFont typeface="Times New Roman"/>
              <a:buNone/>
            </a:pPr>
            <a:r>
              <a:rPr lang="id-ID" sz="2400" b="0" i="0" u="none" strike="noStrike" cap="none" baseline="0">
                <a:solidFill>
                  <a:schemeClr val="dk1"/>
                </a:solidFill>
                <a:latin typeface="Times New Roman"/>
                <a:ea typeface="Times New Roman"/>
                <a:cs typeface="Times New Roman"/>
                <a:sym typeface="Times New Roman"/>
              </a:rPr>
              <a:t>Langkah pertama yang harus dilakukan adalah Segmentasi. Sinyal ucapan dibagi-bagi kedalam beberapa segmen pendek yang saling beririsan. Caranya adalah dengan memisahkan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54" name="Shape 354"/>
          <p:cNvSpPr/>
          <p:nvPr/>
        </p:nvSpPr>
        <p:spPr>
          <a:xfrm>
            <a:off x="457200" y="3649639"/>
            <a:ext cx="8153399" cy="2514599"/>
          </a:xfrm>
          <a:prstGeom prst="rect">
            <a:avLst/>
          </a:prstGeom>
          <a:solidFill>
            <a:schemeClr val="lt1"/>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400" b="1" i="0" u="none" strike="noStrike" cap="none" baseline="0">
                <a:solidFill>
                  <a:srgbClr val="FF0000"/>
                </a:solidFill>
                <a:latin typeface="Times New Roman"/>
                <a:ea typeface="Times New Roman"/>
                <a:cs typeface="Times New Roman"/>
                <a:sym typeface="Times New Roman"/>
              </a:rPr>
              <a:t>Selanjutnya, perhatikan diagram blok di atas</a:t>
            </a:r>
            <a:r>
              <a:rPr lang="id-ID" sz="2400" b="0" i="0" u="none" strike="noStrike" cap="none" baseline="0">
                <a:solidFill>
                  <a:schemeClr val="dk1"/>
                </a:solidFill>
                <a:latin typeface="Times New Roman"/>
                <a:ea typeface="Times New Roman"/>
                <a:cs typeface="Times New Roman"/>
                <a:sym typeface="Times New Roman"/>
              </a:rPr>
              <a:t>. Langkah pertama yang harus dilakukan adalah Segmentasi. Sinyal ucapan dibagi-bagi kedalam beberapa segmen pendek yang saling beririsan. </a:t>
            </a:r>
            <a:r>
              <a:rPr lang="id-ID" sz="2400" b="1" i="0" u="none" strike="noStrike" cap="none" baseline="0">
                <a:solidFill>
                  <a:srgbClr val="FF0000"/>
                </a:solidFill>
                <a:latin typeface="Times New Roman"/>
                <a:ea typeface="Times New Roman"/>
                <a:cs typeface="Times New Roman"/>
                <a:sym typeface="Times New Roman"/>
              </a:rPr>
              <a:t>Bagaimana caranya?</a:t>
            </a:r>
            <a:r>
              <a:rPr lang="id-ID" sz="2400" b="0" i="0" u="none" strike="noStrike" cap="none" baseline="0">
                <a:solidFill>
                  <a:schemeClr val="dk1"/>
                </a:solidFill>
                <a:latin typeface="Times New Roman"/>
                <a:ea typeface="Times New Roman"/>
                <a:cs typeface="Times New Roman"/>
                <a:sym typeface="Times New Roman"/>
              </a:rPr>
              <a:t> Caranya adalah dengan memisahkan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55" name="Shape 35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56" name="Shape 35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Substitusi kata (sinonim)</a:t>
            </a:r>
          </a:p>
        </p:txBody>
      </p:sp>
      <p:sp>
        <p:nvSpPr>
          <p:cNvPr id="362" name="Shape 362"/>
          <p:cNvSpPr txBox="1">
            <a:spLocks noGrp="1"/>
          </p:cNvSpPr>
          <p:nvPr>
            <p:ph type="body" idx="1"/>
          </p:nvPr>
        </p:nvSpPr>
        <p:spPr>
          <a:xfrm>
            <a:off x="457200" y="1600200"/>
            <a:ext cx="8153399" cy="1981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Clr>
                <a:schemeClr val="dk1"/>
              </a:buClr>
              <a:buSzPct val="25000"/>
              <a:buFont typeface="Times New Roman"/>
              <a:buNone/>
            </a:pPr>
            <a:r>
              <a:rPr lang="id-ID" sz="2400" b="0" i="0" u="none" strike="noStrike" cap="none" baseline="0">
                <a:solidFill>
                  <a:schemeClr val="dk1"/>
                </a:solidFill>
                <a:latin typeface="Times New Roman"/>
                <a:ea typeface="Times New Roman"/>
                <a:cs typeface="Times New Roman"/>
                <a:sym typeface="Times New Roman"/>
              </a:rPr>
              <a:t>Langkah pertama yang harus dilakukan adalah Segmentasi. Sinyal ucapan dibagi-bagi kedalam beberapa segmen pendek yang saling beririsan. Caranya adalah dengan memisahkan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63" name="Shape 363"/>
          <p:cNvSpPr/>
          <p:nvPr/>
        </p:nvSpPr>
        <p:spPr>
          <a:xfrm>
            <a:off x="457200" y="4038600"/>
            <a:ext cx="8153399" cy="1981199"/>
          </a:xfrm>
          <a:prstGeom prst="rect">
            <a:avLst/>
          </a:prstGeom>
          <a:solidFill>
            <a:schemeClr val="lt1"/>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400" b="0" i="0" u="none" strike="noStrike" cap="none" baseline="0">
                <a:solidFill>
                  <a:schemeClr val="dk1"/>
                </a:solidFill>
                <a:latin typeface="Times New Roman"/>
                <a:ea typeface="Times New Roman"/>
                <a:cs typeface="Times New Roman"/>
                <a:sym typeface="Times New Roman"/>
              </a:rPr>
              <a:t>Langkah pertama yang harus dilakukan </a:t>
            </a:r>
            <a:r>
              <a:rPr lang="id-ID" sz="2400" b="1" i="0" u="none" strike="noStrike" cap="none" baseline="0">
                <a:solidFill>
                  <a:srgbClr val="FF0000"/>
                </a:solidFill>
                <a:latin typeface="Times New Roman"/>
                <a:ea typeface="Times New Roman"/>
                <a:cs typeface="Times New Roman"/>
                <a:sym typeface="Times New Roman"/>
              </a:rPr>
              <a:t>yaitu</a:t>
            </a:r>
            <a:r>
              <a:rPr lang="id-ID" sz="2400" b="0" i="0" u="none" strike="noStrike" cap="none" baseline="0">
                <a:solidFill>
                  <a:schemeClr val="dk1"/>
                </a:solidFill>
                <a:latin typeface="Times New Roman"/>
                <a:ea typeface="Times New Roman"/>
                <a:cs typeface="Times New Roman"/>
                <a:sym typeface="Times New Roman"/>
              </a:rPr>
              <a:t> Segmentasi. Sinyal ucapan </a:t>
            </a:r>
            <a:r>
              <a:rPr lang="id-ID" sz="2400" b="1" i="0" u="none" strike="noStrike" cap="none" baseline="0">
                <a:solidFill>
                  <a:srgbClr val="FF0000"/>
                </a:solidFill>
                <a:latin typeface="Times New Roman"/>
                <a:ea typeface="Times New Roman"/>
                <a:cs typeface="Times New Roman"/>
                <a:sym typeface="Times New Roman"/>
              </a:rPr>
              <a:t>didekomposisi</a:t>
            </a:r>
            <a:r>
              <a:rPr lang="id-ID" sz="2400" b="0" i="0" u="none" strike="noStrike" cap="none" baseline="0">
                <a:solidFill>
                  <a:schemeClr val="dk1"/>
                </a:solidFill>
                <a:latin typeface="Times New Roman"/>
                <a:ea typeface="Times New Roman"/>
                <a:cs typeface="Times New Roman"/>
                <a:sym typeface="Times New Roman"/>
              </a:rPr>
              <a:t> kedalam beberapa segmen pendek yang saling </a:t>
            </a:r>
            <a:r>
              <a:rPr lang="id-ID" sz="2400" b="1" i="1" u="none" strike="noStrike" cap="none" baseline="0">
                <a:solidFill>
                  <a:srgbClr val="FF0000"/>
                </a:solidFill>
                <a:latin typeface="Times New Roman"/>
                <a:ea typeface="Times New Roman"/>
                <a:cs typeface="Times New Roman"/>
                <a:sym typeface="Times New Roman"/>
              </a:rPr>
              <a:t>overlap</a:t>
            </a:r>
            <a:r>
              <a:rPr lang="id-ID" sz="2400" b="0" i="0" u="none" strike="noStrike" cap="none" baseline="0">
                <a:solidFill>
                  <a:schemeClr val="dk1"/>
                </a:solidFill>
                <a:latin typeface="Times New Roman"/>
                <a:ea typeface="Times New Roman"/>
                <a:cs typeface="Times New Roman"/>
                <a:sym typeface="Times New Roman"/>
              </a:rPr>
              <a:t>. Caranya adalah dengan </a:t>
            </a:r>
            <a:r>
              <a:rPr lang="id-ID" sz="2400" b="1" i="0" u="none" strike="noStrike" cap="none" baseline="0">
                <a:solidFill>
                  <a:srgbClr val="FF0000"/>
                </a:solidFill>
                <a:latin typeface="Times New Roman"/>
                <a:ea typeface="Times New Roman"/>
                <a:cs typeface="Times New Roman"/>
                <a:sym typeface="Times New Roman"/>
              </a:rPr>
              <a:t>memotong</a:t>
            </a:r>
            <a:r>
              <a:rPr lang="id-ID" sz="2400" b="0" i="0" u="none" strike="noStrike" cap="none" baseline="0">
                <a:solidFill>
                  <a:schemeClr val="dk1"/>
                </a:solidFill>
                <a:latin typeface="Times New Roman"/>
                <a:ea typeface="Times New Roman"/>
                <a:cs typeface="Times New Roman"/>
                <a:sym typeface="Times New Roman"/>
              </a:rPr>
              <a:t>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a:t>
            </a:r>
            <a:r>
              <a:rPr lang="id-ID" sz="2400" b="1" i="1" u="none" strike="noStrike" cap="none" baseline="0">
                <a:solidFill>
                  <a:srgbClr val="FF0000"/>
                </a:solidFill>
                <a:latin typeface="Times New Roman"/>
                <a:ea typeface="Times New Roman"/>
                <a:cs typeface="Times New Roman"/>
                <a:sym typeface="Times New Roman"/>
              </a:rPr>
              <a:t>overlap</a:t>
            </a:r>
            <a:r>
              <a:rPr lang="id-ID" sz="2400" b="0" i="0" u="none" strike="noStrike" cap="none" baseline="0">
                <a:solidFill>
                  <a:schemeClr val="dk1"/>
                </a:solidFill>
                <a:latin typeface="Times New Roman"/>
                <a:ea typeface="Times New Roman"/>
                <a:cs typeface="Times New Roman"/>
                <a:sym typeface="Times New Roman"/>
              </a:rPr>
              <a:t>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64" name="Shape 36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65" name="Shape 36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Shape 370"/>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Kalimat aktif ←→  pasif</a:t>
            </a:r>
          </a:p>
        </p:txBody>
      </p:sp>
      <p:sp>
        <p:nvSpPr>
          <p:cNvPr id="371" name="Shape 371"/>
          <p:cNvSpPr txBox="1">
            <a:spLocks noGrp="1"/>
          </p:cNvSpPr>
          <p:nvPr>
            <p:ph type="body" idx="1"/>
          </p:nvPr>
        </p:nvSpPr>
        <p:spPr>
          <a:xfrm>
            <a:off x="457200" y="1600200"/>
            <a:ext cx="8153399" cy="1981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lnSpc>
                <a:spcPct val="90000"/>
              </a:lnSpc>
              <a:spcBef>
                <a:spcPts val="0"/>
              </a:spcBef>
              <a:spcAft>
                <a:spcPts val="0"/>
              </a:spcAft>
              <a:buClr>
                <a:schemeClr val="dk1"/>
              </a:buClr>
              <a:buSzPct val="25000"/>
              <a:buFont typeface="Times New Roman"/>
              <a:buNone/>
            </a:pPr>
            <a:r>
              <a:rPr lang="id-ID" sz="2400" b="0" i="0" u="none" strike="noStrike" cap="none" baseline="0">
                <a:solidFill>
                  <a:schemeClr val="dk1"/>
                </a:solidFill>
                <a:latin typeface="Times New Roman"/>
                <a:ea typeface="Times New Roman"/>
                <a:cs typeface="Times New Roman"/>
                <a:sym typeface="Times New Roman"/>
              </a:rPr>
              <a:t>Langkah pertama yang harus dilakukan adalah Segmentasi. Sinyal ucapan dibagi-bagi kedalam beberapa segmen pendek yang saling beririsan. Caranya adalah dengan memisahkan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72" name="Shape 372"/>
          <p:cNvSpPr/>
          <p:nvPr/>
        </p:nvSpPr>
        <p:spPr>
          <a:xfrm>
            <a:off x="457200" y="4038600"/>
            <a:ext cx="8153399" cy="1981199"/>
          </a:xfrm>
          <a:prstGeom prst="rect">
            <a:avLst/>
          </a:prstGeom>
          <a:solidFill>
            <a:schemeClr val="lt1"/>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400" b="0" i="0" u="none" strike="noStrike" cap="none" baseline="0">
                <a:solidFill>
                  <a:schemeClr val="dk1"/>
                </a:solidFill>
                <a:latin typeface="Times New Roman"/>
                <a:ea typeface="Times New Roman"/>
                <a:cs typeface="Times New Roman"/>
                <a:sym typeface="Times New Roman"/>
              </a:rPr>
              <a:t>Langkah pertama yang harus dilakukan adalah Segmentasi. Proses segmentasi </a:t>
            </a:r>
            <a:r>
              <a:rPr lang="id-ID" sz="2400" b="1" i="0" u="none" strike="noStrike" cap="none" baseline="0">
                <a:solidFill>
                  <a:srgbClr val="FF0000"/>
                </a:solidFill>
                <a:latin typeface="Times New Roman"/>
                <a:ea typeface="Times New Roman"/>
                <a:cs typeface="Times New Roman"/>
                <a:sym typeface="Times New Roman"/>
              </a:rPr>
              <a:t>membagi</a:t>
            </a:r>
            <a:r>
              <a:rPr lang="id-ID" sz="2400" b="0" i="0" u="none" strike="noStrike" cap="none" baseline="0">
                <a:solidFill>
                  <a:srgbClr val="FF0000"/>
                </a:solidFill>
                <a:latin typeface="Times New Roman"/>
                <a:ea typeface="Times New Roman"/>
                <a:cs typeface="Times New Roman"/>
                <a:sym typeface="Times New Roman"/>
              </a:rPr>
              <a:t> </a:t>
            </a:r>
            <a:r>
              <a:rPr lang="id-ID" sz="2400" b="0" i="0" u="none" strike="noStrike" cap="none" baseline="0">
                <a:solidFill>
                  <a:schemeClr val="dk1"/>
                </a:solidFill>
                <a:latin typeface="Times New Roman"/>
                <a:ea typeface="Times New Roman"/>
                <a:cs typeface="Times New Roman"/>
                <a:sym typeface="Times New Roman"/>
              </a:rPr>
              <a:t>sinyal ucapan kedalam beberapa segmen pendek yang saling beririsan. Caranya adalah </a:t>
            </a:r>
            <a:r>
              <a:rPr lang="id-ID" sz="2400" b="1" i="0" u="none" strike="noStrike" cap="none" baseline="0">
                <a:solidFill>
                  <a:srgbClr val="FF0000"/>
                </a:solidFill>
                <a:latin typeface="Times New Roman"/>
                <a:ea typeface="Times New Roman"/>
                <a:cs typeface="Times New Roman"/>
                <a:sym typeface="Times New Roman"/>
              </a:rPr>
              <a:t>sinyal</a:t>
            </a:r>
            <a:r>
              <a:rPr lang="id-ID" sz="2400" b="0" i="0" u="none" strike="noStrike" cap="none" baseline="0">
                <a:solidFill>
                  <a:srgbClr val="FF0000"/>
                </a:solidFill>
                <a:latin typeface="Times New Roman"/>
                <a:ea typeface="Times New Roman"/>
                <a:cs typeface="Times New Roman"/>
                <a:sym typeface="Times New Roman"/>
              </a:rPr>
              <a:t> </a:t>
            </a:r>
            <a:r>
              <a:rPr lang="id-ID" sz="2400" b="1" i="0" u="none" strike="noStrike" cap="none" baseline="0">
                <a:solidFill>
                  <a:srgbClr val="FF0000"/>
                </a:solidFill>
                <a:latin typeface="Times New Roman"/>
                <a:ea typeface="Times New Roman"/>
                <a:cs typeface="Times New Roman"/>
                <a:sym typeface="Times New Roman"/>
              </a:rPr>
              <a:t>ucapan dipisahkan</a:t>
            </a:r>
            <a:r>
              <a:rPr lang="id-ID" sz="2400" b="0" i="0" u="none" strike="noStrike" cap="none" baseline="0">
                <a:solidFill>
                  <a:schemeClr val="dk1"/>
                </a:solidFill>
                <a:latin typeface="Times New Roman"/>
                <a:ea typeface="Times New Roman"/>
                <a:cs typeface="Times New Roman"/>
                <a:sym typeface="Times New Roman"/>
              </a:rPr>
              <a:t>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73" name="Shape 37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74" name="Shape 37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Shape 379"/>
          <p:cNvSpPr txBox="1">
            <a:spLocks noGrp="1"/>
          </p:cNvSpPr>
          <p:nvPr>
            <p:ph type="title"/>
          </p:nvPr>
        </p:nvSpPr>
        <p:spPr>
          <a:xfrm>
            <a:off x="3725837" y="228600"/>
            <a:ext cx="504020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1" u="none" strike="noStrike" cap="none" baseline="0">
                <a:solidFill>
                  <a:schemeClr val="lt1"/>
                </a:solidFill>
                <a:latin typeface="Verdana"/>
                <a:ea typeface="Verdana"/>
                <a:cs typeface="Verdana"/>
                <a:sym typeface="Verdana"/>
              </a:rPr>
              <a:t>Paraphrase </a:t>
            </a:r>
            <a:r>
              <a:rPr lang="id-ID" sz="2800" b="1" i="0" u="none" strike="noStrike" cap="none" baseline="0">
                <a:solidFill>
                  <a:schemeClr val="lt1"/>
                </a:solidFill>
                <a:latin typeface="Verdana"/>
                <a:ea typeface="Verdana"/>
                <a:cs typeface="Verdana"/>
                <a:sym typeface="Verdana"/>
              </a:rPr>
              <a:t>tanpa sumber</a:t>
            </a:r>
          </a:p>
        </p:txBody>
      </p:sp>
      <p:sp>
        <p:nvSpPr>
          <p:cNvPr id="380" name="Shape 380"/>
          <p:cNvSpPr txBox="1">
            <a:spLocks noGrp="1"/>
          </p:cNvSpPr>
          <p:nvPr>
            <p:ph type="body" idx="1"/>
          </p:nvPr>
        </p:nvSpPr>
        <p:spPr>
          <a:xfrm>
            <a:off x="457200" y="1600200"/>
            <a:ext cx="8153399" cy="1981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lnSpc>
                <a:spcPct val="90000"/>
              </a:lnSpc>
              <a:spcBef>
                <a:spcPts val="0"/>
              </a:spcBef>
              <a:spcAft>
                <a:spcPts val="0"/>
              </a:spcAft>
              <a:buClr>
                <a:schemeClr val="dk1"/>
              </a:buClr>
              <a:buSzPct val="25000"/>
              <a:buFont typeface="Times New Roman"/>
              <a:buNone/>
            </a:pPr>
            <a:r>
              <a:rPr lang="id-ID" sz="2400" b="0" i="0" u="none" strike="noStrike" cap="none" baseline="0">
                <a:solidFill>
                  <a:schemeClr val="dk1"/>
                </a:solidFill>
                <a:latin typeface="Times New Roman"/>
                <a:ea typeface="Times New Roman"/>
                <a:cs typeface="Times New Roman"/>
                <a:sym typeface="Times New Roman"/>
              </a:rPr>
              <a:t>Langkah pertama yang harus dilakukan adalah Segmentasi. Sinyal ucapan dibagi-bagi kedalam beberapa segmen pendek yang saling beririsan. Caranya adalah dengan memisahkan sinyal ucapan menjadi segmen-segmen yang berisi </a:t>
            </a:r>
            <a:r>
              <a:rPr lang="id-ID" sz="2400" b="0" i="1" u="none" strike="noStrike" cap="none" baseline="0">
                <a:solidFill>
                  <a:schemeClr val="dk1"/>
                </a:solidFill>
                <a:latin typeface="Times New Roman"/>
                <a:ea typeface="Times New Roman"/>
                <a:cs typeface="Times New Roman"/>
                <a:sym typeface="Times New Roman"/>
              </a:rPr>
              <a:t>m</a:t>
            </a:r>
            <a:r>
              <a:rPr lang="id-ID" sz="2400" b="0" i="0" u="none" strike="noStrike" cap="none" baseline="0">
                <a:solidFill>
                  <a:schemeClr val="dk1"/>
                </a:solidFill>
                <a:latin typeface="Times New Roman"/>
                <a:ea typeface="Times New Roman"/>
                <a:cs typeface="Times New Roman"/>
                <a:sym typeface="Times New Roman"/>
              </a:rPr>
              <a:t> sampel dan beririsan sebanyak </a:t>
            </a:r>
            <a:r>
              <a:rPr lang="id-ID" sz="2400" b="0" i="1" u="none" strike="noStrike" cap="none" baseline="0">
                <a:solidFill>
                  <a:schemeClr val="dk1"/>
                </a:solidFill>
                <a:latin typeface="Times New Roman"/>
                <a:ea typeface="Times New Roman"/>
                <a:cs typeface="Times New Roman"/>
                <a:sym typeface="Times New Roman"/>
              </a:rPr>
              <a:t>n</a:t>
            </a:r>
            <a:r>
              <a:rPr lang="id-ID" sz="2400" b="0" i="0" u="none" strike="noStrike" cap="none" baseline="0">
                <a:solidFill>
                  <a:schemeClr val="dk1"/>
                </a:solidFill>
                <a:latin typeface="Times New Roman"/>
                <a:ea typeface="Times New Roman"/>
                <a:cs typeface="Times New Roman"/>
                <a:sym typeface="Times New Roman"/>
              </a:rPr>
              <a:t> sampel.</a:t>
            </a:r>
          </a:p>
        </p:txBody>
      </p:sp>
      <p:sp>
        <p:nvSpPr>
          <p:cNvPr id="381" name="Shape 381"/>
          <p:cNvSpPr/>
          <p:nvPr/>
        </p:nvSpPr>
        <p:spPr>
          <a:xfrm>
            <a:off x="457200" y="4038600"/>
            <a:ext cx="8153399" cy="1981199"/>
          </a:xfrm>
          <a:prstGeom prst="rect">
            <a:avLst/>
          </a:prstGeom>
          <a:solidFill>
            <a:schemeClr val="lt1"/>
          </a:solidFill>
          <a:ln w="9525" cap="flat">
            <a:solidFill>
              <a:schemeClr val="dk1"/>
            </a:solidFill>
            <a:prstDash val="solid"/>
            <a:miter/>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SzPct val="25000"/>
              <a:buNone/>
            </a:pPr>
            <a:r>
              <a:rPr lang="id-ID" sz="2400" b="1" i="0" u="none" strike="noStrike" cap="none" baseline="0">
                <a:solidFill>
                  <a:srgbClr val="FF0000"/>
                </a:solidFill>
                <a:latin typeface="Times New Roman"/>
                <a:ea typeface="Times New Roman"/>
                <a:cs typeface="Times New Roman"/>
                <a:sym typeface="Times New Roman"/>
              </a:rPr>
              <a:t>Pertama, sinyal ucapan disegmentasi. Pada proses ini, sinyal ucapan didekomposisi kedalam beberapa segmen pendek yang saling beririsan. Misalkan, masing-masing segmen berisi </a:t>
            </a:r>
            <a:r>
              <a:rPr lang="id-ID" sz="2400" b="1" i="1" u="none" strike="noStrike" cap="none" baseline="0">
                <a:solidFill>
                  <a:srgbClr val="FF0000"/>
                </a:solidFill>
                <a:latin typeface="Times New Roman"/>
                <a:ea typeface="Times New Roman"/>
                <a:cs typeface="Times New Roman"/>
                <a:sym typeface="Times New Roman"/>
              </a:rPr>
              <a:t>m</a:t>
            </a:r>
            <a:r>
              <a:rPr lang="id-ID" sz="2400" b="1" i="0" u="none" strike="noStrike" cap="none" baseline="0">
                <a:solidFill>
                  <a:srgbClr val="FF0000"/>
                </a:solidFill>
                <a:latin typeface="Times New Roman"/>
                <a:ea typeface="Times New Roman"/>
                <a:cs typeface="Times New Roman"/>
                <a:sym typeface="Times New Roman"/>
              </a:rPr>
              <a:t> sampel dan beririsan sebanyak </a:t>
            </a:r>
            <a:r>
              <a:rPr lang="id-ID" sz="2400" b="1" i="1" u="none" strike="noStrike" cap="none" baseline="0">
                <a:solidFill>
                  <a:srgbClr val="FF0000"/>
                </a:solidFill>
                <a:latin typeface="Times New Roman"/>
                <a:ea typeface="Times New Roman"/>
                <a:cs typeface="Times New Roman"/>
                <a:sym typeface="Times New Roman"/>
              </a:rPr>
              <a:t>n</a:t>
            </a:r>
            <a:r>
              <a:rPr lang="id-ID" sz="2400" b="1" i="0" u="none" strike="noStrike" cap="none" baseline="0">
                <a:solidFill>
                  <a:srgbClr val="FF0000"/>
                </a:solidFill>
                <a:latin typeface="Times New Roman"/>
                <a:ea typeface="Times New Roman"/>
                <a:cs typeface="Times New Roman"/>
                <a:sym typeface="Times New Roman"/>
              </a:rPr>
              <a:t> sampel.</a:t>
            </a:r>
          </a:p>
        </p:txBody>
      </p:sp>
      <p:sp>
        <p:nvSpPr>
          <p:cNvPr id="382" name="Shape 38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83" name="Shape 38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p:nvPr/>
        </p:nvSpPr>
        <p:spPr>
          <a:xfrm>
            <a:off x="419100" y="1447800"/>
            <a:ext cx="8509000" cy="3370262"/>
          </a:xfrm>
          <a:custGeom>
            <a:avLst/>
            <a:gdLst/>
            <a:ahLst/>
            <a:cxnLst/>
            <a:rect l="0" t="0" r="0" b="0"/>
            <a:pathLst>
              <a:path w="5360" h="2123" extrusionOk="0">
                <a:moveTo>
                  <a:pt x="1932" y="1595"/>
                </a:moveTo>
                <a:cubicBezTo>
                  <a:pt x="1909" y="1525"/>
                  <a:pt x="1938" y="1589"/>
                  <a:pt x="1884" y="1535"/>
                </a:cubicBezTo>
                <a:cubicBezTo>
                  <a:pt x="1781" y="1432"/>
                  <a:pt x="1864" y="1477"/>
                  <a:pt x="1620" y="1463"/>
                </a:cubicBezTo>
                <a:cubicBezTo>
                  <a:pt x="1581" y="1437"/>
                  <a:pt x="1539" y="1417"/>
                  <a:pt x="1500" y="1391"/>
                </a:cubicBezTo>
                <a:cubicBezTo>
                  <a:pt x="1451" y="1398"/>
                  <a:pt x="1378" y="1401"/>
                  <a:pt x="1332" y="1427"/>
                </a:cubicBezTo>
                <a:cubicBezTo>
                  <a:pt x="1307" y="1441"/>
                  <a:pt x="1289" y="1474"/>
                  <a:pt x="1260" y="1475"/>
                </a:cubicBezTo>
                <a:cubicBezTo>
                  <a:pt x="1124" y="1479"/>
                  <a:pt x="988" y="1483"/>
                  <a:pt x="852" y="1487"/>
                </a:cubicBezTo>
                <a:cubicBezTo>
                  <a:pt x="708" y="1469"/>
                  <a:pt x="565" y="1460"/>
                  <a:pt x="420" y="1451"/>
                </a:cubicBezTo>
                <a:cubicBezTo>
                  <a:pt x="396" y="1435"/>
                  <a:pt x="372" y="1419"/>
                  <a:pt x="348" y="1403"/>
                </a:cubicBezTo>
                <a:cubicBezTo>
                  <a:pt x="336" y="1395"/>
                  <a:pt x="326" y="1382"/>
                  <a:pt x="312" y="1379"/>
                </a:cubicBezTo>
                <a:cubicBezTo>
                  <a:pt x="215" y="1360"/>
                  <a:pt x="161" y="1341"/>
                  <a:pt x="60" y="1331"/>
                </a:cubicBezTo>
                <a:cubicBezTo>
                  <a:pt x="48" y="1315"/>
                  <a:pt x="33" y="1301"/>
                  <a:pt x="24" y="1283"/>
                </a:cubicBezTo>
                <a:cubicBezTo>
                  <a:pt x="13" y="1260"/>
                  <a:pt x="0" y="1211"/>
                  <a:pt x="0" y="1211"/>
                </a:cubicBezTo>
                <a:cubicBezTo>
                  <a:pt x="6" y="1171"/>
                  <a:pt x="19" y="1132"/>
                  <a:pt x="24" y="1091"/>
                </a:cubicBezTo>
                <a:cubicBezTo>
                  <a:pt x="38" y="973"/>
                  <a:pt x="9" y="893"/>
                  <a:pt x="108" y="827"/>
                </a:cubicBezTo>
                <a:cubicBezTo>
                  <a:pt x="185" y="711"/>
                  <a:pt x="124" y="539"/>
                  <a:pt x="168" y="407"/>
                </a:cubicBezTo>
                <a:cubicBezTo>
                  <a:pt x="283" y="417"/>
                  <a:pt x="309" y="411"/>
                  <a:pt x="396" y="455"/>
                </a:cubicBezTo>
                <a:cubicBezTo>
                  <a:pt x="527" y="411"/>
                  <a:pt x="364" y="269"/>
                  <a:pt x="480" y="191"/>
                </a:cubicBezTo>
                <a:cubicBezTo>
                  <a:pt x="542" y="201"/>
                  <a:pt x="573" y="205"/>
                  <a:pt x="624" y="239"/>
                </a:cubicBezTo>
                <a:cubicBezTo>
                  <a:pt x="669" y="149"/>
                  <a:pt x="658" y="135"/>
                  <a:pt x="756" y="155"/>
                </a:cubicBezTo>
                <a:cubicBezTo>
                  <a:pt x="824" y="223"/>
                  <a:pt x="791" y="184"/>
                  <a:pt x="852" y="275"/>
                </a:cubicBezTo>
                <a:cubicBezTo>
                  <a:pt x="865" y="294"/>
                  <a:pt x="929" y="306"/>
                  <a:pt x="948" y="311"/>
                </a:cubicBezTo>
                <a:cubicBezTo>
                  <a:pt x="1116" y="479"/>
                  <a:pt x="943" y="341"/>
                  <a:pt x="1032" y="83"/>
                </a:cubicBezTo>
                <a:cubicBezTo>
                  <a:pt x="1041" y="57"/>
                  <a:pt x="1150" y="33"/>
                  <a:pt x="1188" y="23"/>
                </a:cubicBezTo>
                <a:cubicBezTo>
                  <a:pt x="1271" y="106"/>
                  <a:pt x="1173" y="0"/>
                  <a:pt x="1260" y="131"/>
                </a:cubicBezTo>
                <a:cubicBezTo>
                  <a:pt x="1269" y="145"/>
                  <a:pt x="1285" y="154"/>
                  <a:pt x="1296" y="167"/>
                </a:cubicBezTo>
                <a:cubicBezTo>
                  <a:pt x="1305" y="178"/>
                  <a:pt x="1313" y="191"/>
                  <a:pt x="1320" y="203"/>
                </a:cubicBezTo>
                <a:cubicBezTo>
                  <a:pt x="1378" y="299"/>
                  <a:pt x="1336" y="276"/>
                  <a:pt x="1404" y="299"/>
                </a:cubicBezTo>
                <a:cubicBezTo>
                  <a:pt x="1500" y="235"/>
                  <a:pt x="1447" y="247"/>
                  <a:pt x="1560" y="263"/>
                </a:cubicBezTo>
                <a:cubicBezTo>
                  <a:pt x="1572" y="271"/>
                  <a:pt x="1587" y="276"/>
                  <a:pt x="1596" y="287"/>
                </a:cubicBezTo>
                <a:cubicBezTo>
                  <a:pt x="1604" y="297"/>
                  <a:pt x="1596" y="321"/>
                  <a:pt x="1608" y="323"/>
                </a:cubicBezTo>
                <a:cubicBezTo>
                  <a:pt x="1629" y="327"/>
                  <a:pt x="1648" y="308"/>
                  <a:pt x="1668" y="299"/>
                </a:cubicBezTo>
                <a:cubicBezTo>
                  <a:pt x="1713" y="279"/>
                  <a:pt x="1754" y="266"/>
                  <a:pt x="1800" y="251"/>
                </a:cubicBezTo>
                <a:cubicBezTo>
                  <a:pt x="1828" y="255"/>
                  <a:pt x="1856" y="257"/>
                  <a:pt x="1884" y="263"/>
                </a:cubicBezTo>
                <a:cubicBezTo>
                  <a:pt x="1896" y="265"/>
                  <a:pt x="1908" y="279"/>
                  <a:pt x="1920" y="275"/>
                </a:cubicBezTo>
                <a:cubicBezTo>
                  <a:pt x="1959" y="262"/>
                  <a:pt x="1989" y="228"/>
                  <a:pt x="2028" y="215"/>
                </a:cubicBezTo>
                <a:cubicBezTo>
                  <a:pt x="2080" y="137"/>
                  <a:pt x="2071" y="129"/>
                  <a:pt x="2160" y="107"/>
                </a:cubicBezTo>
                <a:cubicBezTo>
                  <a:pt x="2370" y="212"/>
                  <a:pt x="2494" y="183"/>
                  <a:pt x="2760" y="191"/>
                </a:cubicBezTo>
                <a:cubicBezTo>
                  <a:pt x="2873" y="229"/>
                  <a:pt x="2969" y="221"/>
                  <a:pt x="3096" y="227"/>
                </a:cubicBezTo>
                <a:cubicBezTo>
                  <a:pt x="3140" y="249"/>
                  <a:pt x="3184" y="265"/>
                  <a:pt x="3228" y="287"/>
                </a:cubicBezTo>
                <a:cubicBezTo>
                  <a:pt x="3260" y="283"/>
                  <a:pt x="3292" y="282"/>
                  <a:pt x="3324" y="275"/>
                </a:cubicBezTo>
                <a:cubicBezTo>
                  <a:pt x="3349" y="270"/>
                  <a:pt x="3396" y="251"/>
                  <a:pt x="3396" y="251"/>
                </a:cubicBezTo>
                <a:cubicBezTo>
                  <a:pt x="3464" y="200"/>
                  <a:pt x="3425" y="221"/>
                  <a:pt x="3516" y="191"/>
                </a:cubicBezTo>
                <a:cubicBezTo>
                  <a:pt x="3547" y="181"/>
                  <a:pt x="3570" y="154"/>
                  <a:pt x="3600" y="143"/>
                </a:cubicBezTo>
                <a:cubicBezTo>
                  <a:pt x="3759" y="85"/>
                  <a:pt x="3925" y="69"/>
                  <a:pt x="4092" y="59"/>
                </a:cubicBezTo>
                <a:cubicBezTo>
                  <a:pt x="4160" y="63"/>
                  <a:pt x="4228" y="64"/>
                  <a:pt x="4296" y="71"/>
                </a:cubicBezTo>
                <a:cubicBezTo>
                  <a:pt x="4337" y="75"/>
                  <a:pt x="4404" y="131"/>
                  <a:pt x="4404" y="131"/>
                </a:cubicBezTo>
                <a:cubicBezTo>
                  <a:pt x="4508" y="92"/>
                  <a:pt x="4514" y="80"/>
                  <a:pt x="4620" y="95"/>
                </a:cubicBezTo>
                <a:cubicBezTo>
                  <a:pt x="4640" y="107"/>
                  <a:pt x="4659" y="121"/>
                  <a:pt x="4680" y="131"/>
                </a:cubicBezTo>
                <a:cubicBezTo>
                  <a:pt x="4691" y="137"/>
                  <a:pt x="4705" y="136"/>
                  <a:pt x="4716" y="143"/>
                </a:cubicBezTo>
                <a:cubicBezTo>
                  <a:pt x="4757" y="170"/>
                  <a:pt x="4771" y="212"/>
                  <a:pt x="4812" y="239"/>
                </a:cubicBezTo>
                <a:cubicBezTo>
                  <a:pt x="4981" y="183"/>
                  <a:pt x="5130" y="291"/>
                  <a:pt x="5292" y="311"/>
                </a:cubicBezTo>
                <a:cubicBezTo>
                  <a:pt x="5360" y="357"/>
                  <a:pt x="5356" y="414"/>
                  <a:pt x="5328" y="503"/>
                </a:cubicBezTo>
                <a:cubicBezTo>
                  <a:pt x="5325" y="513"/>
                  <a:pt x="5246" y="550"/>
                  <a:pt x="5244" y="551"/>
                </a:cubicBezTo>
                <a:cubicBezTo>
                  <a:pt x="5256" y="634"/>
                  <a:pt x="5277" y="723"/>
                  <a:pt x="5304" y="803"/>
                </a:cubicBezTo>
                <a:cubicBezTo>
                  <a:pt x="5300" y="855"/>
                  <a:pt x="5308" y="910"/>
                  <a:pt x="5292" y="959"/>
                </a:cubicBezTo>
                <a:cubicBezTo>
                  <a:pt x="5286" y="976"/>
                  <a:pt x="5261" y="979"/>
                  <a:pt x="5244" y="983"/>
                </a:cubicBezTo>
                <a:cubicBezTo>
                  <a:pt x="5205" y="991"/>
                  <a:pt x="5164" y="991"/>
                  <a:pt x="5124" y="995"/>
                </a:cubicBezTo>
                <a:cubicBezTo>
                  <a:pt x="5155" y="1072"/>
                  <a:pt x="5208" y="1143"/>
                  <a:pt x="5232" y="1223"/>
                </a:cubicBezTo>
                <a:cubicBezTo>
                  <a:pt x="5271" y="1350"/>
                  <a:pt x="5304" y="1479"/>
                  <a:pt x="5340" y="1607"/>
                </a:cubicBezTo>
                <a:cubicBezTo>
                  <a:pt x="5312" y="1690"/>
                  <a:pt x="5272" y="1666"/>
                  <a:pt x="5196" y="1655"/>
                </a:cubicBezTo>
                <a:cubicBezTo>
                  <a:pt x="5184" y="1659"/>
                  <a:pt x="5169" y="1658"/>
                  <a:pt x="5160" y="1667"/>
                </a:cubicBezTo>
                <a:cubicBezTo>
                  <a:pt x="5151" y="1676"/>
                  <a:pt x="5160" y="1700"/>
                  <a:pt x="5148" y="1703"/>
                </a:cubicBezTo>
                <a:cubicBezTo>
                  <a:pt x="5121" y="1710"/>
                  <a:pt x="5092" y="1695"/>
                  <a:pt x="5064" y="1691"/>
                </a:cubicBezTo>
                <a:cubicBezTo>
                  <a:pt x="5040" y="1675"/>
                  <a:pt x="5012" y="1663"/>
                  <a:pt x="4992" y="1643"/>
                </a:cubicBezTo>
                <a:cubicBezTo>
                  <a:pt x="4980" y="1631"/>
                  <a:pt x="4968" y="1595"/>
                  <a:pt x="4956" y="1607"/>
                </a:cubicBezTo>
                <a:cubicBezTo>
                  <a:pt x="4943" y="1620"/>
                  <a:pt x="4972" y="1639"/>
                  <a:pt x="4980" y="1655"/>
                </a:cubicBezTo>
                <a:cubicBezTo>
                  <a:pt x="5000" y="1753"/>
                  <a:pt x="5059" y="1925"/>
                  <a:pt x="4932" y="1967"/>
                </a:cubicBezTo>
                <a:cubicBezTo>
                  <a:pt x="4892" y="1963"/>
                  <a:pt x="4851" y="1963"/>
                  <a:pt x="4812" y="1955"/>
                </a:cubicBezTo>
                <a:cubicBezTo>
                  <a:pt x="4795" y="1951"/>
                  <a:pt x="4781" y="1924"/>
                  <a:pt x="4764" y="1931"/>
                </a:cubicBezTo>
                <a:cubicBezTo>
                  <a:pt x="4749" y="1937"/>
                  <a:pt x="4758" y="1964"/>
                  <a:pt x="4752" y="1979"/>
                </a:cubicBezTo>
                <a:cubicBezTo>
                  <a:pt x="4746" y="1996"/>
                  <a:pt x="4737" y="2012"/>
                  <a:pt x="4728" y="2027"/>
                </a:cubicBezTo>
                <a:cubicBezTo>
                  <a:pt x="4694" y="2081"/>
                  <a:pt x="4668" y="2108"/>
                  <a:pt x="4608" y="2123"/>
                </a:cubicBezTo>
                <a:cubicBezTo>
                  <a:pt x="4475" y="2090"/>
                  <a:pt x="4346" y="1995"/>
                  <a:pt x="4236" y="1919"/>
                </a:cubicBezTo>
                <a:cubicBezTo>
                  <a:pt x="4215" y="1905"/>
                  <a:pt x="4187" y="1905"/>
                  <a:pt x="4164" y="1895"/>
                </a:cubicBezTo>
                <a:cubicBezTo>
                  <a:pt x="4143" y="1886"/>
                  <a:pt x="4104" y="1847"/>
                  <a:pt x="4080" y="1847"/>
                </a:cubicBezTo>
                <a:cubicBezTo>
                  <a:pt x="4066" y="1847"/>
                  <a:pt x="4104" y="1863"/>
                  <a:pt x="4116" y="1871"/>
                </a:cubicBezTo>
                <a:cubicBezTo>
                  <a:pt x="4132" y="1920"/>
                  <a:pt x="4148" y="1929"/>
                  <a:pt x="4056" y="1943"/>
                </a:cubicBezTo>
                <a:cubicBezTo>
                  <a:pt x="3994" y="1953"/>
                  <a:pt x="3885" y="1909"/>
                  <a:pt x="3816" y="1895"/>
                </a:cubicBezTo>
                <a:cubicBezTo>
                  <a:pt x="3773" y="1866"/>
                  <a:pt x="3737" y="1855"/>
                  <a:pt x="3708" y="1811"/>
                </a:cubicBezTo>
                <a:cubicBezTo>
                  <a:pt x="3724" y="1807"/>
                  <a:pt x="3750" y="1784"/>
                  <a:pt x="3756" y="1799"/>
                </a:cubicBezTo>
                <a:cubicBezTo>
                  <a:pt x="3795" y="1890"/>
                  <a:pt x="3754" y="1892"/>
                  <a:pt x="3708" y="1907"/>
                </a:cubicBezTo>
                <a:cubicBezTo>
                  <a:pt x="3680" y="1903"/>
                  <a:pt x="3651" y="1904"/>
                  <a:pt x="3624" y="1895"/>
                </a:cubicBezTo>
                <a:cubicBezTo>
                  <a:pt x="3552" y="1871"/>
                  <a:pt x="3491" y="1823"/>
                  <a:pt x="3420" y="1799"/>
                </a:cubicBezTo>
                <a:cubicBezTo>
                  <a:pt x="3407" y="1760"/>
                  <a:pt x="3385" y="1730"/>
                  <a:pt x="3372" y="1691"/>
                </a:cubicBezTo>
                <a:cubicBezTo>
                  <a:pt x="3272" y="1791"/>
                  <a:pt x="3334" y="1766"/>
                  <a:pt x="3180" y="1751"/>
                </a:cubicBezTo>
                <a:cubicBezTo>
                  <a:pt x="3144" y="1727"/>
                  <a:pt x="3108" y="1703"/>
                  <a:pt x="3072" y="1679"/>
                </a:cubicBezTo>
                <a:cubicBezTo>
                  <a:pt x="3060" y="1671"/>
                  <a:pt x="3036" y="1655"/>
                  <a:pt x="3036" y="1655"/>
                </a:cubicBezTo>
                <a:cubicBezTo>
                  <a:pt x="2983" y="1575"/>
                  <a:pt x="3045" y="1643"/>
                  <a:pt x="2976" y="1643"/>
                </a:cubicBezTo>
                <a:cubicBezTo>
                  <a:pt x="2962" y="1643"/>
                  <a:pt x="2940" y="1619"/>
                  <a:pt x="2940" y="1619"/>
                </a:cubicBezTo>
              </a:path>
            </a:pathLst>
          </a:custGeom>
          <a:solidFill>
            <a:srgbClr val="333333"/>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01" name="Shape 101"/>
          <p:cNvSpPr/>
          <p:nvPr/>
        </p:nvSpPr>
        <p:spPr>
          <a:xfrm>
            <a:off x="914400" y="2189163"/>
            <a:ext cx="1828800" cy="1447800"/>
          </a:xfrm>
          <a:prstGeom prst="ellipse">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rgbClr val="333333"/>
              </a:solidFill>
              <a:latin typeface="Verdana"/>
              <a:ea typeface="Verdana"/>
              <a:cs typeface="Verdana"/>
              <a:sym typeface="Verdana"/>
            </a:endParaRPr>
          </a:p>
        </p:txBody>
      </p:sp>
      <p:sp>
        <p:nvSpPr>
          <p:cNvPr id="102" name="Shape 102"/>
          <p:cNvSpPr/>
          <p:nvPr/>
        </p:nvSpPr>
        <p:spPr>
          <a:xfrm>
            <a:off x="3048000" y="1981200"/>
            <a:ext cx="2438399" cy="1752600"/>
          </a:xfrm>
          <a:prstGeom prst="ellipse">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03" name="Shape 103"/>
          <p:cNvSpPr txBox="1">
            <a:spLocks noGrp="1"/>
          </p:cNvSpPr>
          <p:nvPr>
            <p:ph type="title"/>
          </p:nvPr>
        </p:nvSpPr>
        <p:spPr>
          <a:xfrm>
            <a:off x="3630303" y="228600"/>
            <a:ext cx="5135743"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Motivasi</a:t>
            </a:r>
          </a:p>
        </p:txBody>
      </p:sp>
      <p:sp>
        <p:nvSpPr>
          <p:cNvPr id="104" name="Shape 104"/>
          <p:cNvSpPr txBox="1">
            <a:spLocks noGrp="1"/>
          </p:cNvSpPr>
          <p:nvPr>
            <p:ph type="body" idx="1"/>
          </p:nvPr>
        </p:nvSpPr>
        <p:spPr>
          <a:xfrm>
            <a:off x="838200" y="2570163"/>
            <a:ext cx="1904999" cy="762000"/>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Clr>
                <a:schemeClr val="lt1"/>
              </a:buClr>
              <a:buSzPct val="25000"/>
              <a:buFont typeface="Verdana"/>
              <a:buNone/>
            </a:pPr>
            <a:r>
              <a:rPr lang="id-ID" sz="2000" b="1" i="0" u="none" strike="noStrike" cap="none" baseline="0">
                <a:solidFill>
                  <a:schemeClr val="lt1"/>
                </a:solidFill>
                <a:latin typeface="Verdana"/>
                <a:ea typeface="Verdana"/>
                <a:cs typeface="Verdana"/>
                <a:sym typeface="Verdana"/>
              </a:rPr>
              <a:t>Rendahnya kreativitas</a:t>
            </a:r>
          </a:p>
        </p:txBody>
      </p:sp>
      <p:sp>
        <p:nvSpPr>
          <p:cNvPr id="105" name="Shape 105"/>
          <p:cNvSpPr/>
          <p:nvPr/>
        </p:nvSpPr>
        <p:spPr>
          <a:xfrm>
            <a:off x="5791200" y="2036763"/>
            <a:ext cx="2057400" cy="1447800"/>
          </a:xfrm>
          <a:prstGeom prst="ellipse">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06" name="Shape 106"/>
          <p:cNvSpPr/>
          <p:nvPr/>
        </p:nvSpPr>
        <p:spPr>
          <a:xfrm>
            <a:off x="5829300" y="2341563"/>
            <a:ext cx="1981199" cy="838199"/>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Rendahnya reputasi ilmiah</a:t>
            </a:r>
          </a:p>
        </p:txBody>
      </p:sp>
      <p:sp>
        <p:nvSpPr>
          <p:cNvPr id="107" name="Shape 107"/>
          <p:cNvSpPr/>
          <p:nvPr/>
        </p:nvSpPr>
        <p:spPr>
          <a:xfrm>
            <a:off x="3048000" y="2286000"/>
            <a:ext cx="2514599" cy="1066799"/>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Kurangnya kuantitas/kualitas karya ilmiah</a:t>
            </a:r>
          </a:p>
        </p:txBody>
      </p:sp>
      <p:sp>
        <p:nvSpPr>
          <p:cNvPr id="108" name="Shape 108"/>
          <p:cNvSpPr/>
          <p:nvPr/>
        </p:nvSpPr>
        <p:spPr>
          <a:xfrm rot="-397138" flipH="1">
            <a:off x="2590799" y="5067300"/>
            <a:ext cx="1906588" cy="1590674"/>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gradFill>
            <a:gsLst>
              <a:gs pos="0">
                <a:srgbClr val="990000"/>
              </a:gs>
              <a:gs pos="100000">
                <a:srgbClr val="FFFF00"/>
              </a:gs>
            </a:gsLst>
            <a:lin ang="5400000" scaled="0"/>
          </a:gra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09" name="Shape 109"/>
          <p:cNvSpPr/>
          <p:nvPr/>
        </p:nvSpPr>
        <p:spPr>
          <a:xfrm rot="-3075863" flipH="1">
            <a:off x="3023393" y="5852318"/>
            <a:ext cx="1638299" cy="369887"/>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Plagiat</a:t>
            </a:r>
          </a:p>
        </p:txBody>
      </p:sp>
      <p:sp>
        <p:nvSpPr>
          <p:cNvPr id="110" name="Shape 110"/>
          <p:cNvSpPr/>
          <p:nvPr/>
        </p:nvSpPr>
        <p:spPr>
          <a:xfrm flipH="1">
            <a:off x="1695449" y="4684712"/>
            <a:ext cx="2363788" cy="1885950"/>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gradFill>
            <a:gsLst>
              <a:gs pos="0">
                <a:srgbClr val="990000"/>
              </a:gs>
              <a:gs pos="100000">
                <a:srgbClr val="FFFF00"/>
              </a:gs>
            </a:gsLst>
            <a:lin ang="5400000" scaled="0"/>
          </a:gra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11" name="Shape 111"/>
          <p:cNvSpPr/>
          <p:nvPr/>
        </p:nvSpPr>
        <p:spPr>
          <a:xfrm rot="-2978261" flipH="1">
            <a:off x="2382838" y="5503863"/>
            <a:ext cx="1943099" cy="457200"/>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Plagiat</a:t>
            </a:r>
          </a:p>
        </p:txBody>
      </p:sp>
      <p:sp>
        <p:nvSpPr>
          <p:cNvPr id="112" name="Shape 112"/>
          <p:cNvSpPr/>
          <p:nvPr/>
        </p:nvSpPr>
        <p:spPr>
          <a:xfrm>
            <a:off x="4572000" y="4684712"/>
            <a:ext cx="2363788" cy="1885950"/>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gradFill>
            <a:gsLst>
              <a:gs pos="0">
                <a:srgbClr val="990000"/>
              </a:gs>
              <a:gs pos="100000">
                <a:srgbClr val="FFFF00"/>
              </a:gs>
            </a:gsLst>
            <a:lin ang="5400000" scaled="0"/>
          </a:gra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13" name="Shape 113"/>
          <p:cNvSpPr/>
          <p:nvPr/>
        </p:nvSpPr>
        <p:spPr>
          <a:xfrm rot="2978261">
            <a:off x="4362449" y="5503863"/>
            <a:ext cx="1943099" cy="457200"/>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Plagiat</a:t>
            </a:r>
          </a:p>
        </p:txBody>
      </p:sp>
      <p:sp>
        <p:nvSpPr>
          <p:cNvPr id="114" name="Shape 114"/>
          <p:cNvSpPr/>
          <p:nvPr/>
        </p:nvSpPr>
        <p:spPr>
          <a:xfrm>
            <a:off x="3429000" y="3979862"/>
            <a:ext cx="1695450" cy="1446211"/>
          </a:xfrm>
          <a:custGeom>
            <a:avLst/>
            <a:gdLst/>
            <a:ahLst/>
            <a:cxnLst/>
            <a:rect l="0" t="0" r="0" b="0"/>
            <a:pathLst>
              <a:path w="1068" h="911" extrusionOk="0">
                <a:moveTo>
                  <a:pt x="84" y="504"/>
                </a:moveTo>
                <a:cubicBezTo>
                  <a:pt x="80" y="432"/>
                  <a:pt x="94" y="357"/>
                  <a:pt x="72" y="288"/>
                </a:cubicBezTo>
                <a:cubicBezTo>
                  <a:pt x="63" y="261"/>
                  <a:pt x="0" y="240"/>
                  <a:pt x="0" y="240"/>
                </a:cubicBezTo>
                <a:cubicBezTo>
                  <a:pt x="4" y="200"/>
                  <a:pt x="3" y="159"/>
                  <a:pt x="12" y="120"/>
                </a:cubicBezTo>
                <a:cubicBezTo>
                  <a:pt x="18" y="94"/>
                  <a:pt x="40" y="73"/>
                  <a:pt x="48" y="48"/>
                </a:cubicBezTo>
                <a:cubicBezTo>
                  <a:pt x="37" y="16"/>
                  <a:pt x="19" y="0"/>
                  <a:pt x="72" y="0"/>
                </a:cubicBezTo>
                <a:cubicBezTo>
                  <a:pt x="392" y="0"/>
                  <a:pt x="712" y="8"/>
                  <a:pt x="1032" y="12"/>
                </a:cubicBezTo>
                <a:cubicBezTo>
                  <a:pt x="1036" y="76"/>
                  <a:pt x="1035" y="140"/>
                  <a:pt x="1044" y="204"/>
                </a:cubicBezTo>
                <a:cubicBezTo>
                  <a:pt x="1047" y="229"/>
                  <a:pt x="1068" y="276"/>
                  <a:pt x="1068" y="276"/>
                </a:cubicBezTo>
                <a:cubicBezTo>
                  <a:pt x="1048" y="289"/>
                  <a:pt x="1012" y="307"/>
                  <a:pt x="1008" y="336"/>
                </a:cubicBezTo>
                <a:cubicBezTo>
                  <a:pt x="1003" y="373"/>
                  <a:pt x="1037" y="455"/>
                  <a:pt x="1044" y="492"/>
                </a:cubicBezTo>
                <a:cubicBezTo>
                  <a:pt x="1002" y="506"/>
                  <a:pt x="1006" y="497"/>
                  <a:pt x="984" y="540"/>
                </a:cubicBezTo>
                <a:cubicBezTo>
                  <a:pt x="978" y="551"/>
                  <a:pt x="982" y="569"/>
                  <a:pt x="972" y="576"/>
                </a:cubicBezTo>
                <a:cubicBezTo>
                  <a:pt x="951" y="591"/>
                  <a:pt x="924" y="592"/>
                  <a:pt x="900" y="600"/>
                </a:cubicBezTo>
                <a:cubicBezTo>
                  <a:pt x="861" y="613"/>
                  <a:pt x="831" y="635"/>
                  <a:pt x="792" y="648"/>
                </a:cubicBezTo>
                <a:cubicBezTo>
                  <a:pt x="775" y="698"/>
                  <a:pt x="750" y="699"/>
                  <a:pt x="720" y="744"/>
                </a:cubicBezTo>
                <a:cubicBezTo>
                  <a:pt x="724" y="756"/>
                  <a:pt x="719" y="780"/>
                  <a:pt x="732" y="780"/>
                </a:cubicBezTo>
                <a:cubicBezTo>
                  <a:pt x="745" y="780"/>
                  <a:pt x="741" y="756"/>
                  <a:pt x="744" y="744"/>
                </a:cubicBezTo>
                <a:cubicBezTo>
                  <a:pt x="749" y="728"/>
                  <a:pt x="752" y="712"/>
                  <a:pt x="756" y="696"/>
                </a:cubicBezTo>
                <a:cubicBezTo>
                  <a:pt x="764" y="708"/>
                  <a:pt x="775" y="718"/>
                  <a:pt x="780" y="732"/>
                </a:cubicBezTo>
                <a:cubicBezTo>
                  <a:pt x="787" y="751"/>
                  <a:pt x="781" y="775"/>
                  <a:pt x="792" y="792"/>
                </a:cubicBezTo>
                <a:cubicBezTo>
                  <a:pt x="799" y="803"/>
                  <a:pt x="816" y="800"/>
                  <a:pt x="828" y="804"/>
                </a:cubicBezTo>
                <a:cubicBezTo>
                  <a:pt x="824" y="836"/>
                  <a:pt x="832" y="872"/>
                  <a:pt x="816" y="900"/>
                </a:cubicBezTo>
                <a:cubicBezTo>
                  <a:pt x="810" y="911"/>
                  <a:pt x="791" y="894"/>
                  <a:pt x="780" y="888"/>
                </a:cubicBezTo>
                <a:cubicBezTo>
                  <a:pt x="755" y="874"/>
                  <a:pt x="708" y="840"/>
                  <a:pt x="708" y="840"/>
                </a:cubicBezTo>
                <a:cubicBezTo>
                  <a:pt x="704" y="828"/>
                  <a:pt x="702" y="815"/>
                  <a:pt x="696" y="804"/>
                </a:cubicBezTo>
                <a:cubicBezTo>
                  <a:pt x="690" y="791"/>
                  <a:pt x="677" y="782"/>
                  <a:pt x="672" y="768"/>
                </a:cubicBezTo>
                <a:cubicBezTo>
                  <a:pt x="665" y="749"/>
                  <a:pt x="671" y="725"/>
                  <a:pt x="660" y="708"/>
                </a:cubicBezTo>
                <a:cubicBezTo>
                  <a:pt x="653" y="697"/>
                  <a:pt x="637" y="697"/>
                  <a:pt x="624" y="696"/>
                </a:cubicBezTo>
                <a:cubicBezTo>
                  <a:pt x="532" y="689"/>
                  <a:pt x="440" y="688"/>
                  <a:pt x="348" y="684"/>
                </a:cubicBezTo>
                <a:cubicBezTo>
                  <a:pt x="269" y="658"/>
                  <a:pt x="347" y="694"/>
                  <a:pt x="300" y="636"/>
                </a:cubicBezTo>
                <a:cubicBezTo>
                  <a:pt x="291" y="625"/>
                  <a:pt x="276" y="620"/>
                  <a:pt x="264" y="612"/>
                </a:cubicBezTo>
                <a:cubicBezTo>
                  <a:pt x="256" y="600"/>
                  <a:pt x="251" y="585"/>
                  <a:pt x="240" y="576"/>
                </a:cubicBezTo>
                <a:cubicBezTo>
                  <a:pt x="229" y="566"/>
                  <a:pt x="130" y="492"/>
                  <a:pt x="96" y="492"/>
                </a:cubicBezTo>
                <a:cubicBezTo>
                  <a:pt x="90" y="492"/>
                  <a:pt x="88" y="500"/>
                  <a:pt x="84" y="504"/>
                </a:cubicBezTo>
                <a:close/>
              </a:path>
            </a:pathLst>
          </a:custGeom>
          <a:solidFill>
            <a:srgbClr val="800000"/>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15" name="Shape 115"/>
          <p:cNvSpPr/>
          <p:nvPr/>
        </p:nvSpPr>
        <p:spPr>
          <a:xfrm>
            <a:off x="4171950" y="4800600"/>
            <a:ext cx="1828799" cy="1657350"/>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gradFill>
            <a:gsLst>
              <a:gs pos="0">
                <a:srgbClr val="990000"/>
              </a:gs>
              <a:gs pos="100000">
                <a:srgbClr val="FFFF00"/>
              </a:gs>
            </a:gsLst>
            <a:lin ang="5400000" scaled="0"/>
          </a:gra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16" name="Shape 116"/>
          <p:cNvSpPr/>
          <p:nvPr/>
        </p:nvSpPr>
        <p:spPr>
          <a:xfrm rot="2978261">
            <a:off x="3714749" y="5448299"/>
            <a:ext cx="1943099" cy="457200"/>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Plagiat</a:t>
            </a:r>
          </a:p>
        </p:txBody>
      </p:sp>
      <p:sp>
        <p:nvSpPr>
          <p:cNvPr id="117" name="Shape 117"/>
          <p:cNvSpPr/>
          <p:nvPr/>
        </p:nvSpPr>
        <p:spPr>
          <a:xfrm>
            <a:off x="3810000" y="4343400"/>
            <a:ext cx="457200" cy="609599"/>
          </a:xfrm>
          <a:prstGeom prst="ellipse">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18" name="Shape 118"/>
          <p:cNvSpPr/>
          <p:nvPr/>
        </p:nvSpPr>
        <p:spPr>
          <a:xfrm>
            <a:off x="4572000" y="4114800"/>
            <a:ext cx="381000" cy="457200"/>
          </a:xfrm>
          <a:prstGeom prst="ellipse">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19" name="Shape 11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20" name="Shape 12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Shape 388"/>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Batasan Plagiat </a:t>
            </a:r>
          </a:p>
        </p:txBody>
      </p:sp>
      <p:sp>
        <p:nvSpPr>
          <p:cNvPr id="389" name="Shape 38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75000"/>
              </a:lnSpc>
              <a:spcBef>
                <a:spcPts val="0"/>
              </a:spcBef>
              <a:spcAft>
                <a:spcPts val="0"/>
              </a:spcAft>
              <a:buClr>
                <a:srgbClr val="9900CC"/>
              </a:buClr>
              <a:buSzPct val="131447"/>
              <a:buFont typeface="Verdana"/>
              <a:buChar char="•"/>
            </a:pPr>
            <a:r>
              <a:rPr lang="id-ID" sz="1850" b="1" i="0" u="sng" strike="noStrike" cap="none" baseline="0">
                <a:solidFill>
                  <a:srgbClr val="9900CC"/>
                </a:solidFill>
                <a:latin typeface="Verdana"/>
                <a:ea typeface="Verdana"/>
                <a:cs typeface="Verdana"/>
                <a:sym typeface="Verdana"/>
              </a:rPr>
              <a:t>Plagiat yang sudah pasti</a:t>
            </a:r>
            <a:r>
              <a:rPr lang="id-ID" sz="1850" b="0" i="0" u="none" strike="noStrike" cap="none" baseline="0">
                <a:solidFill>
                  <a:schemeClr val="dk1"/>
                </a:solidFill>
                <a:latin typeface="Verdana"/>
                <a:ea typeface="Verdana"/>
                <a:cs typeface="Verdana"/>
                <a:sym typeface="Verdana"/>
              </a:rPr>
              <a:t>: </a:t>
            </a:r>
          </a:p>
          <a:p>
            <a:pPr marL="593725" marR="0" lvl="1" indent="-187325" algn="l" rtl="0">
              <a:lnSpc>
                <a:spcPct val="75000"/>
              </a:lnSpc>
              <a:spcBef>
                <a:spcPts val="800"/>
              </a:spcBef>
              <a:spcAft>
                <a:spcPts val="0"/>
              </a:spcAft>
              <a:buClr>
                <a:srgbClr val="595959"/>
              </a:buClr>
              <a:buSzPct val="97058"/>
              <a:buFont typeface="Verdana"/>
              <a:buChar char="–"/>
            </a:pPr>
            <a:r>
              <a:rPr lang="id-ID" sz="1650" b="0" i="0" u="none" strike="noStrike" cap="none" baseline="0">
                <a:solidFill>
                  <a:schemeClr val="dk1"/>
                </a:solidFill>
                <a:latin typeface="Verdana"/>
                <a:ea typeface="Verdana"/>
                <a:cs typeface="Verdana"/>
                <a:sym typeface="Verdana"/>
              </a:rPr>
              <a:t>membeli, mencuri atau meminjam paper tanpa ada pengubahan</a:t>
            </a:r>
          </a:p>
          <a:p>
            <a:pPr marL="593725" marR="0" lvl="1" indent="-187325" algn="l" rtl="0">
              <a:lnSpc>
                <a:spcPct val="75000"/>
              </a:lnSpc>
              <a:spcBef>
                <a:spcPts val="800"/>
              </a:spcBef>
              <a:spcAft>
                <a:spcPts val="0"/>
              </a:spcAft>
              <a:buClr>
                <a:srgbClr val="595959"/>
              </a:buClr>
              <a:buSzPct val="97058"/>
              <a:buFont typeface="Verdana"/>
              <a:buChar char="–"/>
            </a:pPr>
            <a:r>
              <a:rPr lang="id-ID" sz="1650" b="0" i="0" u="none" strike="noStrike" cap="none" baseline="0">
                <a:solidFill>
                  <a:schemeClr val="dk1"/>
                </a:solidFill>
                <a:latin typeface="Verdana"/>
                <a:ea typeface="Verdana"/>
                <a:cs typeface="Verdana"/>
                <a:sym typeface="Verdana"/>
              </a:rPr>
              <a:t>meminta seseorang untuk menulis paper untuk anda</a:t>
            </a:r>
          </a:p>
          <a:p>
            <a:pPr marL="593725" marR="0" lvl="1" indent="-187325" algn="l" rtl="0">
              <a:lnSpc>
                <a:spcPct val="75000"/>
              </a:lnSpc>
              <a:spcBef>
                <a:spcPts val="800"/>
              </a:spcBef>
              <a:spcAft>
                <a:spcPts val="0"/>
              </a:spcAft>
              <a:buClr>
                <a:srgbClr val="595959"/>
              </a:buClr>
              <a:buSzPct val="97058"/>
              <a:buFont typeface="Verdana"/>
              <a:buChar char="–"/>
            </a:pPr>
            <a:r>
              <a:rPr lang="id-ID" sz="1650" b="0" i="0" u="none" strike="noStrike" cap="none" baseline="0">
                <a:solidFill>
                  <a:schemeClr val="dk1"/>
                </a:solidFill>
                <a:latin typeface="Verdana"/>
                <a:ea typeface="Verdana"/>
                <a:cs typeface="Verdana"/>
                <a:sym typeface="Verdana"/>
              </a:rPr>
              <a:t>mengkopi sebagian besar teks dari sumber tanpa tanda kutipan atau referensi yang jelas.</a:t>
            </a:r>
          </a:p>
          <a:p>
            <a:pPr marL="346075" marR="0" lvl="0" indent="-203342" algn="l" rtl="0">
              <a:lnSpc>
                <a:spcPct val="75000"/>
              </a:lnSpc>
              <a:spcBef>
                <a:spcPts val="1800"/>
              </a:spcBef>
              <a:spcAft>
                <a:spcPts val="0"/>
              </a:spcAft>
              <a:buClr>
                <a:schemeClr val="dk1"/>
              </a:buClr>
              <a:buFont typeface="Verdana"/>
              <a:buNone/>
            </a:pPr>
            <a:endParaRPr sz="165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1447"/>
              <a:buFont typeface="Verdana"/>
              <a:buChar char="•"/>
            </a:pPr>
            <a:r>
              <a:rPr lang="id-ID" sz="1850" b="1" i="0" u="sng" strike="noStrike" cap="none" baseline="0">
                <a:solidFill>
                  <a:srgbClr val="9900CC"/>
                </a:solidFill>
                <a:latin typeface="Verdana"/>
                <a:ea typeface="Verdana"/>
                <a:cs typeface="Verdana"/>
                <a:sym typeface="Verdana"/>
              </a:rPr>
              <a:t>Plagiat dalam wilayah abu-abu</a:t>
            </a:r>
            <a:r>
              <a:rPr lang="id-ID" sz="1850" b="0" i="0" u="none" strike="noStrike" cap="none" baseline="0">
                <a:solidFill>
                  <a:schemeClr val="dk1"/>
                </a:solidFill>
                <a:latin typeface="Verdana"/>
                <a:ea typeface="Verdana"/>
                <a:cs typeface="Verdana"/>
                <a:sym typeface="Verdana"/>
              </a:rPr>
              <a:t>: </a:t>
            </a:r>
          </a:p>
          <a:p>
            <a:pPr marL="593725" marR="0" lvl="1" indent="-187325" algn="l" rtl="0">
              <a:lnSpc>
                <a:spcPct val="75000"/>
              </a:lnSpc>
              <a:spcBef>
                <a:spcPts val="800"/>
              </a:spcBef>
              <a:spcAft>
                <a:spcPts val="0"/>
              </a:spcAft>
              <a:buClr>
                <a:srgbClr val="595959"/>
              </a:buClr>
              <a:buSzPct val="97058"/>
              <a:buFont typeface="Verdana"/>
              <a:buChar char="–"/>
            </a:pPr>
            <a:r>
              <a:rPr lang="id-ID" sz="1650" b="0" i="0" u="none" strike="noStrike" cap="none" baseline="0">
                <a:solidFill>
                  <a:schemeClr val="dk1"/>
                </a:solidFill>
                <a:latin typeface="Verdana"/>
                <a:ea typeface="Verdana"/>
                <a:cs typeface="Verdana"/>
                <a:sym typeface="Verdana"/>
              </a:rPr>
              <a:t>Penambahan teks, Substitusi kata (sinonim), Pengubahan kalimat aktif menjadi pasif atau sebaliknya, Paraphrase (membuat kalimat berbeda tetapi artinya sama)</a:t>
            </a:r>
          </a:p>
          <a:p>
            <a:pPr marL="593725" marR="0" lvl="1" indent="-187325" algn="l" rtl="0">
              <a:lnSpc>
                <a:spcPct val="75000"/>
              </a:lnSpc>
              <a:spcBef>
                <a:spcPts val="800"/>
              </a:spcBef>
              <a:spcAft>
                <a:spcPts val="0"/>
              </a:spcAft>
              <a:buClr>
                <a:srgbClr val="595959"/>
              </a:buClr>
              <a:buSzPct val="97058"/>
              <a:buFont typeface="Verdana"/>
              <a:buChar char="–"/>
            </a:pPr>
            <a:r>
              <a:rPr lang="id-ID" sz="1650" b="0" i="0" u="none" strike="noStrike" cap="none" baseline="0">
                <a:solidFill>
                  <a:schemeClr val="dk1"/>
                </a:solidFill>
                <a:latin typeface="Verdana"/>
                <a:ea typeface="Verdana"/>
                <a:cs typeface="Verdana"/>
                <a:sym typeface="Verdana"/>
              </a:rPr>
              <a:t>Membangun kalimat berdasarkan ide seseorang tanpa menyebutkan hasil kerjanya (suara atau teks).</a:t>
            </a:r>
          </a:p>
          <a:p>
            <a:pPr marL="593725" marR="0" lvl="1" indent="-187325" algn="l" rtl="0">
              <a:lnSpc>
                <a:spcPct val="75000"/>
              </a:lnSpc>
              <a:spcBef>
                <a:spcPts val="800"/>
              </a:spcBef>
              <a:spcAft>
                <a:spcPts val="0"/>
              </a:spcAft>
              <a:buClr>
                <a:srgbClr val="595959"/>
              </a:buClr>
              <a:buSzPct val="97058"/>
              <a:buFont typeface="Verdana"/>
              <a:buChar char="–"/>
            </a:pPr>
            <a:r>
              <a:rPr lang="id-ID" sz="1650" b="0" i="0" u="none" strike="noStrike" cap="none" baseline="0">
                <a:solidFill>
                  <a:schemeClr val="dk1"/>
                </a:solidFill>
                <a:latin typeface="Verdana"/>
                <a:ea typeface="Verdana"/>
                <a:cs typeface="Verdana"/>
                <a:sym typeface="Verdana"/>
              </a:rPr>
              <a:t>Tidak ada batasan yang pasti mengenai </a:t>
            </a:r>
            <a:r>
              <a:rPr lang="id-ID" sz="1650" b="1" i="0" u="none" strike="noStrike" cap="none" baseline="0">
                <a:solidFill>
                  <a:srgbClr val="FF0000"/>
                </a:solidFill>
                <a:latin typeface="Verdana"/>
                <a:ea typeface="Verdana"/>
                <a:cs typeface="Verdana"/>
                <a:sym typeface="Verdana"/>
              </a:rPr>
              <a:t>BERAPA PERSEN</a:t>
            </a:r>
            <a:r>
              <a:rPr lang="id-ID" sz="1650" b="0" i="0" u="none" strike="noStrike" cap="none" baseline="0">
                <a:solidFill>
                  <a:srgbClr val="FF0000"/>
                </a:solidFill>
                <a:latin typeface="Verdana"/>
                <a:ea typeface="Verdana"/>
                <a:cs typeface="Verdana"/>
                <a:sym typeface="Verdana"/>
              </a:rPr>
              <a:t> </a:t>
            </a:r>
            <a:r>
              <a:rPr lang="id-ID" sz="1650" b="0" i="0" u="none" strike="noStrike" cap="none" baseline="0">
                <a:solidFill>
                  <a:schemeClr val="dk1"/>
                </a:solidFill>
                <a:latin typeface="Verdana"/>
                <a:ea typeface="Verdana"/>
                <a:cs typeface="Verdana"/>
                <a:sym typeface="Verdana"/>
              </a:rPr>
              <a:t>kalimat yang dituliskan.</a:t>
            </a:r>
          </a:p>
          <a:p>
            <a:pPr marL="593725" marR="0" lvl="1" indent="-81597" algn="l" rtl="0">
              <a:lnSpc>
                <a:spcPct val="75000"/>
              </a:lnSpc>
              <a:spcBef>
                <a:spcPts val="800"/>
              </a:spcBef>
              <a:spcAft>
                <a:spcPts val="0"/>
              </a:spcAft>
              <a:buClr>
                <a:srgbClr val="595959"/>
              </a:buClr>
              <a:buFont typeface="Verdana"/>
              <a:buNone/>
            </a:pPr>
            <a:endParaRPr sz="1650" b="0" i="0" u="none" strike="noStrike" cap="none" baseline="0">
              <a:solidFill>
                <a:srgbClr val="FF0000"/>
              </a:solidFill>
              <a:latin typeface="Verdana"/>
              <a:ea typeface="Verdana"/>
              <a:cs typeface="Verdana"/>
              <a:sym typeface="Verdana"/>
            </a:endParaRPr>
          </a:p>
          <a:p>
            <a:pPr marL="346075" marR="0" lvl="0" indent="-346075" algn="l" rtl="0">
              <a:lnSpc>
                <a:spcPct val="75000"/>
              </a:lnSpc>
              <a:spcBef>
                <a:spcPts val="1800"/>
              </a:spcBef>
              <a:spcAft>
                <a:spcPts val="0"/>
              </a:spcAft>
              <a:buClr>
                <a:schemeClr val="dk1"/>
              </a:buClr>
              <a:buSzPct val="131029"/>
              <a:buFont typeface="Verdana"/>
              <a:buChar char="•"/>
            </a:pPr>
            <a:r>
              <a:rPr lang="id-ID" sz="1650" b="0" i="0" u="none" strike="noStrike" cap="none" baseline="0">
                <a:solidFill>
                  <a:schemeClr val="dk1"/>
                </a:solidFill>
                <a:latin typeface="Verdana"/>
                <a:ea typeface="Verdana"/>
                <a:cs typeface="Verdana"/>
                <a:sym typeface="Verdana"/>
              </a:rPr>
              <a:t>Sebagian dosen dan administrator melihat apakah mahasiswa </a:t>
            </a:r>
            <a:r>
              <a:rPr lang="id-ID" sz="1650" b="1" i="0" u="none" strike="noStrike" cap="none" baseline="0">
                <a:solidFill>
                  <a:srgbClr val="FF0000"/>
                </a:solidFill>
                <a:latin typeface="Verdana"/>
                <a:ea typeface="Verdana"/>
                <a:cs typeface="Verdana"/>
                <a:sym typeface="Verdana"/>
              </a:rPr>
              <a:t>sengaja</a:t>
            </a:r>
            <a:r>
              <a:rPr lang="id-ID" sz="1650" b="0" i="0" u="none" strike="noStrike" cap="none" baseline="0">
                <a:solidFill>
                  <a:schemeClr val="dk1"/>
                </a:solidFill>
                <a:latin typeface="Verdana"/>
                <a:ea typeface="Verdana"/>
                <a:cs typeface="Verdana"/>
                <a:sym typeface="Verdana"/>
              </a:rPr>
              <a:t> atau </a:t>
            </a:r>
            <a:r>
              <a:rPr lang="id-ID" sz="1650" b="1" i="0" u="none" strike="noStrike" cap="none" baseline="0">
                <a:solidFill>
                  <a:srgbClr val="FF0000"/>
                </a:solidFill>
                <a:latin typeface="Verdana"/>
                <a:ea typeface="Verdana"/>
                <a:cs typeface="Verdana"/>
                <a:sym typeface="Verdana"/>
              </a:rPr>
              <a:t>tidak</a:t>
            </a:r>
            <a:r>
              <a:rPr lang="id-ID" sz="1650" b="0" i="0" u="none" strike="noStrike" cap="none" baseline="0">
                <a:solidFill>
                  <a:schemeClr val="dk1"/>
                </a:solidFill>
                <a:latin typeface="Verdana"/>
                <a:ea typeface="Verdana"/>
                <a:cs typeface="Verdana"/>
                <a:sym typeface="Verdana"/>
              </a:rPr>
              <a:t> dalam melakukan plagiat. Sebagian lainnya </a:t>
            </a:r>
            <a:r>
              <a:rPr lang="id-ID" sz="1650" b="1" i="0" u="none" strike="noStrike" cap="none" baseline="0">
                <a:solidFill>
                  <a:srgbClr val="FF0000"/>
                </a:solidFill>
                <a:latin typeface="Verdana"/>
                <a:ea typeface="Verdana"/>
                <a:cs typeface="Verdana"/>
                <a:sym typeface="Verdana"/>
              </a:rPr>
              <a:t>tidak membedakan</a:t>
            </a:r>
            <a:r>
              <a:rPr lang="id-ID" sz="1650" b="0" i="0" u="none" strike="noStrike" cap="none" baseline="0">
                <a:solidFill>
                  <a:schemeClr val="dk1"/>
                </a:solidFill>
                <a:latin typeface="Verdana"/>
                <a:ea typeface="Verdana"/>
                <a:cs typeface="Verdana"/>
                <a:sym typeface="Verdana"/>
              </a:rPr>
              <a:t>.</a:t>
            </a:r>
          </a:p>
        </p:txBody>
      </p:sp>
      <p:sp>
        <p:nvSpPr>
          <p:cNvPr id="390" name="Shape 390"/>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91" name="Shape 391"/>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Shape 396"/>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Siapa bersalah? Semua!!!</a:t>
            </a:r>
          </a:p>
        </p:txBody>
      </p:sp>
      <p:pic>
        <p:nvPicPr>
          <p:cNvPr id="397" name="Shape 397"/>
          <p:cNvPicPr preferRelativeResize="0"/>
          <p:nvPr/>
        </p:nvPicPr>
        <p:blipFill rotWithShape="1">
          <a:blip r:embed="rId3">
            <a:alphaModFix/>
          </a:blip>
          <a:srcRect/>
          <a:stretch/>
        </p:blipFill>
        <p:spPr>
          <a:xfrm>
            <a:off x="1165225" y="1692275"/>
            <a:ext cx="6813549" cy="3989387"/>
          </a:xfrm>
          <a:prstGeom prst="rect">
            <a:avLst/>
          </a:prstGeom>
          <a:noFill/>
          <a:ln>
            <a:noFill/>
          </a:ln>
        </p:spPr>
      </p:pic>
      <p:sp>
        <p:nvSpPr>
          <p:cNvPr id="398" name="Shape 39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99" name="Shape 39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Shape 404"/>
          <p:cNvSpPr txBox="1">
            <a:spLocks noGrp="1"/>
          </p:cNvSpPr>
          <p:nvPr>
            <p:ph type="title"/>
          </p:nvPr>
        </p:nvSpPr>
        <p:spPr>
          <a:xfrm>
            <a:off x="3725837" y="228600"/>
            <a:ext cx="504020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Siapa bersalah? Semua!!!</a:t>
            </a:r>
          </a:p>
        </p:txBody>
      </p:sp>
      <p:sp>
        <p:nvSpPr>
          <p:cNvPr id="405" name="Shape 40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75000"/>
              </a:lnSpc>
              <a:spcBef>
                <a:spcPts val="0"/>
              </a:spcBef>
              <a:spcAft>
                <a:spcPts val="0"/>
              </a:spcAft>
              <a:buClr>
                <a:srgbClr val="9900CC"/>
              </a:buClr>
              <a:buSzPct val="135000"/>
              <a:buFont typeface="Verdana"/>
              <a:buChar char="•"/>
            </a:pPr>
            <a:r>
              <a:rPr lang="id-ID" sz="1700" b="1" i="0" u="sng" strike="noStrike" cap="none" baseline="0">
                <a:solidFill>
                  <a:srgbClr val="9900CC"/>
                </a:solidFill>
                <a:latin typeface="Verdana"/>
                <a:ea typeface="Verdana"/>
                <a:cs typeface="Verdana"/>
                <a:sym typeface="Verdana"/>
              </a:rPr>
              <a:t>Mhs A</a:t>
            </a:r>
          </a:p>
          <a:p>
            <a:pPr marL="346075" marR="0" lvl="0" indent="-346075" algn="l" rtl="0">
              <a:lnSpc>
                <a:spcPct val="75000"/>
              </a:lnSpc>
              <a:spcBef>
                <a:spcPts val="1800"/>
              </a:spcBef>
              <a:spcAft>
                <a:spcPts val="0"/>
              </a:spcAft>
              <a:buClr>
                <a:schemeClr val="dk1"/>
              </a:buClr>
              <a:buSzPct val="25000"/>
              <a:buFont typeface="Verdana"/>
              <a:buNone/>
            </a:pPr>
            <a:r>
              <a:rPr lang="id-ID" sz="1700" b="0" i="0" u="none" strike="noStrike" cap="none" baseline="0">
                <a:solidFill>
                  <a:schemeClr val="dk1"/>
                </a:solidFill>
                <a:latin typeface="Verdana"/>
                <a:ea typeface="Verdana"/>
                <a:cs typeface="Verdana"/>
                <a:sym typeface="Verdana"/>
              </a:rPr>
              <a:t>	Tidak mengamankan dokumen (misal </a:t>
            </a:r>
            <a:r>
              <a:rPr lang="id-ID" sz="1700" b="0" i="1" u="none" strike="noStrike" cap="none" baseline="0">
                <a:solidFill>
                  <a:schemeClr val="dk1"/>
                </a:solidFill>
                <a:latin typeface="Verdana"/>
                <a:ea typeface="Verdana"/>
                <a:cs typeface="Verdana"/>
                <a:sym typeface="Verdana"/>
              </a:rPr>
              <a:t>password</a:t>
            </a:r>
            <a:r>
              <a:rPr lang="id-ID" sz="1700" b="0" i="0" u="none" strike="noStrike" cap="none" baseline="0">
                <a:solidFill>
                  <a:schemeClr val="dk1"/>
                </a:solidFill>
                <a:latin typeface="Verdana"/>
                <a:ea typeface="Verdana"/>
                <a:cs typeface="Verdana"/>
                <a:sym typeface="Verdana"/>
              </a:rPr>
              <a:t>)</a:t>
            </a:r>
          </a:p>
          <a:p>
            <a:pPr marL="346075" marR="0" lvl="0" indent="-346075" algn="l" rtl="0">
              <a:lnSpc>
                <a:spcPct val="75000"/>
              </a:lnSpc>
              <a:spcBef>
                <a:spcPts val="1800"/>
              </a:spcBef>
              <a:spcAft>
                <a:spcPts val="0"/>
              </a:spcAft>
              <a:buClr>
                <a:schemeClr val="dk1"/>
              </a:buClr>
              <a:buFont typeface="Verdana"/>
              <a:buNone/>
            </a:pPr>
            <a:endParaRPr sz="85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5000"/>
              <a:buFont typeface="Verdana"/>
              <a:buChar char="•"/>
            </a:pPr>
            <a:r>
              <a:rPr lang="id-ID" sz="1700" b="1" i="0" u="sng" strike="noStrike" cap="none" baseline="0">
                <a:solidFill>
                  <a:srgbClr val="9900CC"/>
                </a:solidFill>
                <a:latin typeface="Verdana"/>
                <a:ea typeface="Verdana"/>
                <a:cs typeface="Verdana"/>
                <a:sym typeface="Verdana"/>
              </a:rPr>
              <a:t>Mhs B</a:t>
            </a:r>
          </a:p>
          <a:p>
            <a:pPr marL="346075" marR="0" lvl="0" indent="-346075" algn="l" rtl="0">
              <a:lnSpc>
                <a:spcPct val="75000"/>
              </a:lnSpc>
              <a:spcBef>
                <a:spcPts val="1800"/>
              </a:spcBef>
              <a:spcAft>
                <a:spcPts val="0"/>
              </a:spcAft>
              <a:buClr>
                <a:schemeClr val="dk1"/>
              </a:buClr>
              <a:buSzPct val="25000"/>
              <a:buFont typeface="Verdana"/>
              <a:buNone/>
            </a:pPr>
            <a:r>
              <a:rPr lang="id-ID" sz="1700" b="0" i="0" u="none" strike="noStrike" cap="none" baseline="0">
                <a:solidFill>
                  <a:schemeClr val="dk1"/>
                </a:solidFill>
                <a:latin typeface="Verdana"/>
                <a:ea typeface="Verdana"/>
                <a:cs typeface="Verdana"/>
                <a:sym typeface="Verdana"/>
              </a:rPr>
              <a:t>	Mencuri, membeli, meminjam dokumen A tanpa mengubahnya (hanya mengganti identitas penulis).</a:t>
            </a:r>
          </a:p>
          <a:p>
            <a:pPr marL="346075" marR="0" lvl="0" indent="-346075" algn="l" rtl="0">
              <a:lnSpc>
                <a:spcPct val="75000"/>
              </a:lnSpc>
              <a:spcBef>
                <a:spcPts val="1800"/>
              </a:spcBef>
              <a:spcAft>
                <a:spcPts val="0"/>
              </a:spcAft>
              <a:buClr>
                <a:schemeClr val="dk1"/>
              </a:buClr>
              <a:buFont typeface="Verdana"/>
              <a:buNone/>
            </a:pPr>
            <a:endParaRPr sz="85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5000"/>
              <a:buFont typeface="Verdana"/>
              <a:buChar char="•"/>
            </a:pPr>
            <a:r>
              <a:rPr lang="id-ID" sz="1700" b="1" i="0" u="sng" strike="noStrike" cap="none" baseline="0">
                <a:solidFill>
                  <a:srgbClr val="9900CC"/>
                </a:solidFill>
                <a:latin typeface="Verdana"/>
                <a:ea typeface="Verdana"/>
                <a:cs typeface="Verdana"/>
                <a:sym typeface="Verdana"/>
              </a:rPr>
              <a:t>Mhs C</a:t>
            </a:r>
          </a:p>
          <a:p>
            <a:pPr marL="346075" marR="0" lvl="0" indent="-346075" algn="l" rtl="0">
              <a:lnSpc>
                <a:spcPct val="75000"/>
              </a:lnSpc>
              <a:spcBef>
                <a:spcPts val="1800"/>
              </a:spcBef>
              <a:spcAft>
                <a:spcPts val="0"/>
              </a:spcAft>
              <a:buClr>
                <a:schemeClr val="dk1"/>
              </a:buClr>
              <a:buSzPct val="25000"/>
              <a:buFont typeface="Verdana"/>
              <a:buNone/>
            </a:pPr>
            <a:r>
              <a:rPr lang="id-ID" sz="1700" b="0" i="0" u="none" strike="noStrike" cap="none" baseline="0">
                <a:solidFill>
                  <a:schemeClr val="dk1"/>
                </a:solidFill>
                <a:latin typeface="Verdana"/>
                <a:ea typeface="Verdana"/>
                <a:cs typeface="Verdana"/>
                <a:sym typeface="Verdana"/>
              </a:rPr>
              <a:t>	Mencuri dokumen A melalui jaringan komputer. Mengganti kata-kata dengan sinonim.</a:t>
            </a:r>
          </a:p>
          <a:p>
            <a:pPr marL="346075" marR="0" lvl="0" indent="-346075" algn="l" rtl="0">
              <a:lnSpc>
                <a:spcPct val="75000"/>
              </a:lnSpc>
              <a:spcBef>
                <a:spcPts val="1800"/>
              </a:spcBef>
              <a:spcAft>
                <a:spcPts val="0"/>
              </a:spcAft>
              <a:buClr>
                <a:schemeClr val="dk1"/>
              </a:buClr>
              <a:buFont typeface="Verdana"/>
              <a:buNone/>
            </a:pPr>
            <a:endParaRPr sz="85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5000"/>
              <a:buFont typeface="Verdana"/>
              <a:buChar char="•"/>
            </a:pPr>
            <a:r>
              <a:rPr lang="id-ID" sz="1700" b="1" i="0" u="sng" strike="noStrike" cap="none" baseline="0">
                <a:solidFill>
                  <a:srgbClr val="9900CC"/>
                </a:solidFill>
                <a:latin typeface="Verdana"/>
                <a:ea typeface="Verdana"/>
                <a:cs typeface="Verdana"/>
                <a:sym typeface="Verdana"/>
              </a:rPr>
              <a:t>Mhs D</a:t>
            </a:r>
          </a:p>
          <a:p>
            <a:pPr marL="346075" marR="0" lvl="0" indent="-346075" algn="l" rtl="0">
              <a:lnSpc>
                <a:spcPct val="75000"/>
              </a:lnSpc>
              <a:spcBef>
                <a:spcPts val="1800"/>
              </a:spcBef>
              <a:spcAft>
                <a:spcPts val="0"/>
              </a:spcAft>
              <a:buClr>
                <a:schemeClr val="dk1"/>
              </a:buClr>
              <a:buSzPct val="25000"/>
              <a:buFont typeface="Verdana"/>
              <a:buNone/>
            </a:pPr>
            <a:r>
              <a:rPr lang="id-ID" sz="1700" b="0" i="0" u="none" strike="noStrike" cap="none" baseline="0">
                <a:solidFill>
                  <a:schemeClr val="dk1"/>
                </a:solidFill>
                <a:latin typeface="Verdana"/>
                <a:ea typeface="Verdana"/>
                <a:cs typeface="Verdana"/>
                <a:sym typeface="Verdana"/>
              </a:rPr>
              <a:t>	Mencuri dokumen A melalui jaringan komputer. Membuat kata-kata sendiri (</a:t>
            </a:r>
            <a:r>
              <a:rPr lang="id-ID" sz="1700" b="0" i="1" u="none" strike="noStrike" cap="none" baseline="0">
                <a:solidFill>
                  <a:schemeClr val="dk1"/>
                </a:solidFill>
                <a:latin typeface="Verdana"/>
                <a:ea typeface="Verdana"/>
                <a:cs typeface="Verdana"/>
                <a:sym typeface="Verdana"/>
              </a:rPr>
              <a:t>paraphrase</a:t>
            </a:r>
            <a:r>
              <a:rPr lang="id-ID" sz="1700" b="0" i="0" u="none" strike="noStrike" cap="none" baseline="0">
                <a:solidFill>
                  <a:schemeClr val="dk1"/>
                </a:solidFill>
                <a:latin typeface="Verdana"/>
                <a:ea typeface="Verdana"/>
                <a:cs typeface="Verdana"/>
                <a:sym typeface="Verdana"/>
              </a:rPr>
              <a:t>) tetapi arti maupun idenya sama dengan mhs A.</a:t>
            </a:r>
          </a:p>
        </p:txBody>
      </p:sp>
      <p:sp>
        <p:nvSpPr>
          <p:cNvPr id="406" name="Shape 40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07" name="Shape 40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Shape 412"/>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Strategi Menghindari Plagiat</a:t>
            </a:r>
          </a:p>
        </p:txBody>
      </p:sp>
      <p:sp>
        <p:nvSpPr>
          <p:cNvPr id="413" name="Shape 41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609600" marR="0" lvl="0" indent="-609600" algn="l" rtl="0">
              <a:spcBef>
                <a:spcPts val="0"/>
              </a:spcBef>
              <a:spcAft>
                <a:spcPts val="0"/>
              </a:spcAft>
              <a:buClr>
                <a:schemeClr val="dk1"/>
              </a:buClr>
              <a:buSzPct val="134999"/>
              <a:buFont typeface="Verdana"/>
              <a:buAutoNum type="arabicPeriod"/>
            </a:pPr>
            <a:r>
              <a:rPr lang="id-ID" sz="2600" b="0" i="0" u="none" strike="noStrike" cap="none" baseline="0">
                <a:solidFill>
                  <a:schemeClr val="dk1"/>
                </a:solidFill>
                <a:latin typeface="Verdana"/>
                <a:ea typeface="Verdana"/>
                <a:cs typeface="Verdana"/>
                <a:sym typeface="Verdana"/>
              </a:rPr>
              <a:t>Tuliskan referensi untuk setiap informasi yang </a:t>
            </a:r>
            <a:r>
              <a:rPr lang="id-ID" sz="2600" b="1" i="0" u="sng" strike="noStrike" cap="none" baseline="0">
                <a:solidFill>
                  <a:srgbClr val="FF33CC"/>
                </a:solidFill>
                <a:latin typeface="Verdana"/>
                <a:ea typeface="Verdana"/>
                <a:cs typeface="Verdana"/>
                <a:sym typeface="Verdana"/>
              </a:rPr>
              <a:t>BUKAN</a:t>
            </a:r>
            <a:r>
              <a:rPr lang="id-ID" sz="2600" b="1" i="0" u="none" strike="noStrike" cap="none" baseline="0">
                <a:solidFill>
                  <a:schemeClr val="dk1"/>
                </a:solidFill>
                <a:latin typeface="Verdana"/>
                <a:ea typeface="Verdana"/>
                <a:cs typeface="Verdana"/>
                <a:sym typeface="Verdana"/>
              </a:rPr>
              <a:t> </a:t>
            </a:r>
            <a:r>
              <a:rPr lang="id-ID" sz="2600" b="1" i="0" u="none" strike="noStrike" cap="none" baseline="0">
                <a:solidFill>
                  <a:srgbClr val="FF33CC"/>
                </a:solidFill>
                <a:latin typeface="Verdana"/>
                <a:ea typeface="Verdana"/>
                <a:cs typeface="Verdana"/>
                <a:sym typeface="Verdana"/>
              </a:rPr>
              <a:t>hasil</a:t>
            </a:r>
            <a:r>
              <a:rPr lang="id-ID" sz="2600" b="1" i="0" u="none" strike="noStrike" cap="none" baseline="0">
                <a:solidFill>
                  <a:schemeClr val="dk1"/>
                </a:solidFill>
                <a:latin typeface="Verdana"/>
                <a:ea typeface="Verdana"/>
                <a:cs typeface="Verdana"/>
                <a:sym typeface="Verdana"/>
              </a:rPr>
              <a:t> </a:t>
            </a:r>
            <a:r>
              <a:rPr lang="id-ID" sz="2600" b="1" i="0" u="none" strike="noStrike" cap="none" baseline="0">
                <a:solidFill>
                  <a:srgbClr val="FF33CC"/>
                </a:solidFill>
                <a:latin typeface="Verdana"/>
                <a:ea typeface="Verdana"/>
                <a:cs typeface="Verdana"/>
                <a:sym typeface="Verdana"/>
              </a:rPr>
              <a:t>riset anda</a:t>
            </a:r>
            <a:r>
              <a:rPr lang="id-ID" sz="2600" b="0" i="0" u="none" strike="noStrike" cap="none" baseline="0">
                <a:solidFill>
                  <a:schemeClr val="dk1"/>
                </a:solidFill>
                <a:latin typeface="Verdana"/>
                <a:ea typeface="Verdana"/>
                <a:cs typeface="Verdana"/>
                <a:sym typeface="Verdana"/>
              </a:rPr>
              <a:t> atau </a:t>
            </a:r>
            <a:r>
              <a:rPr lang="id-ID" sz="2600" b="1" i="0" u="none" strike="noStrike" cap="none" baseline="0">
                <a:solidFill>
                  <a:srgbClr val="FF33CC"/>
                </a:solidFill>
                <a:latin typeface="Verdana"/>
                <a:ea typeface="Verdana"/>
                <a:cs typeface="Verdana"/>
                <a:sym typeface="Verdana"/>
              </a:rPr>
              <a:t>pengetahuan yang sudah umum</a:t>
            </a:r>
            <a:r>
              <a:rPr lang="id-ID" sz="2600" b="0" i="0" u="none" strike="noStrike" cap="none" baseline="0">
                <a:solidFill>
                  <a:schemeClr val="dk1"/>
                </a:solidFill>
                <a:latin typeface="Verdana"/>
                <a:ea typeface="Verdana"/>
                <a:cs typeface="Verdana"/>
                <a:sym typeface="Verdana"/>
              </a:rPr>
              <a:t>. </a:t>
            </a:r>
            <a:r>
              <a:rPr lang="id-ID" sz="1650" b="0" i="0" u="none" strike="noStrike" cap="none" baseline="0">
                <a:solidFill>
                  <a:schemeClr val="dk1"/>
                </a:solidFill>
                <a:latin typeface="Verdana"/>
                <a:ea typeface="Verdana"/>
                <a:cs typeface="Verdana"/>
                <a:sym typeface="Verdana"/>
              </a:rPr>
              <a:t>[NOR07]</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Opini</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Argumen</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Spekulasi</a:t>
            </a:r>
            <a:r>
              <a:rPr lang="id-ID" sz="2200" b="0" i="0" u="none" strike="noStrike" cap="none" baseline="0">
                <a:solidFill>
                  <a:schemeClr val="dk1"/>
                </a:solidFill>
                <a:latin typeface="Verdana"/>
                <a:ea typeface="Verdana"/>
                <a:cs typeface="Verdana"/>
                <a:sym typeface="Verdana"/>
              </a:rPr>
              <a:t> </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Fakta</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Detail</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Gambar</a:t>
            </a:r>
          </a:p>
          <a:p>
            <a:pPr marL="1143000" marR="0" lvl="1" indent="-406400" algn="l" rtl="0">
              <a:spcBef>
                <a:spcPts val="800"/>
              </a:spcBef>
              <a:spcAft>
                <a:spcPts val="0"/>
              </a:spcAft>
              <a:buClr>
                <a:srgbClr val="595959"/>
              </a:buClr>
              <a:buSzPct val="100000"/>
              <a:buFont typeface="Verdana"/>
              <a:buChar char="–"/>
            </a:pPr>
            <a:r>
              <a:rPr lang="id-ID" sz="2200" b="0" i="0" u="none" strike="noStrike" cap="none" baseline="0">
                <a:solidFill>
                  <a:schemeClr val="accent2"/>
                </a:solidFill>
                <a:latin typeface="Verdana"/>
                <a:ea typeface="Verdana"/>
                <a:cs typeface="Verdana"/>
                <a:sym typeface="Verdana"/>
              </a:rPr>
              <a:t>Data statistik</a:t>
            </a:r>
          </a:p>
        </p:txBody>
      </p:sp>
      <p:sp>
        <p:nvSpPr>
          <p:cNvPr id="414" name="Shape 41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15" name="Shape 41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Strategi Menghindari Plagiat</a:t>
            </a:r>
          </a:p>
        </p:txBody>
      </p:sp>
      <p:sp>
        <p:nvSpPr>
          <p:cNvPr id="421" name="Shape 42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609600" marR="0" lvl="0" indent="-609600" algn="l" rtl="0">
              <a:spcBef>
                <a:spcPts val="0"/>
              </a:spcBef>
              <a:spcAft>
                <a:spcPts val="0"/>
              </a:spcAft>
              <a:buClr>
                <a:schemeClr val="dk1"/>
              </a:buClr>
              <a:buSzPct val="135000"/>
              <a:buFont typeface="Verdana"/>
              <a:buAutoNum type="arabicPeriod" startAt="2"/>
            </a:pPr>
            <a:r>
              <a:rPr lang="id-ID" sz="2400" b="0" i="0" u="none" strike="noStrike" cap="none" baseline="0">
                <a:solidFill>
                  <a:schemeClr val="dk1"/>
                </a:solidFill>
                <a:latin typeface="Verdana"/>
                <a:ea typeface="Verdana"/>
                <a:cs typeface="Verdana"/>
                <a:sym typeface="Verdana"/>
              </a:rPr>
              <a:t>Gunakan </a:t>
            </a:r>
            <a:r>
              <a:rPr lang="id-ID" sz="2400" b="1" i="0" u="none" strike="noStrike" cap="none" baseline="0">
                <a:solidFill>
                  <a:srgbClr val="FF33CC"/>
                </a:solidFill>
                <a:latin typeface="Verdana"/>
                <a:ea typeface="Verdana"/>
                <a:cs typeface="Verdana"/>
                <a:sym typeface="Verdana"/>
              </a:rPr>
              <a:t>tanda kutip</a:t>
            </a:r>
            <a:r>
              <a:rPr lang="id-ID" sz="2400" b="0" i="0" u="none" strike="noStrike" cap="none" baseline="0">
                <a:solidFill>
                  <a:schemeClr val="dk1"/>
                </a:solidFill>
                <a:latin typeface="Verdana"/>
                <a:ea typeface="Verdana"/>
                <a:cs typeface="Verdana"/>
                <a:sym typeface="Verdana"/>
              </a:rPr>
              <a:t> (</a:t>
            </a:r>
            <a:r>
              <a:rPr lang="id-ID" sz="2400" b="0" i="1" u="none" strike="noStrike" cap="none" baseline="0">
                <a:solidFill>
                  <a:srgbClr val="FF33CC"/>
                </a:solidFill>
                <a:latin typeface="Verdana"/>
                <a:ea typeface="Verdana"/>
                <a:cs typeface="Verdana"/>
                <a:sym typeface="Verdana"/>
              </a:rPr>
              <a:t>quotation marks</a:t>
            </a:r>
            <a:r>
              <a:rPr lang="id-ID" sz="2400" b="0" i="0" u="none" strike="noStrike" cap="none" baseline="0">
                <a:solidFill>
                  <a:schemeClr val="dk1"/>
                </a:solidFill>
                <a:latin typeface="Verdana"/>
                <a:ea typeface="Verdana"/>
                <a:cs typeface="Verdana"/>
                <a:sym typeface="Verdana"/>
              </a:rPr>
              <a:t> ) setiap kali anda menggunakan kata-kata dari penulis lain. </a:t>
            </a:r>
            <a:r>
              <a:rPr lang="id-ID" sz="2000" b="0" i="0" u="none" strike="noStrike" cap="none" baseline="0">
                <a:solidFill>
                  <a:schemeClr val="dk1"/>
                </a:solidFill>
                <a:latin typeface="Verdana"/>
                <a:ea typeface="Verdana"/>
                <a:cs typeface="Verdana"/>
                <a:sym typeface="Verdana"/>
              </a:rPr>
              <a:t>[NOR07]</a:t>
            </a:r>
          </a:p>
          <a:p>
            <a:pPr marL="609600" marR="0" lvl="0" indent="-609600" algn="l" rtl="0">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	</a:t>
            </a:r>
          </a:p>
          <a:p>
            <a:pPr marL="609600" marR="0" lvl="0" indent="-609600" algn="l" rtl="0">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	Untuk kutipan yang sangat panjang (beberapa kalimat), gunakan teks yang menjorok ke dalam (</a:t>
            </a:r>
            <a:r>
              <a:rPr lang="id-ID" sz="2400" b="1" i="1" u="none" strike="noStrike" cap="none" baseline="0">
                <a:solidFill>
                  <a:srgbClr val="FF33CC"/>
                </a:solidFill>
                <a:latin typeface="Verdana"/>
                <a:ea typeface="Verdana"/>
                <a:cs typeface="Verdana"/>
                <a:sym typeface="Verdana"/>
              </a:rPr>
              <a:t>indent</a:t>
            </a:r>
            <a:r>
              <a:rPr lang="id-ID" sz="2400" b="0" i="0" u="none" strike="noStrike" cap="none" baseline="0">
                <a:solidFill>
                  <a:schemeClr val="dk1"/>
                </a:solidFill>
                <a:latin typeface="Verdana"/>
                <a:ea typeface="Verdana"/>
                <a:cs typeface="Verdana"/>
                <a:sym typeface="Verdana"/>
              </a:rPr>
              <a:t>). </a:t>
            </a:r>
            <a:r>
              <a:rPr lang="id-ID" sz="2000" b="0" i="0" u="none" strike="noStrike" cap="none" baseline="0">
                <a:solidFill>
                  <a:schemeClr val="dk1"/>
                </a:solidFill>
                <a:latin typeface="Verdana"/>
                <a:ea typeface="Verdana"/>
                <a:cs typeface="Verdana"/>
                <a:sym typeface="Verdana"/>
              </a:rPr>
              <a:t>[NOR07]</a:t>
            </a:r>
          </a:p>
        </p:txBody>
      </p:sp>
      <p:sp>
        <p:nvSpPr>
          <p:cNvPr id="422" name="Shape 42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23" name="Shape 42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Strategi Menghindari Plagiat</a:t>
            </a:r>
          </a:p>
        </p:txBody>
      </p:sp>
      <p:sp>
        <p:nvSpPr>
          <p:cNvPr id="429" name="Shape 42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609600" marR="0" lvl="0" indent="-609600" algn="l" rtl="0">
              <a:lnSpc>
                <a:spcPct val="80000"/>
              </a:lnSpc>
              <a:spcBef>
                <a:spcPts val="0"/>
              </a:spcBef>
              <a:spcAft>
                <a:spcPts val="0"/>
              </a:spcAft>
              <a:buClr>
                <a:schemeClr val="dk1"/>
              </a:buClr>
              <a:buSzPct val="133014"/>
              <a:buFont typeface="Verdana"/>
              <a:buAutoNum type="arabicPeriod" startAt="3"/>
            </a:pPr>
            <a:r>
              <a:rPr lang="id-ID" sz="3350" b="0" i="0" u="none" strike="noStrike" cap="none" baseline="0">
                <a:solidFill>
                  <a:schemeClr val="dk1"/>
                </a:solidFill>
                <a:latin typeface="Verdana"/>
                <a:ea typeface="Verdana"/>
                <a:cs typeface="Verdana"/>
                <a:sym typeface="Verdana"/>
              </a:rPr>
              <a:t>Pada awal kalimat yang anda </a:t>
            </a:r>
            <a:r>
              <a:rPr lang="id-ID" sz="3350" b="1" i="0" u="none" strike="noStrike" cap="none" baseline="0">
                <a:solidFill>
                  <a:srgbClr val="FF3300"/>
                </a:solidFill>
                <a:latin typeface="Verdana"/>
                <a:ea typeface="Verdana"/>
                <a:cs typeface="Verdana"/>
                <a:sym typeface="Verdana"/>
              </a:rPr>
              <a:t>kutip</a:t>
            </a:r>
            <a:r>
              <a:rPr lang="id-ID" sz="3350" b="0" i="0" u="none" strike="noStrike" cap="none" baseline="0">
                <a:solidFill>
                  <a:schemeClr val="dk1"/>
                </a:solidFill>
                <a:latin typeface="Verdana"/>
                <a:ea typeface="Verdana"/>
                <a:cs typeface="Verdana"/>
                <a:sym typeface="Verdana"/>
              </a:rPr>
              <a:t>, </a:t>
            </a:r>
            <a:r>
              <a:rPr lang="id-ID" sz="3350" b="1" i="1" u="none" strike="noStrike" cap="none" baseline="0">
                <a:solidFill>
                  <a:srgbClr val="FF3300"/>
                </a:solidFill>
                <a:latin typeface="Verdana"/>
                <a:ea typeface="Verdana"/>
                <a:cs typeface="Verdana"/>
                <a:sym typeface="Verdana"/>
              </a:rPr>
              <a:t>paraphrase</a:t>
            </a:r>
            <a:r>
              <a:rPr lang="id-ID" sz="3350" b="0" i="0" u="none" strike="noStrike" cap="none" baseline="0">
                <a:solidFill>
                  <a:schemeClr val="dk1"/>
                </a:solidFill>
                <a:latin typeface="Verdana"/>
                <a:ea typeface="Verdana"/>
                <a:cs typeface="Verdana"/>
                <a:sym typeface="Verdana"/>
              </a:rPr>
              <a:t>, atau </a:t>
            </a:r>
            <a:r>
              <a:rPr lang="id-ID" sz="3350" b="1" i="0" u="none" strike="noStrike" cap="none" baseline="0">
                <a:solidFill>
                  <a:srgbClr val="FF3300"/>
                </a:solidFill>
                <a:latin typeface="Verdana"/>
                <a:ea typeface="Verdana"/>
                <a:cs typeface="Verdana"/>
                <a:sym typeface="Verdana"/>
              </a:rPr>
              <a:t>simpulkan</a:t>
            </a:r>
            <a:r>
              <a:rPr lang="id-ID" sz="3350" b="0" i="0" u="none" strike="noStrike" cap="none" baseline="0">
                <a:solidFill>
                  <a:schemeClr val="dk1"/>
                </a:solidFill>
                <a:latin typeface="Verdana"/>
                <a:ea typeface="Verdana"/>
                <a:cs typeface="Verdana"/>
                <a:sym typeface="Verdana"/>
              </a:rPr>
              <a:t>, jelaskan bahwa hal ini adalah ide seseorang:</a:t>
            </a:r>
          </a:p>
          <a:p>
            <a:pPr marL="1085850" marR="0" lvl="1" indent="-361950" algn="l" rtl="0">
              <a:lnSpc>
                <a:spcPct val="80000"/>
              </a:lnSpc>
              <a:spcBef>
                <a:spcPts val="800"/>
              </a:spcBef>
              <a:spcAft>
                <a:spcPts val="0"/>
              </a:spcAft>
              <a:buClr>
                <a:srgbClr val="595959"/>
              </a:buClr>
              <a:buSzPct val="100000"/>
              <a:buFont typeface="Verdana"/>
              <a:buChar char="–"/>
            </a:pPr>
            <a:r>
              <a:rPr lang="id-ID" sz="2800" b="0" i="0" u="none" strike="noStrike" cap="none" baseline="0">
                <a:solidFill>
                  <a:schemeClr val="dk1"/>
                </a:solidFill>
                <a:latin typeface="Verdana"/>
                <a:ea typeface="Verdana"/>
                <a:cs typeface="Verdana"/>
                <a:sym typeface="Verdana"/>
              </a:rPr>
              <a:t>Haykin menyatakan bahwa ... </a:t>
            </a:r>
          </a:p>
          <a:p>
            <a:pPr marL="1085850" marR="0" lvl="1" indent="-361950" algn="l" rtl="0">
              <a:lnSpc>
                <a:spcPct val="80000"/>
              </a:lnSpc>
              <a:spcBef>
                <a:spcPts val="800"/>
              </a:spcBef>
              <a:spcAft>
                <a:spcPts val="0"/>
              </a:spcAft>
              <a:buClr>
                <a:srgbClr val="595959"/>
              </a:buClr>
              <a:buSzPct val="100000"/>
              <a:buFont typeface="Verdana"/>
              <a:buChar char="–"/>
            </a:pPr>
            <a:r>
              <a:rPr lang="id-ID" sz="2800" b="0" i="0" u="none" strike="noStrike" cap="none" baseline="0">
                <a:solidFill>
                  <a:schemeClr val="dk1"/>
                </a:solidFill>
                <a:latin typeface="Verdana"/>
                <a:ea typeface="Verdana"/>
                <a:cs typeface="Verdana"/>
                <a:sym typeface="Verdana"/>
              </a:rPr>
              <a:t>Sesuai hasil riset yang dilakukan pada tahun 2006, Ngarajan membuktikan...</a:t>
            </a:r>
          </a:p>
          <a:p>
            <a:pPr marL="1085850" marR="0" lvl="1" indent="-361950" algn="l" rtl="0">
              <a:lnSpc>
                <a:spcPct val="80000"/>
              </a:lnSpc>
              <a:spcBef>
                <a:spcPts val="800"/>
              </a:spcBef>
              <a:spcAft>
                <a:spcPts val="0"/>
              </a:spcAft>
              <a:buClr>
                <a:srgbClr val="595959"/>
              </a:buClr>
              <a:buSzPct val="112500"/>
              <a:buFont typeface="Verdana"/>
              <a:buChar char="–"/>
            </a:pPr>
            <a:r>
              <a:rPr lang="id-ID" sz="2800" b="0" i="0" u="none" strike="noStrike" cap="none" baseline="0">
                <a:solidFill>
                  <a:schemeClr val="dk1"/>
                </a:solidFill>
                <a:latin typeface="Verdana"/>
                <a:ea typeface="Verdana"/>
                <a:cs typeface="Verdana"/>
                <a:sym typeface="Verdana"/>
              </a:rPr>
              <a:t>Dalam bukunya yang berjudul Soft Computing, Tettamanzi menyatakan …</a:t>
            </a:r>
            <a:r>
              <a:rPr lang="id-ID" sz="3150" b="0" i="0" u="none" strike="noStrike" cap="none" baseline="0">
                <a:solidFill>
                  <a:schemeClr val="dk1"/>
                </a:solidFill>
                <a:latin typeface="Verdana"/>
                <a:ea typeface="Verdana"/>
                <a:cs typeface="Verdana"/>
                <a:sym typeface="Verdana"/>
              </a:rPr>
              <a:t>  </a:t>
            </a:r>
          </a:p>
        </p:txBody>
      </p:sp>
      <p:sp>
        <p:nvSpPr>
          <p:cNvPr id="430" name="Shape 430"/>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31" name="Shape 431"/>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Shape 436"/>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Strategi Menghindari Plagiat</a:t>
            </a:r>
          </a:p>
        </p:txBody>
      </p:sp>
      <p:sp>
        <p:nvSpPr>
          <p:cNvPr id="437" name="Shape 43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609600" marR="0" lvl="0" indent="-609600" algn="l" rtl="0">
              <a:spcBef>
                <a:spcPts val="0"/>
              </a:spcBef>
              <a:spcAft>
                <a:spcPts val="0"/>
              </a:spcAft>
              <a:buClr>
                <a:schemeClr val="dk1"/>
              </a:buClr>
              <a:buSzPct val="135000"/>
              <a:buFont typeface="Verdana"/>
              <a:buAutoNum type="arabicPeriod" startAt="4"/>
            </a:pPr>
            <a:r>
              <a:rPr lang="id-ID" sz="2400" b="0" i="0" u="none" strike="noStrike" cap="none" baseline="0">
                <a:solidFill>
                  <a:schemeClr val="dk1"/>
                </a:solidFill>
                <a:latin typeface="Verdana"/>
                <a:ea typeface="Verdana"/>
                <a:cs typeface="Verdana"/>
                <a:sym typeface="Verdana"/>
              </a:rPr>
              <a:t>Pada akhir kalimat yang berisi materi </a:t>
            </a:r>
            <a:r>
              <a:rPr lang="id-ID" sz="2400" b="1" i="0" u="none" strike="noStrike" cap="none" baseline="0">
                <a:solidFill>
                  <a:srgbClr val="FF33CC"/>
                </a:solidFill>
                <a:latin typeface="Verdana"/>
                <a:ea typeface="Verdana"/>
                <a:cs typeface="Verdana"/>
                <a:sym typeface="Verdana"/>
              </a:rPr>
              <a:t>kutipan</a:t>
            </a:r>
            <a:r>
              <a:rPr lang="id-ID" sz="2400" b="0" i="0" u="none" strike="noStrike" cap="none" baseline="0">
                <a:solidFill>
                  <a:schemeClr val="dk1"/>
                </a:solidFill>
                <a:latin typeface="Verdana"/>
                <a:ea typeface="Verdana"/>
                <a:cs typeface="Verdana"/>
                <a:sym typeface="Verdana"/>
              </a:rPr>
              <a:t>, </a:t>
            </a:r>
            <a:r>
              <a:rPr lang="id-ID" sz="2400" b="1" i="1" u="none" strike="noStrike" cap="none" baseline="0">
                <a:solidFill>
                  <a:srgbClr val="FF33CC"/>
                </a:solidFill>
                <a:latin typeface="Verdana"/>
                <a:ea typeface="Verdana"/>
                <a:cs typeface="Verdana"/>
                <a:sym typeface="Verdana"/>
              </a:rPr>
              <a:t>paraphrase</a:t>
            </a:r>
            <a:r>
              <a:rPr lang="id-ID" sz="2400" b="0" i="0" u="none" strike="noStrike" cap="none" baseline="0">
                <a:solidFill>
                  <a:schemeClr val="dk1"/>
                </a:solidFill>
                <a:latin typeface="Verdana"/>
                <a:ea typeface="Verdana"/>
                <a:cs typeface="Verdana"/>
                <a:sym typeface="Verdana"/>
              </a:rPr>
              <a:t>, atau </a:t>
            </a:r>
            <a:r>
              <a:rPr lang="id-ID" sz="2400" b="1" i="0" u="none" strike="noStrike" cap="none" baseline="0">
                <a:solidFill>
                  <a:srgbClr val="FF33CC"/>
                </a:solidFill>
                <a:latin typeface="Verdana"/>
                <a:ea typeface="Verdana"/>
                <a:cs typeface="Verdana"/>
                <a:sym typeface="Verdana"/>
              </a:rPr>
              <a:t>kesimpulan</a:t>
            </a:r>
            <a:r>
              <a:rPr lang="id-ID" sz="2400" b="0" i="0" u="none" strike="noStrike" cap="none" baseline="0">
                <a:solidFill>
                  <a:schemeClr val="dk1"/>
                </a:solidFill>
                <a:latin typeface="Verdana"/>
                <a:ea typeface="Verdana"/>
                <a:cs typeface="Verdana"/>
                <a:sym typeface="Verdana"/>
              </a:rPr>
              <a:t>, tuliskan referensi dalam tanda kurung untuk menunjukkan darimana materi tersebut berasal.</a:t>
            </a:r>
          </a:p>
        </p:txBody>
      </p:sp>
      <p:sp>
        <p:nvSpPr>
          <p:cNvPr id="438" name="Shape 43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39" name="Shape 43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Shape 444"/>
          <p:cNvSpPr txBox="1">
            <a:spLocks noGrp="1"/>
          </p:cNvSpPr>
          <p:nvPr>
            <p:ph type="title"/>
          </p:nvPr>
        </p:nvSpPr>
        <p:spPr>
          <a:xfrm>
            <a:off x="3712189" y="228600"/>
            <a:ext cx="5053856"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Strategi Menghindari Plagiat</a:t>
            </a:r>
          </a:p>
        </p:txBody>
      </p:sp>
      <p:sp>
        <p:nvSpPr>
          <p:cNvPr id="445" name="Shape 44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609600" marR="0" lvl="0" indent="-609600" algn="l" rtl="0">
              <a:spcBef>
                <a:spcPts val="0"/>
              </a:spcBef>
              <a:spcAft>
                <a:spcPts val="0"/>
              </a:spcAft>
              <a:buClr>
                <a:schemeClr val="dk1"/>
              </a:buClr>
              <a:buSzPct val="135000"/>
              <a:buFont typeface="Verdana"/>
              <a:buAutoNum type="arabicPeriod" startAt="5"/>
            </a:pPr>
            <a:r>
              <a:rPr lang="id-ID" sz="2400" b="0" i="0" u="none" strike="noStrike" cap="none" baseline="0">
                <a:solidFill>
                  <a:schemeClr val="dk1"/>
                </a:solidFill>
                <a:latin typeface="Verdana"/>
                <a:ea typeface="Verdana"/>
                <a:cs typeface="Verdana"/>
                <a:sym typeface="Verdana"/>
              </a:rPr>
              <a:t>Gunakan kata-kata dan ide anda sendiri. Lakukan latihan terus menerus. </a:t>
            </a:r>
          </a:p>
          <a:p>
            <a:pPr marL="609600" marR="0" lvl="0" indent="-403860"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a:p>
            <a:pPr marL="990600" marR="0" lvl="1" indent="-266700" algn="l" rtl="0">
              <a:spcBef>
                <a:spcPts val="800"/>
              </a:spcBef>
              <a:spcAft>
                <a:spcPts val="0"/>
              </a:spcAft>
              <a:buClr>
                <a:srgbClr val="595959"/>
              </a:buClr>
              <a:buSzPct val="100000"/>
              <a:buFont typeface="Verdana"/>
              <a:buAutoNum type="alphaLcPeriod"/>
            </a:pPr>
            <a:r>
              <a:rPr lang="id-ID" sz="2000" b="0" i="0" u="none" strike="noStrike" cap="none" baseline="0">
                <a:solidFill>
                  <a:schemeClr val="dk1"/>
                </a:solidFill>
                <a:latin typeface="Verdana"/>
                <a:ea typeface="Verdana"/>
                <a:cs typeface="Verdana"/>
                <a:sym typeface="Verdana"/>
              </a:rPr>
              <a:t>Bacalah banyak referensi </a:t>
            </a:r>
          </a:p>
          <a:p>
            <a:pPr marL="990600" marR="0" lvl="1" indent="-266700" algn="l" rtl="0">
              <a:spcBef>
                <a:spcPts val="800"/>
              </a:spcBef>
              <a:spcAft>
                <a:spcPts val="0"/>
              </a:spcAft>
              <a:buClr>
                <a:srgbClr val="595959"/>
              </a:buClr>
              <a:buSzPct val="100000"/>
              <a:buFont typeface="Verdana"/>
              <a:buAutoNum type="alphaLcPeriod"/>
            </a:pPr>
            <a:r>
              <a:rPr lang="id-ID" sz="2000" b="0" i="0" u="none" strike="noStrike" cap="none" baseline="0">
                <a:solidFill>
                  <a:schemeClr val="dk1"/>
                </a:solidFill>
                <a:latin typeface="Verdana"/>
                <a:ea typeface="Verdana"/>
                <a:cs typeface="Verdana"/>
                <a:sym typeface="Verdana"/>
              </a:rPr>
              <a:t>Pikirkan ide anda</a:t>
            </a:r>
          </a:p>
          <a:p>
            <a:pPr marL="990600" marR="0" lvl="1" indent="-266700" algn="l" rtl="0">
              <a:spcBef>
                <a:spcPts val="800"/>
              </a:spcBef>
              <a:spcAft>
                <a:spcPts val="0"/>
              </a:spcAft>
              <a:buClr>
                <a:srgbClr val="595959"/>
              </a:buClr>
              <a:buSzPct val="100000"/>
              <a:buFont typeface="Verdana"/>
              <a:buAutoNum type="alphaLcPeriod"/>
            </a:pPr>
            <a:r>
              <a:rPr lang="id-ID" sz="2000" b="0" i="0" u="none" strike="noStrike" cap="none" baseline="0">
                <a:solidFill>
                  <a:schemeClr val="dk1"/>
                </a:solidFill>
                <a:latin typeface="Verdana"/>
                <a:ea typeface="Verdana"/>
                <a:cs typeface="Verdana"/>
                <a:sym typeface="Verdana"/>
              </a:rPr>
              <a:t>Tutup semua referensi</a:t>
            </a:r>
          </a:p>
          <a:p>
            <a:pPr marL="990600" marR="0" lvl="1" indent="-266700" algn="l" rtl="0">
              <a:spcBef>
                <a:spcPts val="800"/>
              </a:spcBef>
              <a:spcAft>
                <a:spcPts val="0"/>
              </a:spcAft>
              <a:buClr>
                <a:srgbClr val="595959"/>
              </a:buClr>
              <a:buSzPct val="100000"/>
              <a:buFont typeface="Verdana"/>
              <a:buAutoNum type="alphaLcPeriod"/>
            </a:pPr>
            <a:r>
              <a:rPr lang="id-ID" sz="2000" b="0" i="0" u="none" strike="noStrike" cap="none" baseline="0">
                <a:solidFill>
                  <a:schemeClr val="dk1"/>
                </a:solidFill>
                <a:latin typeface="Verdana"/>
                <a:ea typeface="Verdana"/>
                <a:cs typeface="Verdana"/>
                <a:sym typeface="Verdana"/>
              </a:rPr>
              <a:t>Tuliskan ide anda dengan kata-kata sendiri</a:t>
            </a:r>
          </a:p>
          <a:p>
            <a:pPr marL="990600" marR="0" lvl="1" indent="-266700" algn="l" rtl="0">
              <a:spcBef>
                <a:spcPts val="800"/>
              </a:spcBef>
              <a:spcAft>
                <a:spcPts val="0"/>
              </a:spcAft>
              <a:buClr>
                <a:srgbClr val="595959"/>
              </a:buClr>
              <a:buFont typeface="Verdana"/>
              <a:buNone/>
            </a:pPr>
            <a:endParaRPr sz="2000" b="1" i="0" u="none" strike="noStrike" cap="none" baseline="0">
              <a:solidFill>
                <a:srgbClr val="FF33CC"/>
              </a:solidFill>
              <a:latin typeface="Verdana"/>
              <a:ea typeface="Verdana"/>
              <a:cs typeface="Verdana"/>
              <a:sym typeface="Verdana"/>
            </a:endParaRPr>
          </a:p>
          <a:p>
            <a:pPr marL="990600" marR="0" lvl="1" indent="-266700" algn="l" rtl="0">
              <a:spcBef>
                <a:spcPts val="800"/>
              </a:spcBef>
              <a:spcAft>
                <a:spcPts val="0"/>
              </a:spcAft>
              <a:buClr>
                <a:srgbClr val="595959"/>
              </a:buClr>
              <a:buSzPct val="25000"/>
              <a:buFont typeface="Verdana"/>
              <a:buNone/>
            </a:pPr>
            <a:r>
              <a:rPr lang="id-ID" sz="2400" b="1" i="0" u="none" strike="noStrike" cap="none" baseline="0">
                <a:solidFill>
                  <a:srgbClr val="FF33CC"/>
                </a:solidFill>
                <a:latin typeface="Verdana"/>
                <a:ea typeface="Verdana"/>
                <a:cs typeface="Verdana"/>
                <a:sym typeface="Verdana"/>
              </a:rPr>
              <a:t>Hindari </a:t>
            </a:r>
            <a:r>
              <a:rPr lang="id-ID" sz="2400" b="1" i="1" u="none" strike="noStrike" cap="none" baseline="0">
                <a:solidFill>
                  <a:srgbClr val="FF33CC"/>
                </a:solidFill>
                <a:latin typeface="Verdana"/>
                <a:ea typeface="Verdana"/>
                <a:cs typeface="Verdana"/>
                <a:sym typeface="Verdana"/>
              </a:rPr>
              <a:t>copy-paste</a:t>
            </a:r>
            <a:r>
              <a:rPr lang="id-ID" sz="2400" b="1" i="0" u="none" strike="noStrike" cap="none" baseline="0">
                <a:solidFill>
                  <a:srgbClr val="FF33CC"/>
                </a:solidFill>
                <a:latin typeface="Verdana"/>
                <a:ea typeface="Verdana"/>
                <a:cs typeface="Verdana"/>
                <a:sym typeface="Verdana"/>
              </a:rPr>
              <a:t> kemudian sedikit </a:t>
            </a:r>
            <a:r>
              <a:rPr lang="id-ID" sz="2400" b="1" i="1" u="none" strike="noStrike" cap="none" baseline="0">
                <a:solidFill>
                  <a:srgbClr val="FF33CC"/>
                </a:solidFill>
                <a:latin typeface="Verdana"/>
                <a:ea typeface="Verdana"/>
                <a:cs typeface="Verdana"/>
                <a:sym typeface="Verdana"/>
              </a:rPr>
              <a:t>editting </a:t>
            </a:r>
            <a:r>
              <a:rPr lang="id-ID" sz="2400" b="1" i="0" u="none" strike="noStrike" cap="none" baseline="0">
                <a:solidFill>
                  <a:srgbClr val="FF33CC"/>
                </a:solidFill>
                <a:latin typeface="Verdana"/>
                <a:ea typeface="Verdana"/>
                <a:cs typeface="Verdana"/>
                <a:sym typeface="Verdana"/>
              </a:rPr>
              <a:t>!!!</a:t>
            </a:r>
          </a:p>
        </p:txBody>
      </p:sp>
      <p:sp>
        <p:nvSpPr>
          <p:cNvPr id="446" name="Shape 44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47" name="Shape 44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Shape 452"/>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None/>
            </a:pPr>
            <a:endParaRPr sz="2800" b="1" i="0" u="none" strike="noStrike" cap="none" baseline="0">
              <a:solidFill>
                <a:srgbClr val="3F3F3F"/>
              </a:solidFill>
              <a:latin typeface="Verdana"/>
              <a:ea typeface="Verdana"/>
              <a:cs typeface="Verdana"/>
              <a:sym typeface="Verdana"/>
            </a:endParaRPr>
          </a:p>
        </p:txBody>
      </p:sp>
      <p:sp>
        <p:nvSpPr>
          <p:cNvPr id="453" name="Shape 45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140334" algn="l" rtl="0">
              <a:spcBef>
                <a:spcPts val="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454" name="Shape 454"/>
          <p:cNvSpPr/>
          <p:nvPr/>
        </p:nvSpPr>
        <p:spPr>
          <a:xfrm>
            <a:off x="428595" y="1857364"/>
            <a:ext cx="8073044" cy="4247316"/>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5400" b="1" i="0" u="none" strike="noStrike" cap="none" baseline="0">
                <a:solidFill>
                  <a:srgbClr val="CDE3FF"/>
                </a:solidFill>
                <a:latin typeface="Verdana"/>
                <a:ea typeface="Verdana"/>
                <a:cs typeface="Verdana"/>
                <a:sym typeface="Verdana"/>
              </a:rPr>
              <a:t>Mari bersama-sama </a:t>
            </a:r>
          </a:p>
          <a:p>
            <a:pPr marL="0" marR="0" lvl="0" indent="0" algn="ctr" rtl="0">
              <a:spcBef>
                <a:spcPts val="0"/>
              </a:spcBef>
              <a:spcAft>
                <a:spcPts val="0"/>
              </a:spcAft>
              <a:buSzPct val="25000"/>
              <a:buNone/>
            </a:pPr>
            <a:r>
              <a:rPr lang="id-ID" sz="5400" b="1" i="0" u="none" strike="noStrike" cap="none" baseline="0">
                <a:solidFill>
                  <a:srgbClr val="CDE3FF"/>
                </a:solidFill>
                <a:latin typeface="Verdana"/>
                <a:ea typeface="Verdana"/>
                <a:cs typeface="Verdana"/>
                <a:sym typeface="Verdana"/>
              </a:rPr>
              <a:t>Kita wujudkan </a:t>
            </a:r>
          </a:p>
          <a:p>
            <a:pPr marL="0" marR="0" lvl="0" indent="0" algn="ctr" rtl="0">
              <a:spcBef>
                <a:spcPts val="0"/>
              </a:spcBef>
              <a:spcAft>
                <a:spcPts val="0"/>
              </a:spcAft>
              <a:buSzPct val="25000"/>
              <a:buNone/>
            </a:pPr>
            <a:r>
              <a:rPr lang="id-ID" sz="5400" b="1" i="0" u="none" strike="noStrike" cap="none" baseline="0">
                <a:solidFill>
                  <a:srgbClr val="CDE3FF"/>
                </a:solidFill>
                <a:latin typeface="Verdana"/>
                <a:ea typeface="Verdana"/>
                <a:cs typeface="Verdana"/>
                <a:sym typeface="Verdana"/>
              </a:rPr>
              <a:t>lingkungan akademik </a:t>
            </a:r>
          </a:p>
          <a:p>
            <a:pPr marL="0" marR="0" lvl="0" indent="0" algn="ctr" rtl="0">
              <a:spcBef>
                <a:spcPts val="0"/>
              </a:spcBef>
              <a:spcAft>
                <a:spcPts val="0"/>
              </a:spcAft>
              <a:buSzPct val="25000"/>
              <a:buNone/>
            </a:pPr>
            <a:r>
              <a:rPr lang="id-ID" sz="5400" b="1" i="0" u="none" strike="noStrike" cap="none" baseline="0">
                <a:solidFill>
                  <a:srgbClr val="CDE3FF"/>
                </a:solidFill>
                <a:latin typeface="Verdana"/>
                <a:ea typeface="Verdana"/>
                <a:cs typeface="Verdana"/>
                <a:sym typeface="Verdana"/>
              </a:rPr>
              <a:t>yang berlandaskan</a:t>
            </a:r>
          </a:p>
          <a:p>
            <a:pPr marL="0" marR="0" lvl="0" indent="0" algn="ctr" rtl="0">
              <a:spcBef>
                <a:spcPts val="0"/>
              </a:spcBef>
              <a:spcAft>
                <a:spcPts val="0"/>
              </a:spcAft>
              <a:buSzPct val="25000"/>
              <a:buNone/>
            </a:pPr>
            <a:r>
              <a:rPr lang="id-ID" sz="5400" b="1" i="0" u="none" strike="noStrike" cap="none" baseline="0">
                <a:solidFill>
                  <a:srgbClr val="CDE3FF"/>
                </a:solidFill>
                <a:latin typeface="Verdana"/>
                <a:ea typeface="Verdana"/>
                <a:cs typeface="Verdana"/>
                <a:sym typeface="Verdana"/>
              </a:rPr>
              <a:t> KEJUJURAN</a:t>
            </a:r>
          </a:p>
        </p:txBody>
      </p:sp>
      <p:sp>
        <p:nvSpPr>
          <p:cNvPr id="455" name="Shape 45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56" name="Shape 45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Shape 461"/>
          <p:cNvSpPr txBox="1">
            <a:spLocks noGrp="1"/>
          </p:cNvSpPr>
          <p:nvPr>
            <p:ph type="title"/>
          </p:nvPr>
        </p:nvSpPr>
        <p:spPr>
          <a:xfrm>
            <a:off x="3603007" y="0"/>
            <a:ext cx="5159991" cy="1143000"/>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Prinsip Penulis (I)</a:t>
            </a:r>
          </a:p>
        </p:txBody>
      </p:sp>
      <p:sp>
        <p:nvSpPr>
          <p:cNvPr id="462" name="Shape 462"/>
          <p:cNvSpPr txBox="1">
            <a:spLocks noGrp="1"/>
          </p:cNvSpPr>
          <p:nvPr>
            <p:ph type="body" idx="1"/>
          </p:nvPr>
        </p:nvSpPr>
        <p:spPr>
          <a:xfrm>
            <a:off x="457200" y="1295400"/>
            <a:ext cx="8229600" cy="5181600"/>
          </a:xfrm>
          <a:prstGeom prst="rect">
            <a:avLst/>
          </a:prstGeom>
          <a:noFill/>
          <a:ln>
            <a:noFill/>
          </a:ln>
        </p:spPr>
        <p:txBody>
          <a:bodyPr lIns="91425" tIns="45700" rIns="91425" bIns="45700" anchor="t" anchorCtr="0">
            <a:spAutoFit/>
          </a:bodyPr>
          <a:lstStyle/>
          <a:p>
            <a:pPr marL="346075" marR="0" lvl="0" indent="-346075" algn="l" rtl="0">
              <a:lnSpc>
                <a:spcPct val="80000"/>
              </a:lnSpc>
              <a:spcBef>
                <a:spcPts val="0"/>
              </a:spcBef>
              <a:spcAft>
                <a:spcPts val="0"/>
              </a:spcAft>
              <a:buClr>
                <a:schemeClr val="dk1"/>
              </a:buClr>
              <a:buSzPct val="25000"/>
              <a:buFont typeface="Verdana"/>
              <a:buNone/>
            </a:pPr>
            <a:r>
              <a:rPr lang="id-ID" sz="2600" b="0" i="0" u="none" strike="noStrike" cap="none" baseline="0">
                <a:solidFill>
                  <a:schemeClr val="dk1"/>
                </a:solidFill>
                <a:latin typeface="Verdana"/>
                <a:ea typeface="Verdana"/>
                <a:cs typeface="Verdana"/>
                <a:sym typeface="Verdana"/>
              </a:rPr>
              <a:t>Ada dua hal yang menjadi prinsip utama penulis, yaitu</a:t>
            </a:r>
          </a:p>
          <a:p>
            <a:pPr marL="346075" marR="0" lvl="0" indent="-346075" algn="l" rtl="0">
              <a:lnSpc>
                <a:spcPct val="80000"/>
              </a:lnSpc>
              <a:spcBef>
                <a:spcPts val="1800"/>
              </a:spcBef>
              <a:spcAft>
                <a:spcPts val="0"/>
              </a:spcAft>
              <a:buClr>
                <a:schemeClr val="dk1"/>
              </a:buClr>
              <a:buSzPct val="134999"/>
              <a:buFont typeface="Verdana"/>
              <a:buChar char="•"/>
            </a:pPr>
            <a:r>
              <a:rPr lang="id-ID" sz="2600" b="0" i="0" u="none" strike="noStrike" cap="none" baseline="0">
                <a:solidFill>
                  <a:schemeClr val="dk1"/>
                </a:solidFill>
                <a:latin typeface="Verdana"/>
                <a:ea typeface="Verdana"/>
                <a:cs typeface="Verdana"/>
                <a:sym typeface="Verdana"/>
              </a:rPr>
              <a:t>Seorang penulis sebaiknya tidak boleh berharap bahwa ia dapat langsung menulis secara sempurna, karena pada saat ia bekerja pasti akan ditemukan sesuatu yang dirasakan masih belum tepat.</a:t>
            </a:r>
          </a:p>
          <a:p>
            <a:pPr marL="346075" marR="0" lvl="0" indent="-346075" algn="l" rtl="0">
              <a:lnSpc>
                <a:spcPct val="80000"/>
              </a:lnSpc>
              <a:spcBef>
                <a:spcPts val="1800"/>
              </a:spcBef>
              <a:spcAft>
                <a:spcPts val="0"/>
              </a:spcAft>
              <a:buClr>
                <a:schemeClr val="dk1"/>
              </a:buClr>
              <a:buSzPct val="134999"/>
              <a:buFont typeface="Verdana"/>
              <a:buChar char="•"/>
            </a:pPr>
            <a:r>
              <a:rPr lang="id-ID" sz="2600" b="0" i="0" u="none" strike="noStrike" cap="none" baseline="0">
                <a:solidFill>
                  <a:schemeClr val="dk1"/>
                </a:solidFill>
                <a:latin typeface="Verdana"/>
                <a:ea typeface="Verdana"/>
                <a:cs typeface="Verdana"/>
                <a:sym typeface="Verdana"/>
              </a:rPr>
              <a:t>Akibat dari besarnya kemungkinan adanya ketidaksempurnaan dalam penulisan laporan, maka seorang penulis memberikan waktu untuk memperbaiki tulisannya (dengan kata lain, seorang penulis harus berusaha secepat mungkin memulai menulis laporannya  tepat setelah penelitian memperoleh hasil).</a:t>
            </a:r>
          </a:p>
        </p:txBody>
      </p:sp>
      <p:sp>
        <p:nvSpPr>
          <p:cNvPr id="463" name="Shape 46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64" name="Shape 46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p:nvPr/>
        </p:nvSpPr>
        <p:spPr>
          <a:xfrm>
            <a:off x="419100" y="1447800"/>
            <a:ext cx="8509000" cy="3370262"/>
          </a:xfrm>
          <a:custGeom>
            <a:avLst/>
            <a:gdLst/>
            <a:ahLst/>
            <a:cxnLst/>
            <a:rect l="0" t="0" r="0" b="0"/>
            <a:pathLst>
              <a:path w="5360" h="2123" extrusionOk="0">
                <a:moveTo>
                  <a:pt x="1932" y="1595"/>
                </a:moveTo>
                <a:cubicBezTo>
                  <a:pt x="1909" y="1525"/>
                  <a:pt x="1938" y="1589"/>
                  <a:pt x="1884" y="1535"/>
                </a:cubicBezTo>
                <a:cubicBezTo>
                  <a:pt x="1781" y="1432"/>
                  <a:pt x="1864" y="1477"/>
                  <a:pt x="1620" y="1463"/>
                </a:cubicBezTo>
                <a:cubicBezTo>
                  <a:pt x="1581" y="1437"/>
                  <a:pt x="1539" y="1417"/>
                  <a:pt x="1500" y="1391"/>
                </a:cubicBezTo>
                <a:cubicBezTo>
                  <a:pt x="1451" y="1398"/>
                  <a:pt x="1378" y="1401"/>
                  <a:pt x="1332" y="1427"/>
                </a:cubicBezTo>
                <a:cubicBezTo>
                  <a:pt x="1307" y="1441"/>
                  <a:pt x="1289" y="1474"/>
                  <a:pt x="1260" y="1475"/>
                </a:cubicBezTo>
                <a:cubicBezTo>
                  <a:pt x="1124" y="1479"/>
                  <a:pt x="988" y="1483"/>
                  <a:pt x="852" y="1487"/>
                </a:cubicBezTo>
                <a:cubicBezTo>
                  <a:pt x="708" y="1469"/>
                  <a:pt x="565" y="1460"/>
                  <a:pt x="420" y="1451"/>
                </a:cubicBezTo>
                <a:cubicBezTo>
                  <a:pt x="396" y="1435"/>
                  <a:pt x="372" y="1419"/>
                  <a:pt x="348" y="1403"/>
                </a:cubicBezTo>
                <a:cubicBezTo>
                  <a:pt x="336" y="1395"/>
                  <a:pt x="326" y="1382"/>
                  <a:pt x="312" y="1379"/>
                </a:cubicBezTo>
                <a:cubicBezTo>
                  <a:pt x="215" y="1360"/>
                  <a:pt x="161" y="1341"/>
                  <a:pt x="60" y="1331"/>
                </a:cubicBezTo>
                <a:cubicBezTo>
                  <a:pt x="48" y="1315"/>
                  <a:pt x="33" y="1301"/>
                  <a:pt x="24" y="1283"/>
                </a:cubicBezTo>
                <a:cubicBezTo>
                  <a:pt x="13" y="1260"/>
                  <a:pt x="0" y="1211"/>
                  <a:pt x="0" y="1211"/>
                </a:cubicBezTo>
                <a:cubicBezTo>
                  <a:pt x="6" y="1171"/>
                  <a:pt x="19" y="1132"/>
                  <a:pt x="24" y="1091"/>
                </a:cubicBezTo>
                <a:cubicBezTo>
                  <a:pt x="38" y="973"/>
                  <a:pt x="9" y="893"/>
                  <a:pt x="108" y="827"/>
                </a:cubicBezTo>
                <a:cubicBezTo>
                  <a:pt x="185" y="711"/>
                  <a:pt x="124" y="539"/>
                  <a:pt x="168" y="407"/>
                </a:cubicBezTo>
                <a:cubicBezTo>
                  <a:pt x="283" y="417"/>
                  <a:pt x="309" y="411"/>
                  <a:pt x="396" y="455"/>
                </a:cubicBezTo>
                <a:cubicBezTo>
                  <a:pt x="527" y="411"/>
                  <a:pt x="364" y="269"/>
                  <a:pt x="480" y="191"/>
                </a:cubicBezTo>
                <a:cubicBezTo>
                  <a:pt x="542" y="201"/>
                  <a:pt x="573" y="205"/>
                  <a:pt x="624" y="239"/>
                </a:cubicBezTo>
                <a:cubicBezTo>
                  <a:pt x="669" y="149"/>
                  <a:pt x="658" y="135"/>
                  <a:pt x="756" y="155"/>
                </a:cubicBezTo>
                <a:cubicBezTo>
                  <a:pt x="824" y="223"/>
                  <a:pt x="791" y="184"/>
                  <a:pt x="852" y="275"/>
                </a:cubicBezTo>
                <a:cubicBezTo>
                  <a:pt x="865" y="294"/>
                  <a:pt x="929" y="306"/>
                  <a:pt x="948" y="311"/>
                </a:cubicBezTo>
                <a:cubicBezTo>
                  <a:pt x="1116" y="479"/>
                  <a:pt x="943" y="341"/>
                  <a:pt x="1032" y="83"/>
                </a:cubicBezTo>
                <a:cubicBezTo>
                  <a:pt x="1041" y="57"/>
                  <a:pt x="1150" y="33"/>
                  <a:pt x="1188" y="23"/>
                </a:cubicBezTo>
                <a:cubicBezTo>
                  <a:pt x="1271" y="106"/>
                  <a:pt x="1173" y="0"/>
                  <a:pt x="1260" y="131"/>
                </a:cubicBezTo>
                <a:cubicBezTo>
                  <a:pt x="1269" y="145"/>
                  <a:pt x="1285" y="154"/>
                  <a:pt x="1296" y="167"/>
                </a:cubicBezTo>
                <a:cubicBezTo>
                  <a:pt x="1305" y="178"/>
                  <a:pt x="1313" y="191"/>
                  <a:pt x="1320" y="203"/>
                </a:cubicBezTo>
                <a:cubicBezTo>
                  <a:pt x="1378" y="299"/>
                  <a:pt x="1336" y="276"/>
                  <a:pt x="1404" y="299"/>
                </a:cubicBezTo>
                <a:cubicBezTo>
                  <a:pt x="1500" y="235"/>
                  <a:pt x="1447" y="247"/>
                  <a:pt x="1560" y="263"/>
                </a:cubicBezTo>
                <a:cubicBezTo>
                  <a:pt x="1572" y="271"/>
                  <a:pt x="1587" y="276"/>
                  <a:pt x="1596" y="287"/>
                </a:cubicBezTo>
                <a:cubicBezTo>
                  <a:pt x="1604" y="297"/>
                  <a:pt x="1596" y="321"/>
                  <a:pt x="1608" y="323"/>
                </a:cubicBezTo>
                <a:cubicBezTo>
                  <a:pt x="1629" y="327"/>
                  <a:pt x="1648" y="308"/>
                  <a:pt x="1668" y="299"/>
                </a:cubicBezTo>
                <a:cubicBezTo>
                  <a:pt x="1713" y="279"/>
                  <a:pt x="1754" y="266"/>
                  <a:pt x="1800" y="251"/>
                </a:cubicBezTo>
                <a:cubicBezTo>
                  <a:pt x="1828" y="255"/>
                  <a:pt x="1856" y="257"/>
                  <a:pt x="1884" y="263"/>
                </a:cubicBezTo>
                <a:cubicBezTo>
                  <a:pt x="1896" y="265"/>
                  <a:pt x="1908" y="279"/>
                  <a:pt x="1920" y="275"/>
                </a:cubicBezTo>
                <a:cubicBezTo>
                  <a:pt x="1959" y="262"/>
                  <a:pt x="1989" y="228"/>
                  <a:pt x="2028" y="215"/>
                </a:cubicBezTo>
                <a:cubicBezTo>
                  <a:pt x="2080" y="137"/>
                  <a:pt x="2071" y="129"/>
                  <a:pt x="2160" y="107"/>
                </a:cubicBezTo>
                <a:cubicBezTo>
                  <a:pt x="2370" y="212"/>
                  <a:pt x="2494" y="183"/>
                  <a:pt x="2760" y="191"/>
                </a:cubicBezTo>
                <a:cubicBezTo>
                  <a:pt x="2873" y="229"/>
                  <a:pt x="2969" y="221"/>
                  <a:pt x="3096" y="227"/>
                </a:cubicBezTo>
                <a:cubicBezTo>
                  <a:pt x="3140" y="249"/>
                  <a:pt x="3184" y="265"/>
                  <a:pt x="3228" y="287"/>
                </a:cubicBezTo>
                <a:cubicBezTo>
                  <a:pt x="3260" y="283"/>
                  <a:pt x="3292" y="282"/>
                  <a:pt x="3324" y="275"/>
                </a:cubicBezTo>
                <a:cubicBezTo>
                  <a:pt x="3349" y="270"/>
                  <a:pt x="3396" y="251"/>
                  <a:pt x="3396" y="251"/>
                </a:cubicBezTo>
                <a:cubicBezTo>
                  <a:pt x="3464" y="200"/>
                  <a:pt x="3425" y="221"/>
                  <a:pt x="3516" y="191"/>
                </a:cubicBezTo>
                <a:cubicBezTo>
                  <a:pt x="3547" y="181"/>
                  <a:pt x="3570" y="154"/>
                  <a:pt x="3600" y="143"/>
                </a:cubicBezTo>
                <a:cubicBezTo>
                  <a:pt x="3759" y="85"/>
                  <a:pt x="3925" y="69"/>
                  <a:pt x="4092" y="59"/>
                </a:cubicBezTo>
                <a:cubicBezTo>
                  <a:pt x="4160" y="63"/>
                  <a:pt x="4228" y="64"/>
                  <a:pt x="4296" y="71"/>
                </a:cubicBezTo>
                <a:cubicBezTo>
                  <a:pt x="4337" y="75"/>
                  <a:pt x="4404" y="131"/>
                  <a:pt x="4404" y="131"/>
                </a:cubicBezTo>
                <a:cubicBezTo>
                  <a:pt x="4508" y="92"/>
                  <a:pt x="4514" y="80"/>
                  <a:pt x="4620" y="95"/>
                </a:cubicBezTo>
                <a:cubicBezTo>
                  <a:pt x="4640" y="107"/>
                  <a:pt x="4659" y="121"/>
                  <a:pt x="4680" y="131"/>
                </a:cubicBezTo>
                <a:cubicBezTo>
                  <a:pt x="4691" y="137"/>
                  <a:pt x="4705" y="136"/>
                  <a:pt x="4716" y="143"/>
                </a:cubicBezTo>
                <a:cubicBezTo>
                  <a:pt x="4757" y="170"/>
                  <a:pt x="4771" y="212"/>
                  <a:pt x="4812" y="239"/>
                </a:cubicBezTo>
                <a:cubicBezTo>
                  <a:pt x="4981" y="183"/>
                  <a:pt x="5130" y="291"/>
                  <a:pt x="5292" y="311"/>
                </a:cubicBezTo>
                <a:cubicBezTo>
                  <a:pt x="5360" y="357"/>
                  <a:pt x="5356" y="414"/>
                  <a:pt x="5328" y="503"/>
                </a:cubicBezTo>
                <a:cubicBezTo>
                  <a:pt x="5325" y="513"/>
                  <a:pt x="5246" y="550"/>
                  <a:pt x="5244" y="551"/>
                </a:cubicBezTo>
                <a:cubicBezTo>
                  <a:pt x="5256" y="634"/>
                  <a:pt x="5277" y="723"/>
                  <a:pt x="5304" y="803"/>
                </a:cubicBezTo>
                <a:cubicBezTo>
                  <a:pt x="5300" y="855"/>
                  <a:pt x="5308" y="910"/>
                  <a:pt x="5292" y="959"/>
                </a:cubicBezTo>
                <a:cubicBezTo>
                  <a:pt x="5286" y="976"/>
                  <a:pt x="5261" y="979"/>
                  <a:pt x="5244" y="983"/>
                </a:cubicBezTo>
                <a:cubicBezTo>
                  <a:pt x="5205" y="991"/>
                  <a:pt x="5164" y="991"/>
                  <a:pt x="5124" y="995"/>
                </a:cubicBezTo>
                <a:cubicBezTo>
                  <a:pt x="5155" y="1072"/>
                  <a:pt x="5208" y="1143"/>
                  <a:pt x="5232" y="1223"/>
                </a:cubicBezTo>
                <a:cubicBezTo>
                  <a:pt x="5271" y="1350"/>
                  <a:pt x="5304" y="1479"/>
                  <a:pt x="5340" y="1607"/>
                </a:cubicBezTo>
                <a:cubicBezTo>
                  <a:pt x="5312" y="1690"/>
                  <a:pt x="5272" y="1666"/>
                  <a:pt x="5196" y="1655"/>
                </a:cubicBezTo>
                <a:cubicBezTo>
                  <a:pt x="5184" y="1659"/>
                  <a:pt x="5169" y="1658"/>
                  <a:pt x="5160" y="1667"/>
                </a:cubicBezTo>
                <a:cubicBezTo>
                  <a:pt x="5151" y="1676"/>
                  <a:pt x="5160" y="1700"/>
                  <a:pt x="5148" y="1703"/>
                </a:cubicBezTo>
                <a:cubicBezTo>
                  <a:pt x="5121" y="1710"/>
                  <a:pt x="5092" y="1695"/>
                  <a:pt x="5064" y="1691"/>
                </a:cubicBezTo>
                <a:cubicBezTo>
                  <a:pt x="5040" y="1675"/>
                  <a:pt x="5012" y="1663"/>
                  <a:pt x="4992" y="1643"/>
                </a:cubicBezTo>
                <a:cubicBezTo>
                  <a:pt x="4980" y="1631"/>
                  <a:pt x="4968" y="1595"/>
                  <a:pt x="4956" y="1607"/>
                </a:cubicBezTo>
                <a:cubicBezTo>
                  <a:pt x="4943" y="1620"/>
                  <a:pt x="4972" y="1639"/>
                  <a:pt x="4980" y="1655"/>
                </a:cubicBezTo>
                <a:cubicBezTo>
                  <a:pt x="5000" y="1753"/>
                  <a:pt x="5059" y="1925"/>
                  <a:pt x="4932" y="1967"/>
                </a:cubicBezTo>
                <a:cubicBezTo>
                  <a:pt x="4892" y="1963"/>
                  <a:pt x="4851" y="1963"/>
                  <a:pt x="4812" y="1955"/>
                </a:cubicBezTo>
                <a:cubicBezTo>
                  <a:pt x="4795" y="1951"/>
                  <a:pt x="4781" y="1924"/>
                  <a:pt x="4764" y="1931"/>
                </a:cubicBezTo>
                <a:cubicBezTo>
                  <a:pt x="4749" y="1937"/>
                  <a:pt x="4758" y="1964"/>
                  <a:pt x="4752" y="1979"/>
                </a:cubicBezTo>
                <a:cubicBezTo>
                  <a:pt x="4746" y="1996"/>
                  <a:pt x="4737" y="2012"/>
                  <a:pt x="4728" y="2027"/>
                </a:cubicBezTo>
                <a:cubicBezTo>
                  <a:pt x="4694" y="2081"/>
                  <a:pt x="4668" y="2108"/>
                  <a:pt x="4608" y="2123"/>
                </a:cubicBezTo>
                <a:cubicBezTo>
                  <a:pt x="4475" y="2090"/>
                  <a:pt x="4346" y="1995"/>
                  <a:pt x="4236" y="1919"/>
                </a:cubicBezTo>
                <a:cubicBezTo>
                  <a:pt x="4215" y="1905"/>
                  <a:pt x="4187" y="1905"/>
                  <a:pt x="4164" y="1895"/>
                </a:cubicBezTo>
                <a:cubicBezTo>
                  <a:pt x="4143" y="1886"/>
                  <a:pt x="4104" y="1847"/>
                  <a:pt x="4080" y="1847"/>
                </a:cubicBezTo>
                <a:cubicBezTo>
                  <a:pt x="4066" y="1847"/>
                  <a:pt x="4104" y="1863"/>
                  <a:pt x="4116" y="1871"/>
                </a:cubicBezTo>
                <a:cubicBezTo>
                  <a:pt x="4132" y="1920"/>
                  <a:pt x="4148" y="1929"/>
                  <a:pt x="4056" y="1943"/>
                </a:cubicBezTo>
                <a:cubicBezTo>
                  <a:pt x="3994" y="1953"/>
                  <a:pt x="3885" y="1909"/>
                  <a:pt x="3816" y="1895"/>
                </a:cubicBezTo>
                <a:cubicBezTo>
                  <a:pt x="3773" y="1866"/>
                  <a:pt x="3737" y="1855"/>
                  <a:pt x="3708" y="1811"/>
                </a:cubicBezTo>
                <a:cubicBezTo>
                  <a:pt x="3724" y="1807"/>
                  <a:pt x="3750" y="1784"/>
                  <a:pt x="3756" y="1799"/>
                </a:cubicBezTo>
                <a:cubicBezTo>
                  <a:pt x="3795" y="1890"/>
                  <a:pt x="3754" y="1892"/>
                  <a:pt x="3708" y="1907"/>
                </a:cubicBezTo>
                <a:cubicBezTo>
                  <a:pt x="3680" y="1903"/>
                  <a:pt x="3651" y="1904"/>
                  <a:pt x="3624" y="1895"/>
                </a:cubicBezTo>
                <a:cubicBezTo>
                  <a:pt x="3552" y="1871"/>
                  <a:pt x="3491" y="1823"/>
                  <a:pt x="3420" y="1799"/>
                </a:cubicBezTo>
                <a:cubicBezTo>
                  <a:pt x="3407" y="1760"/>
                  <a:pt x="3385" y="1730"/>
                  <a:pt x="3372" y="1691"/>
                </a:cubicBezTo>
                <a:cubicBezTo>
                  <a:pt x="3272" y="1791"/>
                  <a:pt x="3334" y="1766"/>
                  <a:pt x="3180" y="1751"/>
                </a:cubicBezTo>
                <a:cubicBezTo>
                  <a:pt x="3144" y="1727"/>
                  <a:pt x="3108" y="1703"/>
                  <a:pt x="3072" y="1679"/>
                </a:cubicBezTo>
                <a:cubicBezTo>
                  <a:pt x="3060" y="1671"/>
                  <a:pt x="3036" y="1655"/>
                  <a:pt x="3036" y="1655"/>
                </a:cubicBezTo>
                <a:cubicBezTo>
                  <a:pt x="2983" y="1575"/>
                  <a:pt x="3045" y="1643"/>
                  <a:pt x="2976" y="1643"/>
                </a:cubicBezTo>
                <a:cubicBezTo>
                  <a:pt x="2962" y="1643"/>
                  <a:pt x="2940" y="1619"/>
                  <a:pt x="2940" y="1619"/>
                </a:cubicBezTo>
              </a:path>
            </a:pathLst>
          </a:custGeom>
          <a:solidFill>
            <a:srgbClr val="66FF33"/>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26" name="Shape 126"/>
          <p:cNvSpPr/>
          <p:nvPr/>
        </p:nvSpPr>
        <p:spPr>
          <a:xfrm>
            <a:off x="914400" y="2189163"/>
            <a:ext cx="1828800" cy="1447800"/>
          </a:xfrm>
          <a:prstGeom prst="ellipse">
            <a:avLst/>
          </a:prstGeom>
          <a:gradFill>
            <a:gsLst>
              <a:gs pos="0">
                <a:srgbClr val="FF0000"/>
              </a:gs>
              <a:gs pos="100000">
                <a:srgbClr val="FF00FF"/>
              </a:gs>
            </a:gsLst>
            <a:lin ang="5400000" scaled="0"/>
          </a:gra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ctr" rtl="0">
              <a:spcBef>
                <a:spcPts val="0"/>
              </a:spcBef>
              <a:spcAft>
                <a:spcPts val="0"/>
              </a:spcAft>
              <a:buNone/>
            </a:pPr>
            <a:endParaRPr sz="1800" b="0" i="0" u="none" strike="noStrike" cap="none" baseline="0">
              <a:solidFill>
                <a:srgbClr val="333333"/>
              </a:solidFill>
              <a:latin typeface="Verdana"/>
              <a:ea typeface="Verdana"/>
              <a:cs typeface="Verdana"/>
              <a:sym typeface="Verdana"/>
            </a:endParaRPr>
          </a:p>
        </p:txBody>
      </p:sp>
      <p:sp>
        <p:nvSpPr>
          <p:cNvPr id="127" name="Shape 127"/>
          <p:cNvSpPr/>
          <p:nvPr/>
        </p:nvSpPr>
        <p:spPr>
          <a:xfrm>
            <a:off x="3048000" y="1981200"/>
            <a:ext cx="2438399" cy="1752600"/>
          </a:xfrm>
          <a:prstGeom prst="ellipse">
            <a:avLst/>
          </a:prstGeom>
          <a:gradFill>
            <a:gsLst>
              <a:gs pos="0">
                <a:srgbClr val="FF0000"/>
              </a:gs>
              <a:gs pos="100000">
                <a:srgbClr val="FFFF00"/>
              </a:gs>
            </a:gsLst>
            <a:lin ang="5400000" scaled="0"/>
          </a:gra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28" name="Shape 128"/>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Motivasi</a:t>
            </a:r>
          </a:p>
        </p:txBody>
      </p:sp>
      <p:sp>
        <p:nvSpPr>
          <p:cNvPr id="129" name="Shape 129"/>
          <p:cNvSpPr txBox="1">
            <a:spLocks noGrp="1"/>
          </p:cNvSpPr>
          <p:nvPr>
            <p:ph type="body" idx="1"/>
          </p:nvPr>
        </p:nvSpPr>
        <p:spPr>
          <a:xfrm>
            <a:off x="876300" y="2590800"/>
            <a:ext cx="1904999" cy="762000"/>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Clr>
                <a:srgbClr val="333333"/>
              </a:buClr>
              <a:buSzPct val="25000"/>
              <a:buFont typeface="Verdana"/>
              <a:buNone/>
            </a:pPr>
            <a:r>
              <a:rPr lang="id-ID" sz="2400" b="1" i="0" u="none" strike="noStrike" cap="none" baseline="0">
                <a:solidFill>
                  <a:srgbClr val="333333"/>
                </a:solidFill>
                <a:latin typeface="Verdana"/>
                <a:ea typeface="Verdana"/>
                <a:cs typeface="Verdana"/>
                <a:sym typeface="Verdana"/>
              </a:rPr>
              <a:t>kreatif</a:t>
            </a:r>
          </a:p>
        </p:txBody>
      </p:sp>
      <p:sp>
        <p:nvSpPr>
          <p:cNvPr id="130" name="Shape 130"/>
          <p:cNvSpPr/>
          <p:nvPr/>
        </p:nvSpPr>
        <p:spPr>
          <a:xfrm>
            <a:off x="5791200" y="2036763"/>
            <a:ext cx="2057400" cy="1447800"/>
          </a:xfrm>
          <a:prstGeom prst="ellipse">
            <a:avLst/>
          </a:prstGeom>
          <a:gradFill>
            <a:gsLst>
              <a:gs pos="0">
                <a:srgbClr val="FF00FF"/>
              </a:gs>
              <a:gs pos="100000">
                <a:srgbClr val="FFCC00"/>
              </a:gs>
            </a:gsLst>
            <a:lin ang="5400000" scaled="0"/>
          </a:gradFill>
          <a:ln w="9525" cap="flat">
            <a:solidFill>
              <a:schemeClr val="dk1"/>
            </a:solidFill>
            <a:prstDash val="solid"/>
            <a:round/>
            <a:headEnd type="none" w="med" len="med"/>
            <a:tailEnd type="none" w="med" len="med"/>
          </a:ln>
        </p:spPr>
        <p:txBody>
          <a:bodyPr lIns="91425" tIns="45700" rIns="91425" bIns="45700" anchor="ctr"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31" name="Shape 131"/>
          <p:cNvSpPr/>
          <p:nvPr/>
        </p:nvSpPr>
        <p:spPr>
          <a:xfrm>
            <a:off x="5829300" y="2341563"/>
            <a:ext cx="1981199" cy="838199"/>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000" b="1" i="0" u="none" strike="noStrike" cap="none" baseline="0">
                <a:solidFill>
                  <a:srgbClr val="333333"/>
                </a:solidFill>
                <a:latin typeface="Verdana"/>
                <a:ea typeface="Verdana"/>
                <a:cs typeface="Verdana"/>
                <a:sym typeface="Verdana"/>
              </a:rPr>
              <a:t>Reputasi ilmiah tinggi</a:t>
            </a:r>
          </a:p>
        </p:txBody>
      </p:sp>
      <p:sp>
        <p:nvSpPr>
          <p:cNvPr id="132" name="Shape 132"/>
          <p:cNvSpPr/>
          <p:nvPr/>
        </p:nvSpPr>
        <p:spPr>
          <a:xfrm>
            <a:off x="3048000" y="2286000"/>
            <a:ext cx="2514599" cy="1066799"/>
          </a:xfrm>
          <a:prstGeom prst="rect">
            <a:avLst/>
          </a:prstGeom>
          <a:noFill/>
          <a:ln>
            <a:noFill/>
          </a:ln>
        </p:spPr>
        <p:txBody>
          <a:bodyPr lIns="91425" tIns="45700" rIns="91425" bIns="45700" anchor="t" anchorCtr="0">
            <a:spAutoFit/>
          </a:bodyPr>
          <a:lstStyle/>
          <a:p>
            <a:pPr marL="0" marR="0" lvl="0" indent="0" algn="ctr" rtl="0">
              <a:spcBef>
                <a:spcPts val="0"/>
              </a:spcBef>
              <a:spcAft>
                <a:spcPts val="0"/>
              </a:spcAft>
              <a:buSzPct val="25000"/>
              <a:buNone/>
            </a:pPr>
            <a:r>
              <a:rPr lang="id-ID" sz="2000" b="1" i="0" u="none" strike="noStrike" cap="none" baseline="0">
                <a:solidFill>
                  <a:srgbClr val="333333"/>
                </a:solidFill>
                <a:latin typeface="Verdana"/>
                <a:ea typeface="Verdana"/>
                <a:cs typeface="Verdana"/>
                <a:sym typeface="Verdana"/>
              </a:rPr>
              <a:t>Karya ilmiah banyak dan berkualitas</a:t>
            </a:r>
          </a:p>
        </p:txBody>
      </p:sp>
      <p:sp>
        <p:nvSpPr>
          <p:cNvPr id="133" name="Shape 133"/>
          <p:cNvSpPr/>
          <p:nvPr/>
        </p:nvSpPr>
        <p:spPr>
          <a:xfrm rot="-397138" flipH="1">
            <a:off x="2590799" y="5067300"/>
            <a:ext cx="1906588" cy="1590674"/>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solidFill>
            <a:srgbClr val="CC3300"/>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34" name="Shape 134"/>
          <p:cNvSpPr/>
          <p:nvPr/>
        </p:nvSpPr>
        <p:spPr>
          <a:xfrm rot="-3075863" flipH="1">
            <a:off x="3023393" y="5852318"/>
            <a:ext cx="1638299" cy="369887"/>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Jujur</a:t>
            </a:r>
          </a:p>
        </p:txBody>
      </p:sp>
      <p:grpSp>
        <p:nvGrpSpPr>
          <p:cNvPr id="135" name="Shape 135"/>
          <p:cNvGrpSpPr/>
          <p:nvPr/>
        </p:nvGrpSpPr>
        <p:grpSpPr>
          <a:xfrm>
            <a:off x="1695450" y="4684712"/>
            <a:ext cx="2462317" cy="1936082"/>
            <a:chOff x="1068" y="2639"/>
            <a:chExt cx="1551" cy="1219"/>
          </a:xfrm>
        </p:grpSpPr>
        <p:sp>
          <p:nvSpPr>
            <p:cNvPr id="136" name="Shape 136"/>
            <p:cNvSpPr/>
            <p:nvPr/>
          </p:nvSpPr>
          <p:spPr>
            <a:xfrm flipH="1">
              <a:off x="1068" y="2639"/>
              <a:ext cx="1488" cy="1187"/>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solidFill>
              <a:srgbClr val="CC3300"/>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37" name="Shape 137"/>
            <p:cNvSpPr/>
            <p:nvPr/>
          </p:nvSpPr>
          <p:spPr>
            <a:xfrm rot="-2978262" flipH="1">
              <a:off x="1500" y="3155"/>
              <a:ext cx="1223" cy="287"/>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Jujur</a:t>
              </a:r>
            </a:p>
          </p:txBody>
        </p:sp>
      </p:grpSp>
      <p:sp>
        <p:nvSpPr>
          <p:cNvPr id="138" name="Shape 138"/>
          <p:cNvSpPr/>
          <p:nvPr/>
        </p:nvSpPr>
        <p:spPr>
          <a:xfrm>
            <a:off x="4572000" y="4684712"/>
            <a:ext cx="2363788" cy="1885950"/>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solidFill>
            <a:srgbClr val="CC3300"/>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39" name="Shape 139"/>
          <p:cNvSpPr/>
          <p:nvPr/>
        </p:nvSpPr>
        <p:spPr>
          <a:xfrm rot="2978261">
            <a:off x="4362449" y="5503863"/>
            <a:ext cx="1943099" cy="457200"/>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Jujur</a:t>
            </a:r>
          </a:p>
        </p:txBody>
      </p:sp>
      <p:sp>
        <p:nvSpPr>
          <p:cNvPr id="140" name="Shape 140"/>
          <p:cNvSpPr/>
          <p:nvPr/>
        </p:nvSpPr>
        <p:spPr>
          <a:xfrm>
            <a:off x="3429000" y="3979862"/>
            <a:ext cx="1695450" cy="1446211"/>
          </a:xfrm>
          <a:custGeom>
            <a:avLst/>
            <a:gdLst/>
            <a:ahLst/>
            <a:cxnLst/>
            <a:rect l="0" t="0" r="0" b="0"/>
            <a:pathLst>
              <a:path w="1068" h="911" extrusionOk="0">
                <a:moveTo>
                  <a:pt x="84" y="504"/>
                </a:moveTo>
                <a:cubicBezTo>
                  <a:pt x="80" y="432"/>
                  <a:pt x="94" y="357"/>
                  <a:pt x="72" y="288"/>
                </a:cubicBezTo>
                <a:cubicBezTo>
                  <a:pt x="63" y="261"/>
                  <a:pt x="0" y="240"/>
                  <a:pt x="0" y="240"/>
                </a:cubicBezTo>
                <a:cubicBezTo>
                  <a:pt x="4" y="200"/>
                  <a:pt x="3" y="159"/>
                  <a:pt x="12" y="120"/>
                </a:cubicBezTo>
                <a:cubicBezTo>
                  <a:pt x="18" y="94"/>
                  <a:pt x="40" y="73"/>
                  <a:pt x="48" y="48"/>
                </a:cubicBezTo>
                <a:cubicBezTo>
                  <a:pt x="37" y="16"/>
                  <a:pt x="19" y="0"/>
                  <a:pt x="72" y="0"/>
                </a:cubicBezTo>
                <a:cubicBezTo>
                  <a:pt x="392" y="0"/>
                  <a:pt x="712" y="8"/>
                  <a:pt x="1032" y="12"/>
                </a:cubicBezTo>
                <a:cubicBezTo>
                  <a:pt x="1036" y="76"/>
                  <a:pt x="1035" y="140"/>
                  <a:pt x="1044" y="204"/>
                </a:cubicBezTo>
                <a:cubicBezTo>
                  <a:pt x="1047" y="229"/>
                  <a:pt x="1068" y="276"/>
                  <a:pt x="1068" y="276"/>
                </a:cubicBezTo>
                <a:cubicBezTo>
                  <a:pt x="1048" y="289"/>
                  <a:pt x="1012" y="307"/>
                  <a:pt x="1008" y="336"/>
                </a:cubicBezTo>
                <a:cubicBezTo>
                  <a:pt x="1003" y="373"/>
                  <a:pt x="1037" y="455"/>
                  <a:pt x="1044" y="492"/>
                </a:cubicBezTo>
                <a:cubicBezTo>
                  <a:pt x="1002" y="506"/>
                  <a:pt x="1006" y="497"/>
                  <a:pt x="984" y="540"/>
                </a:cubicBezTo>
                <a:cubicBezTo>
                  <a:pt x="978" y="551"/>
                  <a:pt x="982" y="569"/>
                  <a:pt x="972" y="576"/>
                </a:cubicBezTo>
                <a:cubicBezTo>
                  <a:pt x="951" y="591"/>
                  <a:pt x="924" y="592"/>
                  <a:pt x="900" y="600"/>
                </a:cubicBezTo>
                <a:cubicBezTo>
                  <a:pt x="861" y="613"/>
                  <a:pt x="831" y="635"/>
                  <a:pt x="792" y="648"/>
                </a:cubicBezTo>
                <a:cubicBezTo>
                  <a:pt x="775" y="698"/>
                  <a:pt x="750" y="699"/>
                  <a:pt x="720" y="744"/>
                </a:cubicBezTo>
                <a:cubicBezTo>
                  <a:pt x="724" y="756"/>
                  <a:pt x="719" y="780"/>
                  <a:pt x="732" y="780"/>
                </a:cubicBezTo>
                <a:cubicBezTo>
                  <a:pt x="745" y="780"/>
                  <a:pt x="741" y="756"/>
                  <a:pt x="744" y="744"/>
                </a:cubicBezTo>
                <a:cubicBezTo>
                  <a:pt x="749" y="728"/>
                  <a:pt x="752" y="712"/>
                  <a:pt x="756" y="696"/>
                </a:cubicBezTo>
                <a:cubicBezTo>
                  <a:pt x="764" y="708"/>
                  <a:pt x="775" y="718"/>
                  <a:pt x="780" y="732"/>
                </a:cubicBezTo>
                <a:cubicBezTo>
                  <a:pt x="787" y="751"/>
                  <a:pt x="781" y="775"/>
                  <a:pt x="792" y="792"/>
                </a:cubicBezTo>
                <a:cubicBezTo>
                  <a:pt x="799" y="803"/>
                  <a:pt x="816" y="800"/>
                  <a:pt x="828" y="804"/>
                </a:cubicBezTo>
                <a:cubicBezTo>
                  <a:pt x="824" y="836"/>
                  <a:pt x="832" y="872"/>
                  <a:pt x="816" y="900"/>
                </a:cubicBezTo>
                <a:cubicBezTo>
                  <a:pt x="810" y="911"/>
                  <a:pt x="791" y="894"/>
                  <a:pt x="780" y="888"/>
                </a:cubicBezTo>
                <a:cubicBezTo>
                  <a:pt x="755" y="874"/>
                  <a:pt x="708" y="840"/>
                  <a:pt x="708" y="840"/>
                </a:cubicBezTo>
                <a:cubicBezTo>
                  <a:pt x="704" y="828"/>
                  <a:pt x="702" y="815"/>
                  <a:pt x="696" y="804"/>
                </a:cubicBezTo>
                <a:cubicBezTo>
                  <a:pt x="690" y="791"/>
                  <a:pt x="677" y="782"/>
                  <a:pt x="672" y="768"/>
                </a:cubicBezTo>
                <a:cubicBezTo>
                  <a:pt x="665" y="749"/>
                  <a:pt x="671" y="725"/>
                  <a:pt x="660" y="708"/>
                </a:cubicBezTo>
                <a:cubicBezTo>
                  <a:pt x="653" y="697"/>
                  <a:pt x="637" y="697"/>
                  <a:pt x="624" y="696"/>
                </a:cubicBezTo>
                <a:cubicBezTo>
                  <a:pt x="532" y="689"/>
                  <a:pt x="440" y="688"/>
                  <a:pt x="348" y="684"/>
                </a:cubicBezTo>
                <a:cubicBezTo>
                  <a:pt x="269" y="658"/>
                  <a:pt x="347" y="694"/>
                  <a:pt x="300" y="636"/>
                </a:cubicBezTo>
                <a:cubicBezTo>
                  <a:pt x="291" y="625"/>
                  <a:pt x="276" y="620"/>
                  <a:pt x="264" y="612"/>
                </a:cubicBezTo>
                <a:cubicBezTo>
                  <a:pt x="256" y="600"/>
                  <a:pt x="251" y="585"/>
                  <a:pt x="240" y="576"/>
                </a:cubicBezTo>
                <a:cubicBezTo>
                  <a:pt x="229" y="566"/>
                  <a:pt x="130" y="492"/>
                  <a:pt x="96" y="492"/>
                </a:cubicBezTo>
                <a:cubicBezTo>
                  <a:pt x="90" y="492"/>
                  <a:pt x="88" y="500"/>
                  <a:pt x="84" y="504"/>
                </a:cubicBezTo>
                <a:close/>
              </a:path>
            </a:pathLst>
          </a:custGeom>
          <a:solidFill>
            <a:srgbClr val="CC6600"/>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41" name="Shape 141"/>
          <p:cNvSpPr/>
          <p:nvPr/>
        </p:nvSpPr>
        <p:spPr>
          <a:xfrm>
            <a:off x="4171950" y="4800600"/>
            <a:ext cx="1828799" cy="1657350"/>
          </a:xfrm>
          <a:custGeom>
            <a:avLst/>
            <a:gdLst/>
            <a:ahLst/>
            <a:cxnLst/>
            <a:rect l="0" t="0" r="0" b="0"/>
            <a:pathLst>
              <a:path w="1489" h="1188" extrusionOk="0">
                <a:moveTo>
                  <a:pt x="300" y="0"/>
                </a:moveTo>
                <a:cubicBezTo>
                  <a:pt x="322" y="66"/>
                  <a:pt x="368" y="111"/>
                  <a:pt x="432" y="132"/>
                </a:cubicBezTo>
                <a:cubicBezTo>
                  <a:pt x="464" y="227"/>
                  <a:pt x="430" y="116"/>
                  <a:pt x="456" y="324"/>
                </a:cubicBezTo>
                <a:cubicBezTo>
                  <a:pt x="458" y="337"/>
                  <a:pt x="457" y="354"/>
                  <a:pt x="468" y="360"/>
                </a:cubicBezTo>
                <a:cubicBezTo>
                  <a:pt x="508" y="380"/>
                  <a:pt x="557" y="373"/>
                  <a:pt x="600" y="384"/>
                </a:cubicBezTo>
                <a:cubicBezTo>
                  <a:pt x="604" y="396"/>
                  <a:pt x="610" y="408"/>
                  <a:pt x="612" y="420"/>
                </a:cubicBezTo>
                <a:cubicBezTo>
                  <a:pt x="618" y="452"/>
                  <a:pt x="616" y="485"/>
                  <a:pt x="624" y="516"/>
                </a:cubicBezTo>
                <a:cubicBezTo>
                  <a:pt x="634" y="554"/>
                  <a:pt x="721" y="612"/>
                  <a:pt x="756" y="624"/>
                </a:cubicBezTo>
                <a:cubicBezTo>
                  <a:pt x="786" y="714"/>
                  <a:pt x="742" y="606"/>
                  <a:pt x="804" y="684"/>
                </a:cubicBezTo>
                <a:cubicBezTo>
                  <a:pt x="812" y="694"/>
                  <a:pt x="810" y="709"/>
                  <a:pt x="816" y="720"/>
                </a:cubicBezTo>
                <a:cubicBezTo>
                  <a:pt x="863" y="813"/>
                  <a:pt x="822" y="702"/>
                  <a:pt x="852" y="792"/>
                </a:cubicBezTo>
                <a:cubicBezTo>
                  <a:pt x="856" y="820"/>
                  <a:pt x="854" y="850"/>
                  <a:pt x="864" y="876"/>
                </a:cubicBezTo>
                <a:cubicBezTo>
                  <a:pt x="901" y="973"/>
                  <a:pt x="964" y="952"/>
                  <a:pt x="1032" y="1008"/>
                </a:cubicBezTo>
                <a:cubicBezTo>
                  <a:pt x="1086" y="1053"/>
                  <a:pt x="1154" y="1097"/>
                  <a:pt x="1224" y="1116"/>
                </a:cubicBezTo>
                <a:cubicBezTo>
                  <a:pt x="1280" y="1131"/>
                  <a:pt x="1335" y="1150"/>
                  <a:pt x="1392" y="1164"/>
                </a:cubicBezTo>
                <a:cubicBezTo>
                  <a:pt x="1408" y="1168"/>
                  <a:pt x="1424" y="1171"/>
                  <a:pt x="1440" y="1176"/>
                </a:cubicBezTo>
                <a:cubicBezTo>
                  <a:pt x="1452" y="1179"/>
                  <a:pt x="1489" y="1188"/>
                  <a:pt x="1476" y="1188"/>
                </a:cubicBezTo>
                <a:cubicBezTo>
                  <a:pt x="1440" y="1188"/>
                  <a:pt x="1300" y="1174"/>
                  <a:pt x="1248" y="1164"/>
                </a:cubicBezTo>
                <a:cubicBezTo>
                  <a:pt x="1173" y="1149"/>
                  <a:pt x="1149" y="1139"/>
                  <a:pt x="1080" y="1116"/>
                </a:cubicBezTo>
                <a:cubicBezTo>
                  <a:pt x="966" y="1078"/>
                  <a:pt x="840" y="1108"/>
                  <a:pt x="720" y="1104"/>
                </a:cubicBezTo>
                <a:cubicBezTo>
                  <a:pt x="696" y="1088"/>
                  <a:pt x="672" y="1072"/>
                  <a:pt x="648" y="1056"/>
                </a:cubicBezTo>
                <a:cubicBezTo>
                  <a:pt x="636" y="1048"/>
                  <a:pt x="612" y="1032"/>
                  <a:pt x="612" y="1032"/>
                </a:cubicBezTo>
                <a:cubicBezTo>
                  <a:pt x="604" y="1020"/>
                  <a:pt x="599" y="1005"/>
                  <a:pt x="588" y="996"/>
                </a:cubicBezTo>
                <a:cubicBezTo>
                  <a:pt x="566" y="977"/>
                  <a:pt x="516" y="948"/>
                  <a:pt x="516" y="948"/>
                </a:cubicBezTo>
                <a:cubicBezTo>
                  <a:pt x="450" y="849"/>
                  <a:pt x="536" y="962"/>
                  <a:pt x="456" y="900"/>
                </a:cubicBezTo>
                <a:cubicBezTo>
                  <a:pt x="429" y="879"/>
                  <a:pt x="403" y="856"/>
                  <a:pt x="384" y="828"/>
                </a:cubicBezTo>
                <a:cubicBezTo>
                  <a:pt x="376" y="816"/>
                  <a:pt x="370" y="802"/>
                  <a:pt x="360" y="792"/>
                </a:cubicBezTo>
                <a:cubicBezTo>
                  <a:pt x="320" y="752"/>
                  <a:pt x="262" y="715"/>
                  <a:pt x="216" y="684"/>
                </a:cubicBezTo>
                <a:cubicBezTo>
                  <a:pt x="202" y="675"/>
                  <a:pt x="194" y="657"/>
                  <a:pt x="180" y="648"/>
                </a:cubicBezTo>
                <a:cubicBezTo>
                  <a:pt x="158" y="633"/>
                  <a:pt x="130" y="627"/>
                  <a:pt x="108" y="612"/>
                </a:cubicBezTo>
                <a:cubicBezTo>
                  <a:pt x="51" y="526"/>
                  <a:pt x="80" y="560"/>
                  <a:pt x="24" y="504"/>
                </a:cubicBezTo>
                <a:cubicBezTo>
                  <a:pt x="0" y="431"/>
                  <a:pt x="39" y="412"/>
                  <a:pt x="60" y="348"/>
                </a:cubicBezTo>
                <a:cubicBezTo>
                  <a:pt x="50" y="286"/>
                  <a:pt x="46" y="238"/>
                  <a:pt x="0" y="192"/>
                </a:cubicBezTo>
                <a:lnTo>
                  <a:pt x="300" y="0"/>
                </a:lnTo>
                <a:close/>
              </a:path>
            </a:pathLst>
          </a:custGeom>
          <a:solidFill>
            <a:srgbClr val="CC3300"/>
          </a:solidFill>
          <a:ln w="9525" cap="flat">
            <a:solidFill>
              <a:schemeClr val="dk1"/>
            </a:solidFill>
            <a:prstDash val="solid"/>
            <a:round/>
            <a:headEnd type="none" w="med" len="med"/>
            <a:tailEnd type="none" w="med" len="med"/>
          </a:ln>
        </p:spPr>
        <p:txBody>
          <a:bodyPr lIns="91425" tIns="45700" rIns="91425" bIns="45700" anchor="t" anchorCtr="0">
            <a:sp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142" name="Shape 142"/>
          <p:cNvSpPr/>
          <p:nvPr/>
        </p:nvSpPr>
        <p:spPr>
          <a:xfrm rot="2978261">
            <a:off x="3714749" y="5448299"/>
            <a:ext cx="1943099" cy="457200"/>
          </a:xfrm>
          <a:prstGeom prst="rect">
            <a:avLst/>
          </a:prstGeom>
          <a:noFill/>
          <a:ln>
            <a:noFill/>
          </a:ln>
        </p:spPr>
        <p:txBody>
          <a:bodyPr lIns="91425" tIns="45700" rIns="91425" bIns="45700" anchor="t" anchorCtr="0">
            <a:spAutoFit/>
          </a:bodyPr>
          <a:lstStyle/>
          <a:p>
            <a:pPr marL="342900" marR="0" lvl="0" indent="-342900" algn="ctr" rtl="0">
              <a:lnSpc>
                <a:spcPct val="80000"/>
              </a:lnSpc>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Jujur</a:t>
            </a:r>
          </a:p>
        </p:txBody>
      </p:sp>
      <p:sp>
        <p:nvSpPr>
          <p:cNvPr id="143" name="Shape 14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44" name="Shape 14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Shape 469"/>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Prinsip Penulis (II)</a:t>
            </a:r>
          </a:p>
        </p:txBody>
      </p:sp>
      <p:sp>
        <p:nvSpPr>
          <p:cNvPr id="470" name="Shape 47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90000"/>
              </a:lnSpc>
              <a:spcBef>
                <a:spcPts val="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Draft laporan harus dibuat secepat mungkin, tanpa memperhatikan ”detail” seperti salah ketik, tanda baca dll.</a:t>
            </a: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Cari pembaca yang ahli dalam bidang yang ditulis untuk memeriksa draft laporan tersebut</a:t>
            </a: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Biasakan untuk banyak menulis sebelum menulis sebuah laporan penelitian.</a:t>
            </a:r>
          </a:p>
        </p:txBody>
      </p:sp>
      <p:sp>
        <p:nvSpPr>
          <p:cNvPr id="471" name="Shape 471"/>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72" name="Shape 472"/>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Shape 477"/>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Daftar Pustaka</a:t>
            </a:r>
          </a:p>
        </p:txBody>
      </p:sp>
      <p:sp>
        <p:nvSpPr>
          <p:cNvPr id="478" name="Shape 47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1143000" marR="0" lvl="0" indent="-1143000" algn="l" rtl="0">
              <a:spcBef>
                <a:spcPts val="0"/>
              </a:spcBef>
              <a:spcAft>
                <a:spcPts val="0"/>
              </a:spcAft>
              <a:buClr>
                <a:schemeClr val="dk1"/>
              </a:buClr>
              <a:buSzPct val="25000"/>
              <a:buFont typeface="Verdana"/>
              <a:buNone/>
            </a:pPr>
            <a:r>
              <a:rPr lang="id-ID" sz="2000" b="0" i="0" u="none" strike="noStrike" cap="none" baseline="0">
                <a:solidFill>
                  <a:schemeClr val="dk1"/>
                </a:solidFill>
                <a:latin typeface="Verdana"/>
                <a:ea typeface="Verdana"/>
                <a:cs typeface="Verdana"/>
                <a:sym typeface="Verdana"/>
              </a:rPr>
              <a:t>[PLA 07]	plagiarism.org, 2007, </a:t>
            </a:r>
            <a:r>
              <a:rPr lang="id-ID" sz="2000" b="0" i="0" u="sng" strike="noStrike" cap="none" baseline="0">
                <a:solidFill>
                  <a:schemeClr val="hlink"/>
                </a:solidFill>
                <a:latin typeface="Verdana"/>
                <a:ea typeface="Verdana"/>
                <a:cs typeface="Verdana"/>
                <a:sym typeface="Verdana"/>
                <a:hlinkClick r:id="rId3"/>
              </a:rPr>
              <a:t>www.plagiarism.org</a:t>
            </a:r>
          </a:p>
          <a:p>
            <a:pPr marL="1143000" marR="0" lvl="0" indent="-1143000" algn="l" rtl="0">
              <a:spcBef>
                <a:spcPts val="1800"/>
              </a:spcBef>
              <a:spcAft>
                <a:spcPts val="0"/>
              </a:spcAft>
              <a:buClr>
                <a:schemeClr val="dk1"/>
              </a:buClr>
              <a:buSzPct val="25000"/>
              <a:buFont typeface="Verdana"/>
              <a:buNone/>
            </a:pPr>
            <a:r>
              <a:rPr lang="id-ID" sz="2000" b="0" i="0" u="none" strike="noStrike" cap="none" baseline="0">
                <a:solidFill>
                  <a:schemeClr val="dk1"/>
                </a:solidFill>
                <a:latin typeface="Verdana"/>
                <a:ea typeface="Verdana"/>
                <a:cs typeface="Verdana"/>
                <a:sym typeface="Verdana"/>
              </a:rPr>
              <a:t>[OWL07]	The OWL at Purdue, 2007, </a:t>
            </a:r>
            <a:r>
              <a:rPr lang="id-ID" sz="2000" b="0" i="0" u="sng" strike="noStrike" cap="none" baseline="0">
                <a:solidFill>
                  <a:schemeClr val="hlink"/>
                </a:solidFill>
                <a:latin typeface="Verdana"/>
                <a:ea typeface="Verdana"/>
                <a:cs typeface="Verdana"/>
                <a:sym typeface="Verdana"/>
                <a:hlinkClick r:id="rId4"/>
              </a:rPr>
              <a:t>http://owl.english.purdue.edu</a:t>
            </a:r>
          </a:p>
          <a:p>
            <a:pPr marL="1143000" marR="0" lvl="0" indent="-1143000" algn="l" rtl="0">
              <a:spcBef>
                <a:spcPts val="1800"/>
              </a:spcBef>
              <a:spcAft>
                <a:spcPts val="0"/>
              </a:spcAft>
              <a:buClr>
                <a:schemeClr val="dk1"/>
              </a:buClr>
              <a:buSzPct val="25000"/>
              <a:buFont typeface="Verdana"/>
              <a:buNone/>
            </a:pPr>
            <a:r>
              <a:rPr lang="id-ID" sz="2000" b="0" i="0" u="none" strike="noStrike" cap="none" baseline="0">
                <a:solidFill>
                  <a:schemeClr val="dk1"/>
                </a:solidFill>
                <a:latin typeface="Verdana"/>
                <a:ea typeface="Verdana"/>
                <a:cs typeface="Verdana"/>
                <a:sym typeface="Verdana"/>
              </a:rPr>
              <a:t>[NOR07]	Northwestern University, 2007, “Avoiding Plagiarism”, </a:t>
            </a:r>
            <a:r>
              <a:rPr lang="id-ID" sz="2000" b="0" i="0" u="sng" strike="noStrike" cap="none" baseline="0">
                <a:solidFill>
                  <a:schemeClr val="hlink"/>
                </a:solidFill>
                <a:latin typeface="Verdana"/>
                <a:ea typeface="Verdana"/>
                <a:cs typeface="Verdana"/>
                <a:sym typeface="Verdana"/>
                <a:hlinkClick r:id="rId5"/>
              </a:rPr>
              <a:t>www.writing.northwestern.edu/avoiding_plagiarism.html</a:t>
            </a:r>
          </a:p>
          <a:p>
            <a:pPr marL="1143000" marR="0" lvl="0" indent="-1143000" algn="l" rtl="0">
              <a:spcBef>
                <a:spcPts val="1800"/>
              </a:spcBef>
              <a:spcAft>
                <a:spcPts val="0"/>
              </a:spcAft>
              <a:buClr>
                <a:schemeClr val="dk1"/>
              </a:buClr>
              <a:buSzPct val="25000"/>
              <a:buFont typeface="Verdana"/>
              <a:buNone/>
            </a:pPr>
            <a:r>
              <a:rPr lang="id-ID" sz="2000" b="0" i="0" u="none" strike="noStrike" cap="none" baseline="0">
                <a:solidFill>
                  <a:schemeClr val="dk1"/>
                </a:solidFill>
                <a:latin typeface="Verdana"/>
                <a:ea typeface="Verdana"/>
                <a:cs typeface="Verdana"/>
                <a:sym typeface="Verdana"/>
              </a:rPr>
              <a:t>[OXF95]	Oxford, 1995, “Oxford Advanced Learner’s dictionary”, 5th edition.</a:t>
            </a:r>
          </a:p>
          <a:p>
            <a:pPr marL="1143000" marR="0" lvl="0" indent="-1143000" algn="l" rtl="0">
              <a:spcBef>
                <a:spcPts val="1800"/>
              </a:spcBef>
              <a:spcAft>
                <a:spcPts val="0"/>
              </a:spcAft>
              <a:buClr>
                <a:schemeClr val="dk1"/>
              </a:buClr>
              <a:buSzPct val="25000"/>
              <a:buFont typeface="Verdana"/>
              <a:buNone/>
            </a:pPr>
            <a:r>
              <a:rPr lang="id-ID" sz="2000" b="0" i="0" u="none" strike="noStrike" cap="none" baseline="0">
                <a:solidFill>
                  <a:schemeClr val="dk1"/>
                </a:solidFill>
                <a:latin typeface="Verdana"/>
                <a:ea typeface="Verdana"/>
                <a:cs typeface="Verdana"/>
                <a:sym typeface="Verdana"/>
              </a:rPr>
              <a:t>Slide TA1-03 Plagiat Oleh Suyanto</a:t>
            </a:r>
          </a:p>
        </p:txBody>
      </p:sp>
      <p:sp>
        <p:nvSpPr>
          <p:cNvPr id="479" name="Shape 47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480" name="Shape 48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Shape 485"/>
          <p:cNvSpPr txBox="1">
            <a:spLocks noGrp="1"/>
          </p:cNvSpPr>
          <p:nvPr>
            <p:ph type="sldNum" idx="12"/>
          </p:nvPr>
        </p:nvSpPr>
        <p:spPr>
          <a:xfrm>
            <a:off x="0" y="6356350"/>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
        <p:nvSpPr>
          <p:cNvPr id="486" name="Shape 486"/>
          <p:cNvSpPr txBox="1">
            <a:spLocks noGrp="1"/>
          </p:cNvSpPr>
          <p:nvPr>
            <p:ph type="dt" idx="10"/>
          </p:nvPr>
        </p:nvSpPr>
        <p:spPr>
          <a:xfrm>
            <a:off x="0" y="6356350"/>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630303" y="228600"/>
            <a:ext cx="5135743"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Survei </a:t>
            </a:r>
            <a:r>
              <a:rPr lang="id-ID" sz="2400" b="1" i="0" u="none" strike="noStrike" cap="none" baseline="0">
                <a:solidFill>
                  <a:schemeClr val="lt1"/>
                </a:solidFill>
                <a:latin typeface="Verdana"/>
                <a:ea typeface="Verdana"/>
                <a:cs typeface="Verdana"/>
                <a:sym typeface="Verdana"/>
              </a:rPr>
              <a:t>[www.plagiarism.org]</a:t>
            </a:r>
          </a:p>
        </p:txBody>
      </p:sp>
      <p:sp>
        <p:nvSpPr>
          <p:cNvPr id="150" name="Shape 15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75000"/>
              </a:lnSpc>
              <a:spcBef>
                <a:spcPts val="0"/>
              </a:spcBef>
              <a:spcAft>
                <a:spcPts val="0"/>
              </a:spcAft>
              <a:buClr>
                <a:srgbClr val="9900CC"/>
              </a:buClr>
              <a:buSzPct val="134999"/>
              <a:buFont typeface="Verdana"/>
              <a:buChar char="•"/>
            </a:pPr>
            <a:r>
              <a:rPr lang="id-ID" sz="2600" b="1" i="0" u="sng" strike="noStrike" cap="none" baseline="0">
                <a:solidFill>
                  <a:srgbClr val="9900CC"/>
                </a:solidFill>
                <a:latin typeface="Verdana"/>
                <a:ea typeface="Verdana"/>
                <a:cs typeface="Verdana"/>
                <a:sym typeface="Verdana"/>
              </a:rPr>
              <a:t>The Center for Academic Integrity</a:t>
            </a:r>
            <a:r>
              <a:rPr lang="id-ID" sz="2600" b="0" i="0" u="none" strike="noStrike" cap="none" baseline="0">
                <a:solidFill>
                  <a:srgbClr val="9900CC"/>
                </a:solidFill>
                <a:latin typeface="Verdana"/>
                <a:ea typeface="Verdana"/>
                <a:cs typeface="Verdana"/>
                <a:sym typeface="Verdana"/>
              </a:rPr>
              <a:t>:</a:t>
            </a:r>
          </a:p>
          <a:p>
            <a:pPr marL="346075" marR="0" lvl="0" indent="-346075" algn="l" rtl="0">
              <a:lnSpc>
                <a:spcPct val="75000"/>
              </a:lnSpc>
              <a:spcBef>
                <a:spcPts val="1800"/>
              </a:spcBef>
              <a:spcAft>
                <a:spcPts val="0"/>
              </a:spcAft>
              <a:buClr>
                <a:schemeClr val="dk1"/>
              </a:buClr>
              <a:buSzPct val="25000"/>
              <a:buFont typeface="Verdana"/>
              <a:buNone/>
            </a:pPr>
            <a:r>
              <a:rPr lang="id-ID" sz="2600" b="0" i="0" u="none" strike="noStrike" cap="none" baseline="0">
                <a:solidFill>
                  <a:schemeClr val="dk1"/>
                </a:solidFill>
                <a:latin typeface="Verdana"/>
                <a:ea typeface="Verdana"/>
                <a:cs typeface="Verdana"/>
                <a:sym typeface="Verdana"/>
              </a:rPr>
              <a:t>	almost 80% of college students admit to cheating at least once.</a:t>
            </a:r>
          </a:p>
          <a:p>
            <a:pPr marL="346075" marR="0" lvl="0" indent="-346075" algn="l" rtl="0">
              <a:lnSpc>
                <a:spcPct val="75000"/>
              </a:lnSpc>
              <a:spcBef>
                <a:spcPts val="1800"/>
              </a:spcBef>
              <a:spcAft>
                <a:spcPts val="0"/>
              </a:spcAft>
              <a:buClr>
                <a:schemeClr val="dk1"/>
              </a:buClr>
              <a:buFont typeface="Verdana"/>
              <a:buNone/>
            </a:pPr>
            <a:endParaRPr sz="150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4999"/>
              <a:buFont typeface="Verdana"/>
              <a:buChar char="•"/>
            </a:pPr>
            <a:r>
              <a:rPr lang="id-ID" sz="2600" b="1" i="0" u="sng" strike="noStrike" cap="none" baseline="0">
                <a:solidFill>
                  <a:srgbClr val="9900CC"/>
                </a:solidFill>
                <a:latin typeface="Verdana"/>
                <a:ea typeface="Verdana"/>
                <a:cs typeface="Verdana"/>
                <a:sym typeface="Verdana"/>
              </a:rPr>
              <a:t>The Psychological Record</a:t>
            </a:r>
            <a:r>
              <a:rPr lang="id-ID" sz="2600" b="0" i="0" u="none" strike="noStrike" cap="none" baseline="0">
                <a:solidFill>
                  <a:schemeClr val="dk1"/>
                </a:solidFill>
                <a:latin typeface="Verdana"/>
                <a:ea typeface="Verdana"/>
                <a:cs typeface="Verdana"/>
                <a:sym typeface="Verdana"/>
              </a:rPr>
              <a:t>:</a:t>
            </a:r>
          </a:p>
          <a:p>
            <a:pPr marL="346075" marR="0" lvl="0" indent="-346075" algn="l" rtl="0">
              <a:lnSpc>
                <a:spcPct val="75000"/>
              </a:lnSpc>
              <a:spcBef>
                <a:spcPts val="1800"/>
              </a:spcBef>
              <a:spcAft>
                <a:spcPts val="0"/>
              </a:spcAft>
              <a:buClr>
                <a:srgbClr val="000099"/>
              </a:buClr>
              <a:buSzPct val="25000"/>
              <a:buFont typeface="Verdana"/>
              <a:buNone/>
            </a:pPr>
            <a:r>
              <a:rPr lang="id-ID" sz="2600" b="1" i="0" u="none" strike="noStrike" cap="none" baseline="0">
                <a:solidFill>
                  <a:srgbClr val="000099"/>
                </a:solidFill>
                <a:latin typeface="Verdana"/>
                <a:ea typeface="Verdana"/>
                <a:cs typeface="Verdana"/>
                <a:sym typeface="Verdana"/>
              </a:rPr>
              <a:t>	</a:t>
            </a:r>
            <a:r>
              <a:rPr lang="id-ID" sz="2600" b="0" i="0" u="none" strike="noStrike" cap="none" baseline="0">
                <a:solidFill>
                  <a:schemeClr val="dk1"/>
                </a:solidFill>
                <a:latin typeface="Verdana"/>
                <a:ea typeface="Verdana"/>
                <a:cs typeface="Verdana"/>
                <a:sym typeface="Verdana"/>
              </a:rPr>
              <a:t>36% of undergraduates have admitted to plagiarizing written material.</a:t>
            </a:r>
          </a:p>
          <a:p>
            <a:pPr marL="346075" marR="0" lvl="0" indent="-346075" algn="l" rtl="0">
              <a:lnSpc>
                <a:spcPct val="75000"/>
              </a:lnSpc>
              <a:spcBef>
                <a:spcPts val="1800"/>
              </a:spcBef>
              <a:spcAft>
                <a:spcPts val="0"/>
              </a:spcAft>
              <a:buClr>
                <a:schemeClr val="dk1"/>
              </a:buClr>
              <a:buFont typeface="Verdana"/>
              <a:buNone/>
            </a:pPr>
            <a:endParaRPr sz="1500" b="0" i="0" u="none" strike="noStrike" cap="none" baseline="0">
              <a:solidFill>
                <a:schemeClr val="dk1"/>
              </a:solidFill>
              <a:latin typeface="Verdana"/>
              <a:ea typeface="Verdana"/>
              <a:cs typeface="Verdana"/>
              <a:sym typeface="Verdana"/>
            </a:endParaRPr>
          </a:p>
          <a:p>
            <a:pPr marL="346075" marR="0" lvl="0" indent="-346075" algn="l" rtl="0">
              <a:lnSpc>
                <a:spcPct val="75000"/>
              </a:lnSpc>
              <a:spcBef>
                <a:spcPts val="1800"/>
              </a:spcBef>
              <a:spcAft>
                <a:spcPts val="0"/>
              </a:spcAft>
              <a:buClr>
                <a:srgbClr val="9900CC"/>
              </a:buClr>
              <a:buSzPct val="134999"/>
              <a:buFont typeface="Verdana"/>
              <a:buChar char="•"/>
            </a:pPr>
            <a:r>
              <a:rPr lang="id-ID" sz="2600" b="1" i="0" u="sng" strike="noStrike" cap="none" baseline="0">
                <a:solidFill>
                  <a:srgbClr val="9900CC"/>
                </a:solidFill>
                <a:latin typeface="Verdana"/>
                <a:ea typeface="Verdana"/>
                <a:cs typeface="Verdana"/>
                <a:sym typeface="Verdana"/>
              </a:rPr>
              <a:t>US News and World Reports</a:t>
            </a:r>
            <a:r>
              <a:rPr lang="id-ID" sz="2600" b="0" i="0" u="none" strike="noStrike" cap="none" baseline="0">
                <a:solidFill>
                  <a:schemeClr val="dk1"/>
                </a:solidFill>
                <a:latin typeface="Verdana"/>
                <a:ea typeface="Verdana"/>
                <a:cs typeface="Verdana"/>
                <a:sym typeface="Verdana"/>
              </a:rPr>
              <a:t>:</a:t>
            </a:r>
          </a:p>
          <a:p>
            <a:pPr marL="346075" marR="0" lvl="0" indent="-346075" algn="l" rtl="0">
              <a:lnSpc>
                <a:spcPct val="75000"/>
              </a:lnSpc>
              <a:spcBef>
                <a:spcPts val="1800"/>
              </a:spcBef>
              <a:spcAft>
                <a:spcPts val="0"/>
              </a:spcAft>
              <a:buClr>
                <a:srgbClr val="000099"/>
              </a:buClr>
              <a:buSzPct val="25000"/>
              <a:buFont typeface="Verdana"/>
              <a:buNone/>
            </a:pPr>
            <a:r>
              <a:rPr lang="id-ID" sz="2600" b="1" i="0" u="none" strike="noStrike" cap="none" baseline="0">
                <a:solidFill>
                  <a:srgbClr val="000099"/>
                </a:solidFill>
                <a:latin typeface="Verdana"/>
                <a:ea typeface="Verdana"/>
                <a:cs typeface="Verdana"/>
                <a:sym typeface="Verdana"/>
              </a:rPr>
              <a:t>	</a:t>
            </a:r>
            <a:r>
              <a:rPr lang="id-ID" sz="2600" b="0" i="0" u="none" strike="noStrike" cap="none" baseline="0">
                <a:solidFill>
                  <a:schemeClr val="dk1"/>
                </a:solidFill>
                <a:latin typeface="Verdana"/>
                <a:ea typeface="Verdana"/>
                <a:cs typeface="Verdana"/>
                <a:sym typeface="Verdana"/>
              </a:rPr>
              <a:t>90% of students believe that cheaters are either never caught or have never been appropriately disciplined.</a:t>
            </a:r>
          </a:p>
        </p:txBody>
      </p:sp>
      <p:sp>
        <p:nvSpPr>
          <p:cNvPr id="151" name="Shape 151"/>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52" name="Shape 152"/>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Survei </a:t>
            </a:r>
            <a:r>
              <a:rPr lang="id-ID" sz="2400" b="1" i="0" u="none" strike="noStrike" cap="none" baseline="0">
                <a:solidFill>
                  <a:schemeClr val="lt1"/>
                </a:solidFill>
                <a:latin typeface="Verdana"/>
                <a:ea typeface="Verdana"/>
                <a:cs typeface="Verdana"/>
                <a:sym typeface="Verdana"/>
              </a:rPr>
              <a:t>[www.plagiarism.org]</a:t>
            </a:r>
          </a:p>
        </p:txBody>
      </p:sp>
      <p:sp>
        <p:nvSpPr>
          <p:cNvPr id="158" name="Shape 15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346075" marR="0" lvl="0" indent="-346075" algn="l" rtl="0">
              <a:lnSpc>
                <a:spcPct val="90000"/>
              </a:lnSpc>
              <a:spcBef>
                <a:spcPts val="0"/>
              </a:spcBef>
              <a:spcAft>
                <a:spcPts val="0"/>
              </a:spcAft>
              <a:buClr>
                <a:srgbClr val="9900CC"/>
              </a:buClr>
              <a:buSzPct val="25000"/>
              <a:buFont typeface="Verdana"/>
              <a:buNone/>
            </a:pPr>
            <a:r>
              <a:rPr lang="id-ID" sz="2400" b="1" i="0" u="sng" strike="noStrike" cap="none" baseline="0">
                <a:solidFill>
                  <a:srgbClr val="9900CC"/>
                </a:solidFill>
                <a:latin typeface="Verdana"/>
                <a:ea typeface="Verdana"/>
                <a:cs typeface="Verdana"/>
                <a:sym typeface="Verdana"/>
              </a:rPr>
              <a:t>Education Week</a:t>
            </a:r>
            <a:r>
              <a:rPr lang="id-ID" sz="2400" b="0" i="0" u="none" strike="noStrike" cap="none" baseline="0">
                <a:solidFill>
                  <a:schemeClr val="dk1"/>
                </a:solidFill>
                <a:latin typeface="Verdana"/>
                <a:ea typeface="Verdana"/>
                <a:cs typeface="Verdana"/>
                <a:sym typeface="Verdana"/>
              </a:rPr>
              <a:t>:</a:t>
            </a:r>
          </a:p>
          <a:p>
            <a:pPr marL="346075" marR="0" lvl="0" indent="-346075" algn="l" rtl="0">
              <a:lnSpc>
                <a:spcPct val="90000"/>
              </a:lnSpc>
              <a:spcBef>
                <a:spcPts val="1800"/>
              </a:spcBef>
              <a:spcAft>
                <a:spcPts val="0"/>
              </a:spcAft>
              <a:buClr>
                <a:schemeClr val="accent2"/>
              </a:buClr>
              <a:buSzPct val="135000"/>
              <a:buFont typeface="Verdana"/>
              <a:buChar char="•"/>
            </a:pPr>
            <a:r>
              <a:rPr lang="id-ID" sz="2400" b="0" i="0" u="none" strike="noStrike" cap="none" baseline="0">
                <a:solidFill>
                  <a:schemeClr val="accent2"/>
                </a:solidFill>
                <a:latin typeface="Verdana"/>
                <a:ea typeface="Verdana"/>
                <a:cs typeface="Verdana"/>
                <a:sym typeface="Verdana"/>
              </a:rPr>
              <a:t>54%</a:t>
            </a:r>
            <a:r>
              <a:rPr lang="id-ID" sz="2400" b="0" i="0" u="none" strike="noStrike" cap="none" baseline="0">
                <a:solidFill>
                  <a:schemeClr val="dk1"/>
                </a:solidFill>
                <a:latin typeface="Verdana"/>
                <a:ea typeface="Verdana"/>
                <a:cs typeface="Verdana"/>
                <a:sym typeface="Verdana"/>
              </a:rPr>
              <a:t> of students admitted to plagiarizing from the </a:t>
            </a:r>
            <a:r>
              <a:rPr lang="id-ID" sz="2400" b="0" i="0" u="none" strike="noStrike" cap="none" baseline="0">
                <a:solidFill>
                  <a:schemeClr val="accent2"/>
                </a:solidFill>
                <a:latin typeface="Verdana"/>
                <a:ea typeface="Verdana"/>
                <a:cs typeface="Verdana"/>
                <a:sym typeface="Verdana"/>
              </a:rPr>
              <a:t>internet</a:t>
            </a:r>
            <a:r>
              <a:rPr lang="id-ID" sz="2400" b="0" i="0" u="none" strike="noStrike" cap="none" baseline="0">
                <a:solidFill>
                  <a:schemeClr val="dk1"/>
                </a:solidFill>
                <a:latin typeface="Verdana"/>
                <a:ea typeface="Verdana"/>
                <a:cs typeface="Verdana"/>
                <a:sym typeface="Verdana"/>
              </a:rPr>
              <a:t>.</a:t>
            </a:r>
          </a:p>
          <a:p>
            <a:pPr marL="346075" marR="0" lvl="0" indent="-346075" algn="l" rtl="0">
              <a:lnSpc>
                <a:spcPct val="90000"/>
              </a:lnSpc>
              <a:spcBef>
                <a:spcPts val="1800"/>
              </a:spcBef>
              <a:spcAft>
                <a:spcPts val="0"/>
              </a:spcAft>
              <a:buClr>
                <a:schemeClr val="accent2"/>
              </a:buClr>
              <a:buSzPct val="135000"/>
              <a:buFont typeface="Verdana"/>
              <a:buChar char="•"/>
            </a:pPr>
            <a:r>
              <a:rPr lang="id-ID" sz="2400" b="0" i="0" u="none" strike="noStrike" cap="none" baseline="0">
                <a:solidFill>
                  <a:schemeClr val="accent2"/>
                </a:solidFill>
                <a:latin typeface="Verdana"/>
                <a:ea typeface="Verdana"/>
                <a:cs typeface="Verdana"/>
                <a:sym typeface="Verdana"/>
              </a:rPr>
              <a:t>74%</a:t>
            </a:r>
            <a:r>
              <a:rPr lang="id-ID" sz="2400" b="0" i="0" u="none" strike="noStrike" cap="none" baseline="0">
                <a:solidFill>
                  <a:schemeClr val="dk1"/>
                </a:solidFill>
                <a:latin typeface="Verdana"/>
                <a:ea typeface="Verdana"/>
                <a:cs typeface="Verdana"/>
                <a:sym typeface="Verdana"/>
              </a:rPr>
              <a:t> of students admitted that at least once during the past school year they had engaged in </a:t>
            </a:r>
            <a:r>
              <a:rPr lang="id-ID" sz="2400" b="0" i="0" u="none" strike="noStrike" cap="none" baseline="0">
                <a:solidFill>
                  <a:schemeClr val="accent2"/>
                </a:solidFill>
                <a:latin typeface="Verdana"/>
                <a:ea typeface="Verdana"/>
                <a:cs typeface="Verdana"/>
                <a:sym typeface="Verdana"/>
              </a:rPr>
              <a:t>"serious" cheating</a:t>
            </a:r>
            <a:r>
              <a:rPr lang="id-ID" sz="2400" b="0" i="0" u="none" strike="noStrike" cap="none" baseline="0">
                <a:solidFill>
                  <a:schemeClr val="dk1"/>
                </a:solidFill>
                <a:latin typeface="Verdana"/>
                <a:ea typeface="Verdana"/>
                <a:cs typeface="Verdana"/>
                <a:sym typeface="Verdana"/>
              </a:rPr>
              <a:t>.</a:t>
            </a:r>
          </a:p>
          <a:p>
            <a:pPr marL="346075" marR="0" lvl="0" indent="-346075" algn="l" rtl="0">
              <a:lnSpc>
                <a:spcPct val="90000"/>
              </a:lnSpc>
              <a:spcBef>
                <a:spcPts val="1800"/>
              </a:spcBef>
              <a:spcAft>
                <a:spcPts val="0"/>
              </a:spcAft>
              <a:buClr>
                <a:schemeClr val="accent2"/>
              </a:buClr>
              <a:buSzPct val="135000"/>
              <a:buFont typeface="Verdana"/>
              <a:buChar char="•"/>
            </a:pPr>
            <a:r>
              <a:rPr lang="id-ID" sz="2400" b="0" i="0" u="none" strike="noStrike" cap="none" baseline="0">
                <a:solidFill>
                  <a:schemeClr val="accent2"/>
                </a:solidFill>
                <a:latin typeface="Verdana"/>
                <a:ea typeface="Verdana"/>
                <a:cs typeface="Verdana"/>
                <a:sym typeface="Verdana"/>
              </a:rPr>
              <a:t>47%</a:t>
            </a:r>
            <a:r>
              <a:rPr lang="id-ID" sz="2400" b="0" i="0" u="none" strike="noStrike" cap="none" baseline="0">
                <a:solidFill>
                  <a:schemeClr val="dk1"/>
                </a:solidFill>
                <a:latin typeface="Verdana"/>
                <a:ea typeface="Verdana"/>
                <a:cs typeface="Verdana"/>
                <a:sym typeface="Verdana"/>
              </a:rPr>
              <a:t> of students believe their teachers sometimes choose to </a:t>
            </a:r>
            <a:r>
              <a:rPr lang="id-ID" sz="2400" b="0" i="0" u="none" strike="noStrike" cap="none" baseline="0">
                <a:solidFill>
                  <a:schemeClr val="accent2"/>
                </a:solidFill>
                <a:latin typeface="Verdana"/>
                <a:ea typeface="Verdana"/>
                <a:cs typeface="Verdana"/>
                <a:sym typeface="Verdana"/>
              </a:rPr>
              <a:t>ignore</a:t>
            </a:r>
            <a:r>
              <a:rPr lang="id-ID" sz="2400" b="0" i="0" u="none" strike="noStrike" cap="none" baseline="0">
                <a:solidFill>
                  <a:schemeClr val="dk1"/>
                </a:solidFill>
                <a:latin typeface="Verdana"/>
                <a:ea typeface="Verdana"/>
                <a:cs typeface="Verdana"/>
                <a:sym typeface="Verdana"/>
              </a:rPr>
              <a:t> students who are cheating. </a:t>
            </a:r>
          </a:p>
        </p:txBody>
      </p:sp>
      <p:sp>
        <p:nvSpPr>
          <p:cNvPr id="159" name="Shape 15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60" name="Shape 16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630303" y="228600"/>
            <a:ext cx="5135743"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4000" b="1" i="0" u="none" strike="noStrike" cap="none" baseline="0">
                <a:solidFill>
                  <a:schemeClr val="lt1"/>
                </a:solidFill>
                <a:latin typeface="Verdana"/>
                <a:ea typeface="Verdana"/>
                <a:cs typeface="Verdana"/>
                <a:sym typeface="Verdana"/>
              </a:rPr>
              <a:t>Pandangan </a:t>
            </a:r>
            <a:r>
              <a:rPr lang="id-ID" sz="2800" b="1" i="0" u="none" strike="noStrike" cap="none" baseline="0">
                <a:solidFill>
                  <a:schemeClr val="lt1"/>
                </a:solidFill>
                <a:latin typeface="Verdana"/>
                <a:ea typeface="Verdana"/>
                <a:cs typeface="Verdana"/>
                <a:sym typeface="Verdana"/>
              </a:rPr>
              <a:t>Pesimis </a:t>
            </a:r>
            <a:r>
              <a:rPr lang="id-ID" sz="2000" b="1" i="0" u="none" strike="noStrike" cap="none" baseline="0">
                <a:solidFill>
                  <a:schemeClr val="lt1"/>
                </a:solidFill>
                <a:latin typeface="Verdana"/>
                <a:ea typeface="Verdana"/>
                <a:cs typeface="Verdana"/>
                <a:sym typeface="Verdana"/>
              </a:rPr>
              <a:t>[www.plagiarism.org]</a:t>
            </a:r>
          </a:p>
        </p:txBody>
      </p:sp>
      <p:sp>
        <p:nvSpPr>
          <p:cNvPr id="166" name="Shape 166"/>
          <p:cNvSpPr txBox="1">
            <a:spLocks noGrp="1"/>
          </p:cNvSpPr>
          <p:nvPr>
            <p:ph type="body" idx="1"/>
          </p:nvPr>
        </p:nvSpPr>
        <p:spPr>
          <a:xfrm>
            <a:off x="612647" y="1600200"/>
            <a:ext cx="8153399" cy="400721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0"/>
              </a:spcAft>
              <a:buClr>
                <a:srgbClr val="9900CC"/>
              </a:buClr>
              <a:buSzPct val="25000"/>
              <a:buFont typeface="Verdana"/>
              <a:buNone/>
            </a:pPr>
            <a:r>
              <a:rPr lang="en-US" sz="2400" b="1" i="0" u="sng" strike="noStrike" cap="none" baseline="0" dirty="0" smtClean="0">
                <a:solidFill>
                  <a:srgbClr val="9900CC"/>
                </a:solidFill>
                <a:latin typeface="Verdana"/>
                <a:ea typeface="Verdana"/>
                <a:cs typeface="Verdana"/>
                <a:sym typeface="Verdana"/>
              </a:rPr>
              <a:t>Prof. </a:t>
            </a:r>
            <a:r>
              <a:rPr lang="id-ID" sz="2400" b="1" i="0" u="sng" strike="noStrike" cap="none" baseline="0" dirty="0" err="1" smtClean="0">
                <a:solidFill>
                  <a:srgbClr val="9900CC"/>
                </a:solidFill>
                <a:latin typeface="Verdana"/>
                <a:ea typeface="Verdana"/>
                <a:cs typeface="Verdana"/>
                <a:sym typeface="Verdana"/>
              </a:rPr>
              <a:t>Donald</a:t>
            </a:r>
            <a:r>
              <a:rPr lang="id-ID" sz="2400" b="1" i="0" u="sng" strike="noStrike" cap="none" baseline="0" dirty="0" smtClean="0">
                <a:solidFill>
                  <a:srgbClr val="9900CC"/>
                </a:solidFill>
                <a:latin typeface="Verdana"/>
                <a:ea typeface="Verdana"/>
                <a:cs typeface="Verdana"/>
                <a:sym typeface="Verdana"/>
              </a:rPr>
              <a:t> </a:t>
            </a:r>
            <a:r>
              <a:rPr lang="id-ID" sz="2400" b="1" i="0" u="sng" strike="noStrike" cap="none" baseline="0" dirty="0">
                <a:solidFill>
                  <a:srgbClr val="9900CC"/>
                </a:solidFill>
                <a:latin typeface="Verdana"/>
                <a:ea typeface="Verdana"/>
                <a:cs typeface="Verdana"/>
                <a:sym typeface="Verdana"/>
              </a:rPr>
              <a:t>L. </a:t>
            </a:r>
            <a:r>
              <a:rPr lang="id-ID" sz="2400" b="1" i="0" u="sng" strike="noStrike" cap="none" baseline="0" dirty="0" err="1">
                <a:solidFill>
                  <a:srgbClr val="9900CC"/>
                </a:solidFill>
                <a:latin typeface="Verdana"/>
                <a:ea typeface="Verdana"/>
                <a:cs typeface="Verdana"/>
                <a:sym typeface="Verdana"/>
              </a:rPr>
              <a:t>McCabe</a:t>
            </a:r>
            <a:r>
              <a:rPr lang="id-ID" sz="2400" b="0" i="0" u="none" strike="noStrike" cap="none" baseline="0" dirty="0">
                <a:solidFill>
                  <a:schemeClr val="dk1"/>
                </a:solidFill>
                <a:latin typeface="Verdana"/>
                <a:ea typeface="Verdana"/>
                <a:cs typeface="Verdana"/>
                <a:sym typeface="Verdana"/>
              </a:rPr>
              <a:t>: </a:t>
            </a:r>
          </a:p>
          <a:p>
            <a:pPr marL="0" marR="0" lvl="0" indent="0" algn="l" rtl="0">
              <a:lnSpc>
                <a:spcPct val="90000"/>
              </a:lnSpc>
              <a:spcBef>
                <a:spcPts val="1800"/>
              </a:spcBef>
              <a:spcAft>
                <a:spcPts val="0"/>
              </a:spcAft>
              <a:buClr>
                <a:schemeClr val="dk1"/>
              </a:buClr>
              <a:buSzPct val="25000"/>
              <a:buFont typeface="Verdana"/>
              <a:buNone/>
            </a:pPr>
            <a:r>
              <a:rPr lang="id-ID" sz="2400" b="0" i="0" u="none" strike="noStrike" cap="none" baseline="0" dirty="0">
                <a:solidFill>
                  <a:schemeClr val="dk1"/>
                </a:solidFill>
                <a:latin typeface="Verdana"/>
                <a:ea typeface="Verdana"/>
                <a:cs typeface="Verdana"/>
                <a:sym typeface="Verdana"/>
              </a:rPr>
              <a:t>55% of </a:t>
            </a:r>
            <a:r>
              <a:rPr lang="id-ID" sz="2400" b="0" i="0" u="none" strike="noStrike" cap="none" baseline="0" dirty="0" err="1">
                <a:solidFill>
                  <a:schemeClr val="dk1"/>
                </a:solidFill>
                <a:latin typeface="Verdana"/>
                <a:ea typeface="Verdana"/>
                <a:cs typeface="Verdana"/>
                <a:sym typeface="Verdana"/>
              </a:rPr>
              <a:t>faculty</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would</a:t>
            </a:r>
            <a:r>
              <a:rPr lang="id-ID" sz="2400" b="0" i="0" u="none" strike="noStrike" cap="none" baseline="0" dirty="0">
                <a:solidFill>
                  <a:schemeClr val="dk1"/>
                </a:solidFill>
                <a:latin typeface="Verdana"/>
                <a:ea typeface="Verdana"/>
                <a:cs typeface="Verdana"/>
                <a:sym typeface="Verdana"/>
              </a:rPr>
              <a:t> not </a:t>
            </a:r>
            <a:r>
              <a:rPr lang="id-ID" sz="2400" b="0" i="0" u="none" strike="noStrike" cap="none" baseline="0" dirty="0" err="1">
                <a:solidFill>
                  <a:schemeClr val="dk1"/>
                </a:solidFill>
                <a:latin typeface="Verdana"/>
                <a:ea typeface="Verdana"/>
                <a:cs typeface="Verdana"/>
                <a:sym typeface="Verdana"/>
              </a:rPr>
              <a:t>be</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willing</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to</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devote</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any</a:t>
            </a:r>
            <a:r>
              <a:rPr lang="id-ID" sz="2400" b="0" i="0" u="none" strike="noStrike" cap="none" baseline="0" dirty="0">
                <a:solidFill>
                  <a:schemeClr val="dk1"/>
                </a:solidFill>
                <a:latin typeface="Verdana"/>
                <a:ea typeface="Verdana"/>
                <a:cs typeface="Verdana"/>
                <a:sym typeface="Verdana"/>
              </a:rPr>
              <a:t> real </a:t>
            </a:r>
            <a:r>
              <a:rPr lang="id-ID" sz="2400" b="0" i="0" u="none" strike="noStrike" cap="none" baseline="0" dirty="0" err="1">
                <a:solidFill>
                  <a:schemeClr val="dk1"/>
                </a:solidFill>
                <a:latin typeface="Verdana"/>
                <a:ea typeface="Verdana"/>
                <a:cs typeface="Verdana"/>
                <a:sym typeface="Verdana"/>
              </a:rPr>
              <a:t>effort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to</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documenting</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suspected</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incidents</a:t>
            </a:r>
            <a:r>
              <a:rPr lang="id-ID" sz="2400" b="0" i="0" u="none" strike="noStrike" cap="none" baseline="0" dirty="0">
                <a:solidFill>
                  <a:schemeClr val="dk1"/>
                </a:solidFill>
                <a:latin typeface="Verdana"/>
                <a:ea typeface="Verdana"/>
                <a:cs typeface="Verdana"/>
                <a:sym typeface="Verdana"/>
              </a:rPr>
              <a:t> of </a:t>
            </a:r>
            <a:r>
              <a:rPr lang="id-ID" sz="2400" b="0" i="0" u="none" strike="noStrike" cap="none" baseline="0" dirty="0" err="1">
                <a:solidFill>
                  <a:schemeClr val="dk1"/>
                </a:solidFill>
                <a:latin typeface="Verdana"/>
                <a:ea typeface="Verdana"/>
                <a:cs typeface="Verdana"/>
                <a:sym typeface="Verdana"/>
              </a:rPr>
              <a:t>student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cheating</a:t>
            </a:r>
            <a:r>
              <a:rPr lang="id-ID" sz="2400" b="0" i="0" u="none" strike="noStrike" cap="none" baseline="0" dirty="0">
                <a:solidFill>
                  <a:schemeClr val="dk1"/>
                </a:solidFill>
                <a:latin typeface="Verdana"/>
                <a:ea typeface="Verdana"/>
                <a:cs typeface="Verdana"/>
                <a:sym typeface="Verdana"/>
              </a:rPr>
              <a:t>". </a:t>
            </a:r>
          </a:p>
          <a:p>
            <a:pPr marL="0" marR="0" lvl="0" indent="0" algn="l" rtl="0">
              <a:lnSpc>
                <a:spcPct val="90000"/>
              </a:lnSpc>
              <a:spcBef>
                <a:spcPts val="1800"/>
              </a:spcBef>
              <a:spcAft>
                <a:spcPts val="0"/>
              </a:spcAft>
              <a:buClr>
                <a:schemeClr val="dk1"/>
              </a:buClr>
              <a:buFont typeface="Verdana"/>
              <a:buNone/>
            </a:pPr>
            <a:endParaRPr sz="2400" b="0" i="0" u="none" strike="noStrike" cap="none" baseline="0" dirty="0">
              <a:solidFill>
                <a:schemeClr val="dk1"/>
              </a:solidFill>
              <a:latin typeface="Verdana"/>
              <a:ea typeface="Verdana"/>
              <a:cs typeface="Verdana"/>
              <a:sym typeface="Verdana"/>
            </a:endParaRPr>
          </a:p>
          <a:p>
            <a:pPr marL="0" marR="0" lvl="0" indent="0" algn="l" rtl="0">
              <a:lnSpc>
                <a:spcPct val="90000"/>
              </a:lnSpc>
              <a:spcBef>
                <a:spcPts val="1800"/>
              </a:spcBef>
              <a:spcAft>
                <a:spcPts val="0"/>
              </a:spcAft>
              <a:buClr>
                <a:srgbClr val="9900CC"/>
              </a:buClr>
              <a:buSzPct val="25000"/>
              <a:buFont typeface="Verdana"/>
              <a:buNone/>
            </a:pPr>
            <a:r>
              <a:rPr lang="en-US" sz="2400" b="1" i="0" u="sng" strike="noStrike" cap="none" baseline="0" dirty="0" smtClean="0">
                <a:solidFill>
                  <a:srgbClr val="9900CC"/>
                </a:solidFill>
                <a:latin typeface="Verdana"/>
                <a:ea typeface="Verdana"/>
                <a:cs typeface="Verdana"/>
                <a:sym typeface="Verdana"/>
              </a:rPr>
              <a:t>Prof. </a:t>
            </a:r>
            <a:r>
              <a:rPr lang="id-ID" sz="2400" b="1" i="0" u="sng" strike="noStrike" cap="none" baseline="0" dirty="0" smtClean="0">
                <a:solidFill>
                  <a:srgbClr val="9900CC"/>
                </a:solidFill>
                <a:latin typeface="Verdana"/>
                <a:ea typeface="Verdana"/>
                <a:cs typeface="Verdana"/>
                <a:sym typeface="Verdana"/>
              </a:rPr>
              <a:t>San </a:t>
            </a:r>
            <a:r>
              <a:rPr lang="id-ID" sz="2400" b="1" i="0" u="sng" strike="noStrike" cap="none" baseline="0" dirty="0">
                <a:solidFill>
                  <a:srgbClr val="9900CC"/>
                </a:solidFill>
                <a:latin typeface="Verdana"/>
                <a:ea typeface="Verdana"/>
                <a:cs typeface="Verdana"/>
                <a:sym typeface="Verdana"/>
              </a:rPr>
              <a:t>Luis </a:t>
            </a:r>
            <a:r>
              <a:rPr lang="id-ID" sz="2400" b="1" i="0" u="sng" strike="noStrike" cap="none" baseline="0" dirty="0" err="1" smtClean="0">
                <a:solidFill>
                  <a:srgbClr val="9900CC"/>
                </a:solidFill>
                <a:latin typeface="Verdana"/>
                <a:ea typeface="Verdana"/>
                <a:cs typeface="Verdana"/>
                <a:sym typeface="Verdana"/>
              </a:rPr>
              <a:t>Obispo</a:t>
            </a:r>
            <a:r>
              <a:rPr lang="id-ID" sz="2400" b="0" i="0" u="none" strike="noStrike" cap="none" baseline="0" dirty="0" smtClean="0">
                <a:solidFill>
                  <a:schemeClr val="dk1"/>
                </a:solidFill>
                <a:latin typeface="Verdana"/>
                <a:ea typeface="Verdana"/>
                <a:cs typeface="Verdana"/>
                <a:sym typeface="Verdana"/>
              </a:rPr>
              <a:t>: </a:t>
            </a:r>
            <a:endParaRPr lang="id-ID" sz="2400" b="0" i="0" u="none" strike="noStrike" cap="none" baseline="0" dirty="0">
              <a:solidFill>
                <a:schemeClr val="dk1"/>
              </a:solidFill>
              <a:latin typeface="Verdana"/>
              <a:ea typeface="Verdana"/>
              <a:cs typeface="Verdana"/>
              <a:sym typeface="Verdana"/>
            </a:endParaRPr>
          </a:p>
          <a:p>
            <a:pPr marL="0" marR="0" lvl="0" indent="0" algn="l" rtl="0">
              <a:lnSpc>
                <a:spcPct val="90000"/>
              </a:lnSpc>
              <a:spcBef>
                <a:spcPts val="1800"/>
              </a:spcBef>
              <a:spcAft>
                <a:spcPts val="0"/>
              </a:spcAft>
              <a:buClr>
                <a:schemeClr val="dk1"/>
              </a:buClr>
              <a:buSzPct val="25000"/>
              <a:buFont typeface="Verdana"/>
              <a:buNone/>
            </a:pPr>
            <a:r>
              <a:rPr lang="id-ID" sz="2400" b="0" i="0" u="none" strike="noStrike" cap="none" baseline="0" dirty="0">
                <a:solidFill>
                  <a:schemeClr val="dk1"/>
                </a:solidFill>
                <a:latin typeface="Verdana"/>
                <a:ea typeface="Verdana"/>
                <a:cs typeface="Verdana"/>
                <a:sym typeface="Verdana"/>
              </a:rPr>
              <a:t>"</a:t>
            </a:r>
            <a:r>
              <a:rPr lang="id-ID" sz="2400" b="0" i="0" u="none" strike="noStrike" cap="none" baseline="0" dirty="0" err="1">
                <a:solidFill>
                  <a:schemeClr val="dk1"/>
                </a:solidFill>
                <a:latin typeface="Verdana"/>
                <a:ea typeface="Verdana"/>
                <a:cs typeface="Verdana"/>
                <a:sym typeface="Verdana"/>
              </a:rPr>
              <a:t>With</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respect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to</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cheating</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I'm</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just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in</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denial</a:t>
            </a:r>
            <a:r>
              <a:rPr lang="id-ID" sz="2400" b="0" i="0" u="none" strike="noStrike" cap="none" baseline="0" dirty="0">
                <a:solidFill>
                  <a:schemeClr val="dk1"/>
                </a:solidFill>
                <a:latin typeface="Verdana"/>
                <a:ea typeface="Verdana"/>
                <a:cs typeface="Verdana"/>
                <a:sym typeface="Verdana"/>
              </a:rPr>
              <a:t>. I </a:t>
            </a:r>
            <a:r>
              <a:rPr lang="id-ID" sz="2400" b="0" i="0" u="none" strike="noStrike" cap="none" baseline="0" dirty="0" err="1">
                <a:solidFill>
                  <a:schemeClr val="dk1"/>
                </a:solidFill>
                <a:latin typeface="Verdana"/>
                <a:ea typeface="Verdana"/>
                <a:cs typeface="Verdana"/>
                <a:sym typeface="Verdana"/>
              </a:rPr>
              <a:t>just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don't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want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to</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deal</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with</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it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because</a:t>
            </a:r>
            <a:r>
              <a:rPr lang="id-ID" sz="2400" b="0" i="0" u="none" strike="noStrike" cap="none" baseline="0" dirty="0">
                <a:solidFill>
                  <a:schemeClr val="dk1"/>
                </a:solidFill>
                <a:latin typeface="Verdana"/>
                <a:ea typeface="Verdana"/>
                <a:cs typeface="Verdana"/>
                <a:sym typeface="Verdana"/>
              </a:rPr>
              <a:t> I </a:t>
            </a:r>
            <a:r>
              <a:rPr lang="id-ID" sz="2400" b="0" i="0" u="none" strike="noStrike" cap="none" baseline="0" dirty="0" err="1">
                <a:solidFill>
                  <a:schemeClr val="dk1"/>
                </a:solidFill>
                <a:latin typeface="Verdana"/>
                <a:ea typeface="Verdana"/>
                <a:cs typeface="Verdana"/>
                <a:sym typeface="Verdana"/>
              </a:rPr>
              <a:t>know</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it</a:t>
            </a:r>
            <a:r>
              <a:rPr lang="id-ID" sz="2400" b="0" i="0" u="none" strike="noStrike" cap="none" baseline="0" dirty="0">
                <a:solidFill>
                  <a:schemeClr val="dk1"/>
                </a:solidFill>
                <a:latin typeface="Verdana"/>
                <a:ea typeface="Verdana"/>
                <a:cs typeface="Verdana"/>
                <a:sym typeface="Verdana"/>
              </a:rPr>
              <a:t> </a:t>
            </a:r>
            <a:r>
              <a:rPr lang="id-ID" sz="2400" b="0" i="0" u="none" strike="noStrike" cap="none" baseline="0" dirty="0" err="1">
                <a:solidFill>
                  <a:schemeClr val="dk1"/>
                </a:solidFill>
                <a:latin typeface="Verdana"/>
                <a:ea typeface="Verdana"/>
                <a:cs typeface="Verdana"/>
                <a:sym typeface="Verdana"/>
              </a:rPr>
              <a:t>is</a:t>
            </a:r>
            <a:r>
              <a:rPr lang="id-ID" sz="2400" b="0" i="0" u="none" strike="noStrike" cap="none" baseline="0" dirty="0">
                <a:solidFill>
                  <a:schemeClr val="dk1"/>
                </a:solidFill>
                <a:latin typeface="Verdana"/>
                <a:ea typeface="Verdana"/>
                <a:cs typeface="Verdana"/>
                <a:sym typeface="Verdana"/>
              </a:rPr>
              <a:t> a </a:t>
            </a:r>
            <a:r>
              <a:rPr lang="id-ID" sz="2400" b="0" i="0" u="none" strike="noStrike" cap="none" baseline="0" dirty="0" err="1">
                <a:solidFill>
                  <a:schemeClr val="dk1"/>
                </a:solidFill>
                <a:latin typeface="Verdana"/>
                <a:ea typeface="Verdana"/>
                <a:cs typeface="Verdana"/>
                <a:sym typeface="Verdana"/>
              </a:rPr>
              <a:t>huge</a:t>
            </a:r>
            <a:r>
              <a:rPr lang="id-ID" sz="2400" b="0" i="0" u="none" strike="noStrike" cap="none" baseline="0" dirty="0">
                <a:solidFill>
                  <a:schemeClr val="dk1"/>
                </a:solidFill>
                <a:latin typeface="Verdana"/>
                <a:ea typeface="Verdana"/>
                <a:cs typeface="Verdana"/>
                <a:sym typeface="Verdana"/>
              </a:rPr>
              <a:t> problem.“</a:t>
            </a:r>
          </a:p>
        </p:txBody>
      </p:sp>
      <p:sp>
        <p:nvSpPr>
          <p:cNvPr id="167" name="Shape 167"/>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68" name="Shape 168"/>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698542" y="228600"/>
            <a:ext cx="5067505"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4000" b="1" i="0" u="none" strike="noStrike" cap="none" baseline="0">
                <a:solidFill>
                  <a:schemeClr val="lt1"/>
                </a:solidFill>
                <a:latin typeface="Verdana"/>
                <a:ea typeface="Verdana"/>
                <a:cs typeface="Verdana"/>
                <a:sym typeface="Verdana"/>
              </a:rPr>
              <a:t>Pandangan </a:t>
            </a:r>
            <a:r>
              <a:rPr lang="id-ID" sz="2800" b="1" i="0" u="none" strike="noStrike" cap="none" baseline="0">
                <a:solidFill>
                  <a:schemeClr val="lt1"/>
                </a:solidFill>
                <a:latin typeface="Verdana"/>
                <a:ea typeface="Verdana"/>
                <a:cs typeface="Verdana"/>
                <a:sym typeface="Verdana"/>
              </a:rPr>
              <a:t>Pesimis </a:t>
            </a:r>
            <a:r>
              <a:rPr lang="id-ID" sz="2000" b="1" i="0" u="none" strike="noStrike" cap="none" baseline="0">
                <a:solidFill>
                  <a:schemeClr val="lt1"/>
                </a:solidFill>
                <a:latin typeface="Verdana"/>
                <a:ea typeface="Verdana"/>
                <a:cs typeface="Verdana"/>
                <a:sym typeface="Verdana"/>
              </a:rPr>
              <a:t>[www.plagiarism.org]</a:t>
            </a:r>
          </a:p>
        </p:txBody>
      </p:sp>
      <p:sp>
        <p:nvSpPr>
          <p:cNvPr id="174" name="Shape 17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0"/>
              </a:spcAft>
              <a:buClr>
                <a:srgbClr val="9900CC"/>
              </a:buClr>
              <a:buSzPct val="25000"/>
              <a:buFont typeface="Verdana"/>
              <a:buNone/>
            </a:pPr>
            <a:r>
              <a:rPr lang="id-ID" sz="2600" b="1" i="0" u="sng" strike="noStrike" cap="none" baseline="0" dirty="0">
                <a:solidFill>
                  <a:srgbClr val="9900CC"/>
                </a:solidFill>
                <a:latin typeface="Verdana"/>
                <a:ea typeface="Verdana"/>
                <a:cs typeface="Verdana"/>
                <a:sym typeface="Verdana"/>
              </a:rPr>
              <a:t>A </a:t>
            </a:r>
            <a:r>
              <a:rPr lang="id-ID" sz="2600" b="1" i="0" u="sng" strike="noStrike" cap="none" baseline="0" dirty="0" err="1">
                <a:solidFill>
                  <a:srgbClr val="9900CC"/>
                </a:solidFill>
                <a:latin typeface="Verdana"/>
                <a:ea typeface="Verdana"/>
                <a:cs typeface="Verdana"/>
                <a:sym typeface="Verdana"/>
              </a:rPr>
              <a:t>Stanford</a:t>
            </a:r>
            <a:r>
              <a:rPr lang="id-ID" sz="2600" b="1" i="0" u="sng" strike="noStrike" cap="none" baseline="0" dirty="0">
                <a:solidFill>
                  <a:srgbClr val="9900CC"/>
                </a:solidFill>
                <a:latin typeface="Verdana"/>
                <a:ea typeface="Verdana"/>
                <a:cs typeface="Verdana"/>
                <a:sym typeface="Verdana"/>
              </a:rPr>
              <a:t> </a:t>
            </a:r>
            <a:r>
              <a:rPr lang="id-ID" sz="2600" b="1" i="0" u="sng" strike="noStrike" cap="none" baseline="0" dirty="0" err="1">
                <a:solidFill>
                  <a:srgbClr val="9900CC"/>
                </a:solidFill>
                <a:latin typeface="Verdana"/>
                <a:ea typeface="Verdana"/>
                <a:cs typeface="Verdana"/>
                <a:sym typeface="Verdana"/>
              </a:rPr>
              <a:t>University</a:t>
            </a:r>
            <a:r>
              <a:rPr lang="id-ID" sz="2600" b="1" i="0" u="sng" strike="noStrike" cap="none" baseline="0" dirty="0">
                <a:solidFill>
                  <a:srgbClr val="9900CC"/>
                </a:solidFill>
                <a:latin typeface="Verdana"/>
                <a:ea typeface="Verdana"/>
                <a:cs typeface="Verdana"/>
                <a:sym typeface="Verdana"/>
              </a:rPr>
              <a:t> </a:t>
            </a:r>
            <a:r>
              <a:rPr lang="id-ID" sz="2600" b="1" i="0" u="sng" strike="noStrike" cap="none" baseline="0" dirty="0" err="1">
                <a:solidFill>
                  <a:srgbClr val="9900CC"/>
                </a:solidFill>
                <a:latin typeface="Verdana"/>
                <a:ea typeface="Verdana"/>
                <a:cs typeface="Verdana"/>
                <a:sym typeface="Verdana"/>
              </a:rPr>
              <a:t>professor</a:t>
            </a:r>
            <a:r>
              <a:rPr lang="id-ID" sz="2600" b="0" i="0" u="none" strike="noStrike" cap="none" baseline="0" dirty="0">
                <a:solidFill>
                  <a:schemeClr val="dk1"/>
                </a:solidFill>
                <a:latin typeface="Verdana"/>
                <a:ea typeface="Verdana"/>
                <a:cs typeface="Verdana"/>
                <a:sym typeface="Verdana"/>
              </a:rPr>
              <a:t>: </a:t>
            </a:r>
          </a:p>
          <a:p>
            <a:pPr marL="0" marR="0" lvl="0" indent="0" algn="l" rtl="0">
              <a:lnSpc>
                <a:spcPct val="90000"/>
              </a:lnSpc>
              <a:spcBef>
                <a:spcPts val="1800"/>
              </a:spcBef>
              <a:spcAft>
                <a:spcPts val="0"/>
              </a:spcAft>
              <a:buClr>
                <a:schemeClr val="dk1"/>
              </a:buClr>
              <a:buSzPct val="25000"/>
              <a:buFont typeface="Verdana"/>
              <a:buNone/>
            </a:pPr>
            <a:r>
              <a:rPr lang="id-ID" sz="2600" b="0" i="0" u="none" strike="noStrike" cap="none" baseline="0" dirty="0">
                <a:solidFill>
                  <a:schemeClr val="dk1"/>
                </a:solidFill>
                <a:latin typeface="Verdana"/>
                <a:ea typeface="Verdana"/>
                <a:cs typeface="Verdana"/>
                <a:sym typeface="Verdana"/>
              </a:rPr>
              <a:t>"Who </a:t>
            </a:r>
            <a:r>
              <a:rPr lang="id-ID" sz="2600" b="0" i="0" u="none" strike="noStrike" cap="none" baseline="0" dirty="0" err="1">
                <a:solidFill>
                  <a:schemeClr val="dk1"/>
                </a:solidFill>
                <a:latin typeface="Verdana"/>
                <a:ea typeface="Verdana"/>
                <a:cs typeface="Verdana"/>
                <a:sym typeface="Verdana"/>
              </a:rPr>
              <a:t>wants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to</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sit</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around</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looking</a:t>
            </a:r>
            <a:r>
              <a:rPr lang="id-ID" sz="2600" b="0" i="0" u="none" strike="noStrike" cap="none" baseline="0" dirty="0">
                <a:solidFill>
                  <a:schemeClr val="dk1"/>
                </a:solidFill>
                <a:latin typeface="Verdana"/>
                <a:ea typeface="Verdana"/>
                <a:cs typeface="Verdana"/>
                <a:sym typeface="Verdana"/>
              </a:rPr>
              <a:t> for </a:t>
            </a:r>
            <a:r>
              <a:rPr lang="id-ID" sz="2600" b="0" i="0" u="none" strike="noStrike" cap="none" baseline="0" dirty="0" err="1">
                <a:solidFill>
                  <a:schemeClr val="dk1"/>
                </a:solidFill>
                <a:latin typeface="Verdana"/>
                <a:ea typeface="Verdana"/>
                <a:cs typeface="Verdana"/>
                <a:sym typeface="Verdana"/>
              </a:rPr>
              <a:t>websites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trying</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to</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find</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out</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if</a:t>
            </a:r>
            <a:r>
              <a:rPr lang="id-ID" sz="2600" b="0" i="0" u="none" strike="noStrike" cap="none" baseline="0" dirty="0">
                <a:solidFill>
                  <a:schemeClr val="dk1"/>
                </a:solidFill>
                <a:latin typeface="Verdana"/>
                <a:ea typeface="Verdana"/>
                <a:cs typeface="Verdana"/>
                <a:sym typeface="Verdana"/>
              </a:rPr>
              <a:t> a </a:t>
            </a:r>
            <a:r>
              <a:rPr lang="id-ID" sz="2600" b="0" i="0" u="none" strike="noStrike" cap="none" baseline="0" dirty="0" err="1">
                <a:solidFill>
                  <a:schemeClr val="dk1"/>
                </a:solidFill>
                <a:latin typeface="Verdana"/>
                <a:ea typeface="Verdana"/>
                <a:cs typeface="Verdana"/>
                <a:sym typeface="Verdana"/>
              </a:rPr>
              <a:t>paper</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is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plagiarized</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or</a:t>
            </a:r>
            <a:r>
              <a:rPr lang="id-ID" sz="2600" b="0" i="0" u="none" strike="noStrike" cap="none" baseline="0" dirty="0">
                <a:solidFill>
                  <a:schemeClr val="dk1"/>
                </a:solidFill>
                <a:latin typeface="Verdana"/>
                <a:ea typeface="Verdana"/>
                <a:cs typeface="Verdana"/>
                <a:sym typeface="Verdana"/>
              </a:rPr>
              <a:t> not... </a:t>
            </a:r>
            <a:r>
              <a:rPr lang="id-ID" sz="2600" b="0" i="0" u="none" strike="noStrike" cap="none" baseline="0" dirty="0" err="1">
                <a:solidFill>
                  <a:schemeClr val="dk1"/>
                </a:solidFill>
                <a:latin typeface="Verdana"/>
                <a:ea typeface="Verdana"/>
                <a:cs typeface="Verdana"/>
                <a:sym typeface="Verdana"/>
              </a:rPr>
              <a:t>pretty</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soon</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you're</a:t>
            </a:r>
            <a:r>
              <a:rPr lang="id-ID" sz="2600" b="0" i="0" u="none" strike="noStrike" cap="none" baseline="0" dirty="0">
                <a:solidFill>
                  <a:schemeClr val="dk1"/>
                </a:solidFill>
                <a:latin typeface="Verdana"/>
                <a:ea typeface="Verdana"/>
                <a:cs typeface="Verdana"/>
                <a:sym typeface="Verdana"/>
              </a:rPr>
              <a:t> a </a:t>
            </a:r>
            <a:r>
              <a:rPr lang="id-ID" sz="2600" b="0" i="0" u="none" strike="noStrike" cap="none" baseline="0" dirty="0" err="1">
                <a:solidFill>
                  <a:schemeClr val="dk1"/>
                </a:solidFill>
                <a:latin typeface="Verdana"/>
                <a:ea typeface="Verdana"/>
                <a:cs typeface="Verdana"/>
                <a:sym typeface="Verdana"/>
              </a:rPr>
              <a:t>private</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investigator</a:t>
            </a:r>
            <a:r>
              <a:rPr lang="id-ID" sz="2600" b="0" i="0" u="none" strike="noStrike" cap="none" baseline="0" dirty="0">
                <a:solidFill>
                  <a:schemeClr val="dk1"/>
                </a:solidFill>
                <a:latin typeface="Verdana"/>
                <a:ea typeface="Verdana"/>
                <a:cs typeface="Verdana"/>
                <a:sym typeface="Verdana"/>
              </a:rPr>
              <a:t>." </a:t>
            </a:r>
          </a:p>
          <a:p>
            <a:pPr marL="0" marR="0" lvl="0" indent="0" algn="l" rtl="0">
              <a:lnSpc>
                <a:spcPct val="90000"/>
              </a:lnSpc>
              <a:spcBef>
                <a:spcPts val="1800"/>
              </a:spcBef>
              <a:spcAft>
                <a:spcPts val="0"/>
              </a:spcAft>
              <a:buClr>
                <a:schemeClr val="dk1"/>
              </a:buClr>
              <a:buFont typeface="Verdana"/>
              <a:buNone/>
            </a:pPr>
            <a:endParaRPr sz="2600" b="0" i="0" u="none" strike="noStrike" cap="none" baseline="0" dirty="0">
              <a:solidFill>
                <a:schemeClr val="dk1"/>
              </a:solidFill>
              <a:latin typeface="Verdana"/>
              <a:ea typeface="Verdana"/>
              <a:cs typeface="Verdana"/>
              <a:sym typeface="Verdana"/>
            </a:endParaRPr>
          </a:p>
          <a:p>
            <a:pPr marL="0" marR="0" lvl="0" indent="0" algn="l" rtl="0">
              <a:lnSpc>
                <a:spcPct val="90000"/>
              </a:lnSpc>
              <a:spcBef>
                <a:spcPts val="1800"/>
              </a:spcBef>
              <a:spcAft>
                <a:spcPts val="0"/>
              </a:spcAft>
              <a:buClr>
                <a:srgbClr val="9900CC"/>
              </a:buClr>
              <a:buSzPct val="25000"/>
              <a:buFont typeface="Verdana"/>
              <a:buNone/>
            </a:pPr>
            <a:r>
              <a:rPr lang="id-ID" sz="2600" b="1" i="0" u="sng" strike="noStrike" cap="none" baseline="0" dirty="0" err="1">
                <a:solidFill>
                  <a:srgbClr val="9900CC"/>
                </a:solidFill>
                <a:latin typeface="Verdana"/>
                <a:ea typeface="Verdana"/>
                <a:cs typeface="Verdana"/>
                <a:sym typeface="Verdana"/>
              </a:rPr>
              <a:t>Associate</a:t>
            </a:r>
            <a:r>
              <a:rPr lang="id-ID" sz="2600" b="1" i="0" u="sng" strike="noStrike" cap="none" baseline="0" dirty="0">
                <a:solidFill>
                  <a:srgbClr val="9900CC"/>
                </a:solidFill>
                <a:latin typeface="Verdana"/>
                <a:ea typeface="Verdana"/>
                <a:cs typeface="Verdana"/>
                <a:sym typeface="Verdana"/>
              </a:rPr>
              <a:t> VP of </a:t>
            </a:r>
            <a:r>
              <a:rPr lang="id-ID" sz="2600" b="1" i="0" u="sng" strike="noStrike" cap="none" baseline="0" dirty="0" err="1">
                <a:solidFill>
                  <a:srgbClr val="9900CC"/>
                </a:solidFill>
                <a:latin typeface="Verdana"/>
                <a:ea typeface="Verdana"/>
                <a:cs typeface="Verdana"/>
                <a:sym typeface="Verdana"/>
              </a:rPr>
              <a:t>Student</a:t>
            </a:r>
            <a:r>
              <a:rPr lang="id-ID" sz="2600" b="1" i="0" u="sng" strike="noStrike" cap="none" baseline="0" dirty="0">
                <a:solidFill>
                  <a:srgbClr val="9900CC"/>
                </a:solidFill>
                <a:latin typeface="Verdana"/>
                <a:ea typeface="Verdana"/>
                <a:cs typeface="Verdana"/>
                <a:sym typeface="Verdana"/>
              </a:rPr>
              <a:t> Life</a:t>
            </a:r>
            <a:r>
              <a:rPr lang="id-ID" sz="2600" b="0" i="0" u="none" strike="noStrike" cap="none" baseline="0" dirty="0">
                <a:solidFill>
                  <a:schemeClr val="dk1"/>
                </a:solidFill>
                <a:latin typeface="Verdana"/>
                <a:ea typeface="Verdana"/>
                <a:cs typeface="Verdana"/>
                <a:sym typeface="Verdana"/>
              </a:rPr>
              <a:t>:</a:t>
            </a:r>
          </a:p>
          <a:p>
            <a:pPr marL="0" marR="0" lvl="0" indent="0" algn="l" rtl="0">
              <a:lnSpc>
                <a:spcPct val="90000"/>
              </a:lnSpc>
              <a:spcBef>
                <a:spcPts val="1800"/>
              </a:spcBef>
              <a:spcAft>
                <a:spcPts val="0"/>
              </a:spcAft>
              <a:buClr>
                <a:schemeClr val="dk1"/>
              </a:buClr>
              <a:buSzPct val="25000"/>
              <a:buFont typeface="Verdana"/>
              <a:buNone/>
            </a:pPr>
            <a:r>
              <a:rPr lang="id-ID" sz="2600" b="0" i="0" u="none" strike="noStrike" cap="none" baseline="0" dirty="0">
                <a:solidFill>
                  <a:schemeClr val="dk1"/>
                </a:solidFill>
                <a:latin typeface="Verdana"/>
                <a:ea typeface="Verdana"/>
                <a:cs typeface="Verdana"/>
                <a:sym typeface="Verdana"/>
              </a:rPr>
              <a:t>“</a:t>
            </a:r>
            <a:r>
              <a:rPr lang="id-ID" sz="2600" b="0" i="0" u="none" strike="noStrike" cap="none" baseline="0" dirty="0" err="1">
                <a:solidFill>
                  <a:schemeClr val="dk1"/>
                </a:solidFill>
                <a:latin typeface="Verdana"/>
                <a:ea typeface="Verdana"/>
                <a:cs typeface="Verdana"/>
                <a:sym typeface="Verdana"/>
              </a:rPr>
              <a:t>Plagiarism</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is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one</a:t>
            </a:r>
            <a:r>
              <a:rPr lang="id-ID" sz="2600" b="0" i="0" u="none" strike="noStrike" cap="none" baseline="0" dirty="0">
                <a:solidFill>
                  <a:schemeClr val="dk1"/>
                </a:solidFill>
                <a:latin typeface="Verdana"/>
                <a:ea typeface="Verdana"/>
                <a:cs typeface="Verdana"/>
                <a:sym typeface="Verdana"/>
              </a:rPr>
              <a:t> of </a:t>
            </a:r>
            <a:r>
              <a:rPr lang="id-ID" sz="2600" b="0" i="0" u="none" strike="noStrike" cap="none" baseline="0" dirty="0" err="1">
                <a:solidFill>
                  <a:schemeClr val="dk1"/>
                </a:solidFill>
                <a:latin typeface="Verdana"/>
                <a:ea typeface="Verdana"/>
                <a:cs typeface="Verdana"/>
                <a:sym typeface="Verdana"/>
              </a:rPr>
              <a:t>those</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areas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in</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the</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academy</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that</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no</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one</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wants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to</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talk</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about</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and</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is</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often</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rewarded</a:t>
            </a:r>
            <a:r>
              <a:rPr lang="id-ID" sz="2600" b="0" i="0" u="none" strike="noStrike" cap="none" baseline="0" dirty="0">
                <a:solidFill>
                  <a:schemeClr val="dk1"/>
                </a:solidFill>
                <a:latin typeface="Verdana"/>
                <a:ea typeface="Verdana"/>
                <a:cs typeface="Verdana"/>
                <a:sym typeface="Verdana"/>
              </a:rPr>
              <a:t> for not </a:t>
            </a:r>
            <a:r>
              <a:rPr lang="id-ID" sz="2600" b="0" i="0" u="none" strike="noStrike" cap="none" baseline="0" dirty="0" err="1">
                <a:solidFill>
                  <a:schemeClr val="dk1"/>
                </a:solidFill>
                <a:latin typeface="Verdana"/>
                <a:ea typeface="Verdana"/>
                <a:cs typeface="Verdana"/>
                <a:sym typeface="Verdana"/>
              </a:rPr>
              <a:t>addressing</a:t>
            </a:r>
            <a:r>
              <a:rPr lang="id-ID" sz="2600" b="0" i="0" u="none" strike="noStrike" cap="none" baseline="0" dirty="0">
                <a:solidFill>
                  <a:schemeClr val="dk1"/>
                </a:solidFill>
                <a:latin typeface="Verdana"/>
                <a:ea typeface="Verdana"/>
                <a:cs typeface="Verdana"/>
                <a:sym typeface="Verdana"/>
              </a:rPr>
              <a:t> </a:t>
            </a:r>
            <a:r>
              <a:rPr lang="id-ID" sz="2600" b="0" i="0" u="none" strike="noStrike" cap="none" baseline="0" dirty="0" err="1">
                <a:solidFill>
                  <a:schemeClr val="dk1"/>
                </a:solidFill>
                <a:latin typeface="Verdana"/>
                <a:ea typeface="Verdana"/>
                <a:cs typeface="Verdana"/>
                <a:sym typeface="Verdana"/>
              </a:rPr>
              <a:t>actively</a:t>
            </a:r>
            <a:r>
              <a:rPr lang="id-ID" sz="2600" b="0" i="0" u="none" strike="noStrike" cap="none" baseline="0" dirty="0">
                <a:solidFill>
                  <a:schemeClr val="dk1"/>
                </a:solidFill>
                <a:latin typeface="Verdana"/>
                <a:ea typeface="Verdana"/>
                <a:cs typeface="Verdana"/>
                <a:sym typeface="Verdana"/>
              </a:rPr>
              <a:t>."</a:t>
            </a:r>
          </a:p>
          <a:p>
            <a:pPr marL="0" marR="0" lvl="0" indent="0" algn="l" rtl="0">
              <a:lnSpc>
                <a:spcPct val="90000"/>
              </a:lnSpc>
              <a:spcBef>
                <a:spcPts val="1800"/>
              </a:spcBef>
              <a:spcAft>
                <a:spcPts val="0"/>
              </a:spcAft>
              <a:buClr>
                <a:schemeClr val="dk1"/>
              </a:buClr>
              <a:buFont typeface="Verdana"/>
              <a:buNone/>
            </a:pPr>
            <a:endParaRPr sz="2600" b="0" i="0" u="none" strike="noStrike" cap="none" baseline="0" dirty="0">
              <a:solidFill>
                <a:schemeClr val="dk1"/>
              </a:solidFill>
              <a:latin typeface="Verdana"/>
              <a:ea typeface="Verdana"/>
              <a:cs typeface="Verdana"/>
              <a:sym typeface="Verdana"/>
            </a:endParaRPr>
          </a:p>
        </p:txBody>
      </p:sp>
      <p:sp>
        <p:nvSpPr>
          <p:cNvPr id="175" name="Shape 17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76" name="Shape 17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id-ID" sz="4000" b="1" i="0" u="none" strike="noStrike" cap="none" baseline="0">
                <a:solidFill>
                  <a:schemeClr val="lt1"/>
                </a:solidFill>
                <a:latin typeface="Verdana"/>
                <a:ea typeface="Verdana"/>
                <a:cs typeface="Verdana"/>
                <a:sym typeface="Verdana"/>
              </a:rPr>
              <a:t>Pandangan </a:t>
            </a:r>
            <a:r>
              <a:rPr lang="id-ID" sz="2800" b="1" i="0" u="none" strike="noStrike" cap="none" baseline="0">
                <a:solidFill>
                  <a:schemeClr val="lt1"/>
                </a:solidFill>
                <a:latin typeface="Verdana"/>
                <a:ea typeface="Verdana"/>
                <a:cs typeface="Verdana"/>
                <a:sym typeface="Verdana"/>
              </a:rPr>
              <a:t>Pesimis </a:t>
            </a:r>
            <a:r>
              <a:rPr lang="id-ID" sz="2000" b="1" i="0" u="none" strike="noStrike" cap="none" baseline="0">
                <a:solidFill>
                  <a:schemeClr val="lt1"/>
                </a:solidFill>
                <a:latin typeface="Verdana"/>
                <a:ea typeface="Verdana"/>
                <a:cs typeface="Verdana"/>
                <a:sym typeface="Verdana"/>
              </a:rPr>
              <a:t>[www.plagiarism.org]</a:t>
            </a:r>
          </a:p>
        </p:txBody>
      </p:sp>
      <p:sp>
        <p:nvSpPr>
          <p:cNvPr id="182" name="Shape 18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Clr>
                <a:srgbClr val="9900CC"/>
              </a:buClr>
              <a:buSzPct val="25000"/>
              <a:buFont typeface="Verdana"/>
              <a:buNone/>
            </a:pPr>
            <a:r>
              <a:rPr lang="id-ID" sz="2400" b="1" i="0" u="sng" strike="noStrike" cap="none" baseline="0">
                <a:solidFill>
                  <a:srgbClr val="9900CC"/>
                </a:solidFill>
                <a:latin typeface="Verdana"/>
                <a:ea typeface="Verdana"/>
                <a:cs typeface="Verdana"/>
                <a:sym typeface="Verdana"/>
              </a:rPr>
              <a:t>The National Center for Policy Analysis</a:t>
            </a:r>
            <a:r>
              <a:rPr lang="id-ID" sz="2400" b="0" i="0" u="none" strike="noStrike" cap="none" baseline="0">
                <a:solidFill>
                  <a:schemeClr val="dk1"/>
                </a:solidFill>
                <a:latin typeface="Verdana"/>
                <a:ea typeface="Verdana"/>
                <a:cs typeface="Verdana"/>
                <a:sym typeface="Verdana"/>
              </a:rPr>
              <a:t>:</a:t>
            </a:r>
          </a:p>
          <a:p>
            <a:pPr marL="0" marR="0" lvl="0" indent="0" algn="l" rtl="0">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"Too few universities are willing to </a:t>
            </a:r>
            <a:r>
              <a:rPr lang="id-ID" sz="2400" b="1" i="0" u="none" strike="noStrike" cap="none" baseline="0">
                <a:solidFill>
                  <a:schemeClr val="accent2"/>
                </a:solidFill>
                <a:latin typeface="Verdana"/>
                <a:ea typeface="Verdana"/>
                <a:cs typeface="Verdana"/>
                <a:sym typeface="Verdana"/>
              </a:rPr>
              <a:t>back up</a:t>
            </a:r>
            <a:r>
              <a:rPr lang="id-ID" sz="2400" b="0" i="0" u="none" strike="noStrike" cap="none" baseline="0">
                <a:solidFill>
                  <a:schemeClr val="dk1"/>
                </a:solidFill>
                <a:latin typeface="Verdana"/>
                <a:ea typeface="Verdana"/>
                <a:cs typeface="Verdana"/>
                <a:sym typeface="Verdana"/>
              </a:rPr>
              <a:t> their professors when they catch students cheating, according to academic observers. The schools are simply not willing to expend the effort required to get to the bottom of cheating cases".</a:t>
            </a:r>
          </a:p>
          <a:p>
            <a:pPr marL="0" marR="0" lvl="0" indent="205740"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183" name="Shape 18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84" name="Shape 18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sp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template_informatika_slid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2565</TotalTime>
  <Words>1804</Words>
  <Application>Microsoft Office PowerPoint</Application>
  <PresentationFormat>On-screen Show (4:3)</PresentationFormat>
  <Paragraphs>306</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template_informatika_slide</vt:lpstr>
      <vt:lpstr>CCH4A3 PENULISAN PROPOSAL Menghindari Plagiarisme</vt:lpstr>
      <vt:lpstr>Outline</vt:lpstr>
      <vt:lpstr>Motivasi</vt:lpstr>
      <vt:lpstr>Motivasi</vt:lpstr>
      <vt:lpstr>Survei [www.plagiarism.org]</vt:lpstr>
      <vt:lpstr>Survei [www.plagiarism.org]</vt:lpstr>
      <vt:lpstr>Pandangan Pesimis [www.plagiarism.org]</vt:lpstr>
      <vt:lpstr>Pandangan Pesimis [www.plagiarism.org]</vt:lpstr>
      <vt:lpstr>Pandangan Pesimis [www.plagiarism.org]</vt:lpstr>
      <vt:lpstr>PowerPoint Presentation</vt:lpstr>
      <vt:lpstr>Human Potential</vt:lpstr>
      <vt:lpstr>Sebagai Mahasiswa</vt:lpstr>
      <vt:lpstr>Sebagai Dosen</vt:lpstr>
      <vt:lpstr>Fakultas Informatika</vt:lpstr>
      <vt:lpstr>Definisi Plagiat (1)</vt:lpstr>
      <vt:lpstr>Definisi Plagiat (2)</vt:lpstr>
      <vt:lpstr>Definisi Plagiat (3)</vt:lpstr>
      <vt:lpstr>Dampak Buruk Plagiat</vt:lpstr>
      <vt:lpstr>Dampak Buruk Plagiat</vt:lpstr>
      <vt:lpstr>Dampak Buruk Plagiat</vt:lpstr>
      <vt:lpstr>Dampak Buruk Plagiat</vt:lpstr>
      <vt:lpstr>Dampak Buruk Plagiat</vt:lpstr>
      <vt:lpstr>Dampak Buruk Plagiat</vt:lpstr>
      <vt:lpstr>Kegiatan Plagiat</vt:lpstr>
      <vt:lpstr>Carbon copy (persis aslinya)</vt:lpstr>
      <vt:lpstr>Penambahan teks</vt:lpstr>
      <vt:lpstr>Substitusi kata (sinonim)</vt:lpstr>
      <vt:lpstr>Kalimat aktif ←→  pasif</vt:lpstr>
      <vt:lpstr>Paraphrase tanpa sumber</vt:lpstr>
      <vt:lpstr>Batasan Plagiat </vt:lpstr>
      <vt:lpstr>Siapa bersalah? Semua!!!</vt:lpstr>
      <vt:lpstr>Siapa bersalah? Semua!!!</vt:lpstr>
      <vt:lpstr>Strategi Menghindari Plagiat</vt:lpstr>
      <vt:lpstr>Strategi Menghindari Plagiat</vt:lpstr>
      <vt:lpstr>Strategi Menghindari Plagiat</vt:lpstr>
      <vt:lpstr>Strategi Menghindari Plagiat</vt:lpstr>
      <vt:lpstr>Strategi Menghindari Plagiat</vt:lpstr>
      <vt:lpstr>PowerPoint Presentation</vt:lpstr>
      <vt:lpstr>Prinsip Penulis (I)</vt:lpstr>
      <vt:lpstr>Prinsip Penulis (II)</vt:lpstr>
      <vt:lpstr>Daftar Pustaka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IFG412  Tugas Akhir I (Seminar Proposal) Menghindari Plagiarisme</dc:title>
  <cp:lastModifiedBy>lenovo</cp:lastModifiedBy>
  <cp:revision>9</cp:revision>
  <dcterms:modified xsi:type="dcterms:W3CDTF">2017-09-15T07:56:39Z</dcterms:modified>
</cp:coreProperties>
</file>