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7"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lstStyle>
            <a:lvl1pPr marL="0" marR="0" indent="0" algn="r"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Tree>
    <p:extLst>
      <p:ext uri="{BB962C8B-B14F-4D97-AF65-F5344CB8AC3E}">
        <p14:creationId xmlns:p14="http://schemas.microsoft.com/office/powerpoint/2010/main" val="16876807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32290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08217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74" name="Shape 1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918162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82" name="Shape 1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19898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0" name="Shape 1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296643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98" name="Shape 1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5446604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06" name="Shape 2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628765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14" name="Shape 2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433076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22" name="Shape 2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453430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0" name="Shape 2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04120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38" name="Shape 23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95560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131633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46" name="Shape 2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60861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54" name="Shape 2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168535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62" name="Shape 2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6224529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Shape 27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1" name="Shape 2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9686152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5424729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87" name="Shape 28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397362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Shape 29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295" name="Shape 29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6996232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03" name="Shape 3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5948112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311" name="Shape 31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r>
              <a:rPr lang="id-ID" sz="1800" b="0" i="0" u="none" strike="noStrike" cap="none" baseline="0"/>
              <a:t>Jawaban:</a:t>
            </a:r>
          </a:p>
          <a:p>
            <a:pPr>
              <a:spcBef>
                <a:spcPts val="0"/>
              </a:spcBef>
              <a:buNone/>
            </a:pPr>
            <a:r>
              <a:rPr lang="id-ID" sz="1800" b="0" i="0" u="none" strike="noStrike" cap="none" baseline="0"/>
              <a:t>Q1-Q4. Yes and not because TA is a semi-research. It must follow research design and method. However in the form of data collection and analysis it may not follow  either quantitative or qualitative approach. Instead, it usually collects data from tools/software/application  used/produced and then analyse/interpret the data to answer research questions.</a:t>
            </a:r>
          </a:p>
        </p:txBody>
      </p:sp>
      <p:sp>
        <p:nvSpPr>
          <p:cNvPr id="312" name="Shape 31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id-ID"/>
              <a:t> </a:t>
            </a:r>
          </a:p>
        </p:txBody>
      </p:sp>
    </p:spTree>
    <p:extLst>
      <p:ext uri="{BB962C8B-B14F-4D97-AF65-F5344CB8AC3E}">
        <p14:creationId xmlns:p14="http://schemas.microsoft.com/office/powerpoint/2010/main" val="29003278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24" name="Shape 32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2136205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07" name="Shape 10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006481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Shape 33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32" name="Shape 3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2162187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Shape 33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40" name="Shape 3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6026364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48" name="Shape 3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018711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Shape 355"/>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56" name="Shape 3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9243705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Shape 36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64" name="Shape 36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7980508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72" name="Shape 3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4451071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8"/>
        <p:cNvGrpSpPr/>
        <p:nvPr/>
      </p:nvGrpSpPr>
      <p:grpSpPr>
        <a:xfrm>
          <a:off x="0" y="0"/>
          <a:ext cx="0" cy="0"/>
          <a:chOff x="0" y="0"/>
          <a:chExt cx="0" cy="0"/>
        </a:xfrm>
      </p:grpSpPr>
      <p:sp>
        <p:nvSpPr>
          <p:cNvPr id="379" name="Shape 379"/>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80" name="Shape 3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4195753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385" name="Shape 3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69460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215480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23" name="Shape 12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355291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1" name="Shape 13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32698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39" name="Shape 1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28301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48" name="Shape 1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1703795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pPr>
              <a:spcBef>
                <a:spcPts val="0"/>
              </a:spcBef>
              <a:buNone/>
            </a:pPr>
            <a:endParaRPr/>
          </a:p>
        </p:txBody>
      </p:sp>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23562523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Slide">
    <p:spTree>
      <p:nvGrpSpPr>
        <p:cNvPr id="1" name="Shape 17"/>
        <p:cNvGrpSpPr/>
        <p:nvPr/>
      </p:nvGrpSpPr>
      <p:grpSpPr>
        <a:xfrm>
          <a:off x="0" y="0"/>
          <a:ext cx="0" cy="0"/>
          <a:chOff x="0" y="0"/>
          <a:chExt cx="0" cy="0"/>
        </a:xfrm>
      </p:grpSpPr>
      <p:pic>
        <p:nvPicPr>
          <p:cNvPr id="18" name="Shape 18"/>
          <p:cNvPicPr preferRelativeResize="0"/>
          <p:nvPr/>
        </p:nvPicPr>
        <p:blipFill rotWithShape="1">
          <a:blip r:embed="rId2">
            <a:alphaModFix/>
          </a:blip>
          <a:srcRect r="17784" b="11855"/>
          <a:stretch/>
        </p:blipFill>
        <p:spPr>
          <a:xfrm>
            <a:off x="43394" y="3251531"/>
            <a:ext cx="3848669" cy="3094676"/>
          </a:xfrm>
          <a:prstGeom prst="rect">
            <a:avLst/>
          </a:prstGeom>
          <a:noFill/>
          <a:ln>
            <a:noFill/>
          </a:ln>
        </p:spPr>
      </p:pic>
      <p:sp>
        <p:nvSpPr>
          <p:cNvPr id="19" name="Shape 19"/>
          <p:cNvSpPr txBox="1">
            <a:spLocks noGrp="1"/>
          </p:cNvSpPr>
          <p:nvPr>
            <p:ph type="ctrTitle"/>
          </p:nvPr>
        </p:nvSpPr>
        <p:spPr>
          <a:xfrm>
            <a:off x="1234683" y="1269241"/>
            <a:ext cx="7909315" cy="765053"/>
          </a:xfrm>
          <a:prstGeom prst="rect">
            <a:avLst/>
          </a:prstGeom>
          <a:noFill/>
          <a:ln>
            <a:noFill/>
          </a:ln>
        </p:spPr>
        <p:txBody>
          <a:bodyPr lIns="91425" tIns="91425" rIns="91425" bIns="91425" anchor="ctr" anchorCtr="0"/>
          <a:lstStyle>
            <a:lvl1pPr marL="0" marR="0" indent="0" algn="l" rtl="0">
              <a:lnSpc>
                <a:spcPct val="90000"/>
              </a:lnSpc>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234683" y="2227425"/>
            <a:ext cx="7909315" cy="429767"/>
          </a:xfrm>
          <a:prstGeom prst="rect">
            <a:avLst/>
          </a:prstGeom>
          <a:noFill/>
          <a:ln>
            <a:noFill/>
          </a:ln>
        </p:spPr>
        <p:txBody>
          <a:bodyPr lIns="91425" tIns="91425" rIns="91425" bIns="91425" anchor="t" anchorCtr="0"/>
          <a:lstStyle>
            <a:lvl1pPr marL="0" marR="0" indent="0" algn="l" rtl="0">
              <a:lnSpc>
                <a:spcPct val="90000"/>
              </a:lnSpc>
              <a:spcBef>
                <a:spcPts val="1800"/>
              </a:spcBef>
              <a:spcAft>
                <a:spcPts val="0"/>
              </a:spcAft>
              <a:buClr>
                <a:schemeClr val="dk1"/>
              </a:buClr>
              <a:buFont typeface="Verdana"/>
              <a:buNone/>
              <a:defRPr/>
            </a:lvl1pPr>
            <a:lvl2pPr marL="593725" marR="0" indent="-60325" algn="l" rtl="0">
              <a:spcBef>
                <a:spcPts val="800"/>
              </a:spcBef>
              <a:spcAft>
                <a:spcPts val="0"/>
              </a:spcAft>
              <a:buClr>
                <a:srgbClr val="595959"/>
              </a:buClr>
              <a:buFont typeface="Verdana"/>
              <a:buChar char="–"/>
              <a:defRPr/>
            </a:lvl2pPr>
            <a:lvl3pPr marL="822325" marR="0" indent="-73025" algn="l" rtl="0">
              <a:spcBef>
                <a:spcPts val="700"/>
              </a:spcBef>
              <a:spcAft>
                <a:spcPts val="0"/>
              </a:spcAft>
              <a:buClr>
                <a:srgbClr val="595959"/>
              </a:buClr>
              <a:buFont typeface="Verdana"/>
              <a:buChar char="▪"/>
              <a:defRPr/>
            </a:lvl3pPr>
            <a:lvl4pPr marL="1050925" marR="0" indent="-85725" algn="l" rtl="0">
              <a:spcBef>
                <a:spcPts val="600"/>
              </a:spcBef>
              <a:spcAft>
                <a:spcPts val="0"/>
              </a:spcAft>
              <a:buClr>
                <a:srgbClr val="595959"/>
              </a:buClr>
              <a:buFont typeface="Verdana"/>
              <a:buChar char="–"/>
              <a:defRPr/>
            </a:lvl4pPr>
            <a:lvl5pPr marL="1233488" marR="0" indent="-90487" algn="l" rtl="0">
              <a:spcBef>
                <a:spcPts val="600"/>
              </a:spcBef>
              <a:spcAft>
                <a:spcPts val="0"/>
              </a:spcAft>
              <a:buClr>
                <a:srgbClr val="7F7F7F"/>
              </a:buClr>
              <a:buFont typeface="Verdana"/>
              <a:buChar char="▪"/>
              <a:defRPr/>
            </a:lvl5pPr>
            <a:lvl6pPr marL="2514600" marR="0" indent="-101600" algn="l" rtl="0">
              <a:spcBef>
                <a:spcPts val="400"/>
              </a:spcBef>
              <a:buClr>
                <a:schemeClr val="dk1"/>
              </a:buClr>
              <a:buFont typeface="Verdana"/>
              <a:buChar char="•"/>
              <a:defRPr/>
            </a:lvl6pPr>
            <a:lvl7pPr marL="2971800" marR="0" indent="-101600" algn="l" rtl="0">
              <a:spcBef>
                <a:spcPts val="400"/>
              </a:spcBef>
              <a:buClr>
                <a:schemeClr val="dk1"/>
              </a:buClr>
              <a:buFont typeface="Verdana"/>
              <a:buChar char="•"/>
              <a:defRPr/>
            </a:lvl7pPr>
            <a:lvl8pPr marL="3429000" marR="0" indent="-101600" algn="l" rtl="0">
              <a:spcBef>
                <a:spcPts val="400"/>
              </a:spcBef>
              <a:buClr>
                <a:schemeClr val="dk1"/>
              </a:buClr>
              <a:buFont typeface="Verdana"/>
              <a:buChar char="•"/>
              <a:defRPr/>
            </a:lvl8pPr>
            <a:lvl9pPr marL="3886200" marR="0" indent="-101600" algn="l" rtl="0">
              <a:spcBef>
                <a:spcPts val="400"/>
              </a:spcBef>
              <a:buClr>
                <a:schemeClr val="dk1"/>
              </a:buClr>
              <a:buFont typeface="Verdana"/>
              <a:buChar char="•"/>
              <a:defRPr/>
            </a:lvl9pPr>
          </a:lstStyle>
          <a:p>
            <a:endParaRPr/>
          </a:p>
        </p:txBody>
      </p:sp>
      <p:sp>
        <p:nvSpPr>
          <p:cNvPr id="21" name="Shape 21"/>
          <p:cNvSpPr txBox="1">
            <a:spLocks noGrp="1"/>
          </p:cNvSpPr>
          <p:nvPr>
            <p:ph type="body" idx="2"/>
          </p:nvPr>
        </p:nvSpPr>
        <p:spPr>
          <a:xfrm>
            <a:off x="1234683" y="2875083"/>
            <a:ext cx="7918021" cy="378005"/>
          </a:xfrm>
          <a:prstGeom prst="rect">
            <a:avLst/>
          </a:prstGeom>
          <a:noFill/>
          <a:ln>
            <a:noFill/>
          </a:ln>
        </p:spPr>
        <p:txBody>
          <a:bodyPr lIns="91425" tIns="91425" rIns="91425" bIns="91425" anchor="t" anchorCtr="0"/>
          <a:lstStyle>
            <a:lvl1pPr marL="0" indent="0" rtl="0">
              <a:spcBef>
                <a:spcPts val="0"/>
              </a:spcBef>
              <a:buClr>
                <a:schemeClr val="dk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2" name="Shape 22"/>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3" name="Shape 23"/>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4" name="Shape 24"/>
          <p:cNvSpPr/>
          <p:nvPr/>
        </p:nvSpPr>
        <p:spPr>
          <a:xfrm>
            <a:off x="0" y="0"/>
            <a:ext cx="9144000" cy="1269241"/>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pic>
        <p:nvPicPr>
          <p:cNvPr id="25" name="Shape 25"/>
          <p:cNvPicPr preferRelativeResize="0"/>
          <p:nvPr/>
        </p:nvPicPr>
        <p:blipFill rotWithShape="1">
          <a:blip r:embed="rId3">
            <a:alphaModFix/>
          </a:blip>
          <a:srcRect/>
          <a:stretch/>
        </p:blipFill>
        <p:spPr>
          <a:xfrm>
            <a:off x="5589705" y="216578"/>
            <a:ext cx="3264827" cy="64860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Content Slide">
    <p:spTree>
      <p:nvGrpSpPr>
        <p:cNvPr id="1" name="Shape 26"/>
        <p:cNvGrpSpPr/>
        <p:nvPr/>
      </p:nvGrpSpPr>
      <p:grpSpPr>
        <a:xfrm>
          <a:off x="0" y="0"/>
          <a:ext cx="0" cy="0"/>
          <a:chOff x="0" y="0"/>
          <a:chExt cx="0" cy="0"/>
        </a:xfrm>
      </p:grpSpPr>
      <p:sp>
        <p:nvSpPr>
          <p:cNvPr id="27" name="Shape 27"/>
          <p:cNvSpPr txBox="1">
            <a:spLocks noGrp="1"/>
          </p:cNvSpPr>
          <p:nvPr>
            <p:ph type="body" idx="1"/>
          </p:nvPr>
        </p:nvSpPr>
        <p:spPr>
          <a:xfrm>
            <a:off x="365760" y="2009550"/>
            <a:ext cx="8326437" cy="4025490"/>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28" name="Shape 28"/>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29" name="Shape 29"/>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0" name="Shape 30"/>
          <p:cNvSpPr/>
          <p:nvPr/>
        </p:nvSpPr>
        <p:spPr>
          <a:xfrm>
            <a:off x="0" y="1242940"/>
            <a:ext cx="9144000" cy="2530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31" name="Shape 31"/>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2" name="Shape 32"/>
          <p:cNvSpPr txBox="1">
            <a:spLocks noGrp="1"/>
          </p:cNvSpPr>
          <p:nvPr>
            <p:ph type="body" idx="2"/>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Only Blank Slide">
    <p:spTree>
      <p:nvGrpSpPr>
        <p:cNvPr id="1" name="Shape 33"/>
        <p:cNvGrpSpPr/>
        <p:nvPr/>
      </p:nvGrpSpPr>
      <p:grpSpPr>
        <a:xfrm>
          <a:off x="0" y="0"/>
          <a:ext cx="0" cy="0"/>
          <a:chOff x="0" y="0"/>
          <a:chExt cx="0" cy="0"/>
        </a:xfrm>
      </p:grpSpPr>
      <p:sp>
        <p:nvSpPr>
          <p:cNvPr id="34" name="Shape 34"/>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5" name="Shape 35"/>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36" name="Shape 36"/>
          <p:cNvSpPr/>
          <p:nvPr/>
        </p:nvSpPr>
        <p:spPr>
          <a:xfrm>
            <a:off x="0" y="1242940"/>
            <a:ext cx="9144000" cy="2530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37" name="Shape 37"/>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Content 2 Column Slide">
    <p:spTree>
      <p:nvGrpSpPr>
        <p:cNvPr id="1" name="Shape 39"/>
        <p:cNvGrpSpPr/>
        <p:nvPr/>
      </p:nvGrpSpPr>
      <p:grpSpPr>
        <a:xfrm>
          <a:off x="0" y="0"/>
          <a:ext cx="0" cy="0"/>
          <a:chOff x="0" y="0"/>
          <a:chExt cx="0" cy="0"/>
        </a:xfrm>
      </p:grpSpPr>
      <p:sp>
        <p:nvSpPr>
          <p:cNvPr id="40" name="Shape 40"/>
          <p:cNvSpPr txBox="1">
            <a:spLocks noGrp="1"/>
          </p:cNvSpPr>
          <p:nvPr>
            <p:ph type="body" idx="1"/>
          </p:nvPr>
        </p:nvSpPr>
        <p:spPr>
          <a:xfrm>
            <a:off x="374826"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41" name="Shape 41"/>
          <p:cNvSpPr txBox="1">
            <a:spLocks noGrp="1"/>
          </p:cNvSpPr>
          <p:nvPr>
            <p:ph type="body" idx="2"/>
          </p:nvPr>
        </p:nvSpPr>
        <p:spPr>
          <a:xfrm>
            <a:off x="4738862"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42" name="Shape 4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3" name="Shape 4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44" name="Shape 44"/>
          <p:cNvSpPr/>
          <p:nvPr/>
        </p:nvSpPr>
        <p:spPr>
          <a:xfrm>
            <a:off x="0" y="1242940"/>
            <a:ext cx="9144000" cy="2530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45" name="Shape 45"/>
          <p:cNvSpPr txBox="1">
            <a:spLocks noGrp="1"/>
          </p:cNvSpPr>
          <p:nvPr>
            <p:ph type="title"/>
          </p:nvPr>
        </p:nvSpPr>
        <p:spPr>
          <a:xfrm>
            <a:off x="365123" y="1336416"/>
            <a:ext cx="8409162"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6" name="Shape 46"/>
          <p:cNvSpPr txBox="1">
            <a:spLocks noGrp="1"/>
          </p:cNvSpPr>
          <p:nvPr>
            <p:ph type="body" idx="3"/>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omparison Slide">
    <p:spTree>
      <p:nvGrpSpPr>
        <p:cNvPr id="1" name="Shape 47"/>
        <p:cNvGrpSpPr/>
        <p:nvPr/>
      </p:nvGrpSpPr>
      <p:grpSpPr>
        <a:xfrm>
          <a:off x="0" y="0"/>
          <a:ext cx="0" cy="0"/>
          <a:chOff x="0" y="0"/>
          <a:chExt cx="0" cy="0"/>
        </a:xfrm>
      </p:grpSpPr>
      <p:sp>
        <p:nvSpPr>
          <p:cNvPr id="48" name="Shape 48"/>
          <p:cNvSpPr txBox="1">
            <a:spLocks noGrp="1"/>
          </p:cNvSpPr>
          <p:nvPr>
            <p:ph type="body" idx="1"/>
          </p:nvPr>
        </p:nvSpPr>
        <p:spPr>
          <a:xfrm>
            <a:off x="366888" y="1645919"/>
            <a:ext cx="4035246" cy="789828"/>
          </a:xfrm>
          <a:prstGeom prst="rect">
            <a:avLst/>
          </a:prstGeom>
          <a:noFill/>
          <a:ln>
            <a:noFill/>
          </a:ln>
        </p:spPr>
        <p:txBody>
          <a:bodyPr lIns="91425" tIns="91425" rIns="91425" bIns="91425" anchor="b" anchorCtr="0"/>
          <a:lstStyle>
            <a:lvl1pPr marL="0" indent="0" algn="ctr" rtl="0">
              <a:lnSpc>
                <a:spcPct val="115384"/>
              </a:lnSpc>
              <a:spcBef>
                <a:spcPts val="0"/>
              </a:spcBef>
              <a:buFont typeface="Verdana"/>
              <a:buNone/>
              <a:defRPr/>
            </a:lvl1pPr>
            <a:lvl2pPr marL="457200" indent="0" rtl="0">
              <a:spcBef>
                <a:spcPts val="0"/>
              </a:spcBef>
              <a:buFont typeface="Verdana"/>
              <a:buNone/>
              <a:defRPr/>
            </a:lvl2pPr>
            <a:lvl3pPr marL="914400" indent="0" rtl="0">
              <a:spcBef>
                <a:spcPts val="0"/>
              </a:spcBef>
              <a:buFont typeface="Verdana"/>
              <a:buNone/>
              <a:defRPr/>
            </a:lvl3pPr>
            <a:lvl4pPr marL="1371600" indent="0" rtl="0">
              <a:spcBef>
                <a:spcPts val="0"/>
              </a:spcBef>
              <a:buFont typeface="Verdana"/>
              <a:buNone/>
              <a:defRPr/>
            </a:lvl4pPr>
            <a:lvl5pPr marL="1828800" indent="0" rtl="0">
              <a:spcBef>
                <a:spcPts val="0"/>
              </a:spcBef>
              <a:buFont typeface="Verdana"/>
              <a:buNone/>
              <a:defRPr/>
            </a:lvl5pPr>
            <a:lvl6pPr marL="2286000" indent="0" rtl="0">
              <a:spcBef>
                <a:spcPts val="0"/>
              </a:spcBef>
              <a:buFont typeface="Verdana"/>
              <a:buNone/>
              <a:defRPr/>
            </a:lvl6pPr>
            <a:lvl7pPr marL="2743200" indent="0" rtl="0">
              <a:spcBef>
                <a:spcPts val="0"/>
              </a:spcBef>
              <a:buFont typeface="Verdana"/>
              <a:buNone/>
              <a:defRPr/>
            </a:lvl7pPr>
            <a:lvl8pPr marL="3200400" indent="0" rtl="0">
              <a:spcBef>
                <a:spcPts val="0"/>
              </a:spcBef>
              <a:buFont typeface="Verdana"/>
              <a:buNone/>
              <a:defRPr/>
            </a:lvl8pPr>
            <a:lvl9pPr marL="3657600" indent="0" rtl="0">
              <a:spcBef>
                <a:spcPts val="0"/>
              </a:spcBef>
              <a:buFont typeface="Verdana"/>
              <a:buNone/>
              <a:defRPr/>
            </a:lvl9pPr>
          </a:lstStyle>
          <a:p>
            <a:endParaRPr/>
          </a:p>
        </p:txBody>
      </p:sp>
      <p:sp>
        <p:nvSpPr>
          <p:cNvPr id="49" name="Shape 49"/>
          <p:cNvSpPr txBox="1">
            <a:spLocks noGrp="1"/>
          </p:cNvSpPr>
          <p:nvPr>
            <p:ph type="body" idx="2"/>
          </p:nvPr>
        </p:nvSpPr>
        <p:spPr>
          <a:xfrm>
            <a:off x="4703762" y="1645919"/>
            <a:ext cx="4045125" cy="789828"/>
          </a:xfrm>
          <a:prstGeom prst="rect">
            <a:avLst/>
          </a:prstGeom>
          <a:noFill/>
          <a:ln>
            <a:noFill/>
          </a:ln>
        </p:spPr>
        <p:txBody>
          <a:bodyPr lIns="91425" tIns="91425" rIns="91425" bIns="91425" anchor="b" anchorCtr="0"/>
          <a:lstStyle>
            <a:lvl1pPr marL="0" indent="0" algn="ctr" rtl="0">
              <a:lnSpc>
                <a:spcPct val="115384"/>
              </a:lnSpc>
              <a:spcBef>
                <a:spcPts val="0"/>
              </a:spcBef>
              <a:buFont typeface="Verdana"/>
              <a:buNone/>
              <a:defRPr/>
            </a:lvl1pPr>
            <a:lvl2pPr marL="457200" indent="0" rtl="0">
              <a:spcBef>
                <a:spcPts val="0"/>
              </a:spcBef>
              <a:buFont typeface="Verdana"/>
              <a:buNone/>
              <a:defRPr/>
            </a:lvl2pPr>
            <a:lvl3pPr marL="914400" indent="0" rtl="0">
              <a:spcBef>
                <a:spcPts val="0"/>
              </a:spcBef>
              <a:buFont typeface="Verdana"/>
              <a:buNone/>
              <a:defRPr/>
            </a:lvl3pPr>
            <a:lvl4pPr marL="1371600" indent="0" rtl="0">
              <a:spcBef>
                <a:spcPts val="0"/>
              </a:spcBef>
              <a:buFont typeface="Verdana"/>
              <a:buNone/>
              <a:defRPr/>
            </a:lvl4pPr>
            <a:lvl5pPr marL="1828800" indent="0" rtl="0">
              <a:spcBef>
                <a:spcPts val="0"/>
              </a:spcBef>
              <a:buFont typeface="Verdana"/>
              <a:buNone/>
              <a:defRPr/>
            </a:lvl5pPr>
            <a:lvl6pPr marL="2286000" indent="0" rtl="0">
              <a:spcBef>
                <a:spcPts val="0"/>
              </a:spcBef>
              <a:buFont typeface="Verdana"/>
              <a:buNone/>
              <a:defRPr/>
            </a:lvl6pPr>
            <a:lvl7pPr marL="2743200" indent="0" rtl="0">
              <a:spcBef>
                <a:spcPts val="0"/>
              </a:spcBef>
              <a:buFont typeface="Verdana"/>
              <a:buNone/>
              <a:defRPr/>
            </a:lvl7pPr>
            <a:lvl8pPr marL="3200400" indent="0" rtl="0">
              <a:spcBef>
                <a:spcPts val="0"/>
              </a:spcBef>
              <a:buFont typeface="Verdana"/>
              <a:buNone/>
              <a:defRPr/>
            </a:lvl8pPr>
            <a:lvl9pPr marL="3657600" indent="0" rtl="0">
              <a:spcBef>
                <a:spcPts val="0"/>
              </a:spcBef>
              <a:buFont typeface="Verdana"/>
              <a:buNone/>
              <a:defRPr/>
            </a:lvl9pPr>
          </a:lstStyle>
          <a:p>
            <a:endParaRPr/>
          </a:p>
        </p:txBody>
      </p:sp>
      <p:sp>
        <p:nvSpPr>
          <p:cNvPr id="50" name="Shape 50"/>
          <p:cNvSpPr txBox="1">
            <a:spLocks noGrp="1"/>
          </p:cNvSpPr>
          <p:nvPr>
            <p:ph type="body" idx="3"/>
          </p:nvPr>
        </p:nvSpPr>
        <p:spPr>
          <a:xfrm>
            <a:off x="357187" y="2659063"/>
            <a:ext cx="4044950" cy="3352799"/>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1" name="Shape 51"/>
          <p:cNvSpPr txBox="1">
            <a:spLocks noGrp="1"/>
          </p:cNvSpPr>
          <p:nvPr>
            <p:ph type="body" idx="4"/>
          </p:nvPr>
        </p:nvSpPr>
        <p:spPr>
          <a:xfrm>
            <a:off x="4703762" y="2659063"/>
            <a:ext cx="4044950" cy="3352799"/>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2" name="Shape 5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3" name="Shape 5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54" name="Shape 54"/>
          <p:cNvSpPr/>
          <p:nvPr/>
        </p:nvSpPr>
        <p:spPr>
          <a:xfrm>
            <a:off x="0" y="1242940"/>
            <a:ext cx="9144000" cy="2530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55" name="Shape 55"/>
          <p:cNvSpPr txBox="1">
            <a:spLocks noGrp="1"/>
          </p:cNvSpPr>
          <p:nvPr>
            <p:ph type="body" idx="5"/>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ext, 1 Content Slide">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4678537" y="2009550"/>
            <a:ext cx="4035424" cy="4002312"/>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
        <p:nvSpPr>
          <p:cNvPr id="58" name="Shape 58"/>
          <p:cNvSpPr>
            <a:spLocks noGrp="1"/>
          </p:cNvSpPr>
          <p:nvPr>
            <p:ph type="pic" idx="2"/>
          </p:nvPr>
        </p:nvSpPr>
        <p:spPr>
          <a:xfrm>
            <a:off x="365125" y="2009550"/>
            <a:ext cx="3997325" cy="4002312"/>
          </a:xfrm>
          <a:prstGeom prst="rect">
            <a:avLst/>
          </a:prstGeom>
          <a:noFill/>
          <a:ln>
            <a:noFill/>
          </a:ln>
        </p:spPr>
      </p:sp>
      <p:sp>
        <p:nvSpPr>
          <p:cNvPr id="59" name="Shape 59"/>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0" name="Shape 60"/>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61" name="Shape 61"/>
          <p:cNvSpPr/>
          <p:nvPr/>
        </p:nvSpPr>
        <p:spPr>
          <a:xfrm>
            <a:off x="0" y="1242940"/>
            <a:ext cx="9144000" cy="253054"/>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62" name="Shape 62"/>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63" name="Shape 63"/>
          <p:cNvSpPr txBox="1">
            <a:spLocks noGrp="1"/>
          </p:cNvSpPr>
          <p:nvPr>
            <p:ph type="body" idx="3"/>
          </p:nvPr>
        </p:nvSpPr>
        <p:spPr>
          <a:xfrm>
            <a:off x="5418162" y="6451600"/>
            <a:ext cx="3315777" cy="365125"/>
          </a:xfrm>
          <a:prstGeom prst="rect">
            <a:avLst/>
          </a:prstGeom>
          <a:noFill/>
          <a:ln>
            <a:noFill/>
          </a:ln>
        </p:spPr>
        <p:txBody>
          <a:bodyPr lIns="91425" tIns="91425" rIns="91425" bIns="91425" anchor="ctr" anchorCtr="0"/>
          <a:lstStyle>
            <a:lvl1pPr marL="0" indent="0" algn="r" rtl="0">
              <a:spcBef>
                <a:spcPts val="0"/>
              </a:spcBef>
              <a:buClr>
                <a:schemeClr val="lt1"/>
              </a:buClr>
              <a:buFont typeface="Verdana"/>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hanks Slide">
    <p:spTree>
      <p:nvGrpSpPr>
        <p:cNvPr id="1" name="Shape 64"/>
        <p:cNvGrpSpPr/>
        <p:nvPr/>
      </p:nvGrpSpPr>
      <p:grpSpPr>
        <a:xfrm>
          <a:off x="0" y="0"/>
          <a:ext cx="0" cy="0"/>
          <a:chOff x="0" y="0"/>
          <a:chExt cx="0" cy="0"/>
        </a:xfrm>
      </p:grpSpPr>
      <p:sp>
        <p:nvSpPr>
          <p:cNvPr id="65" name="Shape 65"/>
          <p:cNvSpPr txBox="1"/>
          <p:nvPr/>
        </p:nvSpPr>
        <p:spPr>
          <a:xfrm>
            <a:off x="434547" y="4489330"/>
            <a:ext cx="8326437" cy="2119292"/>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id-ID" sz="5400" b="1" i="0" u="none" strike="noStrike" cap="none" baseline="0">
                <a:solidFill>
                  <a:srgbClr val="C00000"/>
                </a:solidFill>
                <a:latin typeface="Arial"/>
                <a:ea typeface="Arial"/>
                <a:cs typeface="Arial"/>
                <a:sym typeface="Arial"/>
              </a:rPr>
              <a:t>THANK YOU</a:t>
            </a:r>
          </a:p>
        </p:txBody>
      </p:sp>
      <p:sp>
        <p:nvSpPr>
          <p:cNvPr id="66" name="Shape 66"/>
          <p:cNvSpPr/>
          <p:nvPr/>
        </p:nvSpPr>
        <p:spPr>
          <a:xfrm>
            <a:off x="-488" y="4670967"/>
            <a:ext cx="9141923" cy="93681"/>
          </a:xfrm>
          <a:prstGeom prst="rect">
            <a:avLst/>
          </a:prstGeom>
          <a:solidFill>
            <a:srgbClr val="C00000"/>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pic>
        <p:nvPicPr>
          <p:cNvPr id="67" name="Shape 67"/>
          <p:cNvPicPr preferRelativeResize="0"/>
          <p:nvPr/>
        </p:nvPicPr>
        <p:blipFill rotWithShape="1">
          <a:blip r:embed="rId2">
            <a:alphaModFix/>
          </a:blip>
          <a:srcRect t="17910" b="13980"/>
          <a:stretch/>
        </p:blipFill>
        <p:spPr>
          <a:xfrm>
            <a:off x="-2565" y="0"/>
            <a:ext cx="9144000" cy="4670966"/>
          </a:xfrm>
          <a:prstGeom prst="rect">
            <a:avLst/>
          </a:prstGeom>
          <a:noFill/>
          <a:ln>
            <a:noFill/>
          </a:ln>
        </p:spPr>
      </p:pic>
      <p:pic>
        <p:nvPicPr>
          <p:cNvPr id="68" name="Shape 68"/>
          <p:cNvPicPr preferRelativeResize="0"/>
          <p:nvPr/>
        </p:nvPicPr>
        <p:blipFill rotWithShape="1">
          <a:blip r:embed="rId3">
            <a:alphaModFix/>
          </a:blip>
          <a:srcRect/>
          <a:stretch/>
        </p:blipFill>
        <p:spPr>
          <a:xfrm>
            <a:off x="154392" y="142945"/>
            <a:ext cx="3039183" cy="60378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612647" y="228600"/>
            <a:ext cx="8153399" cy="990599"/>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1" name="Shape 71"/>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2" name="Shape 72"/>
          <p:cNvSpPr txBox="1">
            <a:spLocks noGrp="1"/>
          </p:cNvSpPr>
          <p:nvPr>
            <p:ph type="ftr" idx="11"/>
          </p:nvPr>
        </p:nvSpPr>
        <p:spPr>
          <a:xfrm>
            <a:off x="609600" y="6248205"/>
            <a:ext cx="5421083"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3" name="Shape 73"/>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4" name="Shape 74"/>
          <p:cNvSpPr txBox="1">
            <a:spLocks noGrp="1"/>
          </p:cNvSpPr>
          <p:nvPr>
            <p:ph type="body" idx="1"/>
          </p:nvPr>
        </p:nvSpPr>
        <p:spPr>
          <a:xfrm>
            <a:off x="612647" y="1600200"/>
            <a:ext cx="8153399" cy="4495800"/>
          </a:xfrm>
          <a:prstGeom prst="rect">
            <a:avLst/>
          </a:prstGeom>
          <a:noFill/>
          <a:ln>
            <a:noFill/>
          </a:ln>
        </p:spPr>
        <p:txBody>
          <a:bodyPr lIns="91425" tIns="91425" rIns="91425" bIns="91425" anchor="t" anchorCtr="0"/>
          <a:lstStyle>
            <a:lvl1pPr marL="346075" indent="-140334" algn="l" rtl="0">
              <a:spcBef>
                <a:spcPts val="1800"/>
              </a:spcBef>
              <a:spcAft>
                <a:spcPts val="0"/>
              </a:spcAft>
              <a:buClr>
                <a:schemeClr val="dk1"/>
              </a:buClr>
              <a:buFont typeface="Verdana"/>
              <a:buChar char="•"/>
              <a:defRPr/>
            </a:lvl1pPr>
            <a:lvl2pPr marL="593725" indent="-60325" algn="l" rtl="0">
              <a:spcBef>
                <a:spcPts val="800"/>
              </a:spcBef>
              <a:spcAft>
                <a:spcPts val="0"/>
              </a:spcAft>
              <a:buClr>
                <a:srgbClr val="595959"/>
              </a:buClr>
              <a:buFont typeface="Verdana"/>
              <a:buChar char="–"/>
              <a:defRPr/>
            </a:lvl2pPr>
            <a:lvl3pPr marL="822325" indent="-73025" algn="l" rtl="0">
              <a:spcBef>
                <a:spcPts val="700"/>
              </a:spcBef>
              <a:spcAft>
                <a:spcPts val="0"/>
              </a:spcAft>
              <a:buClr>
                <a:srgbClr val="595959"/>
              </a:buClr>
              <a:buFont typeface="Verdana"/>
              <a:buChar char="▪"/>
              <a:defRPr/>
            </a:lvl3pPr>
            <a:lvl4pPr marL="1050925" indent="-85725" algn="l" rtl="0">
              <a:spcBef>
                <a:spcPts val="600"/>
              </a:spcBef>
              <a:spcAft>
                <a:spcPts val="0"/>
              </a:spcAft>
              <a:buClr>
                <a:srgbClr val="595959"/>
              </a:buClr>
              <a:buFont typeface="Verdana"/>
              <a:buChar char="–"/>
              <a:defRPr/>
            </a:lvl4pPr>
            <a:lvl5pPr marL="1233488" indent="-90487" algn="l" rtl="0">
              <a:spcBef>
                <a:spcPts val="600"/>
              </a:spcBef>
              <a:spcAft>
                <a:spcPts val="0"/>
              </a:spcAft>
              <a:buClr>
                <a:srgbClr val="7F7F7F"/>
              </a:buClr>
              <a:buFont typeface="Verdana"/>
              <a:buChar char="▪"/>
              <a:defRPr/>
            </a:lvl5pPr>
            <a:lvl6pPr marL="2514600" indent="-101600" algn="l" rtl="0">
              <a:spcBef>
                <a:spcPts val="400"/>
              </a:spcBef>
              <a:buClr>
                <a:schemeClr val="dk1"/>
              </a:buClr>
              <a:buFont typeface="Verdana"/>
              <a:buChar char="•"/>
              <a:defRPr/>
            </a:lvl6pPr>
            <a:lvl7pPr marL="2971800" indent="-101600" algn="l" rtl="0">
              <a:spcBef>
                <a:spcPts val="400"/>
              </a:spcBef>
              <a:buClr>
                <a:schemeClr val="dk1"/>
              </a:buClr>
              <a:buFont typeface="Verdana"/>
              <a:buChar char="•"/>
              <a:defRPr/>
            </a:lvl7pPr>
            <a:lvl8pPr marL="3429000" indent="-101600" algn="l" rtl="0">
              <a:spcBef>
                <a:spcPts val="400"/>
              </a:spcBef>
              <a:buClr>
                <a:schemeClr val="dk1"/>
              </a:buClr>
              <a:buFont typeface="Verdana"/>
              <a:buChar char="•"/>
              <a:defRPr/>
            </a:lvl8pPr>
            <a:lvl9pPr marL="3886200" indent="-101600" algn="l" rtl="0">
              <a:spcBef>
                <a:spcPts val="400"/>
              </a:spcBef>
              <a:buClr>
                <a:schemeClr val="dk1"/>
              </a:buClr>
              <a:buFont typeface="Verdana"/>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Shape 75"/>
        <p:cNvGrpSpPr/>
        <p:nvPr/>
      </p:nvGrpSpPr>
      <p:grpSpPr>
        <a:xfrm>
          <a:off x="0" y="0"/>
          <a:ext cx="0" cy="0"/>
          <a:chOff x="0" y="0"/>
          <a:chExt cx="0" cy="0"/>
        </a:xfrm>
      </p:grpSpPr>
      <p:sp>
        <p:nvSpPr>
          <p:cNvPr id="76" name="Shape 76"/>
          <p:cNvSpPr txBox="1">
            <a:spLocks noGrp="1"/>
          </p:cNvSpPr>
          <p:nvPr>
            <p:ph type="ctrTitle"/>
          </p:nvPr>
        </p:nvSpPr>
        <p:spPr>
          <a:xfrm>
            <a:off x="685800" y="2130425"/>
            <a:ext cx="7772400" cy="1470024"/>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77" name="Shape 77"/>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spcBef>
                <a:spcPts val="1800"/>
              </a:spcBef>
              <a:spcAft>
                <a:spcPts val="0"/>
              </a:spcAft>
              <a:buClr>
                <a:srgbClr val="888888"/>
              </a:buClr>
              <a:buFont typeface="Verdana"/>
              <a:buNone/>
              <a:defRPr/>
            </a:lvl1pPr>
            <a:lvl2pPr marL="457200" marR="0" indent="0" algn="ctr" rtl="0">
              <a:spcBef>
                <a:spcPts val="800"/>
              </a:spcBef>
              <a:spcAft>
                <a:spcPts val="0"/>
              </a:spcAft>
              <a:buClr>
                <a:srgbClr val="595959"/>
              </a:buClr>
              <a:buFont typeface="Verdana"/>
              <a:buNone/>
              <a:defRPr/>
            </a:lvl2pPr>
            <a:lvl3pPr marL="914400" marR="0" indent="0" algn="ctr" rtl="0">
              <a:spcBef>
                <a:spcPts val="700"/>
              </a:spcBef>
              <a:spcAft>
                <a:spcPts val="0"/>
              </a:spcAft>
              <a:buClr>
                <a:srgbClr val="595959"/>
              </a:buClr>
              <a:buFont typeface="Verdana"/>
              <a:buNone/>
              <a:defRPr/>
            </a:lvl3pPr>
            <a:lvl4pPr marL="1371600" marR="0" indent="0" algn="ctr" rtl="0">
              <a:spcBef>
                <a:spcPts val="600"/>
              </a:spcBef>
              <a:spcAft>
                <a:spcPts val="0"/>
              </a:spcAft>
              <a:buClr>
                <a:srgbClr val="595959"/>
              </a:buClr>
              <a:buFont typeface="Verdana"/>
              <a:buNone/>
              <a:defRPr/>
            </a:lvl4pPr>
            <a:lvl5pPr marL="1828800" marR="0" indent="0" algn="ctr" rtl="0">
              <a:spcBef>
                <a:spcPts val="600"/>
              </a:spcBef>
              <a:spcAft>
                <a:spcPts val="0"/>
              </a:spcAft>
              <a:buClr>
                <a:srgbClr val="7F7F7F"/>
              </a:buClr>
              <a:buFont typeface="Verdana"/>
              <a:buNone/>
              <a:defRPr/>
            </a:lvl5pPr>
            <a:lvl6pPr marL="2286000" marR="0" indent="0" algn="ctr" rtl="0">
              <a:spcBef>
                <a:spcPts val="400"/>
              </a:spcBef>
              <a:buClr>
                <a:srgbClr val="888888"/>
              </a:buClr>
              <a:buFont typeface="Verdana"/>
              <a:buNone/>
              <a:defRPr/>
            </a:lvl6pPr>
            <a:lvl7pPr marL="2743200" marR="0" indent="0" algn="ctr" rtl="0">
              <a:spcBef>
                <a:spcPts val="400"/>
              </a:spcBef>
              <a:buClr>
                <a:srgbClr val="888888"/>
              </a:buClr>
              <a:buFont typeface="Verdana"/>
              <a:buNone/>
              <a:defRPr/>
            </a:lvl7pPr>
            <a:lvl8pPr marL="3200400" marR="0" indent="0" algn="ctr" rtl="0">
              <a:spcBef>
                <a:spcPts val="400"/>
              </a:spcBef>
              <a:buClr>
                <a:srgbClr val="888888"/>
              </a:buClr>
              <a:buFont typeface="Verdana"/>
              <a:buNone/>
              <a:defRPr/>
            </a:lvl8pPr>
            <a:lvl9pPr marL="3657600" marR="0" indent="0" algn="ctr" rtl="0">
              <a:spcBef>
                <a:spcPts val="400"/>
              </a:spcBef>
              <a:buClr>
                <a:srgbClr val="888888"/>
              </a:buClr>
              <a:buFont typeface="Verdana"/>
              <a:buNone/>
              <a:defRPr/>
            </a:lvl9pPr>
          </a:lstStyle>
          <a:p>
            <a:endParaRPr/>
          </a:p>
        </p:txBody>
      </p:sp>
      <p:sp>
        <p:nvSpPr>
          <p:cNvPr id="78" name="Shape 78"/>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79" name="Shape 79"/>
          <p:cNvSpPr txBox="1">
            <a:spLocks noGrp="1"/>
          </p:cNvSpPr>
          <p:nvPr>
            <p:ph type="ftr" idx="11"/>
          </p:nvPr>
        </p:nvSpPr>
        <p:spPr>
          <a:xfrm>
            <a:off x="3124200" y="6356350"/>
            <a:ext cx="2895600" cy="365125"/>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80" name="Shape 80"/>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pic>
        <p:nvPicPr>
          <p:cNvPr id="81" name="Shape 81"/>
          <p:cNvPicPr preferRelativeResize="0"/>
          <p:nvPr/>
        </p:nvPicPr>
        <p:blipFill rotWithShape="1">
          <a:blip r:embed="rId2">
            <a:alphaModFix/>
          </a:blip>
          <a:srcRect/>
          <a:stretch/>
        </p:blipFill>
        <p:spPr>
          <a:xfrm>
            <a:off x="6876256" y="260647"/>
            <a:ext cx="1904999" cy="6667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1">
            <a:alphaModFix/>
          </a:blip>
          <a:stretch>
            <a:fillRect/>
          </a:stretch>
        </a:blipFill>
        <a:effectLst/>
      </p:bgPr>
    </p:bg>
    <p:spTree>
      <p:nvGrpSpPr>
        <p:cNvPr id="1" name="Shape 8"/>
        <p:cNvGrpSpPr/>
        <p:nvPr/>
      </p:nvGrpSpPr>
      <p:grpSpPr>
        <a:xfrm>
          <a:off x="0" y="0"/>
          <a:ext cx="0" cy="0"/>
          <a:chOff x="0" y="0"/>
          <a:chExt cx="0" cy="0"/>
        </a:xfrm>
      </p:grpSpPr>
      <p:sp>
        <p:nvSpPr>
          <p:cNvPr id="9" name="Shape 9"/>
          <p:cNvSpPr/>
          <p:nvPr/>
        </p:nvSpPr>
        <p:spPr>
          <a:xfrm>
            <a:off x="0" y="0"/>
            <a:ext cx="9143998" cy="6858000"/>
          </a:xfrm>
          <a:prstGeom prst="rect">
            <a:avLst/>
          </a:prstGeom>
          <a:solidFill>
            <a:schemeClr val="lt1"/>
          </a:solidFill>
          <a:ln>
            <a:noFill/>
          </a:ln>
        </p:spPr>
        <p:txBody>
          <a:bodyPr lIns="91425" tIns="45700" rIns="91425" bIns="45700" anchor="ctr" anchorCtr="0">
            <a:noAutofit/>
          </a:bodyPr>
          <a:lstStyle/>
          <a:p>
            <a:pPr marL="0" marR="0" lvl="0" indent="0" algn="ctr" rtl="0">
              <a:spcBef>
                <a:spcPts val="0"/>
              </a:spcBef>
              <a:spcAft>
                <a:spcPts val="0"/>
              </a:spcAft>
              <a:buNone/>
            </a:pPr>
            <a:endParaRPr sz="1800" b="0" i="0" u="none" strike="noStrike" cap="none" baseline="0">
              <a:solidFill>
                <a:schemeClr val="lt1"/>
              </a:solidFill>
              <a:latin typeface="Verdana"/>
              <a:ea typeface="Verdana"/>
              <a:cs typeface="Verdana"/>
              <a:sym typeface="Verdana"/>
            </a:endParaRPr>
          </a:p>
        </p:txBody>
      </p:sp>
      <p:sp>
        <p:nvSpPr>
          <p:cNvPr id="10" name="Shape 10"/>
          <p:cNvSpPr txBox="1">
            <a:spLocks noGrp="1"/>
          </p:cNvSpPr>
          <p:nvPr>
            <p:ph type="title"/>
          </p:nvPr>
        </p:nvSpPr>
        <p:spPr>
          <a:xfrm>
            <a:off x="365125" y="1336416"/>
            <a:ext cx="8326437" cy="641239"/>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0" marR="0" indent="0" algn="l" rtl="0">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pic>
        <p:nvPicPr>
          <p:cNvPr id="11" name="Shape 11"/>
          <p:cNvPicPr preferRelativeResize="0"/>
          <p:nvPr/>
        </p:nvPicPr>
        <p:blipFill rotWithShape="1">
          <a:blip r:embed="rId12">
            <a:alphaModFix/>
          </a:blip>
          <a:srcRect/>
          <a:stretch/>
        </p:blipFill>
        <p:spPr>
          <a:xfrm>
            <a:off x="0" y="6248401"/>
            <a:ext cx="9143998" cy="609599"/>
          </a:xfrm>
          <a:prstGeom prst="rect">
            <a:avLst/>
          </a:prstGeom>
          <a:noFill/>
          <a:ln>
            <a:noFill/>
          </a:ln>
        </p:spPr>
      </p:pic>
      <p:sp>
        <p:nvSpPr>
          <p:cNvPr id="12" name="Shape 12"/>
          <p:cNvSpPr txBox="1">
            <a:spLocks noGrp="1"/>
          </p:cNvSpPr>
          <p:nvPr>
            <p:ph type="sldNum" idx="12"/>
          </p:nvPr>
        </p:nvSpPr>
        <p:spPr>
          <a:xfrm>
            <a:off x="389908" y="6451885"/>
            <a:ext cx="358775"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3" name="Shape 13"/>
          <p:cNvSpPr txBox="1">
            <a:spLocks noGrp="1"/>
          </p:cNvSpPr>
          <p:nvPr>
            <p:ph type="dt" idx="10"/>
          </p:nvPr>
        </p:nvSpPr>
        <p:spPr>
          <a:xfrm>
            <a:off x="810595" y="6451885"/>
            <a:ext cx="1643062" cy="365125"/>
          </a:xfrm>
          <a:prstGeom prst="rect">
            <a:avLst/>
          </a:prstGeom>
          <a:noFill/>
          <a:ln>
            <a:noFill/>
          </a:ln>
        </p:spPr>
        <p:txBody>
          <a:bodyPr lIns="91425" tIns="91425" rIns="91425" bIns="91425" anchor="ctr" anchorCtr="0"/>
          <a:lstStyle>
            <a:lvl1pPr marL="0" marR="0" indent="0" algn="l" rtl="0">
              <a:spcBef>
                <a:spcPts val="0"/>
              </a:spcBef>
              <a:spcAft>
                <a:spcPts val="0"/>
              </a:spcAft>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
        <p:nvSpPr>
          <p:cNvPr id="14" name="Shape 14"/>
          <p:cNvSpPr/>
          <p:nvPr/>
        </p:nvSpPr>
        <p:spPr>
          <a:xfrm rot="-5400000">
            <a:off x="9449594" y="5911057"/>
            <a:ext cx="1709736" cy="1841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id-ID" sz="600" b="0" i="0" u="none" strike="noStrike" cap="none" baseline="0">
                <a:solidFill>
                  <a:srgbClr val="7F7F7F"/>
                </a:solidFill>
                <a:latin typeface="Verdana"/>
                <a:ea typeface="Verdana"/>
                <a:cs typeface="Verdana"/>
                <a:sym typeface="Verdana"/>
              </a:rPr>
              <a:t>12-CRS-0106 REVISED 8 FEB 2013</a:t>
            </a:r>
          </a:p>
        </p:txBody>
      </p:sp>
      <p:sp>
        <p:nvSpPr>
          <p:cNvPr id="15" name="Shape 15"/>
          <p:cNvSpPr txBox="1">
            <a:spLocks noGrp="1"/>
          </p:cNvSpPr>
          <p:nvPr>
            <p:ph type="body" idx="1"/>
          </p:nvPr>
        </p:nvSpPr>
        <p:spPr>
          <a:xfrm>
            <a:off x="365125" y="1977656"/>
            <a:ext cx="8326437" cy="4054844"/>
          </a:xfrm>
          <a:prstGeom prst="rect">
            <a:avLst/>
          </a:prstGeom>
          <a:noFill/>
          <a:ln>
            <a:noFill/>
          </a:ln>
        </p:spPr>
        <p:txBody>
          <a:bodyPr lIns="91425" tIns="91425" rIns="91425" bIns="91425" anchor="t" anchorCtr="0"/>
          <a:lstStyle>
            <a:lvl1pPr marL="346075" marR="0" indent="-140334" algn="l" rtl="0">
              <a:spcBef>
                <a:spcPts val="1800"/>
              </a:spcBef>
              <a:spcAft>
                <a:spcPts val="0"/>
              </a:spcAft>
              <a:buClr>
                <a:schemeClr val="dk1"/>
              </a:buClr>
              <a:buFont typeface="Verdana"/>
              <a:buChar char="•"/>
              <a:defRPr/>
            </a:lvl1pPr>
            <a:lvl2pPr marL="593725" marR="0" indent="-60325" algn="l" rtl="0">
              <a:spcBef>
                <a:spcPts val="800"/>
              </a:spcBef>
              <a:spcAft>
                <a:spcPts val="0"/>
              </a:spcAft>
              <a:buClr>
                <a:srgbClr val="595959"/>
              </a:buClr>
              <a:buFont typeface="Verdana"/>
              <a:buChar char="–"/>
              <a:defRPr/>
            </a:lvl2pPr>
            <a:lvl3pPr marL="822325" marR="0" indent="-73025" algn="l" rtl="0">
              <a:spcBef>
                <a:spcPts val="700"/>
              </a:spcBef>
              <a:spcAft>
                <a:spcPts val="0"/>
              </a:spcAft>
              <a:buClr>
                <a:srgbClr val="595959"/>
              </a:buClr>
              <a:buFont typeface="Verdana"/>
              <a:buChar char="▪"/>
              <a:defRPr/>
            </a:lvl3pPr>
            <a:lvl4pPr marL="1050925" marR="0" indent="-85725" algn="l" rtl="0">
              <a:spcBef>
                <a:spcPts val="600"/>
              </a:spcBef>
              <a:spcAft>
                <a:spcPts val="0"/>
              </a:spcAft>
              <a:buClr>
                <a:srgbClr val="595959"/>
              </a:buClr>
              <a:buFont typeface="Verdana"/>
              <a:buChar char="–"/>
              <a:defRPr/>
            </a:lvl4pPr>
            <a:lvl5pPr marL="1233488" marR="0" indent="-90487" algn="l" rtl="0">
              <a:spcBef>
                <a:spcPts val="600"/>
              </a:spcBef>
              <a:spcAft>
                <a:spcPts val="0"/>
              </a:spcAft>
              <a:buClr>
                <a:srgbClr val="7F7F7F"/>
              </a:buClr>
              <a:buFont typeface="Verdana"/>
              <a:buChar char="▪"/>
              <a:defRPr/>
            </a:lvl5pPr>
            <a:lvl6pPr marL="2514600" marR="0" indent="-101600" algn="l" rtl="0">
              <a:spcBef>
                <a:spcPts val="400"/>
              </a:spcBef>
              <a:buClr>
                <a:schemeClr val="dk1"/>
              </a:buClr>
              <a:buFont typeface="Verdana"/>
              <a:buChar char="•"/>
              <a:defRPr/>
            </a:lvl6pPr>
            <a:lvl7pPr marL="2971800" marR="0" indent="-101600" algn="l" rtl="0">
              <a:spcBef>
                <a:spcPts val="400"/>
              </a:spcBef>
              <a:buClr>
                <a:schemeClr val="dk1"/>
              </a:buClr>
              <a:buFont typeface="Verdana"/>
              <a:buChar char="•"/>
              <a:defRPr/>
            </a:lvl7pPr>
            <a:lvl8pPr marL="3429000" marR="0" indent="-101600" algn="l" rtl="0">
              <a:spcBef>
                <a:spcPts val="400"/>
              </a:spcBef>
              <a:buClr>
                <a:schemeClr val="dk1"/>
              </a:buClr>
              <a:buFont typeface="Verdana"/>
              <a:buChar char="•"/>
              <a:defRPr/>
            </a:lvl8pPr>
            <a:lvl9pPr marL="3886200" marR="0" indent="-101600" algn="l" rtl="0">
              <a:spcBef>
                <a:spcPts val="400"/>
              </a:spcBef>
              <a:buClr>
                <a:schemeClr val="dk1"/>
              </a:buClr>
              <a:buFont typeface="Verdana"/>
              <a:buChar char="•"/>
              <a:defRPr/>
            </a:lvl9pPr>
          </a:lstStyle>
          <a:p>
            <a:endParaRPr/>
          </a:p>
        </p:txBody>
      </p:sp>
      <p:pic>
        <p:nvPicPr>
          <p:cNvPr id="16" name="Shape 16"/>
          <p:cNvPicPr preferRelativeResize="0"/>
          <p:nvPr/>
        </p:nvPicPr>
        <p:blipFill rotWithShape="1">
          <a:blip r:embed="rId13">
            <a:alphaModFix/>
          </a:blip>
          <a:srcRect/>
          <a:stretch/>
        </p:blipFill>
        <p:spPr>
          <a:xfrm>
            <a:off x="2" y="0"/>
            <a:ext cx="9143993" cy="1247774"/>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ctrTitle"/>
          </p:nvPr>
        </p:nvSpPr>
        <p:spPr>
          <a:xfrm>
            <a:off x="1115616" y="1213078"/>
            <a:ext cx="7909315" cy="765053"/>
          </a:xfrm>
          <a:prstGeom prst="rect">
            <a:avLst/>
          </a:prstGeom>
          <a:noFill/>
          <a:ln>
            <a:noFill/>
          </a:ln>
        </p:spPr>
        <p:txBody>
          <a:bodyPr lIns="91425" tIns="45700" rIns="91425" bIns="45700" anchor="ctr" anchorCtr="0">
            <a:noAutofit/>
          </a:bodyPr>
          <a:lstStyle/>
          <a:p>
            <a:pPr lvl="0">
              <a:buSzPct val="25000"/>
            </a:pPr>
            <a:r>
              <a:rPr lang="en-US" sz="2800" b="1" dirty="0" err="1">
                <a:solidFill>
                  <a:srgbClr val="FF0000"/>
                </a:solidFill>
                <a:latin typeface="Verdana"/>
                <a:ea typeface="Verdana"/>
                <a:cs typeface="Verdana"/>
              </a:rPr>
              <a:t>CCH4A3</a:t>
            </a:r>
            <a:r>
              <a:rPr lang="en-US" sz="2800" b="1" dirty="0">
                <a:solidFill>
                  <a:srgbClr val="FF0000"/>
                </a:solidFill>
                <a:latin typeface="Verdana"/>
                <a:ea typeface="Verdana"/>
                <a:cs typeface="Verdana"/>
              </a:rPr>
              <a:t> </a:t>
            </a:r>
            <a:r>
              <a:rPr lang="en-US" sz="2800" b="1" dirty="0" err="1">
                <a:solidFill>
                  <a:srgbClr val="FF0000"/>
                </a:solidFill>
                <a:latin typeface="Verdana"/>
                <a:ea typeface="Verdana"/>
                <a:cs typeface="Verdana"/>
              </a:rPr>
              <a:t>PENULISAN</a:t>
            </a:r>
            <a:r>
              <a:rPr lang="en-US" sz="2800" b="1" dirty="0">
                <a:solidFill>
                  <a:srgbClr val="FF0000"/>
                </a:solidFill>
                <a:latin typeface="Verdana"/>
                <a:ea typeface="Verdana"/>
                <a:cs typeface="Verdana"/>
              </a:rPr>
              <a:t> </a:t>
            </a:r>
            <a:r>
              <a:rPr lang="en-US" sz="2800" b="1" dirty="0" smtClean="0">
                <a:solidFill>
                  <a:srgbClr val="FF0000"/>
                </a:solidFill>
                <a:latin typeface="Verdana"/>
                <a:ea typeface="Verdana"/>
                <a:cs typeface="Verdana"/>
              </a:rPr>
              <a:t>PROPOSAL</a:t>
            </a:r>
            <a:r>
              <a:rPr lang="id-ID" sz="2800" b="1" i="0" u="none" strike="noStrike" cap="none" baseline="0" dirty="0" smtClean="0">
                <a:solidFill>
                  <a:schemeClr val="dk1"/>
                </a:solidFill>
                <a:latin typeface="Verdana"/>
                <a:ea typeface="Verdana"/>
                <a:cs typeface="Verdana"/>
                <a:sym typeface="Verdana"/>
              </a:rPr>
              <a:t/>
            </a:r>
            <a:br>
              <a:rPr lang="id-ID" sz="2800" b="1" i="0" u="none" strike="noStrike" cap="none" baseline="0" dirty="0" smtClean="0">
                <a:solidFill>
                  <a:schemeClr val="dk1"/>
                </a:solidFill>
                <a:latin typeface="Verdana"/>
                <a:ea typeface="Verdana"/>
                <a:cs typeface="Verdana"/>
                <a:sym typeface="Verdana"/>
              </a:rPr>
            </a:br>
            <a:r>
              <a:rPr lang="id-ID" sz="2800" b="1" i="0" u="none" strike="noStrike" cap="none" baseline="0" dirty="0" smtClean="0">
                <a:solidFill>
                  <a:schemeClr val="dk1"/>
                </a:solidFill>
                <a:latin typeface="Verdana"/>
                <a:ea typeface="Verdana"/>
                <a:cs typeface="Verdana"/>
                <a:sym typeface="Verdana"/>
              </a:rPr>
              <a:t>Research Design and Method</a:t>
            </a:r>
            <a:endParaRPr lang="id-ID" sz="2800" b="1" i="0" u="none" strike="noStrike" cap="none" baseline="0" dirty="0">
              <a:solidFill>
                <a:schemeClr val="dk1"/>
              </a:solidFill>
              <a:latin typeface="Verdana"/>
              <a:ea typeface="Verdana"/>
              <a:cs typeface="Verdana"/>
              <a:sym typeface="Verdana"/>
            </a:endParaRPr>
          </a:p>
        </p:txBody>
      </p:sp>
      <p:sp>
        <p:nvSpPr>
          <p:cNvPr id="84" name="Shape 84"/>
          <p:cNvSpPr txBox="1">
            <a:spLocks noGrp="1"/>
          </p:cNvSpPr>
          <p:nvPr>
            <p:ph type="subTitle" idx="1"/>
          </p:nvPr>
        </p:nvSpPr>
        <p:spPr>
          <a:xfrm>
            <a:off x="1234685" y="2238873"/>
            <a:ext cx="7909315" cy="429767"/>
          </a:xfrm>
          <a:prstGeom prst="rect">
            <a:avLst/>
          </a:prstGeom>
          <a:noFill/>
          <a:ln>
            <a:noFill/>
          </a:ln>
        </p:spPr>
        <p:txBody>
          <a:bodyPr lIns="91425" tIns="45700" rIns="91425" bIns="45700" anchor="t" anchorCtr="0">
            <a:noAutofit/>
          </a:bodyPr>
          <a:lstStyle/>
          <a:p>
            <a:pPr>
              <a:spcBef>
                <a:spcPts val="0"/>
              </a:spcBef>
              <a:buSzPct val="25000"/>
            </a:pPr>
            <a:r>
              <a:rPr lang="id-ID" sz="2000" b="0" i="0" u="none" strike="noStrike" cap="none" baseline="0" dirty="0" smtClean="0">
                <a:solidFill>
                  <a:schemeClr val="dk1"/>
                </a:solidFill>
                <a:latin typeface="Verdana"/>
                <a:ea typeface="Verdana"/>
                <a:cs typeface="Verdana"/>
                <a:sym typeface="Verdana"/>
              </a:rPr>
              <a:t>Semester </a:t>
            </a:r>
            <a:r>
              <a:rPr lang="id-ID" sz="2000" dirty="0">
                <a:solidFill>
                  <a:schemeClr val="dk1"/>
                </a:solidFill>
                <a:latin typeface="Verdana"/>
                <a:ea typeface="Verdana"/>
                <a:cs typeface="Verdana"/>
                <a:sym typeface="Verdana"/>
              </a:rPr>
              <a:t>G</a:t>
            </a:r>
            <a:r>
              <a:rPr lang="en-US" sz="2000" dirty="0" err="1">
                <a:solidFill>
                  <a:schemeClr val="dk1"/>
                </a:solidFill>
                <a:latin typeface="Verdana"/>
                <a:ea typeface="Verdana"/>
                <a:cs typeface="Verdana"/>
                <a:sym typeface="Verdana"/>
              </a:rPr>
              <a:t>anjil</a:t>
            </a:r>
            <a:r>
              <a:rPr lang="en-US" sz="2000" dirty="0">
                <a:solidFill>
                  <a:schemeClr val="dk1"/>
                </a:solidFill>
                <a:latin typeface="Verdana"/>
                <a:ea typeface="Verdana"/>
                <a:cs typeface="Verdana"/>
                <a:sym typeface="Verdana"/>
              </a:rPr>
              <a:t> </a:t>
            </a:r>
            <a:r>
              <a:rPr lang="id-ID" sz="2000" smtClean="0">
                <a:solidFill>
                  <a:schemeClr val="dk1"/>
                </a:solidFill>
                <a:latin typeface="Verdana"/>
                <a:ea typeface="Verdana"/>
                <a:cs typeface="Verdana"/>
                <a:sym typeface="Verdana"/>
              </a:rPr>
              <a:t>2017/2018</a:t>
            </a:r>
            <a:endParaRPr lang="id-ID" sz="2000" dirty="0">
              <a:solidFill>
                <a:schemeClr val="dk1"/>
              </a:solidFill>
              <a:latin typeface="Verdana"/>
              <a:ea typeface="Verdana"/>
              <a:cs typeface="Verdana"/>
              <a:sym typeface="Verdana"/>
            </a:endParaRPr>
          </a:p>
          <a:p>
            <a:pPr marL="0" marR="0" lvl="0" indent="0" algn="l" rtl="0">
              <a:lnSpc>
                <a:spcPct val="90000"/>
              </a:lnSpc>
              <a:spcBef>
                <a:spcPts val="0"/>
              </a:spcBef>
              <a:spcAft>
                <a:spcPts val="0"/>
              </a:spcAft>
              <a:buClr>
                <a:schemeClr val="dk1"/>
              </a:buClr>
              <a:buSzPct val="25000"/>
              <a:buFont typeface="Verdana"/>
              <a:buNone/>
            </a:pPr>
            <a:endParaRPr lang="id-ID" sz="2000" b="0" i="0" u="none" strike="noStrike" cap="none" baseline="0" dirty="0">
              <a:solidFill>
                <a:schemeClr val="dk1"/>
              </a:solidFill>
              <a:latin typeface="Verdana"/>
              <a:ea typeface="Verdana"/>
              <a:cs typeface="Verdana"/>
              <a:sym typeface="Verdana"/>
            </a:endParaRPr>
          </a:p>
        </p:txBody>
      </p:sp>
      <p:sp>
        <p:nvSpPr>
          <p:cNvPr id="85" name="Shape 85"/>
          <p:cNvSpPr txBox="1">
            <a:spLocks noGrp="1"/>
          </p:cNvSpPr>
          <p:nvPr>
            <p:ph type="body" idx="2"/>
          </p:nvPr>
        </p:nvSpPr>
        <p:spPr>
          <a:xfrm>
            <a:off x="3419872" y="2875083"/>
            <a:ext cx="5112568" cy="378005"/>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Clr>
                <a:schemeClr val="dk1"/>
              </a:buClr>
              <a:buSzPct val="25000"/>
              <a:buFont typeface="Verdana"/>
              <a:buNone/>
            </a:pPr>
            <a:r>
              <a:rPr lang="id-ID" sz="1600" b="0" i="0" u="none" strike="noStrike" cap="none" baseline="0" dirty="0" smtClean="0">
                <a:solidFill>
                  <a:schemeClr val="dk1"/>
                </a:solidFill>
                <a:latin typeface="Verdana"/>
                <a:ea typeface="Verdana"/>
                <a:cs typeface="Verdana"/>
                <a:sym typeface="Verdana"/>
              </a:rPr>
              <a:t>Tim Tugas Akhir I</a:t>
            </a:r>
          </a:p>
          <a:p>
            <a:pPr marL="0" marR="0" lvl="0" indent="0" algn="l" rtl="0">
              <a:spcBef>
                <a:spcPts val="0"/>
              </a:spcBef>
              <a:spcAft>
                <a:spcPts val="0"/>
              </a:spcAft>
              <a:buClr>
                <a:schemeClr val="dk1"/>
              </a:buClr>
              <a:buSzPct val="25000"/>
              <a:buFont typeface="Verdana"/>
              <a:buNone/>
            </a:pPr>
            <a:r>
              <a:rPr lang="id-ID" sz="1600" b="0" i="0" u="none" strike="noStrike" cap="none" baseline="0" dirty="0" smtClean="0">
                <a:solidFill>
                  <a:schemeClr val="dk1"/>
                </a:solidFill>
                <a:latin typeface="Verdana"/>
                <a:ea typeface="Verdana"/>
                <a:cs typeface="Verdana"/>
                <a:sym typeface="Verdana"/>
              </a:rPr>
              <a:t>Prodi </a:t>
            </a:r>
            <a:r>
              <a:rPr lang="id-ID" sz="1600" b="0" i="0" u="none" strike="noStrike" cap="none" baseline="0" dirty="0">
                <a:solidFill>
                  <a:schemeClr val="dk1"/>
                </a:solidFill>
                <a:latin typeface="Verdana"/>
                <a:ea typeface="Verdana"/>
                <a:cs typeface="Verdana"/>
                <a:sym typeface="Verdana"/>
              </a:rPr>
              <a:t>S1 Teknik </a:t>
            </a:r>
            <a:r>
              <a:rPr lang="id-ID" sz="1600" b="0" i="0" u="none" strike="noStrike" cap="none" baseline="0" dirty="0" smtClean="0">
                <a:solidFill>
                  <a:schemeClr val="dk1"/>
                </a:solidFill>
                <a:latin typeface="Verdana"/>
                <a:ea typeface="Verdana"/>
                <a:cs typeface="Verdana"/>
                <a:sym typeface="Verdana"/>
              </a:rPr>
              <a:t>Informatika</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dan</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S1</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Ilmu</a:t>
            </a:r>
            <a:r>
              <a:rPr lang="en-US" sz="1600" b="0" i="0" u="none" strike="noStrike" cap="none" baseline="0" dirty="0" smtClean="0">
                <a:solidFill>
                  <a:schemeClr val="dk1"/>
                </a:solidFill>
                <a:latin typeface="Verdana"/>
                <a:ea typeface="Verdana"/>
                <a:cs typeface="Verdana"/>
                <a:sym typeface="Verdana"/>
              </a:rPr>
              <a:t> </a:t>
            </a:r>
            <a:r>
              <a:rPr lang="en-US" sz="1600" b="0" i="0" u="none" strike="noStrike" cap="none" baseline="0" dirty="0" err="1" smtClean="0">
                <a:solidFill>
                  <a:schemeClr val="dk1"/>
                </a:solidFill>
                <a:latin typeface="Verdana"/>
                <a:ea typeface="Verdana"/>
                <a:cs typeface="Verdana"/>
                <a:sym typeface="Verdana"/>
              </a:rPr>
              <a:t>Komputasi</a:t>
            </a:r>
            <a:endParaRPr lang="id-ID" sz="1600" b="0" i="0" u="none" strike="noStrike" cap="none" baseline="0" dirty="0" smtClean="0">
              <a:solidFill>
                <a:schemeClr val="dk1"/>
              </a:solidFill>
              <a:latin typeface="Verdana"/>
              <a:ea typeface="Verdana"/>
              <a:cs typeface="Verdana"/>
              <a:sym typeface="Verdana"/>
            </a:endParaRPr>
          </a:p>
          <a:p>
            <a:pPr marL="0" marR="0" lvl="0" indent="0" algn="l" rtl="0">
              <a:spcBef>
                <a:spcPts val="0"/>
              </a:spcBef>
              <a:spcAft>
                <a:spcPts val="0"/>
              </a:spcAft>
              <a:buClr>
                <a:schemeClr val="dk1"/>
              </a:buClr>
              <a:buSzPct val="25000"/>
              <a:buFont typeface="Verdana"/>
              <a:buNone/>
            </a:pPr>
            <a:r>
              <a:rPr lang="id-ID" sz="1600" dirty="0" smtClean="0">
                <a:solidFill>
                  <a:schemeClr val="dk1"/>
                </a:solidFill>
                <a:latin typeface="Verdana"/>
                <a:ea typeface="Verdana"/>
                <a:cs typeface="Verdana"/>
                <a:sym typeface="Verdana"/>
              </a:rPr>
              <a:t>Contributor:</a:t>
            </a:r>
            <a:endParaRPr lang="id-ID" sz="1600" b="0" i="0" u="none" strike="noStrike" cap="none" baseline="0" dirty="0" smtClean="0">
              <a:solidFill>
                <a:schemeClr val="dk1"/>
              </a:solidFill>
              <a:latin typeface="Verdana"/>
              <a:ea typeface="Verdana"/>
              <a:cs typeface="Verdana"/>
              <a:sym typeface="Verdana"/>
            </a:endParaRPr>
          </a:p>
          <a:p>
            <a:pPr>
              <a:buSzPct val="25000"/>
            </a:pPr>
            <a:r>
              <a:rPr lang="id-ID" sz="1600" dirty="0" smtClean="0">
                <a:solidFill>
                  <a:schemeClr val="dk1"/>
                </a:solidFill>
                <a:latin typeface="Verdana"/>
                <a:ea typeface="Verdana"/>
                <a:cs typeface="Verdana"/>
                <a:sym typeface="Verdana"/>
              </a:rPr>
              <a:t>Dana S. Kusumo, Dade Nurjanah</a:t>
            </a:r>
          </a:p>
          <a:p>
            <a:pPr marL="0" marR="0" lvl="0" indent="0" algn="l" rtl="0">
              <a:spcBef>
                <a:spcPts val="0"/>
              </a:spcBef>
              <a:spcAft>
                <a:spcPts val="0"/>
              </a:spcAft>
              <a:buClr>
                <a:schemeClr val="dk1"/>
              </a:buClr>
              <a:buSzPct val="25000"/>
              <a:buFont typeface="Verdana"/>
              <a:buNone/>
            </a:pPr>
            <a:endParaRPr lang="id-ID" sz="1600" b="0" i="0" u="none" strike="noStrike" cap="none" baseline="0" dirty="0">
              <a:solidFill>
                <a:schemeClr val="dk1"/>
              </a:solidFill>
              <a:latin typeface="Verdana"/>
              <a:ea typeface="Verdana"/>
              <a:cs typeface="Verdana"/>
              <a:sym typeface="Verdana"/>
            </a:endParaRPr>
          </a:p>
        </p:txBody>
      </p:sp>
      <p:sp>
        <p:nvSpPr>
          <p:cNvPr id="86" name="Shape 8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dk1"/>
                </a:solidFill>
                <a:latin typeface="Verdana"/>
                <a:ea typeface="Verdana"/>
                <a:cs typeface="Verdana"/>
                <a:sym typeface="Verdana"/>
              </a:rPr>
              <a:t>25/08/2014</a:t>
            </a:r>
          </a:p>
        </p:txBody>
      </p:sp>
      <p:sp>
        <p:nvSpPr>
          <p:cNvPr id="87" name="Shape 8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rgbClr val="3A5818"/>
                </a:solidFill>
                <a:latin typeface="Verdana"/>
                <a:ea typeface="Verdana"/>
                <a:cs typeface="Verdana"/>
                <a:sym typeface="Verdana"/>
              </a:rPr>
              <a:t>The purpose statement, </a:t>
            </a:r>
            <a:br>
              <a:rPr lang="id-ID" sz="2800" b="1" i="0" u="none" strike="noStrike" cap="none" baseline="0">
                <a:solidFill>
                  <a:srgbClr val="3A5818"/>
                </a:solidFill>
                <a:latin typeface="Verdana"/>
                <a:ea typeface="Verdana"/>
                <a:cs typeface="Verdana"/>
                <a:sym typeface="Verdana"/>
              </a:rPr>
            </a:br>
            <a:r>
              <a:rPr lang="id-ID" sz="2800" b="1" i="0" u="none" strike="noStrike" cap="none" baseline="0">
                <a:solidFill>
                  <a:srgbClr val="3A5818"/>
                </a:solidFill>
                <a:latin typeface="Verdana"/>
                <a:ea typeface="Verdana"/>
                <a:cs typeface="Verdana"/>
                <a:sym typeface="Verdana"/>
              </a:rPr>
              <a:t>Research Questions and Hypotheses </a:t>
            </a:r>
          </a:p>
        </p:txBody>
      </p:sp>
      <p:sp>
        <p:nvSpPr>
          <p:cNvPr id="160" name="Shape 160"/>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rgbClr val="888888"/>
              </a:buClr>
              <a:buSzPct val="25000"/>
              <a:buFont typeface="Verdana"/>
              <a:buNone/>
            </a:pPr>
            <a:r>
              <a:rPr lang="id-ID" sz="2400" b="0" i="0" u="none" strike="noStrike" cap="none" baseline="0">
                <a:solidFill>
                  <a:srgbClr val="888888"/>
                </a:solidFill>
                <a:latin typeface="Verdana"/>
                <a:ea typeface="Verdana"/>
                <a:cs typeface="Verdana"/>
                <a:sym typeface="Verdana"/>
              </a:rPr>
              <a:t>Source: Research Design: Qualitative, quantitative, and Mixed methods approaches by John W. Creswell, 3rd ed</a:t>
            </a:r>
          </a:p>
        </p:txBody>
      </p:sp>
      <p:sp>
        <p:nvSpPr>
          <p:cNvPr id="161" name="Shape 16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62" name="Shape 16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3725837" y="228600"/>
            <a:ext cx="5040209"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The purpose statement (= research objective)</a:t>
            </a:r>
          </a:p>
        </p:txBody>
      </p:sp>
      <p:sp>
        <p:nvSpPr>
          <p:cNvPr id="168" name="Shape 168"/>
          <p:cNvSpPr txBox="1">
            <a:spLocks noGrp="1"/>
          </p:cNvSpPr>
          <p:nvPr>
            <p:ph type="body" idx="1"/>
          </p:nvPr>
        </p:nvSpPr>
        <p:spPr>
          <a:xfrm>
            <a:off x="457200" y="1600200"/>
            <a:ext cx="8229600" cy="2764904"/>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Outline the scope of the research</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Give a picture of how to perform the investigation</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Give an idea who should be the subjects of the research</a:t>
            </a:r>
          </a:p>
        </p:txBody>
      </p:sp>
      <p:sp>
        <p:nvSpPr>
          <p:cNvPr id="169" name="Shape 16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70" name="Shape 17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
        <p:nvSpPr>
          <p:cNvPr id="171" name="Shape 171"/>
          <p:cNvSpPr txBox="1"/>
          <p:nvPr/>
        </p:nvSpPr>
        <p:spPr>
          <a:xfrm>
            <a:off x="395536" y="3739487"/>
            <a:ext cx="8352928" cy="2062103"/>
          </a:xfrm>
          <a:prstGeom prst="rect">
            <a:avLst/>
          </a:prstGeom>
          <a:solidFill>
            <a:schemeClr val="lt1"/>
          </a:solidFill>
          <a:ln w="25400"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id-ID" sz="3200" b="0" i="0" u="none" strike="noStrike" cap="none" baseline="0">
                <a:solidFill>
                  <a:schemeClr val="dk1"/>
                </a:solidFill>
                <a:latin typeface="Verdana"/>
                <a:ea typeface="Verdana"/>
                <a:cs typeface="Verdana"/>
                <a:sym typeface="Verdana"/>
              </a:rPr>
              <a:t>Locke et al. (2007), the purpose statement indicates “why you want to do the study and what you intend to accomplish” (p. 9).</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The purpose statement relationship</a:t>
            </a:r>
          </a:p>
        </p:txBody>
      </p:sp>
      <p:sp>
        <p:nvSpPr>
          <p:cNvPr id="177" name="Shape 17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 purpose statement sets forth </a:t>
            </a:r>
            <a:r>
              <a:rPr lang="id-ID" sz="2400" b="0" i="0" u="sng" strike="noStrike" cap="none" baseline="0">
                <a:solidFill>
                  <a:schemeClr val="dk1"/>
                </a:solidFill>
                <a:latin typeface="Verdana"/>
                <a:ea typeface="Verdana"/>
                <a:cs typeface="Verdana"/>
                <a:sym typeface="Verdana"/>
              </a:rPr>
              <a:t>the intent of the study</a:t>
            </a:r>
            <a:r>
              <a:rPr lang="id-ID" sz="2400" b="0" i="0" u="none" strike="noStrike" cap="none" baseline="0">
                <a:solidFill>
                  <a:schemeClr val="dk1"/>
                </a:solidFill>
                <a:latin typeface="Verdana"/>
                <a:ea typeface="Verdana"/>
                <a:cs typeface="Verdana"/>
                <a:sym typeface="Verdana"/>
              </a:rPr>
              <a:t>, </a:t>
            </a:r>
            <a:r>
              <a:rPr lang="id-ID" sz="2400" b="1" i="0" u="none" strike="noStrike" cap="none" baseline="0">
                <a:solidFill>
                  <a:schemeClr val="dk1"/>
                </a:solidFill>
                <a:latin typeface="Verdana"/>
                <a:ea typeface="Verdana"/>
                <a:cs typeface="Verdana"/>
                <a:sym typeface="Verdana"/>
              </a:rPr>
              <a:t>not</a:t>
            </a:r>
            <a:r>
              <a:rPr lang="id-ID" sz="2400" b="0" i="0" u="none" strike="noStrike" cap="none" baseline="0">
                <a:solidFill>
                  <a:schemeClr val="dk1"/>
                </a:solidFill>
                <a:latin typeface="Verdana"/>
                <a:ea typeface="Verdana"/>
                <a:cs typeface="Verdana"/>
                <a:sym typeface="Verdana"/>
              </a:rPr>
              <a:t> the problem or issue leading to a need for the study</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It is also </a:t>
            </a:r>
            <a:r>
              <a:rPr lang="id-ID" sz="2400" b="1" i="0" u="none" strike="noStrike" cap="none" baseline="0">
                <a:solidFill>
                  <a:schemeClr val="dk1"/>
                </a:solidFill>
                <a:latin typeface="Verdana"/>
                <a:ea typeface="Verdana"/>
                <a:cs typeface="Verdana"/>
                <a:sym typeface="Verdana"/>
              </a:rPr>
              <a:t>not</a:t>
            </a:r>
            <a:r>
              <a:rPr lang="id-ID" sz="2400" b="0" i="0" u="none" strike="noStrike" cap="none" baseline="0">
                <a:solidFill>
                  <a:schemeClr val="dk1"/>
                </a:solidFill>
                <a:latin typeface="Verdana"/>
                <a:ea typeface="Verdana"/>
                <a:cs typeface="Verdana"/>
                <a:sym typeface="Verdana"/>
              </a:rPr>
              <a:t> the research questions, those questions that the </a:t>
            </a:r>
            <a:r>
              <a:rPr lang="id-ID" sz="2400" b="0" i="0" u="sng" strike="noStrike" cap="none" baseline="0">
                <a:solidFill>
                  <a:schemeClr val="dk1"/>
                </a:solidFill>
                <a:latin typeface="Verdana"/>
                <a:ea typeface="Verdana"/>
                <a:cs typeface="Verdana"/>
                <a:sym typeface="Verdana"/>
              </a:rPr>
              <a:t>data collection will attempt to answer </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This idea builds on a need (the problem) and is refined into specific questions (the research questions).</a:t>
            </a:r>
          </a:p>
        </p:txBody>
      </p:sp>
      <p:sp>
        <p:nvSpPr>
          <p:cNvPr id="178" name="Shape 17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79" name="Shape 17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712189" y="228600"/>
            <a:ext cx="5053856"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Qualitative purpose statement</a:t>
            </a:r>
          </a:p>
        </p:txBody>
      </p:sp>
      <p:sp>
        <p:nvSpPr>
          <p:cNvPr id="185" name="Shape 18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How to?</a:t>
            </a:r>
          </a:p>
          <a:p>
            <a:pPr marL="346075" marR="0" lvl="0" indent="-346075" algn="l" rtl="0">
              <a:lnSpc>
                <a:spcPct val="80000"/>
              </a:lnSpc>
              <a:spcBef>
                <a:spcPts val="180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Identify a single central phenomenon and to pose a tentative definition for it. </a:t>
            </a:r>
          </a:p>
          <a:p>
            <a:pPr marL="346075" marR="0" lvl="0" indent="-346075" algn="l" rtl="0">
              <a:lnSpc>
                <a:spcPct val="80000"/>
              </a:lnSpc>
              <a:spcBef>
                <a:spcPts val="180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Employs action words, such as </a:t>
            </a:r>
            <a:r>
              <a:rPr lang="id-ID" sz="1700" b="0" i="1" u="none" strike="noStrike" cap="none" baseline="0">
                <a:solidFill>
                  <a:schemeClr val="dk1"/>
                </a:solidFill>
                <a:latin typeface="Verdana"/>
                <a:ea typeface="Verdana"/>
                <a:cs typeface="Verdana"/>
                <a:sym typeface="Verdana"/>
              </a:rPr>
              <a:t>discover, develop, or understand; uses neutral </a:t>
            </a:r>
            <a:r>
              <a:rPr lang="id-ID" sz="1700" b="0" i="0" u="none" strike="noStrike" cap="none" baseline="0">
                <a:solidFill>
                  <a:schemeClr val="dk1"/>
                </a:solidFill>
                <a:latin typeface="Verdana"/>
                <a:ea typeface="Verdana"/>
                <a:cs typeface="Verdana"/>
                <a:sym typeface="Verdana"/>
              </a:rPr>
              <a:t>language such as individual (instead of good individual)</a:t>
            </a:r>
          </a:p>
          <a:p>
            <a:pPr marL="346075" marR="0" lvl="0" indent="-346075" algn="l" rtl="0">
              <a:lnSpc>
                <a:spcPct val="80000"/>
              </a:lnSpc>
              <a:spcBef>
                <a:spcPts val="180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Mentions the strategy of inquiry,  participants, and research site. </a:t>
            </a:r>
          </a:p>
          <a:p>
            <a:pPr marL="346075" marR="0" lvl="0" indent="-346075" algn="l" rtl="0">
              <a:lnSpc>
                <a:spcPct val="80000"/>
              </a:lnSpc>
              <a:spcBef>
                <a:spcPts val="180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Format example</a:t>
            </a:r>
          </a:p>
          <a:p>
            <a:pPr marL="346075" marR="0" lvl="0" indent="-346075" algn="l" rtl="0">
              <a:lnSpc>
                <a:spcPct val="80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	The purpose of this ___ (strategy of inquiry, such as ethnography, case study, or other type) study is (was? will be?) to ___ (understand? describe? develop? discover?) the ___ (central phenomenon being studied) for ___ (the participants, such as the individual, groups, organization) at ___ (research site). At this stage in the research, the ___ (central phenomenon being studied) will be generally defined as ___ (provide a general definition).</a:t>
            </a:r>
          </a:p>
        </p:txBody>
      </p:sp>
      <p:sp>
        <p:nvSpPr>
          <p:cNvPr id="186" name="Shape 18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87" name="Shape 18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712189" y="228600"/>
            <a:ext cx="5053856"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Quantitative purpose statement</a:t>
            </a:r>
          </a:p>
        </p:txBody>
      </p:sp>
      <p:sp>
        <p:nvSpPr>
          <p:cNvPr id="193" name="Shape 19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25000"/>
              <a:buFont typeface="Verdana"/>
              <a:buNone/>
            </a:pPr>
            <a:r>
              <a:rPr lang="id-ID" sz="1500" b="0" i="0" u="none" strike="noStrike" cap="none" baseline="0">
                <a:solidFill>
                  <a:schemeClr val="dk1"/>
                </a:solidFill>
                <a:latin typeface="Verdana"/>
                <a:ea typeface="Verdana"/>
                <a:cs typeface="Verdana"/>
                <a:sym typeface="Verdana"/>
              </a:rPr>
              <a:t>How to?</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States the theory being tested, the variables and their relationship or comparison. </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Position the independent variable first and the dependent variable second. </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Conveys the strategy of inquiry, the participants and the research site </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Defines the key variables used in the study (specific purpose statements)</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Format example</a:t>
            </a:r>
          </a:p>
          <a:p>
            <a:pPr marL="346075" marR="0" lvl="0" indent="-346075" algn="l" rtl="0">
              <a:lnSpc>
                <a:spcPct val="80000"/>
              </a:lnSpc>
              <a:spcBef>
                <a:spcPts val="1800"/>
              </a:spcBef>
              <a:spcAft>
                <a:spcPts val="0"/>
              </a:spcAft>
              <a:buClr>
                <a:schemeClr val="dk1"/>
              </a:buClr>
              <a:buSzPct val="25000"/>
              <a:buFont typeface="Verdana"/>
              <a:buNone/>
            </a:pPr>
            <a:r>
              <a:rPr lang="id-ID" sz="1500" b="0" i="0" u="none" strike="noStrike" cap="none" baseline="0">
                <a:solidFill>
                  <a:schemeClr val="dk1"/>
                </a:solidFill>
                <a:latin typeface="Verdana"/>
                <a:ea typeface="Verdana"/>
                <a:cs typeface="Verdana"/>
                <a:sym typeface="Verdana"/>
              </a:rPr>
              <a:t>	The purpose of this ___ (experiment? survey?) study is (was? will be?) to test the theory of ___ that ___ (compares? relates?) the ___ (independent variable) to ___ (dependent variable), controlling for ___ (control variables) for ___ (participants) at ___ (the research site). The independent variable(s) ___ will be defined as ___ (provide a definition). The dependent variable (s) will be defined as ___ (provide a definition), and the control and intervening variable(s), ___, (identify the control and intervening variables) will be defined as ___ (provide a definition).</a:t>
            </a:r>
          </a:p>
        </p:txBody>
      </p:sp>
      <p:sp>
        <p:nvSpPr>
          <p:cNvPr id="194" name="Shape 19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95" name="Shape 19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3616655" y="228600"/>
            <a:ext cx="5149391"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Research Question (Qualitative)</a:t>
            </a:r>
          </a:p>
        </p:txBody>
      </p:sp>
      <p:sp>
        <p:nvSpPr>
          <p:cNvPr id="201" name="Shape 20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inquirers state research questions, </a:t>
            </a:r>
            <a:r>
              <a:rPr lang="id-ID" sz="2400" b="0" i="0" u="sng" strike="noStrike" cap="none" baseline="0">
                <a:solidFill>
                  <a:schemeClr val="dk1"/>
                </a:solidFill>
                <a:latin typeface="Verdana"/>
                <a:ea typeface="Verdana"/>
                <a:cs typeface="Verdana"/>
                <a:sym typeface="Verdana"/>
              </a:rPr>
              <a:t>not objectives</a:t>
            </a:r>
            <a:r>
              <a:rPr lang="id-ID" sz="2400" b="0" i="0" u="none" strike="noStrike" cap="none" baseline="0">
                <a:solidFill>
                  <a:schemeClr val="dk1"/>
                </a:solidFill>
                <a:latin typeface="Verdana"/>
                <a:ea typeface="Verdana"/>
                <a:cs typeface="Verdana"/>
                <a:sym typeface="Verdana"/>
              </a:rPr>
              <a:t> (i.e., specific goals for the research) </a:t>
            </a:r>
            <a:r>
              <a:rPr lang="id-ID" sz="2400" b="0" i="0" u="sng" strike="noStrike" cap="none" baseline="0">
                <a:solidFill>
                  <a:schemeClr val="dk1"/>
                </a:solidFill>
                <a:latin typeface="Verdana"/>
                <a:ea typeface="Verdana"/>
                <a:cs typeface="Verdana"/>
                <a:sym typeface="Verdana"/>
              </a:rPr>
              <a:t>or hypotheses </a:t>
            </a:r>
            <a:r>
              <a:rPr lang="id-ID" sz="2400" b="0" i="0" u="none" strike="noStrike" cap="none" baseline="0">
                <a:solidFill>
                  <a:schemeClr val="dk1"/>
                </a:solidFill>
                <a:latin typeface="Verdana"/>
                <a:ea typeface="Verdana"/>
                <a:cs typeface="Verdana"/>
                <a:sym typeface="Verdana"/>
              </a:rPr>
              <a:t>(i.e., predictions that involve variables and statistical tests). </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These research questions assume two forms: a central question and associated subquestions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Begin the question with the word: </a:t>
            </a:r>
            <a:r>
              <a:rPr lang="id-ID" sz="2400" b="1" i="0" u="none" strike="noStrike" cap="none" baseline="0">
                <a:solidFill>
                  <a:schemeClr val="dk1"/>
                </a:solidFill>
                <a:latin typeface="Verdana"/>
                <a:ea typeface="Verdana"/>
                <a:cs typeface="Verdana"/>
                <a:sym typeface="Verdana"/>
              </a:rPr>
              <a:t>what</a:t>
            </a:r>
            <a:r>
              <a:rPr lang="id-ID" sz="2400" b="0" i="0" u="none" strike="noStrike" cap="none" baseline="0">
                <a:solidFill>
                  <a:schemeClr val="dk1"/>
                </a:solidFill>
                <a:latin typeface="Verdana"/>
                <a:ea typeface="Verdana"/>
                <a:cs typeface="Verdana"/>
                <a:sym typeface="Verdana"/>
              </a:rPr>
              <a:t> or </a:t>
            </a:r>
            <a:r>
              <a:rPr lang="id-ID" sz="2400" b="1" i="0" u="none" strike="noStrike" cap="none" baseline="0">
                <a:solidFill>
                  <a:schemeClr val="dk1"/>
                </a:solidFill>
                <a:latin typeface="Verdana"/>
                <a:ea typeface="Verdana"/>
                <a:cs typeface="Verdana"/>
                <a:sym typeface="Verdana"/>
              </a:rPr>
              <a:t>how</a:t>
            </a:r>
          </a:p>
        </p:txBody>
      </p:sp>
      <p:sp>
        <p:nvSpPr>
          <p:cNvPr id="202" name="Shape 20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03" name="Shape 20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616655" y="228600"/>
            <a:ext cx="5149391"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Research Question (Qualitative)</a:t>
            </a:r>
          </a:p>
        </p:txBody>
      </p:sp>
      <p:sp>
        <p:nvSpPr>
          <p:cNvPr id="209" name="Shape 20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Use exploratory verbs that will tell the reader that the study will</a:t>
            </a:r>
          </a:p>
          <a:p>
            <a:pPr marL="593725" marR="0" lvl="1" indent="-187325" algn="l" rtl="0">
              <a:lnSpc>
                <a:spcPct val="80000"/>
              </a:lnSpc>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Discover (e.g., grounded theory)</a:t>
            </a:r>
          </a:p>
          <a:p>
            <a:pPr marL="593725" marR="0" lvl="1" indent="-187325" algn="l" rtl="0">
              <a:lnSpc>
                <a:spcPct val="80000"/>
              </a:lnSpc>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Seek to understand (e.g., ethnography)</a:t>
            </a:r>
          </a:p>
          <a:p>
            <a:pPr marL="593725" marR="0" lvl="1" indent="-187325" algn="l" rtl="0">
              <a:lnSpc>
                <a:spcPct val="80000"/>
              </a:lnSpc>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Explore a process (e.g., case study)</a:t>
            </a:r>
          </a:p>
          <a:p>
            <a:pPr marL="593725" marR="0" lvl="1" indent="-187325" algn="l" rtl="0">
              <a:lnSpc>
                <a:spcPct val="80000"/>
              </a:lnSpc>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Describe the experiences (e.g., phenomenology)</a:t>
            </a:r>
          </a:p>
          <a:p>
            <a:pPr marL="593725" marR="0" lvl="1" indent="-187325" algn="l" rtl="0">
              <a:lnSpc>
                <a:spcPct val="80000"/>
              </a:lnSpc>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Report the stories (e.g., narrative research)</a:t>
            </a:r>
          </a:p>
          <a:p>
            <a:pPr marL="346075" marR="0" lvl="0" indent="-346075" algn="l" rtl="0">
              <a:lnSpc>
                <a:spcPct val="80000"/>
              </a:lnSpc>
              <a:spcBef>
                <a:spcPts val="180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Example:</a:t>
            </a:r>
          </a:p>
          <a:p>
            <a:pPr marL="346075" marR="0" lvl="0" indent="-346075" algn="l" rtl="0">
              <a:lnSpc>
                <a:spcPct val="80000"/>
              </a:lnSpc>
              <a:spcBef>
                <a:spcPts val="1800"/>
              </a:spcBef>
              <a:spcAft>
                <a:spcPts val="0"/>
              </a:spcAft>
              <a:buClr>
                <a:schemeClr val="dk1"/>
              </a:buClr>
              <a:buSzPct val="25000"/>
              <a:buFont typeface="Verdana"/>
              <a:buNone/>
            </a:pPr>
            <a:r>
              <a:rPr lang="id-ID" sz="1300" b="0" i="0" u="none" strike="noStrike" cap="none" baseline="0">
                <a:solidFill>
                  <a:schemeClr val="dk1"/>
                </a:solidFill>
                <a:latin typeface="Verdana"/>
                <a:ea typeface="Verdana"/>
                <a:cs typeface="Verdana"/>
                <a:sym typeface="Verdana"/>
              </a:rPr>
              <a:t>	</a:t>
            </a:r>
            <a:r>
              <a:rPr lang="id-ID" sz="1600" b="0" i="0" u="none" strike="noStrike" cap="none" baseline="0">
                <a:solidFill>
                  <a:schemeClr val="dk1"/>
                </a:solidFill>
                <a:latin typeface="Verdana"/>
                <a:ea typeface="Verdana"/>
                <a:cs typeface="Verdana"/>
                <a:sym typeface="Verdana"/>
              </a:rPr>
              <a:t>_________ (How or what) is the _________ (“story for” for narrative research; “meaning of ” the phenomenon for phenomenology; “theory that explains the process of ” for grounded theory; “culture-sharing pattern” for ethnography; “issue” in the “case” for case study) of _________ (central phenomenon) for _________ (participants) at _________ (research site).</a:t>
            </a:r>
          </a:p>
        </p:txBody>
      </p:sp>
      <p:sp>
        <p:nvSpPr>
          <p:cNvPr id="210" name="Shape 21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11" name="Shape 21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Research hypothesis</a:t>
            </a:r>
          </a:p>
        </p:txBody>
      </p:sp>
      <p:sp>
        <p:nvSpPr>
          <p:cNvPr id="217" name="Shape 217"/>
          <p:cNvSpPr txBox="1">
            <a:spLocks noGrp="1"/>
          </p:cNvSpPr>
          <p:nvPr>
            <p:ph type="body" idx="1"/>
          </p:nvPr>
        </p:nvSpPr>
        <p:spPr>
          <a:xfrm>
            <a:off x="457200" y="1600200"/>
            <a:ext cx="8229600" cy="4709120"/>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Tentative statements as solutions to the problem</a:t>
            </a:r>
          </a:p>
          <a:p>
            <a:pPr marL="346075" marR="0" lvl="0" indent="-346075" algn="l" rtl="0">
              <a:lnSpc>
                <a:spcPct val="80000"/>
              </a:lnSpc>
              <a:spcBef>
                <a:spcPts val="180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Tentative statements on relationships between two or more variables</a:t>
            </a:r>
          </a:p>
          <a:p>
            <a:pPr marL="346075" marR="0" lvl="0" indent="-346075" algn="l" rtl="0">
              <a:lnSpc>
                <a:spcPct val="80000"/>
              </a:lnSpc>
              <a:spcBef>
                <a:spcPts val="180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An educated guess of conditions of a phenomenon</a:t>
            </a:r>
          </a:p>
          <a:p>
            <a:pPr marL="346075" marR="0" lvl="0" indent="-346075" algn="l" rtl="0">
              <a:lnSpc>
                <a:spcPct val="80000"/>
              </a:lnSpc>
              <a:spcBef>
                <a:spcPts val="180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A reasoned speculation about how two or more variables are related to each other</a:t>
            </a:r>
          </a:p>
          <a:p>
            <a:pPr marL="346075" marR="0" lvl="0" indent="-186626" algn="l" rtl="0">
              <a:lnSpc>
                <a:spcPct val="80000"/>
              </a:lnSpc>
              <a:spcBef>
                <a:spcPts val="1800"/>
              </a:spcBef>
              <a:spcAft>
                <a:spcPts val="0"/>
              </a:spcAft>
              <a:buClr>
                <a:schemeClr val="dk1"/>
              </a:buClr>
              <a:buFont typeface="Verdana"/>
              <a:buNone/>
            </a:pPr>
            <a:endParaRPr sz="1850" b="0" i="0" u="none" strike="noStrike" cap="none" baseline="0">
              <a:solidFill>
                <a:schemeClr val="dk1"/>
              </a:solidFill>
              <a:latin typeface="Verdana"/>
              <a:ea typeface="Verdana"/>
              <a:cs typeface="Verdana"/>
              <a:sym typeface="Verdana"/>
            </a:endParaRPr>
          </a:p>
          <a:p>
            <a:pPr marL="346075" marR="0" lvl="0" indent="-346075" algn="l" rtl="0">
              <a:lnSpc>
                <a:spcPct val="80000"/>
              </a:lnSpc>
              <a:spcBef>
                <a:spcPts val="1800"/>
              </a:spcBef>
              <a:spcAft>
                <a:spcPts val="0"/>
              </a:spcAft>
              <a:buClr>
                <a:schemeClr val="dk1"/>
              </a:buClr>
              <a:buSzPct val="25000"/>
              <a:buFont typeface="Verdana"/>
              <a:buNone/>
            </a:pPr>
            <a:r>
              <a:rPr lang="id-ID" sz="1850" b="1" i="0" u="none" strike="noStrike" cap="none" baseline="0">
                <a:solidFill>
                  <a:schemeClr val="dk1"/>
                </a:solidFill>
                <a:latin typeface="Verdana"/>
                <a:ea typeface="Verdana"/>
                <a:cs typeface="Verdana"/>
                <a:sym typeface="Verdana"/>
              </a:rPr>
              <a:t>Example</a:t>
            </a:r>
            <a:r>
              <a:rPr lang="id-ID" sz="1850" b="0" i="0" u="none" strike="noStrike" cap="none" baseline="0">
                <a:solidFill>
                  <a:schemeClr val="dk1"/>
                </a:solidFill>
                <a:latin typeface="Verdana"/>
                <a:ea typeface="Verdana"/>
                <a:cs typeface="Verdana"/>
                <a:sym typeface="Verdana"/>
              </a:rPr>
              <a:t>, find which type of hypothesis its belong?</a:t>
            </a:r>
          </a:p>
          <a:p>
            <a:pPr marL="346075" marR="0" lvl="0" indent="-346075" algn="l" rtl="0">
              <a:lnSpc>
                <a:spcPct val="80000"/>
              </a:lnSpc>
              <a:spcBef>
                <a:spcPts val="180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Swimmers are stronger than runners</a:t>
            </a:r>
          </a:p>
          <a:p>
            <a:pPr marL="346075" marR="0" lvl="0" indent="-346075" algn="l" rtl="0">
              <a:lnSpc>
                <a:spcPct val="80000"/>
              </a:lnSpc>
              <a:spcBef>
                <a:spcPts val="180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Gifted students have higher motivatiob towards mathematics</a:t>
            </a:r>
          </a:p>
          <a:p>
            <a:pPr marL="346075" marR="0" lvl="0" indent="-346075" algn="l" rtl="0">
              <a:lnSpc>
                <a:spcPct val="80000"/>
              </a:lnSpc>
              <a:spcBef>
                <a:spcPts val="1800"/>
              </a:spcBef>
              <a:spcAft>
                <a:spcPts val="0"/>
              </a:spcAft>
              <a:buClr>
                <a:schemeClr val="dk1"/>
              </a:buClr>
              <a:buSzPct val="131447"/>
              <a:buFont typeface="Verdana"/>
              <a:buChar char="•"/>
            </a:pPr>
            <a:r>
              <a:rPr lang="id-ID" sz="1850" b="0" i="0" u="none" strike="noStrike" cap="none" baseline="0">
                <a:solidFill>
                  <a:schemeClr val="dk1"/>
                </a:solidFill>
                <a:latin typeface="Verdana"/>
                <a:ea typeface="Verdana"/>
                <a:cs typeface="Verdana"/>
                <a:sym typeface="Verdana"/>
              </a:rPr>
              <a:t>There is no significant difference in customer satisfaction between ethnic group</a:t>
            </a:r>
          </a:p>
        </p:txBody>
      </p:sp>
      <p:sp>
        <p:nvSpPr>
          <p:cNvPr id="218" name="Shape 21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19" name="Shape 21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Criteria of Research Hypothesis</a:t>
            </a:r>
          </a:p>
        </p:txBody>
      </p:sp>
      <p:sp>
        <p:nvSpPr>
          <p:cNvPr id="225" name="Shape 22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Borg &amp; Gall (1989) identified four criteria</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Should explain expected relationships that exist between two or more variables,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Researcher should have strong reasons based on concrete evidences or theories to formulate the hypothesis which is to be tested,</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Should be as short as possible but clear,</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Should be testable</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226" name="Shape 22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27" name="Shape 22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500" b="1" i="0" u="none" strike="noStrike" cap="none" baseline="0">
                <a:solidFill>
                  <a:schemeClr val="lt1"/>
                </a:solidFill>
                <a:latin typeface="Verdana"/>
                <a:ea typeface="Verdana"/>
                <a:cs typeface="Verdana"/>
                <a:sym typeface="Verdana"/>
              </a:rPr>
              <a:t>Research Question and Hypothesis (Quantitative)</a:t>
            </a:r>
          </a:p>
        </p:txBody>
      </p:sp>
      <p:sp>
        <p:nvSpPr>
          <p:cNvPr id="233" name="Shape 23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132300"/>
              <a:buFont typeface="Calibri"/>
              <a:buChar char="•"/>
            </a:pPr>
            <a:r>
              <a:rPr lang="id-ID" sz="2450" b="1" i="0" u="none" strike="noStrike" cap="none" baseline="0">
                <a:solidFill>
                  <a:schemeClr val="dk1"/>
                </a:solidFill>
                <a:latin typeface="Calibri"/>
                <a:ea typeface="Calibri"/>
                <a:cs typeface="Calibri"/>
                <a:sym typeface="Calibri"/>
              </a:rPr>
              <a:t>Quantitative research questions </a:t>
            </a:r>
            <a:r>
              <a:rPr lang="id-ID" sz="2450" b="0" i="0" u="none" strike="noStrike" cap="none" baseline="0">
                <a:solidFill>
                  <a:schemeClr val="dk1"/>
                </a:solidFill>
                <a:latin typeface="Calibri"/>
                <a:ea typeface="Calibri"/>
                <a:cs typeface="Calibri"/>
                <a:sym typeface="Calibri"/>
              </a:rPr>
              <a:t>inquire about the relationships among variables that the investigator seeks to know. </a:t>
            </a:r>
          </a:p>
          <a:p>
            <a:pPr marL="593725" marR="0" lvl="1" indent="-187325" algn="l" rtl="0">
              <a:lnSpc>
                <a:spcPct val="80000"/>
              </a:lnSpc>
              <a:spcBef>
                <a:spcPts val="800"/>
              </a:spcBef>
              <a:spcAft>
                <a:spcPts val="0"/>
              </a:spcAft>
              <a:buClr>
                <a:srgbClr val="595959"/>
              </a:buClr>
              <a:buSzPct val="100000"/>
              <a:buFont typeface="Calibri"/>
              <a:buChar char="–"/>
            </a:pPr>
            <a:r>
              <a:rPr lang="id-ID" sz="2300" b="0" i="0" u="none" strike="noStrike" cap="none" baseline="0">
                <a:solidFill>
                  <a:schemeClr val="dk1"/>
                </a:solidFill>
                <a:latin typeface="Calibri"/>
                <a:ea typeface="Calibri"/>
                <a:cs typeface="Calibri"/>
                <a:sym typeface="Calibri"/>
              </a:rPr>
              <a:t>Used frequently in survey studies.</a:t>
            </a:r>
          </a:p>
          <a:p>
            <a:pPr marL="346075" marR="0" lvl="0" indent="-346075" algn="l" rtl="0">
              <a:lnSpc>
                <a:spcPct val="80000"/>
              </a:lnSpc>
              <a:spcBef>
                <a:spcPts val="1800"/>
              </a:spcBef>
              <a:spcAft>
                <a:spcPts val="0"/>
              </a:spcAft>
              <a:buClr>
                <a:schemeClr val="dk1"/>
              </a:buClr>
              <a:buSzPct val="132300"/>
              <a:buFont typeface="Calibri"/>
              <a:buChar char="•"/>
            </a:pPr>
            <a:r>
              <a:rPr lang="id-ID" sz="2450" b="1" i="0" u="none" strike="noStrike" cap="none" baseline="0">
                <a:solidFill>
                  <a:schemeClr val="dk1"/>
                </a:solidFill>
                <a:latin typeface="Calibri"/>
                <a:ea typeface="Calibri"/>
                <a:cs typeface="Calibri"/>
                <a:sym typeface="Calibri"/>
              </a:rPr>
              <a:t>Quantitative hypotheses</a:t>
            </a:r>
            <a:r>
              <a:rPr lang="id-ID" sz="2450" b="0" i="0" u="none" strike="noStrike" cap="none" baseline="0">
                <a:solidFill>
                  <a:schemeClr val="dk1"/>
                </a:solidFill>
                <a:latin typeface="Calibri"/>
                <a:ea typeface="Calibri"/>
                <a:cs typeface="Calibri"/>
                <a:sym typeface="Calibri"/>
              </a:rPr>
              <a:t> are predictions the researcher makes about the expected relationships among variables. </a:t>
            </a:r>
          </a:p>
          <a:p>
            <a:pPr marL="593725" marR="0" lvl="1" indent="-187325" algn="l" rtl="0">
              <a:lnSpc>
                <a:spcPct val="80000"/>
              </a:lnSpc>
              <a:spcBef>
                <a:spcPts val="800"/>
              </a:spcBef>
              <a:spcAft>
                <a:spcPts val="0"/>
              </a:spcAft>
              <a:buClr>
                <a:srgbClr val="595959"/>
              </a:buClr>
              <a:buSzPct val="100000"/>
              <a:buFont typeface="Calibri"/>
              <a:buChar char="–"/>
            </a:pPr>
            <a:r>
              <a:rPr lang="id-ID" sz="2300" b="0" i="0" u="none" strike="noStrike" cap="none" baseline="0">
                <a:solidFill>
                  <a:schemeClr val="dk1"/>
                </a:solidFill>
                <a:latin typeface="Calibri"/>
                <a:ea typeface="Calibri"/>
                <a:cs typeface="Calibri"/>
                <a:sym typeface="Calibri"/>
              </a:rPr>
              <a:t>Numeric estimates of population values based on data collected from samples. </a:t>
            </a:r>
          </a:p>
          <a:p>
            <a:pPr marL="593725" marR="0" lvl="1" indent="-187325" algn="l" rtl="0">
              <a:lnSpc>
                <a:spcPct val="80000"/>
              </a:lnSpc>
              <a:spcBef>
                <a:spcPts val="800"/>
              </a:spcBef>
              <a:spcAft>
                <a:spcPts val="0"/>
              </a:spcAft>
              <a:buClr>
                <a:srgbClr val="595959"/>
              </a:buClr>
              <a:buSzPct val="100000"/>
              <a:buFont typeface="Calibri"/>
              <a:buChar char="–"/>
            </a:pPr>
            <a:r>
              <a:rPr lang="id-ID" sz="2300" b="0" i="0" u="none" strike="noStrike" cap="none" baseline="0">
                <a:solidFill>
                  <a:schemeClr val="dk1"/>
                </a:solidFill>
                <a:latin typeface="Calibri"/>
                <a:ea typeface="Calibri"/>
                <a:cs typeface="Calibri"/>
                <a:sym typeface="Calibri"/>
              </a:rPr>
              <a:t>Testing of hypotheses employs statistical procedures in which the investigator draws inferences about the population from a study sample.</a:t>
            </a:r>
          </a:p>
        </p:txBody>
      </p:sp>
      <p:sp>
        <p:nvSpPr>
          <p:cNvPr id="234" name="Shape 23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35" name="Shape 23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Definisi TA</a:t>
            </a:r>
          </a:p>
        </p:txBody>
      </p:sp>
      <p:sp>
        <p:nvSpPr>
          <p:cNvPr id="93" name="Shape 9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90000"/>
              </a:lnSpc>
              <a:spcBef>
                <a:spcPts val="0"/>
              </a:spcBef>
              <a:spcAft>
                <a:spcPts val="0"/>
              </a:spcAft>
              <a:buClr>
                <a:schemeClr val="dk1"/>
              </a:buClr>
              <a:buSzPct val="135000"/>
              <a:buFont typeface="Verdana"/>
              <a:buChar char="•"/>
            </a:pPr>
            <a:r>
              <a:rPr lang="id-ID" sz="2200" b="1" i="0" u="none" strike="noStrike" cap="none" baseline="0">
                <a:solidFill>
                  <a:schemeClr val="dk1"/>
                </a:solidFill>
                <a:latin typeface="Verdana"/>
                <a:ea typeface="Verdana"/>
                <a:cs typeface="Verdana"/>
                <a:sym typeface="Verdana"/>
              </a:rPr>
              <a:t>Skripsi /Tugas Akhir</a:t>
            </a:r>
            <a:r>
              <a:rPr lang="id-ID" sz="2200" b="0" i="0" u="none" strike="noStrike" cap="none" baseline="0">
                <a:solidFill>
                  <a:schemeClr val="dk1"/>
                </a:solidFill>
                <a:latin typeface="Verdana"/>
                <a:ea typeface="Verdana"/>
                <a:cs typeface="Verdana"/>
                <a:sym typeface="Verdana"/>
              </a:rPr>
              <a:t>: "hasil karya mandiri dalam menerapkan pengetahuan dan ketrampilan. Biasanya bersifat </a:t>
            </a:r>
            <a:r>
              <a:rPr lang="id-ID" sz="2200" b="0" i="0" u="sng" strike="noStrike" cap="none" baseline="0">
                <a:solidFill>
                  <a:schemeClr val="dk1"/>
                </a:solidFill>
                <a:latin typeface="Verdana"/>
                <a:ea typeface="Verdana"/>
                <a:cs typeface="Verdana"/>
                <a:sym typeface="Verdana"/>
              </a:rPr>
              <a:t>semi research</a:t>
            </a:r>
            <a:r>
              <a:rPr lang="id-ID" sz="2200" b="0" i="0" u="none" strike="noStrike" cap="none" baseline="0">
                <a:solidFill>
                  <a:schemeClr val="dk1"/>
                </a:solidFill>
                <a:latin typeface="Verdana"/>
                <a:ea typeface="Verdana"/>
                <a:cs typeface="Verdana"/>
                <a:sym typeface="Verdana"/>
              </a:rPr>
              <a:t>, maksudnya tidak ada kewajiban untuk memberikan kontribusi baru terhadap metode ataupun metodologi."</a:t>
            </a:r>
          </a:p>
          <a:p>
            <a:pPr marL="346075" marR="0" lvl="0" indent="-155765" algn="l" rtl="0">
              <a:lnSpc>
                <a:spcPct val="90000"/>
              </a:lnSpc>
              <a:spcBef>
                <a:spcPts val="1800"/>
              </a:spcBef>
              <a:spcAft>
                <a:spcPts val="0"/>
              </a:spcAft>
              <a:buClr>
                <a:schemeClr val="dk1"/>
              </a:buClr>
              <a:buFont typeface="Verdana"/>
              <a:buNone/>
            </a:pPr>
            <a:endParaRPr sz="2200" b="0" i="0" u="none" strike="noStrike" cap="none" baseline="0">
              <a:solidFill>
                <a:schemeClr val="dk1"/>
              </a:solidFill>
              <a:latin typeface="Verdana"/>
              <a:ea typeface="Verdana"/>
              <a:cs typeface="Verdana"/>
              <a:sym typeface="Verdana"/>
            </a:endParaRPr>
          </a:p>
          <a:p>
            <a:pPr marL="346075" marR="0" lvl="0" indent="-346075" algn="l" rtl="0">
              <a:lnSpc>
                <a:spcPct val="90000"/>
              </a:lnSpc>
              <a:spcBef>
                <a:spcPts val="1800"/>
              </a:spcBef>
              <a:spcAft>
                <a:spcPts val="0"/>
              </a:spcAft>
              <a:buClr>
                <a:schemeClr val="dk1"/>
              </a:buClr>
              <a:buSzPct val="135000"/>
              <a:buFont typeface="Verdana"/>
              <a:buChar char="•"/>
            </a:pPr>
            <a:r>
              <a:rPr lang="id-ID" sz="2200" b="1" i="0" u="none" strike="noStrike" cap="none" baseline="0">
                <a:solidFill>
                  <a:schemeClr val="dk1"/>
                </a:solidFill>
                <a:latin typeface="Verdana"/>
                <a:ea typeface="Verdana"/>
                <a:cs typeface="Verdana"/>
                <a:sym typeface="Verdana"/>
              </a:rPr>
              <a:t>Tugas Akhir (TA)</a:t>
            </a:r>
            <a:r>
              <a:rPr lang="id-ID" sz="2200" b="0" i="0" u="none" strike="noStrike" cap="none" baseline="0">
                <a:solidFill>
                  <a:schemeClr val="dk1"/>
                </a:solidFill>
                <a:latin typeface="Verdana"/>
                <a:ea typeface="Verdana"/>
                <a:cs typeface="Verdana"/>
                <a:sym typeface="Verdana"/>
              </a:rPr>
              <a:t> merupakan suatu rangkaian kegiatan akademik yang bertujuan untuk menampilkan kompetensi yang dimiliki mahasiswa dalam </a:t>
            </a:r>
            <a:r>
              <a:rPr lang="id-ID" sz="2200" b="0" i="0" u="sng" strike="noStrike" cap="none" baseline="0">
                <a:solidFill>
                  <a:schemeClr val="dk1"/>
                </a:solidFill>
                <a:latin typeface="Verdana"/>
                <a:ea typeface="Verdana"/>
                <a:cs typeface="Verdana"/>
                <a:sym typeface="Verdana"/>
              </a:rPr>
              <a:t>bentuk penelitian TA </a:t>
            </a:r>
            <a:r>
              <a:rPr lang="id-ID" sz="2200" b="0" i="0" u="none" strike="noStrike" cap="none" baseline="0">
                <a:solidFill>
                  <a:schemeClr val="dk1"/>
                </a:solidFill>
                <a:latin typeface="Verdana"/>
                <a:ea typeface="Verdana"/>
                <a:cs typeface="Verdana"/>
                <a:sym typeface="Verdana"/>
              </a:rPr>
              <a:t>serta untuk </a:t>
            </a:r>
            <a:r>
              <a:rPr lang="id-ID" sz="2200" b="0" i="0" u="sng" strike="noStrike" cap="none" baseline="0">
                <a:solidFill>
                  <a:schemeClr val="dk1"/>
                </a:solidFill>
                <a:latin typeface="Verdana"/>
                <a:ea typeface="Verdana"/>
                <a:cs typeface="Verdana"/>
                <a:sym typeface="Verdana"/>
              </a:rPr>
              <a:t>melatih kemandirian </a:t>
            </a:r>
            <a:r>
              <a:rPr lang="id-ID" sz="2200" b="0" i="0" u="none" strike="noStrike" cap="none" baseline="0">
                <a:solidFill>
                  <a:schemeClr val="dk1"/>
                </a:solidFill>
                <a:latin typeface="Verdana"/>
                <a:ea typeface="Verdana"/>
                <a:cs typeface="Verdana"/>
                <a:sym typeface="Verdana"/>
              </a:rPr>
              <a:t>dan</a:t>
            </a:r>
            <a:r>
              <a:rPr lang="id-ID" sz="2200" b="0" i="0" u="sng" strike="noStrike" cap="none" baseline="0">
                <a:solidFill>
                  <a:schemeClr val="dk1"/>
                </a:solidFill>
                <a:latin typeface="Verdana"/>
                <a:ea typeface="Verdana"/>
                <a:cs typeface="Verdana"/>
                <a:sym typeface="Verdana"/>
              </a:rPr>
              <a:t> tanggung jawab ilmiah mahasiswa</a:t>
            </a:r>
            <a:r>
              <a:rPr lang="id-ID" sz="2200" b="0" i="0" u="none" strike="noStrike" cap="none" baseline="0">
                <a:solidFill>
                  <a:schemeClr val="dk1"/>
                </a:solidFill>
                <a:latin typeface="Verdana"/>
                <a:ea typeface="Verdana"/>
                <a:cs typeface="Verdana"/>
                <a:sym typeface="Verdana"/>
              </a:rPr>
              <a:t> mulai dari penyusunan rencana TA, pelaksanaan TA, evaluasi TA hingga penulisan Laporan TA</a:t>
            </a:r>
          </a:p>
        </p:txBody>
      </p:sp>
      <p:sp>
        <p:nvSpPr>
          <p:cNvPr id="94" name="Shape 9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95" name="Shape 9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500" b="1" i="0" u="none" strike="noStrike" cap="none" baseline="0">
                <a:solidFill>
                  <a:schemeClr val="lt1"/>
                </a:solidFill>
                <a:latin typeface="Verdana"/>
                <a:ea typeface="Verdana"/>
                <a:cs typeface="Verdana"/>
                <a:sym typeface="Verdana"/>
              </a:rPr>
              <a:t>Research Question and Hypothesis (Quantitative)</a:t>
            </a:r>
          </a:p>
        </p:txBody>
      </p:sp>
      <p:sp>
        <p:nvSpPr>
          <p:cNvPr id="241" name="Shape 24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90000"/>
              </a:lnSpc>
              <a:spcBef>
                <a:spcPts val="0"/>
              </a:spcBef>
              <a:spcAft>
                <a:spcPts val="0"/>
              </a:spcAft>
              <a:buClr>
                <a:schemeClr val="dk1"/>
              </a:buClr>
              <a:buSzPct val="25000"/>
              <a:buFont typeface="Verdana"/>
              <a:buNone/>
            </a:pPr>
            <a:r>
              <a:rPr lang="id-ID" sz="2400" b="1" i="0" u="none" strike="noStrike" cap="none" baseline="0">
                <a:solidFill>
                  <a:schemeClr val="dk1"/>
                </a:solidFill>
                <a:latin typeface="Verdana"/>
                <a:ea typeface="Verdana"/>
                <a:cs typeface="Verdana"/>
                <a:sym typeface="Verdana"/>
              </a:rPr>
              <a:t>Example: research question</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Does _________ (name the theory) explain the relationship between _________ (independent variable) and _________ (dependent variable), controlling for the effects of ______ (control variable)?</a:t>
            </a:r>
          </a:p>
          <a:p>
            <a:pPr marL="346075" marR="0" lvl="0" indent="-346075" algn="l" rtl="0">
              <a:lnSpc>
                <a:spcPct val="90000"/>
              </a:lnSpc>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Example: quantitative null hypothesis</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There is no significant difference between _________ (the control and experimental groups on the independent variable) on _________ (dependent variable).</a:t>
            </a:r>
          </a:p>
        </p:txBody>
      </p:sp>
      <p:sp>
        <p:nvSpPr>
          <p:cNvPr id="242" name="Shape 24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43" name="Shape 24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500" b="1" i="0" u="none" strike="noStrike" cap="none" baseline="0">
                <a:solidFill>
                  <a:schemeClr val="lt1"/>
                </a:solidFill>
                <a:latin typeface="Verdana"/>
                <a:ea typeface="Verdana"/>
                <a:cs typeface="Verdana"/>
                <a:sym typeface="Verdana"/>
              </a:rPr>
              <a:t>Research Question and Hypothesis (Quantitative)</a:t>
            </a:r>
          </a:p>
        </p:txBody>
      </p:sp>
      <p:sp>
        <p:nvSpPr>
          <p:cNvPr id="249" name="Shape 24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Variables used have a form of (one or combined):</a:t>
            </a:r>
          </a:p>
          <a:p>
            <a:pPr marL="593725" marR="0" lvl="1" indent="-187325" algn="l" rtl="0">
              <a:spcBef>
                <a:spcPts val="800"/>
              </a:spcBef>
              <a:spcAft>
                <a:spcPts val="0"/>
              </a:spcAft>
              <a:buClr>
                <a:srgbClr val="595959"/>
              </a:buClr>
              <a:buSzPct val="100000"/>
              <a:buFont typeface="Verdana"/>
              <a:buChar char="–"/>
            </a:pPr>
            <a:r>
              <a:rPr lang="id-ID" sz="2000" b="0" i="1" u="none" strike="noStrike" cap="none" baseline="0">
                <a:solidFill>
                  <a:schemeClr val="dk1"/>
                </a:solidFill>
                <a:latin typeface="Verdana"/>
                <a:ea typeface="Verdana"/>
                <a:cs typeface="Verdana"/>
                <a:sym typeface="Verdana"/>
              </a:rPr>
              <a:t>compare groups on an independent variable to see its impact </a:t>
            </a:r>
            <a:r>
              <a:rPr lang="id-ID" sz="2000" b="0" i="0" u="none" strike="noStrike" cap="none" baseline="0">
                <a:solidFill>
                  <a:schemeClr val="dk1"/>
                </a:solidFill>
                <a:latin typeface="Verdana"/>
                <a:ea typeface="Verdana"/>
                <a:cs typeface="Verdana"/>
                <a:sym typeface="Verdana"/>
              </a:rPr>
              <a:t>on a dependent variable</a:t>
            </a:r>
          </a:p>
          <a:p>
            <a:pPr marL="593725" marR="0" lvl="1" indent="-187325" algn="l" rtl="0">
              <a:spcBef>
                <a:spcPts val="800"/>
              </a:spcBef>
              <a:spcAft>
                <a:spcPts val="0"/>
              </a:spcAft>
              <a:buClr>
                <a:srgbClr val="595959"/>
              </a:buClr>
              <a:buSzPct val="100000"/>
              <a:buFont typeface="Verdana"/>
              <a:buChar char="–"/>
            </a:pPr>
            <a:r>
              <a:rPr lang="id-ID" sz="2000" b="0" i="1" u="none" strike="noStrike" cap="none" baseline="0">
                <a:solidFill>
                  <a:schemeClr val="dk1"/>
                </a:solidFill>
                <a:latin typeface="Verdana"/>
                <a:ea typeface="Verdana"/>
                <a:cs typeface="Verdana"/>
                <a:sym typeface="Verdana"/>
              </a:rPr>
              <a:t>relate one or more independent </a:t>
            </a:r>
            <a:r>
              <a:rPr lang="id-ID" sz="2000" b="0" i="0" u="none" strike="noStrike" cap="none" baseline="0">
                <a:solidFill>
                  <a:schemeClr val="dk1"/>
                </a:solidFill>
                <a:latin typeface="Verdana"/>
                <a:ea typeface="Verdana"/>
                <a:cs typeface="Verdana"/>
                <a:sym typeface="Verdana"/>
              </a:rPr>
              <a:t>variables to one or more dependent variables</a:t>
            </a:r>
          </a:p>
          <a:p>
            <a:pPr marL="593725" marR="0" lvl="1" indent="-187325" algn="l" rtl="0">
              <a:spcBef>
                <a:spcPts val="800"/>
              </a:spcBef>
              <a:spcAft>
                <a:spcPts val="0"/>
              </a:spcAft>
              <a:buClr>
                <a:srgbClr val="595959"/>
              </a:buClr>
              <a:buSzPct val="100000"/>
              <a:buFont typeface="Verdana"/>
              <a:buChar char="–"/>
            </a:pPr>
            <a:r>
              <a:rPr lang="id-ID" sz="2000" b="0" i="1" u="none" strike="noStrike" cap="none" baseline="0">
                <a:solidFill>
                  <a:schemeClr val="dk1"/>
                </a:solidFill>
                <a:latin typeface="Verdana"/>
                <a:ea typeface="Verdana"/>
                <a:cs typeface="Verdana"/>
                <a:sym typeface="Verdana"/>
              </a:rPr>
              <a:t>describe responses to </a:t>
            </a:r>
            <a:r>
              <a:rPr lang="id-ID" sz="2000" b="0" i="0" u="none" strike="noStrike" cap="none" baseline="0">
                <a:solidFill>
                  <a:schemeClr val="dk1"/>
                </a:solidFill>
                <a:latin typeface="Verdana"/>
                <a:ea typeface="Verdana"/>
                <a:cs typeface="Verdana"/>
                <a:sym typeface="Verdana"/>
              </a:rPr>
              <a:t>the independent, mediating, or dependent variables.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To eliminate redundancy, write only research questions or hypotheses, not both, unless the hypotheses build on the research questions</a:t>
            </a:r>
          </a:p>
        </p:txBody>
      </p:sp>
      <p:sp>
        <p:nvSpPr>
          <p:cNvPr id="250" name="Shape 25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51" name="Shape 25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Example: the relation between research question, hypothesis and study objective</a:t>
            </a:r>
          </a:p>
        </p:txBody>
      </p:sp>
      <p:sp>
        <p:nvSpPr>
          <p:cNvPr id="257" name="Shape 25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232918" algn="l" rtl="0">
              <a:lnSpc>
                <a:spcPct val="80000"/>
              </a:lnSpc>
              <a:spcBef>
                <a:spcPts val="0"/>
              </a:spcBef>
              <a:spcAft>
                <a:spcPts val="0"/>
              </a:spcAft>
              <a:buClr>
                <a:schemeClr val="dk1"/>
              </a:buClr>
              <a:buFont typeface="Verdana"/>
              <a:buNone/>
            </a:pPr>
            <a:endParaRPr sz="1300" b="1" i="0" u="none" strike="noStrike" cap="none" baseline="0">
              <a:solidFill>
                <a:schemeClr val="dk1"/>
              </a:solidFill>
              <a:latin typeface="Verdana"/>
              <a:ea typeface="Verdana"/>
              <a:cs typeface="Verdana"/>
              <a:sym typeface="Verdana"/>
            </a:endParaRPr>
          </a:p>
          <a:p>
            <a:pPr marL="346075" marR="0" lvl="0" indent="-346075" algn="l" rtl="0">
              <a:lnSpc>
                <a:spcPct val="80000"/>
              </a:lnSpc>
              <a:spcBef>
                <a:spcPts val="1800"/>
              </a:spcBef>
              <a:spcAft>
                <a:spcPts val="0"/>
              </a:spcAft>
              <a:buClr>
                <a:schemeClr val="dk1"/>
              </a:buClr>
              <a:buSzPct val="131447"/>
              <a:buFont typeface="Verdana"/>
              <a:buChar char="•"/>
            </a:pPr>
            <a:r>
              <a:rPr lang="id-ID" sz="1850" b="1" i="0" u="none" strike="noStrike" cap="none" baseline="0">
                <a:solidFill>
                  <a:schemeClr val="dk1"/>
                </a:solidFill>
                <a:latin typeface="Verdana"/>
                <a:ea typeface="Verdana"/>
                <a:cs typeface="Verdana"/>
                <a:sym typeface="Verdana"/>
              </a:rPr>
              <a:t>Study:</a:t>
            </a:r>
            <a:r>
              <a:rPr lang="id-ID" sz="1850" b="0" i="0" u="none" strike="noStrike" cap="none" baseline="0">
                <a:solidFill>
                  <a:schemeClr val="dk1"/>
                </a:solidFill>
                <a:latin typeface="Verdana"/>
                <a:ea typeface="Verdana"/>
                <a:cs typeface="Verdana"/>
                <a:sym typeface="Verdana"/>
              </a:rPr>
              <a:t> Warden SJ, Metcalf BR, Kiss ZS, et al. Low-intensity pulsed ultrasound for chronic patellar tendinopathy: a randomized, double-blind, placebo-controlled trial. </a:t>
            </a:r>
            <a:r>
              <a:rPr lang="id-ID" sz="1850" b="0" i="1" u="none" strike="noStrike" cap="none" baseline="0">
                <a:solidFill>
                  <a:schemeClr val="dk1"/>
                </a:solidFill>
                <a:latin typeface="Verdana"/>
                <a:ea typeface="Verdana"/>
                <a:cs typeface="Verdana"/>
                <a:sym typeface="Verdana"/>
              </a:rPr>
              <a:t>Rheumatology</a:t>
            </a:r>
            <a:r>
              <a:rPr lang="id-ID" sz="1850" b="0" i="0" u="none" strike="noStrike" cap="none" baseline="0">
                <a:solidFill>
                  <a:schemeClr val="dk1"/>
                </a:solidFill>
                <a:latin typeface="Verdana"/>
                <a:ea typeface="Verdana"/>
                <a:cs typeface="Verdana"/>
                <a:sym typeface="Verdana"/>
              </a:rPr>
              <a:t> 2008;47:467–71.</a:t>
            </a:r>
          </a:p>
          <a:p>
            <a:pPr marL="346075" marR="0" lvl="0" indent="-346075" algn="l" rtl="0">
              <a:lnSpc>
                <a:spcPct val="80000"/>
              </a:lnSpc>
              <a:spcBef>
                <a:spcPts val="1800"/>
              </a:spcBef>
              <a:spcAft>
                <a:spcPts val="0"/>
              </a:spcAft>
              <a:buClr>
                <a:schemeClr val="dk1"/>
              </a:buClr>
              <a:buSzPct val="131447"/>
              <a:buFont typeface="Verdana"/>
              <a:buChar char="•"/>
            </a:pPr>
            <a:r>
              <a:rPr lang="id-ID" sz="1850" b="1" i="0" u="none" strike="noStrike" cap="none" baseline="0">
                <a:solidFill>
                  <a:schemeClr val="dk1"/>
                </a:solidFill>
                <a:latin typeface="Verdana"/>
                <a:ea typeface="Verdana"/>
                <a:cs typeface="Verdana"/>
                <a:sym typeface="Verdana"/>
              </a:rPr>
              <a:t>Research question:</a:t>
            </a:r>
            <a:r>
              <a:rPr lang="id-ID" sz="1850" b="0" i="0" u="none" strike="noStrike" cap="none" baseline="0">
                <a:solidFill>
                  <a:schemeClr val="dk1"/>
                </a:solidFill>
                <a:latin typeface="Verdana"/>
                <a:ea typeface="Verdana"/>
                <a:cs typeface="Verdana"/>
                <a:sym typeface="Verdana"/>
              </a:rPr>
              <a:t> </a:t>
            </a:r>
            <a:r>
              <a:rPr lang="id-ID" sz="1850" b="0" i="0" u="sng" strike="noStrike" cap="none" baseline="0">
                <a:solidFill>
                  <a:schemeClr val="dk1"/>
                </a:solidFill>
                <a:latin typeface="Verdana"/>
                <a:ea typeface="Verdana"/>
                <a:cs typeface="Verdana"/>
                <a:sym typeface="Verdana"/>
              </a:rPr>
              <a:t>How</a:t>
            </a:r>
            <a:r>
              <a:rPr lang="id-ID" sz="1850" b="0" i="0" u="none" strike="noStrike" cap="none" baseline="0">
                <a:solidFill>
                  <a:schemeClr val="dk1"/>
                </a:solidFill>
                <a:latin typeface="Verdana"/>
                <a:ea typeface="Verdana"/>
                <a:cs typeface="Verdana"/>
                <a:sym typeface="Verdana"/>
              </a:rPr>
              <a:t> does low-intensity pulsed ultrasound (LIPUS) </a:t>
            </a:r>
            <a:r>
              <a:rPr lang="id-ID" sz="1850" b="0" i="0" u="sng" strike="noStrike" cap="none" baseline="0">
                <a:solidFill>
                  <a:schemeClr val="dk1"/>
                </a:solidFill>
                <a:latin typeface="Verdana"/>
                <a:ea typeface="Verdana"/>
                <a:cs typeface="Verdana"/>
                <a:sym typeface="Verdana"/>
              </a:rPr>
              <a:t>compare</a:t>
            </a:r>
            <a:r>
              <a:rPr lang="id-ID" sz="1850" b="0" i="0" u="none" strike="noStrike" cap="none" baseline="0">
                <a:solidFill>
                  <a:schemeClr val="dk1"/>
                </a:solidFill>
                <a:latin typeface="Verdana"/>
                <a:ea typeface="Verdana"/>
                <a:cs typeface="Verdana"/>
                <a:sym typeface="Verdana"/>
              </a:rPr>
              <a:t> with a placebo device in managing the symptoms of skeletally mature patients with patellar tendinopathy?</a:t>
            </a:r>
          </a:p>
          <a:p>
            <a:pPr marL="346075" marR="0" lvl="0" indent="-346075" algn="l" rtl="0">
              <a:lnSpc>
                <a:spcPct val="80000"/>
              </a:lnSpc>
              <a:spcBef>
                <a:spcPts val="1800"/>
              </a:spcBef>
              <a:spcAft>
                <a:spcPts val="0"/>
              </a:spcAft>
              <a:buClr>
                <a:schemeClr val="dk1"/>
              </a:buClr>
              <a:buSzPct val="131447"/>
              <a:buFont typeface="Verdana"/>
              <a:buChar char="•"/>
            </a:pPr>
            <a:r>
              <a:rPr lang="id-ID" sz="1850" b="1" i="0" u="none" strike="noStrike" cap="none" baseline="0">
                <a:solidFill>
                  <a:schemeClr val="dk1"/>
                </a:solidFill>
                <a:latin typeface="Verdana"/>
                <a:ea typeface="Verdana"/>
                <a:cs typeface="Verdana"/>
                <a:sym typeface="Verdana"/>
              </a:rPr>
              <a:t>Research hypothesis:</a:t>
            </a:r>
            <a:r>
              <a:rPr lang="id-ID" sz="1850" b="0" i="0" u="none" strike="noStrike" cap="none" baseline="0">
                <a:solidFill>
                  <a:schemeClr val="dk1"/>
                </a:solidFill>
                <a:latin typeface="Verdana"/>
                <a:ea typeface="Verdana"/>
                <a:cs typeface="Verdana"/>
                <a:sym typeface="Verdana"/>
              </a:rPr>
              <a:t> Pain levels are reduced in patients who receive daily active-LIPUS (treatment) for 12 weeks </a:t>
            </a:r>
            <a:r>
              <a:rPr lang="id-ID" sz="1850" b="0" i="0" u="sng" strike="noStrike" cap="none" baseline="0">
                <a:solidFill>
                  <a:schemeClr val="dk1"/>
                </a:solidFill>
                <a:latin typeface="Verdana"/>
                <a:ea typeface="Verdana"/>
                <a:cs typeface="Verdana"/>
                <a:sym typeface="Verdana"/>
              </a:rPr>
              <a:t>compared</a:t>
            </a:r>
            <a:r>
              <a:rPr lang="id-ID" sz="1850" b="0" i="0" u="none" strike="noStrike" cap="none" baseline="0">
                <a:solidFill>
                  <a:schemeClr val="dk1"/>
                </a:solidFill>
                <a:latin typeface="Verdana"/>
                <a:ea typeface="Verdana"/>
                <a:cs typeface="Verdana"/>
                <a:sym typeface="Verdana"/>
              </a:rPr>
              <a:t> with individuals who receive inactive-LIPUS (placebo).</a:t>
            </a:r>
          </a:p>
          <a:p>
            <a:pPr marL="346075" marR="0" lvl="0" indent="-346075" algn="l" rtl="0">
              <a:lnSpc>
                <a:spcPct val="80000"/>
              </a:lnSpc>
              <a:spcBef>
                <a:spcPts val="1800"/>
              </a:spcBef>
              <a:spcAft>
                <a:spcPts val="0"/>
              </a:spcAft>
              <a:buClr>
                <a:schemeClr val="dk1"/>
              </a:buClr>
              <a:buSzPct val="131447"/>
              <a:buFont typeface="Verdana"/>
              <a:buChar char="•"/>
            </a:pPr>
            <a:r>
              <a:rPr lang="id-ID" sz="1850" b="1" i="0" u="none" strike="noStrike" cap="none" baseline="0">
                <a:solidFill>
                  <a:schemeClr val="dk1"/>
                </a:solidFill>
                <a:latin typeface="Verdana"/>
                <a:ea typeface="Verdana"/>
                <a:cs typeface="Verdana"/>
                <a:sym typeface="Verdana"/>
              </a:rPr>
              <a:t>Objective:</a:t>
            </a:r>
            <a:r>
              <a:rPr lang="id-ID" sz="1850" b="0" i="0" u="none" strike="noStrike" cap="none" baseline="0">
                <a:solidFill>
                  <a:schemeClr val="dk1"/>
                </a:solidFill>
                <a:latin typeface="Verdana"/>
                <a:ea typeface="Verdana"/>
                <a:cs typeface="Verdana"/>
                <a:sym typeface="Verdana"/>
              </a:rPr>
              <a:t> </a:t>
            </a:r>
            <a:r>
              <a:rPr lang="id-ID" sz="1850" b="0" i="0" u="sng" strike="noStrike" cap="none" baseline="0">
                <a:solidFill>
                  <a:schemeClr val="dk1"/>
                </a:solidFill>
                <a:latin typeface="Verdana"/>
                <a:ea typeface="Verdana"/>
                <a:cs typeface="Verdana"/>
                <a:sym typeface="Verdana"/>
              </a:rPr>
              <a:t>To investigate </a:t>
            </a:r>
            <a:r>
              <a:rPr lang="id-ID" sz="1850" b="0" i="0" u="none" strike="noStrike" cap="none" baseline="0">
                <a:solidFill>
                  <a:schemeClr val="dk1"/>
                </a:solidFill>
                <a:latin typeface="Verdana"/>
                <a:ea typeface="Verdana"/>
                <a:cs typeface="Verdana"/>
                <a:sym typeface="Verdana"/>
              </a:rPr>
              <a:t>the clinical efficacy of LIPUS in the management of patellar tendinopathy symptoms.</a:t>
            </a:r>
          </a:p>
        </p:txBody>
      </p:sp>
      <p:sp>
        <p:nvSpPr>
          <p:cNvPr id="258" name="Shape 25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59" name="Shape 25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ctrTitle"/>
          </p:nvPr>
        </p:nvSpPr>
        <p:spPr>
          <a:xfrm>
            <a:off x="685800" y="2130425"/>
            <a:ext cx="7772400" cy="1470024"/>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rgbClr val="3F3F3F"/>
                </a:solidFill>
                <a:latin typeface="Verdana"/>
                <a:ea typeface="Verdana"/>
                <a:cs typeface="Verdana"/>
                <a:sym typeface="Verdana"/>
              </a:rPr>
              <a:t>Data Collection and Analysis</a:t>
            </a:r>
          </a:p>
        </p:txBody>
      </p:sp>
      <p:sp>
        <p:nvSpPr>
          <p:cNvPr id="265" name="Shape 265"/>
          <p:cNvSpPr txBox="1">
            <a:spLocks noGrp="1"/>
          </p:cNvSpPr>
          <p:nvPr>
            <p:ph type="subTitle" idx="1"/>
          </p:nvPr>
        </p:nvSpPr>
        <p:spPr>
          <a:xfrm>
            <a:off x="1371600" y="3886200"/>
            <a:ext cx="6400799" cy="17526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rgbClr val="888888"/>
              </a:buClr>
              <a:buFont typeface="Verdana"/>
              <a:buNone/>
            </a:pPr>
            <a:endParaRPr sz="2400" b="0" i="0" u="none" strike="noStrike" cap="none" baseline="0">
              <a:solidFill>
                <a:srgbClr val="888888"/>
              </a:solidFill>
              <a:latin typeface="Verdana"/>
              <a:ea typeface="Verdana"/>
              <a:cs typeface="Verdana"/>
              <a:sym typeface="Verdana"/>
            </a:endParaRPr>
          </a:p>
        </p:txBody>
      </p:sp>
      <p:sp>
        <p:nvSpPr>
          <p:cNvPr id="266" name="Shape 26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67" name="Shape 267"/>
          <p:cNvSpPr txBox="1">
            <a:spLocks noGrp="1"/>
          </p:cNvSpPr>
          <p:nvPr>
            <p:ph type="ftr" idx="11"/>
          </p:nvPr>
        </p:nvSpPr>
        <p:spPr>
          <a:xfrm>
            <a:off x="3124200" y="6356350"/>
            <a:ext cx="2895600" cy="365125"/>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id-ID" sz="1800" b="0" i="0" u="none" strike="noStrike" cap="none" baseline="0">
                <a:solidFill>
                  <a:schemeClr val="dk1"/>
                </a:solidFill>
                <a:latin typeface="Verdana"/>
                <a:ea typeface="Verdana"/>
                <a:cs typeface="Verdana"/>
                <a:sym typeface="Verdana"/>
              </a:rPr>
              <a:t>S1 Teknik Informatika</a:t>
            </a:r>
          </a:p>
        </p:txBody>
      </p:sp>
      <p:sp>
        <p:nvSpPr>
          <p:cNvPr id="268" name="Shape 26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Shape 273"/>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Qualitative Research </a:t>
            </a:r>
            <a:br>
              <a:rPr lang="id-ID" sz="2800" b="1" i="0" u="none" strike="noStrike" cap="none" baseline="0">
                <a:solidFill>
                  <a:schemeClr val="lt1"/>
                </a:solidFill>
                <a:latin typeface="Verdana"/>
                <a:ea typeface="Verdana"/>
                <a:cs typeface="Verdana"/>
                <a:sym typeface="Verdana"/>
              </a:rPr>
            </a:br>
            <a:r>
              <a:rPr lang="id-ID" sz="2800" b="1" i="0" u="none" strike="noStrike" cap="none" baseline="0">
                <a:solidFill>
                  <a:schemeClr val="lt1"/>
                </a:solidFill>
                <a:latin typeface="Verdana"/>
                <a:ea typeface="Verdana"/>
                <a:cs typeface="Verdana"/>
                <a:sym typeface="Verdana"/>
              </a:rPr>
              <a:t>Data Collection</a:t>
            </a:r>
          </a:p>
        </p:txBody>
      </p:sp>
      <p:sp>
        <p:nvSpPr>
          <p:cNvPr id="274" name="Shape 27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Participation. This is a kind of observation in which the researchers involve in the observed environment, like other participants.</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Observation</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Interview:  indepth/ethnographic interview,  expert/elite interview,  focus-group interview.</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Document review</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Narratives and life histories</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Video, films, photographs</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Historical analysis</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Surveys</a:t>
            </a:r>
          </a:p>
          <a:p>
            <a:pPr marL="346075" marR="0" lvl="0" indent="-171196" algn="l" rtl="0">
              <a:lnSpc>
                <a:spcPct val="80000"/>
              </a:lnSpc>
              <a:spcBef>
                <a:spcPts val="1800"/>
              </a:spcBef>
              <a:spcAft>
                <a:spcPts val="0"/>
              </a:spcAft>
              <a:buClr>
                <a:schemeClr val="dk1"/>
              </a:buClr>
              <a:buFont typeface="Verdana"/>
              <a:buNone/>
            </a:pPr>
            <a:endParaRPr sz="2050" b="0" i="0" u="none" strike="noStrike" cap="none" baseline="0">
              <a:solidFill>
                <a:schemeClr val="dk1"/>
              </a:solidFill>
              <a:latin typeface="Verdana"/>
              <a:ea typeface="Verdana"/>
              <a:cs typeface="Verdana"/>
              <a:sym typeface="Verdana"/>
            </a:endParaRPr>
          </a:p>
        </p:txBody>
      </p:sp>
      <p:sp>
        <p:nvSpPr>
          <p:cNvPr id="275" name="Shape 27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76" name="Shape 27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Shape 281"/>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Qualitative Research</a:t>
            </a:r>
            <a:br>
              <a:rPr lang="id-ID" sz="2800" b="1" i="0" u="none" strike="noStrike" cap="none" baseline="0">
                <a:solidFill>
                  <a:schemeClr val="lt1"/>
                </a:solidFill>
                <a:latin typeface="Verdana"/>
                <a:ea typeface="Verdana"/>
                <a:cs typeface="Verdana"/>
                <a:sym typeface="Verdana"/>
              </a:rPr>
            </a:br>
            <a:r>
              <a:rPr lang="id-ID" sz="2800" b="1" i="0" u="none" strike="noStrike" cap="none" baseline="0">
                <a:solidFill>
                  <a:schemeClr val="lt1"/>
                </a:solidFill>
                <a:latin typeface="Verdana"/>
                <a:ea typeface="Verdana"/>
                <a:cs typeface="Verdana"/>
                <a:sym typeface="Verdana"/>
              </a:rPr>
              <a:t>Data Analysis</a:t>
            </a:r>
          </a:p>
        </p:txBody>
      </p:sp>
      <p:sp>
        <p:nvSpPr>
          <p:cNvPr id="282" name="Shape 282"/>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Get to know the data: re-read the data, ask other researcher to read.</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Focus the analysis: see experiment objectives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Categorisation and numeration</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Identify patterns within and between-categories.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Interpretation</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a:p>
            <a:pPr marL="346075" marR="0" lvl="0" indent="-346075"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Tool: NVivo</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283" name="Shape 28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84" name="Shape 28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Quantitative Research</a:t>
            </a:r>
            <a:br>
              <a:rPr lang="id-ID" sz="2800" b="1" i="0" u="none" strike="noStrike" cap="none" baseline="0">
                <a:solidFill>
                  <a:schemeClr val="lt1"/>
                </a:solidFill>
                <a:latin typeface="Verdana"/>
                <a:ea typeface="Verdana"/>
                <a:cs typeface="Verdana"/>
                <a:sym typeface="Verdana"/>
              </a:rPr>
            </a:br>
            <a:r>
              <a:rPr lang="id-ID" sz="2800" b="1" i="0" u="none" strike="noStrike" cap="none" baseline="0">
                <a:solidFill>
                  <a:schemeClr val="lt1"/>
                </a:solidFill>
                <a:latin typeface="Verdana"/>
                <a:ea typeface="Verdana"/>
                <a:cs typeface="Verdana"/>
                <a:sym typeface="Verdana"/>
              </a:rPr>
              <a:t>Data Collection</a:t>
            </a:r>
          </a:p>
        </p:txBody>
      </p:sp>
      <p:sp>
        <p:nvSpPr>
          <p:cNvPr id="290" name="Shape 29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Questionnaires: </a:t>
            </a:r>
          </a:p>
          <a:p>
            <a:pPr marL="593725" marR="0" lvl="1" indent="-187325" algn="l" rtl="0">
              <a:lnSpc>
                <a:spcPct val="80000"/>
              </a:lnSpc>
              <a:spcBef>
                <a:spcPts val="800"/>
              </a:spcBef>
              <a:spcAft>
                <a:spcPts val="0"/>
              </a:spcAft>
              <a:buClr>
                <a:srgbClr val="595959"/>
              </a:buClr>
              <a:buSzPct val="97826"/>
              <a:buFont typeface="Verdana"/>
              <a:buChar char="–"/>
            </a:pPr>
            <a:r>
              <a:rPr lang="id-ID" sz="2250" b="0" i="0" u="none" strike="noStrike" cap="none" baseline="0">
                <a:solidFill>
                  <a:schemeClr val="dk1"/>
                </a:solidFill>
                <a:latin typeface="Verdana"/>
                <a:ea typeface="Verdana"/>
                <a:cs typeface="Verdana"/>
                <a:sym typeface="Verdana"/>
              </a:rPr>
              <a:t>Between-group (manipulate independent variables using differents participants).</a:t>
            </a:r>
          </a:p>
          <a:p>
            <a:pPr marL="593725" marR="0" lvl="1" indent="-187325" algn="l" rtl="0">
              <a:lnSpc>
                <a:spcPct val="80000"/>
              </a:lnSpc>
              <a:spcBef>
                <a:spcPts val="800"/>
              </a:spcBef>
              <a:spcAft>
                <a:spcPts val="0"/>
              </a:spcAft>
              <a:buClr>
                <a:srgbClr val="595959"/>
              </a:buClr>
              <a:buSzPct val="97826"/>
              <a:buFont typeface="Verdana"/>
              <a:buChar char="–"/>
            </a:pPr>
            <a:r>
              <a:rPr lang="id-ID" sz="2250" b="0" i="0" u="none" strike="noStrike" cap="none" baseline="0">
                <a:solidFill>
                  <a:schemeClr val="dk1"/>
                </a:solidFill>
                <a:latin typeface="Verdana"/>
                <a:ea typeface="Verdana"/>
                <a:cs typeface="Verdana"/>
                <a:sym typeface="Verdana"/>
              </a:rPr>
              <a:t>Within-group/repeated measures (manipulate independent variables using same participants).</a:t>
            </a:r>
          </a:p>
          <a:p>
            <a:pPr marL="346075" marR="0" lvl="0" indent="-346075" algn="l" rtl="0">
              <a:lnSpc>
                <a:spcPct val="80000"/>
              </a:lnSpc>
              <a:spcBef>
                <a:spcPts val="180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Surveys</a:t>
            </a:r>
          </a:p>
          <a:p>
            <a:pPr marL="346075" marR="0" lvl="0" indent="-202057" algn="l" rtl="0">
              <a:lnSpc>
                <a:spcPct val="80000"/>
              </a:lnSpc>
              <a:spcBef>
                <a:spcPts val="1800"/>
              </a:spcBef>
              <a:spcAft>
                <a:spcPts val="0"/>
              </a:spcAft>
              <a:buClr>
                <a:schemeClr val="dk1"/>
              </a:buClr>
              <a:buFont typeface="Verdana"/>
              <a:buNone/>
            </a:pPr>
            <a:endParaRPr sz="1700" b="0" i="0" u="none" strike="noStrike" cap="none" baseline="0">
              <a:solidFill>
                <a:schemeClr val="dk1"/>
              </a:solidFill>
              <a:latin typeface="Verdana"/>
              <a:ea typeface="Verdana"/>
              <a:cs typeface="Verdana"/>
              <a:sym typeface="Verdana"/>
            </a:endParaRPr>
          </a:p>
          <a:p>
            <a:pPr marL="346075" marR="0" lvl="0" indent="-346075" algn="l" rtl="0">
              <a:lnSpc>
                <a:spcPct val="80000"/>
              </a:lnSpc>
              <a:spcBef>
                <a:spcPts val="1800"/>
              </a:spcBef>
              <a:spcAft>
                <a:spcPts val="0"/>
              </a:spcAft>
              <a:buClr>
                <a:schemeClr val="dk1"/>
              </a:buClr>
              <a:buSzPct val="25000"/>
              <a:buFont typeface="Verdana"/>
              <a:buNone/>
            </a:pPr>
            <a:r>
              <a:rPr lang="id-ID" sz="1700" b="0" i="0" u="none" strike="noStrike" cap="none" baseline="0">
                <a:solidFill>
                  <a:schemeClr val="dk1"/>
                </a:solidFill>
                <a:latin typeface="Verdana"/>
                <a:ea typeface="Verdana"/>
                <a:cs typeface="Verdana"/>
                <a:sym typeface="Verdana"/>
              </a:rPr>
              <a:t>Must be identified:</a:t>
            </a:r>
          </a:p>
          <a:p>
            <a:pPr marL="346075" marR="0" lvl="0" indent="-346075" algn="l" rtl="0">
              <a:lnSpc>
                <a:spcPct val="80000"/>
              </a:lnSpc>
              <a:spcBef>
                <a:spcPts val="180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Independent variables</a:t>
            </a:r>
          </a:p>
          <a:p>
            <a:pPr marL="346075" marR="0" lvl="0" indent="-346075" algn="l" rtl="0">
              <a:lnSpc>
                <a:spcPct val="80000"/>
              </a:lnSpc>
              <a:spcBef>
                <a:spcPts val="180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Dependent variables</a:t>
            </a:r>
          </a:p>
          <a:p>
            <a:pPr marL="346075" marR="0" lvl="0" indent="-346075" algn="l" rtl="0">
              <a:lnSpc>
                <a:spcPct val="80000"/>
              </a:lnSpc>
              <a:spcBef>
                <a:spcPts val="1800"/>
              </a:spcBef>
              <a:spcAft>
                <a:spcPts val="0"/>
              </a:spcAft>
              <a:buClr>
                <a:schemeClr val="dk1"/>
              </a:buClr>
              <a:buSzPct val="135000"/>
              <a:buFont typeface="Verdana"/>
              <a:buChar char="•"/>
            </a:pPr>
            <a:r>
              <a:rPr lang="id-ID" sz="1700" b="0" i="0" u="none" strike="noStrike" cap="none" baseline="0">
                <a:solidFill>
                  <a:schemeClr val="dk1"/>
                </a:solidFill>
                <a:latin typeface="Verdana"/>
                <a:ea typeface="Verdana"/>
                <a:cs typeface="Verdana"/>
                <a:sym typeface="Verdana"/>
              </a:rPr>
              <a:t>Sampling method: who are required to participate and how many?  (Tool: Power)</a:t>
            </a:r>
          </a:p>
          <a:p>
            <a:pPr marL="346075" marR="0" lvl="0" indent="-202057" algn="l" rtl="0">
              <a:lnSpc>
                <a:spcPct val="80000"/>
              </a:lnSpc>
              <a:spcBef>
                <a:spcPts val="1800"/>
              </a:spcBef>
              <a:spcAft>
                <a:spcPts val="0"/>
              </a:spcAft>
              <a:buClr>
                <a:schemeClr val="dk1"/>
              </a:buClr>
              <a:buFont typeface="Verdana"/>
              <a:buNone/>
            </a:pPr>
            <a:endParaRPr sz="1700" b="0" i="0" u="none" strike="noStrike" cap="none" baseline="0">
              <a:solidFill>
                <a:schemeClr val="dk1"/>
              </a:solidFill>
              <a:latin typeface="Verdana"/>
              <a:ea typeface="Verdana"/>
              <a:cs typeface="Verdana"/>
              <a:sym typeface="Verdana"/>
            </a:endParaRPr>
          </a:p>
          <a:p>
            <a:pPr marL="346075" marR="0" lvl="0" indent="-202057" algn="l" rtl="0">
              <a:lnSpc>
                <a:spcPct val="80000"/>
              </a:lnSpc>
              <a:spcBef>
                <a:spcPts val="1800"/>
              </a:spcBef>
              <a:spcAft>
                <a:spcPts val="0"/>
              </a:spcAft>
              <a:buClr>
                <a:schemeClr val="dk1"/>
              </a:buClr>
              <a:buFont typeface="Verdana"/>
              <a:buNone/>
            </a:pPr>
            <a:endParaRPr sz="1700" b="0" i="0" u="none" strike="noStrike" cap="none" baseline="0">
              <a:solidFill>
                <a:schemeClr val="dk1"/>
              </a:solidFill>
              <a:latin typeface="Verdana"/>
              <a:ea typeface="Verdana"/>
              <a:cs typeface="Verdana"/>
              <a:sym typeface="Verdana"/>
            </a:endParaRPr>
          </a:p>
          <a:p>
            <a:pPr marL="346075" marR="0" lvl="0" indent="-202057" algn="l" rtl="0">
              <a:lnSpc>
                <a:spcPct val="80000"/>
              </a:lnSpc>
              <a:spcBef>
                <a:spcPts val="1800"/>
              </a:spcBef>
              <a:spcAft>
                <a:spcPts val="0"/>
              </a:spcAft>
              <a:buClr>
                <a:schemeClr val="dk1"/>
              </a:buClr>
              <a:buFont typeface="Verdana"/>
              <a:buNone/>
            </a:pPr>
            <a:endParaRPr sz="1700" b="0" i="0" u="none" strike="noStrike" cap="none" baseline="0">
              <a:solidFill>
                <a:schemeClr val="dk1"/>
              </a:solidFill>
              <a:latin typeface="Verdana"/>
              <a:ea typeface="Verdana"/>
              <a:cs typeface="Verdana"/>
              <a:sym typeface="Verdana"/>
            </a:endParaRPr>
          </a:p>
          <a:p>
            <a:pPr marL="346075" marR="0" lvl="0" indent="-202057" algn="l" rtl="0">
              <a:lnSpc>
                <a:spcPct val="80000"/>
              </a:lnSpc>
              <a:spcBef>
                <a:spcPts val="1800"/>
              </a:spcBef>
              <a:spcAft>
                <a:spcPts val="0"/>
              </a:spcAft>
              <a:buClr>
                <a:schemeClr val="dk1"/>
              </a:buClr>
              <a:buFont typeface="Verdana"/>
              <a:buNone/>
            </a:pPr>
            <a:endParaRPr sz="1700" b="0" i="0" u="none" strike="noStrike" cap="none" baseline="0">
              <a:solidFill>
                <a:schemeClr val="dk1"/>
              </a:solidFill>
              <a:latin typeface="Verdana"/>
              <a:ea typeface="Verdana"/>
              <a:cs typeface="Verdana"/>
              <a:sym typeface="Verdana"/>
            </a:endParaRPr>
          </a:p>
          <a:p>
            <a:pPr marL="346075" marR="0" lvl="0" indent="-202057" algn="l" rtl="0">
              <a:lnSpc>
                <a:spcPct val="80000"/>
              </a:lnSpc>
              <a:spcBef>
                <a:spcPts val="1800"/>
              </a:spcBef>
              <a:spcAft>
                <a:spcPts val="0"/>
              </a:spcAft>
              <a:buClr>
                <a:schemeClr val="dk1"/>
              </a:buClr>
              <a:buFont typeface="Verdana"/>
              <a:buNone/>
            </a:pPr>
            <a:endParaRPr sz="1700" b="0" i="0" u="none" strike="noStrike" cap="none" baseline="0">
              <a:solidFill>
                <a:schemeClr val="dk1"/>
              </a:solidFill>
              <a:latin typeface="Verdana"/>
              <a:ea typeface="Verdana"/>
              <a:cs typeface="Verdana"/>
              <a:sym typeface="Verdana"/>
            </a:endParaRPr>
          </a:p>
          <a:p>
            <a:pPr marL="346075" marR="0" lvl="0" indent="-202057" algn="l" rtl="0">
              <a:lnSpc>
                <a:spcPct val="80000"/>
              </a:lnSpc>
              <a:spcBef>
                <a:spcPts val="1800"/>
              </a:spcBef>
              <a:spcAft>
                <a:spcPts val="0"/>
              </a:spcAft>
              <a:buClr>
                <a:schemeClr val="dk1"/>
              </a:buClr>
              <a:buFont typeface="Verdana"/>
              <a:buNone/>
            </a:pPr>
            <a:endParaRPr sz="1700" b="0" i="0" u="none" strike="noStrike" cap="none" baseline="0">
              <a:solidFill>
                <a:schemeClr val="dk1"/>
              </a:solidFill>
              <a:latin typeface="Verdana"/>
              <a:ea typeface="Verdana"/>
              <a:cs typeface="Verdana"/>
              <a:sym typeface="Verdana"/>
            </a:endParaRPr>
          </a:p>
        </p:txBody>
      </p:sp>
      <p:sp>
        <p:nvSpPr>
          <p:cNvPr id="291" name="Shape 29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292" name="Shape 29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Shape 297"/>
          <p:cNvSpPr txBox="1">
            <a:spLocks noGrp="1"/>
          </p:cNvSpPr>
          <p:nvPr>
            <p:ph type="title"/>
          </p:nvPr>
        </p:nvSpPr>
        <p:spPr>
          <a:xfrm>
            <a:off x="3643951" y="228600"/>
            <a:ext cx="5122095"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Quantitative Research</a:t>
            </a:r>
            <a:br>
              <a:rPr lang="id-ID" sz="2800" b="1" i="0" u="none" strike="noStrike" cap="none" baseline="0">
                <a:solidFill>
                  <a:schemeClr val="lt1"/>
                </a:solidFill>
                <a:latin typeface="Verdana"/>
                <a:ea typeface="Verdana"/>
                <a:cs typeface="Verdana"/>
                <a:sym typeface="Verdana"/>
              </a:rPr>
            </a:br>
            <a:r>
              <a:rPr lang="id-ID" sz="2800" b="1" i="0" u="none" strike="noStrike" cap="none" baseline="0">
                <a:solidFill>
                  <a:schemeClr val="lt1"/>
                </a:solidFill>
                <a:latin typeface="Verdana"/>
                <a:ea typeface="Verdana"/>
                <a:cs typeface="Verdana"/>
                <a:sym typeface="Verdana"/>
              </a:rPr>
              <a:t>Data Analysis</a:t>
            </a:r>
          </a:p>
        </p:txBody>
      </p:sp>
      <p:sp>
        <p:nvSpPr>
          <p:cNvPr id="298" name="Shape 29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Statistical analysis: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Descriptive (mean, deviation standard, minimum and maximum)</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Inferential: ANOVA (analysis of variance) for one dependent variable, MANOVA (multi-analysis of variance) for several dependent variables.</a:t>
            </a:r>
          </a:p>
          <a:p>
            <a:pPr marL="346075" marR="0" lvl="0" indent="-346075"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a:p>
            <a:pPr marL="346075" marR="0" lvl="0" indent="-346075"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Tool: SPSS </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299" name="Shape 29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00" name="Shape 30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3739485" y="228600"/>
            <a:ext cx="5026560"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Discuss</a:t>
            </a:r>
          </a:p>
        </p:txBody>
      </p:sp>
      <p:sp>
        <p:nvSpPr>
          <p:cNvPr id="306" name="Shape 30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Q1. Is TA research? Why and why not?</a:t>
            </a:r>
          </a:p>
          <a:p>
            <a:pPr marL="346075" marR="0" lvl="0" indent="-346075"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Q2. How do you use research design and method in your TA?</a:t>
            </a:r>
          </a:p>
          <a:p>
            <a:pPr marL="346075" marR="0" lvl="0" indent="-346075"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Q3. How will you collect data?</a:t>
            </a:r>
          </a:p>
          <a:p>
            <a:pPr marL="346075" marR="0" lvl="0" indent="-346075"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Q4. How will you analyse data?</a:t>
            </a:r>
          </a:p>
        </p:txBody>
      </p:sp>
      <p:sp>
        <p:nvSpPr>
          <p:cNvPr id="307" name="Shape 30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08" name="Shape 30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More discussion</a:t>
            </a:r>
          </a:p>
        </p:txBody>
      </p:sp>
      <p:sp>
        <p:nvSpPr>
          <p:cNvPr id="315" name="Shape 315"/>
          <p:cNvSpPr txBox="1">
            <a:spLocks noGrp="1"/>
          </p:cNvSpPr>
          <p:nvPr>
            <p:ph type="body" idx="1"/>
          </p:nvPr>
        </p:nvSpPr>
        <p:spPr>
          <a:xfrm>
            <a:off x="457200" y="1600200"/>
            <a:ext cx="8229600" cy="676670"/>
          </a:xfrm>
          <a:prstGeom prst="rect">
            <a:avLst/>
          </a:prstGeom>
          <a:noFill/>
          <a:ln>
            <a:noFill/>
          </a:ln>
        </p:spPr>
        <p:txBody>
          <a:bodyPr lIns="91425" tIns="45700" rIns="91425" bIns="45700" anchor="t" anchorCtr="0">
            <a:noAutofit/>
          </a:bodyPr>
          <a:lstStyle/>
          <a:p>
            <a:pPr marL="539750" marR="0" lvl="0" indent="-463550" algn="l" rtl="0">
              <a:lnSpc>
                <a:spcPct val="80000"/>
              </a:lnSpc>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Q1. Must we (researchers) define research questions? </a:t>
            </a:r>
          </a:p>
          <a:p>
            <a:pPr marL="346075" marR="0" lvl="0" indent="-171196" algn="l" rtl="0">
              <a:lnSpc>
                <a:spcPct val="80000"/>
              </a:lnSpc>
              <a:spcBef>
                <a:spcPts val="1800"/>
              </a:spcBef>
              <a:spcAft>
                <a:spcPts val="0"/>
              </a:spcAft>
              <a:buClr>
                <a:schemeClr val="dk1"/>
              </a:buClr>
              <a:buFont typeface="Verdana"/>
              <a:buNone/>
            </a:pPr>
            <a:endParaRPr sz="2050" b="0" i="0" u="none" strike="noStrike" cap="none" baseline="0">
              <a:solidFill>
                <a:schemeClr val="dk1"/>
              </a:solidFill>
              <a:latin typeface="Verdana"/>
              <a:ea typeface="Verdana"/>
              <a:cs typeface="Verdana"/>
              <a:sym typeface="Verdana"/>
            </a:endParaRPr>
          </a:p>
        </p:txBody>
      </p:sp>
      <p:sp>
        <p:nvSpPr>
          <p:cNvPr id="316" name="Shape 31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17" name="Shape 31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
        <p:nvSpPr>
          <p:cNvPr id="318" name="Shape 318"/>
          <p:cNvSpPr txBox="1"/>
          <p:nvPr/>
        </p:nvSpPr>
        <p:spPr>
          <a:xfrm>
            <a:off x="467543" y="2204864"/>
            <a:ext cx="8064896" cy="52321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id-ID" sz="2800" b="0" i="0" u="none" strike="noStrike" cap="none" baseline="0">
                <a:solidFill>
                  <a:srgbClr val="FF0000"/>
                </a:solidFill>
                <a:latin typeface="Verdana"/>
                <a:ea typeface="Verdana"/>
                <a:cs typeface="Verdana"/>
                <a:sym typeface="Verdana"/>
              </a:rPr>
              <a:t>Yes, we must!</a:t>
            </a:r>
          </a:p>
        </p:txBody>
      </p:sp>
      <p:sp>
        <p:nvSpPr>
          <p:cNvPr id="319" name="Shape 319"/>
          <p:cNvSpPr txBox="1"/>
          <p:nvPr/>
        </p:nvSpPr>
        <p:spPr>
          <a:xfrm>
            <a:off x="539552" y="4437112"/>
            <a:ext cx="184730" cy="36933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None/>
            </a:pPr>
            <a:endParaRPr sz="1800" b="0" i="0" u="none" strike="noStrike" cap="none" baseline="0">
              <a:solidFill>
                <a:schemeClr val="dk1"/>
              </a:solidFill>
              <a:latin typeface="Verdana"/>
              <a:ea typeface="Verdana"/>
              <a:cs typeface="Verdana"/>
              <a:sym typeface="Verdana"/>
            </a:endParaRPr>
          </a:p>
        </p:txBody>
      </p:sp>
      <p:sp>
        <p:nvSpPr>
          <p:cNvPr id="320" name="Shape 320"/>
          <p:cNvSpPr txBox="1"/>
          <p:nvPr/>
        </p:nvSpPr>
        <p:spPr>
          <a:xfrm>
            <a:off x="467543" y="3140967"/>
            <a:ext cx="8280919" cy="523219"/>
          </a:xfrm>
          <a:prstGeom prst="rect">
            <a:avLst/>
          </a:prstGeom>
          <a:noFill/>
          <a:ln>
            <a:noFill/>
          </a:ln>
        </p:spPr>
        <p:txBody>
          <a:bodyPr lIns="91425" tIns="45700" rIns="91425" bIns="45700" anchor="t" anchorCtr="0">
            <a:noAutofit/>
          </a:bodyPr>
          <a:lstStyle/>
          <a:p>
            <a:pPr marL="539750" marR="0" lvl="0" indent="-463550" algn="l" rtl="0">
              <a:spcBef>
                <a:spcPts val="0"/>
              </a:spcBef>
              <a:spcAft>
                <a:spcPts val="0"/>
              </a:spcAft>
              <a:buSzPct val="25000"/>
              <a:buNone/>
            </a:pPr>
            <a:r>
              <a:rPr lang="id-ID" sz="2800" b="0" i="0" u="none" strike="noStrike" cap="none" baseline="0">
                <a:solidFill>
                  <a:schemeClr val="dk1"/>
                </a:solidFill>
                <a:latin typeface="Verdana"/>
                <a:ea typeface="Verdana"/>
                <a:cs typeface="Verdana"/>
                <a:sym typeface="Verdana"/>
              </a:rPr>
              <a:t>Q2. How about hypotheses? </a:t>
            </a:r>
          </a:p>
        </p:txBody>
      </p:sp>
      <p:sp>
        <p:nvSpPr>
          <p:cNvPr id="321" name="Shape 321"/>
          <p:cNvSpPr txBox="1"/>
          <p:nvPr/>
        </p:nvSpPr>
        <p:spPr>
          <a:xfrm>
            <a:off x="539552" y="3645023"/>
            <a:ext cx="8064896" cy="2246769"/>
          </a:xfrm>
          <a:prstGeom prst="rect">
            <a:avLst/>
          </a:prstGeom>
          <a:noFill/>
          <a:ln>
            <a:noFill/>
          </a:ln>
        </p:spPr>
        <p:txBody>
          <a:bodyPr lIns="91425" tIns="45700" rIns="91425" bIns="45700" anchor="t" anchorCtr="0">
            <a:noAutofit/>
          </a:bodyPr>
          <a:lstStyle/>
          <a:p>
            <a:pPr marL="539750" marR="0" lvl="0" indent="-463550" algn="l" rtl="0">
              <a:spcBef>
                <a:spcPts val="0"/>
              </a:spcBef>
              <a:spcAft>
                <a:spcPts val="0"/>
              </a:spcAft>
              <a:buSzPct val="25000"/>
              <a:buNone/>
            </a:pPr>
            <a:r>
              <a:rPr lang="id-ID" sz="2000" b="0" i="0" u="none" strike="noStrike" cap="none" baseline="0">
                <a:solidFill>
                  <a:schemeClr val="dk1"/>
                </a:solidFill>
                <a:latin typeface="Verdana"/>
                <a:ea typeface="Verdana"/>
                <a:cs typeface="Verdana"/>
                <a:sym typeface="Verdana"/>
              </a:rPr>
              <a:t>Hypotheses </a:t>
            </a:r>
            <a:r>
              <a:rPr lang="id-ID" sz="2000" b="0" i="0" u="none" strike="noStrike" cap="none" baseline="0">
                <a:solidFill>
                  <a:srgbClr val="FF0000"/>
                </a:solidFill>
                <a:latin typeface="Verdana"/>
                <a:ea typeface="Verdana"/>
                <a:cs typeface="Verdana"/>
                <a:sym typeface="Verdana"/>
              </a:rPr>
              <a:t>must be</a:t>
            </a:r>
            <a:r>
              <a:rPr lang="id-ID" sz="2000" b="0" i="0" u="none" strike="noStrike" cap="none" baseline="0">
                <a:solidFill>
                  <a:schemeClr val="dk1"/>
                </a:solidFill>
                <a:latin typeface="Verdana"/>
                <a:ea typeface="Verdana"/>
                <a:cs typeface="Verdana"/>
                <a:sym typeface="Verdana"/>
              </a:rPr>
              <a:t> defined if independent and dependent variables have been clearly defined.</a:t>
            </a:r>
          </a:p>
          <a:p>
            <a:pPr marL="539750" marR="0" lvl="0" indent="-19050" algn="l" rtl="0">
              <a:spcBef>
                <a:spcPts val="0"/>
              </a:spcBef>
              <a:spcAft>
                <a:spcPts val="0"/>
              </a:spcAft>
              <a:buClr>
                <a:schemeClr val="dk1"/>
              </a:buClr>
              <a:buSzPct val="25000"/>
              <a:buFont typeface="Verdana"/>
              <a:buNone/>
            </a:pPr>
            <a:r>
              <a:rPr lang="id-ID" sz="2000" b="0" i="0" u="none" strike="noStrike" cap="none" baseline="0">
                <a:solidFill>
                  <a:schemeClr val="dk1"/>
                </a:solidFill>
                <a:latin typeface="Verdana"/>
                <a:ea typeface="Verdana"/>
                <a:cs typeface="Verdana"/>
                <a:sym typeface="Verdana"/>
              </a:rPr>
              <a:t>=&gt; In qualitative research to observe phenomena (see slide 6), it is not necessary to define hipotheses. Qualitative research may produce hypotheses to be tested in further experiments.</a:t>
            </a:r>
          </a:p>
          <a:p>
            <a:pPr marL="0" marR="0" lvl="0" indent="0" algn="l" rtl="0">
              <a:spcBef>
                <a:spcPts val="0"/>
              </a:spcBef>
              <a:spcAft>
                <a:spcPts val="0"/>
              </a:spcAft>
              <a:buNone/>
            </a:pPr>
            <a:endParaRPr sz="2000" b="0" i="0" u="none" strike="noStrike" cap="none" baseline="0">
              <a:solidFill>
                <a:schemeClr val="dk1"/>
              </a:solidFill>
              <a:latin typeface="Verdana"/>
              <a:ea typeface="Verdana"/>
              <a:cs typeface="Verdana"/>
              <a:sym typeface="Verdana"/>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8"/>
                                        </p:tgtEl>
                                        <p:attrNameLst>
                                          <p:attrName>style.visibility</p:attrName>
                                        </p:attrNameLst>
                                      </p:cBhvr>
                                      <p:to>
                                        <p:strVal val="visible"/>
                                      </p:to>
                                    </p:set>
                                    <p:animEffect transition="in" filter="fade">
                                      <p:cBhvr>
                                        <p:cTn id="7" dur="500"/>
                                        <p:tgtEl>
                                          <p:spTgt spid="3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20"/>
                                        </p:tgtEl>
                                        <p:attrNameLst>
                                          <p:attrName>style.visibility</p:attrName>
                                        </p:attrNameLst>
                                      </p:cBhvr>
                                      <p:to>
                                        <p:strVal val="visible"/>
                                      </p:to>
                                    </p:set>
                                    <p:animEffect transition="in" filter="fade">
                                      <p:cBhvr>
                                        <p:cTn id="12" dur="500"/>
                                        <p:tgtEl>
                                          <p:spTgt spid="3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21"/>
                                        </p:tgtEl>
                                        <p:attrNameLst>
                                          <p:attrName>style.visibility</p:attrName>
                                        </p:attrNameLst>
                                      </p:cBhvr>
                                      <p:to>
                                        <p:strVal val="visible"/>
                                      </p:to>
                                    </p:set>
                                    <p:animEffect transition="in" filter="fade">
                                      <p:cBhvr>
                                        <p:cTn id="17" dur="500"/>
                                        <p:tgtEl>
                                          <p:spTgt spid="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Research</a:t>
            </a:r>
          </a:p>
        </p:txBody>
      </p:sp>
      <p:sp>
        <p:nvSpPr>
          <p:cNvPr id="101" name="Shape 101"/>
          <p:cNvSpPr txBox="1">
            <a:spLocks noGrp="1"/>
          </p:cNvSpPr>
          <p:nvPr>
            <p:ph type="body" idx="1"/>
          </p:nvPr>
        </p:nvSpPr>
        <p:spPr>
          <a:xfrm>
            <a:off x="457200" y="1600200"/>
            <a:ext cx="8229600" cy="4133055"/>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 a process of enquiry and investigation; it is systematic, methodical and ethical; research can help solve practical problems and increase knowledge.”</a:t>
            </a:r>
          </a:p>
          <a:p>
            <a:pPr marL="346075" marR="0" lvl="0" indent="-346075" algn="l" rtl="0">
              <a:lnSpc>
                <a:spcPct val="80000"/>
              </a:lnSpc>
              <a:spcBef>
                <a:spcPts val="1800"/>
              </a:spcBef>
              <a:spcAft>
                <a:spcPts val="0"/>
              </a:spcAft>
              <a:buClr>
                <a:schemeClr val="dk1"/>
              </a:buClr>
              <a:buSzPct val="131785"/>
              <a:buFont typeface="Verdana"/>
              <a:buChar char="•"/>
            </a:pPr>
            <a:r>
              <a:rPr lang="id-ID" sz="2050" b="0" i="0" u="none" strike="noStrike" cap="none" baseline="0">
                <a:solidFill>
                  <a:schemeClr val="dk1"/>
                </a:solidFill>
                <a:latin typeface="Verdana"/>
                <a:ea typeface="Verdana"/>
                <a:cs typeface="Verdana"/>
                <a:sym typeface="Verdana"/>
              </a:rPr>
              <a:t>Purpose</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Review or synthesize existing knowledge</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Investigate existing situations or problems</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Provide solutions to problems</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Explore and analyse more general issues</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Construct or create new procedures or systems</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Explain new phenomenon</a:t>
            </a:r>
          </a:p>
          <a:p>
            <a:pPr marL="593725" marR="0" lvl="1" indent="-187325" algn="l" rtl="0">
              <a:lnSpc>
                <a:spcPct val="80000"/>
              </a:lnSpc>
              <a:spcBef>
                <a:spcPts val="800"/>
              </a:spcBef>
              <a:spcAft>
                <a:spcPts val="0"/>
              </a:spcAft>
              <a:buClr>
                <a:srgbClr val="595959"/>
              </a:buClr>
              <a:buSzPct val="100000"/>
              <a:buFont typeface="Verdana"/>
              <a:buChar char="–"/>
            </a:pPr>
            <a:r>
              <a:rPr lang="id-ID" sz="1700" b="0" i="0" u="none" strike="noStrike" cap="none" baseline="0">
                <a:solidFill>
                  <a:schemeClr val="dk1"/>
                </a:solidFill>
                <a:latin typeface="Verdana"/>
                <a:ea typeface="Verdana"/>
                <a:cs typeface="Verdana"/>
                <a:sym typeface="Verdana"/>
              </a:rPr>
              <a:t>Generate new knowledge</a:t>
            </a:r>
          </a:p>
          <a:p>
            <a:pPr marL="593725" marR="0" lvl="1" indent="-187325" algn="l" rtl="0">
              <a:lnSpc>
                <a:spcPct val="80000"/>
              </a:lnSpc>
              <a:spcBef>
                <a:spcPts val="800"/>
              </a:spcBef>
              <a:spcAft>
                <a:spcPts val="0"/>
              </a:spcAft>
              <a:buClr>
                <a:srgbClr val="595959"/>
              </a:buClr>
              <a:buSzPct val="129411"/>
              <a:buFont typeface="Verdana"/>
              <a:buChar char="–"/>
            </a:pPr>
            <a:r>
              <a:rPr lang="id-ID" sz="1700" b="0" i="0" u="none" strike="noStrike" cap="none" baseline="0">
                <a:solidFill>
                  <a:schemeClr val="dk1"/>
                </a:solidFill>
                <a:latin typeface="Verdana"/>
                <a:ea typeface="Verdana"/>
                <a:cs typeface="Verdana"/>
                <a:sym typeface="Verdana"/>
              </a:rPr>
              <a:t>…or a combination of any of the above! </a:t>
            </a:r>
            <a:r>
              <a:rPr lang="id-ID" sz="2200" b="0" i="0" u="none" strike="noStrike" cap="none" baseline="0">
                <a:solidFill>
                  <a:schemeClr val="dk1"/>
                </a:solidFill>
                <a:latin typeface="Verdana"/>
                <a:ea typeface="Verdana"/>
                <a:cs typeface="Verdana"/>
                <a:sym typeface="Verdana"/>
              </a:rPr>
              <a:t>(Collis &amp; Hussey, 2003)</a:t>
            </a:r>
          </a:p>
        </p:txBody>
      </p:sp>
      <p:sp>
        <p:nvSpPr>
          <p:cNvPr id="102" name="Shape 10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03" name="Shape 10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
        <p:nvSpPr>
          <p:cNvPr id="104" name="Shape 104"/>
          <p:cNvSpPr txBox="1"/>
          <p:nvPr/>
        </p:nvSpPr>
        <p:spPr>
          <a:xfrm>
            <a:off x="611560" y="5805264"/>
            <a:ext cx="7920880" cy="646331"/>
          </a:xfrm>
          <a:prstGeom prst="rect">
            <a:avLst/>
          </a:prstGeom>
          <a:solidFill>
            <a:schemeClr val="lt1"/>
          </a:solidFill>
          <a:ln w="25400"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id-ID" sz="1800" b="0" i="0" u="none" strike="noStrike" cap="none" baseline="0">
                <a:solidFill>
                  <a:schemeClr val="dk1"/>
                </a:solidFill>
                <a:latin typeface="Verdana"/>
                <a:ea typeface="Verdana"/>
                <a:cs typeface="Verdana"/>
                <a:sym typeface="Verdana"/>
              </a:rPr>
              <a:t>Source:  Introduction to Research and Research Methods, Effective Learning Service - Bradford University – School of Management</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3630303" y="228600"/>
            <a:ext cx="5135743"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Exampe of existing TAs</a:t>
            </a:r>
          </a:p>
        </p:txBody>
      </p:sp>
      <p:sp>
        <p:nvSpPr>
          <p:cNvPr id="327" name="Shape 32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TA1 == &gt; please provide TA title, the purpose statement and research questions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TA2 == &gt; please provide TA title, the purpose statement and research questions</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328" name="Shape 32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29" name="Shape 32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More on (quantitative) hypothesis</a:t>
            </a:r>
          </a:p>
        </p:txBody>
      </p:sp>
      <p:sp>
        <p:nvSpPr>
          <p:cNvPr id="335" name="Shape 33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There two forms: null and alternative</a:t>
            </a:r>
          </a:p>
          <a:p>
            <a:pPr marL="346075" marR="0" lvl="0" indent="-346075" algn="l" rtl="0">
              <a:spcBef>
                <a:spcPts val="1800"/>
              </a:spcBef>
              <a:spcAft>
                <a:spcPts val="0"/>
              </a:spcAft>
              <a:buClr>
                <a:schemeClr val="dk1"/>
              </a:buClr>
              <a:buSzPct val="135000"/>
              <a:buFont typeface="Verdana"/>
              <a:buChar char="•"/>
            </a:pPr>
            <a:r>
              <a:rPr lang="id-ID" sz="2400" b="1" i="0" u="none" strike="noStrike" cap="none" baseline="0">
                <a:solidFill>
                  <a:schemeClr val="dk1"/>
                </a:solidFill>
                <a:latin typeface="Verdana"/>
                <a:ea typeface="Verdana"/>
                <a:cs typeface="Verdana"/>
                <a:sym typeface="Verdana"/>
              </a:rPr>
              <a:t>A null hypothesis </a:t>
            </a:r>
            <a:r>
              <a:rPr lang="id-ID" sz="2400" b="0" i="0" u="none" strike="noStrike" cap="none" baseline="0">
                <a:solidFill>
                  <a:schemeClr val="dk1"/>
                </a:solidFill>
                <a:latin typeface="Verdana"/>
                <a:ea typeface="Verdana"/>
                <a:cs typeface="Verdana"/>
                <a:sym typeface="Verdana"/>
              </a:rPr>
              <a:t>makes a prediction that in the general population, no relationship or no significant difference exists between groups on a variable. </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 wording is, “There is no difference (or relationship)” between the groups.</a:t>
            </a:r>
          </a:p>
        </p:txBody>
      </p:sp>
      <p:sp>
        <p:nvSpPr>
          <p:cNvPr id="336" name="Shape 33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37" name="Shape 33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41"/>
        <p:cNvGrpSpPr/>
        <p:nvPr/>
      </p:nvGrpSpPr>
      <p:grpSpPr>
        <a:xfrm>
          <a:off x="0" y="0"/>
          <a:ext cx="0" cy="0"/>
          <a:chOff x="0" y="0"/>
          <a:chExt cx="0" cy="0"/>
        </a:xfrm>
      </p:grpSpPr>
      <p:sp>
        <p:nvSpPr>
          <p:cNvPr id="342" name="Shape 342"/>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500" b="1" i="0" u="none" strike="noStrike" cap="none" baseline="0">
                <a:solidFill>
                  <a:schemeClr val="lt1"/>
                </a:solidFill>
                <a:latin typeface="Verdana"/>
                <a:ea typeface="Verdana"/>
                <a:cs typeface="Verdana"/>
                <a:sym typeface="Verdana"/>
              </a:rPr>
              <a:t>Alternative (quantitative) hypothesis</a:t>
            </a:r>
          </a:p>
        </p:txBody>
      </p:sp>
      <p:sp>
        <p:nvSpPr>
          <p:cNvPr id="343" name="Shape 343"/>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200" b="1" i="0" u="none" strike="noStrike" cap="none" baseline="0">
                <a:solidFill>
                  <a:schemeClr val="dk1"/>
                </a:solidFill>
                <a:latin typeface="Verdana"/>
                <a:ea typeface="Verdana"/>
                <a:cs typeface="Verdana"/>
                <a:sym typeface="Verdana"/>
              </a:rPr>
              <a:t>Directional hypothesis </a:t>
            </a:r>
            <a:r>
              <a:rPr lang="id-ID" sz="2200" b="0" i="0" u="none" strike="noStrike" cap="none" baseline="0">
                <a:solidFill>
                  <a:schemeClr val="dk1"/>
                </a:solidFill>
                <a:latin typeface="Verdana"/>
                <a:ea typeface="Verdana"/>
                <a:cs typeface="Verdana"/>
                <a:sym typeface="Verdana"/>
              </a:rPr>
              <a:t>makes a prediction about the expected outcome, basing this prediction on prior literature and studies on the topic that suggest a potential outcome.</a:t>
            </a:r>
          </a:p>
          <a:p>
            <a:pPr marL="593725" marR="0" lvl="1" indent="-187325" algn="l" rtl="0">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Example: “Scores will be higher for Group A than for Group B” on the dependent variable or that “Group A will change more than Group B” on the outcome.</a:t>
            </a:r>
          </a:p>
          <a:p>
            <a:pPr marL="346075" marR="0" lvl="0" indent="-346075" algn="l" rtl="0">
              <a:spcBef>
                <a:spcPts val="1800"/>
              </a:spcBef>
              <a:spcAft>
                <a:spcPts val="0"/>
              </a:spcAft>
              <a:buClr>
                <a:schemeClr val="dk1"/>
              </a:buClr>
              <a:buSzPct val="135000"/>
              <a:buFont typeface="Verdana"/>
              <a:buChar char="•"/>
            </a:pPr>
            <a:r>
              <a:rPr lang="id-ID" sz="2200" b="1" i="0" u="none" strike="noStrike" cap="none" baseline="0">
                <a:solidFill>
                  <a:schemeClr val="dk1"/>
                </a:solidFill>
                <a:latin typeface="Verdana"/>
                <a:ea typeface="Verdana"/>
                <a:cs typeface="Verdana"/>
                <a:sym typeface="Verdana"/>
              </a:rPr>
              <a:t>Nondirectional—a prediction is made, but the exact </a:t>
            </a:r>
            <a:r>
              <a:rPr lang="id-ID" sz="2200" b="0" i="0" u="none" strike="noStrike" cap="none" baseline="0">
                <a:solidFill>
                  <a:schemeClr val="dk1"/>
                </a:solidFill>
                <a:latin typeface="Verdana"/>
                <a:ea typeface="Verdana"/>
                <a:cs typeface="Verdana"/>
                <a:sym typeface="Verdana"/>
              </a:rPr>
              <a:t>form of differences (e.g., higher, lower, more, less) is not specified because the researcher does not know what can be predicted from past literature. </a:t>
            </a:r>
          </a:p>
          <a:p>
            <a:pPr marL="593725" marR="0" lvl="1" indent="-187325" algn="l" rtl="0">
              <a:spcBef>
                <a:spcPts val="800"/>
              </a:spcBef>
              <a:spcAft>
                <a:spcPts val="0"/>
              </a:spcAft>
              <a:buClr>
                <a:srgbClr val="595959"/>
              </a:buClr>
              <a:buSzPct val="97368"/>
              <a:buFont typeface="Verdana"/>
              <a:buChar char="–"/>
            </a:pPr>
            <a:r>
              <a:rPr lang="id-ID" sz="1850" b="0" i="0" u="none" strike="noStrike" cap="none" baseline="0">
                <a:solidFill>
                  <a:schemeClr val="dk1"/>
                </a:solidFill>
                <a:latin typeface="Verdana"/>
                <a:ea typeface="Verdana"/>
                <a:cs typeface="Verdana"/>
                <a:sym typeface="Verdana"/>
              </a:rPr>
              <a:t>Example: “There is a difference” between the two groups.</a:t>
            </a:r>
          </a:p>
        </p:txBody>
      </p:sp>
      <p:sp>
        <p:nvSpPr>
          <p:cNvPr id="344" name="Shape 344"/>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45" name="Shape 345"/>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400" b="1" i="0" u="none" strike="noStrike" cap="none" baseline="0">
                <a:solidFill>
                  <a:schemeClr val="lt1"/>
                </a:solidFill>
                <a:latin typeface="Verdana"/>
                <a:ea typeface="Verdana"/>
                <a:cs typeface="Verdana"/>
                <a:sym typeface="Verdana"/>
              </a:rPr>
              <a:t>Example of Hypotheses (I)</a:t>
            </a:r>
            <a:r>
              <a:rPr lang="id-ID" sz="1800" b="1" i="0" u="none" strike="noStrike" cap="none" baseline="0">
                <a:solidFill>
                  <a:schemeClr val="lt1"/>
                </a:solidFill>
                <a:latin typeface="Verdana"/>
                <a:ea typeface="Verdana"/>
                <a:cs typeface="Verdana"/>
                <a:sym typeface="Verdana"/>
              </a:rPr>
              <a:t>Sumber: Lecture Note of Research Methodology by Ari M. Barmawi</a:t>
            </a:r>
          </a:p>
        </p:txBody>
      </p:sp>
      <p:sp>
        <p:nvSpPr>
          <p:cNvPr id="351" name="Shape 351"/>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Nondirectional hypotheses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If  Variable A changes, then variable B changes, </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There is a relationship between variable A and variable B</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Variable A affects variable B</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352" name="Shape 35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53" name="Shape 35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Shape 358"/>
          <p:cNvSpPr txBox="1">
            <a:spLocks noGrp="1"/>
          </p:cNvSpPr>
          <p:nvPr>
            <p:ph type="title"/>
          </p:nvPr>
        </p:nvSpPr>
        <p:spPr>
          <a:xfrm>
            <a:off x="3698542" y="228600"/>
            <a:ext cx="5067505"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400" b="1" i="0" u="none" strike="noStrike" cap="none" baseline="0">
                <a:solidFill>
                  <a:schemeClr val="lt1"/>
                </a:solidFill>
                <a:latin typeface="Verdana"/>
                <a:ea typeface="Verdana"/>
                <a:cs typeface="Verdana"/>
                <a:sym typeface="Verdana"/>
              </a:rPr>
              <a:t>Example of Hypotheses (II)</a:t>
            </a:r>
            <a:r>
              <a:rPr lang="id-ID" sz="1800" b="1" i="0" u="none" strike="noStrike" cap="none" baseline="0">
                <a:solidFill>
                  <a:schemeClr val="lt1"/>
                </a:solidFill>
                <a:latin typeface="Verdana"/>
                <a:ea typeface="Verdana"/>
                <a:cs typeface="Verdana"/>
                <a:sym typeface="Verdana"/>
              </a:rPr>
              <a:t>Sumber: Lecture Note of Research Methodology by Ari M. Barmawi</a:t>
            </a:r>
          </a:p>
        </p:txBody>
      </p:sp>
      <p:sp>
        <p:nvSpPr>
          <p:cNvPr id="359" name="Shape 359"/>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Null Hypotheses: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Differences in variable A have no relationship to difference in variable B</a:t>
            </a:r>
          </a:p>
          <a:p>
            <a:pPr marL="346075" marR="0" lvl="0" indent="-346075"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Directional Hypotheses: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If variable A increases, then variable B increases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If variable A decreases, then variable B decreases.</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360" name="Shape 360"/>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61" name="Shape 361"/>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Shape 366"/>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000" b="1" i="0" u="none" strike="noStrike" cap="none" baseline="0">
                <a:solidFill>
                  <a:schemeClr val="lt1"/>
                </a:solidFill>
                <a:latin typeface="Verdana"/>
                <a:ea typeface="Verdana"/>
                <a:cs typeface="Verdana"/>
                <a:sym typeface="Verdana"/>
              </a:rPr>
              <a:t>Example of Hypotheses (III)</a:t>
            </a:r>
            <a:r>
              <a:rPr lang="id-ID" sz="1600" b="1" i="0" u="none" strike="noStrike" cap="none" baseline="0">
                <a:solidFill>
                  <a:schemeClr val="lt1"/>
                </a:solidFill>
                <a:latin typeface="Verdana"/>
                <a:ea typeface="Verdana"/>
                <a:cs typeface="Verdana"/>
                <a:sym typeface="Verdana"/>
              </a:rPr>
              <a:t>Sumber: Lecture Note of Research Methodology by Ari M. Barmawi</a:t>
            </a:r>
          </a:p>
        </p:txBody>
      </p:sp>
      <p:sp>
        <p:nvSpPr>
          <p:cNvPr id="367" name="Shape 367"/>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Inverse relationship:</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If variable A increases then variable B decreases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If variable A decreases then variable B increases</a:t>
            </a:r>
          </a:p>
          <a:p>
            <a:pPr marL="346075" marR="0" lvl="0" indent="-346075" algn="l" rtl="0">
              <a:spcBef>
                <a:spcPts val="1800"/>
              </a:spcBef>
              <a:spcAft>
                <a:spcPts val="0"/>
              </a:spcAft>
              <a:buClr>
                <a:schemeClr val="dk1"/>
              </a:buClr>
              <a:buSzPct val="25000"/>
              <a:buFont typeface="Verdana"/>
              <a:buNone/>
            </a:pPr>
            <a:r>
              <a:rPr lang="id-ID" sz="2400" b="0" i="0" u="none" strike="noStrike" cap="none" baseline="0">
                <a:solidFill>
                  <a:schemeClr val="dk1"/>
                </a:solidFill>
                <a:latin typeface="Verdana"/>
                <a:ea typeface="Verdana"/>
                <a:cs typeface="Verdana"/>
                <a:sym typeface="Verdana"/>
              </a:rPr>
              <a:t>Magnitude of difference:</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If variable A inncreases by 2 points, then variable B increases by 3 points</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368" name="Shape 368"/>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69" name="Shape 369"/>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Reference</a:t>
            </a:r>
          </a:p>
        </p:txBody>
      </p:sp>
      <p:sp>
        <p:nvSpPr>
          <p:cNvPr id="375" name="Shape 375"/>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Creswell, J.W., Research Design: Qualitative, Quantitative, and Mixed Methods Approaches, Third edition,. Sage Publisher</a:t>
            </a:r>
          </a:p>
        </p:txBody>
      </p:sp>
      <p:sp>
        <p:nvSpPr>
          <p:cNvPr id="376" name="Shape 376"/>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377" name="Shape 377"/>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81"/>
        <p:cNvGrpSpPr/>
        <p:nvPr/>
      </p:nvGrpSpPr>
      <p:grpSpPr>
        <a:xfrm>
          <a:off x="0" y="0"/>
          <a:ext cx="0" cy="0"/>
          <a:chOff x="0" y="0"/>
          <a:chExt cx="0" cy="0"/>
        </a:xfrm>
      </p:grpSpPr>
      <p:sp>
        <p:nvSpPr>
          <p:cNvPr id="382" name="Shape 382"/>
          <p:cNvSpPr txBox="1">
            <a:spLocks noGrp="1"/>
          </p:cNvSpPr>
          <p:nvPr>
            <p:ph type="dt" idx="10"/>
          </p:nvPr>
        </p:nvSpPr>
        <p:spPr>
          <a:xfrm>
            <a:off x="0" y="6356350"/>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657600" y="228600"/>
            <a:ext cx="5108448"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Research design and method</a:t>
            </a:r>
          </a:p>
        </p:txBody>
      </p:sp>
      <p:sp>
        <p:nvSpPr>
          <p:cNvPr id="110" name="Shape 110"/>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90000"/>
              </a:lnSpc>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Research design: “plans and the procedures for research that span the decisions from broad assumptions to detailed methods of data collection and analysis” </a:t>
            </a:r>
            <a:r>
              <a:rPr lang="id-ID" sz="2200" b="0" i="0" u="none" strike="noStrike" cap="none" baseline="0">
                <a:solidFill>
                  <a:schemeClr val="dk1"/>
                </a:solidFill>
                <a:latin typeface="Verdana"/>
                <a:ea typeface="Verdana"/>
                <a:cs typeface="Verdana"/>
                <a:sym typeface="Verdana"/>
              </a:rPr>
              <a:t>Creswell, 2009</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Research method: “the process of collecting data analyzing and find the solution” </a:t>
            </a:r>
            <a:r>
              <a:rPr lang="id-ID" sz="2200" b="0" i="0" u="none" strike="noStrike" cap="none" baseline="0">
                <a:solidFill>
                  <a:schemeClr val="dk1"/>
                </a:solidFill>
                <a:latin typeface="Verdana"/>
                <a:ea typeface="Verdana"/>
                <a:cs typeface="Verdana"/>
                <a:sym typeface="Verdana"/>
              </a:rPr>
              <a:t>wiki.answers.com/Q/What_is_the_meaning_of_research_method</a:t>
            </a:r>
          </a:p>
          <a:p>
            <a:pPr marL="346075" marR="0" lvl="0" indent="-346075" algn="l" rtl="0">
              <a:lnSpc>
                <a:spcPct val="90000"/>
              </a:lnSpc>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Good research design will anticipate competing explanations before collecting data (as part of research method)!</a:t>
            </a:r>
          </a:p>
        </p:txBody>
      </p:sp>
      <p:sp>
        <p:nvSpPr>
          <p:cNvPr id="111" name="Shape 111"/>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12" name="Shape 112"/>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671248" y="228600"/>
            <a:ext cx="5094799"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Research paradigm (purpose-based) </a:t>
            </a:r>
          </a:p>
        </p:txBody>
      </p:sp>
      <p:sp>
        <p:nvSpPr>
          <p:cNvPr id="118" name="Shape 118"/>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Exploratory: identifying new insights and generating ideas and hypotheses </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Descriptive: portraying a phenomenon</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Explanatory: investigating an explanation of a phenomenon </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Improving: trying to improve a certain aspect of the studied phenomenon </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Constructive: carring out to propose solution for problems or questions based on theories</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119" name="Shape 119"/>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20" name="Shape 120"/>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Research design</a:t>
            </a:r>
          </a:p>
        </p:txBody>
      </p:sp>
      <p:sp>
        <p:nvSpPr>
          <p:cNvPr id="126" name="Shape 126"/>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spcBef>
                <a:spcPts val="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Qualitative research: a means to explore and understand human behavior or social phenomena.</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Quantitative research: a means to test objective theories by examining the causality of variables.</a:t>
            </a:r>
          </a:p>
          <a:p>
            <a:pPr marL="346075" marR="0" lvl="0" indent="-346075" algn="l" rtl="0">
              <a:spcBef>
                <a:spcPts val="1800"/>
              </a:spcBef>
              <a:spcAft>
                <a:spcPts val="0"/>
              </a:spcAft>
              <a:buClr>
                <a:schemeClr val="dk1"/>
              </a:buClr>
              <a:buSzPct val="135000"/>
              <a:buFont typeface="Verdana"/>
              <a:buChar char="•"/>
            </a:pPr>
            <a:r>
              <a:rPr lang="id-ID" sz="2400" b="0" i="0" u="none" strike="noStrike" cap="none" baseline="0">
                <a:solidFill>
                  <a:schemeClr val="dk1"/>
                </a:solidFill>
                <a:latin typeface="Verdana"/>
                <a:ea typeface="Verdana"/>
                <a:cs typeface="Verdana"/>
                <a:sym typeface="Verdana"/>
              </a:rPr>
              <a:t>Mixed method: combining qualitative and quantitative forms.</a:t>
            </a:r>
          </a:p>
          <a:p>
            <a:pPr marL="346075" marR="0" lvl="0" indent="-140334" algn="l" rtl="0">
              <a:spcBef>
                <a:spcPts val="1800"/>
              </a:spcBef>
              <a:spcAft>
                <a:spcPts val="0"/>
              </a:spcAft>
              <a:buClr>
                <a:schemeClr val="dk1"/>
              </a:buClr>
              <a:buFont typeface="Verdana"/>
              <a:buNone/>
            </a:pPr>
            <a:endParaRPr sz="2400" b="0" i="0" u="none" strike="noStrike" cap="none" baseline="0">
              <a:solidFill>
                <a:schemeClr val="dk1"/>
              </a:solidFill>
              <a:latin typeface="Verdana"/>
              <a:ea typeface="Verdana"/>
              <a:cs typeface="Verdana"/>
              <a:sym typeface="Verdana"/>
            </a:endParaRPr>
          </a:p>
        </p:txBody>
      </p:sp>
      <p:sp>
        <p:nvSpPr>
          <p:cNvPr id="127" name="Shape 127"/>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28" name="Shape 128"/>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Choosing research design and method</a:t>
            </a:r>
          </a:p>
        </p:txBody>
      </p:sp>
      <p:sp>
        <p:nvSpPr>
          <p:cNvPr id="134" name="Shape 134"/>
          <p:cNvSpPr txBox="1">
            <a:spLocks noGrp="1"/>
          </p:cNvSpPr>
          <p:nvPr>
            <p:ph type="body" idx="1"/>
          </p:nvPr>
        </p:nvSpPr>
        <p:spPr>
          <a:xfrm>
            <a:off x="612647" y="1600200"/>
            <a:ext cx="8153399" cy="4495800"/>
          </a:xfrm>
          <a:prstGeom prst="rect">
            <a:avLst/>
          </a:prstGeom>
          <a:noFill/>
          <a:ln>
            <a:noFill/>
          </a:ln>
        </p:spPr>
        <p:txBody>
          <a:bodyPr lIns="91425" tIns="45700" rIns="91425" bIns="45700" anchor="t" anchorCtr="0">
            <a:noAutofit/>
          </a:bodyPr>
          <a:lstStyle/>
          <a:p>
            <a:pPr marL="346075" marR="0" lvl="0" indent="-346075" algn="l" rtl="0">
              <a:lnSpc>
                <a:spcPct val="90000"/>
              </a:lnSpc>
              <a:spcBef>
                <a:spcPts val="0"/>
              </a:spcBef>
              <a:spcAft>
                <a:spcPts val="0"/>
              </a:spcAft>
              <a:buClr>
                <a:schemeClr val="dk1"/>
              </a:buClr>
              <a:buSzPct val="25000"/>
              <a:buFont typeface="Verdana"/>
              <a:buNone/>
            </a:pPr>
            <a:r>
              <a:rPr lang="id-ID" sz="2200" b="0" i="0" u="sng" strike="noStrike" cap="none" baseline="0">
                <a:solidFill>
                  <a:schemeClr val="dk1"/>
                </a:solidFill>
                <a:latin typeface="Verdana"/>
                <a:ea typeface="Verdana"/>
                <a:cs typeface="Verdana"/>
                <a:sym typeface="Verdana"/>
              </a:rPr>
              <a:t>Based on</a:t>
            </a:r>
          </a:p>
          <a:p>
            <a:pPr marL="346075" marR="0" lvl="0" indent="-346075" algn="l" rtl="0">
              <a:lnSpc>
                <a:spcPct val="90000"/>
              </a:lnSpc>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type and nature of research problem</a:t>
            </a:r>
          </a:p>
          <a:p>
            <a:pPr marL="346075" marR="0" lvl="0" indent="-346075" algn="l" rtl="0">
              <a:lnSpc>
                <a:spcPct val="90000"/>
              </a:lnSpc>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on the availability of resources</a:t>
            </a:r>
          </a:p>
          <a:p>
            <a:pPr marL="346075" marR="0" lvl="0" indent="-346075" algn="l" rtl="0">
              <a:lnSpc>
                <a:spcPct val="90000"/>
              </a:lnSpc>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access to subjects</a:t>
            </a:r>
          </a:p>
          <a:p>
            <a:pPr marL="346075" marR="0" lvl="0" indent="-346075" algn="l" rtl="0">
              <a:lnSpc>
                <a:spcPct val="90000"/>
              </a:lnSpc>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control over variables</a:t>
            </a:r>
          </a:p>
          <a:p>
            <a:pPr marL="346075" marR="0" lvl="0" indent="-346075" algn="l" rtl="0">
              <a:lnSpc>
                <a:spcPct val="90000"/>
              </a:lnSpc>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skills of the researcher</a:t>
            </a:r>
          </a:p>
          <a:p>
            <a:pPr marL="346075" marR="0" lvl="0" indent="-346075" algn="l" rtl="0">
              <a:lnSpc>
                <a:spcPct val="90000"/>
              </a:lnSpc>
              <a:spcBef>
                <a:spcPts val="1800"/>
              </a:spcBef>
              <a:spcAft>
                <a:spcPts val="0"/>
              </a:spcAft>
              <a:buClr>
                <a:schemeClr val="dk1"/>
              </a:buClr>
              <a:buSzPct val="135000"/>
              <a:buFont typeface="Verdana"/>
              <a:buChar char="•"/>
            </a:pPr>
            <a:r>
              <a:rPr lang="id-ID" sz="2200" b="0" i="0" u="none" strike="noStrike" cap="none" baseline="0">
                <a:solidFill>
                  <a:schemeClr val="dk1"/>
                </a:solidFill>
                <a:latin typeface="Verdana"/>
                <a:ea typeface="Verdana"/>
                <a:cs typeface="Verdana"/>
                <a:sym typeface="Verdana"/>
              </a:rPr>
              <a:t>research question</a:t>
            </a:r>
          </a:p>
          <a:p>
            <a:pPr marL="346075" marR="0" lvl="0" indent="-346075" algn="l" rtl="0">
              <a:lnSpc>
                <a:spcPct val="90000"/>
              </a:lnSpc>
              <a:spcBef>
                <a:spcPts val="1800"/>
              </a:spcBef>
              <a:spcAft>
                <a:spcPts val="0"/>
              </a:spcAft>
              <a:buClr>
                <a:schemeClr val="dk1"/>
              </a:buClr>
              <a:buSzPct val="25000"/>
              <a:buFont typeface="Verdana"/>
              <a:buNone/>
            </a:pPr>
            <a:r>
              <a:rPr lang="id-ID" sz="2200" b="0" i="0" u="none" strike="noStrike" cap="none" baseline="0">
                <a:solidFill>
                  <a:schemeClr val="dk1"/>
                </a:solidFill>
                <a:latin typeface="Verdana"/>
                <a:ea typeface="Verdana"/>
                <a:cs typeface="Verdana"/>
                <a:sym typeface="Verdana"/>
              </a:rPr>
              <a:t>It can be important to use multiple methods to address the weakness of any one method !!!</a:t>
            </a:r>
          </a:p>
        </p:txBody>
      </p:sp>
      <p:sp>
        <p:nvSpPr>
          <p:cNvPr id="135" name="Shape 135"/>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36" name="Shape 136"/>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Shape 141"/>
          <p:cNvSpPr txBox="1">
            <a:spLocks noGrp="1"/>
          </p:cNvSpPr>
          <p:nvPr>
            <p:ph type="title"/>
          </p:nvPr>
        </p:nvSpPr>
        <p:spPr>
          <a:xfrm>
            <a:off x="3684896" y="228600"/>
            <a:ext cx="5081152"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800" b="1" i="0" u="none" strike="noStrike" cap="none" baseline="0">
                <a:solidFill>
                  <a:schemeClr val="lt1"/>
                </a:solidFill>
                <a:latin typeface="Verdana"/>
                <a:ea typeface="Verdana"/>
                <a:cs typeface="Verdana"/>
                <a:sym typeface="Verdana"/>
              </a:rPr>
              <a:t>Quantitative research design format</a:t>
            </a:r>
          </a:p>
        </p:txBody>
      </p:sp>
      <p:sp>
        <p:nvSpPr>
          <p:cNvPr id="142" name="Shape 142"/>
          <p:cNvSpPr txBox="1">
            <a:spLocks noGrp="1"/>
          </p:cNvSpPr>
          <p:nvPr>
            <p:ph type="body" idx="1"/>
          </p:nvPr>
        </p:nvSpPr>
        <p:spPr>
          <a:xfrm>
            <a:off x="612647" y="1219200"/>
            <a:ext cx="8153399" cy="4495800"/>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Introduction</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Context (Statement of the problem)</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Purpose of the study</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Research questions or objective or hypotheses</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Theoretical perspective</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Definition of terms</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Delimitations and limitations of the study</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Review of the Literature</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Methods</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Research design</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Sample, population, or subjects</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Instrumentation and materials</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Variables in the study</a:t>
            </a:r>
          </a:p>
          <a:p>
            <a:pPr marL="593725" marR="0" lvl="1" indent="-187325" algn="l" rtl="0">
              <a:lnSpc>
                <a:spcPct val="80000"/>
              </a:lnSpc>
              <a:spcBef>
                <a:spcPts val="800"/>
              </a:spcBef>
              <a:spcAft>
                <a:spcPts val="0"/>
              </a:spcAft>
              <a:buClr>
                <a:srgbClr val="595959"/>
              </a:buClr>
              <a:buSzPct val="96153"/>
              <a:buFont typeface="Verdana"/>
              <a:buChar char="–"/>
            </a:pPr>
            <a:r>
              <a:rPr lang="id-ID" sz="1250" b="0" i="0" u="none" strike="noStrike" cap="none" baseline="0">
                <a:solidFill>
                  <a:schemeClr val="dk1"/>
                </a:solidFill>
                <a:latin typeface="Verdana"/>
                <a:ea typeface="Verdana"/>
                <a:cs typeface="Verdana"/>
                <a:sym typeface="Verdana"/>
              </a:rPr>
              <a:t>Data analysis</a:t>
            </a:r>
          </a:p>
          <a:p>
            <a:pPr marL="346075" marR="0" lvl="0" indent="-346075" algn="l" rtl="0">
              <a:lnSpc>
                <a:spcPct val="80000"/>
              </a:lnSpc>
              <a:spcBef>
                <a:spcPts val="1800"/>
              </a:spcBef>
              <a:spcAft>
                <a:spcPts val="0"/>
              </a:spcAft>
              <a:buClr>
                <a:schemeClr val="dk1"/>
              </a:buClr>
              <a:buSzPct val="135000"/>
              <a:buFont typeface="Verdana"/>
              <a:buChar char="•"/>
            </a:pPr>
            <a:r>
              <a:rPr lang="id-ID" sz="1500" b="0" i="0" u="none" strike="noStrike" cap="none" baseline="0">
                <a:solidFill>
                  <a:schemeClr val="dk1"/>
                </a:solidFill>
                <a:latin typeface="Verdana"/>
                <a:ea typeface="Verdana"/>
                <a:cs typeface="Verdana"/>
                <a:sym typeface="Verdana"/>
              </a:rPr>
              <a:t>Appendices: Instruments</a:t>
            </a:r>
          </a:p>
        </p:txBody>
      </p:sp>
      <p:sp>
        <p:nvSpPr>
          <p:cNvPr id="143" name="Shape 143"/>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44" name="Shape 144"/>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
        <p:nvSpPr>
          <p:cNvPr id="145" name="Shape 145"/>
          <p:cNvSpPr txBox="1"/>
          <p:nvPr/>
        </p:nvSpPr>
        <p:spPr>
          <a:xfrm>
            <a:off x="395536" y="5715000"/>
            <a:ext cx="8496944" cy="646331"/>
          </a:xfrm>
          <a:prstGeom prst="rect">
            <a:avLst/>
          </a:prstGeom>
          <a:solidFill>
            <a:schemeClr val="lt1"/>
          </a:solidFill>
          <a:ln w="25400"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id-ID" sz="1800" b="0" i="0" u="none" strike="noStrike" cap="none" baseline="0">
                <a:solidFill>
                  <a:schemeClr val="dk1"/>
                </a:solidFill>
                <a:latin typeface="Verdana"/>
                <a:ea typeface="Verdana"/>
                <a:cs typeface="Verdana"/>
                <a:sym typeface="Verdana"/>
              </a:rPr>
              <a:t>Source: Clarke, R. J. (2005)  Research Methodologies – University of Wollongong</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3616655" y="228600"/>
            <a:ext cx="5149391" cy="990599"/>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id-ID" sz="2500" b="1" i="0" u="none" strike="noStrike" cap="none" baseline="0">
                <a:solidFill>
                  <a:schemeClr val="lt1"/>
                </a:solidFill>
                <a:latin typeface="Verdana"/>
                <a:ea typeface="Verdana"/>
                <a:cs typeface="Verdana"/>
                <a:sym typeface="Verdana"/>
              </a:rPr>
              <a:t/>
            </a:r>
            <a:br>
              <a:rPr lang="id-ID" sz="2500" b="1" i="0" u="none" strike="noStrike" cap="none" baseline="0">
                <a:solidFill>
                  <a:schemeClr val="lt1"/>
                </a:solidFill>
                <a:latin typeface="Verdana"/>
                <a:ea typeface="Verdana"/>
                <a:cs typeface="Verdana"/>
                <a:sym typeface="Verdana"/>
              </a:rPr>
            </a:br>
            <a:r>
              <a:rPr lang="id-ID" sz="2500" b="1" i="0" u="none" strike="noStrike" cap="none" baseline="0">
                <a:solidFill>
                  <a:schemeClr val="lt1"/>
                </a:solidFill>
                <a:latin typeface="Verdana"/>
                <a:ea typeface="Verdana"/>
                <a:cs typeface="Verdana"/>
                <a:sym typeface="Verdana"/>
              </a:rPr>
              <a:t>Qualitative research design format (Creswell 2009)</a:t>
            </a:r>
          </a:p>
        </p:txBody>
      </p:sp>
      <p:sp>
        <p:nvSpPr>
          <p:cNvPr id="151" name="Shape 151"/>
          <p:cNvSpPr txBox="1">
            <a:spLocks noGrp="1"/>
          </p:cNvSpPr>
          <p:nvPr>
            <p:ph type="body" idx="1"/>
          </p:nvPr>
        </p:nvSpPr>
        <p:spPr>
          <a:xfrm>
            <a:off x="612647" y="1600200"/>
            <a:ext cx="8153399" cy="4118211"/>
          </a:xfrm>
          <a:prstGeom prst="rect">
            <a:avLst/>
          </a:prstGeom>
          <a:noFill/>
          <a:ln>
            <a:noFill/>
          </a:ln>
        </p:spPr>
        <p:txBody>
          <a:bodyPr lIns="91425" tIns="45700" rIns="91425" bIns="45700" anchor="t" anchorCtr="0">
            <a:noAutofit/>
          </a:bodyPr>
          <a:lstStyle/>
          <a:p>
            <a:pPr marL="346075" marR="0" lvl="0" indent="-346075" algn="l" rtl="0">
              <a:lnSpc>
                <a:spcPct val="80000"/>
              </a:lnSpc>
              <a:spcBef>
                <a:spcPts val="0"/>
              </a:spcBef>
              <a:spcAft>
                <a:spcPts val="0"/>
              </a:spcAft>
              <a:buClr>
                <a:schemeClr val="dk1"/>
              </a:buClr>
              <a:buSzPct val="134999"/>
              <a:buFont typeface="Verdana"/>
              <a:buChar char="•"/>
            </a:pPr>
            <a:r>
              <a:rPr lang="id-ID" sz="1300" b="0" i="0" u="none" strike="noStrike" cap="none" baseline="0">
                <a:solidFill>
                  <a:schemeClr val="dk1"/>
                </a:solidFill>
                <a:latin typeface="Verdana"/>
                <a:ea typeface="Verdana"/>
                <a:cs typeface="Verdana"/>
                <a:sym typeface="Verdana"/>
              </a:rPr>
              <a:t>Introduction</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Statement of the problem</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Purpose of the study</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The grand tour question and subquestions</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Definition of terms</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Delimitations and limitations of the study</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Significance of the study</a:t>
            </a:r>
          </a:p>
          <a:p>
            <a:pPr marL="346075" marR="0" lvl="0" indent="-346075" algn="l" rtl="0">
              <a:lnSpc>
                <a:spcPct val="80000"/>
              </a:lnSpc>
              <a:spcBef>
                <a:spcPts val="1800"/>
              </a:spcBef>
              <a:spcAft>
                <a:spcPts val="0"/>
              </a:spcAft>
              <a:buClr>
                <a:schemeClr val="dk1"/>
              </a:buClr>
              <a:buSzPct val="134999"/>
              <a:buFont typeface="Verdana"/>
              <a:buChar char="•"/>
            </a:pPr>
            <a:r>
              <a:rPr lang="id-ID" sz="1300" b="0" i="0" u="none" strike="noStrike" cap="none" baseline="0">
                <a:solidFill>
                  <a:schemeClr val="dk1"/>
                </a:solidFill>
                <a:latin typeface="Verdana"/>
                <a:ea typeface="Verdana"/>
                <a:cs typeface="Verdana"/>
                <a:sym typeface="Verdana"/>
              </a:rPr>
              <a:t>Procedure</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Assumptions and rationale for a qualitative design</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The type of design used</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The role of the researcher</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Data collection procedures</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Data reduction/analysis procedures</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Methods for verifications</a:t>
            </a:r>
          </a:p>
          <a:p>
            <a:pPr marL="593725" marR="0" lvl="1" indent="-187325" algn="l" rtl="0">
              <a:lnSpc>
                <a:spcPct val="80000"/>
              </a:lnSpc>
              <a:spcBef>
                <a:spcPts val="800"/>
              </a:spcBef>
              <a:spcAft>
                <a:spcPts val="0"/>
              </a:spcAft>
              <a:buClr>
                <a:srgbClr val="595959"/>
              </a:buClr>
              <a:buSzPct val="100000"/>
              <a:buFont typeface="Verdana"/>
              <a:buChar char="–"/>
            </a:pPr>
            <a:r>
              <a:rPr lang="id-ID" sz="1100" b="0" i="0" u="none" strike="noStrike" cap="none" baseline="0">
                <a:solidFill>
                  <a:schemeClr val="dk1"/>
                </a:solidFill>
                <a:latin typeface="Verdana"/>
                <a:ea typeface="Verdana"/>
                <a:cs typeface="Verdana"/>
                <a:sym typeface="Verdana"/>
              </a:rPr>
              <a:t>Outcomes of the study and its relation to theory and literature</a:t>
            </a:r>
          </a:p>
          <a:p>
            <a:pPr marL="346075" marR="0" lvl="0" indent="-346075" algn="l" rtl="0">
              <a:lnSpc>
                <a:spcPct val="80000"/>
              </a:lnSpc>
              <a:spcBef>
                <a:spcPts val="1800"/>
              </a:spcBef>
              <a:spcAft>
                <a:spcPts val="0"/>
              </a:spcAft>
              <a:buClr>
                <a:schemeClr val="dk1"/>
              </a:buClr>
              <a:buSzPct val="134999"/>
              <a:buFont typeface="Verdana"/>
              <a:buChar char="•"/>
            </a:pPr>
            <a:r>
              <a:rPr lang="id-ID" sz="1300" b="0" i="0" u="none" strike="noStrike" cap="none" baseline="0">
                <a:solidFill>
                  <a:schemeClr val="dk1"/>
                </a:solidFill>
                <a:latin typeface="Verdana"/>
                <a:ea typeface="Verdana"/>
                <a:cs typeface="Verdana"/>
                <a:sym typeface="Verdana"/>
              </a:rPr>
              <a:t>Appendices</a:t>
            </a:r>
          </a:p>
        </p:txBody>
      </p:sp>
      <p:sp>
        <p:nvSpPr>
          <p:cNvPr id="152" name="Shape 152"/>
          <p:cNvSpPr txBox="1">
            <a:spLocks noGrp="1"/>
          </p:cNvSpPr>
          <p:nvPr>
            <p:ph type="dt" idx="10"/>
          </p:nvPr>
        </p:nvSpPr>
        <p:spPr>
          <a:xfrm>
            <a:off x="810595" y="6451885"/>
            <a:ext cx="1643062"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sz="1050" b="0" i="0" u="none" strike="noStrike" cap="none" baseline="0">
                <a:solidFill>
                  <a:schemeClr val="lt1"/>
                </a:solidFill>
                <a:latin typeface="Verdana"/>
                <a:ea typeface="Verdana"/>
                <a:cs typeface="Verdana"/>
                <a:sym typeface="Verdana"/>
              </a:rPr>
              <a:t>25/08/2014</a:t>
            </a:r>
          </a:p>
        </p:txBody>
      </p:sp>
      <p:sp>
        <p:nvSpPr>
          <p:cNvPr id="153" name="Shape 153"/>
          <p:cNvSpPr txBox="1">
            <a:spLocks noGrp="1"/>
          </p:cNvSpPr>
          <p:nvPr>
            <p:ph type="sldNum" idx="12"/>
          </p:nvPr>
        </p:nvSpPr>
        <p:spPr>
          <a:xfrm>
            <a:off x="389908" y="6451885"/>
            <a:ext cx="358775" cy="365125"/>
          </a:xfrm>
          <a:prstGeom prst="rect">
            <a:avLst/>
          </a:prstGeom>
          <a:noFill/>
          <a:ln>
            <a:noFill/>
          </a:ln>
        </p:spPr>
        <p:txBody>
          <a:bodyPr lIns="0" tIns="45700" rIns="91425" bIns="45700" anchor="ctr" anchorCtr="0">
            <a:noAutofit/>
          </a:bodyPr>
          <a:lstStyle/>
          <a:p>
            <a:pPr marL="0" marR="0" lvl="0" indent="0" algn="l" rtl="0">
              <a:spcBef>
                <a:spcPts val="0"/>
              </a:spcBef>
              <a:spcAft>
                <a:spcPts val="0"/>
              </a:spcAft>
              <a:buSzPct val="25000"/>
              <a:buNone/>
            </a:pPr>
            <a:r>
              <a:rPr lang="id-ID"/>
              <a:t> </a:t>
            </a:r>
          </a:p>
        </p:txBody>
      </p:sp>
      <p:sp>
        <p:nvSpPr>
          <p:cNvPr id="154" name="Shape 154"/>
          <p:cNvSpPr txBox="1"/>
          <p:nvPr/>
        </p:nvSpPr>
        <p:spPr>
          <a:xfrm>
            <a:off x="395536" y="5718412"/>
            <a:ext cx="8496944" cy="646331"/>
          </a:xfrm>
          <a:prstGeom prst="rect">
            <a:avLst/>
          </a:prstGeom>
          <a:solidFill>
            <a:schemeClr val="lt1"/>
          </a:solidFill>
          <a:ln w="25400" cap="flat">
            <a:solidFill>
              <a:schemeClr val="dk1"/>
            </a:solidFill>
            <a:prstDash val="solid"/>
            <a:round/>
            <a:headEnd type="none" w="med" len="med"/>
            <a:tailEnd type="none" w="med" len="med"/>
          </a:ln>
        </p:spPr>
        <p:txBody>
          <a:bodyPr lIns="91425" tIns="45700" rIns="91425" bIns="45700" anchor="t" anchorCtr="0">
            <a:noAutofit/>
          </a:bodyPr>
          <a:lstStyle/>
          <a:p>
            <a:pPr marL="0" marR="0" lvl="0" indent="0" algn="l" rtl="0">
              <a:spcBef>
                <a:spcPts val="0"/>
              </a:spcBef>
              <a:spcAft>
                <a:spcPts val="0"/>
              </a:spcAft>
              <a:buSzPct val="25000"/>
              <a:buNone/>
            </a:pPr>
            <a:r>
              <a:rPr lang="id-ID" sz="1800" b="0" i="0" u="none" strike="noStrike" cap="none" baseline="0">
                <a:solidFill>
                  <a:schemeClr val="dk1"/>
                </a:solidFill>
                <a:latin typeface="Verdana"/>
                <a:ea typeface="Verdana"/>
                <a:cs typeface="Verdana"/>
                <a:sym typeface="Verdana"/>
              </a:rPr>
              <a:t>Source: Clarke, R. J. (2005)  Research Methodologies – University of Wollongong</a:t>
            </a:r>
          </a:p>
        </p:txBody>
      </p:sp>
    </p:spTree>
  </p:cSld>
  <p:clrMapOvr>
    <a:masterClrMapping/>
  </p:clrMapOvr>
  <p:transition spd="slow">
    <p:cut/>
  </p:transition>
</p:sld>
</file>

<file path=ppt/theme/theme1.xml><?xml version="1.0" encoding="utf-8"?>
<a:theme xmlns:a="http://schemas.openxmlformats.org/drawingml/2006/main" name="template_informatika_slid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2247</Words>
  <Application>Microsoft Office PowerPoint</Application>
  <PresentationFormat>On-screen Show (4:3)</PresentationFormat>
  <Paragraphs>315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template_informatika_slide</vt:lpstr>
      <vt:lpstr>CCH4A3 PENULISAN PROPOSAL Research Design and Method</vt:lpstr>
      <vt:lpstr>Definisi TA</vt:lpstr>
      <vt:lpstr>Research</vt:lpstr>
      <vt:lpstr>Research design and method</vt:lpstr>
      <vt:lpstr>Research paradigm (purpose-based) </vt:lpstr>
      <vt:lpstr>Research design</vt:lpstr>
      <vt:lpstr>Choosing research design and method</vt:lpstr>
      <vt:lpstr>Quantitative research design format</vt:lpstr>
      <vt:lpstr> Qualitative research design format (Creswell 2009)</vt:lpstr>
      <vt:lpstr>The purpose statement,  Research Questions and Hypotheses </vt:lpstr>
      <vt:lpstr>The purpose statement (= research objective)</vt:lpstr>
      <vt:lpstr>The purpose statement relationship</vt:lpstr>
      <vt:lpstr>Qualitative purpose statement</vt:lpstr>
      <vt:lpstr>Quantitative purpose statement</vt:lpstr>
      <vt:lpstr>Research Question (Qualitative)</vt:lpstr>
      <vt:lpstr>Research Question (Qualitative)</vt:lpstr>
      <vt:lpstr>Research hypothesis</vt:lpstr>
      <vt:lpstr>Criteria of Research Hypothesis</vt:lpstr>
      <vt:lpstr>Research Question and Hypothesis (Quantitative)</vt:lpstr>
      <vt:lpstr>Research Question and Hypothesis (Quantitative)</vt:lpstr>
      <vt:lpstr>Research Question and Hypothesis (Quantitative)</vt:lpstr>
      <vt:lpstr>Example: the relation between research question, hypothesis and study objective</vt:lpstr>
      <vt:lpstr>Data Collection and Analysis</vt:lpstr>
      <vt:lpstr>Qualitative Research  Data Collection</vt:lpstr>
      <vt:lpstr>Qualitative Research Data Analysis</vt:lpstr>
      <vt:lpstr>Quantitative Research Data Collection</vt:lpstr>
      <vt:lpstr>Quantitative Research Data Analysis</vt:lpstr>
      <vt:lpstr>Discuss</vt:lpstr>
      <vt:lpstr>More discussion</vt:lpstr>
      <vt:lpstr>Exampe of existing TAs</vt:lpstr>
      <vt:lpstr>More on (quantitative) hypothesis</vt:lpstr>
      <vt:lpstr>Alternative (quantitative) hypothesis</vt:lpstr>
      <vt:lpstr>Example of Hypotheses (I)Sumber: Lecture Note of Research Methodology by Ari M. Barmawi</vt:lpstr>
      <vt:lpstr>Example of Hypotheses (II)Sumber: Lecture Note of Research Methodology by Ari M. Barmawi</vt:lpstr>
      <vt:lpstr>Example of Hypotheses (III)Sumber: Lecture Note of Research Methodology by Ari M. Barmawi</vt:lpstr>
      <vt:lpstr>Reference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IFG412  Tugas Akhir I (Seminar Proposal) Research Design and Method</dc:title>
  <cp:lastModifiedBy>lenovo</cp:lastModifiedBy>
  <cp:revision>4</cp:revision>
  <dcterms:modified xsi:type="dcterms:W3CDTF">2017-09-15T07:56:26Z</dcterms:modified>
</cp:coreProperties>
</file>